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notesSlides/notesSlide2.xml" ContentType="application/vnd.openxmlformats-officedocument.presentationml.notesSl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notesSlides/notesSlide3.xml" ContentType="application/vnd.openxmlformats-officedocument.presentationml.notesSlide+xml"/>
  <Override PartName="/ppt/theme/themeOverride17.xml" ContentType="application/vnd.openxmlformats-officedocument.themeOverride+xml"/>
  <Override PartName="/ppt/theme/themeOverride1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24"/>
  </p:notesMasterIdLst>
  <p:handoutMasterIdLst>
    <p:handoutMasterId r:id="rId25"/>
  </p:handoutMasterIdLst>
  <p:sldIdLst>
    <p:sldId id="3413" r:id="rId3"/>
    <p:sldId id="3447" r:id="rId4"/>
    <p:sldId id="3446" r:id="rId5"/>
    <p:sldId id="3415" r:id="rId6"/>
    <p:sldId id="3398" r:id="rId7"/>
    <p:sldId id="3400" r:id="rId8"/>
    <p:sldId id="3401" r:id="rId9"/>
    <p:sldId id="3402" r:id="rId10"/>
    <p:sldId id="3403" r:id="rId11"/>
    <p:sldId id="3404" r:id="rId12"/>
    <p:sldId id="3405" r:id="rId13"/>
    <p:sldId id="3414" r:id="rId14"/>
    <p:sldId id="3420" r:id="rId15"/>
    <p:sldId id="3422" r:id="rId16"/>
    <p:sldId id="3423" r:id="rId17"/>
    <p:sldId id="3424" r:id="rId18"/>
    <p:sldId id="3421" r:id="rId19"/>
    <p:sldId id="3425" r:id="rId20"/>
    <p:sldId id="3426" r:id="rId21"/>
    <p:sldId id="3449" r:id="rId22"/>
    <p:sldId id="3450" r:id="rId2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336600"/>
    <a:srgbClr val="009900"/>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88" autoAdjust="0"/>
    <p:restoredTop sz="94660"/>
  </p:normalViewPr>
  <p:slideViewPr>
    <p:cSldViewPr>
      <p:cViewPr varScale="1">
        <p:scale>
          <a:sx n="162" d="100"/>
          <a:sy n="162" d="100"/>
        </p:scale>
        <p:origin x="1616" y="88"/>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notesViewPr>
    <p:cSldViewPr>
      <p:cViewPr varScale="1">
        <p:scale>
          <a:sx n="121" d="100"/>
          <a:sy n="121" d="100"/>
        </p:scale>
        <p:origin x="4924" y="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8/23/2020</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8/23/2020</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23160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67786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3070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8/23/2020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8/23/2020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9.xml"/><Relationship Id="rId5" Type="http://schemas.openxmlformats.org/officeDocument/2006/relationships/hyperlink" Target="https://www.amazon.com/Radicals-Norbert-Weisser/dp/B0002ZQLJM/ref=sr_1_1?dchild=1&amp;keywords=the+radicals+dvd&amp;qid=1597285753&amp;sr=8-1" TargetMode="External"/><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7.xml"/><Relationship Id="rId1" Type="http://schemas.openxmlformats.org/officeDocument/2006/relationships/themeOverride" Target="../theme/themeOverride16.xml"/><Relationship Id="rId5" Type="http://schemas.openxmlformats.org/officeDocument/2006/relationships/hyperlink" Target="https://friendsofjustice.blog/2016/07/10/in-spite-of-dungeon-fire-and-sword/" TargetMode="Externa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6.xml"/><Relationship Id="rId1" Type="http://schemas.openxmlformats.org/officeDocument/2006/relationships/themeOverride" Target="../theme/themeOverride17.xml"/><Relationship Id="rId4" Type="http://schemas.openxmlformats.org/officeDocument/2006/relationships/hyperlink" Target="https://www.weareteachers.com/moving-beyond-classroom-discussions/"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www.angelfire.com/il/schalten/separate.html" TargetMode="Externa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00259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Radicals were fighting for what we would call “liberty of conscience” or “religious toleration”. </a:t>
            </a:r>
          </a:p>
          <a:p>
            <a:r>
              <a:rPr lang="en-US" dirty="0"/>
              <a:t>These concepts, though, had a very limited appeal to most 16th century Christians, because to the majority the Radical view seemed to de-Christianize the state. </a:t>
            </a:r>
          </a:p>
          <a:p>
            <a:r>
              <a:rPr lang="en-US" dirty="0"/>
              <a:t>How can the state bow the knee to Christ, and enact laws on the basis of His religion, without having any right to discourage or suppress idolatrous religions which attack the very foundations of a Christian moral and political order?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21994971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To most Christians today, it will seem obvious that the Anabaptists were both right and noble in their advocacy of religious freedom. </a:t>
            </a:r>
          </a:p>
          <a:p>
            <a:r>
              <a:rPr lang="en-US" dirty="0"/>
              <a:t>To most of their Christian contemporaries, it seemed equally obvious that this was one of the Radical Reformation’s most dangerous, even blasphemously anti-Christian ideas.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09337386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13000" r="-13000"/>
          </a:stretch>
        </a:blipFill>
        <a:effectLst/>
      </p:bgPr>
    </p:bg>
    <p:spTree>
      <p:nvGrpSpPr>
        <p:cNvPr id="1" name=""/>
        <p:cNvGrpSpPr/>
        <p:nvPr/>
      </p:nvGrpSpPr>
      <p:grpSpPr>
        <a:xfrm>
          <a:off x="0" y="0"/>
          <a:ext cx="0" cy="0"/>
          <a:chOff x="0" y="0"/>
          <a:chExt cx="0" cy="0"/>
        </a:xfrm>
      </p:grpSpPr>
      <p:sp>
        <p:nvSpPr>
          <p:cNvPr id="4" name="Rectangle 3"/>
          <p:cNvSpPr/>
          <p:nvPr/>
        </p:nvSpPr>
        <p:spPr>
          <a:xfrm>
            <a:off x="-34844" y="6519446"/>
            <a:ext cx="9032956"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mn-cs"/>
                <a:hlinkClick r:id="rId5"/>
              </a:rPr>
              <a:t>https://www.amazon.com/Radicals-Norbert-Weisser/dp/B0002ZQLJM/ref=sr_1_1?dchild=1&amp;keywords=the+radicals+dvd&amp;qid=1597285753&amp;sr=8-1</a:t>
            </a: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itle 2"/>
          <p:cNvSpPr>
            <a:spLocks noGrp="1"/>
          </p:cNvSpPr>
          <p:nvPr>
            <p:ph type="title"/>
          </p:nvPr>
        </p:nvSpPr>
        <p:spPr>
          <a:xfrm>
            <a:off x="-34844" y="12095"/>
            <a:ext cx="9178844" cy="1054705"/>
          </a:xfrm>
          <a:noFill/>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Anabaptist Baptism</a:t>
            </a:r>
            <a:endParaRPr lang="en-US" sz="6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665468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fontScale="92500" lnSpcReduction="10000"/>
          </a:bodyPr>
          <a:lstStyle/>
          <a:p>
            <a:r>
              <a:rPr lang="en-US" dirty="0"/>
              <a:t>The Swiss Brethren’s understanding of the nature and extent of the Church came to be focused in the issue of baptism – specifically, infant baptism. </a:t>
            </a:r>
          </a:p>
          <a:p>
            <a:r>
              <a:rPr lang="en-US" dirty="0"/>
              <a:t>Zwingli himself, in his early reforming days, had not been convinced that infant baptism was biblical. He admitted to Balthasar Hubmaier in 1523, prior to the Second Zurich Disputation, that it would be better if children were not baptized until they had been instructed in the faith. </a:t>
            </a:r>
          </a:p>
          <a:p>
            <a:r>
              <a:rPr lang="en-US" dirty="0"/>
              <a:t>Around the same time, Zwingli had written concerning infant baptism: “</a:t>
            </a:r>
            <a:r>
              <a:rPr lang="en-US" i="1" dirty="0">
                <a:latin typeface="Cambria" panose="02040503050406030204" pitchFamily="18" charset="0"/>
                <a:ea typeface="Cambria" panose="02040503050406030204" pitchFamily="18" charset="0"/>
              </a:rPr>
              <a:t>I leave it untouched; I call it neither right nor wrong. If we were to baptize as Christ instituted it, then we would not baptize anyone until he reached the age of discretion</a:t>
            </a:r>
            <a:r>
              <a:rPr lang="en-US" dirty="0"/>
              <a:t>.”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41688994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By the end of 1523, however, Zwingli had moved to a decided commitment to infant baptism, probably because he realized that its rejection undermined the concept of Zurich as a corporately Christian city, and hence led to the end of government support for his reforming program. </a:t>
            </a:r>
          </a:p>
          <a:p>
            <a:r>
              <a:rPr lang="en-US" dirty="0"/>
              <a:t>The Swiss Radicals took the opposite path, carrying Zwingli’s initial doubts to their logical conclusion. </a:t>
            </a:r>
          </a:p>
          <a:p>
            <a:r>
              <a:rPr lang="en-US" dirty="0"/>
              <a:t>Their rejection of infant baptism, they claimed, was the only position consistent with the principle of the sole infallible authority of Scripture.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167278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More importantly, the Baptist theology of the Radicals was bound up with their view of the Church as a voluntary society of penitent believers. </a:t>
            </a:r>
          </a:p>
          <a:p>
            <a:r>
              <a:rPr lang="en-US" dirty="0"/>
              <a:t>A baby is not capable of repenting, believing the gospel, or joining himself to God’s people by his own volition; therefore, </a:t>
            </a:r>
            <a:r>
              <a:rPr lang="en-US" b="1" i="1" dirty="0"/>
              <a:t>no</a:t>
            </a:r>
            <a:r>
              <a:rPr lang="en-US" dirty="0"/>
              <a:t> baby should be baptized, since baptism signifies repentance, faith, and Church membership. </a:t>
            </a:r>
          </a:p>
          <a:p>
            <a:r>
              <a:rPr lang="en-US" dirty="0"/>
              <a:t>The Swiss Brethren articulated a strongly ethical interpretation of baptism: it is a penitential act, a symbolic breaking with the old life of sin, and initiation into the new life of obedience in Christ. “</a:t>
            </a:r>
            <a:r>
              <a:rPr lang="en-US" i="1" dirty="0">
                <a:latin typeface="Cambria" panose="02040503050406030204" pitchFamily="18" charset="0"/>
                <a:ea typeface="Cambria" panose="02040503050406030204" pitchFamily="18" charset="0"/>
              </a:rPr>
              <a:t>It is</a:t>
            </a:r>
            <a:r>
              <a:rPr lang="en-US" dirty="0"/>
              <a:t>,” Hubmaier explained, “</a:t>
            </a:r>
            <a:r>
              <a:rPr lang="en-US" i="1" dirty="0">
                <a:latin typeface="Cambria" panose="02040503050406030204" pitchFamily="18" charset="0"/>
                <a:ea typeface="Cambria" panose="02040503050406030204" pitchFamily="18" charset="0"/>
              </a:rPr>
              <a:t>an outward and public testimony to the inward baptism of the Spirit</a:t>
            </a:r>
            <a:r>
              <a:rPr lang="en-US" dirty="0"/>
              <a:t>.”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26061977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The baptized person was publicly renouncing sin, and entering into a voluntary covenant with Christ, and into Christ’s covenanted community, the local church. </a:t>
            </a:r>
          </a:p>
          <a:p>
            <a:r>
              <a:rPr lang="en-US" dirty="0"/>
              <a:t>The Anabaptists also stressed the point that had been made so cogently by Luther and Zwingli regarding the eucharist, that without faith the sacraments can confer no benefit. What benefit, then, does a baby receive from baptism? </a:t>
            </a:r>
          </a:p>
          <a:p>
            <a:endParaRPr lang="en-US" dirty="0"/>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2098279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Zwingli constructed a biblical defense of infant baptism by appealing to the </a:t>
            </a:r>
            <a:r>
              <a:rPr lang="en-US" b="1" i="1" dirty="0"/>
              <a:t>analogy</a:t>
            </a:r>
            <a:r>
              <a:rPr lang="en-US" dirty="0"/>
              <a:t> of </a:t>
            </a:r>
            <a:r>
              <a:rPr lang="en-US" b="1" i="1" dirty="0"/>
              <a:t>circumcision</a:t>
            </a:r>
            <a:r>
              <a:rPr lang="en-US" dirty="0"/>
              <a:t>. </a:t>
            </a:r>
          </a:p>
          <a:p>
            <a:r>
              <a:rPr lang="en-US" dirty="0"/>
              <a:t>In the Old Testament Church, Zwingli argued, the offspring of covenant members were themselves born into the covenant community, and received circumcision as the initiating sign of this membership. </a:t>
            </a:r>
          </a:p>
          <a:p>
            <a:r>
              <a:rPr lang="en-US" dirty="0"/>
              <a:t>Since the coming of Christ in the flesh, baptism has replaced circumcision; therefore the children of covenant parents are now to receive baptism as the initiating sign of their New Covenant membership.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7037785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3000" r="-13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Baptism</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Romans chapter 4 was Zwingli’s proof-text for all this, with its theology of Abraham’s circumcision as a “sign and seal” of covenant righteousness. </a:t>
            </a:r>
          </a:p>
          <a:p>
            <a:r>
              <a:rPr lang="en-US" dirty="0"/>
              <a:t>To the fires, then, of the Zwingli–Anabaptist controversy, we can trace (at least in part) the origins of Reformed “covenant theology”, which is still today the mainstream Reformed paedobaptist understanding of Church and sacraments. </a:t>
            </a:r>
          </a:p>
          <a:p>
            <a:r>
              <a:rPr lang="en-US" dirty="0"/>
              <a:t>As for the Radical challenge that a baby lacks faith and repentance, Zwingli countered this by arguing that the parents accept the baptismal obligation on the child’s behalf, promising to bring him up as a faithful, penitent Christian.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0273459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6000" b="-6000"/>
          </a:stretch>
        </a:blipFill>
        <a:effectLst/>
      </p:bgPr>
    </p:bg>
    <p:spTree>
      <p:nvGrpSpPr>
        <p:cNvPr id="1" name=""/>
        <p:cNvGrpSpPr/>
        <p:nvPr/>
      </p:nvGrpSpPr>
      <p:grpSpPr>
        <a:xfrm>
          <a:off x="0" y="0"/>
          <a:ext cx="0" cy="0"/>
          <a:chOff x="0" y="0"/>
          <a:chExt cx="0" cy="0"/>
        </a:xfrm>
      </p:grpSpPr>
      <p:sp>
        <p:nvSpPr>
          <p:cNvPr id="4" name="Rectangle 3"/>
          <p:cNvSpPr/>
          <p:nvPr/>
        </p:nvSpPr>
        <p:spPr>
          <a:xfrm>
            <a:off x="-34844" y="6519446"/>
            <a:ext cx="9032956" cy="2616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mn-cs"/>
                <a:hlinkClick r:id="rId5"/>
              </a:rPr>
              <a:t>https://friendsofjustice.blog/2016/07/10/in-spite-of-dungeon-fire-and-sword/</a:t>
            </a:r>
            <a:r>
              <a:rPr kumimoji="0" lang="en-US" sz="11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1740505"/>
          </a:xfrm>
          <a:noFill/>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Martyrdom of </a:t>
            </a:r>
            <a:b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br>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Michael Sattler</a:t>
            </a:r>
            <a:endParaRPr lang="en-US" sz="6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40231657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a:t>Review</a:t>
            </a:r>
          </a:p>
        </p:txBody>
      </p:sp>
      <p:sp>
        <p:nvSpPr>
          <p:cNvPr id="4" name="Content Placeholder 3"/>
          <p:cNvSpPr>
            <a:spLocks noGrp="1"/>
          </p:cNvSpPr>
          <p:nvPr>
            <p:ph idx="1"/>
          </p:nvPr>
        </p:nvSpPr>
        <p:spPr>
          <a:xfrm>
            <a:off x="304800" y="757687"/>
            <a:ext cx="8458200" cy="5947913"/>
          </a:xfrm>
          <a:effectLst>
            <a:glow rad="228600">
              <a:schemeClr val="accent3">
                <a:satMod val="175000"/>
                <a:alpha val="40000"/>
              </a:schemeClr>
            </a:glow>
            <a:innerShdw blurRad="63500" dist="50800" dir="13500000">
              <a:prstClr val="black">
                <a:alpha val="50000"/>
              </a:prstClr>
            </a:innerShdw>
          </a:effectLst>
        </p:spPr>
        <p:txBody>
          <a:bodyPr>
            <a:normAutofit lnSpcReduction="10000"/>
          </a:bodyPr>
          <a:lstStyle/>
          <a:p>
            <a:r>
              <a:rPr lang="en-US" sz="3100" dirty="0"/>
              <a:t>What was the </a:t>
            </a:r>
            <a:r>
              <a:rPr lang="en-US" sz="3200" b="1" dirty="0"/>
              <a:t>Schleitheim Confession</a:t>
            </a:r>
            <a:r>
              <a:rPr lang="en-US" sz="3200" dirty="0"/>
              <a:t>?</a:t>
            </a:r>
          </a:p>
          <a:p>
            <a:pPr lvl="1"/>
            <a:r>
              <a:rPr lang="en-US" sz="2800" dirty="0"/>
              <a:t>A statement of fundamental beliefs held by many Anabaptist Radicals, functioning much as the </a:t>
            </a:r>
            <a:r>
              <a:rPr lang="en-US" sz="2800" i="1" dirty="0"/>
              <a:t>Augsburg Confession </a:t>
            </a:r>
            <a:r>
              <a:rPr lang="en-US" sz="2800" dirty="0"/>
              <a:t>did among Lutherans.</a:t>
            </a:r>
            <a:endParaRPr lang="en-US" sz="2700" dirty="0"/>
          </a:p>
          <a:p>
            <a:r>
              <a:rPr lang="en-US" sz="3100" dirty="0"/>
              <a:t>Give the name of the man who had the most influence in producing the </a:t>
            </a:r>
            <a:r>
              <a:rPr lang="en-US" sz="3100" b="1" i="1" dirty="0"/>
              <a:t>Schleitheim Confession</a:t>
            </a:r>
            <a:r>
              <a:rPr lang="en-US" sz="3100" dirty="0"/>
              <a:t>.</a:t>
            </a:r>
          </a:p>
          <a:p>
            <a:pPr lvl="1"/>
            <a:r>
              <a:rPr lang="en-US" sz="2300" dirty="0"/>
              <a:t>Michael Sattler</a:t>
            </a:r>
          </a:p>
          <a:p>
            <a:r>
              <a:rPr lang="en-US" dirty="0"/>
              <a:t>The Schleitheim Confession does not say much regarding any </a:t>
            </a:r>
            <a:r>
              <a:rPr lang="en-US" b="1" i="1" dirty="0"/>
              <a:t>theological</a:t>
            </a:r>
            <a:r>
              <a:rPr lang="en-US" dirty="0"/>
              <a:t> issues – why is that?</a:t>
            </a:r>
          </a:p>
          <a:p>
            <a:pPr lvl="1"/>
            <a:r>
              <a:rPr lang="en-US" dirty="0"/>
              <a:t>The Anabaptist Radicals were not primarily interested in </a:t>
            </a:r>
            <a:r>
              <a:rPr lang="en-US" b="1" i="1" dirty="0"/>
              <a:t>theology</a:t>
            </a:r>
            <a:r>
              <a:rPr lang="en-US" dirty="0"/>
              <a:t>, but in </a:t>
            </a:r>
            <a:r>
              <a:rPr lang="en-US" b="1" i="1" dirty="0"/>
              <a:t>ethics</a:t>
            </a:r>
            <a:r>
              <a:rPr lang="en-US" dirty="0"/>
              <a:t> in the Christian life, which they understood in terms of the importance of love and the imitation of Christ.</a:t>
            </a:r>
          </a:p>
          <a:p>
            <a:pPr lvl="1"/>
            <a:endParaRPr lang="en-US" dirty="0"/>
          </a:p>
          <a:p>
            <a:pPr lvl="1"/>
            <a:endParaRPr lang="en-US" dirty="0"/>
          </a:p>
          <a:p>
            <a:pPr lvl="1"/>
            <a:endParaRPr lang="en-US" dirty="0"/>
          </a:p>
          <a:p>
            <a:pPr lvl="1"/>
            <a:endParaRPr lang="en-US" dirty="0"/>
          </a:p>
          <a:p>
            <a:pPr lvl="1"/>
            <a:endParaRPr lang="en-US" dirty="0"/>
          </a:p>
          <a:p>
            <a:endParaRPr lang="en-US" dirty="0"/>
          </a:p>
          <a:p>
            <a:pPr lvl="1"/>
            <a:endParaRPr lang="en-US" dirty="0"/>
          </a:p>
        </p:txBody>
      </p:sp>
    </p:spTree>
    <p:extLst>
      <p:ext uri="{BB962C8B-B14F-4D97-AF65-F5344CB8AC3E}">
        <p14:creationId xmlns:p14="http://schemas.microsoft.com/office/powerpoint/2010/main" val="7221252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9421619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20000"/>
          </a:bodyPr>
          <a:lstStyle/>
          <a:p>
            <a:r>
              <a:rPr lang="en-US" dirty="0"/>
              <a:t>The Anabaptists refused to swear any oaths, taking their stand on Christ’s command “Swear not at all” (Mat 5:34-37) in the Sermon on the Mount. Do you think Jesus’ command </a:t>
            </a:r>
            <a:r>
              <a:rPr lang="en-US" b="1" i="1" dirty="0"/>
              <a:t>absolutely</a:t>
            </a:r>
            <a:r>
              <a:rPr lang="en-US" dirty="0"/>
              <a:t> prohibits us from </a:t>
            </a:r>
            <a:r>
              <a:rPr lang="en-US" b="1" i="1" dirty="0"/>
              <a:t>ever</a:t>
            </a:r>
            <a:r>
              <a:rPr lang="en-US" dirty="0"/>
              <a:t> taking an oath under </a:t>
            </a:r>
            <a:r>
              <a:rPr lang="en-US" b="1" i="1" dirty="0"/>
              <a:t>any</a:t>
            </a:r>
            <a:r>
              <a:rPr lang="en-US" dirty="0"/>
              <a:t> circumstances (even in a court of law, for example). Why or why not?</a:t>
            </a:r>
          </a:p>
          <a:p>
            <a:r>
              <a:rPr lang="en-US" dirty="0"/>
              <a:t>The Anabaptists understood Jesus’ teaching to prohibit Christians from </a:t>
            </a:r>
            <a:r>
              <a:rPr lang="en-US" b="1" i="1" dirty="0"/>
              <a:t>ever</a:t>
            </a:r>
            <a:r>
              <a:rPr lang="en-US" dirty="0"/>
              <a:t> engaging in </a:t>
            </a:r>
            <a:r>
              <a:rPr lang="en-US" b="1" i="1" dirty="0"/>
              <a:t>any</a:t>
            </a:r>
            <a:r>
              <a:rPr lang="en-US" dirty="0"/>
              <a:t> kind of physical conflict – including self-defense, serving as a magistrate, or serving in the military. Do </a:t>
            </a:r>
            <a:r>
              <a:rPr lang="en-US" b="1" i="1" dirty="0"/>
              <a:t>you </a:t>
            </a:r>
            <a:r>
              <a:rPr lang="en-US" dirty="0"/>
              <a:t>believe that Jesus’ teaching prohibits Christians from these activities? Why or why not?</a:t>
            </a:r>
          </a:p>
          <a:p>
            <a:r>
              <a:rPr lang="en-US" dirty="0"/>
              <a:t>Anabaptists believed that the state had no right to punish citizens for heresy, blasphemy, or idolatry. In our day, we often hear a similar cry that the government “should not legislate morality” – and yet we’re told in Romans 13:4 that governing authorities are the servants of God “who carries out God's wrath on the wrongdoer”. In your view, what are the limits as to the kinds of immorality the government should and should not penalize?</a:t>
            </a:r>
          </a:p>
          <a:p>
            <a:r>
              <a:rPr lang="en-US" dirty="0"/>
              <a:t>Do </a:t>
            </a:r>
            <a:r>
              <a:rPr lang="en-US" b="1" i="1" dirty="0"/>
              <a:t>you</a:t>
            </a:r>
            <a:r>
              <a:rPr lang="en-US" dirty="0"/>
              <a:t> have a topic or question that </a:t>
            </a:r>
            <a:r>
              <a:rPr lang="en-US" b="1" i="1" dirty="0"/>
              <a:t>you</a:t>
            </a:r>
            <a:r>
              <a:rPr lang="en-US" dirty="0"/>
              <a:t> would like to see us to discuss?</a:t>
            </a:r>
          </a:p>
          <a:p>
            <a:endParaRPr lang="en-US" dirty="0"/>
          </a:p>
          <a:p>
            <a:endParaRPr lang="en-US" dirty="0"/>
          </a:p>
        </p:txBody>
      </p:sp>
    </p:spTree>
    <p:extLst>
      <p:ext uri="{BB962C8B-B14F-4D97-AF65-F5344CB8AC3E}">
        <p14:creationId xmlns:p14="http://schemas.microsoft.com/office/powerpoint/2010/main" val="36723033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a:t>Review</a:t>
            </a:r>
          </a:p>
        </p:txBody>
      </p:sp>
      <p:sp>
        <p:nvSpPr>
          <p:cNvPr id="4" name="Content Placeholder 3"/>
          <p:cNvSpPr>
            <a:spLocks noGrp="1"/>
          </p:cNvSpPr>
          <p:nvPr>
            <p:ph idx="1"/>
          </p:nvPr>
        </p:nvSpPr>
        <p:spPr>
          <a:xfrm>
            <a:off x="304800" y="757687"/>
            <a:ext cx="8458200" cy="5947913"/>
          </a:xfrm>
          <a:effectLst>
            <a:glow rad="228600">
              <a:schemeClr val="accent3">
                <a:satMod val="175000"/>
                <a:alpha val="40000"/>
              </a:schemeClr>
            </a:glow>
            <a:innerShdw blurRad="63500" dist="50800" dir="13500000">
              <a:prstClr val="black">
                <a:alpha val="50000"/>
              </a:prstClr>
            </a:innerShdw>
          </a:effectLst>
        </p:spPr>
        <p:txBody>
          <a:bodyPr>
            <a:normAutofit fontScale="92500"/>
          </a:bodyPr>
          <a:lstStyle/>
          <a:p>
            <a:r>
              <a:rPr lang="en-US" sz="3100" dirty="0"/>
              <a:t>What is one way  that </a:t>
            </a:r>
            <a:r>
              <a:rPr lang="en-US" sz="3200" dirty="0"/>
              <a:t>the Radicals were actually far </a:t>
            </a:r>
            <a:r>
              <a:rPr lang="en-US" sz="3200" b="1" i="1" dirty="0"/>
              <a:t>less radical </a:t>
            </a:r>
            <a:r>
              <a:rPr lang="en-US" sz="3200" dirty="0"/>
              <a:t>than the Magisterial Reformers? </a:t>
            </a:r>
          </a:p>
          <a:p>
            <a:pPr lvl="1"/>
            <a:r>
              <a:rPr lang="en-US" sz="2800" dirty="0"/>
              <a:t>The Radicals </a:t>
            </a:r>
            <a:r>
              <a:rPr lang="en-US" sz="2800" b="1" i="1" dirty="0"/>
              <a:t>preserved and maintained</a:t>
            </a:r>
            <a:r>
              <a:rPr lang="en-US" sz="2800" dirty="0"/>
              <a:t> the Semi-Pelagian theology of medieval Roman Catholicism –  it was Luther and Zwingli who broke “radically” with it.</a:t>
            </a:r>
          </a:p>
          <a:p>
            <a:r>
              <a:rPr lang="en-US" dirty="0"/>
              <a:t>Zwingli was willing to accept as a Church member </a:t>
            </a:r>
            <a:r>
              <a:rPr lang="en-US" b="1" i="1" dirty="0"/>
              <a:t>anyone</a:t>
            </a:r>
            <a:r>
              <a:rPr lang="en-US" dirty="0"/>
              <a:t> who </a:t>
            </a:r>
            <a:r>
              <a:rPr lang="en-US" b="1" i="1" dirty="0"/>
              <a:t>professed</a:t>
            </a:r>
            <a:r>
              <a:rPr lang="en-US" dirty="0"/>
              <a:t> Christianity, which in the religious culture of his day meant </a:t>
            </a:r>
            <a:r>
              <a:rPr lang="en-US" b="1" i="1" dirty="0"/>
              <a:t>all</a:t>
            </a:r>
            <a:r>
              <a:rPr lang="en-US" dirty="0"/>
              <a:t> the citizens of Zurich. What contrasting belief did the Anabaptists hold to regarding church membership?</a:t>
            </a:r>
          </a:p>
          <a:p>
            <a:pPr lvl="1"/>
            <a:r>
              <a:rPr lang="en-US" dirty="0"/>
              <a:t>The Anabaptists, by contrast, saw the Church as a </a:t>
            </a:r>
            <a:r>
              <a:rPr lang="en-US" b="1" i="1" dirty="0"/>
              <a:t>stark alternative </a:t>
            </a:r>
            <a:r>
              <a:rPr lang="en-US" dirty="0"/>
              <a:t>to civil society, and </a:t>
            </a:r>
            <a:r>
              <a:rPr lang="en-US" b="1" i="1" dirty="0"/>
              <a:t>restricted</a:t>
            </a:r>
            <a:r>
              <a:rPr lang="en-US" dirty="0"/>
              <a:t> Church </a:t>
            </a:r>
            <a:r>
              <a:rPr lang="en-US" b="1" i="1" dirty="0"/>
              <a:t>membership</a:t>
            </a:r>
            <a:r>
              <a:rPr lang="en-US" dirty="0"/>
              <a:t> to those who </a:t>
            </a:r>
            <a:r>
              <a:rPr lang="en-US" b="1" i="1" dirty="0"/>
              <a:t>gave evidence </a:t>
            </a:r>
            <a:r>
              <a:rPr lang="en-US" dirty="0"/>
              <a:t>of their </a:t>
            </a:r>
            <a:r>
              <a:rPr lang="en-US" b="1" i="1" dirty="0"/>
              <a:t>inward sincerity and commitment</a:t>
            </a:r>
            <a:r>
              <a:rPr lang="en-US" dirty="0"/>
              <a:t>. </a:t>
            </a:r>
          </a:p>
          <a:p>
            <a:pPr lvl="1"/>
            <a:endParaRPr lang="en-US" dirty="0"/>
          </a:p>
          <a:p>
            <a:endParaRPr lang="en-US" dirty="0"/>
          </a:p>
          <a:p>
            <a:pPr lvl="1"/>
            <a:endParaRPr lang="en-US" dirty="0"/>
          </a:p>
          <a:p>
            <a:pPr lvl="1"/>
            <a:endParaRPr lang="en-US" dirty="0"/>
          </a:p>
          <a:p>
            <a:pPr lvl="1"/>
            <a:endParaRPr lang="en-US" dirty="0"/>
          </a:p>
          <a:p>
            <a:pPr lvl="1"/>
            <a:endParaRPr lang="en-US" dirty="0"/>
          </a:p>
          <a:p>
            <a:endParaRPr lang="en-US" dirty="0"/>
          </a:p>
          <a:p>
            <a:pPr lvl="1"/>
            <a:endParaRPr lang="en-US" dirty="0"/>
          </a:p>
        </p:txBody>
      </p:sp>
    </p:spTree>
    <p:extLst>
      <p:ext uri="{BB962C8B-B14F-4D97-AF65-F5344CB8AC3E}">
        <p14:creationId xmlns:p14="http://schemas.microsoft.com/office/powerpoint/2010/main" val="2021239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4844" y="6519446"/>
            <a:ext cx="9032956"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http://www.angelfire.com/il/schalten/separate.html</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1588105"/>
          </a:xfrm>
          <a:noFill/>
        </p:spPr>
        <p:txBody>
          <a:bodyPr>
            <a:noAutofit/>
          </a:bodyPr>
          <a:lstStyle/>
          <a:p>
            <a:r>
              <a:rPr lang="en-US" sz="5400" b="1" dirty="0">
                <a:solidFill>
                  <a:schemeClr val="bg1"/>
                </a:solidFill>
                <a:effectLst>
                  <a:glow rad="228600">
                    <a:schemeClr val="accent2">
                      <a:satMod val="175000"/>
                      <a:alpha val="40000"/>
                    </a:schemeClr>
                  </a:glow>
                  <a:outerShdw blurRad="114300" dist="38100" dir="13500000" algn="br" rotWithShape="0">
                    <a:prstClr val="black"/>
                  </a:outerShdw>
                </a:effectLst>
              </a:rPr>
              <a:t>Anabaptist Separation of Church and State</a:t>
            </a:r>
            <a:endParaRPr lang="en-US" sz="54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22001720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3600" b="1" dirty="0"/>
              <a:t>Anabaptist Separation of Church and State </a:t>
            </a:r>
            <a:endParaRPr lang="en-US" sz="24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The dichotomy between the Zwinglian and Anabaptist attitude towards Church and state was stretched to the breaking point when the Anabaptists made it clear that opting </a:t>
            </a:r>
            <a:r>
              <a:rPr lang="en-US" b="1" i="1" dirty="0"/>
              <a:t>into</a:t>
            </a:r>
            <a:r>
              <a:rPr lang="en-US" dirty="0"/>
              <a:t> the Church meant opting </a:t>
            </a:r>
            <a:r>
              <a:rPr lang="en-US" b="1" i="1" dirty="0"/>
              <a:t>out of</a:t>
            </a:r>
            <a:r>
              <a:rPr lang="en-US" dirty="0"/>
              <a:t> civil society – becoming “drop-outs”, as we might say today. </a:t>
            </a:r>
          </a:p>
          <a:p>
            <a:r>
              <a:rPr lang="en-US" dirty="0"/>
              <a:t>In the eyes of the government of Zurich, this was undoubtedly the </a:t>
            </a:r>
            <a:r>
              <a:rPr lang="en-US" b="1" i="1" dirty="0"/>
              <a:t>greatest</a:t>
            </a:r>
            <a:r>
              <a:rPr lang="en-US" dirty="0"/>
              <a:t> crime of the Swiss Brethren. </a:t>
            </a:r>
          </a:p>
          <a:p>
            <a:r>
              <a:rPr lang="en-US" dirty="0"/>
              <a:t>Their countercultural revolution against the state involved the rejection of the normal responsibilities of citizenship.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25304232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The Anabaptists refused, as we have noted from the </a:t>
            </a:r>
            <a:r>
              <a:rPr lang="en-US" i="1" dirty="0"/>
              <a:t>Schleitheim Confession</a:t>
            </a:r>
            <a:r>
              <a:rPr lang="en-US" dirty="0"/>
              <a:t>, to swear any oaths, taking their stand on Christ’s command “Swear not at all” in the Sermon on the Mount. </a:t>
            </a:r>
          </a:p>
          <a:p>
            <a:r>
              <a:rPr lang="en-US" dirty="0"/>
              <a:t>This not only disrupted the legal system, it laid the Brethren open to the charge of </a:t>
            </a:r>
            <a:r>
              <a:rPr lang="en-US" b="1" i="1" dirty="0"/>
              <a:t>treason</a:t>
            </a:r>
            <a:r>
              <a:rPr lang="en-US" dirty="0"/>
              <a:t>, because they would not take the oath of loyalty which the urban Swiss were required to swear to their city each year. </a:t>
            </a:r>
          </a:p>
          <a:p>
            <a:r>
              <a:rPr lang="en-US" dirty="0"/>
              <a:t>Equally serious in the eyes of the magistrates (and in the eyes of most ordinary folk) was the </a:t>
            </a:r>
            <a:r>
              <a:rPr lang="en-US" b="1" i="1" dirty="0"/>
              <a:t>pacifism</a:t>
            </a:r>
            <a:r>
              <a:rPr lang="en-US" dirty="0"/>
              <a:t> of the Anabaptist Radicals.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5124159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a:bodyPr>
          <a:lstStyle/>
          <a:p>
            <a:r>
              <a:rPr lang="en-US" dirty="0"/>
              <a:t>Anabaptists refused all military service on principle. </a:t>
            </a:r>
          </a:p>
          <a:p>
            <a:r>
              <a:rPr lang="en-US" dirty="0"/>
              <a:t>This was of critical significance in the Swiss context, since the cantons of Switzerland had no standing armies; every man was expected to defend his canton as part of a citizen army when called to arms by the government. </a:t>
            </a:r>
          </a:p>
          <a:p>
            <a:r>
              <a:rPr lang="en-US" dirty="0"/>
              <a:t>This was particularly important in city-cantons like Zurich, because of their culture of intense civic pride and patriotism, the very fact that they had a city to defend. </a:t>
            </a:r>
          </a:p>
          <a:p>
            <a:r>
              <a:rPr lang="en-US" dirty="0"/>
              <a:t>To decline military service was perceived as deeply unpatriotic and criminally treacherous.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781565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To compound matters, the Swiss Brethren went even further, entirely rejecting politics as a Christian vocation. </a:t>
            </a:r>
          </a:p>
          <a:p>
            <a:r>
              <a:rPr lang="en-US" dirty="0"/>
              <a:t>No Christian, they argued, could be a magistrate, because magistrates had to use force to uphold the law, and this was contrary to Christ’s teaching of peace. </a:t>
            </a:r>
          </a:p>
          <a:p>
            <a:r>
              <a:rPr lang="en-US" dirty="0"/>
              <a:t>They recognized that the state was instituted by God, but maintained that it was “outside the perfection of Christ”, i.e. it was instituted for the government of the unbelieving world, and its sword-bearing magistrates could be taken </a:t>
            </a:r>
            <a:r>
              <a:rPr lang="en-US" b="1" i="1" dirty="0"/>
              <a:t>only</a:t>
            </a:r>
            <a:r>
              <a:rPr lang="en-US" dirty="0"/>
              <a:t> from among unbelievers.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13263866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Anabaptist Separation of Church and State </a:t>
            </a:r>
            <a:endParaRPr lang="en-US" sz="2800" i="1" dirty="0">
              <a:latin typeface="+mn-lt"/>
            </a:endParaRPr>
          </a:p>
        </p:txBody>
      </p:sp>
      <p:sp>
        <p:nvSpPr>
          <p:cNvPr id="8" name="Content Placeholder 7"/>
          <p:cNvSpPr>
            <a:spLocks noGrp="1"/>
          </p:cNvSpPr>
          <p:nvPr>
            <p:ph idx="1"/>
          </p:nvPr>
        </p:nvSpPr>
        <p:spPr>
          <a:xfrm>
            <a:off x="457200" y="762000"/>
            <a:ext cx="8229600" cy="5791200"/>
          </a:xfrm>
        </p:spPr>
        <p:txBody>
          <a:bodyPr>
            <a:normAutofit lnSpcReduction="10000"/>
          </a:bodyPr>
          <a:lstStyle/>
          <a:p>
            <a:r>
              <a:rPr lang="en-US" dirty="0"/>
              <a:t>Further, the Anabaptist Radicals denied to the state any coercive power in matters of religion. </a:t>
            </a:r>
          </a:p>
          <a:p>
            <a:r>
              <a:rPr lang="en-US" dirty="0"/>
              <a:t>On the one hand, this meant that the state had no role in the </a:t>
            </a:r>
            <a:r>
              <a:rPr lang="en-US" b="1" i="1" dirty="0"/>
              <a:t>ordering</a:t>
            </a:r>
            <a:r>
              <a:rPr lang="en-US" dirty="0"/>
              <a:t> of the Church, e.g. in appointing pastors, or telling Christians what they must believe – a point on which most later Reformed Churchmen would have agreed. </a:t>
            </a:r>
          </a:p>
          <a:p>
            <a:r>
              <a:rPr lang="en-US" dirty="0"/>
              <a:t>On the other hand, however, the Anabaptist view also meant that the state had no right to punish heresy, blasphemy, or idolatry; and this was the real parting of the ways between the Radical Reformation and all other contemporary forms of Christianity, whether Protestant, Roman Catholic, or Eastern Orthodox. </a:t>
            </a:r>
          </a:p>
        </p:txBody>
      </p:sp>
      <p:sp>
        <p:nvSpPr>
          <p:cNvPr id="5" name="TextBox 4"/>
          <p:cNvSpPr txBox="1"/>
          <p:nvPr/>
        </p:nvSpPr>
        <p:spPr>
          <a:xfrm>
            <a:off x="465881" y="6555046"/>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Needham, Nick. 2,000 Years of Christ's Power Vol. 3: Renaissance and Reformation</a:t>
            </a:r>
          </a:p>
        </p:txBody>
      </p:sp>
    </p:spTree>
    <p:extLst>
      <p:ext uri="{BB962C8B-B14F-4D97-AF65-F5344CB8AC3E}">
        <p14:creationId xmlns:p14="http://schemas.microsoft.com/office/powerpoint/2010/main" val="35992119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336182</TotalTime>
  <Words>2054</Words>
  <Application>Microsoft Office PowerPoint</Application>
  <PresentationFormat>On-screen Show (4:3)</PresentationFormat>
  <Paragraphs>103</Paragraphs>
  <Slides>21</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Cambria</vt:lpstr>
      <vt:lpstr>Office Theme</vt:lpstr>
      <vt:lpstr>140_Office Theme</vt:lpstr>
      <vt:lpstr>PowerPoint Presentation</vt:lpstr>
      <vt:lpstr>Review</vt:lpstr>
      <vt:lpstr>Review</vt:lpstr>
      <vt:lpstr>Anabaptist Separation of Church and State</vt:lpstr>
      <vt:lpstr>Anabaptist Separation of Church and State </vt:lpstr>
      <vt:lpstr>Anabaptist Separation of Church and State </vt:lpstr>
      <vt:lpstr>Anabaptist Separation of Church and State </vt:lpstr>
      <vt:lpstr>Anabaptist Separation of Church and State </vt:lpstr>
      <vt:lpstr>Anabaptist Separation of Church and State </vt:lpstr>
      <vt:lpstr>Anabaptist Separation of Church and State </vt:lpstr>
      <vt:lpstr>Anabaptist Separation of Church and State </vt:lpstr>
      <vt:lpstr>Anabaptist Baptism</vt:lpstr>
      <vt:lpstr>Anabaptist Baptism</vt:lpstr>
      <vt:lpstr>Anabaptist Baptism</vt:lpstr>
      <vt:lpstr>Anabaptist Baptism</vt:lpstr>
      <vt:lpstr>Anabaptist Baptism</vt:lpstr>
      <vt:lpstr>Anabaptist Baptism</vt:lpstr>
      <vt:lpstr>Anabaptist Baptism</vt:lpstr>
      <vt:lpstr>The Martyrdom of  Michael Sattler</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6181</cp:revision>
  <cp:lastPrinted>2020-08-23T14:10:19Z</cp:lastPrinted>
  <dcterms:created xsi:type="dcterms:W3CDTF">2018-06-08T00:19:32Z</dcterms:created>
  <dcterms:modified xsi:type="dcterms:W3CDTF">2020-08-23T23:56:35Z</dcterms:modified>
</cp:coreProperties>
</file>