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74" r:id="rId2"/>
    <p:sldId id="285" r:id="rId3"/>
    <p:sldId id="286" r:id="rId4"/>
    <p:sldId id="323" r:id="rId5"/>
    <p:sldId id="324" r:id="rId6"/>
    <p:sldId id="325" r:id="rId7"/>
    <p:sldId id="326" r:id="rId8"/>
    <p:sldId id="328" r:id="rId9"/>
    <p:sldId id="327" r:id="rId10"/>
    <p:sldId id="329" r:id="rId11"/>
    <p:sldId id="331" r:id="rId12"/>
    <p:sldId id="332" r:id="rId13"/>
    <p:sldId id="334" r:id="rId14"/>
    <p:sldId id="340" r:id="rId15"/>
    <p:sldId id="361" r:id="rId16"/>
    <p:sldId id="362" r:id="rId17"/>
    <p:sldId id="364" r:id="rId18"/>
    <p:sldId id="363" r:id="rId19"/>
    <p:sldId id="366" r:id="rId20"/>
    <p:sldId id="342" r:id="rId21"/>
    <p:sldId id="370" r:id="rId22"/>
    <p:sldId id="371" r:id="rId23"/>
    <p:sldId id="372" r:id="rId24"/>
    <p:sldId id="373" r:id="rId25"/>
    <p:sldId id="281" r:id="rId26"/>
    <p:sldId id="365" r:id="rId27"/>
    <p:sldId id="333"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46" d="100"/>
          <a:sy n="146" d="100"/>
        </p:scale>
        <p:origin x="9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12/8/2024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12/8/2024 7:40 AM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12/8/2024 7:40 AM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12/8/2024 7:40 AM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12/8/2024 7:40 AM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12/8/2024 7:40 AM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12/8/2024 7:40 AM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12/8/2024 7:40 AM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12/8/2024 7:40 AM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12/8/2024 7:40 AM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12/8/2024 7:40 AM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12/8/2024 7:40 AM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12/8/2024 7:40 AM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1DC9541-2678-0DF5-25A0-3695C2FF2A7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2178FA-DF69-6084-CAC7-885A424AA9BD}"/>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447D99A-1411-D784-B7EE-F4514AD3DB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4A5B3FF8-66D0-F5F0-4A2A-BB68BE3FE0B0}"/>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8E5A7FC2-AF55-C717-8536-A5A5202CF0AA}"/>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02795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D65DC9C-26B5-A516-31D3-01F7BA5BBE9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822528-8963-7951-996F-DD40C8F0D251}"/>
              </a:ext>
            </a:extLst>
          </p:cNvPr>
          <p:cNvSpPr>
            <a:spLocks noGrp="1"/>
          </p:cNvSpPr>
          <p:nvPr>
            <p:ph idx="1"/>
          </p:nvPr>
        </p:nvSpPr>
        <p:spPr>
          <a:xfrm>
            <a:off x="348975" y="1833093"/>
            <a:ext cx="11555896" cy="4686351"/>
          </a:xfrm>
        </p:spPr>
        <p:txBody>
          <a:bodyPr>
            <a:normAutofit/>
          </a:bodyPr>
          <a:lstStyle/>
          <a:p>
            <a:r>
              <a:rPr lang="en-US" sz="3200" dirty="0">
                <a:solidFill>
                  <a:schemeClr val="bg1"/>
                </a:solidFill>
                <a:effectLst>
                  <a:outerShdw blurRad="38100" dist="38100" dir="2700000" algn="ctr" rotWithShape="0">
                    <a:schemeClr val="tx1"/>
                  </a:outerShdw>
                </a:effectLst>
              </a:rPr>
              <a:t>When the reign of Jehoiakim </a:t>
            </a:r>
            <a:r>
              <a:rPr lang="en-US" sz="3200" b="1" i="1" dirty="0">
                <a:solidFill>
                  <a:schemeClr val="bg1"/>
                </a:solidFill>
                <a:effectLst>
                  <a:outerShdw blurRad="38100" dist="38100" dir="2700000" algn="ctr" rotWithShape="0">
                    <a:schemeClr val="tx1"/>
                  </a:outerShdw>
                </a:effectLst>
              </a:rPr>
              <a:t>himself</a:t>
            </a:r>
            <a:r>
              <a:rPr lang="en-US" sz="3200" dirty="0">
                <a:solidFill>
                  <a:schemeClr val="bg1"/>
                </a:solidFill>
                <a:effectLst>
                  <a:outerShdw blurRad="38100" dist="38100" dir="2700000" algn="ctr" rotWithShape="0">
                    <a:schemeClr val="tx1"/>
                  </a:outerShdw>
                </a:effectLst>
              </a:rPr>
              <a:t> is assessed from a prophetic standpoint, we are told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did evil in the sight of the LORD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a:t>
            </a:r>
            <a:r>
              <a:rPr lang="en-US" sz="3200" dirty="0">
                <a:solidFill>
                  <a:schemeClr val="bg1"/>
                </a:solidFill>
                <a:effectLst>
                  <a:outerShdw blurRad="38100" dist="38100" dir="2700000" algn="ctr" rotWithShape="0">
                    <a:schemeClr val="tx1"/>
                  </a:outerShdw>
                </a:effectLst>
              </a:rPr>
              <a:t>” (2 Chr. 36:5), and the inevitable consequence was judgment. </a:t>
            </a:r>
          </a:p>
          <a:p>
            <a:r>
              <a:rPr lang="en-US" sz="3200" dirty="0">
                <a:solidFill>
                  <a:schemeClr val="bg1"/>
                </a:solidFill>
                <a:effectLst>
                  <a:outerShdw blurRad="38100" dist="38100" dir="2700000" algn="ctr" rotWithShape="0">
                    <a:schemeClr val="tx1"/>
                  </a:outerShdw>
                </a:effectLst>
              </a:rPr>
              <a:t>The author of 2 Kings writes: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Surely this came upon Judah at the command of the LORD, to remove them out of his sight, for the sins of Manasseh </a:t>
            </a:r>
            <a:r>
              <a:rPr lang="en-US" sz="3200" dirty="0">
                <a:solidFill>
                  <a:schemeClr val="bg1"/>
                </a:solidFill>
                <a:effectLst>
                  <a:outerShdw blurRad="38100" dist="38100" dir="2700000" algn="ctr" rotWithShape="0">
                    <a:schemeClr val="tx1"/>
                  </a:outerShdw>
                </a:effectLst>
              </a:rPr>
              <a:t>[the rot did not begin with Jehoiakim]</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according to all that he had done,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also for the innocent blood that he had shed. For he filled Jerusalem with innocent blood, and the LORD would not pardon.</a:t>
            </a:r>
            <a:r>
              <a:rPr lang="en-US" sz="3200" dirty="0">
                <a:solidFill>
                  <a:schemeClr val="bg1"/>
                </a:solidFill>
                <a:effectLst>
                  <a:outerShdw blurRad="38100" dist="38100" dir="2700000" algn="ctr" rotWithShape="0">
                    <a:schemeClr val="tx1"/>
                  </a:outerShdw>
                </a:effectLst>
              </a:rPr>
              <a:t>” (2 Kings 24:3-4). </a:t>
            </a:r>
          </a:p>
        </p:txBody>
      </p:sp>
      <p:sp>
        <p:nvSpPr>
          <p:cNvPr id="2" name="TextBox 1">
            <a:extLst>
              <a:ext uri="{FF2B5EF4-FFF2-40B4-BE49-F238E27FC236}">
                <a16:creationId xmlns:a16="http://schemas.microsoft.com/office/drawing/2014/main" id="{3818D20E-8C54-9F8B-68D9-D838AA2A357C}"/>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Ferguson, Sinclair B.;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Preacher's Commentary - Vol. 21: Daniel</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31-33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FF5E216-4947-FEA7-6937-5B10183E5688}"/>
              </a:ext>
            </a:extLst>
          </p:cNvPr>
          <p:cNvSpPr>
            <a:spLocks noGrp="1"/>
          </p:cNvSpPr>
          <p:nvPr>
            <p:ph type="title"/>
          </p:nvPr>
        </p:nvSpPr>
        <p:spPr>
          <a:xfrm>
            <a:off x="0" y="0"/>
            <a:ext cx="12192000" cy="162797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0389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ECCB69B-234D-8B40-FD52-DCEAE22FD46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3EF804-EBAD-859A-B91E-022148A8D8E0}"/>
              </a:ext>
            </a:extLst>
          </p:cNvPr>
          <p:cNvSpPr>
            <a:spLocks noGrp="1"/>
          </p:cNvSpPr>
          <p:nvPr>
            <p:ph idx="1"/>
          </p:nvPr>
        </p:nvSpPr>
        <p:spPr>
          <a:xfrm>
            <a:off x="348975" y="1790163"/>
            <a:ext cx="11555896" cy="4729282"/>
          </a:xfrm>
        </p:spPr>
        <p:txBody>
          <a:bodyPr>
            <a:normAutofit/>
          </a:bodyPr>
          <a:lstStyle/>
          <a:p>
            <a:r>
              <a:rPr lang="en-US" sz="3200" dirty="0">
                <a:solidFill>
                  <a:schemeClr val="bg1"/>
                </a:solidFill>
                <a:effectLst>
                  <a:outerShdw blurRad="38100" dist="38100" dir="2700000" algn="ctr" rotWithShape="0">
                    <a:schemeClr val="tx1"/>
                  </a:outerShdw>
                </a:effectLst>
              </a:rPr>
              <a:t>God is faithful to His word—always—no matter what the consequences for Himself or for His people. </a:t>
            </a:r>
          </a:p>
          <a:p>
            <a:r>
              <a:rPr lang="en-US" sz="3200" dirty="0">
                <a:solidFill>
                  <a:schemeClr val="bg1"/>
                </a:solidFill>
                <a:effectLst>
                  <a:outerShdw blurRad="38100" dist="38100" dir="2700000" algn="ctr" rotWithShape="0">
                    <a:schemeClr val="tx1"/>
                  </a:outerShdw>
                </a:effectLst>
              </a:rPr>
              <a:t>He is faithful in the </a:t>
            </a:r>
            <a:r>
              <a:rPr lang="en-US" sz="3200" b="1" i="1" dirty="0">
                <a:solidFill>
                  <a:schemeClr val="bg1"/>
                </a:solidFill>
                <a:effectLst>
                  <a:outerShdw blurRad="38100" dist="38100" dir="2700000" algn="ctr" rotWithShape="0">
                    <a:schemeClr val="tx1"/>
                  </a:outerShdw>
                </a:effectLst>
              </a:rPr>
              <a:t>blessings</a:t>
            </a:r>
            <a:r>
              <a:rPr lang="en-US" sz="3200" dirty="0">
                <a:solidFill>
                  <a:schemeClr val="bg1"/>
                </a:solidFill>
                <a:effectLst>
                  <a:outerShdw blurRad="38100" dist="38100" dir="2700000" algn="ctr" rotWithShape="0">
                    <a:schemeClr val="tx1"/>
                  </a:outerShdw>
                </a:effectLst>
              </a:rPr>
              <a:t> He sends, but He is no </a:t>
            </a:r>
            <a:r>
              <a:rPr lang="en-US" sz="3200" b="1" i="1" dirty="0">
                <a:solidFill>
                  <a:schemeClr val="bg1"/>
                </a:solidFill>
                <a:effectLst>
                  <a:outerShdw blurRad="38100" dist="38100" dir="2700000" algn="ctr" rotWithShape="0">
                    <a:schemeClr val="tx1"/>
                  </a:outerShdw>
                </a:effectLst>
              </a:rPr>
              <a:t>less</a:t>
            </a:r>
            <a:r>
              <a:rPr lang="en-US" sz="3200" dirty="0">
                <a:solidFill>
                  <a:schemeClr val="bg1"/>
                </a:solidFill>
                <a:effectLst>
                  <a:outerShdw blurRad="38100" dist="38100" dir="2700000" algn="ctr" rotWithShape="0">
                    <a:schemeClr val="tx1"/>
                  </a:outerShdw>
                </a:effectLst>
              </a:rPr>
              <a:t> faithful in chastisement and judgment. </a:t>
            </a:r>
          </a:p>
          <a:p>
            <a:r>
              <a:rPr lang="en-US" sz="3200" dirty="0">
                <a:solidFill>
                  <a:schemeClr val="bg1"/>
                </a:solidFill>
                <a:effectLst>
                  <a:outerShdw blurRad="38100" dist="38100" dir="2700000" algn="ctr" rotWithShape="0">
                    <a:schemeClr val="tx1"/>
                  </a:outerShdw>
                </a:effectLst>
              </a:rPr>
              <a:t>The siege of Jerusalem and its terrible consequences was undeniable proof that God does what He has promised. </a:t>
            </a:r>
          </a:p>
          <a:p>
            <a:r>
              <a:rPr lang="en-US" sz="3200" dirty="0">
                <a:solidFill>
                  <a:schemeClr val="bg1"/>
                </a:solidFill>
                <a:effectLst>
                  <a:outerShdw blurRad="38100" dist="38100" dir="2700000" algn="ctr" rotWithShape="0">
                    <a:schemeClr val="tx1"/>
                  </a:outerShdw>
                </a:effectLst>
              </a:rPr>
              <a:t>But, having said that, God’s </a:t>
            </a:r>
            <a:r>
              <a:rPr lang="en-US" sz="3200" b="1" i="1" dirty="0">
                <a:solidFill>
                  <a:schemeClr val="bg1"/>
                </a:solidFill>
                <a:effectLst>
                  <a:outerShdw blurRad="38100" dist="38100" dir="2700000" algn="ctr" rotWithShape="0">
                    <a:schemeClr val="tx1"/>
                  </a:outerShdw>
                </a:effectLst>
              </a:rPr>
              <a:t>ultimate</a:t>
            </a:r>
            <a:r>
              <a:rPr lang="en-US" sz="3200" dirty="0">
                <a:solidFill>
                  <a:schemeClr val="bg1"/>
                </a:solidFill>
                <a:effectLst>
                  <a:outerShdw blurRad="38100" dist="38100" dir="2700000" algn="ctr" rotWithShape="0">
                    <a:schemeClr val="tx1"/>
                  </a:outerShdw>
                </a:effectLst>
              </a:rPr>
              <a:t> purpose here was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judgment but rather </a:t>
            </a:r>
            <a:r>
              <a:rPr lang="en-US" sz="3200" b="1" i="1" dirty="0">
                <a:solidFill>
                  <a:schemeClr val="bg1"/>
                </a:solidFill>
                <a:effectLst>
                  <a:outerShdw blurRad="38100" dist="38100" dir="2700000" algn="ctr" rotWithShape="0">
                    <a:schemeClr val="tx1"/>
                  </a:outerShdw>
                </a:effectLst>
              </a:rPr>
              <a:t>mercy</a:t>
            </a:r>
            <a:r>
              <a:rPr lang="en-US" sz="32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CBC4BF48-231A-35D7-F313-C3D571A9FC32}"/>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Ferguson, Sinclair B.;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Preacher's Commentary - Vol. 21: Daniel</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31-33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B14612C-2077-5C9A-A61B-63F723A39E6A}"/>
              </a:ext>
            </a:extLst>
          </p:cNvPr>
          <p:cNvSpPr>
            <a:spLocks noGrp="1"/>
          </p:cNvSpPr>
          <p:nvPr>
            <p:ph type="title"/>
          </p:nvPr>
        </p:nvSpPr>
        <p:spPr>
          <a:xfrm>
            <a:off x="0" y="1"/>
            <a:ext cx="12192000" cy="157242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5451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6DFEA70-0D87-69F8-AEB2-538F40F2CCC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D5297B-C379-89CB-92A0-4D7327592633}"/>
              </a:ext>
            </a:extLst>
          </p:cNvPr>
          <p:cNvSpPr>
            <a:spLocks noGrp="1"/>
          </p:cNvSpPr>
          <p:nvPr>
            <p:ph idx="1"/>
          </p:nvPr>
        </p:nvSpPr>
        <p:spPr>
          <a:xfrm>
            <a:off x="348975" y="1712890"/>
            <a:ext cx="11555896" cy="4806555"/>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Babylon was to be the scene of Daniel’s lifelong service in the kingdom of God and the sphere in which he would demonstrate what it means to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sing the LORD’S song in a foreign land</a:t>
            </a:r>
            <a:r>
              <a:rPr lang="en-US" sz="3600" dirty="0">
                <a:solidFill>
                  <a:schemeClr val="bg1"/>
                </a:solidFill>
                <a:effectLst>
                  <a:outerShdw blurRad="38100" dist="38100" dir="2700000" algn="ctr" rotWithShape="0">
                    <a:schemeClr val="tx1"/>
                  </a:outerShdw>
                </a:effectLst>
              </a:rPr>
              <a:t>” (Ps. 137:4). </a:t>
            </a:r>
          </a:p>
          <a:p>
            <a:r>
              <a:rPr lang="en-US" sz="3600" dirty="0">
                <a:solidFill>
                  <a:schemeClr val="bg1"/>
                </a:solidFill>
                <a:effectLst>
                  <a:outerShdw blurRad="38100" dist="38100" dir="2700000" algn="ctr" rotWithShape="0">
                    <a:schemeClr val="tx1"/>
                  </a:outerShdw>
                </a:effectLst>
              </a:rPr>
              <a:t>In fact, the reason Daniel was </a:t>
            </a:r>
            <a:r>
              <a:rPr lang="en-US" sz="3600" b="1" i="1" dirty="0">
                <a:solidFill>
                  <a:schemeClr val="bg1"/>
                </a:solidFill>
                <a:effectLst>
                  <a:outerShdw blurRad="38100" dist="38100" dir="2700000" algn="ctr" rotWithShape="0">
                    <a:schemeClr val="tx1"/>
                  </a:outerShdw>
                </a:effectLst>
              </a:rPr>
              <a:t>able</a:t>
            </a:r>
            <a:r>
              <a:rPr lang="en-US" sz="3600" dirty="0">
                <a:solidFill>
                  <a:schemeClr val="bg1"/>
                </a:solidFill>
                <a:effectLst>
                  <a:outerShdw blurRad="38100" dist="38100" dir="2700000" algn="ctr" rotWithShape="0">
                    <a:schemeClr val="tx1"/>
                  </a:outerShdw>
                </a:effectLst>
              </a:rPr>
              <a:t> to do that so well is revealed in these opening words that set the scene of the entire book.</a:t>
            </a:r>
          </a:p>
          <a:p>
            <a:r>
              <a:rPr lang="en-US" sz="3600" dirty="0">
                <a:solidFill>
                  <a:schemeClr val="bg1"/>
                </a:solidFill>
                <a:effectLst>
                  <a:outerShdw blurRad="38100" dist="38100" dir="2700000" algn="ctr" rotWithShape="0">
                    <a:schemeClr val="tx1"/>
                  </a:outerShdw>
                </a:effectLst>
              </a:rPr>
              <a:t>Daniel </a:t>
            </a:r>
            <a:r>
              <a:rPr lang="en-US" sz="3600" b="1" i="1" dirty="0">
                <a:solidFill>
                  <a:schemeClr val="bg1"/>
                </a:solidFill>
                <a:effectLst>
                  <a:outerShdw blurRad="38100" dist="38100" dir="2700000" algn="ctr" rotWithShape="0">
                    <a:schemeClr val="tx1"/>
                  </a:outerShdw>
                </a:effectLst>
              </a:rPr>
              <a:t>knew</a:t>
            </a:r>
            <a:r>
              <a:rPr lang="en-US" sz="3600" dirty="0">
                <a:solidFill>
                  <a:schemeClr val="bg1"/>
                </a:solidFill>
                <a:effectLst>
                  <a:outerShdw blurRad="38100" dist="38100" dir="2700000" algn="ctr" rotWithShape="0">
                    <a:schemeClr val="tx1"/>
                  </a:outerShdw>
                </a:effectLst>
              </a:rPr>
              <a:t> that if he was in a foreign land, it was </a:t>
            </a:r>
            <a:r>
              <a:rPr lang="en-US" sz="3600" b="1" i="1" dirty="0">
                <a:solidFill>
                  <a:schemeClr val="bg1"/>
                </a:solidFill>
                <a:effectLst>
                  <a:outerShdw blurRad="38100" dist="38100" dir="2700000" algn="ctr" rotWithShape="0">
                    <a:schemeClr val="tx1"/>
                  </a:outerShdw>
                </a:effectLst>
              </a:rPr>
              <a:t>because</a:t>
            </a:r>
            <a:r>
              <a:rPr lang="en-US" sz="3600" dirty="0">
                <a:solidFill>
                  <a:schemeClr val="bg1"/>
                </a:solidFill>
                <a:effectLst>
                  <a:outerShdw blurRad="38100" dist="38100" dir="2700000" algn="ctr" rotWithShape="0">
                    <a:schemeClr val="tx1"/>
                  </a:outerShdw>
                </a:effectLst>
              </a:rPr>
              <a:t> of the hand of the Lord. </a:t>
            </a:r>
          </a:p>
          <a:p>
            <a:r>
              <a:rPr lang="en-US" sz="3600" b="1" i="1" dirty="0">
                <a:solidFill>
                  <a:schemeClr val="bg1"/>
                </a:solidFill>
                <a:effectLst>
                  <a:outerShdw blurRad="38100" dist="38100" dir="2700000" algn="ctr" rotWithShape="0">
                    <a:schemeClr val="tx1"/>
                  </a:outerShdw>
                </a:effectLst>
              </a:rPr>
              <a:t>Nothing</a:t>
            </a:r>
            <a:r>
              <a:rPr lang="en-US" sz="3600" dirty="0">
                <a:solidFill>
                  <a:schemeClr val="bg1"/>
                </a:solidFill>
                <a:effectLst>
                  <a:outerShdw blurRad="38100" dist="38100" dir="2700000" algn="ctr" rotWithShape="0">
                    <a:schemeClr val="tx1"/>
                  </a:outerShdw>
                </a:effectLst>
              </a:rPr>
              <a:t> that occurs in the life of God’s children is accidental or incidental – it is </a:t>
            </a:r>
            <a:r>
              <a:rPr lang="en-US" sz="3600" b="1" i="1" dirty="0">
                <a:solidFill>
                  <a:schemeClr val="bg1"/>
                </a:solidFill>
                <a:effectLst>
                  <a:outerShdw blurRad="38100" dist="38100" dir="2700000" algn="ctr" rotWithShape="0">
                    <a:schemeClr val="tx1"/>
                  </a:outerShdw>
                </a:effectLst>
              </a:rPr>
              <a:t>all</a:t>
            </a:r>
            <a:r>
              <a:rPr lang="en-US" sz="3600" dirty="0">
                <a:solidFill>
                  <a:schemeClr val="bg1"/>
                </a:solidFill>
                <a:effectLst>
                  <a:outerShdw blurRad="38100" dist="38100" dir="2700000" algn="ctr" rotWithShape="0">
                    <a:schemeClr val="tx1"/>
                  </a:outerShdw>
                </a:effectLst>
              </a:rPr>
              <a:t> a part of God’s sovereign purpose. </a:t>
            </a:r>
          </a:p>
        </p:txBody>
      </p:sp>
      <p:sp>
        <p:nvSpPr>
          <p:cNvPr id="2" name="TextBox 1">
            <a:extLst>
              <a:ext uri="{FF2B5EF4-FFF2-40B4-BE49-F238E27FC236}">
                <a16:creationId xmlns:a16="http://schemas.microsoft.com/office/drawing/2014/main" id="{8F911961-FCE1-3265-9808-CB0596CD883C}"/>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Ferguson, Sinclair B.;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Preacher's Commentary - Vol. 21: Daniel</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31-33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A034717-85E3-1091-9B39-EBC5FA362252}"/>
              </a:ext>
            </a:extLst>
          </p:cNvPr>
          <p:cNvSpPr>
            <a:spLocks noGrp="1"/>
          </p:cNvSpPr>
          <p:nvPr>
            <p:ph type="title"/>
          </p:nvPr>
        </p:nvSpPr>
        <p:spPr>
          <a:xfrm>
            <a:off x="0" y="0"/>
            <a:ext cx="12192000" cy="152829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1747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E3C6499-BD3E-3A3C-37D4-0D68C5E7A90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0DCAE5-F500-5B89-DE83-FA8742BE5855}"/>
              </a:ext>
            </a:extLst>
          </p:cNvPr>
          <p:cNvSpPr>
            <a:spLocks noGrp="1"/>
          </p:cNvSpPr>
          <p:nvPr>
            <p:ph idx="1"/>
          </p:nvPr>
        </p:nvSpPr>
        <p:spPr>
          <a:xfrm>
            <a:off x="446468" y="1781577"/>
            <a:ext cx="11496540" cy="4789383"/>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Verse 2 tells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a:t>
            </a:r>
            <a:r>
              <a:rPr lang="en-US" sz="3200" dirty="0">
                <a:solidFill>
                  <a:schemeClr val="bg1"/>
                </a:solidFill>
                <a:effectLst>
                  <a:outerShdw blurRad="38100" dist="38100" dir="2700000" algn="ctr" rotWithShape="0">
                    <a:schemeClr val="tx1"/>
                  </a:outerShdw>
                </a:effectLst>
              </a:rPr>
              <a:t>” Nebuchadnezzar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some of the vessels of the house of God And he brought them to the land of Shinar, to the house of his god, and placed the vessels in the treasury of his god</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deportation of these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vessels</a:t>
            </a:r>
            <a:r>
              <a:rPr lang="en-US" sz="3200" dirty="0">
                <a:solidFill>
                  <a:schemeClr val="bg1"/>
                </a:solidFill>
                <a:effectLst>
                  <a:outerShdw blurRad="38100" dist="38100" dir="2700000" algn="ctr" rotWithShape="0">
                    <a:schemeClr val="tx1"/>
                  </a:outerShdw>
                </a:effectLst>
              </a:rPr>
              <a:t>” [i.e. articles, sacred objects] to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land of Shinar</a:t>
            </a:r>
            <a:r>
              <a:rPr lang="en-US" sz="3200" dirty="0">
                <a:solidFill>
                  <a:schemeClr val="bg1"/>
                </a:solidFill>
                <a:effectLst>
                  <a:outerShdw blurRad="38100" dist="38100" dir="2700000" algn="ctr" rotWithShape="0">
                    <a:schemeClr val="tx1"/>
                  </a:outerShdw>
                </a:effectLst>
              </a:rPr>
              <a:t>” has </a:t>
            </a:r>
            <a:r>
              <a:rPr lang="en-US" sz="3200" b="1" i="1" dirty="0">
                <a:solidFill>
                  <a:schemeClr val="bg1"/>
                </a:solidFill>
                <a:effectLst>
                  <a:outerShdw blurRad="38100" dist="38100" dir="2700000" algn="ctr" rotWithShape="0">
                    <a:schemeClr val="tx1"/>
                  </a:outerShdw>
                </a:effectLst>
              </a:rPr>
              <a:t>theological</a:t>
            </a:r>
            <a:r>
              <a:rPr lang="en-US" sz="3200" dirty="0">
                <a:solidFill>
                  <a:schemeClr val="bg1"/>
                </a:solidFill>
                <a:effectLst>
                  <a:outerShdw blurRad="38100" dist="38100" dir="2700000" algn="ctr" rotWithShape="0">
                    <a:schemeClr val="tx1"/>
                  </a:outerShdw>
                </a:effectLst>
              </a:rPr>
              <a:t> significance.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Shinar</a:t>
            </a:r>
            <a:r>
              <a:rPr lang="en-US" sz="3200" dirty="0">
                <a:solidFill>
                  <a:schemeClr val="bg1"/>
                </a:solidFill>
                <a:effectLst>
                  <a:outerShdw blurRad="38100" dist="38100" dir="2700000" algn="ctr" rotWithShape="0">
                    <a:schemeClr val="tx1"/>
                  </a:outerShdw>
                </a:effectLst>
              </a:rPr>
              <a:t>”, i.e., Babylonia (the southeastern part of modern Iraq), was the site of the tower of Babel (Gen. 10:10; 11:1–9), and thus the place of man’s initial corporate rebellion against God. </a:t>
            </a:r>
          </a:p>
          <a:p>
            <a:r>
              <a:rPr lang="en-US" sz="3200" dirty="0">
                <a:solidFill>
                  <a:schemeClr val="bg1"/>
                </a:solidFill>
                <a:effectLst>
                  <a:outerShdw blurRad="38100" dist="38100" dir="2700000" algn="ctr" rotWithShape="0">
                    <a:schemeClr val="tx1"/>
                  </a:outerShdw>
                </a:effectLst>
              </a:rPr>
              <a:t>In fact, from Genesis to Revelation, Babylon was synonymous with opposition to God, a symbol of darkness and the anti-kingdom forces of evil.</a:t>
            </a: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Fallen, fallen is Babylon the great! She has become a dwelling place for demons, a haunt for every unclean spirit, a haunt for every unclean bird, a haunt for every unclean and detestable beast. </a:t>
            </a:r>
            <a:r>
              <a:rPr lang="en-US" sz="2800" dirty="0">
                <a:solidFill>
                  <a:schemeClr val="bg1"/>
                </a:solidFill>
                <a:effectLst>
                  <a:outerShdw blurRad="38100" dist="38100" dir="2700000" algn="ctr" rotWithShape="0">
                    <a:schemeClr val="tx1"/>
                  </a:outerShdw>
                </a:effectLst>
              </a:rPr>
              <a:t>(Rev 18:2) </a:t>
            </a:r>
          </a:p>
        </p:txBody>
      </p:sp>
      <p:sp>
        <p:nvSpPr>
          <p:cNvPr id="2" name="TextBox 1">
            <a:extLst>
              <a:ext uri="{FF2B5EF4-FFF2-40B4-BE49-F238E27FC236}">
                <a16:creationId xmlns:a16="http://schemas.microsoft.com/office/drawing/2014/main" id="{5A6EA1BA-6CD6-6CE1-C9B1-9F02E08DBF3A}"/>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Storms, Sam;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Biblical Studies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(2016)</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565C549F-7C10-684D-7EC8-DB717EA65EF3}"/>
              </a:ext>
            </a:extLst>
          </p:cNvPr>
          <p:cNvSpPr>
            <a:spLocks noGrp="1"/>
          </p:cNvSpPr>
          <p:nvPr>
            <p:ph type="title"/>
          </p:nvPr>
        </p:nvSpPr>
        <p:spPr>
          <a:xfrm>
            <a:off x="0" y="1"/>
            <a:ext cx="12192000" cy="158839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Nebuchadnezzar king of Babylon came to Jerusalem and besieged it.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some of the vessels of the house of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brought them to the land of Shinar, to the house of his god, and placed the vessels in the treasury of his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4521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3D0BC9F-3F9D-861F-01C3-290B2827C9F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D2D32D-8A48-AB30-53D5-FDE39CDA52C0}"/>
              </a:ext>
            </a:extLst>
          </p:cNvPr>
          <p:cNvSpPr>
            <a:spLocks noGrp="1"/>
          </p:cNvSpPr>
          <p:nvPr>
            <p:ph idx="1"/>
          </p:nvPr>
        </p:nvSpPr>
        <p:spPr>
          <a:xfrm>
            <a:off x="348975" y="1768699"/>
            <a:ext cx="11555896" cy="4750746"/>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In the ancient world, wars were usually fought in the name of some god, and therefore the </a:t>
            </a:r>
            <a:r>
              <a:rPr lang="en-US" sz="3200" b="1" i="1" dirty="0">
                <a:solidFill>
                  <a:schemeClr val="bg1"/>
                </a:solidFill>
                <a:effectLst>
                  <a:outerShdw blurRad="38100" dist="38100" dir="2700000" algn="ctr" rotWithShape="0">
                    <a:schemeClr val="tx1"/>
                  </a:outerShdw>
                </a:effectLst>
              </a:rPr>
              <a:t>plunder</a:t>
            </a:r>
            <a:r>
              <a:rPr lang="en-US" sz="3200" dirty="0">
                <a:solidFill>
                  <a:schemeClr val="bg1"/>
                </a:solidFill>
                <a:effectLst>
                  <a:outerShdw blurRad="38100" dist="38100" dir="2700000" algn="ctr" rotWithShape="0">
                    <a:schemeClr val="tx1"/>
                  </a:outerShdw>
                </a:effectLst>
              </a:rPr>
              <a:t> of war was thought to belong to the god whose army was </a:t>
            </a:r>
            <a:r>
              <a:rPr lang="en-US" sz="3200" b="1" i="1" dirty="0">
                <a:solidFill>
                  <a:schemeClr val="bg1"/>
                </a:solidFill>
                <a:effectLst>
                  <a:outerShdw blurRad="38100" dist="38100" dir="2700000" algn="ctr" rotWithShape="0">
                    <a:schemeClr val="tx1"/>
                  </a:outerShdw>
                </a:effectLst>
              </a:rPr>
              <a:t>victorious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Consequently, in the minds of people living in </a:t>
            </a:r>
            <a:r>
              <a:rPr lang="en-US" sz="3200" b="1" i="1" dirty="0">
                <a:solidFill>
                  <a:schemeClr val="bg1"/>
                </a:solidFill>
                <a:effectLst>
                  <a:outerShdw blurRad="38100" dist="38100" dir="2700000" algn="ctr" rotWithShape="0">
                    <a:schemeClr val="tx1"/>
                  </a:outerShdw>
                </a:effectLst>
              </a:rPr>
              <a:t>Daniel’s</a:t>
            </a:r>
            <a:r>
              <a:rPr lang="en-US" sz="3200" dirty="0">
                <a:solidFill>
                  <a:schemeClr val="bg1"/>
                </a:solidFill>
                <a:effectLst>
                  <a:outerShdw blurRad="38100" dist="38100" dir="2700000" algn="ctr" rotWithShape="0">
                    <a:schemeClr val="tx1"/>
                  </a:outerShdw>
                </a:effectLst>
              </a:rPr>
              <a:t> day, the deportation of these sacred objects from the Jewish temple would have would have been seen as a victory of the Babylonian god Marduk over Yahweh, the God of the Israelites. </a:t>
            </a:r>
          </a:p>
          <a:p>
            <a:r>
              <a:rPr lang="en-US" sz="3200" dirty="0">
                <a:solidFill>
                  <a:schemeClr val="bg1"/>
                </a:solidFill>
                <a:effectLst>
                  <a:outerShdw blurRad="38100" dist="38100" dir="2700000" algn="ctr" rotWithShape="0">
                    <a:schemeClr val="tx1"/>
                  </a:outerShdw>
                </a:effectLst>
              </a:rPr>
              <a:t>But those of us who know and serve the sovereign God of Daniel know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3200" dirty="0">
                <a:solidFill>
                  <a:schemeClr val="bg1"/>
                </a:solidFill>
                <a:effectLst>
                  <a:outerShdw blurRad="38100" dist="38100" dir="2700000" algn="ctr" rotWithShape="0">
                    <a:schemeClr val="tx1"/>
                  </a:outerShdw>
                </a:effectLst>
              </a:rPr>
              <a:t>” these sacred objects to the Babylonian captors in order to accomplish his sovereign purposes.</a:t>
            </a:r>
          </a:p>
          <a:p>
            <a:r>
              <a:rPr lang="en-US" sz="3200" dirty="0">
                <a:solidFill>
                  <a:schemeClr val="bg1"/>
                </a:solidFill>
                <a:effectLst>
                  <a:outerShdw blurRad="38100" dist="38100" dir="2700000" algn="ctr" rotWithShape="0">
                    <a:schemeClr val="tx1"/>
                  </a:outerShdw>
                </a:effectLst>
              </a:rPr>
              <a:t>And so we see that the “captive” God controls and manipulates his “captors” and when the course of Israel’s exile is complete, he will restore what is rightfully his!</a:t>
            </a:r>
          </a:p>
        </p:txBody>
      </p:sp>
      <p:sp>
        <p:nvSpPr>
          <p:cNvPr id="2" name="TextBox 1">
            <a:extLst>
              <a:ext uri="{FF2B5EF4-FFF2-40B4-BE49-F238E27FC236}">
                <a16:creationId xmlns:a16="http://schemas.microsoft.com/office/drawing/2014/main" id="{88014A01-0926-401F-0298-B74144CDB707}"/>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Storms, Sam;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Biblical Studies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(2016)</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F3925A44-369A-B5A9-87C3-0AEA3C5ACA9B}"/>
              </a:ext>
            </a:extLst>
          </p:cNvPr>
          <p:cNvSpPr>
            <a:spLocks noGrp="1"/>
          </p:cNvSpPr>
          <p:nvPr>
            <p:ph type="title"/>
          </p:nvPr>
        </p:nvSpPr>
        <p:spPr>
          <a:xfrm>
            <a:off x="0" y="1"/>
            <a:ext cx="12192000" cy="158839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Nebuchadnezzar king of Babylon came to Jerusalem and besieged it.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some of the vessels of the house of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brought them to the land of Shinar, to the house of his god, and placed the vessels in the treasury of his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3687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2E78D92-245F-DE8D-FB25-96494AE9F46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E5AF36-1A8E-060C-53E7-299E03BA9292}"/>
              </a:ext>
            </a:extLst>
          </p:cNvPr>
          <p:cNvSpPr>
            <a:spLocks noGrp="1"/>
          </p:cNvSpPr>
          <p:nvPr>
            <p:ph idx="1"/>
          </p:nvPr>
        </p:nvSpPr>
        <p:spPr>
          <a:xfrm>
            <a:off x="348975" y="1931351"/>
            <a:ext cx="11555896" cy="4588094"/>
          </a:xfrm>
        </p:spPr>
        <p:txBody>
          <a:bodyPr>
            <a:normAutofit/>
          </a:bodyPr>
          <a:lstStyle/>
          <a:p>
            <a:r>
              <a:rPr lang="en-US" sz="3200" dirty="0">
                <a:solidFill>
                  <a:schemeClr val="bg1"/>
                </a:solidFill>
                <a:effectLst>
                  <a:outerShdw blurRad="38100" dist="38100" dir="2700000" algn="ctr" rotWithShape="0">
                    <a:schemeClr val="tx1"/>
                  </a:outerShdw>
                </a:effectLst>
              </a:rPr>
              <a:t>Daniel now begins to tell the story of how he and his three friends were taken to Babylon as captives. </a:t>
            </a:r>
          </a:p>
          <a:p>
            <a:r>
              <a:rPr lang="en-US" sz="3200" dirty="0">
                <a:solidFill>
                  <a:schemeClr val="bg1"/>
                </a:solidFill>
                <a:effectLst>
                  <a:outerShdw blurRad="38100" dist="38100" dir="2700000" algn="ctr" rotWithShape="0">
                    <a:schemeClr val="tx1"/>
                  </a:outerShdw>
                </a:effectLst>
              </a:rPr>
              <a:t>According to Josephus,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t>
            </a:r>
            <a:r>
              <a:rPr lang="en-US" sz="3200" dirty="0">
                <a:solidFill>
                  <a:schemeClr val="bg1"/>
                </a:solidFill>
                <a:effectLst>
                  <a:outerShdw blurRad="38100" dist="38100" dir="2700000" algn="ctr" rotWithShape="0">
                    <a:schemeClr val="tx1"/>
                  </a:outerShdw>
                </a:effectLst>
              </a:rPr>
              <a:t>” (Nebuchadnezzar) had to make a hurried trip home to Babylonia after his recent conquest in Egypt in order to deal with some problems.</a:t>
            </a:r>
          </a:p>
          <a:p>
            <a:r>
              <a:rPr lang="en-US" sz="3200" dirty="0">
                <a:solidFill>
                  <a:schemeClr val="bg1"/>
                </a:solidFill>
                <a:effectLst>
                  <a:outerShdw blurRad="38100" dist="38100" dir="2700000" algn="ctr" rotWithShape="0">
                    <a:schemeClr val="tx1"/>
                  </a:outerShdw>
                </a:effectLst>
              </a:rPr>
              <a:t>So, he sent orders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Ashpenaz</a:t>
            </a:r>
            <a:r>
              <a:rPr lang="en-US" sz="3200" dirty="0">
                <a:solidFill>
                  <a:schemeClr val="bg1"/>
                </a:solidFill>
                <a:effectLst>
                  <a:outerShdw blurRad="38100" dist="38100" dir="2700000" algn="ctr" rotWithShape="0">
                    <a:schemeClr val="tx1"/>
                  </a:outerShdw>
                </a:effectLst>
              </a:rPr>
              <a:t>”,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eunuch</a:t>
            </a:r>
            <a:r>
              <a:rPr lang="en-US" sz="3200" dirty="0">
                <a:solidFill>
                  <a:schemeClr val="bg1"/>
                </a:solidFill>
                <a:effectLst>
                  <a:outerShdw blurRad="38100" dist="38100" dir="2700000" algn="ctr" rotWithShape="0">
                    <a:schemeClr val="tx1"/>
                  </a:outerShdw>
                </a:effectLst>
              </a:rPr>
              <a:t>”, to bring back to Babylon (from Judah) an elite group who were to be chosen from among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royal family and of the nobility</a:t>
            </a:r>
            <a:r>
              <a:rPr lang="en-US" sz="3200" dirty="0">
                <a:solidFill>
                  <a:schemeClr val="bg1"/>
                </a:solidFill>
                <a:effectLst>
                  <a:outerShdw blurRad="38100" dist="38100" dir="2700000" algn="ctr" rotWithShape="0">
                    <a:schemeClr val="tx1"/>
                  </a:outerShdw>
                </a:effectLst>
              </a:rPr>
              <a:t>” of Judah.</a:t>
            </a:r>
          </a:p>
        </p:txBody>
      </p:sp>
      <p:sp>
        <p:nvSpPr>
          <p:cNvPr id="2" name="TextBox 1">
            <a:extLst>
              <a:ext uri="{FF2B5EF4-FFF2-40B4-BE49-F238E27FC236}">
                <a16:creationId xmlns:a16="http://schemas.microsoft.com/office/drawing/2014/main" id="{CA39DE71-CD3B-7F95-4693-A3510C4493A5}"/>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Leupold, H. C.;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Exposition of Daniel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(1949); (pp.</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58-59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549E530B-26A1-8B65-8181-F7DDE4A284AB}"/>
              </a:ext>
            </a:extLst>
          </p:cNvPr>
          <p:cNvSpPr>
            <a:spLocks noGrp="1"/>
          </p:cNvSpPr>
          <p:nvPr>
            <p:ph type="title"/>
          </p:nvPr>
        </p:nvSpPr>
        <p:spPr>
          <a:xfrm>
            <a:off x="0" y="1"/>
            <a:ext cx="12192000" cy="172197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commanded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Ashpenaz</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chief eunuch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bring some of the people of Israel, both of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royal family and of the nobility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youths without blemish, of good appearance and skillful in all wisdom, endowed with knowledge, understanding learning, and competent to stand in the king's palace, and to teach them the literature and language of the Chaldeans.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8585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DED6806-0CE9-5A9D-8E92-ABF530C8CE9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2C87CF-107B-33B6-6E81-5ABA6CD94EA6}"/>
              </a:ext>
            </a:extLst>
          </p:cNvPr>
          <p:cNvSpPr>
            <a:spLocks noGrp="1"/>
          </p:cNvSpPr>
          <p:nvPr>
            <p:ph idx="1"/>
          </p:nvPr>
        </p:nvSpPr>
        <p:spPr>
          <a:xfrm>
            <a:off x="452927" y="1978351"/>
            <a:ext cx="11502638" cy="4541096"/>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In addition to being a part of the Judean royalty/nobility these men had to be:</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youths</a:t>
            </a:r>
            <a:r>
              <a:rPr lang="en-US" sz="2800" dirty="0">
                <a:solidFill>
                  <a:schemeClr val="bg1"/>
                </a:solidFill>
                <a:effectLst>
                  <a:outerShdw blurRad="38100" dist="38100" dir="2700000" algn="ctr" rotWithShape="0">
                    <a:schemeClr val="tx1"/>
                  </a:outerShdw>
                </a:effectLst>
              </a:rPr>
              <a:t>” – The term can refer to a child, but in this context probably was understood to be young men between 14 and 20 years of age.</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without blemish</a:t>
            </a:r>
            <a:r>
              <a:rPr lang="en-US" sz="2800" dirty="0">
                <a:solidFill>
                  <a:schemeClr val="bg1"/>
                </a:solidFill>
                <a:effectLst>
                  <a:outerShdw blurRad="38100" dist="38100" dir="2700000" algn="ctr" rotWithShape="0">
                    <a:schemeClr val="tx1"/>
                  </a:outerShdw>
                </a:effectLst>
              </a:rPr>
              <a:t>”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good appearance</a:t>
            </a:r>
            <a:r>
              <a:rPr lang="en-US" sz="2800" dirty="0">
                <a:solidFill>
                  <a:schemeClr val="bg1"/>
                </a:solidFill>
                <a:effectLst>
                  <a:outerShdw blurRad="38100" dist="38100" dir="2700000" algn="ctr" rotWithShape="0">
                    <a:schemeClr val="tx1"/>
                  </a:outerShdw>
                </a:effectLst>
              </a:rPr>
              <a:t>” – In the ancient world, beauty was regarded almost as a virtue.</a:t>
            </a:r>
          </a:p>
          <a:p>
            <a:r>
              <a:rPr lang="en-US" sz="3200" dirty="0">
                <a:solidFill>
                  <a:schemeClr val="bg1"/>
                </a:solidFill>
                <a:effectLst>
                  <a:outerShdw blurRad="38100" dist="38100" dir="2700000" algn="ctr" rotWithShape="0">
                    <a:schemeClr val="tx1"/>
                  </a:outerShdw>
                </a:effectLst>
              </a:rPr>
              <a:t>These young men not only had to be good-looking and well-born, but they had to be men who showed intellectual aptitude: </a:t>
            </a:r>
          </a:p>
          <a:p>
            <a:pPr lvl="1"/>
            <a:r>
              <a:rPr lang="en-US" sz="2800" dirty="0">
                <a:solidFill>
                  <a:schemeClr val="bg1"/>
                </a:solidFill>
                <a:effectLst>
                  <a:outerShdw blurRad="38100" dist="38100" dir="2700000" algn="ctr" rotWithShape="0">
                    <a:schemeClr val="tx1"/>
                  </a:outerShdw>
                </a:effectLst>
              </a:rPr>
              <a:t>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skillful in all wisdom</a:t>
            </a:r>
            <a:r>
              <a:rPr lang="en-US" sz="2800" dirty="0">
                <a:solidFill>
                  <a:schemeClr val="bg1"/>
                </a:solidFill>
                <a:effectLst>
                  <a:outerShdw blurRad="38100" dist="38100" dir="2700000" algn="ctr" rotWithShape="0">
                    <a:schemeClr val="tx1"/>
                  </a:outerShdw>
                </a:effectLst>
              </a:rPr>
              <a:t> – not just idle dreamers or theorists</a:t>
            </a:r>
            <a:endPar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endowed with knowledge</a:t>
            </a:r>
            <a:r>
              <a:rPr lang="en-US" sz="2800" dirty="0">
                <a:solidFill>
                  <a:schemeClr val="bg1"/>
                </a:solidFill>
                <a:effectLst>
                  <a:outerShdw blurRad="38100" dist="38100" dir="2700000" algn="ctr" rotWithShape="0">
                    <a:schemeClr val="tx1"/>
                  </a:outerShdw>
                </a:effectLst>
              </a:rPr>
              <a:t> – i.e., possessed a wide range of knowledge</a:t>
            </a:r>
            <a:endPar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lvl="1"/>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understanding learning</a:t>
            </a:r>
            <a:r>
              <a:rPr lang="en-US" sz="2800" dirty="0">
                <a:solidFill>
                  <a:schemeClr val="bg1"/>
                </a:solidFill>
                <a:effectLst>
                  <a:outerShdw blurRad="38100" dist="38100" dir="2700000" algn="ctr" rotWithShape="0">
                    <a:schemeClr val="tx1"/>
                  </a:outerShdw>
                </a:effectLst>
              </a:rPr>
              <a:t> – possessing “unusual understanding” </a:t>
            </a:r>
          </a:p>
          <a:p>
            <a:r>
              <a:rPr lang="en-US" sz="3200" dirty="0">
                <a:solidFill>
                  <a:schemeClr val="bg1"/>
                </a:solidFill>
                <a:effectLst>
                  <a:outerShdw blurRad="38100" dist="38100" dir="2700000" algn="ctr" rotWithShape="0">
                    <a:schemeClr val="tx1"/>
                  </a:outerShdw>
                </a:effectLst>
              </a:rPr>
              <a:t>And finally, they had to be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competent to stand in the king's palace</a:t>
            </a:r>
            <a:r>
              <a:rPr lang="en-US" sz="3200" dirty="0">
                <a:solidFill>
                  <a:schemeClr val="bg1"/>
                </a:solidFill>
                <a:effectLst>
                  <a:outerShdw blurRad="38100" dist="38100" dir="2700000" algn="ctr" rotWithShape="0">
                    <a:schemeClr val="tx1"/>
                  </a:outerShdw>
                </a:effectLst>
              </a:rPr>
              <a:t>” – i.e. able to serve.</a:t>
            </a:r>
          </a:p>
          <a:p>
            <a:pPr lvl="1"/>
            <a:endParaRPr lang="en-US" sz="2800" dirty="0">
              <a:solidFill>
                <a:schemeClr val="bg1"/>
              </a:solidFill>
              <a:effectLst>
                <a:outerShdw blurRad="38100" dist="38100" dir="2700000" algn="ctr" rotWithShape="0">
                  <a:schemeClr val="tx1"/>
                </a:outerShdw>
              </a:effectLst>
            </a:endParaRPr>
          </a:p>
          <a:p>
            <a:pPr marL="457200" lvl="1" indent="0">
              <a:buNone/>
            </a:pPr>
            <a:endParaRPr lang="en-US" sz="28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E4595C60-2D0E-2735-7FFD-1D1FF0ADCD12}"/>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Leupold, H. C.;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Exposition of Daniel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(1949); (pp.</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58-59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BC642641-FA9A-C5A8-00F6-9E041C9003ED}"/>
              </a:ext>
            </a:extLst>
          </p:cNvPr>
          <p:cNvSpPr>
            <a:spLocks noGrp="1"/>
          </p:cNvSpPr>
          <p:nvPr>
            <p:ph type="title"/>
          </p:nvPr>
        </p:nvSpPr>
        <p:spPr>
          <a:xfrm>
            <a:off x="0" y="1"/>
            <a:ext cx="12192000" cy="185016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the king commanded Ashpenaz, his chief eunuch, to bring some of the people of Israel, both of the royal family and of the nobility,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youths without blemish, of good appearance and skillful in all wisdom, endowed with knowledge, understanding learning, and competent to stand in the king's palace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teach them the literature and language of the Chaldeans.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5021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780AFFE-383B-F94D-73DA-A92EADAC23E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CD37E7-D887-CF12-5764-1D9C28A16723}"/>
              </a:ext>
            </a:extLst>
          </p:cNvPr>
          <p:cNvSpPr>
            <a:spLocks noGrp="1"/>
          </p:cNvSpPr>
          <p:nvPr>
            <p:ph idx="1"/>
          </p:nvPr>
        </p:nvSpPr>
        <p:spPr>
          <a:xfrm>
            <a:off x="348975" y="2191996"/>
            <a:ext cx="11555896" cy="4327449"/>
          </a:xfrm>
        </p:spPr>
        <p:txBody>
          <a:bodyPr>
            <a:normAutofit/>
          </a:bodyPr>
          <a:lstStyle/>
          <a:p>
            <a:r>
              <a:rPr lang="en-US" sz="3200" dirty="0">
                <a:solidFill>
                  <a:schemeClr val="bg1"/>
                </a:solidFill>
                <a:effectLst>
                  <a:outerShdw blurRad="38100" dist="38100" dir="2700000" algn="ctr" rotWithShape="0">
                    <a:schemeClr val="tx1"/>
                  </a:outerShdw>
                </a:effectLst>
              </a:rPr>
              <a:t>Having met these qualifications, those who were selected, were to receive training in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literature and language of the Chaldeans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Chaldeans</a:t>
            </a:r>
            <a:r>
              <a:rPr lang="en-US" sz="3200" dirty="0">
                <a:solidFill>
                  <a:schemeClr val="bg1"/>
                </a:solidFill>
                <a:effectLst>
                  <a:outerShdw blurRad="38100" dist="38100" dir="2700000" algn="ctr" rotWithShape="0">
                    <a:schemeClr val="tx1"/>
                  </a:outerShdw>
                </a:effectLst>
              </a:rPr>
              <a:t>” were the nation’s old ruling class, and in this context it probably refers to the Babylonian wise men. </a:t>
            </a:r>
          </a:p>
          <a:p>
            <a:r>
              <a:rPr lang="en-US" sz="3200" dirty="0">
                <a:solidFill>
                  <a:schemeClr val="bg1"/>
                </a:solidFill>
                <a:effectLst>
                  <a:outerShdw blurRad="38100" dist="38100" dir="2700000" algn="ctr" rotWithShape="0">
                    <a:schemeClr val="tx1"/>
                  </a:outerShdw>
                </a:effectLst>
              </a:rPr>
              <a:t>They would learn to read, write and speak like Babylonian wise men. </a:t>
            </a:r>
          </a:p>
          <a:p>
            <a:r>
              <a:rPr lang="en-US" sz="3200" dirty="0">
                <a:solidFill>
                  <a:schemeClr val="bg1"/>
                </a:solidFill>
                <a:effectLst>
                  <a:outerShdw blurRad="38100" dist="38100" dir="2700000" algn="ctr" rotWithShape="0">
                    <a:schemeClr val="tx1"/>
                  </a:outerShdw>
                </a:effectLst>
              </a:rPr>
              <a:t>Their native texts and tongue would now take second place. </a:t>
            </a:r>
          </a:p>
          <a:p>
            <a:r>
              <a:rPr lang="en-US" sz="3200" dirty="0">
                <a:solidFill>
                  <a:schemeClr val="bg1"/>
                </a:solidFill>
                <a:effectLst>
                  <a:outerShdw blurRad="38100" dist="38100" dir="2700000" algn="ctr" rotWithShape="0">
                    <a:schemeClr val="tx1"/>
                  </a:outerShdw>
                </a:effectLst>
              </a:rPr>
              <a:t>These captives would have lots of old literature to learn. </a:t>
            </a:r>
          </a:p>
        </p:txBody>
      </p:sp>
      <p:sp>
        <p:nvSpPr>
          <p:cNvPr id="2" name="TextBox 1">
            <a:extLst>
              <a:ext uri="{FF2B5EF4-FFF2-40B4-BE49-F238E27FC236}">
                <a16:creationId xmlns:a16="http://schemas.microsoft.com/office/drawing/2014/main" id="{A0382E8A-AF4B-981D-35F5-B05EF7A26571}"/>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House, Paul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(Tyndale Old Testament Commentaries);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50-51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CBA8A940-C5B4-2B13-800C-213AAC175A31}"/>
              </a:ext>
            </a:extLst>
          </p:cNvPr>
          <p:cNvSpPr>
            <a:spLocks noGrp="1"/>
          </p:cNvSpPr>
          <p:nvPr>
            <p:ph type="title"/>
          </p:nvPr>
        </p:nvSpPr>
        <p:spPr>
          <a:xfrm>
            <a:off x="0" y="1"/>
            <a:ext cx="12192000" cy="196980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the king commanded Ashpenaz, his chief eunuch, to bring some of the people of Israel, both of the royal family and of the nobility,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youths without blemish, of good appearance and skillful in all wisdom, endowed with knowledge, understanding learning, and competent to stand in the king's palace, and to teach them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literature and language of the Chaldeans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0167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CAE5790-A00E-ED86-E291-C1CA9832EFB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251D45-02BE-6039-E72A-7C9B793AC344}"/>
              </a:ext>
            </a:extLst>
          </p:cNvPr>
          <p:cNvSpPr>
            <a:spLocks noGrp="1"/>
          </p:cNvSpPr>
          <p:nvPr>
            <p:ph idx="1"/>
          </p:nvPr>
        </p:nvSpPr>
        <p:spPr>
          <a:xfrm>
            <a:off x="348975" y="2050991"/>
            <a:ext cx="11555896" cy="4468453"/>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Their study would have included polytheistic literature in which magic, sorcery, charms and astrology played a prominent part.</a:t>
            </a:r>
          </a:p>
          <a:p>
            <a:r>
              <a:rPr lang="en-US" sz="3200" dirty="0">
                <a:solidFill>
                  <a:schemeClr val="bg1"/>
                </a:solidFill>
                <a:effectLst>
                  <a:outerShdw blurRad="38100" dist="38100" dir="2700000" algn="ctr" rotWithShape="0">
                    <a:schemeClr val="tx1"/>
                  </a:outerShdw>
                </a:effectLst>
              </a:rPr>
              <a:t>Though these things had long been banned in Israel (Dt. 18:10–12; cf. 1 Sam. 28:3ff.), Daniel voices no objection in this account to having to learn about such things.</a:t>
            </a:r>
          </a:p>
          <a:p>
            <a:r>
              <a:rPr lang="en-US" sz="3200" dirty="0">
                <a:solidFill>
                  <a:schemeClr val="bg1"/>
                </a:solidFill>
                <a:effectLst>
                  <a:outerShdw blurRad="38100" dist="38100" dir="2700000" algn="ctr" rotWithShape="0">
                    <a:schemeClr val="tx1"/>
                  </a:outerShdw>
                </a:effectLst>
              </a:rPr>
              <a:t>These young men from Jerusalem’s court needed to be </a:t>
            </a:r>
            <a:r>
              <a:rPr lang="en-US" sz="3200" b="1" i="1" dirty="0">
                <a:solidFill>
                  <a:schemeClr val="bg1"/>
                </a:solidFill>
                <a:effectLst>
                  <a:outerShdw blurRad="38100" dist="38100" dir="2700000" algn="ctr" rotWithShape="0">
                    <a:schemeClr val="tx1"/>
                  </a:outerShdw>
                </a:effectLst>
              </a:rPr>
              <a:t>secure</a:t>
            </a:r>
            <a:r>
              <a:rPr lang="en-US" sz="3200" dirty="0">
                <a:solidFill>
                  <a:schemeClr val="bg1"/>
                </a:solidFill>
                <a:effectLst>
                  <a:outerShdw blurRad="38100" dist="38100" dir="2700000" algn="ctr" rotWithShape="0">
                    <a:schemeClr val="tx1"/>
                  </a:outerShdw>
                </a:effectLst>
              </a:rPr>
              <a:t> in their knowledge of Yahweh to be able to study this literature objectively without allowing it to </a:t>
            </a:r>
            <a:r>
              <a:rPr lang="en-US" sz="3200" b="1" i="1" dirty="0">
                <a:solidFill>
                  <a:schemeClr val="bg1"/>
                </a:solidFill>
                <a:effectLst>
                  <a:outerShdw blurRad="38100" dist="38100" dir="2700000" algn="ctr" rotWithShape="0">
                    <a:schemeClr val="tx1"/>
                  </a:outerShdw>
                </a:effectLst>
              </a:rPr>
              <a:t>undermine</a:t>
            </a:r>
            <a:r>
              <a:rPr lang="en-US" sz="3200" dirty="0">
                <a:solidFill>
                  <a:schemeClr val="bg1"/>
                </a:solidFill>
                <a:effectLst>
                  <a:outerShdw blurRad="38100" dist="38100" dir="2700000" algn="ctr" rotWithShape="0">
                    <a:schemeClr val="tx1"/>
                  </a:outerShdw>
                </a:effectLst>
              </a:rPr>
              <a:t> their faith.</a:t>
            </a:r>
          </a:p>
          <a:p>
            <a:r>
              <a:rPr lang="en-US" sz="3200" dirty="0">
                <a:solidFill>
                  <a:schemeClr val="bg1"/>
                </a:solidFill>
                <a:effectLst>
                  <a:outerShdw blurRad="38100" dist="38100" dir="2700000" algn="ctr" rotWithShape="0">
                    <a:schemeClr val="tx1"/>
                  </a:outerShdw>
                </a:effectLst>
              </a:rPr>
              <a:t>In order to witness to their God in the Babylonian court they had to understand the cultural presuppositions of those around them.</a:t>
            </a:r>
          </a:p>
          <a:p>
            <a:pPr lvl="1"/>
            <a:endParaRPr lang="en-US" sz="2800" dirty="0">
              <a:solidFill>
                <a:schemeClr val="bg1"/>
              </a:solidFill>
              <a:effectLst>
                <a:outerShdw blurRad="38100" dist="38100" dir="2700000" algn="ctr" rotWithShape="0">
                  <a:schemeClr val="tx1"/>
                </a:outerShdw>
              </a:effectLst>
            </a:endParaRPr>
          </a:p>
          <a:p>
            <a:pPr lvl="1"/>
            <a:endParaRPr lang="en-US" sz="2800" dirty="0">
              <a:solidFill>
                <a:schemeClr val="bg1"/>
              </a:solidFill>
              <a:effectLst>
                <a:outerShdw blurRad="38100" dist="38100" dir="2700000" algn="ctr" rotWithShape="0">
                  <a:schemeClr val="tx1"/>
                </a:outerShdw>
              </a:effectLst>
            </a:endParaRPr>
          </a:p>
          <a:p>
            <a:pPr marL="457200" lvl="1" indent="0">
              <a:buNone/>
            </a:pPr>
            <a:endParaRPr lang="en-US" sz="28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CCFD907F-B8F1-3C65-9DE2-A7230DBCE06E}"/>
              </a:ext>
            </a:extLst>
          </p:cNvPr>
          <p:cNvSpPr txBox="1"/>
          <p:nvPr/>
        </p:nvSpPr>
        <p:spPr>
          <a:xfrm>
            <a:off x="0" y="6519446"/>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27EB976D-F695-3842-92EF-B8266AA0F1E5}"/>
              </a:ext>
            </a:extLst>
          </p:cNvPr>
          <p:cNvSpPr>
            <a:spLocks noGrp="1"/>
          </p:cNvSpPr>
          <p:nvPr>
            <p:ph type="title"/>
          </p:nvPr>
        </p:nvSpPr>
        <p:spPr>
          <a:xfrm>
            <a:off x="0" y="0"/>
            <a:ext cx="12192000" cy="18886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the king commanded Ashpenaz, his chief eunuch, to bring some of the people of Israel, both of the royal family and of the nobility,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youths without blemish, of good appearance and skillful in all wisdom, endowed with knowledge, understanding learning, and competent to stand in the king's palace, and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teach them the literature and language of the Chaldeans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5655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AB15318-7309-01C0-EA07-560890D8F98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942D76-A1B1-E792-6FF1-140EE677CA32}"/>
              </a:ext>
            </a:extLst>
          </p:cNvPr>
          <p:cNvSpPr>
            <a:spLocks noGrp="1"/>
          </p:cNvSpPr>
          <p:nvPr>
            <p:ph idx="1"/>
          </p:nvPr>
        </p:nvSpPr>
        <p:spPr>
          <a:xfrm>
            <a:off x="348975" y="1538243"/>
            <a:ext cx="11555896" cy="4981202"/>
          </a:xfrm>
        </p:spPr>
        <p:txBody>
          <a:bodyPr>
            <a:normAutofit/>
          </a:bodyPr>
          <a:lstStyle/>
          <a:p>
            <a:r>
              <a:rPr lang="en-US" sz="3200" dirty="0">
                <a:solidFill>
                  <a:schemeClr val="bg1"/>
                </a:solidFill>
                <a:effectLst>
                  <a:outerShdw blurRad="38100" dist="38100" dir="2700000" algn="ctr" rotWithShape="0">
                    <a:schemeClr val="tx1"/>
                  </a:outerShdw>
                </a:effectLst>
              </a:rPr>
              <a:t>There was precious little that they were not expected to do for the king, but this demanding profession gave them social prestige and other benefits. </a:t>
            </a:r>
          </a:p>
          <a:p>
            <a:r>
              <a:rPr lang="en-US" sz="3200" dirty="0">
                <a:solidFill>
                  <a:schemeClr val="bg1"/>
                </a:solidFill>
                <a:effectLst>
                  <a:outerShdw blurRad="38100" dist="38100" dir="2700000" algn="ctr" rotWithShape="0">
                    <a:schemeClr val="tx1"/>
                  </a:outerShdw>
                </a:effectLst>
              </a:rPr>
              <a:t>As we see here the king provided them with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daily portion of the food that the king ate, and of the wine that he drank</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Candidates had three years of thorough preparation.</a:t>
            </a:r>
          </a:p>
          <a:p>
            <a:r>
              <a:rPr lang="en-US" sz="3200" dirty="0">
                <a:solidFill>
                  <a:schemeClr val="bg1"/>
                </a:solidFill>
                <a:effectLst>
                  <a:outerShdw blurRad="38100" dist="38100" dir="2700000" algn="ctr" rotWithShape="0">
                    <a:schemeClr val="tx1"/>
                  </a:outerShdw>
                </a:effectLst>
              </a:rPr>
              <a:t>Then after this they were to stand in the presence of the king, which means they would do </a:t>
            </a:r>
            <a:r>
              <a:rPr lang="en-US" sz="3200" b="1" i="1" dirty="0">
                <a:solidFill>
                  <a:schemeClr val="bg1"/>
                </a:solidFill>
                <a:effectLst>
                  <a:outerShdw blurRad="38100" dist="38100" dir="2700000" algn="ctr" rotWithShape="0">
                    <a:schemeClr val="tx1"/>
                  </a:outerShdw>
                </a:effectLst>
              </a:rPr>
              <a:t>whatever</a:t>
            </a:r>
            <a:r>
              <a:rPr lang="en-US" sz="3200" dirty="0">
                <a:solidFill>
                  <a:schemeClr val="bg1"/>
                </a:solidFill>
                <a:effectLst>
                  <a:outerShdw blurRad="38100" dist="38100" dir="2700000" algn="ctr" rotWithShape="0">
                    <a:schemeClr val="tx1"/>
                  </a:outerShdw>
                </a:effectLst>
              </a:rPr>
              <a:t> he required </a:t>
            </a:r>
            <a:r>
              <a:rPr lang="en-US" sz="3200" b="1" i="1" dirty="0">
                <a:solidFill>
                  <a:schemeClr val="bg1"/>
                </a:solidFill>
                <a:effectLst>
                  <a:outerShdw blurRad="38100" dist="38100" dir="2700000" algn="ctr" rotWithShape="0">
                    <a:schemeClr val="tx1"/>
                  </a:outerShdw>
                </a:effectLst>
              </a:rPr>
              <a:t>whenever</a:t>
            </a:r>
            <a:r>
              <a:rPr lang="en-US" sz="3200" dirty="0">
                <a:solidFill>
                  <a:schemeClr val="bg1"/>
                </a:solidFill>
                <a:effectLst>
                  <a:outerShdw blurRad="38100" dist="38100" dir="2700000" algn="ctr" rotWithShape="0">
                    <a:schemeClr val="tx1"/>
                  </a:outerShdw>
                </a:effectLst>
              </a:rPr>
              <a:t> he required it.</a:t>
            </a:r>
          </a:p>
        </p:txBody>
      </p:sp>
      <p:sp>
        <p:nvSpPr>
          <p:cNvPr id="2" name="TextBox 1">
            <a:extLst>
              <a:ext uri="{FF2B5EF4-FFF2-40B4-BE49-F238E27FC236}">
                <a16:creationId xmlns:a16="http://schemas.microsoft.com/office/drawing/2014/main" id="{994441E8-D1CA-4070-B91D-37EC053B4F6E}"/>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House, Paul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(Tyndale Old Testament Commentaries);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50-51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C9EC8CF5-A137-7A9A-9A95-F830BD3FAC77}"/>
              </a:ext>
            </a:extLst>
          </p:cNvPr>
          <p:cNvSpPr>
            <a:spLocks noGrp="1"/>
          </p:cNvSpPr>
          <p:nvPr>
            <p:ph type="title"/>
          </p:nvPr>
        </p:nvSpPr>
        <p:spPr>
          <a:xfrm>
            <a:off x="0" y="1"/>
            <a:ext cx="12192000" cy="138441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assigned them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daily portion of the food that the king ate, and of the wine that he drank</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They were to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educated for three years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the end of that time they were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stand before the king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204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6131567-912E-8E2E-0473-BD90BF7226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B7E1C5-BF34-49FE-C518-06516FAD439B}"/>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 and His Friends Taken into Exile (1:1-7)</a:t>
            </a:r>
          </a:p>
        </p:txBody>
      </p:sp>
      <p:sp>
        <p:nvSpPr>
          <p:cNvPr id="5" name="Content Placeholder 4">
            <a:extLst>
              <a:ext uri="{FF2B5EF4-FFF2-40B4-BE49-F238E27FC236}">
                <a16:creationId xmlns:a16="http://schemas.microsoft.com/office/drawing/2014/main" id="{4D18194F-562A-E48E-248B-964E5FA28774}"/>
              </a:ext>
            </a:extLst>
          </p:cNvPr>
          <p:cNvSpPr>
            <a:spLocks noGrp="1"/>
          </p:cNvSpPr>
          <p:nvPr>
            <p:ph idx="1"/>
          </p:nvPr>
        </p:nvSpPr>
        <p:spPr>
          <a:xfrm>
            <a:off x="357809" y="818735"/>
            <a:ext cx="11502887" cy="5976920"/>
          </a:xfrm>
        </p:spPr>
        <p:txBody>
          <a:bodyPr>
            <a:normAutofit lnSpcReduction="10000"/>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Nebuchadnezzar king of Babylon came to Jerusalem and besieged it.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Lord delivered Jehoiakim king of Judah into his hand, along with some of the articles from the temple of God. These he carried off to the temple of his god in Babylonia and put in the treasure house of his god.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ordered Ashpenaz, chief of his court officials, to bring in some of the Israelites from the royal family and the nobility--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young men without any physical defect, handsome, showing aptitude for every kind of learning, well informed, quick to understand, and qualified to serve in the king's palace. He was to teach them the language and literature of the Babylonians.</a:t>
            </a:r>
          </a:p>
        </p:txBody>
      </p:sp>
    </p:spTree>
    <p:extLst>
      <p:ext uri="{BB962C8B-B14F-4D97-AF65-F5344CB8AC3E}">
        <p14:creationId xmlns:p14="http://schemas.microsoft.com/office/powerpoint/2010/main" val="744948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3C41A95-9A73-2F70-9E29-E2A2489B84F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FF6812-14B2-3B73-F9BA-4FAAB03A0A56}"/>
              </a:ext>
            </a:extLst>
          </p:cNvPr>
          <p:cNvSpPr>
            <a:spLocks noGrp="1"/>
          </p:cNvSpPr>
          <p:nvPr>
            <p:ph idx="1"/>
          </p:nvPr>
        </p:nvSpPr>
        <p:spPr>
          <a:xfrm>
            <a:off x="74023" y="1386625"/>
            <a:ext cx="11978640" cy="5249305"/>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Having now provided us with the backstory to his captivity, Daniel now, for the </a:t>
            </a:r>
            <a:r>
              <a:rPr lang="en-US" sz="3200" b="1" i="1" dirty="0">
                <a:solidFill>
                  <a:schemeClr val="bg1"/>
                </a:solidFill>
                <a:effectLst>
                  <a:outerShdw blurRad="38100" dist="38100" dir="2700000" algn="ctr" rotWithShape="0">
                    <a:schemeClr val="tx1"/>
                  </a:outerShdw>
                </a:effectLst>
              </a:rPr>
              <a:t>first</a:t>
            </a:r>
            <a:r>
              <a:rPr lang="en-US" sz="3200" dirty="0">
                <a:solidFill>
                  <a:schemeClr val="bg1"/>
                </a:solidFill>
                <a:effectLst>
                  <a:outerShdw blurRad="38100" dist="38100" dir="2700000" algn="ctr" rotWithShape="0">
                    <a:schemeClr val="tx1"/>
                  </a:outerShdw>
                </a:effectLst>
              </a:rPr>
              <a:t> time, mentions his name and the names of his three friends, only to tell us that a </a:t>
            </a:r>
            <a:r>
              <a:rPr lang="en-US" sz="3200" b="1" i="1" dirty="0">
                <a:solidFill>
                  <a:schemeClr val="bg1"/>
                </a:solidFill>
                <a:effectLst>
                  <a:outerShdw blurRad="38100" dist="38100" dir="2700000" algn="ctr" rotWithShape="0">
                    <a:schemeClr val="tx1"/>
                  </a:outerShdw>
                </a:effectLst>
              </a:rPr>
              <a:t>part</a:t>
            </a:r>
            <a:r>
              <a:rPr lang="en-US" sz="3200" dirty="0">
                <a:solidFill>
                  <a:schemeClr val="bg1"/>
                </a:solidFill>
                <a:effectLst>
                  <a:outerShdw blurRad="38100" dist="38100" dir="2700000" algn="ctr" rotWithShape="0">
                    <a:schemeClr val="tx1"/>
                  </a:outerShdw>
                </a:effectLst>
              </a:rPr>
              <a:t> of the Babylonian attempt to </a:t>
            </a:r>
            <a:r>
              <a:rPr lang="en-US" sz="3200" b="1" i="1" dirty="0">
                <a:solidFill>
                  <a:schemeClr val="bg1"/>
                </a:solidFill>
                <a:effectLst>
                  <a:outerShdw blurRad="38100" dist="38100" dir="2700000" algn="ctr" rotWithShape="0">
                    <a:schemeClr val="tx1"/>
                  </a:outerShdw>
                </a:effectLst>
              </a:rPr>
              <a:t>brainwash</a:t>
            </a:r>
            <a:r>
              <a:rPr lang="en-US" sz="3200" dirty="0">
                <a:solidFill>
                  <a:schemeClr val="bg1"/>
                </a:solidFill>
                <a:effectLst>
                  <a:outerShdw blurRad="38100" dist="38100" dir="2700000" algn="ctr" rotWithShape="0">
                    <a:schemeClr val="tx1"/>
                  </a:outerShdw>
                </a:effectLst>
              </a:rPr>
              <a:t> their captives was to give them </a:t>
            </a:r>
            <a:r>
              <a:rPr lang="en-US" sz="3200" b="1" i="1" dirty="0">
                <a:solidFill>
                  <a:schemeClr val="bg1"/>
                </a:solidFill>
                <a:effectLst>
                  <a:outerShdw blurRad="38100" dist="38100" dir="2700000" algn="ctr" rotWithShape="0">
                    <a:schemeClr val="tx1"/>
                  </a:outerShdw>
                </a:effectLst>
              </a:rPr>
              <a:t>new</a:t>
            </a:r>
            <a:r>
              <a:rPr lang="en-US" sz="3200" dirty="0">
                <a:solidFill>
                  <a:schemeClr val="bg1"/>
                </a:solidFill>
                <a:effectLst>
                  <a:outerShdw blurRad="38100" dist="38100" dir="2700000" algn="ctr" rotWithShape="0">
                    <a:schemeClr val="tx1"/>
                  </a:outerShdw>
                </a:effectLst>
              </a:rPr>
              <a:t> names.</a:t>
            </a:r>
          </a:p>
          <a:p>
            <a:r>
              <a:rPr lang="en-US" sz="3200" dirty="0">
                <a:solidFill>
                  <a:schemeClr val="bg1"/>
                </a:solidFill>
                <a:effectLst>
                  <a:outerShdw blurRad="38100" dist="38100" dir="2700000" algn="ctr" rotWithShape="0">
                    <a:schemeClr val="tx1"/>
                  </a:outerShdw>
                </a:effectLst>
              </a:rPr>
              <a:t>Their Jewish names (and their meanings) are:</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a:t>
            </a:r>
            <a:r>
              <a:rPr lang="en-US" sz="2800" dirty="0">
                <a:solidFill>
                  <a:schemeClr val="bg1"/>
                </a:solidFill>
                <a:effectLst>
                  <a:outerShdw blurRad="38100" dist="38100" dir="2700000" algn="ctr" rotWithShape="0">
                    <a:schemeClr val="tx1"/>
                  </a:outerShdw>
                </a:effectLst>
              </a:rPr>
              <a:t>” = God is my Judge</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Hananiah</a:t>
            </a:r>
            <a:r>
              <a:rPr lang="en-US" sz="2800" dirty="0">
                <a:solidFill>
                  <a:schemeClr val="bg1"/>
                </a:solidFill>
                <a:effectLst>
                  <a:outerShdw blurRad="38100" dist="38100" dir="2700000" algn="ctr" rotWithShape="0">
                    <a:schemeClr val="tx1"/>
                  </a:outerShdw>
                </a:effectLst>
              </a:rPr>
              <a:t>” = Yahweh is Gracious</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Mishael</a:t>
            </a:r>
            <a:r>
              <a:rPr lang="en-US" sz="2800" dirty="0">
                <a:solidFill>
                  <a:schemeClr val="bg1"/>
                </a:solidFill>
                <a:effectLst>
                  <a:outerShdw blurRad="38100" dist="38100" dir="2700000" algn="ctr" rotWithShape="0">
                    <a:schemeClr val="tx1"/>
                  </a:outerShdw>
                </a:effectLst>
              </a:rPr>
              <a:t>” = Who is what El (God) is?</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Azariah</a:t>
            </a:r>
            <a:r>
              <a:rPr lang="en-US" sz="2800" dirty="0">
                <a:solidFill>
                  <a:schemeClr val="bg1"/>
                </a:solidFill>
                <a:effectLst>
                  <a:outerShdw blurRad="38100" dist="38100" dir="2700000" algn="ctr" rotWithShape="0">
                    <a:schemeClr val="tx1"/>
                  </a:outerShdw>
                </a:effectLst>
              </a:rPr>
              <a:t>” = Yahweh has helped</a:t>
            </a:r>
          </a:p>
          <a:p>
            <a:r>
              <a:rPr lang="en-US" sz="3200" dirty="0">
                <a:solidFill>
                  <a:schemeClr val="bg1"/>
                </a:solidFill>
                <a:effectLst>
                  <a:outerShdw blurRad="38100" dist="38100" dir="2700000" algn="ctr" rotWithShape="0">
                    <a:schemeClr val="tx1"/>
                  </a:outerShdw>
                </a:effectLst>
              </a:rPr>
              <a:t>Their new Babylonian names (and their meanings) are:</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Belteshazzar</a:t>
            </a:r>
            <a:r>
              <a:rPr lang="en-US" sz="2800" dirty="0">
                <a:solidFill>
                  <a:schemeClr val="bg1"/>
                </a:solidFill>
                <a:effectLst>
                  <a:outerShdw blurRad="38100" dist="38100" dir="2700000" algn="ctr" rotWithShape="0">
                    <a:schemeClr val="tx1"/>
                  </a:outerShdw>
                </a:effectLst>
              </a:rPr>
              <a:t>” = may a god protect his life or may Bel protect the king (Bel was the wife of Marduk)</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Shadrach</a:t>
            </a:r>
            <a:r>
              <a:rPr lang="en-US" sz="2800" dirty="0">
                <a:solidFill>
                  <a:schemeClr val="bg1"/>
                </a:solidFill>
                <a:effectLst>
                  <a:outerShdw blurRad="38100" dist="38100" dir="2700000" algn="ctr" rotWithShape="0">
                    <a:schemeClr val="tx1"/>
                  </a:outerShdw>
                </a:effectLst>
              </a:rPr>
              <a:t>” = command of Aku (Aku was the Babylonian moon god)</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Meshach</a:t>
            </a:r>
            <a:r>
              <a:rPr lang="en-US" sz="2800" dirty="0">
                <a:solidFill>
                  <a:schemeClr val="bg1"/>
                </a:solidFill>
                <a:effectLst>
                  <a:outerShdw blurRad="38100" dist="38100" dir="2700000" algn="ctr" rotWithShape="0">
                    <a:schemeClr val="tx1"/>
                  </a:outerShdw>
                </a:effectLst>
              </a:rPr>
              <a:t>” = uncertain meaning; possibly, I am of little account or who is what Aku is?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Abednego</a:t>
            </a:r>
            <a:r>
              <a:rPr lang="en-US" sz="2800" dirty="0">
                <a:solidFill>
                  <a:schemeClr val="bg1"/>
                </a:solidFill>
                <a:effectLst>
                  <a:outerShdw blurRad="38100" dist="38100" dir="2700000" algn="ctr" rotWithShape="0">
                    <a:schemeClr val="tx1"/>
                  </a:outerShdw>
                </a:effectLst>
              </a:rPr>
              <a:t>” = servant of Nego (another Babylonian deity), the shining one.</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448CC27E-FDF2-91E2-7088-F252AA995F19}"/>
              </a:ext>
            </a:extLst>
          </p:cNvPr>
          <p:cNvSpPr txBox="1"/>
          <p:nvPr/>
        </p:nvSpPr>
        <p:spPr>
          <a:xfrm>
            <a:off x="0" y="6519446"/>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EAB996C2-11CA-CEF9-801E-167EF5453442}"/>
              </a:ext>
            </a:extLst>
          </p:cNvPr>
          <p:cNvSpPr>
            <a:spLocks noGrp="1"/>
          </p:cNvSpPr>
          <p:nvPr>
            <p:ph type="title"/>
          </p:nvPr>
        </p:nvSpPr>
        <p:spPr>
          <a:xfrm>
            <a:off x="0" y="0"/>
            <a:ext cx="12192000" cy="126642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Among these were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Hananiah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Mishael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Azariah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the tribe of Judah.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chief of the eunuchs gave them names: Daniel he called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Belteshazzar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Hananiah he called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Shadrach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Mishael he called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Meshach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Azariah he called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Abednego</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0556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5">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 calcmode="lin" valueType="num">
                                      <p:cBhvr>
                                        <p:cTn id="70"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444FF47-87F6-3E48-3B1E-435134F3CE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A41E53-E609-1663-D3D1-9C9FD60A67E1}"/>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Closing Thoughts</a:t>
            </a:r>
          </a:p>
        </p:txBody>
      </p:sp>
      <p:sp>
        <p:nvSpPr>
          <p:cNvPr id="5" name="Content Placeholder 4">
            <a:extLst>
              <a:ext uri="{FF2B5EF4-FFF2-40B4-BE49-F238E27FC236}">
                <a16:creationId xmlns:a16="http://schemas.microsoft.com/office/drawing/2014/main" id="{3448F58B-5C01-261B-6227-ECA6F4BE6C04}"/>
              </a:ext>
            </a:extLst>
          </p:cNvPr>
          <p:cNvSpPr>
            <a:spLocks noGrp="1"/>
          </p:cNvSpPr>
          <p:nvPr>
            <p:ph idx="1"/>
          </p:nvPr>
        </p:nvSpPr>
        <p:spPr>
          <a:xfrm>
            <a:off x="348975" y="818735"/>
            <a:ext cx="11555896" cy="5621822"/>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The treatment of Daniel and his three friends provides us with a picture  of the world’s strategy of spiritual reprograming. </a:t>
            </a:r>
          </a:p>
          <a:p>
            <a:r>
              <a:rPr lang="en-US" sz="3600" dirty="0">
                <a:solidFill>
                  <a:schemeClr val="bg1"/>
                </a:solidFill>
                <a:effectLst>
                  <a:outerShdw blurRad="38100" dist="38100" dir="2700000" algn="ctr" rotWithShape="0">
                    <a:schemeClr val="tx1"/>
                  </a:outerShdw>
                </a:effectLst>
              </a:rPr>
              <a:t>The fundamental goal of the whole procedure was to obliterate all memory of Israel and Israel’s God from the lips and the minds of these young men, and to instill into them a sense of total dependence on Nebuchadnezzar for all of the good things in life. </a:t>
            </a:r>
          </a:p>
          <a:p>
            <a:r>
              <a:rPr lang="en-US" sz="3600" dirty="0">
                <a:solidFill>
                  <a:schemeClr val="bg1"/>
                </a:solidFill>
                <a:effectLst>
                  <a:outerShdw blurRad="38100" dist="38100" dir="2700000" algn="ctr" rotWithShape="0">
                    <a:schemeClr val="tx1"/>
                  </a:outerShdw>
                </a:effectLst>
              </a:rPr>
              <a:t>Isn’t this how Satan still operates today? </a:t>
            </a:r>
          </a:p>
          <a:p>
            <a:r>
              <a:rPr lang="en-US" sz="3600" dirty="0">
                <a:solidFill>
                  <a:schemeClr val="bg1"/>
                </a:solidFill>
                <a:effectLst>
                  <a:outerShdw blurRad="38100" dist="38100" dir="2700000" algn="ctr" rotWithShape="0">
                    <a:schemeClr val="tx1"/>
                  </a:outerShdw>
                </a:effectLst>
              </a:rPr>
              <a:t>He may violently persecute believers in some parts of the world, yet often he works more effectively by seducing and deceiving us into forgetting God and thinking that our blessings come from somewhere else. </a:t>
            </a:r>
          </a:p>
          <a:p>
            <a:r>
              <a:rPr lang="en-US" sz="3600" dirty="0">
                <a:solidFill>
                  <a:schemeClr val="bg1"/>
                </a:solidFill>
                <a:effectLst>
                  <a:outerShdw blurRad="38100" dist="38100" dir="2700000" algn="ctr" rotWithShape="0">
                    <a:schemeClr val="tx1"/>
                  </a:outerShdw>
                </a:effectLst>
              </a:rPr>
              <a:t>He wants us to forget the truths expressed in those Hebrew names, that God is our judge, as well as the one who shows us his grace. </a:t>
            </a:r>
          </a:p>
          <a:p>
            <a:r>
              <a:rPr lang="en-US" sz="3600" dirty="0">
                <a:solidFill>
                  <a:schemeClr val="bg1"/>
                </a:solidFill>
                <a:effectLst>
                  <a:outerShdw blurRad="38100" dist="38100" dir="2700000" algn="ctr" rotWithShape="0">
                    <a:schemeClr val="tx1"/>
                  </a:outerShdw>
                </a:effectLst>
              </a:rPr>
              <a:t>He wants us to forget the uniqueness of our God and the help that only he can provide. </a:t>
            </a:r>
          </a:p>
        </p:txBody>
      </p:sp>
      <p:sp>
        <p:nvSpPr>
          <p:cNvPr id="2" name="TextBox 1">
            <a:extLst>
              <a:ext uri="{FF2B5EF4-FFF2-40B4-BE49-F238E27FC236}">
                <a16:creationId xmlns:a16="http://schemas.microsoft.com/office/drawing/2014/main" id="{597B791F-5F04-1800-DFEA-81A7242B02DA}"/>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Duguid, Iain 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(Reformed Expository Commentaries)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13095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391EACF-58B8-39FD-837A-B48CEB5BD8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5249BB-F3CD-52B6-5CA5-0BC8325E4FBE}"/>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Closing Thoughts</a:t>
            </a:r>
          </a:p>
        </p:txBody>
      </p:sp>
      <p:sp>
        <p:nvSpPr>
          <p:cNvPr id="5" name="Content Placeholder 4">
            <a:extLst>
              <a:ext uri="{FF2B5EF4-FFF2-40B4-BE49-F238E27FC236}">
                <a16:creationId xmlns:a16="http://schemas.microsoft.com/office/drawing/2014/main" id="{CC65B234-BDB3-F541-58A4-7A0BF7820C91}"/>
              </a:ext>
            </a:extLst>
          </p:cNvPr>
          <p:cNvSpPr>
            <a:spLocks noGrp="1"/>
          </p:cNvSpPr>
          <p:nvPr>
            <p:ph idx="1"/>
          </p:nvPr>
        </p:nvSpPr>
        <p:spPr>
          <a:xfrm>
            <a:off x="348975" y="818735"/>
            <a:ext cx="11555896" cy="5621822"/>
          </a:xfrm>
        </p:spPr>
        <p:txBody>
          <a:bodyPr>
            <a:normAutofit fontScale="92500"/>
          </a:bodyPr>
          <a:lstStyle/>
          <a:p>
            <a:r>
              <a:rPr lang="en-US" sz="3600" dirty="0">
                <a:solidFill>
                  <a:schemeClr val="bg1"/>
                </a:solidFill>
                <a:effectLst>
                  <a:outerShdw blurRad="38100" dist="38100" dir="2700000" algn="ctr" rotWithShape="0">
                    <a:schemeClr val="tx1"/>
                  </a:outerShdw>
                </a:effectLst>
              </a:rPr>
              <a:t>He wants to control the educational process, so that our children grow up immersed in his worldview and his philosophy of life. </a:t>
            </a:r>
          </a:p>
          <a:p>
            <a:r>
              <a:rPr lang="en-US" sz="3600" dirty="0">
                <a:solidFill>
                  <a:schemeClr val="bg1"/>
                </a:solidFill>
                <a:effectLst>
                  <a:outerShdw blurRad="38100" dist="38100" dir="2700000" algn="ctr" rotWithShape="0">
                    <a:schemeClr val="tx1"/>
                  </a:outerShdw>
                </a:effectLst>
              </a:rPr>
              <a:t>If he can further instill in us a sense of dependence upon the material comforts that make up our way of life, or certain pleasures of this world that we have grown to love, then he can far more effectively draw us away from the Lord. </a:t>
            </a:r>
          </a:p>
          <a:p>
            <a:r>
              <a:rPr lang="en-US" sz="3600" dirty="0">
                <a:solidFill>
                  <a:schemeClr val="bg1"/>
                </a:solidFill>
                <a:effectLst>
                  <a:outerShdw blurRad="38100" dist="38100" dir="2700000" algn="ctr" rotWithShape="0">
                    <a:schemeClr val="tx1"/>
                  </a:outerShdw>
                </a:effectLst>
              </a:rPr>
              <a:t>His fundamental goal is always to obliterate our memory of the Lord, to reeducate our minds to his way of thinking, and to instill in us a sense that all of the good things in life come from the world around us and from the satisfaction of the desires of our own flesh. </a:t>
            </a:r>
          </a:p>
        </p:txBody>
      </p:sp>
      <p:sp>
        <p:nvSpPr>
          <p:cNvPr id="2" name="TextBox 1">
            <a:extLst>
              <a:ext uri="{FF2B5EF4-FFF2-40B4-BE49-F238E27FC236}">
                <a16:creationId xmlns:a16="http://schemas.microsoft.com/office/drawing/2014/main" id="{4B7618B8-6561-0320-8900-A9AAAF2609B9}"/>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Duguid, Iain 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(Reformed Expository Commentaries)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04773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64E701E-32F9-089E-C68B-511914A2F2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83F195-F4E0-461D-1E14-FADA171E2448}"/>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Closing Thoughts</a:t>
            </a:r>
          </a:p>
        </p:txBody>
      </p:sp>
      <p:sp>
        <p:nvSpPr>
          <p:cNvPr id="5" name="Content Placeholder 4">
            <a:extLst>
              <a:ext uri="{FF2B5EF4-FFF2-40B4-BE49-F238E27FC236}">
                <a16:creationId xmlns:a16="http://schemas.microsoft.com/office/drawing/2014/main" id="{98B51709-492F-F30D-242A-FDEA56E2B58C}"/>
              </a:ext>
            </a:extLst>
          </p:cNvPr>
          <p:cNvSpPr>
            <a:spLocks noGrp="1"/>
          </p:cNvSpPr>
          <p:nvPr>
            <p:ph idx="1"/>
          </p:nvPr>
        </p:nvSpPr>
        <p:spPr>
          <a:xfrm>
            <a:off x="348975" y="818735"/>
            <a:ext cx="11555896" cy="5621822"/>
          </a:xfrm>
        </p:spPr>
        <p:txBody>
          <a:bodyPr>
            <a:normAutofit lnSpcReduction="10000"/>
          </a:bodyPr>
          <a:lstStyle/>
          <a:p>
            <a:r>
              <a:rPr lang="en-US" sz="3600" dirty="0">
                <a:solidFill>
                  <a:schemeClr val="bg1"/>
                </a:solidFill>
                <a:effectLst>
                  <a:outerShdw blurRad="38100" dist="38100" dir="2700000" algn="ctr" rotWithShape="0">
                    <a:schemeClr val="tx1"/>
                  </a:outerShdw>
                </a:effectLst>
              </a:rPr>
              <a:t>Recognizing the </a:t>
            </a:r>
            <a:r>
              <a:rPr lang="en-US" sz="3600" b="1" i="1" dirty="0">
                <a:solidFill>
                  <a:schemeClr val="bg1"/>
                </a:solidFill>
                <a:effectLst>
                  <a:outerShdw blurRad="38100" dist="38100" dir="2700000" algn="ctr" rotWithShape="0">
                    <a:schemeClr val="tx1"/>
                  </a:outerShdw>
                </a:effectLst>
              </a:rPr>
              <a:t>Babylonian</a:t>
            </a:r>
            <a:r>
              <a:rPr lang="en-US" sz="3600" dirty="0">
                <a:solidFill>
                  <a:schemeClr val="bg1"/>
                </a:solidFill>
                <a:effectLst>
                  <a:outerShdw blurRad="38100" dist="38100" dir="2700000" algn="ctr" rotWithShape="0">
                    <a:schemeClr val="tx1"/>
                  </a:outerShdw>
                </a:effectLst>
              </a:rPr>
              <a:t> strategy helps us to see and evaluate the strategy of resistance formulated by the four young men. </a:t>
            </a:r>
          </a:p>
          <a:p>
            <a:r>
              <a:rPr lang="en-US" sz="3600" dirty="0">
                <a:solidFill>
                  <a:schemeClr val="bg1"/>
                </a:solidFill>
                <a:effectLst>
                  <a:outerShdw blurRad="38100" dist="38100" dir="2700000" algn="ctr" rotWithShape="0">
                    <a:schemeClr val="tx1"/>
                  </a:outerShdw>
                </a:effectLst>
              </a:rPr>
              <a:t>To be sure, they did not </a:t>
            </a:r>
            <a:r>
              <a:rPr lang="en-US" sz="3600" b="1" i="1" dirty="0">
                <a:solidFill>
                  <a:schemeClr val="bg1"/>
                </a:solidFill>
                <a:effectLst>
                  <a:outerShdw blurRad="38100" dist="38100" dir="2700000" algn="ctr" rotWithShape="0">
                    <a:schemeClr val="tx1"/>
                  </a:outerShdw>
                </a:effectLst>
              </a:rPr>
              <a:t>outwardly</a:t>
            </a:r>
            <a:r>
              <a:rPr lang="en-US" sz="3600" dirty="0">
                <a:solidFill>
                  <a:schemeClr val="bg1"/>
                </a:solidFill>
                <a:effectLst>
                  <a:outerShdw blurRad="38100" dist="38100" dir="2700000" algn="ctr" rotWithShape="0">
                    <a:schemeClr val="tx1"/>
                  </a:outerShdw>
                </a:effectLst>
              </a:rPr>
              <a:t> resist the Babylonian system. </a:t>
            </a:r>
          </a:p>
          <a:p>
            <a:r>
              <a:rPr lang="en-US" sz="3600" dirty="0">
                <a:solidFill>
                  <a:schemeClr val="bg1"/>
                </a:solidFill>
                <a:effectLst>
                  <a:outerShdw blurRad="38100" dist="38100" dir="2700000" algn="ctr" rotWithShape="0">
                    <a:schemeClr val="tx1"/>
                  </a:outerShdw>
                </a:effectLst>
              </a:rPr>
              <a:t>They did not refuse to work for the Babylonians, perhaps because they recognized the hand of God in their situation. </a:t>
            </a:r>
          </a:p>
          <a:p>
            <a:r>
              <a:rPr lang="en-US" sz="3600" dirty="0">
                <a:solidFill>
                  <a:schemeClr val="bg1"/>
                </a:solidFill>
                <a:effectLst>
                  <a:outerShdw blurRad="38100" dist="38100" dir="2700000" algn="ctr" rotWithShape="0">
                    <a:schemeClr val="tx1"/>
                  </a:outerShdw>
                </a:effectLst>
              </a:rPr>
              <a:t>They understood the word that the Lord gave through Jeremiah, that those whom he had sent to Babylon should labor there for the blessing of the place in which they found themselves (Jer. 29: 4– 7). </a:t>
            </a:r>
          </a:p>
        </p:txBody>
      </p:sp>
      <p:sp>
        <p:nvSpPr>
          <p:cNvPr id="2" name="TextBox 1">
            <a:extLst>
              <a:ext uri="{FF2B5EF4-FFF2-40B4-BE49-F238E27FC236}">
                <a16:creationId xmlns:a16="http://schemas.microsoft.com/office/drawing/2014/main" id="{6EF95006-4C84-30A7-7883-050587DE018C}"/>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Duguid, Iain 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(Reformed Expository Commentaries)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53536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282ED33-9867-28F9-9A45-983F8D7456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ED79AE-E318-E5E9-800C-6C6861CC0DE9}"/>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Closing Thoughts</a:t>
            </a:r>
          </a:p>
        </p:txBody>
      </p:sp>
      <p:sp>
        <p:nvSpPr>
          <p:cNvPr id="5" name="Content Placeholder 4">
            <a:extLst>
              <a:ext uri="{FF2B5EF4-FFF2-40B4-BE49-F238E27FC236}">
                <a16:creationId xmlns:a16="http://schemas.microsoft.com/office/drawing/2014/main" id="{20F63B0B-6101-D151-6970-22AD40B5A380}"/>
              </a:ext>
            </a:extLst>
          </p:cNvPr>
          <p:cNvSpPr>
            <a:spLocks noGrp="1"/>
          </p:cNvSpPr>
          <p:nvPr>
            <p:ph idx="1"/>
          </p:nvPr>
        </p:nvSpPr>
        <p:spPr>
          <a:xfrm>
            <a:off x="348975" y="818735"/>
            <a:ext cx="11555896" cy="5621822"/>
          </a:xfrm>
        </p:spPr>
        <p:txBody>
          <a:bodyPr>
            <a:normAutofit lnSpcReduction="10000"/>
          </a:bodyPr>
          <a:lstStyle/>
          <a:p>
            <a:r>
              <a:rPr lang="en-US" sz="3600" dirty="0">
                <a:solidFill>
                  <a:schemeClr val="bg1"/>
                </a:solidFill>
                <a:effectLst>
                  <a:outerShdw blurRad="38100" dist="38100" dir="2700000" algn="ctr" rotWithShape="0">
                    <a:schemeClr val="tx1"/>
                  </a:outerShdw>
                </a:effectLst>
              </a:rPr>
              <a:t>As far as possible these young men sought to work within the system in which they had been placed, being good citizens of Babylon as well as of heaven. </a:t>
            </a:r>
          </a:p>
          <a:p>
            <a:r>
              <a:rPr lang="en-US" sz="3600" dirty="0">
                <a:solidFill>
                  <a:schemeClr val="bg1"/>
                </a:solidFill>
                <a:effectLst>
                  <a:outerShdw blurRad="38100" dist="38100" dir="2700000" algn="ctr" rotWithShape="0">
                    <a:schemeClr val="tx1"/>
                  </a:outerShdw>
                </a:effectLst>
              </a:rPr>
              <a:t>They didn’t kick against the challenging providence of God, but rather accepted it as their present calling, with all of its trials, pains, and limitations. </a:t>
            </a:r>
          </a:p>
          <a:p>
            <a:r>
              <a:rPr lang="en-US" sz="3600" dirty="0">
                <a:solidFill>
                  <a:schemeClr val="bg1"/>
                </a:solidFill>
                <a:effectLst>
                  <a:outerShdw blurRad="38100" dist="38100" dir="2700000" algn="ctr" rotWithShape="0">
                    <a:schemeClr val="tx1"/>
                  </a:outerShdw>
                </a:effectLst>
              </a:rPr>
              <a:t>This reminds us that our calling is not to form Christian ghettoes that are isolated from the world around us. </a:t>
            </a:r>
          </a:p>
          <a:p>
            <a:r>
              <a:rPr lang="en-US" sz="3600" dirty="0">
                <a:solidFill>
                  <a:schemeClr val="bg1"/>
                </a:solidFill>
                <a:effectLst>
                  <a:outerShdw blurRad="38100" dist="38100" dir="2700000" algn="ctr" rotWithShape="0">
                    <a:schemeClr val="tx1"/>
                  </a:outerShdw>
                </a:effectLst>
              </a:rPr>
              <a:t>On the contrary, we should be active in pursuing the common good of the community in which God has placed us, whatever challenges may face us.</a:t>
            </a:r>
          </a:p>
        </p:txBody>
      </p:sp>
      <p:sp>
        <p:nvSpPr>
          <p:cNvPr id="2" name="TextBox 1">
            <a:extLst>
              <a:ext uri="{FF2B5EF4-FFF2-40B4-BE49-F238E27FC236}">
                <a16:creationId xmlns:a16="http://schemas.microsoft.com/office/drawing/2014/main" id="{23596160-6E02-8166-725F-4377906547F3}"/>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Duguid, Iain 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(Reformed Expository Commentaries)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95029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C5E4CBEE-596C-0FCD-1308-F7657F730C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AD94A2-19F0-EE7F-4702-579CD0AFBE2C}"/>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EA25D0E5-4E36-813A-4777-E95F19690AD0}"/>
              </a:ext>
            </a:extLst>
          </p:cNvPr>
          <p:cNvSpPr>
            <a:spLocks noGrp="1"/>
          </p:cNvSpPr>
          <p:nvPr>
            <p:ph idx="1"/>
          </p:nvPr>
        </p:nvSpPr>
        <p:spPr>
          <a:xfrm>
            <a:off x="557441" y="738365"/>
            <a:ext cx="11007029" cy="5911817"/>
          </a:xfrm>
        </p:spPr>
        <p:txBody>
          <a:bodyPr>
            <a:normAutofit lnSpcReduction="10000"/>
          </a:bodyPr>
          <a:lstStyle/>
          <a:p>
            <a:r>
              <a:rPr lang="en-US" dirty="0"/>
              <a:t>We saw in the first two verses of today’s text that Daniel realized that </a:t>
            </a:r>
            <a:r>
              <a:rPr lang="en-US" b="1" i="1" dirty="0"/>
              <a:t>nothing</a:t>
            </a:r>
            <a:r>
              <a:rPr lang="en-US" dirty="0"/>
              <a:t> that occurs in the life of God’s children is accidental or incidental – it is all a part of God’s sovereign purpose. </a:t>
            </a:r>
          </a:p>
          <a:p>
            <a:r>
              <a:rPr lang="en-US" dirty="0"/>
              <a:t>My wife and I recently watched a movie about a period of the life of C.S. Lewis (</a:t>
            </a:r>
            <a:r>
              <a:rPr lang="en-US" i="1" dirty="0"/>
              <a:t>C.S. Lewis Through the Shadowlands </a:t>
            </a:r>
            <a:r>
              <a:rPr lang="en-US" dirty="0"/>
              <a:t>1986).</a:t>
            </a:r>
          </a:p>
          <a:p>
            <a:r>
              <a:rPr lang="en-US" i="1" dirty="0">
                <a:effectLst/>
                <a:latin typeface="Cambria" panose="02040503050406030204" pitchFamily="18" charset="0"/>
                <a:ea typeface="Cambria" panose="02040503050406030204" pitchFamily="18" charset="0"/>
              </a:rPr>
              <a:t>This film is about the agonizing spiritual crisis of C. S. Lewis when his wife died from cancer. The love, grief, pain, and sorrow were so shattering to Lewis that his basic Christian beliefs, magnificently communicated in his many books, were now called into serious doubt.</a:t>
            </a:r>
          </a:p>
          <a:p>
            <a:r>
              <a:rPr lang="en-US" dirty="0"/>
              <a:t>It was particularly painful to watch the way this film portrayed Lewis’ response to this trying circumstance in his life, because Lewis did not have the degree of understanding of God’s sovereignty that Daniel did.</a:t>
            </a:r>
          </a:p>
          <a:p>
            <a:r>
              <a:rPr lang="en-US" dirty="0"/>
              <a:t>Do you share the understanding of God’s sovereignty that Daniel did and if so, do you find that it helps you navigate the difficult seasons of your life?</a:t>
            </a:r>
          </a:p>
          <a:p>
            <a:endParaRPr lang="en-US" dirty="0"/>
          </a:p>
        </p:txBody>
      </p:sp>
    </p:spTree>
    <p:extLst>
      <p:ext uri="{BB962C8B-B14F-4D97-AF65-F5344CB8AC3E}">
        <p14:creationId xmlns:p14="http://schemas.microsoft.com/office/powerpoint/2010/main" val="1695659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6AE3B656-A02A-FA59-C6D6-18D1519B4B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13AB50-E69B-9976-4533-81278F7EBB23}"/>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36E7B93F-87D9-C001-A47A-77DF1ADE6E4B}"/>
              </a:ext>
            </a:extLst>
          </p:cNvPr>
          <p:cNvSpPr>
            <a:spLocks noGrp="1"/>
          </p:cNvSpPr>
          <p:nvPr>
            <p:ph idx="1"/>
          </p:nvPr>
        </p:nvSpPr>
        <p:spPr>
          <a:xfrm>
            <a:off x="557441" y="738365"/>
            <a:ext cx="11007029" cy="5911817"/>
          </a:xfrm>
        </p:spPr>
        <p:txBody>
          <a:bodyPr>
            <a:normAutofit/>
          </a:bodyPr>
          <a:lstStyle/>
          <a:p>
            <a:r>
              <a:rPr lang="en-US" dirty="0"/>
              <a:t>We saw in our study of verse 4b that Daniel and his friends would have been exposed to a good deal of literature that advocated ideas that Old Testament teaches against. </a:t>
            </a:r>
          </a:p>
          <a:p>
            <a:r>
              <a:rPr lang="en-US" dirty="0"/>
              <a:t>This would have included such things as: polytheism, magic, sorcery, charms and astrology.</a:t>
            </a:r>
          </a:p>
          <a:p>
            <a:r>
              <a:rPr lang="en-US" dirty="0"/>
              <a:t>And we saw that these young men needed to be secure in their knowledge of Yahweh to be able to study this literature objectively without allowing it to undermine their faith.</a:t>
            </a:r>
          </a:p>
          <a:p>
            <a:r>
              <a:rPr lang="en-US" dirty="0"/>
              <a:t>One of my commentaries made this observation: “</a:t>
            </a:r>
            <a:r>
              <a:rPr lang="en-US" i="1" dirty="0">
                <a:latin typeface="Cambria" panose="02040503050406030204" pitchFamily="18" charset="0"/>
                <a:ea typeface="Cambria" panose="02040503050406030204" pitchFamily="18" charset="0"/>
              </a:rPr>
              <a:t>The wise person knows how to learn from the wisdom of other peoples without being overcome by it</a:t>
            </a:r>
            <a:r>
              <a:rPr lang="en-US" dirty="0"/>
              <a:t>” (Sam Storms citing Goldingay)</a:t>
            </a:r>
          </a:p>
          <a:p>
            <a:r>
              <a:rPr lang="en-US" dirty="0"/>
              <a:t>Do you agree? Why or why not?</a:t>
            </a:r>
          </a:p>
          <a:p>
            <a:endParaRPr lang="en-US" dirty="0"/>
          </a:p>
          <a:p>
            <a:endParaRPr lang="en-US" dirty="0"/>
          </a:p>
          <a:p>
            <a:endParaRPr lang="en-US" dirty="0"/>
          </a:p>
        </p:txBody>
      </p:sp>
    </p:spTree>
    <p:extLst>
      <p:ext uri="{BB962C8B-B14F-4D97-AF65-F5344CB8AC3E}">
        <p14:creationId xmlns:p14="http://schemas.microsoft.com/office/powerpoint/2010/main" val="2838384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989DBEA6-3479-49E1-6CE8-CDBF27D0CB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7A2510-B9EF-52D6-C84A-660EA328C843}"/>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84648BE1-1A3D-D167-9E35-3D58CAC6FB8D}"/>
              </a:ext>
            </a:extLst>
          </p:cNvPr>
          <p:cNvSpPr>
            <a:spLocks noGrp="1"/>
          </p:cNvSpPr>
          <p:nvPr>
            <p:ph idx="1"/>
          </p:nvPr>
        </p:nvSpPr>
        <p:spPr>
          <a:xfrm>
            <a:off x="557441" y="738365"/>
            <a:ext cx="11007029" cy="5911817"/>
          </a:xfrm>
        </p:spPr>
        <p:txBody>
          <a:bodyPr/>
          <a:lstStyle/>
          <a:p>
            <a:r>
              <a:rPr lang="en-US" dirty="0"/>
              <a:t>Can you imagine what it must have been like to be exiled from home to a foreign city, to be alone and scared, a long way from familiar surroundings? </a:t>
            </a:r>
          </a:p>
          <a:p>
            <a:r>
              <a:rPr lang="en-US" dirty="0"/>
              <a:t>How would you cope in such a hostile setting? What truths could you cling to? </a:t>
            </a:r>
          </a:p>
          <a:p>
            <a:r>
              <a:rPr lang="en-US" dirty="0"/>
              <a:t>Would you remain faithful to your former identity or simply be assimilated into your new surroundings?</a:t>
            </a:r>
          </a:p>
        </p:txBody>
      </p:sp>
    </p:spTree>
    <p:extLst>
      <p:ext uri="{BB962C8B-B14F-4D97-AF65-F5344CB8AC3E}">
        <p14:creationId xmlns:p14="http://schemas.microsoft.com/office/powerpoint/2010/main" val="3875457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B0B2882-08B2-8385-02AC-8F51B1612F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49C326-5B49-6CC5-29C5-C236DB810FA1}"/>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 and His Friends Taken into Exile (1:1-7)</a:t>
            </a:r>
          </a:p>
        </p:txBody>
      </p:sp>
      <p:sp>
        <p:nvSpPr>
          <p:cNvPr id="5" name="Content Placeholder 4">
            <a:extLst>
              <a:ext uri="{FF2B5EF4-FFF2-40B4-BE49-F238E27FC236}">
                <a16:creationId xmlns:a16="http://schemas.microsoft.com/office/drawing/2014/main" id="{8DE77F8C-1D84-4A74-1079-8F11D69AE7E8}"/>
              </a:ext>
            </a:extLst>
          </p:cNvPr>
          <p:cNvSpPr>
            <a:spLocks noGrp="1"/>
          </p:cNvSpPr>
          <p:nvPr>
            <p:ph idx="1"/>
          </p:nvPr>
        </p:nvSpPr>
        <p:spPr>
          <a:xfrm>
            <a:off x="357809" y="818735"/>
            <a:ext cx="11502887" cy="5976920"/>
          </a:xfrm>
        </p:spPr>
        <p:txBody>
          <a:bodyPr>
            <a:normAutofit/>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assigned them a daily amount of food and wine from the king's table. They were to be trained for three years, and after that they were to enter the king's service.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Among these were some from Judah: Daniel, Hananiah, Mishael and Azariah.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chief official gave them new names: to Daniel, the name Belteshazzar; to Hananiah, Shadrach; to Mishael, Meshach; and to Azariah, Abednego. </a:t>
            </a:r>
            <a:r>
              <a:rPr lang="en-US" sz="36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401517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8C6333D-4C34-ECD1-1ABD-1988FD13FD5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63A25D-B5BF-79F2-33A7-674C39A0704F}"/>
              </a:ext>
            </a:extLst>
          </p:cNvPr>
          <p:cNvSpPr>
            <a:spLocks noGrp="1"/>
          </p:cNvSpPr>
          <p:nvPr>
            <p:ph idx="1"/>
          </p:nvPr>
        </p:nvSpPr>
        <p:spPr>
          <a:xfrm>
            <a:off x="348975" y="1803042"/>
            <a:ext cx="11555896" cy="4716403"/>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 Book of Daniel </a:t>
            </a:r>
            <a:r>
              <a:rPr lang="en-US" sz="3200" b="1" i="1" dirty="0">
                <a:solidFill>
                  <a:schemeClr val="bg1"/>
                </a:solidFill>
                <a:effectLst>
                  <a:outerShdw blurRad="38100" dist="38100" dir="2700000" algn="ctr" rotWithShape="0">
                    <a:schemeClr val="tx1"/>
                  </a:outerShdw>
                </a:effectLst>
              </a:rPr>
              <a:t>opens</a:t>
            </a:r>
            <a:r>
              <a:rPr lang="en-US" sz="3200" dirty="0">
                <a:solidFill>
                  <a:schemeClr val="bg1"/>
                </a:solidFill>
                <a:effectLst>
                  <a:outerShdw blurRad="38100" dist="38100" dir="2700000" algn="ctr" rotWithShape="0">
                    <a:schemeClr val="tx1"/>
                  </a:outerShdw>
                </a:effectLst>
              </a:rPr>
              <a:t> with </a:t>
            </a:r>
            <a:r>
              <a:rPr lang="en-US" sz="3200" b="1" i="1" dirty="0">
                <a:solidFill>
                  <a:schemeClr val="bg1"/>
                </a:solidFill>
                <a:effectLst>
                  <a:outerShdw blurRad="38100" dist="38100" dir="2700000" algn="ctr" rotWithShape="0">
                    <a:schemeClr val="tx1"/>
                  </a:outerShdw>
                </a:effectLst>
              </a:rPr>
              <a:t>two</a:t>
            </a:r>
            <a:r>
              <a:rPr lang="en-US" sz="3200" dirty="0">
                <a:solidFill>
                  <a:schemeClr val="bg1"/>
                </a:solidFill>
                <a:effectLst>
                  <a:outerShdw blurRad="38100" dist="38100" dir="2700000" algn="ctr" rotWithShape="0">
                    <a:schemeClr val="tx1"/>
                  </a:outerShdw>
                </a:effectLst>
              </a:rPr>
              <a:t> succinct statements about the siege of Jerusalem by Nebuchadnezzar, the king of Babylon. </a:t>
            </a:r>
          </a:p>
          <a:p>
            <a:pPr lvl="1"/>
            <a:r>
              <a:rPr lang="en-US" sz="2800" dirty="0">
                <a:solidFill>
                  <a:schemeClr val="bg1"/>
                </a:solidFill>
                <a:effectLst>
                  <a:outerShdw blurRad="38100" dist="38100" dir="2700000" algn="ctr" rotWithShape="0">
                    <a:schemeClr val="tx1"/>
                  </a:outerShdw>
                </a:effectLst>
              </a:rPr>
              <a:t>The </a:t>
            </a:r>
            <a:r>
              <a:rPr lang="en-US" sz="2800" b="1" i="1" dirty="0">
                <a:solidFill>
                  <a:schemeClr val="bg1"/>
                </a:solidFill>
                <a:effectLst>
                  <a:outerShdw blurRad="38100" dist="38100" dir="2700000" algn="ctr" rotWithShape="0">
                    <a:schemeClr val="tx1"/>
                  </a:outerShdw>
                </a:effectLst>
              </a:rPr>
              <a:t>first</a:t>
            </a:r>
            <a:r>
              <a:rPr lang="en-US" sz="2800" dirty="0">
                <a:solidFill>
                  <a:schemeClr val="bg1"/>
                </a:solidFill>
                <a:effectLst>
                  <a:outerShdw blurRad="38100" dist="38100" dir="2700000" algn="ctr" rotWithShape="0">
                    <a:schemeClr val="tx1"/>
                  </a:outerShdw>
                </a:effectLst>
              </a:rPr>
              <a:t> statement describes the event in terms of </a:t>
            </a:r>
            <a:r>
              <a:rPr lang="en-US" sz="2800" b="1" i="1" dirty="0">
                <a:solidFill>
                  <a:schemeClr val="bg1"/>
                </a:solidFill>
                <a:effectLst>
                  <a:outerShdw blurRad="38100" dist="38100" dir="2700000" algn="ctr" rotWithShape="0">
                    <a:schemeClr val="tx1"/>
                  </a:outerShdw>
                </a:effectLst>
              </a:rPr>
              <a:t>secular history</a:t>
            </a:r>
            <a:endParaRPr lang="en-US" sz="2800" dirty="0">
              <a:solidFill>
                <a:schemeClr val="bg1"/>
              </a:solidFill>
              <a:effectLst>
                <a:outerShdw blurRad="38100" dist="38100" dir="2700000" algn="ctr" rotWithShape="0">
                  <a:schemeClr val="tx1"/>
                </a:outerShdw>
              </a:effectLst>
            </a:endParaRPr>
          </a:p>
          <a:p>
            <a:pPr lvl="1"/>
            <a:r>
              <a:rPr lang="en-US" sz="2800" dirty="0">
                <a:solidFill>
                  <a:schemeClr val="bg1"/>
                </a:solidFill>
                <a:effectLst>
                  <a:outerShdw blurRad="38100" dist="38100" dir="2700000" algn="ctr" rotWithShape="0">
                    <a:schemeClr val="tx1"/>
                  </a:outerShdw>
                </a:effectLst>
              </a:rPr>
              <a:t>The </a:t>
            </a:r>
            <a:r>
              <a:rPr lang="en-US" sz="2800" b="1" i="1" dirty="0">
                <a:solidFill>
                  <a:schemeClr val="bg1"/>
                </a:solidFill>
                <a:effectLst>
                  <a:outerShdw blurRad="38100" dist="38100" dir="2700000" algn="ctr" rotWithShape="0">
                    <a:schemeClr val="tx1"/>
                  </a:outerShdw>
                </a:effectLst>
              </a:rPr>
              <a:t>second</a:t>
            </a:r>
            <a:r>
              <a:rPr lang="en-US" sz="2800" dirty="0">
                <a:solidFill>
                  <a:schemeClr val="bg1"/>
                </a:solidFill>
                <a:effectLst>
                  <a:outerShdw blurRad="38100" dist="38100" dir="2700000" algn="ctr" rotWithShape="0">
                    <a:schemeClr val="tx1"/>
                  </a:outerShdw>
                </a:effectLst>
              </a:rPr>
              <a:t> statement describes the event in terms of </a:t>
            </a:r>
            <a:r>
              <a:rPr lang="en-US" sz="2800" b="1" i="1" dirty="0">
                <a:solidFill>
                  <a:schemeClr val="bg1"/>
                </a:solidFill>
                <a:effectLst>
                  <a:outerShdw blurRad="38100" dist="38100" dir="2700000" algn="ctr" rotWithShape="0">
                    <a:schemeClr val="tx1"/>
                  </a:outerShdw>
                </a:effectLst>
              </a:rPr>
              <a:t>biblical theology</a:t>
            </a:r>
            <a:r>
              <a:rPr lang="en-US" sz="28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These two perspectives are woven together throughout the book: </a:t>
            </a:r>
          </a:p>
          <a:p>
            <a:pPr lvl="1"/>
            <a:r>
              <a:rPr lang="en-US" sz="2800" dirty="0">
                <a:solidFill>
                  <a:schemeClr val="bg1"/>
                </a:solidFill>
                <a:effectLst>
                  <a:outerShdw blurRad="38100" dist="38100" dir="2700000" algn="ctr" rotWithShape="0">
                    <a:schemeClr val="tx1"/>
                  </a:outerShdw>
                </a:effectLst>
              </a:rPr>
              <a:t>Man is active in history: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800" dirty="0">
                <a:solidFill>
                  <a:schemeClr val="bg1"/>
                </a:solidFill>
                <a:effectLst>
                  <a:outerShdw blurRad="38100" dist="38100" dir="2700000" algn="ctr" rotWithShape="0">
                    <a:schemeClr val="tx1"/>
                  </a:outerShdw>
                </a:effectLst>
              </a:rPr>
              <a:t>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800" dirty="0">
                <a:solidFill>
                  <a:schemeClr val="bg1"/>
                </a:solidFill>
                <a:effectLst>
                  <a:outerShdw blurRad="38100" dist="38100" dir="2700000" algn="ctr" rotWithShape="0">
                    <a:schemeClr val="tx1"/>
                  </a:outerShdw>
                </a:effectLst>
              </a:rPr>
              <a:t>” (v. 1). </a:t>
            </a:r>
          </a:p>
          <a:p>
            <a:pPr lvl="1"/>
            <a:r>
              <a:rPr lang="en-US" sz="2800" dirty="0">
                <a:solidFill>
                  <a:schemeClr val="bg1"/>
                </a:solidFill>
                <a:effectLst>
                  <a:outerShdw blurRad="38100" dist="38100" dir="2700000" algn="ctr" rotWithShape="0">
                    <a:schemeClr val="tx1"/>
                  </a:outerShdw>
                </a:effectLst>
              </a:rPr>
              <a:t>Yet God is </a:t>
            </a:r>
            <a:r>
              <a:rPr lang="en-US" sz="2800" b="1" i="1" dirty="0">
                <a:solidFill>
                  <a:schemeClr val="bg1"/>
                </a:solidFill>
                <a:effectLst>
                  <a:outerShdw blurRad="38100" dist="38100" dir="2700000" algn="ctr" rotWithShape="0">
                    <a:schemeClr val="tx1"/>
                  </a:outerShdw>
                </a:effectLst>
              </a:rPr>
              <a:t>also</a:t>
            </a:r>
            <a:r>
              <a:rPr lang="en-US" sz="2800" dirty="0">
                <a:solidFill>
                  <a:schemeClr val="bg1"/>
                </a:solidFill>
                <a:effectLst>
                  <a:outerShdw blurRad="38100" dist="38100" dir="2700000" algn="ctr" rotWithShape="0">
                    <a:schemeClr val="tx1"/>
                  </a:outerShdw>
                </a:effectLst>
              </a:rPr>
              <a:t> active in the </a:t>
            </a:r>
            <a:r>
              <a:rPr lang="en-US" sz="2800" b="1" i="1" dirty="0">
                <a:solidFill>
                  <a:schemeClr val="bg1"/>
                </a:solidFill>
                <a:effectLst>
                  <a:outerShdw blurRad="38100" dist="38100" dir="2700000" algn="ctr" rotWithShape="0">
                    <a:schemeClr val="tx1"/>
                  </a:outerShdw>
                </a:effectLst>
              </a:rPr>
              <a:t>same</a:t>
            </a:r>
            <a:r>
              <a:rPr lang="en-US" sz="2800" dirty="0">
                <a:solidFill>
                  <a:schemeClr val="bg1"/>
                </a:solidFill>
                <a:effectLst>
                  <a:outerShdw blurRad="38100" dist="38100" dir="2700000" algn="ctr" rotWithShape="0">
                    <a:schemeClr val="tx1"/>
                  </a:outerShdw>
                </a:effectLst>
              </a:rPr>
              <a:t> historical events: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Lord </a:t>
            </a:r>
            <a:r>
              <a:rPr lang="en-US" sz="28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Jehoiakim…</a:t>
            </a:r>
            <a:r>
              <a:rPr lang="en-US" sz="2800" dirty="0">
                <a:solidFill>
                  <a:schemeClr val="bg1"/>
                </a:solidFill>
                <a:effectLst>
                  <a:outerShdw blurRad="38100" dist="38100" dir="2700000" algn="ctr" rotWithShape="0">
                    <a:schemeClr val="tx1"/>
                  </a:outerShdw>
                </a:effectLst>
              </a:rPr>
              <a:t>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800" dirty="0">
                <a:solidFill>
                  <a:schemeClr val="bg1"/>
                </a:solidFill>
                <a:effectLst>
                  <a:outerShdw blurRad="38100" dist="38100" dir="2700000" algn="ctr" rotWithShape="0">
                    <a:schemeClr val="tx1"/>
                  </a:outerShdw>
                </a:effectLst>
              </a:rPr>
              <a:t>” (v. 2). </a:t>
            </a:r>
          </a:p>
          <a:p>
            <a:r>
              <a:rPr lang="en-US" sz="3200" dirty="0">
                <a:solidFill>
                  <a:schemeClr val="bg1"/>
                </a:solidFill>
                <a:effectLst>
                  <a:outerShdw blurRad="38100" dist="38100" dir="2700000" algn="ctr" rotWithShape="0">
                    <a:schemeClr val="tx1"/>
                  </a:outerShdw>
                </a:effectLst>
              </a:rPr>
              <a:t>In these opening verses, Daniel has clearly stated a </a:t>
            </a:r>
            <a:r>
              <a:rPr lang="en-US" sz="3200" b="1" i="1" dirty="0">
                <a:solidFill>
                  <a:schemeClr val="bg1"/>
                </a:solidFill>
                <a:effectLst>
                  <a:outerShdw blurRad="38100" dist="38100" dir="2700000" algn="ctr" rotWithShape="0">
                    <a:schemeClr val="tx1"/>
                  </a:outerShdw>
                </a:effectLst>
              </a:rPr>
              <a:t>principle</a:t>
            </a:r>
            <a:r>
              <a:rPr lang="en-US" sz="3200" dirty="0">
                <a:solidFill>
                  <a:schemeClr val="bg1"/>
                </a:solidFill>
                <a:effectLst>
                  <a:outerShdw blurRad="38100" dist="38100" dir="2700000" algn="ctr" rotWithShape="0">
                    <a:schemeClr val="tx1"/>
                  </a:outerShdw>
                </a:effectLst>
              </a:rPr>
              <a:t> that we see </a:t>
            </a:r>
            <a:r>
              <a:rPr lang="en-US" sz="3200" b="1" i="1" dirty="0">
                <a:solidFill>
                  <a:schemeClr val="bg1"/>
                </a:solidFill>
                <a:effectLst>
                  <a:outerShdw blurRad="38100" dist="38100" dir="2700000" algn="ctr" rotWithShape="0">
                    <a:schemeClr val="tx1"/>
                  </a:outerShdw>
                </a:effectLst>
              </a:rPr>
              <a:t>throughout</a:t>
            </a:r>
            <a:r>
              <a:rPr lang="en-US" sz="3200" dirty="0">
                <a:solidFill>
                  <a:schemeClr val="bg1"/>
                </a:solidFill>
                <a:effectLst>
                  <a:outerShdw blurRad="38100" dist="38100" dir="2700000" algn="ctr" rotWithShape="0">
                    <a:schemeClr val="tx1"/>
                  </a:outerShdw>
                </a:effectLst>
              </a:rPr>
              <a:t> the Scriptures – </a:t>
            </a:r>
            <a:r>
              <a:rPr lang="en-US" sz="3200" b="1" i="1" dirty="0">
                <a:solidFill>
                  <a:schemeClr val="bg1"/>
                </a:solidFill>
                <a:effectLst>
                  <a:outerShdw blurRad="38100" dist="38100" dir="2700000" algn="ctr" rotWithShape="0">
                    <a:schemeClr val="tx1"/>
                  </a:outerShdw>
                </a:effectLst>
              </a:rPr>
              <a:t>even</a:t>
            </a:r>
            <a:r>
              <a:rPr lang="en-US" sz="3200" dirty="0">
                <a:solidFill>
                  <a:schemeClr val="bg1"/>
                </a:solidFill>
                <a:effectLst>
                  <a:outerShdw blurRad="38100" dist="38100" dir="2700000" algn="ctr" rotWithShape="0">
                    <a:schemeClr val="tx1"/>
                  </a:outerShdw>
                </a:effectLst>
              </a:rPr>
              <a:t> when it is not explicitly stated. </a:t>
            </a:r>
          </a:p>
        </p:txBody>
      </p:sp>
      <p:sp>
        <p:nvSpPr>
          <p:cNvPr id="2" name="TextBox 1">
            <a:extLst>
              <a:ext uri="{FF2B5EF4-FFF2-40B4-BE49-F238E27FC236}">
                <a16:creationId xmlns:a16="http://schemas.microsoft.com/office/drawing/2014/main" id="{D466549C-0FAA-3469-BA96-4E6C942379A1}"/>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Ferguson, Sinclair B.;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Preacher's Commentary - Vol. 21: Daniel</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28-30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78F6789E-30A4-B88D-E1AC-3961B3B02846}"/>
              </a:ext>
            </a:extLst>
          </p:cNvPr>
          <p:cNvSpPr>
            <a:spLocks noGrp="1"/>
          </p:cNvSpPr>
          <p:nvPr>
            <p:ph type="title"/>
          </p:nvPr>
        </p:nvSpPr>
        <p:spPr>
          <a:xfrm>
            <a:off x="0" y="0"/>
            <a:ext cx="12192000" cy="160985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5363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63EECC3-F69D-33CB-5B5F-83E8CAEF496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0295EE-132E-705E-F7DE-95849A9E813B}"/>
              </a:ext>
            </a:extLst>
          </p:cNvPr>
          <p:cNvSpPr>
            <a:spLocks noGrp="1"/>
          </p:cNvSpPr>
          <p:nvPr>
            <p:ph idx="1"/>
          </p:nvPr>
        </p:nvSpPr>
        <p:spPr>
          <a:xfrm>
            <a:off x="348975" y="1742941"/>
            <a:ext cx="11555896" cy="4776503"/>
          </a:xfrm>
        </p:spPr>
        <p:txBody>
          <a:bodyPr>
            <a:normAutofit/>
          </a:bodyPr>
          <a:lstStyle/>
          <a:p>
            <a:r>
              <a:rPr lang="en-US" sz="3600" dirty="0">
                <a:solidFill>
                  <a:schemeClr val="bg1"/>
                </a:solidFill>
                <a:effectLst>
                  <a:outerShdw blurRad="38100" dist="38100" dir="2700000" algn="ctr" rotWithShape="0">
                    <a:schemeClr val="tx1"/>
                  </a:outerShdw>
                </a:effectLst>
              </a:rPr>
              <a:t>These two statements describe two ways of looking at life. </a:t>
            </a:r>
          </a:p>
          <a:p>
            <a:r>
              <a:rPr lang="en-US" sz="3600" dirty="0">
                <a:solidFill>
                  <a:schemeClr val="bg1"/>
                </a:solidFill>
                <a:effectLst>
                  <a:outerShdw blurRad="38100" dist="38100" dir="2700000" algn="ctr" rotWithShape="0">
                    <a:schemeClr val="tx1"/>
                  </a:outerShdw>
                </a:effectLst>
              </a:rPr>
              <a:t>Life can be viewed simply in terms of what occurs. This is what we commonly call “history.”</a:t>
            </a:r>
          </a:p>
          <a:p>
            <a:r>
              <a:rPr lang="en-US" sz="3600" dirty="0">
                <a:solidFill>
                  <a:schemeClr val="bg1"/>
                </a:solidFill>
                <a:effectLst>
                  <a:outerShdw blurRad="38100" dist="38100" dir="2700000" algn="ctr" rotWithShape="0">
                    <a:schemeClr val="tx1"/>
                  </a:outerShdw>
                </a:effectLst>
              </a:rPr>
              <a:t>Christians, however, are interested in far more than the </a:t>
            </a:r>
            <a:r>
              <a:rPr lang="en-US" sz="3600" b="1" i="1" dirty="0">
                <a:solidFill>
                  <a:schemeClr val="bg1"/>
                </a:solidFill>
                <a:effectLst>
                  <a:outerShdw blurRad="38100" dist="38100" dir="2700000" algn="ctr" rotWithShape="0">
                    <a:schemeClr val="tx1"/>
                  </a:outerShdw>
                </a:effectLst>
              </a:rPr>
              <a:t>when</a:t>
            </a:r>
            <a:r>
              <a:rPr lang="en-US" sz="3600" dirty="0">
                <a:solidFill>
                  <a:schemeClr val="bg1"/>
                </a:solidFill>
                <a:effectLst>
                  <a:outerShdw blurRad="38100" dist="38100" dir="2700000" algn="ctr" rotWithShape="0">
                    <a:schemeClr val="tx1"/>
                  </a:outerShdw>
                </a:effectLst>
              </a:rPr>
              <a:t> or the </a:t>
            </a:r>
            <a:r>
              <a:rPr lang="en-US" sz="3600" b="1" i="1" dirty="0">
                <a:solidFill>
                  <a:schemeClr val="bg1"/>
                </a:solidFill>
                <a:effectLst>
                  <a:outerShdw blurRad="38100" dist="38100" dir="2700000" algn="ctr" rotWithShape="0">
                    <a:schemeClr val="tx1"/>
                  </a:outerShdw>
                </a:effectLst>
              </a:rPr>
              <a:t>who</a:t>
            </a:r>
            <a:r>
              <a:rPr lang="en-US" sz="3600" dirty="0">
                <a:solidFill>
                  <a:schemeClr val="bg1"/>
                </a:solidFill>
                <a:effectLst>
                  <a:outerShdw blurRad="38100" dist="38100" dir="2700000" algn="ctr" rotWithShape="0">
                    <a:schemeClr val="tx1"/>
                  </a:outerShdw>
                </a:effectLst>
              </a:rPr>
              <a:t> or the </a:t>
            </a:r>
            <a:r>
              <a:rPr lang="en-US" sz="3600" b="1" i="1" dirty="0">
                <a:solidFill>
                  <a:schemeClr val="bg1"/>
                </a:solidFill>
                <a:effectLst>
                  <a:outerShdw blurRad="38100" dist="38100" dir="2700000" algn="ctr" rotWithShape="0">
                    <a:schemeClr val="tx1"/>
                  </a:outerShdw>
                </a:effectLst>
              </a:rPr>
              <a:t>what</a:t>
            </a:r>
            <a:r>
              <a:rPr lang="en-US" sz="3600" dirty="0">
                <a:solidFill>
                  <a:schemeClr val="bg1"/>
                </a:solidFill>
                <a:effectLst>
                  <a:outerShdw blurRad="38100" dist="38100" dir="2700000" algn="ctr" rotWithShape="0">
                    <a:schemeClr val="tx1"/>
                  </a:outerShdw>
                </a:effectLst>
              </a:rPr>
              <a:t> of history.</a:t>
            </a:r>
          </a:p>
          <a:p>
            <a:r>
              <a:rPr lang="en-US" sz="3600" dirty="0">
                <a:solidFill>
                  <a:schemeClr val="bg1"/>
                </a:solidFill>
                <a:effectLst>
                  <a:outerShdw blurRad="38100" dist="38100" dir="2700000" algn="ctr" rotWithShape="0">
                    <a:schemeClr val="tx1"/>
                  </a:outerShdw>
                </a:effectLst>
              </a:rPr>
              <a:t>Christians are concerned to know </a:t>
            </a:r>
            <a:r>
              <a:rPr lang="en-US" sz="3600" b="1" i="1" dirty="0">
                <a:solidFill>
                  <a:schemeClr val="bg1"/>
                </a:solidFill>
                <a:effectLst>
                  <a:outerShdw blurRad="38100" dist="38100" dir="2700000" algn="ctr" rotWithShape="0">
                    <a:schemeClr val="tx1"/>
                  </a:outerShdw>
                </a:effectLst>
              </a:rPr>
              <a:t>why</a:t>
            </a:r>
            <a:r>
              <a:rPr lang="en-US" sz="3600" dirty="0">
                <a:solidFill>
                  <a:schemeClr val="bg1"/>
                </a:solidFill>
                <a:effectLst>
                  <a:outerShdw blurRad="38100" dist="38100" dir="2700000" algn="ctr" rotWithShape="0">
                    <a:schemeClr val="tx1"/>
                  </a:outerShdw>
                </a:effectLst>
              </a:rPr>
              <a:t> things happen and </a:t>
            </a:r>
            <a:r>
              <a:rPr lang="en-US" sz="3600" b="1" i="1" dirty="0">
                <a:solidFill>
                  <a:schemeClr val="bg1"/>
                </a:solidFill>
                <a:effectLst>
                  <a:outerShdw blurRad="38100" dist="38100" dir="2700000" algn="ctr" rotWithShape="0">
                    <a:schemeClr val="tx1"/>
                  </a:outerShdw>
                </a:effectLst>
              </a:rPr>
              <a:t>how</a:t>
            </a:r>
            <a:r>
              <a:rPr lang="en-US" sz="3600" dirty="0">
                <a:solidFill>
                  <a:schemeClr val="bg1"/>
                </a:solidFill>
                <a:effectLst>
                  <a:outerShdw blurRad="38100" dist="38100" dir="2700000" algn="ctr" rotWithShape="0">
                    <a:schemeClr val="tx1"/>
                  </a:outerShdw>
                </a:effectLst>
              </a:rPr>
              <a:t> those things relate to the </a:t>
            </a:r>
            <a:r>
              <a:rPr lang="en-US" sz="3600" b="1" i="1" dirty="0">
                <a:solidFill>
                  <a:schemeClr val="bg1"/>
                </a:solidFill>
                <a:effectLst>
                  <a:outerShdw blurRad="38100" dist="38100" dir="2700000" algn="ctr" rotWithShape="0">
                    <a:schemeClr val="tx1"/>
                  </a:outerShdw>
                </a:effectLst>
              </a:rPr>
              <a:t>purposes of God</a:t>
            </a:r>
            <a:r>
              <a:rPr lang="en-US" sz="36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3279C705-AA5A-CE4A-F55E-75913F163D9F}"/>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Ferguson, Sinclair B.;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Preacher's Commentary - Vol. 21: Daniel</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28-30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8258B69-FA37-2FA9-E049-3D1481E4DA3A}"/>
              </a:ext>
            </a:extLst>
          </p:cNvPr>
          <p:cNvSpPr>
            <a:spLocks noGrp="1"/>
          </p:cNvSpPr>
          <p:nvPr>
            <p:ph type="title"/>
          </p:nvPr>
        </p:nvSpPr>
        <p:spPr>
          <a:xfrm>
            <a:off x="0" y="0"/>
            <a:ext cx="12192000" cy="157551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094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E74433C-F766-7284-8DE1-899DA52965A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5218F5-C620-AFA7-2B14-C065549D1879}"/>
              </a:ext>
            </a:extLst>
          </p:cNvPr>
          <p:cNvSpPr>
            <a:spLocks noGrp="1"/>
          </p:cNvSpPr>
          <p:nvPr>
            <p:ph idx="1"/>
          </p:nvPr>
        </p:nvSpPr>
        <p:spPr>
          <a:xfrm>
            <a:off x="348975" y="1807335"/>
            <a:ext cx="11555896" cy="4712110"/>
          </a:xfrm>
        </p:spPr>
        <p:txBody>
          <a:bodyPr>
            <a:normAutofit/>
          </a:bodyPr>
          <a:lstStyle/>
          <a:p>
            <a:r>
              <a:rPr lang="en-US" sz="3200" dirty="0">
                <a:solidFill>
                  <a:schemeClr val="bg1"/>
                </a:solidFill>
                <a:effectLst>
                  <a:outerShdw blurRad="38100" dist="38100" dir="2700000" algn="ctr" rotWithShape="0">
                    <a:schemeClr val="tx1"/>
                  </a:outerShdw>
                </a:effectLst>
              </a:rPr>
              <a:t>So, </a:t>
            </a:r>
            <a:r>
              <a:rPr lang="en-US" sz="3200" b="1" i="1" dirty="0">
                <a:solidFill>
                  <a:schemeClr val="bg1"/>
                </a:solidFill>
                <a:effectLst>
                  <a:outerShdw blurRad="38100" dist="38100" dir="2700000" algn="ctr" rotWithShape="0">
                    <a:schemeClr val="tx1"/>
                  </a:outerShdw>
                </a:effectLst>
              </a:rPr>
              <a:t>why</a:t>
            </a:r>
            <a:r>
              <a:rPr lang="en-US" sz="3200" dirty="0">
                <a:solidFill>
                  <a:schemeClr val="bg1"/>
                </a:solidFill>
                <a:effectLst>
                  <a:outerShdw blurRad="38100" dist="38100" dir="2700000" algn="ctr" rotWithShape="0">
                    <a:schemeClr val="tx1"/>
                  </a:outerShdw>
                </a:effectLst>
              </a:rPr>
              <a:t> did Jehoiakim knuckle under to Babylon and </a:t>
            </a:r>
            <a:r>
              <a:rPr lang="en-US" sz="3200" b="1" i="1" dirty="0">
                <a:solidFill>
                  <a:schemeClr val="bg1"/>
                </a:solidFill>
                <a:effectLst>
                  <a:outerShdw blurRad="38100" dist="38100" dir="2700000" algn="ctr" rotWithShape="0">
                    <a:schemeClr val="tx1"/>
                  </a:outerShdw>
                </a:effectLst>
              </a:rPr>
              <a:t>why</a:t>
            </a:r>
            <a:r>
              <a:rPr lang="en-US" sz="3200" dirty="0">
                <a:solidFill>
                  <a:schemeClr val="bg1"/>
                </a:solidFill>
                <a:effectLst>
                  <a:outerShdw blurRad="38100" dist="38100" dir="2700000" algn="ctr" rotWithShape="0">
                    <a:schemeClr val="tx1"/>
                  </a:outerShdw>
                </a:effectLst>
              </a:rPr>
              <a:t> were the temple vessels pilfered? </a:t>
            </a:r>
          </a:p>
          <a:p>
            <a:r>
              <a:rPr lang="en-US" sz="3200" dirty="0">
                <a:solidFill>
                  <a:schemeClr val="bg1"/>
                </a:solidFill>
                <a:effectLst>
                  <a:outerShdw blurRad="38100" dist="38100" dir="2700000" algn="ctr" rotWithShape="0">
                    <a:schemeClr val="tx1"/>
                  </a:outerShdw>
                </a:effectLst>
              </a:rPr>
              <a:t>Daniel </a:t>
            </a:r>
            <a:r>
              <a:rPr lang="en-US" sz="3200" b="1" i="1" dirty="0">
                <a:solidFill>
                  <a:schemeClr val="bg1"/>
                </a:solidFill>
                <a:effectLst>
                  <a:outerShdw blurRad="38100" dist="38100" dir="2700000" algn="ctr" rotWithShape="0">
                    <a:schemeClr val="tx1"/>
                  </a:outerShdw>
                </a:effectLst>
              </a:rPr>
              <a:t>tells</a:t>
            </a:r>
            <a:r>
              <a:rPr lang="en-US" sz="3200" dirty="0">
                <a:solidFill>
                  <a:schemeClr val="bg1"/>
                </a:solidFill>
                <a:effectLst>
                  <a:outerShdw blurRad="38100" dist="38100" dir="2700000" algn="ctr" rotWithShape="0">
                    <a:schemeClr val="tx1"/>
                  </a:outerShdw>
                </a:effectLst>
              </a:rPr>
              <a:t> us why: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Lord</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b="1"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gave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Jehoiakim king of Judah into  [Nebuchadnezzar’s] his hand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conquest of Judah was not </a:t>
            </a:r>
            <a:r>
              <a:rPr lang="en-US" sz="3200" b="1" i="1" dirty="0">
                <a:solidFill>
                  <a:schemeClr val="bg1"/>
                </a:solidFill>
                <a:effectLst>
                  <a:outerShdw blurRad="38100" dist="38100" dir="2700000" algn="ctr" rotWithShape="0">
                    <a:schemeClr val="tx1"/>
                  </a:outerShdw>
                </a:effectLst>
              </a:rPr>
              <a:t>merely</a:t>
            </a:r>
            <a:r>
              <a:rPr lang="en-US" sz="3200" dirty="0">
                <a:solidFill>
                  <a:schemeClr val="bg1"/>
                </a:solidFill>
                <a:effectLst>
                  <a:outerShdw blurRad="38100" dist="38100" dir="2700000" algn="ctr" rotWithShape="0">
                    <a:schemeClr val="tx1"/>
                  </a:outerShdw>
                </a:effectLst>
              </a:rPr>
              <a:t> the inevitable result of Babylon’s </a:t>
            </a:r>
            <a:r>
              <a:rPr lang="en-US" sz="3200" b="1" i="1" dirty="0">
                <a:solidFill>
                  <a:schemeClr val="bg1"/>
                </a:solidFill>
                <a:effectLst>
                  <a:outerShdw blurRad="38100" dist="38100" dir="2700000" algn="ctr" rotWithShape="0">
                    <a:schemeClr val="tx1"/>
                  </a:outerShdw>
                </a:effectLst>
              </a:rPr>
              <a:t>military</a:t>
            </a:r>
            <a:r>
              <a:rPr lang="en-US" sz="3200" dirty="0">
                <a:solidFill>
                  <a:schemeClr val="bg1"/>
                </a:solidFill>
                <a:effectLst>
                  <a:outerShdw blurRad="38100" dist="38100" dir="2700000" algn="ctr" rotWithShape="0">
                    <a:schemeClr val="tx1"/>
                  </a:outerShdw>
                </a:effectLst>
              </a:rPr>
              <a:t> might. </a:t>
            </a:r>
          </a:p>
          <a:p>
            <a:r>
              <a:rPr lang="en-US" sz="3200" dirty="0">
                <a:solidFill>
                  <a:schemeClr val="bg1"/>
                </a:solidFill>
                <a:effectLst>
                  <a:outerShdw blurRad="38100" dist="38100" dir="2700000" algn="ctr" rotWithShape="0">
                    <a:schemeClr val="tx1"/>
                  </a:outerShdw>
                </a:effectLst>
              </a:rPr>
              <a:t>No, the Lord </a:t>
            </a:r>
            <a:r>
              <a:rPr lang="en-US" sz="3200" b="1" i="1" dirty="0">
                <a:solidFill>
                  <a:schemeClr val="bg1"/>
                </a:solidFill>
                <a:effectLst>
                  <a:outerShdw blurRad="38100" dist="38100" dir="2700000" algn="ctr" rotWithShape="0">
                    <a:schemeClr val="tx1"/>
                  </a:outerShdw>
                </a:effectLst>
              </a:rPr>
              <a:t>gave</a:t>
            </a:r>
            <a:r>
              <a:rPr lang="en-US" sz="3200" dirty="0">
                <a:solidFill>
                  <a:schemeClr val="bg1"/>
                </a:solidFill>
                <a:effectLst>
                  <a:outerShdw blurRad="38100" dist="38100" dir="2700000" algn="ctr" rotWithShape="0">
                    <a:schemeClr val="tx1"/>
                  </a:outerShdw>
                </a:effectLst>
              </a:rPr>
              <a:t> Jehoiakim up to Nebuchadnezzar. </a:t>
            </a:r>
          </a:p>
          <a:p>
            <a:r>
              <a:rPr lang="en-US" sz="3200" dirty="0">
                <a:solidFill>
                  <a:schemeClr val="bg1"/>
                </a:solidFill>
                <a:effectLst>
                  <a:outerShdw blurRad="38100" dist="38100" dir="2700000" algn="ctr" rotWithShape="0">
                    <a:schemeClr val="tx1"/>
                  </a:outerShdw>
                </a:effectLst>
              </a:rPr>
              <a:t>And so right at the beginning of Daniel’s book we are told that Israel’s God is the Lord who directs history </a:t>
            </a:r>
            <a:r>
              <a:rPr lang="en-US" sz="3200" b="1" i="1" dirty="0">
                <a:solidFill>
                  <a:schemeClr val="bg1"/>
                </a:solidFill>
                <a:effectLst>
                  <a:outerShdw blurRad="38100" dist="38100" dir="2700000" algn="ctr" rotWithShape="0">
                    <a:schemeClr val="tx1"/>
                  </a:outerShdw>
                </a:effectLst>
              </a:rPr>
              <a:t>as he wills</a:t>
            </a:r>
            <a:r>
              <a:rPr lang="en-US" sz="32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D1346632-D61E-506A-2818-654E58D7FD88}"/>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Davis, Dale Ralph;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Message of Daniel (The Bible Speaks Today Series);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27-28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366E053-11A8-F5F8-4E62-9A0FB130AECD}"/>
              </a:ext>
            </a:extLst>
          </p:cNvPr>
          <p:cNvSpPr>
            <a:spLocks noGrp="1"/>
          </p:cNvSpPr>
          <p:nvPr>
            <p:ph type="title"/>
          </p:nvPr>
        </p:nvSpPr>
        <p:spPr>
          <a:xfrm>
            <a:off x="0" y="0"/>
            <a:ext cx="12192000" cy="163991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3691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3B89652-B109-5893-6182-509B1EACB7D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5BBF29-1423-6B0E-8930-7403752F1DCF}"/>
              </a:ext>
            </a:extLst>
          </p:cNvPr>
          <p:cNvSpPr>
            <a:spLocks noGrp="1"/>
          </p:cNvSpPr>
          <p:nvPr>
            <p:ph idx="1"/>
          </p:nvPr>
        </p:nvSpPr>
        <p:spPr>
          <a:xfrm>
            <a:off x="348975" y="1854558"/>
            <a:ext cx="11555896" cy="4664887"/>
          </a:xfrm>
        </p:spPr>
        <p:txBody>
          <a:bodyPr>
            <a:normAutofit/>
          </a:bodyPr>
          <a:lstStyle/>
          <a:p>
            <a:r>
              <a:rPr lang="en-US" sz="3600" dirty="0">
                <a:solidFill>
                  <a:schemeClr val="bg1"/>
                </a:solidFill>
                <a:effectLst>
                  <a:outerShdw blurRad="38100" dist="38100" dir="2700000" algn="ctr" rotWithShape="0">
                    <a:schemeClr val="tx1"/>
                  </a:outerShdw>
                </a:effectLst>
              </a:rPr>
              <a:t>Furthermore, we see in this text a sovereign God who is </a:t>
            </a:r>
            <a:r>
              <a:rPr lang="en-US" sz="3600" b="1" i="1" dirty="0">
                <a:solidFill>
                  <a:schemeClr val="bg1"/>
                </a:solidFill>
                <a:effectLst>
                  <a:outerShdw blurRad="38100" dist="38100" dir="2700000" algn="ctr" rotWithShape="0">
                    <a:schemeClr val="tx1"/>
                  </a:outerShdw>
                </a:effectLst>
              </a:rPr>
              <a:t>faithful</a:t>
            </a:r>
            <a:r>
              <a:rPr lang="en-US" sz="3600" dirty="0">
                <a:solidFill>
                  <a:schemeClr val="bg1"/>
                </a:solidFill>
                <a:effectLst>
                  <a:outerShdw blurRad="38100" dist="38100" dir="2700000" algn="ctr" rotWithShape="0">
                    <a:schemeClr val="tx1"/>
                  </a:outerShdw>
                </a:effectLst>
              </a:rPr>
              <a:t> to keep his word. </a:t>
            </a:r>
          </a:p>
          <a:p>
            <a:r>
              <a:rPr lang="en-US" sz="3600" dirty="0">
                <a:solidFill>
                  <a:schemeClr val="bg1"/>
                </a:solidFill>
                <a:effectLst>
                  <a:outerShdw blurRad="38100" dist="38100" dir="2700000" algn="ctr" rotWithShape="0">
                    <a:schemeClr val="tx1"/>
                  </a:outerShdw>
                </a:effectLst>
              </a:rPr>
              <a:t>In giving up Judah to Babylon the Lord is simply being true to the warnings that he has given in the past. </a:t>
            </a:r>
          </a:p>
          <a:p>
            <a:r>
              <a:rPr lang="en-US" sz="3600" dirty="0">
                <a:solidFill>
                  <a:schemeClr val="bg1"/>
                </a:solidFill>
                <a:effectLst>
                  <a:outerShdw blurRad="38100" dist="38100" dir="2700000" algn="ctr" rotWithShape="0">
                    <a:schemeClr val="tx1"/>
                  </a:outerShdw>
                </a:effectLst>
              </a:rPr>
              <a:t>From the very beginning, the LORD had spelled out the </a:t>
            </a:r>
            <a:r>
              <a:rPr lang="en-US" sz="3600" b="1" i="1" dirty="0">
                <a:solidFill>
                  <a:schemeClr val="bg1"/>
                </a:solidFill>
                <a:effectLst>
                  <a:outerShdw blurRad="38100" dist="38100" dir="2700000" algn="ctr" rotWithShape="0">
                    <a:schemeClr val="tx1"/>
                  </a:outerShdw>
                </a:effectLst>
              </a:rPr>
              <a:t>blessings</a:t>
            </a:r>
            <a:r>
              <a:rPr lang="en-US" sz="3600" dirty="0">
                <a:solidFill>
                  <a:schemeClr val="bg1"/>
                </a:solidFill>
                <a:effectLst>
                  <a:outerShdw blurRad="38100" dist="38100" dir="2700000" algn="ctr" rotWithShape="0">
                    <a:schemeClr val="tx1"/>
                  </a:outerShdw>
                </a:effectLst>
              </a:rPr>
              <a:t> and </a:t>
            </a:r>
            <a:r>
              <a:rPr lang="en-US" sz="3600" b="1" i="1" dirty="0">
                <a:solidFill>
                  <a:schemeClr val="bg1"/>
                </a:solidFill>
                <a:effectLst>
                  <a:outerShdw blurRad="38100" dist="38100" dir="2700000" algn="ctr" rotWithShape="0">
                    <a:schemeClr val="tx1"/>
                  </a:outerShdw>
                </a:effectLst>
              </a:rPr>
              <a:t>curses</a:t>
            </a:r>
            <a:r>
              <a:rPr lang="en-US" sz="3600" dirty="0">
                <a:solidFill>
                  <a:schemeClr val="bg1"/>
                </a:solidFill>
                <a:effectLst>
                  <a:outerShdw blurRad="38100" dist="38100" dir="2700000" algn="ctr" rotWithShape="0">
                    <a:schemeClr val="tx1"/>
                  </a:outerShdw>
                </a:effectLst>
              </a:rPr>
              <a:t> of the covenant that he made with the nation of Israel. </a:t>
            </a:r>
          </a:p>
        </p:txBody>
      </p:sp>
      <p:sp>
        <p:nvSpPr>
          <p:cNvPr id="2" name="TextBox 1">
            <a:extLst>
              <a:ext uri="{FF2B5EF4-FFF2-40B4-BE49-F238E27FC236}">
                <a16:creationId xmlns:a16="http://schemas.microsoft.com/office/drawing/2014/main" id="{4DDDFE43-F1C1-ACFB-5878-E9BAAAA4AE64}"/>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Davis, Dale Ralph;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Message of Daniel (The Bible Speaks Today Series);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27-28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56ECB98-973F-2F29-1333-2F9426F7A97F}"/>
              </a:ext>
            </a:extLst>
          </p:cNvPr>
          <p:cNvSpPr>
            <a:spLocks noGrp="1"/>
          </p:cNvSpPr>
          <p:nvPr>
            <p:ph type="title"/>
          </p:nvPr>
        </p:nvSpPr>
        <p:spPr>
          <a:xfrm>
            <a:off x="0" y="0"/>
            <a:ext cx="12192000" cy="1648496"/>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6739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712CDEE-61EB-EDA9-3F7A-2B4D1327140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2C58BC-D727-F15D-2A45-278CD3CD6535}"/>
              </a:ext>
            </a:extLst>
          </p:cNvPr>
          <p:cNvSpPr>
            <a:spLocks noGrp="1"/>
          </p:cNvSpPr>
          <p:nvPr>
            <p:ph idx="1"/>
          </p:nvPr>
        </p:nvSpPr>
        <p:spPr>
          <a:xfrm>
            <a:off x="348975" y="1841679"/>
            <a:ext cx="11555896" cy="4677766"/>
          </a:xfrm>
        </p:spPr>
        <p:txBody>
          <a:bodyPr>
            <a:normAutofit/>
          </a:bodyPr>
          <a:lstStyle/>
          <a:p>
            <a:r>
              <a:rPr lang="en-US" sz="3200" dirty="0">
                <a:solidFill>
                  <a:schemeClr val="bg1"/>
                </a:solidFill>
                <a:effectLst>
                  <a:outerShdw blurRad="38100" dist="38100" dir="2700000" algn="ctr" rotWithShape="0">
                    <a:schemeClr val="tx1"/>
                  </a:outerShdw>
                </a:effectLst>
              </a:rPr>
              <a:t>The LORD had repeatedly warned Israel that if they rebelled against him he would scatter them among the nations and leave them to rot in their enemies’ lands:</a:t>
            </a:r>
          </a:p>
          <a:p>
            <a:pPr lvl="1"/>
            <a:r>
              <a:rPr lang="en-US" sz="29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am the LORD your God, who brought you out of the land of Egypt…. </a:t>
            </a:r>
            <a:r>
              <a:rPr lang="en-US" sz="29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you will not do all my commandments, but break my covenant, </a:t>
            </a:r>
            <a:r>
              <a:rPr lang="en-US" sz="29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9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shall be </a:t>
            </a:r>
            <a:r>
              <a:rPr lang="en-US" sz="29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struck down before your enemies</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9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38</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shall </a:t>
            </a:r>
            <a:r>
              <a:rPr lang="en-US" sz="29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perish among the nations</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land of your enemies shall eat you up. </a:t>
            </a:r>
            <a:r>
              <a:rPr lang="en-US" sz="29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39</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those of you who are left shall </a:t>
            </a:r>
            <a:r>
              <a:rPr lang="en-US" sz="29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rot away in your enemies' lands</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of their iniquity</a:t>
            </a:r>
            <a:r>
              <a:rPr lang="en-US" sz="2800" dirty="0">
                <a:solidFill>
                  <a:schemeClr val="bg1"/>
                </a:solidFill>
                <a:effectLst>
                  <a:outerShdw blurRad="38100" dist="38100" dir="2700000" algn="ctr" rotWithShape="0">
                    <a:schemeClr val="tx1"/>
                  </a:outerShdw>
                </a:effectLst>
              </a:rPr>
              <a:t>. (Lev 26:13-17; 38-39) </a:t>
            </a:r>
          </a:p>
        </p:txBody>
      </p:sp>
      <p:sp>
        <p:nvSpPr>
          <p:cNvPr id="2" name="TextBox 1">
            <a:extLst>
              <a:ext uri="{FF2B5EF4-FFF2-40B4-BE49-F238E27FC236}">
                <a16:creationId xmlns:a16="http://schemas.microsoft.com/office/drawing/2014/main" id="{9F2FCF28-3B0E-689F-2C57-996B67554E0A}"/>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Davis, Dale Ralph;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Message of Daniel (The Bible Speaks Today Series);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27-28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DD69C675-1DF7-CAE7-4A5B-700F199D15A7}"/>
              </a:ext>
            </a:extLst>
          </p:cNvPr>
          <p:cNvSpPr>
            <a:spLocks noGrp="1"/>
          </p:cNvSpPr>
          <p:nvPr>
            <p:ph type="title"/>
          </p:nvPr>
        </p:nvSpPr>
        <p:spPr>
          <a:xfrm>
            <a:off x="0" y="0"/>
            <a:ext cx="12192000" cy="160985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7649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CC9090C-2D81-229B-3F5B-650FDD15D42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59D259-5F9D-B588-6036-B9C948BD3658}"/>
              </a:ext>
            </a:extLst>
          </p:cNvPr>
          <p:cNvSpPr>
            <a:spLocks noGrp="1"/>
          </p:cNvSpPr>
          <p:nvPr>
            <p:ph idx="1"/>
          </p:nvPr>
        </p:nvSpPr>
        <p:spPr>
          <a:xfrm>
            <a:off x="348975" y="1949003"/>
            <a:ext cx="11555896" cy="4570442"/>
          </a:xfrm>
        </p:spPr>
        <p:txBody>
          <a:bodyPr>
            <a:normAutofit/>
          </a:bodyPr>
          <a:lstStyle/>
          <a:p>
            <a:r>
              <a:rPr lang="en-US" sz="3200" dirty="0">
                <a:solidFill>
                  <a:schemeClr val="bg1"/>
                </a:solidFill>
                <a:effectLst>
                  <a:outerShdw blurRad="38100" dist="38100" dir="2700000" algn="ctr" rotWithShape="0">
                    <a:schemeClr val="tx1"/>
                  </a:outerShdw>
                </a:effectLst>
              </a:rPr>
              <a:t>Nearly 100 years </a:t>
            </a:r>
            <a:r>
              <a:rPr lang="en-US" sz="3200" b="1" i="1" dirty="0">
                <a:solidFill>
                  <a:schemeClr val="bg1"/>
                </a:solidFill>
                <a:effectLst>
                  <a:outerShdw blurRad="38100" dist="38100" dir="2700000" algn="ctr" rotWithShape="0">
                    <a:schemeClr val="tx1"/>
                  </a:outerShdw>
                </a:effectLst>
              </a:rPr>
              <a:t>prior</a:t>
            </a:r>
            <a:r>
              <a:rPr lang="en-US" sz="3200" dirty="0">
                <a:solidFill>
                  <a:schemeClr val="bg1"/>
                </a:solidFill>
                <a:effectLst>
                  <a:outerShdw blurRad="38100" dist="38100" dir="2700000" algn="ctr" rotWithShape="0">
                    <a:schemeClr val="tx1"/>
                  </a:outerShdw>
                </a:effectLst>
              </a:rPr>
              <a:t> to this siege that is spoken of in our text (around 705 BC), Isaiah had </a:t>
            </a:r>
            <a:r>
              <a:rPr lang="en-US" sz="3200" b="1" i="1" dirty="0">
                <a:solidFill>
                  <a:schemeClr val="bg1"/>
                </a:solidFill>
                <a:effectLst>
                  <a:outerShdw blurRad="38100" dist="38100" dir="2700000" algn="ctr" rotWithShape="0">
                    <a:schemeClr val="tx1"/>
                  </a:outerShdw>
                </a:effectLst>
              </a:rPr>
              <a:t>severely criticized</a:t>
            </a:r>
            <a:r>
              <a:rPr lang="en-US" sz="3200" dirty="0">
                <a:solidFill>
                  <a:schemeClr val="bg1"/>
                </a:solidFill>
                <a:effectLst>
                  <a:outerShdw blurRad="38100" dist="38100" dir="2700000" algn="ctr" rotWithShape="0">
                    <a:schemeClr val="tx1"/>
                  </a:outerShdw>
                </a:effectLst>
              </a:rPr>
              <a:t> King Hezekiah for making an alliance with Babylon in order to ease his problems with Assyria:</a:t>
            </a:r>
          </a:p>
          <a:p>
            <a:pPr lvl="1"/>
            <a:r>
              <a:rPr lang="en-US" sz="2800" dirty="0">
                <a:solidFill>
                  <a:schemeClr val="bg1"/>
                </a:solidFill>
                <a:effectLst>
                  <a:outerShdw blurRad="38100" dist="38100" dir="2700000" algn="ctr" rotWithShape="0">
                    <a:schemeClr val="tx1"/>
                  </a:outerShdw>
                </a:effectLst>
              </a:rPr>
              <a:t>Isaiah says to Hezekiah:</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the days are coming, when all that is in your house, and that which your fathers have stored up till this day, shall be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carried to Babylon</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Nothing shall be left, says the LORD. </a:t>
            </a:r>
            <a:r>
              <a:rPr lang="en-US" sz="2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some of your own sons, who will come from you, whom you will father, shall be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taken away</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shall be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eunuchs in the palace of the king of Babylon</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r>
              <a:rPr lang="en-US" sz="2800" dirty="0">
                <a:solidFill>
                  <a:schemeClr val="bg1"/>
                </a:solidFill>
                <a:effectLst>
                  <a:outerShdw blurRad="38100" dist="38100" dir="2700000" algn="ctr" rotWithShape="0">
                    <a:schemeClr val="tx1"/>
                  </a:outerShdw>
                </a:effectLst>
              </a:rPr>
              <a:t> (Isaiah 39:6-7)</a:t>
            </a:r>
          </a:p>
        </p:txBody>
      </p:sp>
      <p:sp>
        <p:nvSpPr>
          <p:cNvPr id="2" name="TextBox 1">
            <a:extLst>
              <a:ext uri="{FF2B5EF4-FFF2-40B4-BE49-F238E27FC236}">
                <a16:creationId xmlns:a16="http://schemas.microsoft.com/office/drawing/2014/main" id="{9C7B4ABE-CEBE-356A-B62F-9BF4320931B7}"/>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Davis, Dale Ralph;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Message of Daniel (The Bible Speaks Today Series);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pp. 27-28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3DA5A24-4CF7-33AD-31DA-BD3105C4F708}"/>
              </a:ext>
            </a:extLst>
          </p:cNvPr>
          <p:cNvSpPr>
            <a:spLocks noGrp="1"/>
          </p:cNvSpPr>
          <p:nvPr>
            <p:ph type="title"/>
          </p:nvPr>
        </p:nvSpPr>
        <p:spPr>
          <a:xfrm>
            <a:off x="0" y="0"/>
            <a:ext cx="12192000" cy="173864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the reign of Jehoiakim 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Nebuchadnezzar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of Babylon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to Jerusalem and besieged it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gave Jehoiakim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Judah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into his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some of the vessels of the house of God. And he brought them to the land of Shinar, to the house of his god, and placed the vessels in the treasury of his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254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12959</TotalTime>
  <Words>4831</Words>
  <Application>Microsoft Office PowerPoint</Application>
  <PresentationFormat>Widescreen</PresentationFormat>
  <Paragraphs>164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vt:lpstr>
      <vt:lpstr>Times New Roman</vt:lpstr>
      <vt:lpstr>Office Theme</vt:lpstr>
      <vt:lpstr>PowerPoint Presentation</vt:lpstr>
      <vt:lpstr>Daniel and His Friends Taken into Exile (1:1-7)</vt:lpstr>
      <vt:lpstr>Daniel and His Friends Taken into Exile (1:1-7)</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1:1 In the third year of the reign of Jehoiakim king of Judah, Nebuchadnezzar king of Babylon came to Jerusalem and besieged it. 2 And the Lord gave Jehoiakim king of Judah into his hand, with some of the vessels of the house of God. And he brought them to the land of Shinar, to the house of his god, and placed the vessels in the treasury of his god. (ESV)</vt:lpstr>
      <vt:lpstr>1:3 Then the king commanded Ashpenaz, his chief eunuch, to bring some of the people of Israel, both of the royal family and of the nobility, 4 youths without blemish, of good appearance and skillful in all wisdom, endowed with knowledge, understanding learning, and competent to stand in the king's palace, and to teach them the literature and language of the Chaldeans. (ESV)</vt:lpstr>
      <vt:lpstr>1:3 Then the king commanded Ashpenaz, his chief eunuch, to bring some of the people of Israel, both of the royal family and of the nobility, 4 youths without blemish, of good appearance and skillful in all wisdom, endowed with knowledge, understanding learning, and competent to stand in the king's palace, and to teach them the literature and language of the Chaldeans. (ESV)</vt:lpstr>
      <vt:lpstr>1:3 Then the king commanded Ashpenaz, his chief eunuch, to bring some of the people of Israel, both of the royal family and of the nobility, 4 youths without blemish, of good appearance and skillful in all wisdom, endowed with knowledge, understanding learning, and competent to stand in the king's palace, and to teach them the literature and language of the Chaldeans. (ESV)</vt:lpstr>
      <vt:lpstr>1:3 Then the king commanded Ashpenaz, his chief eunuch, to bring some of the people of Israel, both of the royal family and of the nobility, 4 youths without blemish, of good appearance and skillful in all wisdom, endowed with knowledge, understanding learning, and competent to stand in the king's palace, and to teach them the literature and language of the Chaldeans. (ESV)</vt:lpstr>
      <vt:lpstr>5 The king assigned them a daily portion of the food that the king ate, and of the wine that he drank. They were to be educated for three years, and at the end of that time they were to stand before the king. (ESV)</vt:lpstr>
      <vt:lpstr>1:6 Among these were Daniel, Hananiah, Mishael, and Azariah of the tribe of Judah. 7 And the chief of the eunuchs gave them names: Daniel he called Belteshazzar, Hananiah he called Shadrach, Mishael he called Meshach, and Azariah he called Abednego. (ESV)</vt:lpstr>
      <vt:lpstr>Closing Thoughts</vt:lpstr>
      <vt:lpstr>Closing Thoughts</vt:lpstr>
      <vt:lpstr>Closing Thoughts</vt:lpstr>
      <vt:lpstr>Closing Thoughts</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114</cp:revision>
  <cp:lastPrinted>2024-12-08T15:06:55Z</cp:lastPrinted>
  <dcterms:created xsi:type="dcterms:W3CDTF">2024-11-22T01:38:01Z</dcterms:created>
  <dcterms:modified xsi:type="dcterms:W3CDTF">2024-12-08T15:11:41Z</dcterms:modified>
</cp:coreProperties>
</file>