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75" r:id="rId2"/>
    <p:sldId id="376" r:id="rId3"/>
    <p:sldId id="378" r:id="rId4"/>
    <p:sldId id="377" r:id="rId5"/>
    <p:sldId id="379" r:id="rId6"/>
    <p:sldId id="385" r:id="rId7"/>
    <p:sldId id="387" r:id="rId8"/>
    <p:sldId id="386" r:id="rId9"/>
    <p:sldId id="389" r:id="rId10"/>
    <p:sldId id="388" r:id="rId11"/>
    <p:sldId id="390" r:id="rId12"/>
    <p:sldId id="391" r:id="rId13"/>
    <p:sldId id="392" r:id="rId14"/>
    <p:sldId id="393" r:id="rId15"/>
    <p:sldId id="394" r:id="rId16"/>
    <p:sldId id="399" r:id="rId17"/>
    <p:sldId id="398" r:id="rId18"/>
    <p:sldId id="395" r:id="rId19"/>
    <p:sldId id="403" r:id="rId20"/>
    <p:sldId id="396" r:id="rId21"/>
    <p:sldId id="400" r:id="rId22"/>
    <p:sldId id="401" r:id="rId23"/>
    <p:sldId id="402"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BFE4FD"/>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146" d="100"/>
          <a:sy n="146" d="100"/>
        </p:scale>
        <p:origin x="1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12/15/2024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12/15/2024 12:47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12/15/2024 12:47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12/15/2024 12:47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12/15/2024 12:47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12/15/2024 12:47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12/15/2024 12:47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12/15/2024 12:47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12/15/2024 12:47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12/15/2024 12:47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12/15/2024 12:47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12/15/2024 12:47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12/15/2024 12:47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B17113D-C2C4-D28B-0E25-858EDB4B3C5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DFE382-9F06-8A9B-91D1-11ED5131CAA5}"/>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4E42C7F-6D58-FEA2-5815-1518332ACA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9A5AD16E-948B-190C-B976-EF3BF23CE570}"/>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ED3B2D00-4E36-E26B-E3A3-EDB2F46B2608}"/>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87249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DF82DD8-E1E5-B0CF-6394-36C18283656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0631F2-CCB4-DA1E-80E3-64456A9CA9E2}"/>
              </a:ext>
            </a:extLst>
          </p:cNvPr>
          <p:cNvSpPr>
            <a:spLocks noGrp="1"/>
          </p:cNvSpPr>
          <p:nvPr>
            <p:ph idx="1"/>
          </p:nvPr>
        </p:nvSpPr>
        <p:spPr>
          <a:xfrm>
            <a:off x="348975" y="1679171"/>
            <a:ext cx="11555896" cy="4532497"/>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Notice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chief of the eunuchs</a:t>
            </a:r>
            <a:r>
              <a:rPr lang="en-US" sz="3200" dirty="0">
                <a:solidFill>
                  <a:schemeClr val="bg1"/>
                </a:solidFill>
                <a:effectLst>
                  <a:outerShdw blurRad="38100" dist="38100" dir="2700000" algn="ctr" rotWithShape="0">
                    <a:schemeClr val="tx1"/>
                  </a:outerShdw>
                </a:effectLst>
              </a:rPr>
              <a:t>” response to Daniel’s request is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an outright refusal.</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He points out a problem, but by </a:t>
            </a:r>
            <a:r>
              <a:rPr lang="en-US" sz="3200" b="1" i="1" dirty="0">
                <a:solidFill>
                  <a:schemeClr val="bg1"/>
                </a:solidFill>
                <a:effectLst>
                  <a:outerShdw blurRad="38100" dist="38100" dir="2700000" algn="ctr" rotWithShape="0">
                    <a:schemeClr val="tx1"/>
                  </a:outerShdw>
                </a:effectLst>
              </a:rPr>
              <a:t>implication</a:t>
            </a:r>
            <a:r>
              <a:rPr lang="en-US" sz="3200" dirty="0">
                <a:solidFill>
                  <a:schemeClr val="bg1"/>
                </a:solidFill>
                <a:effectLst>
                  <a:outerShdw blurRad="38100" dist="38100" dir="2700000" algn="ctr" rotWithShape="0">
                    <a:schemeClr val="tx1"/>
                  </a:outerShdw>
                </a:effectLst>
              </a:rPr>
              <a:t> leaves open the possibility of granting Daniel’s request </a:t>
            </a:r>
            <a:r>
              <a:rPr lang="en-US" sz="3200" b="1" i="1" dirty="0">
                <a:solidFill>
                  <a:schemeClr val="bg1"/>
                </a:solidFill>
                <a:effectLst>
                  <a:outerShdw blurRad="38100" dist="38100" dir="2700000" algn="ctr" rotWithShape="0">
                    <a:schemeClr val="tx1"/>
                  </a:outerShdw>
                </a:effectLst>
              </a:rPr>
              <a:t>if</a:t>
            </a:r>
            <a:r>
              <a:rPr lang="en-US" sz="3200" dirty="0">
                <a:solidFill>
                  <a:schemeClr val="bg1"/>
                </a:solidFill>
                <a:effectLst>
                  <a:outerShdw blurRad="38100" dist="38100" dir="2700000" algn="ctr" rotWithShape="0">
                    <a:schemeClr val="tx1"/>
                  </a:outerShdw>
                </a:effectLst>
              </a:rPr>
              <a:t> the problem can be taken care of.</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While </a:t>
            </a:r>
            <a:r>
              <a:rPr lang="en-US" sz="3200" b="1" i="1" dirty="0">
                <a:solidFill>
                  <a:schemeClr val="bg1"/>
                </a:solidFill>
                <a:effectLst>
                  <a:outerShdw blurRad="38100" dist="38100" dir="2700000" algn="ctr" rotWithShape="0">
                    <a:schemeClr val="tx1"/>
                  </a:outerShdw>
                </a:effectLst>
              </a:rPr>
              <a:t>sympathetic</a:t>
            </a:r>
            <a:r>
              <a:rPr lang="en-US" sz="3200" dirty="0">
                <a:solidFill>
                  <a:schemeClr val="bg1"/>
                </a:solidFill>
                <a:effectLst>
                  <a:outerShdw blurRad="38100" dist="38100" dir="2700000" algn="ctr" rotWithShape="0">
                    <a:schemeClr val="tx1"/>
                  </a:outerShdw>
                </a:effectLst>
              </a:rPr>
              <a:t> to Daniel’s concern to avoid defilement,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chief of the eunuchs</a:t>
            </a:r>
            <a:r>
              <a:rPr lang="en-US" sz="3200" dirty="0">
                <a:solidFill>
                  <a:schemeClr val="bg1"/>
                </a:solidFill>
                <a:effectLst>
                  <a:outerShdw blurRad="38100" dist="38100" dir="2700000" algn="ctr" rotWithShape="0">
                    <a:schemeClr val="tx1"/>
                  </a:outerShdw>
                </a:effectLst>
              </a:rPr>
              <a:t>” knows the king will hold </a:t>
            </a:r>
            <a:r>
              <a:rPr lang="en-US" sz="3200" b="1" i="1" dirty="0">
                <a:solidFill>
                  <a:schemeClr val="bg1"/>
                </a:solidFill>
                <a:effectLst>
                  <a:outerShdw blurRad="38100" dist="38100" dir="2700000" algn="ctr" rotWithShape="0">
                    <a:schemeClr val="tx1"/>
                  </a:outerShdw>
                </a:effectLst>
              </a:rPr>
              <a:t>him</a:t>
            </a:r>
            <a:r>
              <a:rPr lang="en-US" sz="3200" dirty="0">
                <a:solidFill>
                  <a:schemeClr val="bg1"/>
                </a:solidFill>
                <a:effectLst>
                  <a:outerShdw blurRad="38100" dist="38100" dir="2700000" algn="ctr" rotWithShape="0">
                    <a:schemeClr val="tx1"/>
                  </a:outerShdw>
                </a:effectLst>
              </a:rPr>
              <a:t> responsible if the four Israelites look worse than the other candidates.</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Indeed, he says that granting the request could cost him his life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endanger my head</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Nonetheless, he does not outright </a:t>
            </a:r>
            <a:r>
              <a:rPr lang="en-US" sz="3200" b="1" i="1" dirty="0">
                <a:solidFill>
                  <a:schemeClr val="bg1"/>
                </a:solidFill>
                <a:effectLst>
                  <a:outerShdw blurRad="38100" dist="38100" dir="2700000" algn="ctr" rotWithShape="0">
                    <a:schemeClr val="tx1"/>
                  </a:outerShdw>
                </a:effectLst>
              </a:rPr>
              <a:t>deny</a:t>
            </a:r>
            <a:r>
              <a:rPr lang="en-US" sz="3200" dirty="0">
                <a:solidFill>
                  <a:schemeClr val="bg1"/>
                </a:solidFill>
                <a:effectLst>
                  <a:outerShdw blurRad="38100" dist="38100" dir="2700000" algn="ctr" rotWithShape="0">
                    <a:schemeClr val="tx1"/>
                  </a:outerShdw>
                </a:effectLst>
              </a:rPr>
              <a:t> the request.</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42CA21BB-EC40-6C43-825D-8CC4FED6B652}"/>
              </a:ext>
            </a:extLst>
          </p:cNvPr>
          <p:cNvSpPr txBox="1"/>
          <p:nvPr/>
        </p:nvSpPr>
        <p:spPr>
          <a:xfrm>
            <a:off x="0" y="6211668"/>
            <a:ext cx="12192000" cy="646331"/>
          </a:xfrm>
          <a:prstGeom prst="rect">
            <a:avLst/>
          </a:prstGeom>
          <a:noFill/>
        </p:spPr>
        <p:txBody>
          <a:bodyPr wrap="square" rtlCol="0">
            <a:spAutoFit/>
          </a:bodyPr>
          <a:lstStyle/>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Lucas, Ernest;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Apollos Old Testament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sz="1800" dirty="0">
                <a:solidFill>
                  <a:schemeClr val="bg1"/>
                </a:solidFill>
                <a:effectLst>
                  <a:outerShdw blurRad="38100" dist="38100" dir="2700000" algn="ctr" rotWithShape="0">
                    <a:schemeClr val="tx1"/>
                  </a:outerShdw>
                </a:effectLst>
              </a:rPr>
              <a:t> 55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54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6B71730-2DE9-3958-CAAF-058C79747E75}"/>
              </a:ext>
            </a:extLst>
          </p:cNvPr>
          <p:cNvSpPr>
            <a:spLocks noGrp="1"/>
          </p:cNvSpPr>
          <p:nvPr>
            <p:ph type="title"/>
          </p:nvPr>
        </p:nvSpPr>
        <p:spPr>
          <a:xfrm>
            <a:off x="0" y="1"/>
            <a:ext cx="12192000" cy="149629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God gave Daniel favor and compassion in the sight of the chief of the eunuchs,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chief of the eunuchs said to Daniel,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fear my lord the king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assigned your food and your drink; for why should he see that you were in worse condition than the youths who are of your own age? So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would endanger my head with the king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5998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C1B2DD5-CFF7-1A25-623F-7B6AACCCCEE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1817D06-ADFC-1C79-576C-B7B2745BF6F1}"/>
              </a:ext>
            </a:extLst>
          </p:cNvPr>
          <p:cNvSpPr>
            <a:spLocks noGrp="1"/>
          </p:cNvSpPr>
          <p:nvPr>
            <p:ph idx="1"/>
          </p:nvPr>
        </p:nvSpPr>
        <p:spPr>
          <a:xfrm>
            <a:off x="318052" y="1795550"/>
            <a:ext cx="11555896" cy="4783974"/>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Here we see that Daniel seeks a way to avoid the consequences that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chief of the eunuchs</a:t>
            </a:r>
            <a:r>
              <a:rPr lang="en-US" sz="3200" dirty="0">
                <a:solidFill>
                  <a:schemeClr val="bg1"/>
                </a:solidFill>
                <a:effectLst>
                  <a:outerShdw blurRad="38100" dist="38100" dir="2700000" algn="ctr" rotWithShape="0">
                    <a:schemeClr val="tx1"/>
                  </a:outerShdw>
                </a:effectLst>
              </a:rPr>
              <a:t>” rightly fears. </a:t>
            </a:r>
          </a:p>
          <a:p>
            <a:r>
              <a:rPr lang="en-US" sz="3200" dirty="0">
                <a:solidFill>
                  <a:schemeClr val="bg1"/>
                </a:solidFill>
                <a:effectLst>
                  <a:outerShdw blurRad="38100" dist="38100" dir="2700000" algn="ctr" rotWithShape="0">
                    <a:schemeClr val="tx1"/>
                  </a:outerShdw>
                </a:effectLst>
              </a:rPr>
              <a:t>Daniel shows his wisdom by suggesting a plan to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steward</a:t>
            </a:r>
            <a:r>
              <a:rPr lang="en-US" sz="3200" dirty="0">
                <a:solidFill>
                  <a:schemeClr val="bg1"/>
                </a:solidFill>
                <a:effectLst>
                  <a:outerShdw blurRad="38100" dist="38100" dir="2700000" algn="ctr" rotWithShape="0">
                    <a:schemeClr val="tx1"/>
                  </a:outerShdw>
                </a:effectLst>
              </a:rPr>
              <a:t>” who </a:t>
            </a:r>
            <a:r>
              <a:rPr lang="en-US" sz="3200" b="1" i="1" dirty="0">
                <a:solidFill>
                  <a:schemeClr val="bg1"/>
                </a:solidFill>
                <a:effectLst>
                  <a:outerShdw blurRad="38100" dist="38100" dir="2700000" algn="ctr" rotWithShape="0">
                    <a:schemeClr val="tx1"/>
                  </a:outerShdw>
                </a:effectLst>
              </a:rPr>
              <a:t>serves</a:t>
            </a:r>
            <a:r>
              <a:rPr lang="en-US" sz="3200" dirty="0">
                <a:solidFill>
                  <a:schemeClr val="bg1"/>
                </a:solidFill>
                <a:effectLst>
                  <a:outerShdw blurRad="38100" dist="38100" dir="2700000" algn="ctr" rotWithShape="0">
                    <a:schemeClr val="tx1"/>
                  </a:outerShdw>
                </a:effectLst>
              </a:rPr>
              <a: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chief of the eunuchs</a:t>
            </a:r>
            <a:r>
              <a:rPr lang="en-US" sz="3200" dirty="0">
                <a:solidFill>
                  <a:schemeClr val="bg1"/>
                </a:solidFill>
                <a:effectLst>
                  <a:outerShdw blurRad="38100" dist="38100" dir="2700000" algn="ctr" rotWithShape="0">
                    <a:schemeClr val="tx1"/>
                  </a:outerShdw>
                </a:effectLst>
              </a:rPr>
              <a:t>” (1: 11). </a:t>
            </a:r>
          </a:p>
          <a:p>
            <a:r>
              <a:rPr lang="en-US" sz="3200" dirty="0">
                <a:solidFill>
                  <a:schemeClr val="bg1"/>
                </a:solidFill>
                <a:effectLst>
                  <a:outerShdw blurRad="38100" dist="38100" dir="2700000" algn="ctr" rotWithShape="0">
                    <a:schemeClr val="tx1"/>
                  </a:outerShdw>
                </a:effectLst>
              </a:rPr>
              <a:t>This plan does not insult the king, endanger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chief of the eunuchs</a:t>
            </a:r>
            <a:r>
              <a:rPr lang="en-US" sz="3200" dirty="0">
                <a:solidFill>
                  <a:schemeClr val="bg1"/>
                </a:solidFill>
                <a:effectLst>
                  <a:outerShdw blurRad="38100" dist="38100" dir="2700000" algn="ctr" rotWithShape="0">
                    <a:schemeClr val="tx1"/>
                  </a:outerShdw>
                </a:effectLst>
              </a:rPr>
              <a:t>” or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steward</a:t>
            </a:r>
            <a:r>
              <a:rPr lang="en-US" sz="3200" dirty="0">
                <a:solidFill>
                  <a:schemeClr val="bg1"/>
                </a:solidFill>
                <a:effectLst>
                  <a:outerShdw blurRad="38100" dist="38100" dir="2700000" algn="ctr" rotWithShape="0">
                    <a:schemeClr val="tx1"/>
                  </a:outerShdw>
                </a:effectLst>
              </a:rPr>
              <a:t>”, or compromise his and his friends’ convictions. </a:t>
            </a:r>
          </a:p>
          <a:p>
            <a:r>
              <a:rPr lang="en-US" sz="3200" dirty="0">
                <a:solidFill>
                  <a:schemeClr val="bg1"/>
                </a:solidFill>
                <a:effectLst>
                  <a:outerShdw blurRad="38100" dist="38100" dir="2700000" algn="ctr" rotWithShape="0">
                    <a:schemeClr val="tx1"/>
                  </a:outerShdw>
                </a:effectLst>
              </a:rPr>
              <a:t>In other words, Daniel crafts a plan that protects </a:t>
            </a:r>
            <a:r>
              <a:rPr lang="en-US" sz="3200" b="1" i="1" dirty="0">
                <a:solidFill>
                  <a:schemeClr val="bg1"/>
                </a:solidFill>
                <a:effectLst>
                  <a:outerShdw blurRad="38100" dist="38100" dir="2700000" algn="ctr" rotWithShape="0">
                    <a:schemeClr val="tx1"/>
                  </a:outerShdw>
                </a:effectLst>
              </a:rPr>
              <a:t>everyone</a:t>
            </a:r>
            <a:r>
              <a:rPr lang="en-US" sz="3200" dirty="0">
                <a:solidFill>
                  <a:schemeClr val="bg1"/>
                </a:solidFill>
                <a:effectLst>
                  <a:outerShdw blurRad="38100" dist="38100" dir="2700000" algn="ctr" rotWithShape="0">
                    <a:schemeClr val="tx1"/>
                  </a:outerShdw>
                </a:effectLst>
              </a:rPr>
              <a:t> concerned. </a:t>
            </a:r>
          </a:p>
          <a:p>
            <a:r>
              <a:rPr lang="en-US" sz="3200" dirty="0">
                <a:solidFill>
                  <a:schemeClr val="bg1"/>
                </a:solidFill>
                <a:effectLst>
                  <a:outerShdw blurRad="38100" dist="38100" dir="2700000" algn="ctr" rotWithShape="0">
                    <a:schemeClr val="tx1"/>
                  </a:outerShdw>
                </a:effectLst>
              </a:rPr>
              <a:t>In the end, this plan will also </a:t>
            </a:r>
            <a:r>
              <a:rPr lang="en-US" sz="3200" b="1" i="1" dirty="0">
                <a:solidFill>
                  <a:schemeClr val="bg1"/>
                </a:solidFill>
                <a:effectLst>
                  <a:outerShdw blurRad="38100" dist="38100" dir="2700000" algn="ctr" rotWithShape="0">
                    <a:schemeClr val="tx1"/>
                  </a:outerShdw>
                </a:effectLst>
              </a:rPr>
              <a:t>demonstrate</a:t>
            </a:r>
            <a:r>
              <a:rPr lang="en-US" sz="3200" dirty="0">
                <a:solidFill>
                  <a:schemeClr val="bg1"/>
                </a:solidFill>
                <a:effectLst>
                  <a:outerShdw blurRad="38100" dist="38100" dir="2700000" algn="ctr" rotWithShape="0">
                    <a:schemeClr val="tx1"/>
                  </a:outerShdw>
                </a:effectLst>
              </a:rPr>
              <a:t> to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chief of the eunuchs</a:t>
            </a:r>
            <a:r>
              <a:rPr lang="en-US" sz="3200" dirty="0">
                <a:solidFill>
                  <a:schemeClr val="bg1"/>
                </a:solidFill>
                <a:effectLst>
                  <a:outerShdw blurRad="38100" dist="38100" dir="2700000" algn="ctr" rotWithShape="0">
                    <a:schemeClr val="tx1"/>
                  </a:outerShdw>
                </a:effectLst>
              </a:rPr>
              <a:t>” and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steward</a:t>
            </a:r>
            <a:r>
              <a:rPr lang="en-US" sz="3200" dirty="0">
                <a:solidFill>
                  <a:schemeClr val="bg1"/>
                </a:solidFill>
                <a:effectLst>
                  <a:outerShdw blurRad="38100" dist="38100" dir="2700000" algn="ctr" rotWithShape="0">
                    <a:schemeClr val="tx1"/>
                  </a:outerShdw>
                </a:effectLst>
              </a:rPr>
              <a:t>” that God watches over his servants. </a:t>
            </a:r>
          </a:p>
          <a:p>
            <a:r>
              <a:rPr lang="en-US" sz="3200" dirty="0">
                <a:solidFill>
                  <a:schemeClr val="bg1"/>
                </a:solidFill>
                <a:effectLst>
                  <a:outerShdw blurRad="38100" dist="38100" dir="2700000" algn="ctr" rotWithShape="0">
                    <a:schemeClr val="tx1"/>
                  </a:outerShdw>
                </a:effectLst>
              </a:rPr>
              <a:t>Notice that all four exiles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 Hananiah, Mishael, and Azariah</a:t>
            </a:r>
            <a:r>
              <a:rPr lang="en-US" sz="3200" dirty="0">
                <a:solidFill>
                  <a:schemeClr val="bg1"/>
                </a:solidFill>
                <a:effectLst>
                  <a:outerShdw blurRad="38100" dist="38100" dir="2700000" algn="ctr" rotWithShape="0">
                    <a:schemeClr val="tx1"/>
                  </a:outerShdw>
                </a:effectLst>
              </a:rPr>
              <a:t>”) will participate in Daniel’s proposal. </a:t>
            </a:r>
          </a:p>
          <a:p>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4BCD4DDB-E988-B2E0-92ED-E01F7E52534A}"/>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54-55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3EFD534E-F128-4FA8-2301-392A64DB60ED}"/>
              </a:ext>
            </a:extLst>
          </p:cNvPr>
          <p:cNvSpPr>
            <a:spLocks noGrp="1"/>
          </p:cNvSpPr>
          <p:nvPr>
            <p:ph type="title"/>
          </p:nvPr>
        </p:nvSpPr>
        <p:spPr>
          <a:xfrm>
            <a:off x="0" y="1"/>
            <a:ext cx="12192000" cy="172073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said to the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steward whom the chief of the eunuchs had assigned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over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 Hananiah, Mishael, and Azariah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Test your servants for ten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let us be given vegetables to eat and water to drink.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let our appearance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appearance of the youths who eat the king's food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 observed by you</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deal with your servants according to what you see.”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7920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B04A525-9431-F6A3-F84D-9997A945569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7894EF8-5017-5068-E856-1A99F566E286}"/>
              </a:ext>
            </a:extLst>
          </p:cNvPr>
          <p:cNvSpPr>
            <a:spLocks noGrp="1"/>
          </p:cNvSpPr>
          <p:nvPr>
            <p:ph idx="1"/>
          </p:nvPr>
        </p:nvSpPr>
        <p:spPr>
          <a:xfrm>
            <a:off x="318052" y="1808019"/>
            <a:ext cx="11555896" cy="4530436"/>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There is to be a time limit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days</a:t>
            </a:r>
            <a:r>
              <a:rPr lang="en-US" sz="3200" dirty="0">
                <a:solidFill>
                  <a:schemeClr val="bg1"/>
                </a:solidFill>
                <a:effectLst>
                  <a:outerShdw blurRad="38100" dist="38100" dir="2700000" algn="ctr" rotWithShape="0">
                    <a:schemeClr val="tx1"/>
                  </a:outerShdw>
                </a:effectLst>
              </a:rPr>
              <a:t>”, so this is a </a:t>
            </a:r>
            <a:r>
              <a:rPr lang="en-US" sz="3200" b="1" i="1" dirty="0">
                <a:solidFill>
                  <a:schemeClr val="bg1"/>
                </a:solidFill>
                <a:effectLst>
                  <a:outerShdw blurRad="38100" dist="38100" dir="2700000" algn="ctr" rotWithShape="0">
                    <a:schemeClr val="tx1"/>
                  </a:outerShdw>
                </a:effectLst>
              </a:rPr>
              <a:t>test</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a permanent decision</a:t>
            </a:r>
            <a:r>
              <a:rPr lang="en-US" sz="3200" baseline="30000" dirty="0">
                <a:solidFill>
                  <a:srgbClr val="FFFFFF"/>
                </a:solidFill>
                <a:effectLst>
                  <a:outerShdw blurRad="50800" dist="50800" dir="5400000" algn="ctr">
                    <a:srgbClr val="000000"/>
                  </a:outerShdw>
                </a:effectLst>
                <a:latin typeface="Calibri" panose="020F0502020204030204" pitchFamily="34" charset="0"/>
              </a:rPr>
              <a:t>1</a:t>
            </a:r>
            <a:r>
              <a:rPr lang="en-US" sz="3200" dirty="0">
                <a:solidFill>
                  <a:schemeClr val="bg1"/>
                </a:solidFill>
                <a:effectLst>
                  <a:outerShdw blurRad="38100" dist="38100" dir="2700000" algn="ctr" rotWithShape="0">
                    <a:schemeClr val="tx1"/>
                  </a:outerShdw>
                </a:effectLst>
              </a:rPr>
              <a:t> – a period </a:t>
            </a:r>
            <a:r>
              <a:rPr lang="en-US" sz="3200" b="1" i="1" dirty="0">
                <a:solidFill>
                  <a:schemeClr val="bg1"/>
                </a:solidFill>
                <a:effectLst>
                  <a:outerShdw blurRad="38100" dist="38100" dir="2700000" algn="ctr" rotWithShape="0">
                    <a:schemeClr val="tx1"/>
                  </a:outerShdw>
                </a:effectLst>
              </a:rPr>
              <a:t>short</a:t>
            </a:r>
            <a:r>
              <a:rPr lang="en-US" sz="3200" dirty="0">
                <a:solidFill>
                  <a:schemeClr val="bg1"/>
                </a:solidFill>
                <a:effectLst>
                  <a:outerShdw blurRad="38100" dist="38100" dir="2700000" algn="ctr" rotWithShape="0">
                    <a:schemeClr val="tx1"/>
                  </a:outerShdw>
                </a:effectLst>
              </a:rPr>
              <a:t> enough not to arouse suspicion yet </a:t>
            </a:r>
            <a:r>
              <a:rPr lang="en-US" sz="3200" b="1" i="1" dirty="0">
                <a:solidFill>
                  <a:schemeClr val="bg1"/>
                </a:solidFill>
                <a:effectLst>
                  <a:outerShdw blurRad="38100" dist="38100" dir="2700000" algn="ctr" rotWithShape="0">
                    <a:schemeClr val="tx1"/>
                  </a:outerShdw>
                </a:effectLst>
              </a:rPr>
              <a:t>long</a:t>
            </a:r>
            <a:r>
              <a:rPr lang="en-US" sz="3200" dirty="0">
                <a:solidFill>
                  <a:schemeClr val="bg1"/>
                </a:solidFill>
                <a:effectLst>
                  <a:outerShdw blurRad="38100" dist="38100" dir="2700000" algn="ctr" rotWithShape="0">
                    <a:schemeClr val="tx1"/>
                  </a:outerShdw>
                </a:effectLst>
              </a:rPr>
              <a:t> enough to show results.</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Then, after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days</a:t>
            </a:r>
            <a:r>
              <a:rPr lang="en-US" sz="3200" dirty="0">
                <a:solidFill>
                  <a:schemeClr val="bg1"/>
                </a:solidFill>
                <a:effectLst>
                  <a:outerShdw blurRad="38100" dist="38100" dir="2700000" algn="ctr" rotWithShape="0">
                    <a:schemeClr val="tx1"/>
                  </a:outerShdw>
                </a:effectLst>
              </a:rPr>
              <a:t>”, the steward can decide if this has been a wise course of action.</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rgbClr val="FFFFFF"/>
                </a:solidFill>
                <a:effectLst>
                  <a:outerShdw blurRad="50800" dist="50800" dir="5400000" algn="ctr">
                    <a:srgbClr val="000000"/>
                  </a:outerShdw>
                </a:effectLst>
                <a:latin typeface="Calibri" panose="020F0502020204030204" pitchFamily="34" charset="0"/>
              </a:rPr>
              <a:t> </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The word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vegetables</a:t>
            </a:r>
            <a:r>
              <a:rPr lang="en-US" sz="3200" dirty="0">
                <a:solidFill>
                  <a:schemeClr val="bg1"/>
                </a:solidFill>
                <a:effectLst>
                  <a:outerShdw blurRad="38100" dist="38100" dir="2700000" algn="ctr" rotWithShape="0">
                    <a:schemeClr val="tx1"/>
                  </a:outerShdw>
                </a:effectLst>
              </a:rPr>
              <a:t>”  here (</a:t>
            </a:r>
            <a:r>
              <a:rPr lang="en-US" sz="3200" i="1" dirty="0" err="1">
                <a:solidFill>
                  <a:schemeClr val="bg1"/>
                </a:solidFill>
                <a:effectLst>
                  <a:outerShdw blurRad="38100" dist="38100" dir="2700000" algn="ctr" rotWithShape="0">
                    <a:schemeClr val="tx1"/>
                  </a:outerShdw>
                </a:effectLst>
              </a:rPr>
              <a:t>zeroa</a:t>
            </a:r>
            <a:r>
              <a:rPr lang="en-US" sz="3200" dirty="0">
                <a:solidFill>
                  <a:schemeClr val="bg1"/>
                </a:solidFill>
                <a:effectLst>
                  <a:outerShdw blurRad="38100" dist="38100" dir="2700000" algn="ctr" rotWithShape="0">
                    <a:schemeClr val="tx1"/>
                  </a:outerShdw>
                </a:effectLst>
              </a:rPr>
              <a:t>) comes from the Hebrew word for “seed” (</a:t>
            </a:r>
            <a:r>
              <a:rPr lang="en-US" sz="3200" i="1" dirty="0" err="1">
                <a:solidFill>
                  <a:schemeClr val="bg1"/>
                </a:solidFill>
                <a:effectLst>
                  <a:outerShdw blurRad="38100" dist="38100" dir="2700000" algn="ctr" rotWithShape="0">
                    <a:schemeClr val="tx1"/>
                  </a:outerShdw>
                </a:effectLst>
              </a:rPr>
              <a:t>zera</a:t>
            </a:r>
            <a:r>
              <a:rPr lang="en-US" sz="3200" dirty="0">
                <a:solidFill>
                  <a:schemeClr val="bg1"/>
                </a:solidFill>
                <a:effectLst>
                  <a:outerShdw blurRad="38100" dist="38100" dir="2700000" algn="ctr" rotWithShape="0">
                    <a:schemeClr val="tx1"/>
                  </a:outerShdw>
                </a:effectLst>
              </a:rPr>
              <a:t>) – so it refers to something that </a:t>
            </a:r>
            <a:r>
              <a:rPr lang="en-US" sz="3200" b="1" i="1" dirty="0">
                <a:solidFill>
                  <a:schemeClr val="bg1"/>
                </a:solidFill>
                <a:effectLst>
                  <a:outerShdw blurRad="38100" dist="38100" dir="2700000" algn="ctr" rotWithShape="0">
                    <a:schemeClr val="tx1"/>
                  </a:outerShdw>
                </a:effectLst>
              </a:rPr>
              <a:t>comes from</a:t>
            </a:r>
            <a:r>
              <a:rPr lang="en-US" sz="3200" dirty="0">
                <a:solidFill>
                  <a:schemeClr val="bg1"/>
                </a:solidFill>
                <a:effectLst>
                  <a:outerShdw blurRad="38100" dist="38100" dir="2700000" algn="ctr" rotWithShape="0">
                    <a:schemeClr val="tx1"/>
                  </a:outerShdw>
                </a:effectLst>
              </a:rPr>
              <a:t>, and </a:t>
            </a:r>
            <a:r>
              <a:rPr lang="en-US" sz="3200" b="1" i="1" dirty="0">
                <a:solidFill>
                  <a:schemeClr val="bg1"/>
                </a:solidFill>
                <a:effectLst>
                  <a:outerShdw blurRad="38100" dist="38100" dir="2700000" algn="ctr" rotWithShape="0">
                    <a:schemeClr val="tx1"/>
                  </a:outerShdw>
                </a:effectLst>
              </a:rPr>
              <a:t>contains</a:t>
            </a:r>
            <a:r>
              <a:rPr lang="en-US" sz="3200" dirty="0">
                <a:solidFill>
                  <a:schemeClr val="bg1"/>
                </a:solidFill>
                <a:effectLst>
                  <a:outerShdw blurRad="38100" dist="38100" dir="2700000" algn="ctr" rotWithShape="0">
                    <a:schemeClr val="tx1"/>
                  </a:outerShdw>
                </a:effectLst>
              </a:rPr>
              <a:t>, seeds</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 this term can refer to vegetables, grain, or non-meat products generally.</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Basically, then, the word describes common food made from grain – the most fundamental part of any diet.</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73BC8F6D-F605-CC18-51BF-4EEDF7DDA5D1}"/>
              </a:ext>
            </a:extLst>
          </p:cNvPr>
          <p:cNvSpPr txBox="1"/>
          <p:nvPr/>
        </p:nvSpPr>
        <p:spPr>
          <a:xfrm>
            <a:off x="0" y="6211668"/>
            <a:ext cx="12192000" cy="646331"/>
          </a:xfrm>
          <a:prstGeom prst="rect">
            <a:avLst/>
          </a:prstGeom>
          <a:noFill/>
        </p:spPr>
        <p:txBody>
          <a:bodyPr wrap="square" rtlCol="0">
            <a:spAutoFit/>
          </a:bodyPr>
          <a:lstStyle/>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54-55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Goldingay, John;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Volume 30 (Word Biblical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139)</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D8C33EF-5648-0317-C9B0-3FA12BBEE452}"/>
              </a:ext>
            </a:extLst>
          </p:cNvPr>
          <p:cNvSpPr>
            <a:spLocks noGrp="1"/>
          </p:cNvSpPr>
          <p:nvPr>
            <p:ph type="title"/>
          </p:nvPr>
        </p:nvSpPr>
        <p:spPr>
          <a:xfrm>
            <a:off x="0" y="1"/>
            <a:ext cx="12192000" cy="172073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said to the steward whom the chief of the eunuchs had assigned over Daniel, Hananiah, Mishael, and Azariah,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Test your servants for ten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let us be given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vegetables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eat and water to drink.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let our appearance and the appearance of the youths who eat the king's food be observed by you, and deal with your servants according to what you see."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7221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4069FCA-88D3-CF54-3A3E-BCFACE47500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22DCDB-B955-A413-A0E6-A9842852D0A4}"/>
              </a:ext>
            </a:extLst>
          </p:cNvPr>
          <p:cNvSpPr>
            <a:spLocks noGrp="1"/>
          </p:cNvSpPr>
          <p:nvPr>
            <p:ph idx="1"/>
          </p:nvPr>
        </p:nvSpPr>
        <p:spPr>
          <a:xfrm>
            <a:off x="348975" y="1857895"/>
            <a:ext cx="11555896" cy="4493029"/>
          </a:xfrm>
        </p:spPr>
        <p:txBody>
          <a:bodyPr>
            <a:normAutofit fontScale="92500"/>
          </a:bodyPr>
          <a:lstStyle/>
          <a:p>
            <a:r>
              <a:rPr lang="en-US" sz="3200" dirty="0">
                <a:solidFill>
                  <a:schemeClr val="bg1"/>
                </a:solidFill>
                <a:effectLst>
                  <a:outerShdw blurRad="38100" dist="38100" dir="2700000" algn="ctr" rotWithShape="0">
                    <a:schemeClr val="tx1"/>
                  </a:outerShdw>
                </a:effectLst>
              </a:rPr>
              <a:t>Likewise, they will drink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water</a:t>
            </a:r>
            <a:r>
              <a:rPr lang="en-US" sz="3200" dirty="0">
                <a:solidFill>
                  <a:schemeClr val="bg1"/>
                </a:solidFill>
                <a:effectLst>
                  <a:outerShdw blurRad="38100" dist="38100" dir="2700000" algn="ctr" rotWithShape="0">
                    <a:schemeClr val="tx1"/>
                  </a:outerShdw>
                </a:effectLst>
              </a:rPr>
              <a:t>”, the most fundamental of all fluids. </a:t>
            </a:r>
          </a:p>
          <a:p>
            <a:r>
              <a:rPr lang="en-US" sz="3200" dirty="0">
                <a:solidFill>
                  <a:schemeClr val="bg1"/>
                </a:solidFill>
                <a:effectLst>
                  <a:outerShdw blurRad="38100" dist="38100" dir="2700000" algn="ctr" rotWithShape="0">
                    <a:schemeClr val="tx1"/>
                  </a:outerShdw>
                </a:effectLst>
              </a:rPr>
              <a:t>The point is not to figure out what sort of “health food” they ate. </a:t>
            </a:r>
          </a:p>
          <a:p>
            <a:r>
              <a:rPr lang="en-US" sz="3200" dirty="0">
                <a:solidFill>
                  <a:schemeClr val="bg1"/>
                </a:solidFill>
                <a:effectLst>
                  <a:outerShdw blurRad="38100" dist="38100" dir="2700000" algn="ctr" rotWithShape="0">
                    <a:schemeClr val="tx1"/>
                  </a:outerShdw>
                </a:effectLst>
              </a:rPr>
              <a:t>Rather, the point is that they will eat and drink what God allows. </a:t>
            </a:r>
          </a:p>
          <a:p>
            <a:r>
              <a:rPr lang="en-US" sz="3200" dirty="0">
                <a:solidFill>
                  <a:schemeClr val="bg1"/>
                </a:solidFill>
                <a:effectLst>
                  <a:outerShdw blurRad="38100" dist="38100" dir="2700000" algn="ctr" rotWithShape="0">
                    <a:schemeClr val="tx1"/>
                  </a:outerShdw>
                </a:effectLst>
              </a:rPr>
              <a:t>By stating that this is how they will avoid defilement, the four invite their supervisor to see that the God they serve can provide what they need through the most basic sustenance. </a:t>
            </a:r>
          </a:p>
          <a:p>
            <a:r>
              <a:rPr lang="en-US" sz="3200" dirty="0">
                <a:solidFill>
                  <a:schemeClr val="bg1"/>
                </a:solidFill>
                <a:effectLst>
                  <a:outerShdw blurRad="38100" dist="38100" dir="2700000" algn="ctr" rotWithShape="0">
                    <a:schemeClr val="tx1"/>
                  </a:outerShdw>
                </a:effectLst>
              </a:rPr>
              <a:t>They also invite God to protect his name by protecting them. </a:t>
            </a:r>
          </a:p>
          <a:p>
            <a:r>
              <a:rPr lang="en-US" sz="3200" dirty="0">
                <a:solidFill>
                  <a:schemeClr val="bg1"/>
                </a:solidFill>
                <a:effectLst>
                  <a:outerShdw blurRad="38100" dist="38100" dir="2700000" algn="ctr" rotWithShape="0">
                    <a:schemeClr val="tx1"/>
                  </a:outerShdw>
                </a:effectLst>
              </a:rPr>
              <a:t>This whole scheme offers the book’s first glimpse into the sort of wisdom Daniel possesses.</a:t>
            </a:r>
          </a:p>
        </p:txBody>
      </p:sp>
      <p:sp>
        <p:nvSpPr>
          <p:cNvPr id="2" name="TextBox 1">
            <a:extLst>
              <a:ext uri="{FF2B5EF4-FFF2-40B4-BE49-F238E27FC236}">
                <a16:creationId xmlns:a16="http://schemas.microsoft.com/office/drawing/2014/main" id="{FC0E0969-400A-BF57-5C30-F460E66F81DD}"/>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54-55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95F41C8-A766-9C0B-69C2-F2A3062B0EB9}"/>
              </a:ext>
            </a:extLst>
          </p:cNvPr>
          <p:cNvSpPr>
            <a:spLocks noGrp="1"/>
          </p:cNvSpPr>
          <p:nvPr>
            <p:ph type="title"/>
          </p:nvPr>
        </p:nvSpPr>
        <p:spPr>
          <a:xfrm>
            <a:off x="0" y="1"/>
            <a:ext cx="12192000" cy="172073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said to the steward whom the chief of the eunuchs had assigned over Daniel, Hananiah, Mishael, and Azariah,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"Test your servants for ten days; let us be given vegetables to eat and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water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drink.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let our appearance and the appearance of the youths who eat the king's food be observed by you, and deal with your servants according to what you see."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0790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9FCBF1C-D12F-4A84-7C71-CCEAB9E5A46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5514B2-FEC1-4625-A97F-0EDF0F285E6D}"/>
              </a:ext>
            </a:extLst>
          </p:cNvPr>
          <p:cNvSpPr>
            <a:spLocks noGrp="1"/>
          </p:cNvSpPr>
          <p:nvPr>
            <p:ph idx="1"/>
          </p:nvPr>
        </p:nvSpPr>
        <p:spPr>
          <a:xfrm>
            <a:off x="348975" y="1724891"/>
            <a:ext cx="11555896" cy="4721629"/>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The final proof of God’s kindness and compassion towards Daniel and his friends is that Daniel’s plan </a:t>
            </a:r>
            <a:r>
              <a:rPr lang="en-US" sz="3200" b="1" i="1" dirty="0">
                <a:solidFill>
                  <a:schemeClr val="bg1"/>
                </a:solidFill>
                <a:effectLst>
                  <a:outerShdw blurRad="38100" dist="38100" dir="2700000" algn="ctr" rotWithShape="0">
                    <a:schemeClr val="tx1"/>
                  </a:outerShdw>
                </a:effectLst>
              </a:rPr>
              <a:t>succeeds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steward </a:t>
            </a:r>
            <a:r>
              <a:rPr lang="en-US" sz="3200" b="1" i="1" dirty="0">
                <a:solidFill>
                  <a:schemeClr val="bg1"/>
                </a:solidFill>
                <a:effectLst>
                  <a:outerShdw blurRad="38100" dist="38100" dir="2700000" algn="ctr" rotWithShape="0">
                    <a:schemeClr val="tx1"/>
                  </a:outerShdw>
                </a:effectLst>
              </a:rPr>
              <a:t>agrees</a:t>
            </a:r>
            <a:r>
              <a:rPr lang="en-US" sz="3200" dirty="0">
                <a:solidFill>
                  <a:schemeClr val="bg1"/>
                </a:solidFill>
                <a:effectLst>
                  <a:outerShdw blurRad="38100" dist="38100" dir="2700000" algn="ctr" rotWithShape="0">
                    <a:schemeClr val="tx1"/>
                  </a:outerShdw>
                </a:effectLst>
              </a:rPr>
              <a:t> to the plan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end of ten days it was seen that they were better in appearance and fatter </a:t>
            </a:r>
            <a:r>
              <a:rPr lang="en-US" sz="3200" dirty="0">
                <a:solidFill>
                  <a:schemeClr val="bg1"/>
                </a:solidFill>
                <a:effectLst>
                  <a:outerShdw blurRad="38100" dist="38100" dir="2700000" algn="ctr" rotWithShape="0">
                    <a:schemeClr val="tx1"/>
                  </a:outerShdw>
                </a:effectLst>
              </a:rPr>
              <a:t>[i.e. healthier]” – two of the chief qualifications for their job (see Daniel 1:4 –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without blemish, of good appearance</a:t>
            </a:r>
            <a:r>
              <a:rPr lang="en-US" sz="3200" dirty="0">
                <a:solidFill>
                  <a:schemeClr val="bg1"/>
                </a:solidFill>
                <a:effectLst>
                  <a:outerShdw blurRad="38100" dist="38100" dir="2700000" algn="ctr" rotWithShape="0">
                    <a:schemeClr val="tx1"/>
                  </a:outerShdw>
                </a:effectLst>
              </a:rPr>
              <a:t>”) –  than the other candidates. </a:t>
            </a:r>
          </a:p>
          <a:p>
            <a:r>
              <a:rPr lang="en-US" sz="3200" dirty="0">
                <a:solidFill>
                  <a:schemeClr val="bg1"/>
                </a:solidFill>
                <a:effectLst>
                  <a:outerShdw blurRad="38100" dist="38100" dir="2700000" algn="ctr" rotWithShape="0">
                    <a:schemeClr val="tx1"/>
                  </a:outerShdw>
                </a:effectLst>
              </a:rPr>
              <a:t>Therefore, the steward let the four </a:t>
            </a:r>
            <a:r>
              <a:rPr lang="en-US" sz="3200" b="1" i="1" dirty="0">
                <a:solidFill>
                  <a:schemeClr val="bg1"/>
                </a:solidFill>
                <a:effectLst>
                  <a:outerShdw blurRad="38100" dist="38100" dir="2700000" algn="ctr" rotWithShape="0">
                    <a:schemeClr val="tx1"/>
                  </a:outerShdw>
                </a:effectLst>
              </a:rPr>
              <a:t>continue</a:t>
            </a:r>
            <a:r>
              <a:rPr lang="en-US" sz="3200" dirty="0">
                <a:solidFill>
                  <a:schemeClr val="bg1"/>
                </a:solidFill>
                <a:effectLst>
                  <a:outerShdw blurRad="38100" dist="38100" dir="2700000" algn="ctr" rotWithShape="0">
                    <a:schemeClr val="tx1"/>
                  </a:outerShdw>
                </a:effectLst>
              </a:rPr>
              <a:t> eating and drinking what they requested. </a:t>
            </a:r>
          </a:p>
          <a:p>
            <a:r>
              <a:rPr lang="en-US" sz="3200" b="1" i="1" dirty="0">
                <a:solidFill>
                  <a:schemeClr val="bg1"/>
                </a:solidFill>
                <a:effectLst>
                  <a:outerShdw blurRad="38100" dist="38100" dir="2700000" algn="ctr" rotWithShape="0">
                    <a:schemeClr val="tx1"/>
                  </a:outerShdw>
                </a:effectLst>
              </a:rPr>
              <a:t>Some</a:t>
            </a:r>
            <a:r>
              <a:rPr lang="en-US" sz="3200" dirty="0">
                <a:solidFill>
                  <a:schemeClr val="bg1"/>
                </a:solidFill>
                <a:effectLst>
                  <a:outerShdw blurRad="38100" dist="38100" dir="2700000" algn="ctr" rotWithShape="0">
                    <a:schemeClr val="tx1"/>
                  </a:outerShdw>
                </a:effectLst>
              </a:rPr>
              <a:t> have tried to see in this account a statement about the benefits of eating vegetables.</a:t>
            </a:r>
          </a:p>
          <a:p>
            <a:r>
              <a:rPr lang="en-US" sz="3200" dirty="0">
                <a:solidFill>
                  <a:schemeClr val="bg1"/>
                </a:solidFill>
                <a:effectLst>
                  <a:outerShdw blurRad="38100" dist="38100" dir="2700000" algn="ctr" rotWithShape="0">
                    <a:schemeClr val="tx1"/>
                  </a:outerShdw>
                </a:effectLst>
              </a:rPr>
              <a:t>But in the context, I believe the point is that God </a:t>
            </a:r>
            <a:r>
              <a:rPr lang="en-US" sz="3200" b="1" i="1" dirty="0">
                <a:solidFill>
                  <a:schemeClr val="bg1"/>
                </a:solidFill>
                <a:effectLst>
                  <a:outerShdw blurRad="38100" dist="38100" dir="2700000" algn="ctr" rotWithShape="0">
                    <a:schemeClr val="tx1"/>
                  </a:outerShdw>
                </a:effectLst>
              </a:rPr>
              <a:t>miraculously intervened</a:t>
            </a:r>
            <a:r>
              <a:rPr lang="en-US" sz="3200" dirty="0">
                <a:solidFill>
                  <a:schemeClr val="bg1"/>
                </a:solidFill>
                <a:effectLst>
                  <a:outerShdw blurRad="38100" dist="38100" dir="2700000" algn="ctr" rotWithShape="0">
                    <a:schemeClr val="tx1"/>
                  </a:outerShdw>
                </a:effectLst>
              </a:rPr>
              <a:t> to bless the faithfulness of Daniel and his friends.</a:t>
            </a:r>
          </a:p>
        </p:txBody>
      </p:sp>
      <p:sp>
        <p:nvSpPr>
          <p:cNvPr id="2" name="TextBox 1">
            <a:extLst>
              <a:ext uri="{FF2B5EF4-FFF2-40B4-BE49-F238E27FC236}">
                <a16:creationId xmlns:a16="http://schemas.microsoft.com/office/drawing/2014/main" id="{1E656D9C-BE8F-1726-2E09-EC8125C3D6AE}"/>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54-55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2E613EB1-583B-1F5A-D191-99A6EEB27607}"/>
              </a:ext>
            </a:extLst>
          </p:cNvPr>
          <p:cNvSpPr>
            <a:spLocks noGrp="1"/>
          </p:cNvSpPr>
          <p:nvPr>
            <p:ph type="title"/>
          </p:nvPr>
        </p:nvSpPr>
        <p:spPr>
          <a:xfrm>
            <a:off x="0" y="1"/>
            <a:ext cx="12192000" cy="151291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he listened to them in this matter, and tested them for ten days.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end of ten days it was seen that they were better in appearance and fatter in flesh than all the youths who ate the king's food.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 steward took away their food and the wine they were to drink, and gave them vegetables.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4476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0141CF3-5E3B-FA0B-7F7B-8DB0C2E2C52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D8CD45A-0A3F-F089-13B9-AB25E7CD7E78}"/>
              </a:ext>
            </a:extLst>
          </p:cNvPr>
          <p:cNvSpPr>
            <a:spLocks noGrp="1"/>
          </p:cNvSpPr>
          <p:nvPr>
            <p:ph idx="1"/>
          </p:nvPr>
        </p:nvSpPr>
        <p:spPr>
          <a:xfrm>
            <a:off x="261257" y="1188721"/>
            <a:ext cx="11787052" cy="5257800"/>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There is a </a:t>
            </a:r>
            <a:r>
              <a:rPr lang="en-US" sz="3200" b="1" i="1" dirty="0">
                <a:solidFill>
                  <a:schemeClr val="bg1"/>
                </a:solidFill>
                <a:effectLst>
                  <a:outerShdw blurRad="38100" dist="38100" dir="2700000" algn="ctr" rotWithShape="0">
                    <a:schemeClr val="tx1"/>
                  </a:outerShdw>
                </a:effectLst>
              </a:rPr>
              <a:t>contrast</a:t>
            </a:r>
            <a:r>
              <a:rPr lang="en-US" sz="3200" dirty="0">
                <a:solidFill>
                  <a:schemeClr val="bg1"/>
                </a:solidFill>
                <a:effectLst>
                  <a:outerShdw blurRad="38100" dist="38100" dir="2700000" algn="ctr" rotWithShape="0">
                    <a:schemeClr val="tx1"/>
                  </a:outerShdw>
                </a:effectLst>
              </a:rPr>
              <a:t> in this verse between what God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gave</a:t>
            </a:r>
            <a:r>
              <a:rPr lang="en-US" sz="3200" dirty="0">
                <a:solidFill>
                  <a:schemeClr val="bg1"/>
                </a:solidFill>
                <a:effectLst>
                  <a:outerShdw blurRad="38100" dist="38100" dir="2700000" algn="ctr" rotWithShape="0">
                    <a:schemeClr val="tx1"/>
                  </a:outerShdw>
                </a:effectLst>
              </a:rPr>
              <a: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youths</a:t>
            </a:r>
            <a:r>
              <a:rPr lang="en-US" sz="3200" dirty="0">
                <a:solidFill>
                  <a:schemeClr val="bg1"/>
                </a:solidFill>
                <a:effectLst>
                  <a:outerShdw blurRad="38100" dist="38100" dir="2700000" algn="ctr" rotWithShape="0">
                    <a:schemeClr val="tx1"/>
                  </a:outerShdw>
                </a:effectLst>
              </a:rPr>
              <a:t>” (including Daniel) and what God gave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a:t>
            </a:r>
            <a:r>
              <a:rPr lang="en-US" sz="3200" dirty="0">
                <a:solidFill>
                  <a:schemeClr val="bg1"/>
                </a:solidFill>
                <a:effectLst>
                  <a:outerShdw blurRad="38100" dist="38100" dir="2700000" algn="ctr" rotWithShape="0">
                    <a:schemeClr val="tx1"/>
                  </a:outerShdw>
                </a:effectLst>
              </a:rPr>
              <a:t>” alone. </a:t>
            </a:r>
          </a:p>
          <a:p>
            <a:r>
              <a:rPr lang="en-US" sz="3200" b="1" i="1" dirty="0">
                <a:solidFill>
                  <a:schemeClr val="bg1"/>
                </a:solidFill>
                <a:effectLst>
                  <a:outerShdw blurRad="38100" dist="38100" dir="2700000" algn="ctr" rotWithShape="0">
                    <a:schemeClr val="tx1"/>
                  </a:outerShdw>
                </a:effectLst>
              </a:rPr>
              <a:t>All four </a:t>
            </a:r>
            <a:r>
              <a:rPr lang="en-US" sz="3200" dirty="0">
                <a:solidFill>
                  <a:schemeClr val="bg1"/>
                </a:solidFill>
                <a:effectLst>
                  <a:outerShdw blurRad="38100" dist="38100" dir="2700000" algn="ctr" rotWithShape="0">
                    <a:schemeClr val="tx1"/>
                  </a:outerShdw>
                </a:effectLst>
              </a:rPr>
              <a:t>made progress in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literature and wisdom</a:t>
            </a:r>
            <a:r>
              <a:rPr lang="en-US" sz="3200" dirty="0">
                <a:solidFill>
                  <a:schemeClr val="bg1"/>
                </a:solidFill>
                <a:effectLst>
                  <a:outerShdw blurRad="38100" dist="38100" dir="2700000" algn="ctr" rotWithShape="0">
                    <a:schemeClr val="tx1"/>
                  </a:outerShdw>
                </a:effectLst>
              </a:rPr>
              <a:t>”, but </a:t>
            </a:r>
            <a:r>
              <a:rPr lang="en-US" sz="3200" b="1" i="1" dirty="0">
                <a:solidFill>
                  <a:schemeClr val="bg1"/>
                </a:solidFill>
                <a:effectLst>
                  <a:outerShdw blurRad="38100" dist="38100" dir="2700000" algn="ctr" rotWithShape="0">
                    <a:schemeClr val="tx1"/>
                  </a:outerShdw>
                </a:effectLst>
              </a:rPr>
              <a:t>Daniel</a:t>
            </a:r>
            <a:r>
              <a:rPr lang="en-US" sz="3200" dirty="0">
                <a:solidFill>
                  <a:schemeClr val="bg1"/>
                </a:solidFill>
                <a:effectLst>
                  <a:outerShdw blurRad="38100" dist="38100" dir="2700000" algn="ctr" rotWithShape="0">
                    <a:schemeClr val="tx1"/>
                  </a:outerShdw>
                </a:effectLst>
              </a:rPr>
              <a:t> was </a:t>
            </a:r>
            <a:r>
              <a:rPr lang="en-US" sz="3200" b="1" i="1" dirty="0">
                <a:solidFill>
                  <a:schemeClr val="bg1"/>
                </a:solidFill>
                <a:effectLst>
                  <a:outerShdw blurRad="38100" dist="38100" dir="2700000" algn="ctr" rotWithShape="0">
                    <a:schemeClr val="tx1"/>
                  </a:outerShdw>
                </a:effectLst>
              </a:rPr>
              <a:t>also</a:t>
            </a:r>
            <a:r>
              <a:rPr lang="en-US" sz="3200" dirty="0">
                <a:solidFill>
                  <a:schemeClr val="bg1"/>
                </a:solidFill>
                <a:effectLst>
                  <a:outerShdw blurRad="38100" dist="38100" dir="2700000" algn="ctr" rotWithShape="0">
                    <a:schemeClr val="tx1"/>
                  </a:outerShdw>
                </a:effectLst>
              </a:rPr>
              <a:t> favored with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understanding</a:t>
            </a:r>
            <a:r>
              <a:rPr lang="en-US" sz="3200" dirty="0">
                <a:solidFill>
                  <a:schemeClr val="bg1"/>
                </a:solidFill>
                <a:effectLst>
                  <a:outerShdw blurRad="38100" dist="38100" dir="2700000" algn="ctr" rotWithShape="0">
                    <a:schemeClr val="tx1"/>
                  </a:outerShdw>
                </a:effectLst>
              </a:rPr>
              <a:t>”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visions and dreams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These abilities were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the result of some </a:t>
            </a:r>
            <a:r>
              <a:rPr lang="en-US" sz="3200" b="1" i="1" dirty="0">
                <a:solidFill>
                  <a:schemeClr val="bg1"/>
                </a:solidFill>
                <a:effectLst>
                  <a:outerShdw blurRad="38100" dist="38100" dir="2700000" algn="ctr" rotWithShape="0">
                    <a:schemeClr val="tx1"/>
                  </a:outerShdw>
                </a:effectLst>
              </a:rPr>
              <a:t>innate superiority</a:t>
            </a:r>
            <a:r>
              <a:rPr lang="en-US" sz="3200" dirty="0">
                <a:solidFill>
                  <a:schemeClr val="bg1"/>
                </a:solidFill>
                <a:effectLst>
                  <a:outerShdw blurRad="38100" dist="38100" dir="2700000" algn="ctr" rotWithShape="0">
                    <a:schemeClr val="tx1"/>
                  </a:outerShdw>
                </a:effectLst>
              </a:rPr>
              <a:t> that these young men possessed, but they were </a:t>
            </a:r>
            <a:r>
              <a:rPr lang="en-US" sz="3200" b="1" i="1" dirty="0">
                <a:solidFill>
                  <a:schemeClr val="bg1"/>
                </a:solidFill>
                <a:effectLst>
                  <a:outerShdw blurRad="38100" dist="38100" dir="2700000" algn="ctr" rotWithShape="0">
                    <a:schemeClr val="tx1"/>
                  </a:outerShdw>
                </a:effectLst>
              </a:rPr>
              <a:t>gifts</a:t>
            </a:r>
            <a:r>
              <a:rPr lang="en-US" sz="3200" dirty="0">
                <a:solidFill>
                  <a:schemeClr val="bg1"/>
                </a:solidFill>
                <a:effectLst>
                  <a:outerShdw blurRad="38100" dist="38100" dir="2700000" algn="ctr" rotWithShape="0">
                    <a:schemeClr val="tx1"/>
                  </a:outerShdw>
                </a:effectLst>
              </a:rPr>
              <a:t> given to them God: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 </a:t>
            </a:r>
            <a:r>
              <a:rPr lang="en-US" sz="32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gave</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them learning and skill </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That being said, they </a:t>
            </a:r>
            <a:r>
              <a:rPr lang="en-US" sz="3200" b="1" i="1" dirty="0">
                <a:solidFill>
                  <a:schemeClr val="bg1"/>
                </a:solidFill>
                <a:effectLst>
                  <a:outerShdw blurRad="38100" dist="38100" dir="2700000" algn="ctr" rotWithShape="0">
                    <a:schemeClr val="tx1"/>
                  </a:outerShdw>
                </a:effectLst>
              </a:rPr>
              <a:t>did</a:t>
            </a:r>
            <a:r>
              <a:rPr lang="en-US" sz="3200" dirty="0">
                <a:solidFill>
                  <a:schemeClr val="bg1"/>
                </a:solidFill>
                <a:effectLst>
                  <a:outerShdw blurRad="38100" dist="38100" dir="2700000" algn="ctr" rotWithShape="0">
                    <a:schemeClr val="tx1"/>
                  </a:outerShdw>
                </a:effectLst>
              </a:rPr>
              <a:t> have to work to </a:t>
            </a:r>
            <a:r>
              <a:rPr lang="en-US" sz="3200" b="1" i="1" dirty="0">
                <a:solidFill>
                  <a:schemeClr val="bg1"/>
                </a:solidFill>
                <a:effectLst>
                  <a:outerShdw blurRad="38100" dist="38100" dir="2700000" algn="ctr" rotWithShape="0">
                    <a:schemeClr val="tx1"/>
                  </a:outerShdw>
                </a:effectLst>
              </a:rPr>
              <a:t>develop</a:t>
            </a:r>
            <a:r>
              <a:rPr lang="en-US" sz="3200" dirty="0">
                <a:solidFill>
                  <a:schemeClr val="bg1"/>
                </a:solidFill>
                <a:effectLst>
                  <a:outerShdw blurRad="38100" dist="38100" dir="2700000" algn="ctr" rotWithShape="0">
                    <a:schemeClr val="tx1"/>
                  </a:outerShdw>
                </a:effectLst>
              </a:rPr>
              <a:t> those skills. </a:t>
            </a:r>
          </a:p>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literature and wisdom</a:t>
            </a:r>
            <a:r>
              <a:rPr lang="en-US" sz="3200" dirty="0">
                <a:solidFill>
                  <a:schemeClr val="bg1"/>
                </a:solidFill>
                <a:effectLst>
                  <a:outerShdw blurRad="38100" dist="38100" dir="2700000" algn="ctr" rotWithShape="0">
                    <a:schemeClr val="tx1"/>
                  </a:outerShdw>
                </a:effectLst>
              </a:rPr>
              <a:t>” in which the youths were taught by their Babylonian instructors included both </a:t>
            </a:r>
            <a:r>
              <a:rPr lang="en-US" sz="3200" b="1" i="1" dirty="0">
                <a:solidFill>
                  <a:schemeClr val="bg1"/>
                </a:solidFill>
                <a:effectLst>
                  <a:outerShdw blurRad="38100" dist="38100" dir="2700000" algn="ctr" rotWithShape="0">
                    <a:schemeClr val="tx1"/>
                  </a:outerShdw>
                </a:effectLst>
              </a:rPr>
              <a:t>true</a:t>
            </a:r>
            <a:r>
              <a:rPr lang="en-US" sz="3200" dirty="0">
                <a:solidFill>
                  <a:schemeClr val="bg1"/>
                </a:solidFill>
                <a:effectLst>
                  <a:outerShdw blurRad="38100" dist="38100" dir="2700000" algn="ctr" rotWithShape="0">
                    <a:schemeClr val="tx1"/>
                  </a:outerShdw>
                </a:effectLst>
              </a:rPr>
              <a:t> teachings along with superstitious pagan ideas and practices. </a:t>
            </a:r>
          </a:p>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learning and skill</a:t>
            </a:r>
            <a:r>
              <a:rPr lang="en-US" sz="3200" dirty="0">
                <a:solidFill>
                  <a:schemeClr val="bg1"/>
                </a:solidFill>
                <a:effectLst>
                  <a:outerShdw blurRad="38100" dist="38100" dir="2700000" algn="ctr" rotWithShape="0">
                    <a:schemeClr val="tx1"/>
                  </a:outerShdw>
                </a:effectLst>
              </a:rPr>
              <a:t>” which God gave to them included </a:t>
            </a:r>
            <a:r>
              <a:rPr lang="en-US" sz="3200" b="1" i="1" dirty="0">
                <a:solidFill>
                  <a:schemeClr val="bg1"/>
                </a:solidFill>
                <a:effectLst>
                  <a:outerShdw blurRad="38100" dist="38100" dir="2700000" algn="ctr" rotWithShape="0">
                    <a:schemeClr val="tx1"/>
                  </a:outerShdw>
                </a:effectLst>
              </a:rPr>
              <a:t>discernment – </a:t>
            </a:r>
            <a:r>
              <a:rPr lang="en-US" sz="3200" dirty="0">
                <a:solidFill>
                  <a:schemeClr val="bg1"/>
                </a:solidFill>
                <a:effectLst>
                  <a:outerShdw blurRad="38100" dist="38100" dir="2700000" algn="ctr" rotWithShape="0">
                    <a:schemeClr val="tx1"/>
                  </a:outerShdw>
                </a:effectLst>
              </a:rPr>
              <a:t>the ability to </a:t>
            </a:r>
            <a:r>
              <a:rPr lang="en-US" sz="3200" b="1" i="1" dirty="0">
                <a:solidFill>
                  <a:schemeClr val="bg1"/>
                </a:solidFill>
                <a:effectLst>
                  <a:outerShdw blurRad="38100" dist="38100" dir="2700000" algn="ctr" rotWithShape="0">
                    <a:schemeClr val="tx1"/>
                  </a:outerShdw>
                </a:effectLst>
              </a:rPr>
              <a:t>accept</a:t>
            </a:r>
            <a:r>
              <a:rPr lang="en-US" sz="3200" dirty="0">
                <a:solidFill>
                  <a:schemeClr val="bg1"/>
                </a:solidFill>
                <a:effectLst>
                  <a:outerShdw blurRad="38100" dist="38100" dir="2700000" algn="ctr" rotWithShape="0">
                    <a:schemeClr val="tx1"/>
                  </a:outerShdw>
                </a:effectLst>
              </a:rPr>
              <a:t> what was </a:t>
            </a:r>
            <a:r>
              <a:rPr lang="en-US" sz="3200" b="1" i="1" dirty="0">
                <a:solidFill>
                  <a:schemeClr val="bg1"/>
                </a:solidFill>
                <a:effectLst>
                  <a:outerShdw blurRad="38100" dist="38100" dir="2700000" algn="ctr" rotWithShape="0">
                    <a:schemeClr val="tx1"/>
                  </a:outerShdw>
                </a:effectLst>
              </a:rPr>
              <a:t>true</a:t>
            </a:r>
            <a:r>
              <a:rPr lang="en-US" sz="3200" dirty="0">
                <a:solidFill>
                  <a:schemeClr val="bg1"/>
                </a:solidFill>
                <a:effectLst>
                  <a:outerShdw blurRad="38100" dist="38100" dir="2700000" algn="ctr" rotWithShape="0">
                    <a:schemeClr val="tx1"/>
                  </a:outerShdw>
                </a:effectLst>
              </a:rPr>
              <a:t> and to </a:t>
            </a:r>
            <a:r>
              <a:rPr lang="en-US" sz="3200" b="1" i="1" dirty="0">
                <a:solidFill>
                  <a:schemeClr val="bg1"/>
                </a:solidFill>
                <a:effectLst>
                  <a:outerShdw blurRad="38100" dist="38100" dir="2700000" algn="ctr" rotWithShape="0">
                    <a:schemeClr val="tx1"/>
                  </a:outerShdw>
                </a:effectLst>
              </a:rPr>
              <a:t>reject</a:t>
            </a:r>
            <a:r>
              <a:rPr lang="en-US" sz="3200" dirty="0">
                <a:solidFill>
                  <a:schemeClr val="bg1"/>
                </a:solidFill>
                <a:effectLst>
                  <a:outerShdw blurRad="38100" dist="38100" dir="2700000" algn="ctr" rotWithShape="0">
                    <a:schemeClr val="tx1"/>
                  </a:outerShdw>
                </a:effectLst>
              </a:rPr>
              <a:t> what was </a:t>
            </a:r>
            <a:r>
              <a:rPr lang="en-US" sz="3200" b="1" i="1" dirty="0">
                <a:solidFill>
                  <a:schemeClr val="bg1"/>
                </a:solidFill>
                <a:effectLst>
                  <a:outerShdw blurRad="38100" dist="38100" dir="2700000" algn="ctr" rotWithShape="0">
                    <a:schemeClr val="tx1"/>
                  </a:outerShdw>
                </a:effectLst>
              </a:rPr>
              <a:t>false</a:t>
            </a:r>
            <a:r>
              <a:rPr lang="en-US" sz="3200" dirty="0">
                <a:solidFill>
                  <a:schemeClr val="bg1"/>
                </a:solidFill>
                <a:effectLst>
                  <a:outerShdw blurRad="38100" dist="38100" dir="2700000" algn="ctr" rotWithShape="0">
                    <a:schemeClr val="tx1"/>
                  </a:outerShdw>
                </a:effectLst>
              </a:rPr>
              <a:t> in their instruction. </a:t>
            </a:r>
          </a:p>
        </p:txBody>
      </p:sp>
      <p:sp>
        <p:nvSpPr>
          <p:cNvPr id="2" name="TextBox 1">
            <a:extLst>
              <a:ext uri="{FF2B5EF4-FFF2-40B4-BE49-F238E27FC236}">
                <a16:creationId xmlns:a16="http://schemas.microsoft.com/office/drawing/2014/main" id="{B2A82A5F-CA32-51DB-AF07-3201DC01A6B1}"/>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a:t>
            </a:r>
            <a:r>
              <a:rPr lang="en-US" sz="1800" dirty="0">
                <a:solidFill>
                  <a:schemeClr val="bg1"/>
                </a:solidFill>
                <a:effectLst>
                  <a:outerShdw blurRad="38100" dist="38100" dir="2700000" algn="ctr" rotWithShape="0">
                    <a:schemeClr val="tx1"/>
                  </a:outerShdw>
                </a:effectLst>
              </a:rPr>
              <a:t>48–50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B81FA689-0826-8751-F024-B5A7BD33B1EB}"/>
              </a:ext>
            </a:extLst>
          </p:cNvPr>
          <p:cNvSpPr>
            <a:spLocks noGrp="1"/>
          </p:cNvSpPr>
          <p:nvPr>
            <p:ph type="title"/>
          </p:nvPr>
        </p:nvSpPr>
        <p:spPr>
          <a:xfrm>
            <a:off x="0" y="1"/>
            <a:ext cx="12192000" cy="91439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these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youths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God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gave them learning and skill in all literature and wisdom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had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understanding in all visions and dreams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3856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F63ADC9-DEBF-BD3D-BA05-7548ACDB07D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EF5125-63F9-1E01-516E-F2320BD16091}"/>
              </a:ext>
            </a:extLst>
          </p:cNvPr>
          <p:cNvSpPr>
            <a:spLocks noGrp="1"/>
          </p:cNvSpPr>
          <p:nvPr>
            <p:ph idx="1"/>
          </p:nvPr>
        </p:nvSpPr>
        <p:spPr>
          <a:xfrm>
            <a:off x="348975" y="1188721"/>
            <a:ext cx="11555896" cy="5257800"/>
          </a:xfrm>
        </p:spPr>
        <p:txBody>
          <a:bodyPr>
            <a:normAutofit lnSpcReduction="10000"/>
          </a:bodyPr>
          <a:lstStyle/>
          <a:p>
            <a:r>
              <a:rPr lang="en-US" sz="3600" dirty="0">
                <a:solidFill>
                  <a:schemeClr val="bg1"/>
                </a:solidFill>
                <a:effectLst>
                  <a:outerShdw blurRad="38100" dist="38100" dir="2700000" algn="ctr" rotWithShape="0">
                    <a:schemeClr val="tx1"/>
                  </a:outerShdw>
                </a:effectLst>
              </a:rPr>
              <a:t>In order for Daniel and his friends to effectively serve the Lord in a heathen court, it was necessary for them to be deeply versed in all the Babylonian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3600" dirty="0">
                <a:solidFill>
                  <a:schemeClr val="bg1"/>
                </a:solidFill>
                <a:effectLst>
                  <a:outerShdw blurRad="38100" dist="38100" dir="2700000" algn="ctr" rotWithShape="0">
                    <a:schemeClr val="tx1"/>
                  </a:outerShdw>
                </a:effectLst>
              </a:rPr>
              <a:t>” just as it had been necessary for </a:t>
            </a:r>
            <a:r>
              <a:rPr lang="en-US" sz="3600" b="1" i="1" dirty="0">
                <a:solidFill>
                  <a:schemeClr val="bg1"/>
                </a:solidFill>
                <a:effectLst>
                  <a:outerShdw blurRad="38100" dist="38100" dir="2700000" algn="ctr" rotWithShape="0">
                    <a:schemeClr val="tx1"/>
                  </a:outerShdw>
                </a:effectLst>
              </a:rPr>
              <a:t>Moses</a:t>
            </a:r>
            <a:r>
              <a:rPr lang="en-US" sz="3600" dirty="0">
                <a:solidFill>
                  <a:schemeClr val="bg1"/>
                </a:solidFill>
                <a:effectLst>
                  <a:outerShdw blurRad="38100" dist="38100" dir="2700000" algn="ctr" rotWithShape="0">
                    <a:schemeClr val="tx1"/>
                  </a:outerShdw>
                </a:effectLst>
              </a:rPr>
              <a:t> to be versed in the wisdom of Egypt (Acts 7:22) “so as to be able to put to shame the wisdom of this world by the hidden wisdom of God” (cf. 1 Cor 2:7)</a:t>
            </a:r>
          </a:p>
          <a:p>
            <a:r>
              <a:rPr lang="en-US" sz="3600" dirty="0">
                <a:solidFill>
                  <a:schemeClr val="bg1"/>
                </a:solidFill>
                <a:effectLst>
                  <a:outerShdw blurRad="38100" dist="38100" dir="2700000" algn="ctr" rotWithShape="0">
                    <a:schemeClr val="tx1"/>
                  </a:outerShdw>
                </a:effectLst>
              </a:rPr>
              <a:t>That the youths did not accept the superstitious and false elements in the pagan teaching that they received is shown by the later examples of their steadfast faith in God (e.g., Daniel 3:6.)</a:t>
            </a:r>
          </a:p>
        </p:txBody>
      </p:sp>
      <p:sp>
        <p:nvSpPr>
          <p:cNvPr id="2" name="TextBox 1">
            <a:extLst>
              <a:ext uri="{FF2B5EF4-FFF2-40B4-BE49-F238E27FC236}">
                <a16:creationId xmlns:a16="http://schemas.microsoft.com/office/drawing/2014/main" id="{80E58F3F-2DFD-4525-925C-FA30A3882D55}"/>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a:t>
            </a:r>
            <a:r>
              <a:rPr lang="en-US" sz="1800" dirty="0">
                <a:solidFill>
                  <a:schemeClr val="bg1"/>
                </a:solidFill>
                <a:effectLst>
                  <a:outerShdw blurRad="38100" dist="38100" dir="2700000" algn="ctr" rotWithShape="0">
                    <a:schemeClr val="tx1"/>
                  </a:outerShdw>
                </a:effectLst>
              </a:rPr>
              <a:t>48–50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DAEACCBE-539B-3CA4-F8F4-9A41F82BFFD3}"/>
              </a:ext>
            </a:extLst>
          </p:cNvPr>
          <p:cNvSpPr>
            <a:spLocks noGrp="1"/>
          </p:cNvSpPr>
          <p:nvPr>
            <p:ph type="title"/>
          </p:nvPr>
        </p:nvSpPr>
        <p:spPr>
          <a:xfrm>
            <a:off x="0" y="1"/>
            <a:ext cx="12192000" cy="91439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these four youths,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 gave them learning and skill in all literature and wisdom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Daniel had understanding in all visions and dreams.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3659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CFF4D09-D230-D628-29DA-42CB9415FE6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EFE2C8-34CF-D58C-7111-6FA6C0E8BF92}"/>
              </a:ext>
            </a:extLst>
          </p:cNvPr>
          <p:cNvSpPr>
            <a:spLocks noGrp="1"/>
          </p:cNvSpPr>
          <p:nvPr>
            <p:ph idx="1"/>
          </p:nvPr>
        </p:nvSpPr>
        <p:spPr>
          <a:xfrm>
            <a:off x="373913" y="1014153"/>
            <a:ext cx="11555896" cy="5581996"/>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The statement here about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a:t>
            </a:r>
            <a:r>
              <a:rPr lang="en-US" sz="3200" dirty="0">
                <a:solidFill>
                  <a:schemeClr val="bg1"/>
                </a:solidFill>
                <a:effectLst>
                  <a:outerShdw blurRad="38100" dist="38100" dir="2700000" algn="ctr" rotWithShape="0">
                    <a:schemeClr val="tx1"/>
                  </a:outerShdw>
                </a:effectLst>
              </a:rPr>
              <a:t>” is </a:t>
            </a:r>
            <a:r>
              <a:rPr lang="en-US" sz="3200" b="1" i="1" dirty="0">
                <a:solidFill>
                  <a:schemeClr val="bg1"/>
                </a:solidFill>
                <a:effectLst>
                  <a:outerShdw blurRad="38100" dist="38100" dir="2700000" algn="ctr" rotWithShape="0">
                    <a:schemeClr val="tx1"/>
                  </a:outerShdw>
                </a:effectLst>
              </a:rPr>
              <a:t>partly</a:t>
            </a:r>
            <a:r>
              <a:rPr lang="en-US" sz="3200" dirty="0">
                <a:solidFill>
                  <a:schemeClr val="bg1"/>
                </a:solidFill>
                <a:effectLst>
                  <a:outerShdw blurRad="38100" dist="38100" dir="2700000" algn="ctr" rotWithShape="0">
                    <a:schemeClr val="tx1"/>
                  </a:outerShdw>
                </a:effectLst>
              </a:rPr>
              <a:t> given to prepare the reader for Daniel’s interpretation of Nebuchadnezzar’s dream in chapter 2. </a:t>
            </a:r>
          </a:p>
          <a:p>
            <a:r>
              <a:rPr lang="en-US" sz="3200" dirty="0">
                <a:solidFill>
                  <a:schemeClr val="bg1"/>
                </a:solidFill>
                <a:effectLst>
                  <a:outerShdw blurRad="38100" dist="38100" dir="2700000" algn="ctr" rotWithShape="0">
                    <a:schemeClr val="tx1"/>
                  </a:outerShdw>
                </a:effectLst>
              </a:rPr>
              <a:t>It is by means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visions and dreams</a:t>
            </a:r>
            <a:r>
              <a:rPr lang="en-US" sz="3200" dirty="0">
                <a:solidFill>
                  <a:schemeClr val="bg1"/>
                </a:solidFill>
                <a:effectLst>
                  <a:outerShdw blurRad="38100" dist="38100" dir="2700000" algn="ctr" rotWithShape="0">
                    <a:schemeClr val="tx1"/>
                  </a:outerShdw>
                </a:effectLst>
              </a:rPr>
              <a:t>” that God gave revelation to prophets in the Old Testament times (Num. 12:1–8; cf. Isaiah 1:1). </a:t>
            </a:r>
          </a:p>
          <a:p>
            <a:r>
              <a:rPr lang="en-US" sz="3200" dirty="0">
                <a:solidFill>
                  <a:schemeClr val="bg1"/>
                </a:solidFill>
                <a:effectLst>
                  <a:outerShdw blurRad="38100" dist="38100" dir="2700000" algn="ctr" rotWithShape="0">
                    <a:schemeClr val="tx1"/>
                  </a:outerShdw>
                </a:effectLst>
              </a:rPr>
              <a:t>However, true revelation from God was often imitated by </a:t>
            </a:r>
            <a:r>
              <a:rPr lang="en-US" sz="3200" b="1" i="1" dirty="0">
                <a:solidFill>
                  <a:schemeClr val="bg1"/>
                </a:solidFill>
                <a:effectLst>
                  <a:outerShdw blurRad="38100" dist="38100" dir="2700000" algn="ctr" rotWithShape="0">
                    <a:schemeClr val="tx1"/>
                  </a:outerShdw>
                </a:effectLst>
              </a:rPr>
              <a:t>false</a:t>
            </a:r>
            <a:r>
              <a:rPr lang="en-US" sz="3200" dirty="0">
                <a:solidFill>
                  <a:schemeClr val="bg1"/>
                </a:solidFill>
                <a:effectLst>
                  <a:outerShdw blurRad="38100" dist="38100" dir="2700000" algn="ctr" rotWithShape="0">
                    <a:schemeClr val="tx1"/>
                  </a:outerShdw>
                </a:effectLst>
              </a:rPr>
              <a:t> prophets (cf. e.g., Jer. 23:25ff.). </a:t>
            </a:r>
          </a:p>
          <a:p>
            <a:r>
              <a:rPr lang="en-US" sz="3200" dirty="0">
                <a:solidFill>
                  <a:schemeClr val="bg1"/>
                </a:solidFill>
                <a:effectLst>
                  <a:outerShdw blurRad="38100" dist="38100" dir="2700000" algn="ctr" rotWithShape="0">
                    <a:schemeClr val="tx1"/>
                  </a:outerShdw>
                </a:effectLst>
              </a:rPr>
              <a:t>Daniel received the ability to tell whether a vision was from God and therefore true, or whether it was a mere invention of the mind of man. </a:t>
            </a:r>
          </a:p>
          <a:p>
            <a:r>
              <a:rPr lang="en-US" sz="3200" dirty="0">
                <a:solidFill>
                  <a:schemeClr val="bg1"/>
                </a:solidFill>
                <a:effectLst>
                  <a:outerShdw blurRad="38100" dist="38100" dir="2700000" algn="ctr" rotWithShape="0">
                    <a:schemeClr val="tx1"/>
                  </a:outerShdw>
                </a:effectLst>
              </a:rPr>
              <a:t>In addition he was able to declare the </a:t>
            </a:r>
            <a:r>
              <a:rPr lang="en-US" sz="3200" b="1" i="1" dirty="0">
                <a:solidFill>
                  <a:schemeClr val="bg1"/>
                </a:solidFill>
                <a:effectLst>
                  <a:outerShdw blurRad="38100" dist="38100" dir="2700000" algn="ctr" rotWithShape="0">
                    <a:schemeClr val="tx1"/>
                  </a:outerShdw>
                </a:effectLst>
              </a:rPr>
              <a:t>true interpretation </a:t>
            </a:r>
            <a:r>
              <a:rPr lang="en-US" sz="3200" dirty="0">
                <a:solidFill>
                  <a:schemeClr val="bg1"/>
                </a:solidFill>
                <a:effectLst>
                  <a:outerShdw blurRad="38100" dist="38100" dir="2700000" algn="ctr" rotWithShape="0">
                    <a:schemeClr val="tx1"/>
                  </a:outerShdw>
                </a:effectLst>
              </a:rPr>
              <a:t>of a vision or dream. </a:t>
            </a:r>
          </a:p>
          <a:p>
            <a:r>
              <a:rPr lang="en-US" sz="3200" dirty="0">
                <a:solidFill>
                  <a:schemeClr val="bg1"/>
                </a:solidFill>
                <a:effectLst>
                  <a:outerShdw blurRad="38100" dist="38100" dir="2700000" algn="ctr" rotWithShape="0">
                    <a:schemeClr val="tx1"/>
                  </a:outerShdw>
                </a:effectLst>
              </a:rPr>
              <a:t>However, when it says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 had understanding</a:t>
            </a:r>
            <a:r>
              <a:rPr lang="en-US" sz="3200" dirty="0">
                <a:solidFill>
                  <a:schemeClr val="bg1"/>
                </a:solidFill>
                <a:effectLst>
                  <a:outerShdw blurRad="38100" dist="38100" dir="2700000" algn="ctr" rotWithShape="0">
                    <a:schemeClr val="tx1"/>
                  </a:outerShdw>
                </a:effectLst>
              </a:rPr>
              <a:t>” it does not necessarily imply that Daniel was </a:t>
            </a:r>
            <a:r>
              <a:rPr lang="en-US" sz="3200" b="1" i="1" dirty="0">
                <a:solidFill>
                  <a:schemeClr val="bg1"/>
                </a:solidFill>
                <a:effectLst>
                  <a:outerShdw blurRad="38100" dist="38100" dir="2700000" algn="ctr" rotWithShape="0">
                    <a:schemeClr val="tx1"/>
                  </a:outerShdw>
                </a:effectLst>
              </a:rPr>
              <a:t>always</a:t>
            </a:r>
            <a:r>
              <a:rPr lang="en-US" sz="3200" dirty="0">
                <a:solidFill>
                  <a:schemeClr val="bg1"/>
                </a:solidFill>
                <a:effectLst>
                  <a:outerShdw blurRad="38100" dist="38100" dir="2700000" algn="ctr" rotWithShape="0">
                    <a:schemeClr val="tx1"/>
                  </a:outerShdw>
                </a:effectLst>
              </a:rPr>
              <a:t> able to interpret a dream. </a:t>
            </a:r>
          </a:p>
          <a:p>
            <a:r>
              <a:rPr lang="en-US" sz="3200" dirty="0">
                <a:solidFill>
                  <a:schemeClr val="bg1"/>
                </a:solidFill>
                <a:effectLst>
                  <a:outerShdw blurRad="38100" dist="38100" dir="2700000" algn="ctr" rotWithShape="0">
                    <a:schemeClr val="tx1"/>
                  </a:outerShdw>
                </a:effectLst>
              </a:rPr>
              <a:t>The interpretation of Nebuchadnezzar’s dream was </a:t>
            </a:r>
            <a:r>
              <a:rPr lang="en-US" sz="3200" b="1" i="1" dirty="0">
                <a:solidFill>
                  <a:schemeClr val="bg1"/>
                </a:solidFill>
                <a:effectLst>
                  <a:outerShdw blurRad="38100" dist="38100" dir="2700000" algn="ctr" rotWithShape="0">
                    <a:schemeClr val="tx1"/>
                  </a:outerShdw>
                </a:effectLst>
              </a:rPr>
              <a:t>given</a:t>
            </a:r>
            <a:r>
              <a:rPr lang="en-US" sz="3200" dirty="0">
                <a:solidFill>
                  <a:schemeClr val="bg1"/>
                </a:solidFill>
                <a:effectLst>
                  <a:outerShdw blurRad="38100" dist="38100" dir="2700000" algn="ctr" rotWithShape="0">
                    <a:schemeClr val="tx1"/>
                  </a:outerShdw>
                </a:effectLst>
              </a:rPr>
              <a:t> to Daniel by means of a special revelation (cf. 2:19).</a:t>
            </a:r>
          </a:p>
        </p:txBody>
      </p:sp>
      <p:sp>
        <p:nvSpPr>
          <p:cNvPr id="2" name="TextBox 1">
            <a:extLst>
              <a:ext uri="{FF2B5EF4-FFF2-40B4-BE49-F238E27FC236}">
                <a16:creationId xmlns:a16="http://schemas.microsoft.com/office/drawing/2014/main" id="{ECB07B38-39D5-36C7-3664-5916D927F779}"/>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a:t>
            </a:r>
            <a:r>
              <a:rPr lang="en-US" sz="1800" dirty="0">
                <a:solidFill>
                  <a:schemeClr val="bg1"/>
                </a:solidFill>
                <a:effectLst>
                  <a:outerShdw blurRad="38100" dist="38100" dir="2700000" algn="ctr" rotWithShape="0">
                    <a:schemeClr val="tx1"/>
                  </a:outerShdw>
                </a:effectLst>
              </a:rPr>
              <a:t>48–50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4281393D-E17A-A994-C4A6-E8E4565115A3}"/>
              </a:ext>
            </a:extLst>
          </p:cNvPr>
          <p:cNvSpPr>
            <a:spLocks noGrp="1"/>
          </p:cNvSpPr>
          <p:nvPr>
            <p:ph type="title"/>
          </p:nvPr>
        </p:nvSpPr>
        <p:spPr>
          <a:xfrm>
            <a:off x="0" y="1"/>
            <a:ext cx="12192000" cy="91439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these four youths, God gave them learning and skill in all literature and wisdom, and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had understanding in all visions and dreams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5635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31143BF-D04A-941D-6E3B-2EC9F852EDA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CC1A79-4A10-10B5-73B1-1F4A0AE37B79}"/>
              </a:ext>
            </a:extLst>
          </p:cNvPr>
          <p:cNvSpPr>
            <a:spLocks noGrp="1"/>
          </p:cNvSpPr>
          <p:nvPr>
            <p:ph idx="1"/>
          </p:nvPr>
        </p:nvSpPr>
        <p:spPr>
          <a:xfrm>
            <a:off x="348975" y="2231967"/>
            <a:ext cx="11555896" cy="4214554"/>
          </a:xfrm>
        </p:spPr>
        <p:txBody>
          <a:bodyPr>
            <a:normAutofit/>
          </a:bodyPr>
          <a:lstStyle/>
          <a:p>
            <a:r>
              <a:rPr lang="en-US" sz="3200" dirty="0">
                <a:solidFill>
                  <a:schemeClr val="bg1"/>
                </a:solidFill>
                <a:effectLst>
                  <a:outerShdw blurRad="38100" dist="38100" dir="2700000" algn="ctr" rotWithShape="0">
                    <a:schemeClr val="tx1"/>
                  </a:outerShdw>
                </a:effectLst>
              </a:rPr>
              <a:t>When their period of preparation ended,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chief of the eunuchs</a:t>
            </a:r>
            <a:r>
              <a:rPr lang="en-US" sz="3200" dirty="0">
                <a:solidFill>
                  <a:schemeClr val="bg1"/>
                </a:solidFill>
                <a:effectLst>
                  <a:outerShdw blurRad="38100" dist="38100" dir="2700000" algn="ctr" rotWithShape="0">
                    <a:schemeClr val="tx1"/>
                  </a:outerShdw>
                </a:effectLst>
              </a:rPr>
              <a:t>” presented Daniel and his friends to Nebuchadnezzar, apparently without knowing or mentioning their unusual diet. </a:t>
            </a:r>
          </a:p>
          <a:p>
            <a:r>
              <a:rPr lang="en-US" sz="3200" dirty="0">
                <a:solidFill>
                  <a:schemeClr val="bg1"/>
                </a:solidFill>
                <a:effectLst>
                  <a:outerShdw blurRad="38100" dist="38100" dir="2700000" algn="ctr" rotWithShape="0">
                    <a:schemeClr val="tx1"/>
                  </a:outerShdw>
                </a:effectLst>
              </a:rPr>
              <a:t>Perhaps the steward kept this potentially explosive information from his chief </a:t>
            </a:r>
            <a:r>
              <a:rPr lang="en-US" sz="3200" b="1" i="1" dirty="0">
                <a:solidFill>
                  <a:schemeClr val="bg1"/>
                </a:solidFill>
                <a:effectLst>
                  <a:outerShdw blurRad="38100" dist="38100" dir="2700000" algn="ctr" rotWithShape="0">
                    <a:schemeClr val="tx1"/>
                  </a:outerShdw>
                </a:effectLst>
              </a:rPr>
              <a:t>and</a:t>
            </a:r>
            <a:r>
              <a:rPr lang="en-US" sz="3200" dirty="0">
                <a:solidFill>
                  <a:schemeClr val="bg1"/>
                </a:solidFill>
                <a:effectLst>
                  <a:outerShdw blurRad="38100" dist="38100" dir="2700000" algn="ctr" rotWithShape="0">
                    <a:schemeClr val="tx1"/>
                  </a:outerShdw>
                </a:effectLst>
              </a:rPr>
              <a:t> his king. </a:t>
            </a:r>
          </a:p>
          <a:p>
            <a:r>
              <a:rPr lang="en-US" sz="3200" dirty="0">
                <a:solidFill>
                  <a:schemeClr val="bg1"/>
                </a:solidFill>
                <a:effectLst>
                  <a:outerShdw blurRad="38100" dist="38100" dir="2700000" algn="ctr" rotWithShape="0">
                    <a:schemeClr val="tx1"/>
                  </a:outerShdw>
                </a:effectLst>
              </a:rPr>
              <a:t>The exiles from Judah are the elite of the elite in their class. </a:t>
            </a:r>
          </a:p>
          <a:p>
            <a:r>
              <a:rPr lang="en-US" sz="3200" dirty="0">
                <a:solidFill>
                  <a:schemeClr val="bg1"/>
                </a:solidFill>
                <a:effectLst>
                  <a:outerShdw blurRad="38100" dist="38100" dir="2700000" algn="ctr" rotWithShape="0">
                    <a:schemeClr val="tx1"/>
                  </a:outerShdw>
                </a:effectLst>
              </a:rPr>
              <a:t>Their conversation with the king sets them apart from the other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magicians and enchanters </a:t>
            </a:r>
            <a:r>
              <a:rPr lang="en-US" sz="32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BBBFCC5F-FBA0-1A5D-1703-56B136287BC0}"/>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54-55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11D15B29-B150-F264-5EEF-1E20401C1C69}"/>
              </a:ext>
            </a:extLst>
          </p:cNvPr>
          <p:cNvSpPr>
            <a:spLocks noGrp="1"/>
          </p:cNvSpPr>
          <p:nvPr>
            <p:ph type="title"/>
          </p:nvPr>
        </p:nvSpPr>
        <p:spPr>
          <a:xfrm>
            <a:off x="0" y="0"/>
            <a:ext cx="12192000" cy="206155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end of the time, when the king had commanded that they should be brought in,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chief of the eunuchs brought them in before 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 spoke with them, and among all of them none was found like Daniel, Hananiah, Mishael, and Azariah. Therefore they stood before the king.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every matter of wisdom and understanding about which the king inquired of them, he found them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times better than all the magicians and enchanters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were in all his kingdom.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065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4E7B028-A7BB-D8A3-5530-474730A3ED7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6801AD-C03C-8E7E-BC1F-7C95822C5CD9}"/>
              </a:ext>
            </a:extLst>
          </p:cNvPr>
          <p:cNvSpPr>
            <a:spLocks noGrp="1"/>
          </p:cNvSpPr>
          <p:nvPr>
            <p:ph idx="1"/>
          </p:nvPr>
        </p:nvSpPr>
        <p:spPr>
          <a:xfrm>
            <a:off x="348975" y="2231967"/>
            <a:ext cx="11555896" cy="4214554"/>
          </a:xfrm>
        </p:spPr>
        <p:txBody>
          <a:bodyPr>
            <a:normAutofit/>
          </a:bodyPr>
          <a:lstStyle/>
          <a:p>
            <a:r>
              <a:rPr lang="en-US" sz="3600" dirty="0">
                <a:solidFill>
                  <a:schemeClr val="bg1"/>
                </a:solidFill>
                <a:effectLst>
                  <a:outerShdw blurRad="38100" dist="38100" dir="2700000" algn="ctr" rotWithShape="0">
                    <a:schemeClr val="tx1"/>
                  </a:outerShdw>
                </a:effectLst>
              </a:rPr>
              <a:t>This superiority of Daniel and his friends continues to be demonstrated throughout the book of Daniel. </a:t>
            </a:r>
          </a:p>
          <a:p>
            <a:r>
              <a:rPr lang="en-US" sz="3600" dirty="0">
                <a:solidFill>
                  <a:schemeClr val="bg1"/>
                </a:solidFill>
                <a:effectLst>
                  <a:outerShdw blurRad="38100" dist="38100" dir="2700000" algn="ctr" rotWithShape="0">
                    <a:schemeClr val="tx1"/>
                  </a:outerShdw>
                </a:effectLst>
              </a:rPr>
              <a:t>God had given Nebuchadnezzar excellent advisors during the time he acted as God’s instrument of punishment (see Jer. 25:1-14). </a:t>
            </a:r>
          </a:p>
          <a:p>
            <a:r>
              <a:rPr lang="en-US" sz="3600" dirty="0">
                <a:solidFill>
                  <a:schemeClr val="bg1"/>
                </a:solidFill>
                <a:effectLst>
                  <a:outerShdw blurRad="38100" dist="38100" dir="2700000" algn="ctr" rotWithShape="0">
                    <a:schemeClr val="tx1"/>
                  </a:outerShdw>
                </a:effectLst>
              </a:rPr>
              <a:t>But God then gave Daniel and his three friends the ability to outshine them all. </a:t>
            </a:r>
          </a:p>
        </p:txBody>
      </p:sp>
      <p:sp>
        <p:nvSpPr>
          <p:cNvPr id="2" name="TextBox 1">
            <a:extLst>
              <a:ext uri="{FF2B5EF4-FFF2-40B4-BE49-F238E27FC236}">
                <a16:creationId xmlns:a16="http://schemas.microsoft.com/office/drawing/2014/main" id="{BB134200-304D-B25B-7504-FFF56E7E6B7F}"/>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54-55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B3FC26FA-0811-B502-1342-B2E1B301C636}"/>
              </a:ext>
            </a:extLst>
          </p:cNvPr>
          <p:cNvSpPr>
            <a:spLocks noGrp="1"/>
          </p:cNvSpPr>
          <p:nvPr>
            <p:ph type="title"/>
          </p:nvPr>
        </p:nvSpPr>
        <p:spPr>
          <a:xfrm>
            <a:off x="0" y="0"/>
            <a:ext cx="12192000" cy="206155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end of the time, when the king had commanded that they should be brought in,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chief of the eunuchs brought them in before 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 spoke with them, and among all of them none was found like Daniel, Hananiah, Mishael, and Azariah. Therefore they stood before the king.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every matter of wisdom and understanding about which the king inquired of them, he found them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times better than all the magicians and enchanters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were in all his kingdom.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2354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CFEEFCC-4EB5-3589-E413-C0D955B1A7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F27A7C-BA3B-0462-C655-4FA0EBF96DB2}"/>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Lord Gives His Servants Grace (1:8-21)</a:t>
            </a:r>
          </a:p>
        </p:txBody>
      </p:sp>
      <p:sp>
        <p:nvSpPr>
          <p:cNvPr id="5" name="Content Placeholder 4">
            <a:extLst>
              <a:ext uri="{FF2B5EF4-FFF2-40B4-BE49-F238E27FC236}">
                <a16:creationId xmlns:a16="http://schemas.microsoft.com/office/drawing/2014/main" id="{36C11D38-3975-72FE-CE3D-FF9C54FC9AD2}"/>
              </a:ext>
            </a:extLst>
          </p:cNvPr>
          <p:cNvSpPr>
            <a:spLocks noGrp="1"/>
          </p:cNvSpPr>
          <p:nvPr>
            <p:ph idx="1"/>
          </p:nvPr>
        </p:nvSpPr>
        <p:spPr>
          <a:xfrm>
            <a:off x="357809" y="818735"/>
            <a:ext cx="11502887" cy="5976920"/>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Daniel resolved not to defile himself with the royal food and wine, and he asked the chief official for permission not to defile himself this way.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God had caused the official to show favor and sympathy to Daniel,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 official told Daniel, “I am afraid of my lord the king, who has assigned your food and drink. Why should he see you looking worse than the other young men your age? The king would then have my head because of you.”</a:t>
            </a:r>
          </a:p>
        </p:txBody>
      </p:sp>
    </p:spTree>
    <p:extLst>
      <p:ext uri="{BB962C8B-B14F-4D97-AF65-F5344CB8AC3E}">
        <p14:creationId xmlns:p14="http://schemas.microsoft.com/office/powerpoint/2010/main" val="3169703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5A87604-6982-CA0D-D91E-3280763F123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648E1D-DFCF-F245-2671-2D9E2DF7BEFE}"/>
              </a:ext>
            </a:extLst>
          </p:cNvPr>
          <p:cNvSpPr>
            <a:spLocks noGrp="1"/>
          </p:cNvSpPr>
          <p:nvPr>
            <p:ph idx="1"/>
          </p:nvPr>
        </p:nvSpPr>
        <p:spPr>
          <a:xfrm>
            <a:off x="348975" y="885305"/>
            <a:ext cx="11555896" cy="5561216"/>
          </a:xfrm>
        </p:spPr>
        <p:txBody>
          <a:bodyPr>
            <a:normAutofit/>
          </a:bodyPr>
          <a:lstStyle/>
          <a:p>
            <a:r>
              <a:rPr lang="en-US" sz="3600" dirty="0">
                <a:solidFill>
                  <a:schemeClr val="bg1"/>
                </a:solidFill>
                <a:effectLst>
                  <a:outerShdw blurRad="38100" dist="38100" dir="2700000" algn="ctr" rotWithShape="0">
                    <a:schemeClr val="tx1"/>
                  </a:outerShdw>
                </a:effectLst>
              </a:rPr>
              <a:t>Daniel will outlive the Babylonian Empire, which ends in 539 BC. </a:t>
            </a:r>
          </a:p>
          <a:p>
            <a:r>
              <a:rPr lang="en-US" sz="3600" dirty="0">
                <a:solidFill>
                  <a:schemeClr val="bg1"/>
                </a:solidFill>
                <a:effectLst>
                  <a:outerShdw blurRad="38100" dist="38100" dir="2700000" algn="ctr" rotWithShape="0">
                    <a:schemeClr val="tx1"/>
                  </a:outerShdw>
                </a:effectLst>
              </a:rPr>
              <a:t>Though God gives Daniel long life, the fact that Hananiah, Mishael and Azariah are not mentioned in this summary is notable. </a:t>
            </a:r>
          </a:p>
          <a:p>
            <a:r>
              <a:rPr lang="en-US" sz="3600" dirty="0">
                <a:solidFill>
                  <a:schemeClr val="bg1"/>
                </a:solidFill>
                <a:effectLst>
                  <a:outerShdw blurRad="38100" dist="38100" dir="2700000" algn="ctr" rotWithShape="0">
                    <a:schemeClr val="tx1"/>
                  </a:outerShdw>
                </a:effectLst>
              </a:rPr>
              <a:t>Daniel most likely outlived his friends. </a:t>
            </a:r>
          </a:p>
          <a:p>
            <a:r>
              <a:rPr lang="en-US" sz="3600" dirty="0">
                <a:solidFill>
                  <a:schemeClr val="bg1"/>
                </a:solidFill>
                <a:effectLst>
                  <a:outerShdw blurRad="38100" dist="38100" dir="2700000" algn="ctr" rotWithShape="0">
                    <a:schemeClr val="tx1"/>
                  </a:outerShdw>
                </a:effectLst>
              </a:rPr>
              <a:t>And though Daniel never outlived his love for Jerusalem (see 9:1-19), from what we can tell, he never returned home.</a:t>
            </a:r>
          </a:p>
        </p:txBody>
      </p:sp>
      <p:sp>
        <p:nvSpPr>
          <p:cNvPr id="2" name="TextBox 1">
            <a:extLst>
              <a:ext uri="{FF2B5EF4-FFF2-40B4-BE49-F238E27FC236}">
                <a16:creationId xmlns:a16="http://schemas.microsoft.com/office/drawing/2014/main" id="{A82CF8BD-A0A3-52A7-849B-625E0EA900D5}"/>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55-56</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5C3F206-A2F3-1C07-0978-894C6E2E7850}"/>
              </a:ext>
            </a:extLst>
          </p:cNvPr>
          <p:cNvSpPr>
            <a:spLocks noGrp="1"/>
          </p:cNvSpPr>
          <p:nvPr>
            <p:ph type="title"/>
          </p:nvPr>
        </p:nvSpPr>
        <p:spPr>
          <a:xfrm>
            <a:off x="0" y="0"/>
            <a:ext cx="12192000" cy="70242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Daniel was there until the first year of King Cyrus.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0464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04E721A-42F2-9897-B3C6-BE5A3C7D842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EE016A-D45D-9CEF-43CC-1504DC5A7E6D}"/>
              </a:ext>
            </a:extLst>
          </p:cNvPr>
          <p:cNvSpPr>
            <a:spLocks noGrp="1"/>
          </p:cNvSpPr>
          <p:nvPr>
            <p:ph idx="1"/>
          </p:nvPr>
        </p:nvSpPr>
        <p:spPr>
          <a:xfrm>
            <a:off x="278317" y="814647"/>
            <a:ext cx="11555896" cy="5827222"/>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Some liberal scholars have tried to claim there is a contradiction between this verse and Daniel 10:1 where it states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a:t>
            </a:r>
            <a:r>
              <a:rPr lang="en-US" sz="32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third</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year of Cyrus king of Persia a word was revealed to Daniel…</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But the preposition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until</a:t>
            </a:r>
            <a:r>
              <a:rPr lang="en-US" sz="3200" dirty="0">
                <a:solidFill>
                  <a:schemeClr val="bg1"/>
                </a:solidFill>
                <a:effectLst>
                  <a:outerShdw blurRad="38100" dist="38100" dir="2700000" algn="ctr" rotWithShape="0">
                    <a:schemeClr val="tx1"/>
                  </a:outerShdw>
                </a:effectLst>
              </a:rPr>
              <a:t>”, while referencing a future time, does not exclude the possibility of things continuing after that time. </a:t>
            </a:r>
          </a:p>
          <a:p>
            <a:r>
              <a:rPr lang="en-US" sz="3200" dirty="0">
                <a:solidFill>
                  <a:schemeClr val="bg1"/>
                </a:solidFill>
                <a:effectLst>
                  <a:outerShdw blurRad="38100" dist="38100" dir="2700000" algn="ctr" rotWithShape="0">
                    <a:schemeClr val="tx1"/>
                  </a:outerShdw>
                </a:effectLst>
              </a:rPr>
              <a:t>For example, cf. Ps. 110:1 where it says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says to my Lord: “Sit at my right hand, until I make your enemies your footstool.”</a:t>
            </a:r>
            <a:r>
              <a:rPr lang="en-US" sz="3200" dirty="0">
                <a:solidFill>
                  <a:schemeClr val="bg1"/>
                </a:solidFill>
                <a:effectLst>
                  <a:outerShdw blurRad="38100" dist="38100" dir="2700000" algn="ctr" rotWithShape="0">
                    <a:schemeClr val="tx1"/>
                  </a:outerShdw>
                </a:effectLst>
              </a:rPr>
              <a:t>”, obviously does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mean that after the Father makes Christ’s enemies his footstool, that Christ will no longer sit at the right hand of Father!</a:t>
            </a:r>
          </a:p>
          <a:p>
            <a:r>
              <a:rPr lang="en-US" sz="3200" dirty="0">
                <a:solidFill>
                  <a:schemeClr val="bg1"/>
                </a:solidFill>
                <a:effectLst>
                  <a:outerShdw blurRad="38100" dist="38100" dir="2700000" algn="ctr" rotWithShape="0">
                    <a:schemeClr val="tx1"/>
                  </a:outerShdw>
                </a:effectLst>
              </a:rPr>
              <a:t>Why, then, is the first year of Cyrus mentioned here? </a:t>
            </a:r>
          </a:p>
          <a:p>
            <a:r>
              <a:rPr lang="en-US" sz="3200" dirty="0">
                <a:solidFill>
                  <a:schemeClr val="bg1"/>
                </a:solidFill>
                <a:effectLst>
                  <a:outerShdw blurRad="38100" dist="38100" dir="2700000" algn="ctr" rotWithShape="0">
                    <a:schemeClr val="tx1"/>
                  </a:outerShdw>
                </a:effectLst>
              </a:rPr>
              <a:t>The answer is that this was a period of particular importance. </a:t>
            </a:r>
          </a:p>
          <a:p>
            <a:r>
              <a:rPr lang="en-US" sz="3200" dirty="0">
                <a:solidFill>
                  <a:schemeClr val="bg1"/>
                </a:solidFill>
                <a:effectLst>
                  <a:outerShdw blurRad="38100" dist="38100" dir="2700000" algn="ctr" rotWithShape="0">
                    <a:schemeClr val="tx1"/>
                  </a:outerShdw>
                </a:effectLst>
              </a:rPr>
              <a:t>It was, for the Jews, the beginning of a new era (cf. Isa. 44:28; 45:1), the year of their deliverance. </a:t>
            </a:r>
          </a:p>
          <a:p>
            <a:r>
              <a:rPr lang="en-US" sz="3200" dirty="0">
                <a:solidFill>
                  <a:schemeClr val="bg1"/>
                </a:solidFill>
                <a:effectLst>
                  <a:outerShdw blurRad="38100" dist="38100" dir="2700000" algn="ctr" rotWithShape="0">
                    <a:schemeClr val="tx1"/>
                  </a:outerShdw>
                </a:effectLst>
              </a:rPr>
              <a:t>The effect of this statement then is that Daniel lived through the whole period of the Exile.</a:t>
            </a:r>
          </a:p>
        </p:txBody>
      </p:sp>
      <p:sp>
        <p:nvSpPr>
          <p:cNvPr id="2" name="TextBox 1">
            <a:extLst>
              <a:ext uri="{FF2B5EF4-FFF2-40B4-BE49-F238E27FC236}">
                <a16:creationId xmlns:a16="http://schemas.microsoft.com/office/drawing/2014/main" id="{648E110F-166C-1C35-AEAC-B17A33DBE265}"/>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(p.51)</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C4FA525-44EB-A202-B9D2-620495436F7D}"/>
              </a:ext>
            </a:extLst>
          </p:cNvPr>
          <p:cNvSpPr>
            <a:spLocks noGrp="1"/>
          </p:cNvSpPr>
          <p:nvPr>
            <p:ph type="title"/>
          </p:nvPr>
        </p:nvSpPr>
        <p:spPr>
          <a:xfrm>
            <a:off x="0" y="0"/>
            <a:ext cx="12192000" cy="70242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Daniel was there until the first year of King Cyrus.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958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94A0BADE-148C-C362-CE9A-727ADD570E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F1B881-45EB-5E68-B521-B581E95AC150}"/>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FBA3E575-2839-008F-5D77-A55FC443E7CC}"/>
              </a:ext>
            </a:extLst>
          </p:cNvPr>
          <p:cNvSpPr>
            <a:spLocks noGrp="1"/>
          </p:cNvSpPr>
          <p:nvPr>
            <p:ph idx="1"/>
          </p:nvPr>
        </p:nvSpPr>
        <p:spPr>
          <a:xfrm>
            <a:off x="557441" y="738365"/>
            <a:ext cx="11007029" cy="6076092"/>
          </a:xfrm>
        </p:spPr>
        <p:txBody>
          <a:bodyPr>
            <a:normAutofit lnSpcReduction="10000"/>
          </a:bodyPr>
          <a:lstStyle/>
          <a:p>
            <a:r>
              <a:rPr lang="en-US" dirty="0"/>
              <a:t>If Daniel had not been able to arrange with his overseers to avoid eating food that was undefiled, would it still have been sinful for him to eat it?</a:t>
            </a:r>
          </a:p>
          <a:p>
            <a:r>
              <a:rPr lang="en-US" dirty="0"/>
              <a:t>Have you ever faced a situation like Daniel faced where your personal Christian convictions conflicted with a requirement put on you by someone in authority, perhaps at work? How did you handle it?</a:t>
            </a:r>
          </a:p>
          <a:p>
            <a:r>
              <a:rPr lang="en-US" dirty="0"/>
              <a:t>If it turns out that the king’s foods was </a:t>
            </a:r>
            <a:r>
              <a:rPr lang="en-US" b="1" i="1" dirty="0"/>
              <a:t>not</a:t>
            </a:r>
            <a:r>
              <a:rPr lang="en-US" dirty="0"/>
              <a:t> actually defiled (as God sees it), but Daniel mistakenly </a:t>
            </a:r>
            <a:r>
              <a:rPr lang="en-US" b="1" i="1" dirty="0"/>
              <a:t>thought</a:t>
            </a:r>
            <a:r>
              <a:rPr lang="en-US" dirty="0"/>
              <a:t> it was wrong to eat it, would it still be wrong for him to do so? Why or why not? Can you give a scripture to support your answer?</a:t>
            </a:r>
          </a:p>
          <a:p>
            <a:r>
              <a:rPr lang="en-US" dirty="0"/>
              <a:t>I pointed out that Daniel never compromised his principles, but at the same time he did not permit devotion to principle to serve as a cloak for rudeness or fanaticism. </a:t>
            </a:r>
          </a:p>
          <a:p>
            <a:r>
              <a:rPr lang="en-US" dirty="0"/>
              <a:t>Have you ever seen a Christian (or perhaps you yourself have done so) who, while standing by their convictions did so in a way that was unnecessarily rude and disrespectful of others?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631203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7D763161-0288-09F4-D30A-0EB4E0BC7E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ECF5F0-CC93-A98B-7401-D479E4E2C708}"/>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BE15A741-660E-53B9-9EAD-C0027A9BF4DB}"/>
              </a:ext>
            </a:extLst>
          </p:cNvPr>
          <p:cNvSpPr>
            <a:spLocks noGrp="1"/>
          </p:cNvSpPr>
          <p:nvPr>
            <p:ph idx="1"/>
          </p:nvPr>
        </p:nvSpPr>
        <p:spPr>
          <a:xfrm>
            <a:off x="557441" y="738365"/>
            <a:ext cx="11007029" cy="6076092"/>
          </a:xfrm>
        </p:spPr>
        <p:txBody>
          <a:bodyPr>
            <a:normAutofit/>
          </a:bodyPr>
          <a:lstStyle/>
          <a:p>
            <a:r>
              <a:rPr lang="en-US" dirty="0"/>
              <a:t>Given some of the facts we learn about Daniel in the book, we see he must have been taught much by his parents about God and the Law before he was exiled from them. </a:t>
            </a:r>
          </a:p>
          <a:p>
            <a:r>
              <a:rPr lang="en-US" dirty="0"/>
              <a:t>What are some things we can do as parents in order to raise young “Daniels” in our day?</a:t>
            </a:r>
          </a:p>
          <a:p>
            <a:r>
              <a:rPr lang="en-US" dirty="0"/>
              <a:t>What are some things we can do to prepare ourselves to be “Daniels” should the day ever come that </a:t>
            </a:r>
            <a:r>
              <a:rPr lang="en-US" b="1" i="1" dirty="0"/>
              <a:t>we</a:t>
            </a:r>
            <a:r>
              <a:rPr lang="en-US" dirty="0"/>
              <a:t> face such trials?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482019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CE17DC9-0CC7-68A0-454A-A74F5233D2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1C4652-A52C-2131-779F-1A62884A961F}"/>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Lord Gives His Servants Grace (1:8-21)</a:t>
            </a:r>
          </a:p>
        </p:txBody>
      </p:sp>
      <p:sp>
        <p:nvSpPr>
          <p:cNvPr id="5" name="Content Placeholder 4">
            <a:extLst>
              <a:ext uri="{FF2B5EF4-FFF2-40B4-BE49-F238E27FC236}">
                <a16:creationId xmlns:a16="http://schemas.microsoft.com/office/drawing/2014/main" id="{8CE07136-E47A-5A9C-4443-DC68FB2DDBE2}"/>
              </a:ext>
            </a:extLst>
          </p:cNvPr>
          <p:cNvSpPr>
            <a:spLocks noGrp="1"/>
          </p:cNvSpPr>
          <p:nvPr>
            <p:ph idx="1"/>
          </p:nvPr>
        </p:nvSpPr>
        <p:spPr>
          <a:xfrm>
            <a:off x="357809" y="818735"/>
            <a:ext cx="11502887" cy="5976920"/>
          </a:xfrm>
        </p:spPr>
        <p:txBody>
          <a:bodyPr>
            <a:normAutofit/>
          </a:bodyPr>
          <a:lstStyle/>
          <a:p>
            <a:pPr marL="0" indent="0">
              <a:buNone/>
            </a:pP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Daniel then said to the guard whom the chief official had appointed over Daniel, Hananiah, Mishael and Azariah,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“Please test your servants for ten days: Give us nothing but vegetables to eat and water to drink.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compare our appearance with that of the young men who eat the royal food, and treat your servants in accordance with what you see.”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he agreed to this and tested them for ten days.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end of the ten days they looked healthier and better nourished than any of the young men who ate the royal food.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 guard took away their choice food and the wine they were to drink and gave them vegetables instead. </a:t>
            </a:r>
          </a:p>
        </p:txBody>
      </p:sp>
    </p:spTree>
    <p:extLst>
      <p:ext uri="{BB962C8B-B14F-4D97-AF65-F5344CB8AC3E}">
        <p14:creationId xmlns:p14="http://schemas.microsoft.com/office/powerpoint/2010/main" val="2162971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3D67257-553B-2E3E-966B-1A873A69A0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B2F83B-FBEE-0136-F6E4-7A865CE271F5}"/>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Lord Gives His Servants Grace (1:8-21)</a:t>
            </a:r>
          </a:p>
        </p:txBody>
      </p:sp>
      <p:sp>
        <p:nvSpPr>
          <p:cNvPr id="5" name="Content Placeholder 4">
            <a:extLst>
              <a:ext uri="{FF2B5EF4-FFF2-40B4-BE49-F238E27FC236}">
                <a16:creationId xmlns:a16="http://schemas.microsoft.com/office/drawing/2014/main" id="{59AA6440-1B12-0A2B-3160-642E9BDA1ED9}"/>
              </a:ext>
            </a:extLst>
          </p:cNvPr>
          <p:cNvSpPr>
            <a:spLocks noGrp="1"/>
          </p:cNvSpPr>
          <p:nvPr>
            <p:ph idx="1"/>
          </p:nvPr>
        </p:nvSpPr>
        <p:spPr>
          <a:xfrm>
            <a:off x="357809" y="818735"/>
            <a:ext cx="11502887" cy="5976920"/>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these four young men God gave knowledge and understanding of all kinds of literature and learning. And Daniel could understand visions and dreams of all kinds.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end of the time set by the king to bring them in, the chief official presented them to Nebuchadnezzar.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talked with them, and he found none equal to Daniel, Hananiah, Mishael and Azariah; so they entered the king's service.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every matter of wisdom and understanding about which the king questioned them, he found them ten times better than all the magicians and enchanters in his whole kingdom.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Daniel remained there until the first year of King Cyrus.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2435832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3C8B5E5-798D-D86E-C3E3-584C394D0B6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096C7C-37AD-8165-2DEF-B9448002ACBC}"/>
              </a:ext>
            </a:extLst>
          </p:cNvPr>
          <p:cNvSpPr>
            <a:spLocks noGrp="1"/>
          </p:cNvSpPr>
          <p:nvPr>
            <p:ph idx="1"/>
          </p:nvPr>
        </p:nvSpPr>
        <p:spPr>
          <a:xfrm>
            <a:off x="348975" y="1425633"/>
            <a:ext cx="11555896" cy="4861956"/>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Last week we saw that the young men undergoing training for royal service were given the </a:t>
            </a:r>
            <a:r>
              <a:rPr lang="en-US" sz="3200" b="1" i="1" dirty="0">
                <a:solidFill>
                  <a:schemeClr val="bg1"/>
                </a:solidFill>
                <a:effectLst>
                  <a:outerShdw blurRad="38100" dist="38100" dir="2700000" algn="ctr" rotWithShape="0">
                    <a:schemeClr val="tx1"/>
                  </a:outerShdw>
                </a:effectLst>
              </a:rPr>
              <a:t>privilege</a:t>
            </a:r>
            <a:r>
              <a:rPr lang="en-US" sz="3200" dirty="0">
                <a:solidFill>
                  <a:schemeClr val="bg1"/>
                </a:solidFill>
                <a:effectLst>
                  <a:outerShdw blurRad="38100" dist="38100" dir="2700000" algn="ctr" rotWithShape="0">
                    <a:schemeClr val="tx1"/>
                  </a:outerShdw>
                </a:effectLst>
              </a:rPr>
              <a:t> of eating the king’s food and drinking his wine (vs.5)</a:t>
            </a:r>
          </a:p>
          <a:p>
            <a:r>
              <a:rPr lang="en-US" sz="3200" dirty="0">
                <a:solidFill>
                  <a:schemeClr val="bg1"/>
                </a:solidFill>
                <a:effectLst>
                  <a:outerShdw blurRad="38100" dist="38100" dir="2700000" algn="ctr" rotWithShape="0">
                    <a:schemeClr val="tx1"/>
                  </a:outerShdw>
                </a:effectLst>
              </a:rPr>
              <a:t>But </a:t>
            </a:r>
            <a:r>
              <a:rPr lang="en-US" sz="3200" b="1" i="1" dirty="0">
                <a:solidFill>
                  <a:schemeClr val="bg1"/>
                </a:solidFill>
                <a:effectLst>
                  <a:outerShdw blurRad="38100" dist="38100" dir="2700000" algn="ctr" rotWithShape="0">
                    <a:schemeClr val="tx1"/>
                  </a:outerShdw>
                </a:effectLst>
              </a:rPr>
              <a:t>here</a:t>
            </a:r>
            <a:r>
              <a:rPr lang="en-US" sz="3200" dirty="0">
                <a:solidFill>
                  <a:schemeClr val="bg1"/>
                </a:solidFill>
                <a:effectLst>
                  <a:outerShdw blurRad="38100" dist="38100" dir="2700000" algn="ctr" rotWithShape="0">
                    <a:schemeClr val="tx1"/>
                  </a:outerShdw>
                </a:effectLst>
              </a:rPr>
              <a:t> we’re told that Daniel was unwilling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defile</a:t>
            </a:r>
            <a:r>
              <a:rPr lang="en-US" sz="3200" dirty="0">
                <a:solidFill>
                  <a:schemeClr val="bg1"/>
                </a:solidFill>
                <a:effectLst>
                  <a:outerShdw blurRad="38100" dist="38100" dir="2700000" algn="ctr" rotWithShape="0">
                    <a:schemeClr val="tx1"/>
                  </a:outerShdw>
                </a:effectLst>
              </a:rPr>
              <a:t>” himself with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king's food</a:t>
            </a:r>
            <a:r>
              <a:rPr lang="en-US" sz="3200" dirty="0">
                <a:solidFill>
                  <a:schemeClr val="bg1"/>
                </a:solidFill>
                <a:effectLst>
                  <a:outerShdw blurRad="38100" dist="38100" dir="2700000" algn="ctr" rotWithShape="0">
                    <a:schemeClr val="tx1"/>
                  </a:outerShdw>
                </a:effectLst>
              </a:rPr>
              <a:t>” or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wine that he drank</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 text does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tell us </a:t>
            </a:r>
            <a:r>
              <a:rPr lang="en-US" sz="3200" b="1" i="1" dirty="0">
                <a:solidFill>
                  <a:schemeClr val="bg1"/>
                </a:solidFill>
                <a:effectLst>
                  <a:outerShdw blurRad="38100" dist="38100" dir="2700000" algn="ctr" rotWithShape="0">
                    <a:schemeClr val="tx1"/>
                  </a:outerShdw>
                </a:effectLst>
              </a:rPr>
              <a:t>why</a:t>
            </a:r>
            <a:r>
              <a:rPr lang="en-US" sz="3200" dirty="0">
                <a:solidFill>
                  <a:schemeClr val="bg1"/>
                </a:solidFill>
                <a:effectLst>
                  <a:outerShdw blurRad="38100" dist="38100" dir="2700000" algn="ctr" rotWithShape="0">
                    <a:schemeClr val="tx1"/>
                  </a:outerShdw>
                </a:effectLst>
              </a:rPr>
              <a:t> Daniel believed that the king’s food and wine would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defile</a:t>
            </a:r>
            <a:r>
              <a:rPr lang="en-US" sz="3200" dirty="0">
                <a:solidFill>
                  <a:schemeClr val="bg1"/>
                </a:solidFill>
                <a:effectLst>
                  <a:outerShdw blurRad="38100" dist="38100" dir="2700000" algn="ctr" rotWithShape="0">
                    <a:schemeClr val="tx1"/>
                  </a:outerShdw>
                </a:effectLst>
              </a:rPr>
              <a:t>” him.</a:t>
            </a:r>
          </a:p>
          <a:p>
            <a:r>
              <a:rPr lang="en-US" sz="3200" dirty="0">
                <a:solidFill>
                  <a:schemeClr val="bg1"/>
                </a:solidFill>
                <a:effectLst>
                  <a:outerShdw blurRad="38100" dist="38100" dir="2700000" algn="ctr" rotWithShape="0">
                    <a:schemeClr val="tx1"/>
                  </a:outerShdw>
                </a:effectLst>
              </a:rPr>
              <a:t>Naturally this has given rise to endless speculation in the commentaries about what Daniel’s </a:t>
            </a:r>
            <a:r>
              <a:rPr lang="en-US" sz="3200" b="1" i="1" dirty="0">
                <a:solidFill>
                  <a:schemeClr val="bg1"/>
                </a:solidFill>
                <a:effectLst>
                  <a:outerShdw blurRad="38100" dist="38100" dir="2700000" algn="ctr" rotWithShape="0">
                    <a:schemeClr val="tx1"/>
                  </a:outerShdw>
                </a:effectLst>
              </a:rPr>
              <a:t>reason</a:t>
            </a:r>
            <a:r>
              <a:rPr lang="en-US" sz="3200" dirty="0">
                <a:solidFill>
                  <a:schemeClr val="bg1"/>
                </a:solidFill>
                <a:effectLst>
                  <a:outerShdw blurRad="38100" dist="38100" dir="2700000" algn="ctr" rotWithShape="0">
                    <a:schemeClr val="tx1"/>
                  </a:outerShdw>
                </a:effectLst>
              </a:rPr>
              <a:t> might have been for thinking the king’s food would defile him.</a:t>
            </a:r>
          </a:p>
          <a:p>
            <a:r>
              <a:rPr lang="en-US" sz="3200" dirty="0">
                <a:solidFill>
                  <a:schemeClr val="bg1"/>
                </a:solidFill>
                <a:effectLst>
                  <a:outerShdw blurRad="38100" dist="38100" dir="2700000" algn="ctr" rotWithShape="0">
                    <a:schemeClr val="tx1"/>
                  </a:outerShdw>
                </a:effectLst>
              </a:rPr>
              <a:t>My </a:t>
            </a:r>
            <a:r>
              <a:rPr lang="en-US" sz="3200" b="1" i="1" dirty="0">
                <a:solidFill>
                  <a:schemeClr val="bg1"/>
                </a:solidFill>
                <a:effectLst>
                  <a:outerShdw blurRad="38100" dist="38100" dir="2700000" algn="ctr" rotWithShape="0">
                    <a:schemeClr val="tx1"/>
                  </a:outerShdw>
                </a:effectLst>
              </a:rPr>
              <a:t>first</a:t>
            </a:r>
            <a:r>
              <a:rPr lang="en-US" sz="3200" dirty="0">
                <a:solidFill>
                  <a:schemeClr val="bg1"/>
                </a:solidFill>
                <a:effectLst>
                  <a:outerShdw blurRad="38100" dist="38100" dir="2700000" algn="ctr" rotWithShape="0">
                    <a:schemeClr val="tx1"/>
                  </a:outerShdw>
                </a:effectLst>
              </a:rPr>
              <a:t> thought was that the king’s food was </a:t>
            </a:r>
            <a:r>
              <a:rPr lang="en-US" sz="3200" b="1" i="1" dirty="0">
                <a:solidFill>
                  <a:schemeClr val="bg1"/>
                </a:solidFill>
                <a:effectLst>
                  <a:outerShdw blurRad="38100" dist="38100" dir="2700000" algn="ctr" rotWithShape="0">
                    <a:schemeClr val="tx1"/>
                  </a:outerShdw>
                </a:effectLst>
              </a:rPr>
              <a:t>ceremonially unclean </a:t>
            </a:r>
            <a:r>
              <a:rPr lang="en-US" sz="3200" dirty="0">
                <a:solidFill>
                  <a:schemeClr val="bg1"/>
                </a:solidFill>
                <a:effectLst>
                  <a:outerShdw blurRad="38100" dist="38100" dir="2700000" algn="ctr" rotWithShape="0">
                    <a:schemeClr val="tx1"/>
                  </a:outerShdw>
                </a:effectLst>
              </a:rPr>
              <a:t>according to the standards of the Mosaic Law (Lev. 3:17; 11:1–47; 17:10–14).</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However, the fact that the Mosaic food laws do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forbid the drinking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wine</a:t>
            </a:r>
            <a:r>
              <a:rPr lang="en-US" sz="3200" dirty="0">
                <a:solidFill>
                  <a:schemeClr val="bg1"/>
                </a:solidFill>
                <a:effectLst>
                  <a:outerShdw blurRad="38100" dist="38100" dir="2700000" algn="ctr" rotWithShape="0">
                    <a:schemeClr val="tx1"/>
                  </a:outerShdw>
                </a:effectLst>
              </a:rPr>
              <a:t>” (except in the case of the Nazarite vow, Num. 6:2–4) suggests that this may only be </a:t>
            </a:r>
            <a:r>
              <a:rPr lang="en-US" sz="3200" b="1" i="1" dirty="0">
                <a:solidFill>
                  <a:schemeClr val="bg1"/>
                </a:solidFill>
                <a:effectLst>
                  <a:outerShdw blurRad="38100" dist="38100" dir="2700000" algn="ctr" rotWithShape="0">
                    <a:schemeClr val="tx1"/>
                  </a:outerShdw>
                </a:effectLst>
              </a:rPr>
              <a:t>part</a:t>
            </a:r>
            <a:r>
              <a:rPr lang="en-US" sz="3200" dirty="0">
                <a:solidFill>
                  <a:schemeClr val="bg1"/>
                </a:solidFill>
                <a:effectLst>
                  <a:outerShdw blurRad="38100" dist="38100" dir="2700000" algn="ctr" rotWithShape="0">
                    <a:schemeClr val="tx1"/>
                  </a:outerShdw>
                </a:effectLst>
              </a:rPr>
              <a:t> of the reason for Daniel’s decision.</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p>
          <a:p>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B740E6C2-BF25-325C-27C2-F592F360C97B}"/>
              </a:ext>
            </a:extLst>
          </p:cNvPr>
          <p:cNvSpPr txBox="1"/>
          <p:nvPr/>
        </p:nvSpPr>
        <p:spPr>
          <a:xfrm>
            <a:off x="0" y="6211669"/>
            <a:ext cx="12192000" cy="646331"/>
          </a:xfrm>
          <a:prstGeom prst="rect">
            <a:avLst/>
          </a:prstGeom>
          <a:noFill/>
        </p:spPr>
        <p:txBody>
          <a:bodyPr wrap="square" rtlCol="0">
            <a:spAutoFit/>
          </a:bodyPr>
          <a:lstStyle/>
          <a:p>
            <a:pPr marL="0" marR="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p>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Lucas, Ernest;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Apollos Old Testament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54–55)</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BEA3D1B8-31B5-1E49-AFCD-DB01E8C6D46E}"/>
              </a:ext>
            </a:extLst>
          </p:cNvPr>
          <p:cNvSpPr>
            <a:spLocks noGrp="1"/>
          </p:cNvSpPr>
          <p:nvPr>
            <p:ph type="title"/>
          </p:nvPr>
        </p:nvSpPr>
        <p:spPr>
          <a:xfrm>
            <a:off x="0" y="1"/>
            <a:ext cx="12192000" cy="125522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Daniel resolved that he would not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defile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himself with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king's food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or with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wine that he drank</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he asked the chief of the eunuchs to allow him not to defile himself.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832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5549A8B-891E-74DE-4341-C8DF3B5A05A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5EB9A2-6347-DEDD-16CC-FB55F8FA217F}"/>
              </a:ext>
            </a:extLst>
          </p:cNvPr>
          <p:cNvSpPr>
            <a:spLocks noGrp="1"/>
          </p:cNvSpPr>
          <p:nvPr>
            <p:ph idx="1"/>
          </p:nvPr>
        </p:nvSpPr>
        <p:spPr>
          <a:xfrm>
            <a:off x="348975" y="1425633"/>
            <a:ext cx="11555896" cy="4786035"/>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Another reason the some have suggested is that the king’s food may have come from the Babylonian temple and so have been offered to a pagan deity.</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But this would have </a:t>
            </a:r>
            <a:r>
              <a:rPr lang="en-US" sz="4000" b="1" i="1" dirty="0">
                <a:solidFill>
                  <a:schemeClr val="bg1"/>
                </a:solidFill>
                <a:effectLst>
                  <a:outerShdw blurRad="38100" dist="38100" dir="2700000" algn="ctr" rotWithShape="0">
                    <a:schemeClr val="tx1"/>
                  </a:outerShdw>
                </a:effectLst>
              </a:rPr>
              <a:t>also</a:t>
            </a:r>
            <a:r>
              <a:rPr lang="en-US" sz="4000" dirty="0">
                <a:solidFill>
                  <a:schemeClr val="bg1"/>
                </a:solidFill>
                <a:effectLst>
                  <a:outerShdw blurRad="38100" dist="38100" dir="2700000" algn="ctr" rotWithShape="0">
                    <a:schemeClr val="tx1"/>
                  </a:outerShdw>
                </a:effectLst>
              </a:rPr>
              <a:t> have been true of the vegetarian food, which Daniel </a:t>
            </a:r>
            <a:r>
              <a:rPr lang="en-US" sz="4000" b="1" i="1" dirty="0">
                <a:solidFill>
                  <a:schemeClr val="bg1"/>
                </a:solidFill>
                <a:effectLst>
                  <a:outerShdw blurRad="38100" dist="38100" dir="2700000" algn="ctr" rotWithShape="0">
                    <a:schemeClr val="tx1"/>
                  </a:outerShdw>
                </a:effectLst>
              </a:rPr>
              <a:t>did</a:t>
            </a:r>
            <a:r>
              <a:rPr lang="en-US" sz="4000" dirty="0">
                <a:solidFill>
                  <a:schemeClr val="bg1"/>
                </a:solidFill>
                <a:effectLst>
                  <a:outerShdw blurRad="38100" dist="38100" dir="2700000" algn="ctr" rotWithShape="0">
                    <a:schemeClr val="tx1"/>
                  </a:outerShdw>
                </a:effectLst>
              </a:rPr>
              <a:t> accept (see vs.12).</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There is one </a:t>
            </a:r>
            <a:r>
              <a:rPr lang="en-US" sz="4000" b="1" i="1" dirty="0">
                <a:solidFill>
                  <a:schemeClr val="bg1"/>
                </a:solidFill>
                <a:effectLst>
                  <a:outerShdw blurRad="38100" dist="38100" dir="2700000" algn="ctr" rotWithShape="0">
                    <a:schemeClr val="tx1"/>
                  </a:outerShdw>
                </a:effectLst>
              </a:rPr>
              <a:t>other</a:t>
            </a:r>
            <a:r>
              <a:rPr lang="en-US" sz="4000" dirty="0">
                <a:solidFill>
                  <a:schemeClr val="bg1"/>
                </a:solidFill>
                <a:effectLst>
                  <a:outerShdw blurRad="38100" dist="38100" dir="2700000" algn="ctr" rotWithShape="0">
                    <a:schemeClr val="tx1"/>
                  </a:outerShdw>
                </a:effectLst>
              </a:rPr>
              <a:t> view that many of the commentaries thought to be the </a:t>
            </a:r>
            <a:r>
              <a:rPr lang="en-US" sz="4000" b="1" i="1" dirty="0">
                <a:solidFill>
                  <a:schemeClr val="bg1"/>
                </a:solidFill>
                <a:effectLst>
                  <a:outerShdw blurRad="38100" dist="38100" dir="2700000" algn="ctr" rotWithShape="0">
                    <a:schemeClr val="tx1"/>
                  </a:outerShdw>
                </a:effectLst>
              </a:rPr>
              <a:t>best</a:t>
            </a:r>
            <a:r>
              <a:rPr lang="en-US" sz="4000" dirty="0">
                <a:solidFill>
                  <a:schemeClr val="bg1"/>
                </a:solidFill>
                <a:effectLst>
                  <a:outerShdw blurRad="38100" dist="38100" dir="2700000" algn="ctr" rotWithShape="0">
                    <a:schemeClr val="tx1"/>
                  </a:outerShdw>
                </a:effectLst>
              </a:rPr>
              <a:t> explanation:</a:t>
            </a:r>
            <a:r>
              <a:rPr lang="en-US" sz="40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4000" dirty="0">
              <a:solidFill>
                <a:schemeClr val="bg1"/>
              </a:solidFill>
              <a:effectLst>
                <a:outerShdw blurRad="38100" dist="38100" dir="2700000" algn="ctr" rotWithShape="0">
                  <a:schemeClr val="tx1"/>
                </a:outerShdw>
              </a:effectLst>
            </a:endParaRPr>
          </a:p>
          <a:p>
            <a:r>
              <a:rPr lang="en-US" sz="4000" dirty="0">
                <a:solidFill>
                  <a:schemeClr val="bg1"/>
                </a:solidFill>
                <a:effectLst>
                  <a:outerShdw blurRad="38100" dist="38100" dir="2700000" algn="ctr" rotWithShape="0">
                    <a:schemeClr val="tx1"/>
                  </a:outerShdw>
                </a:effectLst>
              </a:rPr>
              <a:t>According to this view, Daniel and his friends avoided the luxurious diet of the king’s table as a way of protecting themselves from being ensnared by the temptations of the Babylonian culture.</a:t>
            </a:r>
            <a:r>
              <a:rPr lang="en-US" sz="4000" baseline="30000" dirty="0">
                <a:solidFill>
                  <a:srgbClr val="FFFFFF"/>
                </a:solidFill>
                <a:effectLst>
                  <a:outerShdw blurRad="50800" dist="50800" dir="5400000" algn="ctr">
                    <a:srgbClr val="000000"/>
                  </a:outerShdw>
                </a:effectLst>
                <a:latin typeface="Calibri" panose="020F0502020204030204" pitchFamily="34" charset="0"/>
              </a:rPr>
              <a:t> 2</a:t>
            </a:r>
            <a:r>
              <a:rPr lang="en-US" sz="4000"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8F588294-A90D-3995-CA77-FC2F1658CD01}"/>
              </a:ext>
            </a:extLst>
          </p:cNvPr>
          <p:cNvSpPr txBox="1"/>
          <p:nvPr/>
        </p:nvSpPr>
        <p:spPr>
          <a:xfrm>
            <a:off x="0" y="6211669"/>
            <a:ext cx="12192000" cy="646331"/>
          </a:xfrm>
          <a:prstGeom prst="rect">
            <a:avLst/>
          </a:prstGeom>
          <a:noFill/>
        </p:spPr>
        <p:txBody>
          <a:bodyPr wrap="square" rtlCol="0">
            <a:spAutoFit/>
          </a:bodyPr>
          <a:lstStyle/>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Lucas, Ernest;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Apollos Old Testament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54–55)</a:t>
            </a:r>
          </a:p>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lang="en-US" sz="1800" dirty="0">
                <a:solidFill>
                  <a:schemeClr val="bg1"/>
                </a:solidFill>
                <a:effectLst>
                  <a:outerShdw blurRad="38100" dist="38100" dir="2700000" algn="ctr" rotWithShape="0">
                    <a:schemeClr val="tx1"/>
                  </a:outerShdw>
                </a:effectLst>
              </a:rPr>
              <a:t>ESV Bibles. </a:t>
            </a:r>
            <a:r>
              <a:rPr lang="en-US" sz="1800" i="1" dirty="0">
                <a:solidFill>
                  <a:schemeClr val="bg1"/>
                </a:solidFill>
                <a:effectLst>
                  <a:outerShdw blurRad="38100" dist="38100" dir="2700000" algn="ctr" rotWithShape="0">
                    <a:schemeClr val="tx1"/>
                  </a:outerShdw>
                </a:effectLst>
              </a:rPr>
              <a:t>ESV Study Bible </a:t>
            </a:r>
            <a:r>
              <a:rPr lang="en-US" sz="1800" dirty="0">
                <a:solidFill>
                  <a:schemeClr val="bg1"/>
                </a:solidFill>
                <a:effectLst>
                  <a:outerShdw blurRad="38100" dist="38100" dir="2700000" algn="ctr" rotWithShape="0">
                    <a:schemeClr val="tx1"/>
                  </a:outerShdw>
                </a:effectLst>
              </a:rPr>
              <a:t>(pp. 6916-6917)</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7FE5D0F8-54CB-301B-966A-38F559463D59}"/>
              </a:ext>
            </a:extLst>
          </p:cNvPr>
          <p:cNvSpPr>
            <a:spLocks noGrp="1"/>
          </p:cNvSpPr>
          <p:nvPr>
            <p:ph type="title"/>
          </p:nvPr>
        </p:nvSpPr>
        <p:spPr>
          <a:xfrm>
            <a:off x="0" y="1"/>
            <a:ext cx="12192000" cy="125522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 resolved that he would not defile himself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the king's food, or with the wine that he drank. Therefore he asked the chief of the eunuchs to allow him not to defile himself.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2276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D5CA0B1-AD31-176B-987C-4855FA72569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0A3C7B-1127-38D9-EE62-B745CF776D54}"/>
              </a:ext>
            </a:extLst>
          </p:cNvPr>
          <p:cNvSpPr>
            <a:spLocks noGrp="1"/>
          </p:cNvSpPr>
          <p:nvPr>
            <p:ph idx="1"/>
          </p:nvPr>
        </p:nvSpPr>
        <p:spPr>
          <a:xfrm>
            <a:off x="348975" y="1425633"/>
            <a:ext cx="11555896" cy="4786035"/>
          </a:xfrm>
        </p:spPr>
        <p:txBody>
          <a:bodyPr>
            <a:normAutofit fontScale="92500" lnSpcReduction="10000"/>
          </a:bodyPr>
          <a:lstStyle/>
          <a:p>
            <a:r>
              <a:rPr lang="en-US" sz="4000" dirty="0">
                <a:solidFill>
                  <a:schemeClr val="bg1"/>
                </a:solidFill>
                <a:effectLst>
                  <a:outerShdw blurRad="38100" dist="38100" dir="2700000" algn="ctr" rotWithShape="0">
                    <a:schemeClr val="tx1"/>
                  </a:outerShdw>
                </a:effectLst>
              </a:rPr>
              <a:t>And so, they used their distinctive diet (eating vegetables only) as a way of retaining their distinctive identity as Jewish exiles and avoiding complete assimilation into Babylonian culture (which was the king’s goal with these conquered subjects). </a:t>
            </a:r>
          </a:p>
          <a:p>
            <a:r>
              <a:rPr lang="en-US" sz="4000" dirty="0">
                <a:solidFill>
                  <a:schemeClr val="bg1"/>
                </a:solidFill>
                <a:effectLst>
                  <a:outerShdw blurRad="38100" dist="38100" dir="2700000" algn="ctr" rotWithShape="0">
                    <a:schemeClr val="tx1"/>
                  </a:outerShdw>
                </a:effectLst>
              </a:rPr>
              <a:t>With this restricted diet they continually reminded themselves, in this time of testing, that they were the people of God in a foreign land and that they were dependent for their food, indeed for their very lives, upon </a:t>
            </a:r>
            <a:r>
              <a:rPr lang="en-US" sz="4000" b="1" i="1" dirty="0">
                <a:solidFill>
                  <a:schemeClr val="bg1"/>
                </a:solidFill>
                <a:effectLst>
                  <a:outerShdw blurRad="38100" dist="38100" dir="2700000" algn="ctr" rotWithShape="0">
                    <a:schemeClr val="tx1"/>
                  </a:outerShdw>
                </a:effectLst>
              </a:rPr>
              <a:t>God</a:t>
            </a:r>
            <a:r>
              <a:rPr lang="en-US" sz="4000" dirty="0">
                <a:solidFill>
                  <a:schemeClr val="bg1"/>
                </a:solidFill>
                <a:effectLst>
                  <a:outerShdw blurRad="38100" dist="38100" dir="2700000" algn="ctr" rotWithShape="0">
                    <a:schemeClr val="tx1"/>
                  </a:outerShdw>
                </a:effectLst>
              </a:rPr>
              <a:t>, their Creator, </a:t>
            </a:r>
            <a:r>
              <a:rPr lang="en-US" sz="4000" b="1" i="1" dirty="0">
                <a:solidFill>
                  <a:schemeClr val="bg1"/>
                </a:solidFill>
                <a:effectLst>
                  <a:outerShdw blurRad="38100" dist="38100" dir="2700000" algn="ctr" rotWithShape="0">
                    <a:schemeClr val="tx1"/>
                  </a:outerShdw>
                </a:effectLst>
              </a:rPr>
              <a:t>not</a:t>
            </a:r>
            <a:r>
              <a:rPr lang="en-US" sz="4000" dirty="0">
                <a:solidFill>
                  <a:schemeClr val="bg1"/>
                </a:solidFill>
                <a:effectLst>
                  <a:outerShdw blurRad="38100" dist="38100" dir="2700000" algn="ctr" rotWithShape="0">
                    <a:schemeClr val="tx1"/>
                  </a:outerShdw>
                </a:effectLst>
              </a:rPr>
              <a:t> King Nebuchadnezzar. </a:t>
            </a:r>
          </a:p>
          <a:p>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2B1B8B31-5D0D-4492-F737-210C9106039D}"/>
              </a:ext>
            </a:extLst>
          </p:cNvPr>
          <p:cNvSpPr txBox="1"/>
          <p:nvPr/>
        </p:nvSpPr>
        <p:spPr>
          <a:xfrm>
            <a:off x="0" y="6488667"/>
            <a:ext cx="12192000" cy="369332"/>
          </a:xfrm>
          <a:prstGeom prst="rect">
            <a:avLst/>
          </a:prstGeom>
          <a:noFill/>
        </p:spPr>
        <p:txBody>
          <a:bodyPr wrap="square" rtlCol="0">
            <a:spAutoFit/>
          </a:bodyPr>
          <a:lstStyle/>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lang="en-US" sz="1800" dirty="0">
                <a:solidFill>
                  <a:schemeClr val="bg1"/>
                </a:solidFill>
                <a:effectLst>
                  <a:outerShdw blurRad="38100" dist="38100" dir="2700000" algn="ctr" rotWithShape="0">
                    <a:schemeClr val="tx1"/>
                  </a:outerShdw>
                </a:effectLst>
              </a:rPr>
              <a:t>ESV Bibles. </a:t>
            </a:r>
            <a:r>
              <a:rPr lang="en-US" sz="1800" i="1" dirty="0">
                <a:solidFill>
                  <a:schemeClr val="bg1"/>
                </a:solidFill>
                <a:effectLst>
                  <a:outerShdw blurRad="38100" dist="38100" dir="2700000" algn="ctr" rotWithShape="0">
                    <a:schemeClr val="tx1"/>
                  </a:outerShdw>
                </a:effectLst>
              </a:rPr>
              <a:t>ESV Study Bible </a:t>
            </a:r>
            <a:r>
              <a:rPr lang="en-US" sz="1800" dirty="0">
                <a:solidFill>
                  <a:schemeClr val="bg1"/>
                </a:solidFill>
                <a:effectLst>
                  <a:outerShdw blurRad="38100" dist="38100" dir="2700000" algn="ctr" rotWithShape="0">
                    <a:schemeClr val="tx1"/>
                  </a:outerShdw>
                </a:effectLst>
              </a:rPr>
              <a:t>(pp. 6916-6917)</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93E1C92-229A-1F4F-AB38-B80E4C160DF4}"/>
              </a:ext>
            </a:extLst>
          </p:cNvPr>
          <p:cNvSpPr>
            <a:spLocks noGrp="1"/>
          </p:cNvSpPr>
          <p:nvPr>
            <p:ph type="title"/>
          </p:nvPr>
        </p:nvSpPr>
        <p:spPr>
          <a:xfrm>
            <a:off x="0" y="1"/>
            <a:ext cx="12192000" cy="125522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 resolved that he would not defile himself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the king's food, or with the wine that he drank. Therefore he asked the chief of the eunuchs to allow him not to defile himself.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049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0B4EEB3-83E3-2546-61DA-2297AB05862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B752AF-EA78-F4F4-2291-E2D07F185F95}"/>
              </a:ext>
            </a:extLst>
          </p:cNvPr>
          <p:cNvSpPr>
            <a:spLocks noGrp="1"/>
          </p:cNvSpPr>
          <p:nvPr>
            <p:ph idx="1"/>
          </p:nvPr>
        </p:nvSpPr>
        <p:spPr>
          <a:xfrm>
            <a:off x="348975" y="1363287"/>
            <a:ext cx="11555896" cy="5212080"/>
          </a:xfrm>
        </p:spPr>
        <p:txBody>
          <a:bodyPr>
            <a:normAutofit fontScale="92500" lnSpcReduction="10000"/>
          </a:bodyPr>
          <a:lstStyle/>
          <a:p>
            <a:r>
              <a:rPr lang="en-US" sz="3200" b="1" i="1" dirty="0">
                <a:solidFill>
                  <a:schemeClr val="bg1"/>
                </a:solidFill>
                <a:effectLst>
                  <a:outerShdw blurRad="38100" dist="38100" dir="2700000" algn="ctr" rotWithShape="0">
                    <a:schemeClr val="tx1"/>
                  </a:outerShdw>
                </a:effectLst>
              </a:rPr>
              <a:t>Regardless</a:t>
            </a:r>
            <a:r>
              <a:rPr lang="en-US" sz="3200" dirty="0">
                <a:solidFill>
                  <a:schemeClr val="bg1"/>
                </a:solidFill>
                <a:effectLst>
                  <a:outerShdw blurRad="38100" dist="38100" dir="2700000" algn="ctr" rotWithShape="0">
                    <a:schemeClr val="tx1"/>
                  </a:outerShdw>
                </a:effectLst>
              </a:rPr>
              <a:t> of </a:t>
            </a:r>
            <a:r>
              <a:rPr lang="en-US" sz="3200" b="1" i="1" dirty="0">
                <a:solidFill>
                  <a:schemeClr val="bg1"/>
                </a:solidFill>
                <a:effectLst>
                  <a:outerShdw blurRad="38100" dist="38100" dir="2700000" algn="ctr" rotWithShape="0">
                    <a:schemeClr val="tx1"/>
                  </a:outerShdw>
                </a:effectLst>
              </a:rPr>
              <a:t>why</a:t>
            </a:r>
            <a:r>
              <a:rPr lang="en-US" sz="3200" dirty="0">
                <a:solidFill>
                  <a:schemeClr val="bg1"/>
                </a:solidFill>
                <a:effectLst>
                  <a:outerShdw blurRad="38100" dist="38100" dir="2700000" algn="ctr" rotWithShape="0">
                    <a:schemeClr val="tx1"/>
                  </a:outerShdw>
                </a:effectLst>
              </a:rPr>
              <a:t> Daniel had the convictions that he did, we see here that </a:t>
            </a:r>
            <a:r>
              <a:rPr lang="en-US" sz="3200" b="1" i="1" dirty="0">
                <a:solidFill>
                  <a:schemeClr val="bg1"/>
                </a:solidFill>
                <a:effectLst>
                  <a:outerShdw blurRad="38100" dist="38100" dir="2700000" algn="ctr" rotWithShape="0">
                    <a:schemeClr val="tx1"/>
                  </a:outerShdw>
                </a:effectLst>
              </a:rPr>
              <a:t>he sought permission</a:t>
            </a:r>
            <a:r>
              <a:rPr lang="en-US" sz="3200" dirty="0">
                <a:solidFill>
                  <a:schemeClr val="bg1"/>
                </a:solidFill>
                <a:effectLst>
                  <a:outerShdw blurRad="38100" dist="38100" dir="2700000" algn="ctr" rotWithShape="0">
                    <a:schemeClr val="tx1"/>
                  </a:outerShdw>
                </a:effectLst>
              </a:rPr>
              <a:t> from his overseers to </a:t>
            </a:r>
            <a:r>
              <a:rPr lang="en-US" sz="3200" b="1" i="1" dirty="0">
                <a:solidFill>
                  <a:schemeClr val="bg1"/>
                </a:solidFill>
                <a:effectLst>
                  <a:outerShdw blurRad="38100" dist="38100" dir="2700000" algn="ctr" rotWithShape="0">
                    <a:schemeClr val="tx1"/>
                  </a:outerShdw>
                </a:effectLst>
              </a:rPr>
              <a:t>act</a:t>
            </a:r>
            <a:r>
              <a:rPr lang="en-US" sz="3200" dirty="0">
                <a:solidFill>
                  <a:schemeClr val="bg1"/>
                </a:solidFill>
                <a:effectLst>
                  <a:outerShdw blurRad="38100" dist="38100" dir="2700000" algn="ctr" rotWithShape="0">
                    <a:schemeClr val="tx1"/>
                  </a:outerShdw>
                </a:effectLst>
              </a:rPr>
              <a:t> on those convictions.</a:t>
            </a:r>
          </a:p>
          <a:p>
            <a:r>
              <a:rPr lang="en-US" sz="3200" dirty="0">
                <a:solidFill>
                  <a:schemeClr val="bg1"/>
                </a:solidFill>
                <a:effectLst>
                  <a:outerShdw blurRad="38100" dist="38100" dir="2700000" algn="ctr" rotWithShape="0">
                    <a:schemeClr val="tx1"/>
                  </a:outerShdw>
                </a:effectLst>
              </a:rPr>
              <a:t>Daniel displays no fanaticism or rudeness in this request, but candidly states his purpose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chief of the eunuchs </a:t>
            </a:r>
            <a:r>
              <a:rPr lang="en-US" sz="3200" dirty="0">
                <a:solidFill>
                  <a:schemeClr val="bg1"/>
                </a:solidFill>
                <a:effectLst>
                  <a:outerShdw blurRad="38100" dist="38100" dir="2700000" algn="ctr" rotWithShape="0">
                    <a:schemeClr val="tx1"/>
                  </a:outerShdw>
                </a:effectLst>
              </a:rPr>
              <a:t>” and asks for his help. </a:t>
            </a:r>
          </a:p>
          <a:p>
            <a:r>
              <a:rPr lang="en-US" sz="3200" dirty="0">
                <a:solidFill>
                  <a:schemeClr val="bg1"/>
                </a:solidFill>
                <a:effectLst>
                  <a:outerShdw blurRad="38100" dist="38100" dir="2700000" algn="ctr" rotWithShape="0">
                    <a:schemeClr val="tx1"/>
                  </a:outerShdw>
                </a:effectLst>
              </a:rPr>
              <a:t>At this point, as throughout his life, Daniel shows himself as a gracious person. </a:t>
            </a:r>
          </a:p>
          <a:p>
            <a:r>
              <a:rPr lang="en-US" sz="3200" dirty="0">
                <a:solidFill>
                  <a:schemeClr val="bg1"/>
                </a:solidFill>
                <a:effectLst>
                  <a:outerShdw blurRad="38100" dist="38100" dir="2700000" algn="ctr" rotWithShape="0">
                    <a:schemeClr val="tx1"/>
                  </a:outerShdw>
                </a:effectLst>
              </a:rPr>
              <a:t>He </a:t>
            </a:r>
            <a:r>
              <a:rPr lang="en-US" sz="3200" b="1" i="1" dirty="0">
                <a:solidFill>
                  <a:schemeClr val="bg1"/>
                </a:solidFill>
                <a:effectLst>
                  <a:outerShdw blurRad="38100" dist="38100" dir="2700000" algn="ctr" rotWithShape="0">
                    <a:schemeClr val="tx1"/>
                  </a:outerShdw>
                </a:effectLst>
              </a:rPr>
              <a:t>never compromises </a:t>
            </a:r>
            <a:r>
              <a:rPr lang="en-US" sz="3200" dirty="0">
                <a:solidFill>
                  <a:schemeClr val="bg1"/>
                </a:solidFill>
                <a:effectLst>
                  <a:outerShdw blurRad="38100" dist="38100" dir="2700000" algn="ctr" rotWithShape="0">
                    <a:schemeClr val="tx1"/>
                  </a:outerShdw>
                </a:effectLst>
              </a:rPr>
              <a:t>his principles, but at the same time he does not permit devotion to principle to serve as a </a:t>
            </a:r>
            <a:r>
              <a:rPr lang="en-US" sz="3200" b="1" i="1" dirty="0">
                <a:solidFill>
                  <a:schemeClr val="bg1"/>
                </a:solidFill>
                <a:effectLst>
                  <a:outerShdw blurRad="38100" dist="38100" dir="2700000" algn="ctr" rotWithShape="0">
                    <a:schemeClr val="tx1"/>
                  </a:outerShdw>
                </a:effectLst>
              </a:rPr>
              <a:t>cloak</a:t>
            </a:r>
            <a:r>
              <a:rPr lang="en-US" sz="3200" dirty="0">
                <a:solidFill>
                  <a:schemeClr val="bg1"/>
                </a:solidFill>
                <a:effectLst>
                  <a:outerShdw blurRad="38100" dist="38100" dir="2700000" algn="ctr" rotWithShape="0">
                    <a:schemeClr val="tx1"/>
                  </a:outerShdw>
                </a:effectLst>
              </a:rPr>
              <a:t> for rudeness or fanaticism. </a:t>
            </a:r>
          </a:p>
          <a:p>
            <a:r>
              <a:rPr lang="en-US" sz="3200" dirty="0">
                <a:solidFill>
                  <a:schemeClr val="bg1"/>
                </a:solidFill>
                <a:effectLst>
                  <a:outerShdw blurRad="38100" dist="38100" dir="2700000" algn="ctr" rotWithShape="0">
                    <a:schemeClr val="tx1"/>
                  </a:outerShdw>
                </a:effectLst>
              </a:rPr>
              <a:t>In keeping this kind of balance, he demonstrated an admirable level of </a:t>
            </a:r>
            <a:r>
              <a:rPr lang="en-US" sz="3200" b="1" i="1" dirty="0">
                <a:solidFill>
                  <a:schemeClr val="bg1"/>
                </a:solidFill>
                <a:effectLst>
                  <a:outerShdw blurRad="38100" dist="38100" dir="2700000" algn="ctr" rotWithShape="0">
                    <a:schemeClr val="tx1"/>
                  </a:outerShdw>
                </a:effectLst>
              </a:rPr>
              <a:t>maturity</a:t>
            </a:r>
            <a:r>
              <a:rPr lang="en-US" sz="3200" dirty="0">
                <a:solidFill>
                  <a:schemeClr val="bg1"/>
                </a:solidFill>
                <a:effectLst>
                  <a:outerShdw blurRad="38100" dist="38100" dir="2700000" algn="ctr" rotWithShape="0">
                    <a:schemeClr val="tx1"/>
                  </a:outerShdw>
                </a:effectLst>
              </a:rPr>
              <a:t> in his Faith.</a:t>
            </a:r>
          </a:p>
        </p:txBody>
      </p:sp>
      <p:sp>
        <p:nvSpPr>
          <p:cNvPr id="2" name="TextBox 1">
            <a:extLst>
              <a:ext uri="{FF2B5EF4-FFF2-40B4-BE49-F238E27FC236}">
                <a16:creationId xmlns:a16="http://schemas.microsoft.com/office/drawing/2014/main" id="{46627FB3-AFDA-8E59-E00D-F3CB3421B706}"/>
              </a:ext>
            </a:extLst>
          </p:cNvPr>
          <p:cNvSpPr txBox="1"/>
          <p:nvPr/>
        </p:nvSpPr>
        <p:spPr>
          <a:xfrm>
            <a:off x="0" y="6490729"/>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sz="1800" dirty="0">
                <a:solidFill>
                  <a:schemeClr val="bg1"/>
                </a:solidFill>
                <a:effectLst>
                  <a:outerShdw blurRad="38100" dist="38100" dir="2700000" algn="ctr" rotWithShape="0">
                    <a:schemeClr val="tx1"/>
                  </a:outerShdw>
                </a:effectLst>
              </a:rPr>
              <a:t> 44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CD49707-83EC-C38A-7C4A-4D6783864B58}"/>
              </a:ext>
            </a:extLst>
          </p:cNvPr>
          <p:cNvSpPr>
            <a:spLocks noGrp="1"/>
          </p:cNvSpPr>
          <p:nvPr>
            <p:ph type="title"/>
          </p:nvPr>
        </p:nvSpPr>
        <p:spPr>
          <a:xfrm>
            <a:off x="0" y="1"/>
            <a:ext cx="12192000" cy="125522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Daniel resolved that he would not defile himself with the king's food, or with the wine that he drank. Therefore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asked the chief of the eunuchs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allow him not to defile himself.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878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810F2ED-E992-08F1-3BD5-5F5753487A8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5644B8-59D1-EA8C-4BB3-A3BB0578C41F}"/>
              </a:ext>
            </a:extLst>
          </p:cNvPr>
          <p:cNvSpPr>
            <a:spLocks noGrp="1"/>
          </p:cNvSpPr>
          <p:nvPr>
            <p:ph idx="1"/>
          </p:nvPr>
        </p:nvSpPr>
        <p:spPr>
          <a:xfrm>
            <a:off x="348975" y="1679171"/>
            <a:ext cx="11555896" cy="4717473"/>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Here, as in verses 2 and 17, God is seen to be involved at crucial points in the story.</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In each case, God acts by </a:t>
            </a:r>
            <a:r>
              <a:rPr lang="en-US" sz="3200" b="1" i="1" dirty="0">
                <a:solidFill>
                  <a:schemeClr val="bg1"/>
                </a:solidFill>
                <a:effectLst>
                  <a:outerShdw blurRad="38100" dist="38100" dir="2700000" algn="ctr" rotWithShape="0">
                    <a:schemeClr val="tx1"/>
                  </a:outerShdw>
                </a:effectLst>
              </a:rPr>
              <a:t>giving</a:t>
            </a:r>
            <a:r>
              <a:rPr lang="en-US" sz="3200" dirty="0">
                <a:solidFill>
                  <a:schemeClr val="bg1"/>
                </a:solidFill>
                <a:effectLst>
                  <a:outerShdw blurRad="38100" dist="38100" dir="2700000" algn="ctr" rotWithShape="0">
                    <a:schemeClr val="tx1"/>
                  </a:outerShdw>
                </a:effectLst>
              </a:rPr>
              <a:t> something to someone:</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pPr lvl="1"/>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Lord </a:t>
            </a:r>
            <a:r>
              <a:rPr lang="en-US" sz="28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gave</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Jehoiakim king of Judah into [Nebuchadnezzar’s] hand…</a:t>
            </a:r>
            <a:r>
              <a:rPr lang="en-US" sz="2800" dirty="0">
                <a:solidFill>
                  <a:schemeClr val="bg1"/>
                </a:solidFill>
                <a:effectLst>
                  <a:outerShdw blurRad="38100" dist="38100" dir="2700000" algn="ctr" rotWithShape="0">
                    <a:schemeClr val="tx1"/>
                  </a:outerShdw>
                </a:effectLst>
              </a:rPr>
              <a:t> (Dan 1:2) </a:t>
            </a:r>
          </a:p>
          <a:p>
            <a:pPr lvl="1"/>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for these four youths, God </a:t>
            </a:r>
            <a:r>
              <a:rPr lang="en-US" sz="28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gave</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them learning and skill in all literature and wisdom, and Daniel had understanding in all visions and dreams. </a:t>
            </a:r>
            <a:r>
              <a:rPr lang="en-US" sz="2800" dirty="0">
                <a:solidFill>
                  <a:schemeClr val="bg1"/>
                </a:solidFill>
                <a:effectLst>
                  <a:outerShdw blurRad="38100" dist="38100" dir="2700000" algn="ctr" rotWithShape="0">
                    <a:schemeClr val="tx1"/>
                  </a:outerShdw>
                </a:effectLst>
              </a:rPr>
              <a:t>(Dan 1:17)</a:t>
            </a:r>
          </a:p>
          <a:p>
            <a:r>
              <a:rPr lang="en-US" sz="3200" dirty="0">
                <a:solidFill>
                  <a:schemeClr val="bg1"/>
                </a:solidFill>
                <a:effectLst>
                  <a:outerShdw blurRad="38100" dist="38100" dir="2700000" algn="ctr" rotWithShape="0">
                    <a:schemeClr val="tx1"/>
                  </a:outerShdw>
                </a:effectLst>
              </a:rPr>
              <a:t>Here, God “</a:t>
            </a:r>
            <a:r>
              <a:rPr lang="en-US" sz="32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gave</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Daniel</a:t>
            </a:r>
            <a:r>
              <a:rPr lang="en-US" sz="3200" dirty="0">
                <a:solidFill>
                  <a:schemeClr val="bg1"/>
                </a:solidFill>
                <a:effectLst>
                  <a:outerShdw blurRad="38100" dist="38100" dir="2700000" algn="ctr" rotWithShape="0">
                    <a:schemeClr val="tx1"/>
                  </a:outerShdw>
                </a:effectLst>
              </a:rPr>
              <a:t> </a:t>
            </a:r>
            <a:r>
              <a:rPr lang="en-US" sz="32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favor and compassion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sight of the chief of the eunuchs</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first term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favor</a:t>
            </a:r>
            <a:r>
              <a:rPr lang="en-US" sz="3200" dirty="0">
                <a:solidFill>
                  <a:schemeClr val="bg1"/>
                </a:solidFill>
                <a:effectLst>
                  <a:outerShdw blurRad="38100" dist="38100" dir="2700000" algn="ctr" rotWithShape="0">
                    <a:schemeClr val="tx1"/>
                  </a:outerShdw>
                </a:effectLst>
              </a:rPr>
              <a:t>”) includes loyalty, kindness, enduring love or mercy.</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second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compassion</a:t>
            </a:r>
            <a:r>
              <a:rPr lang="en-US" sz="3200" dirty="0">
                <a:solidFill>
                  <a:schemeClr val="bg1"/>
                </a:solidFill>
                <a:effectLst>
                  <a:outerShdw blurRad="38100" dist="38100" dir="2700000" algn="ctr" rotWithShape="0">
                    <a:schemeClr val="tx1"/>
                  </a:outerShdw>
                </a:effectLst>
              </a:rPr>
              <a:t>”) includes the sort of tenderness a good mother (see 1 Kgs 3: 26) or father (Hos. 11:8) has for their child.</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AD3AA66C-4D2A-A4F6-88C5-7B2A35986813}"/>
              </a:ext>
            </a:extLst>
          </p:cNvPr>
          <p:cNvSpPr txBox="1"/>
          <p:nvPr/>
        </p:nvSpPr>
        <p:spPr>
          <a:xfrm>
            <a:off x="0" y="6211669"/>
            <a:ext cx="12192000" cy="646331"/>
          </a:xfrm>
          <a:prstGeom prst="rect">
            <a:avLst/>
          </a:prstGeom>
          <a:noFill/>
        </p:spPr>
        <p:txBody>
          <a:bodyPr wrap="square" rtlCol="0">
            <a:spAutoFit/>
          </a:bodyPr>
          <a:lstStyle/>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Lucas, Ernest;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Apollos Old Testament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sz="1800" dirty="0">
                <a:solidFill>
                  <a:schemeClr val="bg1"/>
                </a:solidFill>
                <a:effectLst>
                  <a:outerShdw blurRad="38100" dist="38100" dir="2700000" algn="ctr" rotWithShape="0">
                    <a:schemeClr val="tx1"/>
                  </a:outerShdw>
                </a:effectLst>
              </a:rPr>
              <a:t> 55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54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BF8E1CC9-7D3D-CA88-031B-66567C045333}"/>
              </a:ext>
            </a:extLst>
          </p:cNvPr>
          <p:cNvSpPr>
            <a:spLocks noGrp="1"/>
          </p:cNvSpPr>
          <p:nvPr>
            <p:ph type="title"/>
          </p:nvPr>
        </p:nvSpPr>
        <p:spPr>
          <a:xfrm>
            <a:off x="0" y="1"/>
            <a:ext cx="12192000" cy="149629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B0F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 gave Daniel favor and compassion in the sight of the chief of the eunuchs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chief of the eunuchs said to Daniel, “I fear my lord the king, who assigned your food and your drink; for why should he see that you were in worse condition than the youths who are of your own age? So you would endanger my head with the king.”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5883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15573</TotalTime>
  <Words>4204</Words>
  <Application>Microsoft Office PowerPoint</Application>
  <PresentationFormat>Widescreen</PresentationFormat>
  <Paragraphs>145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vt:lpstr>
      <vt:lpstr>Office Theme</vt:lpstr>
      <vt:lpstr>PowerPoint Presentation</vt:lpstr>
      <vt:lpstr>The Lord Gives His Servants Grace (1:8-21)</vt:lpstr>
      <vt:lpstr>The Lord Gives His Servants Grace (1:8-21)</vt:lpstr>
      <vt:lpstr>The Lord Gives His Servants Grace (1:8-21)</vt:lpstr>
      <vt:lpstr>1:8 But Daniel resolved that he would not defile himself with the king's food, or with the wine that he drank. Therefore he asked the chief of the eunuchs to allow him not to defile himself. (ESV)</vt:lpstr>
      <vt:lpstr>1:8 But Daniel resolved that he would not defile himself with the king's food, or with the wine that he drank. Therefore he asked the chief of the eunuchs to allow him not to defile himself. (ESV)</vt:lpstr>
      <vt:lpstr>1:8 But Daniel resolved that he would not defile himself with the king's food, or with the wine that he drank. Therefore he asked the chief of the eunuchs to allow him not to defile himself. (ESV)</vt:lpstr>
      <vt:lpstr>1:8 But Daniel resolved that he would not defile himself with the king's food, or with the wine that he drank. Therefore he asked the chief of the eunuchs to allow him not to defile himself. (ESV)</vt:lpstr>
      <vt:lpstr>1:9 And God gave Daniel favor and compassion in the sight of the chief of the eunuchs, 10 and the chief of the eunuchs said to Daniel, “I fear my lord the king, who assigned your food and your drink; for why should he see that you were in worse condition than the youths who are of your own age? So you would endanger my head with the king.” (ESV)</vt:lpstr>
      <vt:lpstr>1:9 And God gave Daniel favor and compassion in the sight of the chief of the eunuchs, 10 and the chief of the eunuchs said to Daniel, “I fear my lord the king, who assigned your food and your drink; for why should he see that you were in worse condition than the youths who are of your own age? So you would endanger my head with the king.” (ESV)</vt:lpstr>
      <vt:lpstr>1:11 Then Daniel said to the steward whom the chief of the eunuchs had assigned over Daniel, Hananiah, Mishael, and Azariah, 12 “Test your servants for ten days; let us be given vegetables to eat and water to drink. 13 Then let our appearance and the appearance of the youths who eat the king's food be observed by you, and deal with your servants according to what you see.” (ESV)</vt:lpstr>
      <vt:lpstr>1:11 Then Daniel said to the steward whom the chief of the eunuchs had assigned over Daniel, Hananiah, Mishael, and Azariah, 12 "Test your servants for ten days; let us be given vegetables to eat and water to drink. 13 Then let our appearance and the appearance of the youths who eat the king's food be observed by you, and deal with your servants according to what you see." (ESV)</vt:lpstr>
      <vt:lpstr>1:11 Then Daniel said to the steward whom the chief of the eunuchs had assigned over Daniel, Hananiah, Mishael, and Azariah, 12 "Test your servants for ten days; let us be given vegetables to eat and water to drink. 13 Then let our appearance and the appearance of the youths who eat the king's food be observed by you, and deal with your servants according to what you see." (ESV)</vt:lpstr>
      <vt:lpstr>1:14 So he listened to them in this matter, and tested them for ten days. 15 At the end of ten days it was seen that they were better in appearance and fatter in flesh than all the youths who ate the king's food. 16 So the steward took away their food and the wine they were to drink, and gave them vegetables. (ESV)</vt:lpstr>
      <vt:lpstr>1:17 As for these four youths, God gave them learning and skill in all literature and wisdom, and Daniel had understanding in all visions and dreams. (ESV)</vt:lpstr>
      <vt:lpstr>1:17 As for these four youths, God gave them learning and skill in all literature and wisdom, and Daniel had understanding in all visions and dreams. (ESV)</vt:lpstr>
      <vt:lpstr>1:17 As for these four youths, God gave them learning and skill in all literature and wisdom, and Daniel had understanding in all visions and dreams. (ESV)</vt:lpstr>
      <vt:lpstr>1:18 At the end of the time, when the king had commanded that they should be brought in, the chief of the eunuchs brought them in before Nebuchadnezzar. 19 And the king spoke with them, and among all of them none was found like Daniel, Hananiah, Mishael, and Azariah. Therefore they stood before the king. 20 And in every matter of wisdom and understanding about which the king inquired of them, he found them ten times better than all the magicians and enchanters that were in all his kingdom. (ESV)</vt:lpstr>
      <vt:lpstr>1:18 At the end of the time, when the king had commanded that they should be brought in, the chief of the eunuchs brought them in before Nebuchadnezzar. 19 And the king spoke with them, and among all of them none was found like Daniel, Hananiah, Mishael, and Azariah. Therefore they stood before the king. 20 And in every matter of wisdom and understanding about which the king inquired of them, he found them ten times better than all the magicians and enchanters that were in all his kingdom. (ESV)</vt:lpstr>
      <vt:lpstr>1:21 And Daniel was there until the first year of King Cyrus. (ESV)</vt:lpstr>
      <vt:lpstr>1:21 And Daniel was there until the first year of King Cyrus. (ESV)</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167</cp:revision>
  <cp:lastPrinted>2024-12-15T15:05:52Z</cp:lastPrinted>
  <dcterms:created xsi:type="dcterms:W3CDTF">2024-11-22T01:38:01Z</dcterms:created>
  <dcterms:modified xsi:type="dcterms:W3CDTF">2024-12-15T18:48:56Z</dcterms:modified>
</cp:coreProperties>
</file>