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404" r:id="rId2"/>
    <p:sldId id="405" r:id="rId3"/>
    <p:sldId id="406" r:id="rId4"/>
    <p:sldId id="418" r:id="rId5"/>
    <p:sldId id="420" r:id="rId6"/>
    <p:sldId id="421" r:id="rId7"/>
    <p:sldId id="423" r:id="rId8"/>
    <p:sldId id="425" r:id="rId9"/>
    <p:sldId id="427" r:id="rId10"/>
    <p:sldId id="428" r:id="rId11"/>
    <p:sldId id="433" r:id="rId12"/>
    <p:sldId id="431" r:id="rId13"/>
    <p:sldId id="432" r:id="rId14"/>
    <p:sldId id="434" r:id="rId15"/>
    <p:sldId id="435" r:id="rId16"/>
    <p:sldId id="436" r:id="rId17"/>
    <p:sldId id="437" r:id="rId18"/>
    <p:sldId id="438" r:id="rId19"/>
    <p:sldId id="439" r:id="rId20"/>
    <p:sldId id="440" r:id="rId21"/>
    <p:sldId id="446" r:id="rId22"/>
    <p:sldId id="445" r:id="rId23"/>
    <p:sldId id="447" r:id="rId24"/>
    <p:sldId id="448" r:id="rId25"/>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0000FF"/>
    <a:srgbClr val="BFE4FD"/>
    <a:srgbClr val="C1FBC2"/>
    <a:srgbClr val="CCFFFF"/>
    <a:srgbClr val="000099"/>
    <a:srgbClr val="FFFF99"/>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6" autoAdjust="0"/>
    <p:restoredTop sz="94660"/>
  </p:normalViewPr>
  <p:slideViewPr>
    <p:cSldViewPr snapToGrid="0">
      <p:cViewPr varScale="1">
        <p:scale>
          <a:sx n="146" d="100"/>
          <a:sy n="146" d="100"/>
        </p:scale>
        <p:origin x="96"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D37C37FF-10C8-4DB3-8D86-D5E44D27C0CA}" type="datetimeFigureOut">
              <a:rPr lang="en-US" smtClean="0"/>
              <a:t>12/26/2024</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B28B79C9-7D3E-4FDB-BDA2-CB6060862D11}" type="slidenum">
              <a:rPr lang="en-US" smtClean="0"/>
              <a:t>‹#›</a:t>
            </a:fld>
            <a:endParaRPr lang="en-US"/>
          </a:p>
        </p:txBody>
      </p:sp>
    </p:spTree>
    <p:extLst>
      <p:ext uri="{BB962C8B-B14F-4D97-AF65-F5344CB8AC3E}">
        <p14:creationId xmlns:p14="http://schemas.microsoft.com/office/powerpoint/2010/main" val="14225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9D3D7-1E06-B910-43D5-BFC4D58F64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601D1C-5D84-76BB-C42E-EC83EE4C13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D38870-55A9-9711-E2EF-FEC198F1F685}"/>
              </a:ext>
            </a:extLst>
          </p:cNvPr>
          <p:cNvSpPr>
            <a:spLocks noGrp="1"/>
          </p:cNvSpPr>
          <p:nvPr>
            <p:ph type="dt" sz="half" idx="10"/>
          </p:nvPr>
        </p:nvSpPr>
        <p:spPr/>
        <p:txBody>
          <a:bodyPr/>
          <a:lstStyle/>
          <a:p>
            <a:fld id="{B7A785C7-C7F7-4FE3-BA54-D8F7FBBCDA4F}" type="datetime8">
              <a:rPr lang="en-US" smtClean="0"/>
              <a:t>12/26/2024 5:53 PM</a:t>
            </a:fld>
            <a:endParaRPr lang="en-US"/>
          </a:p>
        </p:txBody>
      </p:sp>
      <p:sp>
        <p:nvSpPr>
          <p:cNvPr id="5" name="Footer Placeholder 4">
            <a:extLst>
              <a:ext uri="{FF2B5EF4-FFF2-40B4-BE49-F238E27FC236}">
                <a16:creationId xmlns:a16="http://schemas.microsoft.com/office/drawing/2014/main" id="{7F6F5A40-788C-A63E-A213-704A5796B4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609FB0-7612-0A13-CF3B-6FD59F5A0DA3}"/>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051265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35DCF-83D4-1288-64F6-3EC7438741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33D1FF-A08F-6432-AE47-FC2B1C8D68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EDCAA5-9659-FF36-FFFA-1C50155ADC6C}"/>
              </a:ext>
            </a:extLst>
          </p:cNvPr>
          <p:cNvSpPr>
            <a:spLocks noGrp="1"/>
          </p:cNvSpPr>
          <p:nvPr>
            <p:ph type="dt" sz="half" idx="10"/>
          </p:nvPr>
        </p:nvSpPr>
        <p:spPr/>
        <p:txBody>
          <a:bodyPr/>
          <a:lstStyle/>
          <a:p>
            <a:fld id="{5C7C2EB6-6A7D-47BF-802A-0B61D08FC687}" type="datetime8">
              <a:rPr lang="en-US" smtClean="0"/>
              <a:t>12/26/2024 5:53 PM</a:t>
            </a:fld>
            <a:endParaRPr lang="en-US"/>
          </a:p>
        </p:txBody>
      </p:sp>
      <p:sp>
        <p:nvSpPr>
          <p:cNvPr id="5" name="Footer Placeholder 4">
            <a:extLst>
              <a:ext uri="{FF2B5EF4-FFF2-40B4-BE49-F238E27FC236}">
                <a16:creationId xmlns:a16="http://schemas.microsoft.com/office/drawing/2014/main" id="{B14EB53E-919B-3EF6-3C1C-79EF838CB8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69273A-1DEF-2464-715F-5472A7281216}"/>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534936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DB6625-1F16-E88F-D23E-9916402F5E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5CD301-8C8A-017E-D518-3099BB2782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8156D8-9CD9-F2A1-4AFD-D81F2328673A}"/>
              </a:ext>
            </a:extLst>
          </p:cNvPr>
          <p:cNvSpPr>
            <a:spLocks noGrp="1"/>
          </p:cNvSpPr>
          <p:nvPr>
            <p:ph type="dt" sz="half" idx="10"/>
          </p:nvPr>
        </p:nvSpPr>
        <p:spPr/>
        <p:txBody>
          <a:bodyPr/>
          <a:lstStyle/>
          <a:p>
            <a:fld id="{D182BCAA-5807-468F-8625-2A01A3E0E915}" type="datetime8">
              <a:rPr lang="en-US" smtClean="0"/>
              <a:t>12/26/2024 5:53 PM</a:t>
            </a:fld>
            <a:endParaRPr lang="en-US"/>
          </a:p>
        </p:txBody>
      </p:sp>
      <p:sp>
        <p:nvSpPr>
          <p:cNvPr id="5" name="Footer Placeholder 4">
            <a:extLst>
              <a:ext uri="{FF2B5EF4-FFF2-40B4-BE49-F238E27FC236}">
                <a16:creationId xmlns:a16="http://schemas.microsoft.com/office/drawing/2014/main" id="{83C01CBE-AC09-0BFE-5E75-3F93B0100C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64C33A-1EB0-B831-A52D-AA628FB3BFAA}"/>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500164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7E8A4-8034-6CA8-1E1A-47D295A07F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840350-F1ED-CEB1-D622-36F537F04B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202004-C474-1493-6DBB-B55DA51283BC}"/>
              </a:ext>
            </a:extLst>
          </p:cNvPr>
          <p:cNvSpPr>
            <a:spLocks noGrp="1"/>
          </p:cNvSpPr>
          <p:nvPr>
            <p:ph type="dt" sz="half" idx="10"/>
          </p:nvPr>
        </p:nvSpPr>
        <p:spPr/>
        <p:txBody>
          <a:bodyPr/>
          <a:lstStyle/>
          <a:p>
            <a:fld id="{87C1C1E6-ED29-4692-ACEE-0C5846DC82E1}" type="datetime8">
              <a:rPr lang="en-US" smtClean="0"/>
              <a:t>12/26/2024 5:53 PM</a:t>
            </a:fld>
            <a:endParaRPr lang="en-US"/>
          </a:p>
        </p:txBody>
      </p:sp>
      <p:sp>
        <p:nvSpPr>
          <p:cNvPr id="5" name="Footer Placeholder 4">
            <a:extLst>
              <a:ext uri="{FF2B5EF4-FFF2-40B4-BE49-F238E27FC236}">
                <a16:creationId xmlns:a16="http://schemas.microsoft.com/office/drawing/2014/main" id="{7C9886FA-3FB9-5065-7CBD-D6363B5BFB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906CA9-4135-598C-7428-E272466B62A1}"/>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270712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67C8-8133-804A-9F5F-45614E864C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5DC25B-F931-0ED0-A1A5-7F73AE27C3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F15FF5-7372-8845-6521-BE0D1FDD820E}"/>
              </a:ext>
            </a:extLst>
          </p:cNvPr>
          <p:cNvSpPr>
            <a:spLocks noGrp="1"/>
          </p:cNvSpPr>
          <p:nvPr>
            <p:ph type="dt" sz="half" idx="10"/>
          </p:nvPr>
        </p:nvSpPr>
        <p:spPr/>
        <p:txBody>
          <a:bodyPr/>
          <a:lstStyle/>
          <a:p>
            <a:fld id="{5128464E-EE04-4B1F-A80F-B9FD8FB9650D}" type="datetime8">
              <a:rPr lang="en-US" smtClean="0"/>
              <a:t>12/26/2024 5:53 PM</a:t>
            </a:fld>
            <a:endParaRPr lang="en-US"/>
          </a:p>
        </p:txBody>
      </p:sp>
      <p:sp>
        <p:nvSpPr>
          <p:cNvPr id="5" name="Footer Placeholder 4">
            <a:extLst>
              <a:ext uri="{FF2B5EF4-FFF2-40B4-BE49-F238E27FC236}">
                <a16:creationId xmlns:a16="http://schemas.microsoft.com/office/drawing/2014/main" id="{0AE9F6E3-5C35-23D2-B838-00EE62191E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31CF06-DB13-2D70-EA8D-AD5D39E8C47A}"/>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3202552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DC2E1-2BC9-7E9B-8668-292B657781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7C765B-7AA6-1A73-B495-183DC03F51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94A8B5-CEB2-3A46-4139-F3F84A6AEB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5A833C-1F0C-64F5-6E74-47C733B6D49D}"/>
              </a:ext>
            </a:extLst>
          </p:cNvPr>
          <p:cNvSpPr>
            <a:spLocks noGrp="1"/>
          </p:cNvSpPr>
          <p:nvPr>
            <p:ph type="dt" sz="half" idx="10"/>
          </p:nvPr>
        </p:nvSpPr>
        <p:spPr/>
        <p:txBody>
          <a:bodyPr/>
          <a:lstStyle/>
          <a:p>
            <a:fld id="{14B516CB-B3AB-4C05-BD8F-AC5CEA40B84E}" type="datetime8">
              <a:rPr lang="en-US" smtClean="0"/>
              <a:t>12/26/2024 5:53 PM</a:t>
            </a:fld>
            <a:endParaRPr lang="en-US"/>
          </a:p>
        </p:txBody>
      </p:sp>
      <p:sp>
        <p:nvSpPr>
          <p:cNvPr id="6" name="Footer Placeholder 5">
            <a:extLst>
              <a:ext uri="{FF2B5EF4-FFF2-40B4-BE49-F238E27FC236}">
                <a16:creationId xmlns:a16="http://schemas.microsoft.com/office/drawing/2014/main" id="{7522BBD7-D1FD-96CB-955F-1BD1255F60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9ABB3D-D4A2-1E1D-43DF-5BD6CCA8032D}"/>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486293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45EFE-F290-450B-C9AE-BC4E8A520D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580F03-39B1-19AF-F729-F2E6DB149A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3F73DC-8FC3-7C36-8F50-F3CF3936E6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8077E3-4995-BE7D-57C5-EEF7575918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58A9DF-DE55-6771-C3AC-BA5774F7A2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C19F6E-FB72-E379-B6C4-C44688748DD1}"/>
              </a:ext>
            </a:extLst>
          </p:cNvPr>
          <p:cNvSpPr>
            <a:spLocks noGrp="1"/>
          </p:cNvSpPr>
          <p:nvPr>
            <p:ph type="dt" sz="half" idx="10"/>
          </p:nvPr>
        </p:nvSpPr>
        <p:spPr/>
        <p:txBody>
          <a:bodyPr/>
          <a:lstStyle/>
          <a:p>
            <a:fld id="{F390785F-F96D-420C-97DD-8D72989C66A0}" type="datetime8">
              <a:rPr lang="en-US" smtClean="0"/>
              <a:t>12/26/2024 5:53 PM</a:t>
            </a:fld>
            <a:endParaRPr lang="en-US"/>
          </a:p>
        </p:txBody>
      </p:sp>
      <p:sp>
        <p:nvSpPr>
          <p:cNvPr id="8" name="Footer Placeholder 7">
            <a:extLst>
              <a:ext uri="{FF2B5EF4-FFF2-40B4-BE49-F238E27FC236}">
                <a16:creationId xmlns:a16="http://schemas.microsoft.com/office/drawing/2014/main" id="{D0E0F197-C0E0-DD4D-8F6A-FB9214EF22A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EFA811-C023-8F4C-258A-71D818A1D35C}"/>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342311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167BF-F934-6636-13A6-A25B452243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96E405-4353-A6CB-3384-982A2F747CB7}"/>
              </a:ext>
            </a:extLst>
          </p:cNvPr>
          <p:cNvSpPr>
            <a:spLocks noGrp="1"/>
          </p:cNvSpPr>
          <p:nvPr>
            <p:ph type="dt" sz="half" idx="10"/>
          </p:nvPr>
        </p:nvSpPr>
        <p:spPr/>
        <p:txBody>
          <a:bodyPr/>
          <a:lstStyle/>
          <a:p>
            <a:fld id="{248F9E38-CD42-44AA-A854-648AA1458DAE}" type="datetime8">
              <a:rPr lang="en-US" smtClean="0"/>
              <a:t>12/26/2024 5:53 PM</a:t>
            </a:fld>
            <a:endParaRPr lang="en-US"/>
          </a:p>
        </p:txBody>
      </p:sp>
      <p:sp>
        <p:nvSpPr>
          <p:cNvPr id="4" name="Footer Placeholder 3">
            <a:extLst>
              <a:ext uri="{FF2B5EF4-FFF2-40B4-BE49-F238E27FC236}">
                <a16:creationId xmlns:a16="http://schemas.microsoft.com/office/drawing/2014/main" id="{862DF4A6-55AE-E177-1F0F-7F427FBF23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6624DD-E353-8F88-A0D2-28ED71E3D441}"/>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55616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54E53F-7AD6-DB9F-C1AA-FD81916307A3}"/>
              </a:ext>
            </a:extLst>
          </p:cNvPr>
          <p:cNvSpPr>
            <a:spLocks noGrp="1"/>
          </p:cNvSpPr>
          <p:nvPr>
            <p:ph type="dt" sz="half" idx="10"/>
          </p:nvPr>
        </p:nvSpPr>
        <p:spPr/>
        <p:txBody>
          <a:bodyPr/>
          <a:lstStyle/>
          <a:p>
            <a:fld id="{FDD2F625-C442-460F-A33A-C385D42E4BF0}" type="datetime8">
              <a:rPr lang="en-US" smtClean="0"/>
              <a:t>12/26/2024 5:53 PM</a:t>
            </a:fld>
            <a:endParaRPr lang="en-US"/>
          </a:p>
        </p:txBody>
      </p:sp>
      <p:sp>
        <p:nvSpPr>
          <p:cNvPr id="3" name="Footer Placeholder 2">
            <a:extLst>
              <a:ext uri="{FF2B5EF4-FFF2-40B4-BE49-F238E27FC236}">
                <a16:creationId xmlns:a16="http://schemas.microsoft.com/office/drawing/2014/main" id="{49A1BEA7-E521-EFB6-A614-AA25E664B6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28A0A6-3426-F777-D745-C51471B06401}"/>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145496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F4472-1203-0952-0B24-BD0EAD5CFD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4D0110-C02C-D87E-B062-BE623ABB19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36B595-F64A-309A-8F14-9A2D590C44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AF1243-922E-DD1D-1639-47655E1AB389}"/>
              </a:ext>
            </a:extLst>
          </p:cNvPr>
          <p:cNvSpPr>
            <a:spLocks noGrp="1"/>
          </p:cNvSpPr>
          <p:nvPr>
            <p:ph type="dt" sz="half" idx="10"/>
          </p:nvPr>
        </p:nvSpPr>
        <p:spPr/>
        <p:txBody>
          <a:bodyPr/>
          <a:lstStyle/>
          <a:p>
            <a:fld id="{9AD9FFA2-37BB-4065-9E59-A04EE9D0B335}" type="datetime8">
              <a:rPr lang="en-US" smtClean="0"/>
              <a:t>12/26/2024 5:53 PM</a:t>
            </a:fld>
            <a:endParaRPr lang="en-US"/>
          </a:p>
        </p:txBody>
      </p:sp>
      <p:sp>
        <p:nvSpPr>
          <p:cNvPr id="6" name="Footer Placeholder 5">
            <a:extLst>
              <a:ext uri="{FF2B5EF4-FFF2-40B4-BE49-F238E27FC236}">
                <a16:creationId xmlns:a16="http://schemas.microsoft.com/office/drawing/2014/main" id="{ABFC9A5B-94C3-798B-ED21-431621A814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FC7C39-38A6-AED3-DEF8-62B0F13D241B}"/>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3053383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ABE40-D137-117B-5C80-B342354B1E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52401C-2F38-01DA-2925-0EB99FB27D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306111-57C5-955B-EDCD-34B3E0CC92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A951AC-5BC5-EC54-1BDF-3B62381B6D86}"/>
              </a:ext>
            </a:extLst>
          </p:cNvPr>
          <p:cNvSpPr>
            <a:spLocks noGrp="1"/>
          </p:cNvSpPr>
          <p:nvPr>
            <p:ph type="dt" sz="half" idx="10"/>
          </p:nvPr>
        </p:nvSpPr>
        <p:spPr/>
        <p:txBody>
          <a:bodyPr/>
          <a:lstStyle/>
          <a:p>
            <a:fld id="{013A77E5-F162-4169-A739-FABD41F31034}" type="datetime8">
              <a:rPr lang="en-US" smtClean="0"/>
              <a:t>12/26/2024 5:53 PM</a:t>
            </a:fld>
            <a:endParaRPr lang="en-US"/>
          </a:p>
        </p:txBody>
      </p:sp>
      <p:sp>
        <p:nvSpPr>
          <p:cNvPr id="6" name="Footer Placeholder 5">
            <a:extLst>
              <a:ext uri="{FF2B5EF4-FFF2-40B4-BE49-F238E27FC236}">
                <a16:creationId xmlns:a16="http://schemas.microsoft.com/office/drawing/2014/main" id="{60BA0740-9CDC-3F83-F22F-6A430E5F65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9A168F-496E-608D-E2CC-8E3D1574A949}"/>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3723730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BD4B27-6CDA-AB2D-F14B-FB10A975CB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4BB02E-3AEB-BE4B-5EFA-E438C98730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FCE556-CDA2-3DBE-F45F-88ED34C4B1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5C8904-FB86-4BDA-A8FA-65327C0ABD7E}" type="datetime8">
              <a:rPr lang="en-US" smtClean="0"/>
              <a:t>12/26/2024 5:53 PM</a:t>
            </a:fld>
            <a:endParaRPr lang="en-US"/>
          </a:p>
        </p:txBody>
      </p:sp>
      <p:sp>
        <p:nvSpPr>
          <p:cNvPr id="5" name="Footer Placeholder 4">
            <a:extLst>
              <a:ext uri="{FF2B5EF4-FFF2-40B4-BE49-F238E27FC236}">
                <a16:creationId xmlns:a16="http://schemas.microsoft.com/office/drawing/2014/main" id="{BA6FF8D2-BFD8-CCB3-D054-567111AD0F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499E67-EF5C-43C9-9535-74047E0A04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2F9812-7396-49BD-A011-6A37D97C8A4C}" type="slidenum">
              <a:rPr lang="en-US" smtClean="0"/>
              <a:t>‹#›</a:t>
            </a:fld>
            <a:endParaRPr lang="en-US"/>
          </a:p>
        </p:txBody>
      </p:sp>
    </p:spTree>
    <p:extLst>
      <p:ext uri="{BB962C8B-B14F-4D97-AF65-F5344CB8AC3E}">
        <p14:creationId xmlns:p14="http://schemas.microsoft.com/office/powerpoint/2010/main" val="1035401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ubsplash.com/charis/media/ms/+b72rmnj"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www.purifiedbyfaith.com/Daniel/Daniel.ht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6BC3F8C1-430D-A23B-675F-EB1E2C36F6D7}"/>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1A8044B-A985-3F44-21E1-F8CEFDEA2C8E}"/>
              </a:ext>
            </a:extLst>
          </p:cNvPr>
          <p:cNvSpPr>
            <a:spLocks noGrp="1"/>
          </p:cNvSpPr>
          <p:nvPr>
            <p:ph type="subTitle" idx="1"/>
          </p:nvPr>
        </p:nvSpPr>
        <p:spPr>
          <a:xfrm>
            <a:off x="9186930" y="1669962"/>
            <a:ext cx="2897746" cy="3434366"/>
          </a:xfrm>
        </p:spPr>
        <p:txBody>
          <a:bodyPr>
            <a:normAutofit/>
          </a:bodyPr>
          <a:lstStyle/>
          <a:p>
            <a:pPr algn="l"/>
            <a:r>
              <a:rPr lang="en-US" sz="2800" b="1"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Most High God rules over the kingdoms of the world and appoints anyone he desires to rule over them.</a:t>
            </a:r>
          </a:p>
          <a:p>
            <a:pPr algn="l"/>
            <a:r>
              <a:rPr lang="en-US" sz="2800" b="1"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800" b="1" i="1" dirty="0">
                <a:solidFill>
                  <a:srgbClr val="CC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(Dan 5:21b NLT)</a:t>
            </a:r>
            <a:endParaRPr lang="en-US" sz="3600" b="1" i="1" dirty="0">
              <a:solidFill>
                <a:srgbClr val="CCFFFF"/>
              </a:solidFill>
              <a:effectLst>
                <a:outerShdw blurRad="50800" dist="50800" dir="5400000" algn="ctr" rotWithShape="0">
                  <a:schemeClr val="tx1"/>
                </a:outerShdw>
              </a:effectLst>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7FCDFFED-83DE-5058-F354-CBEB0268C1C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9036432" cy="6121758"/>
          </a:xfrm>
          <a:prstGeom prst="rect">
            <a:avLst/>
          </a:prstGeom>
        </p:spPr>
      </p:pic>
      <p:sp>
        <p:nvSpPr>
          <p:cNvPr id="8" name="TextBox 7">
            <a:extLst>
              <a:ext uri="{FF2B5EF4-FFF2-40B4-BE49-F238E27FC236}">
                <a16:creationId xmlns:a16="http://schemas.microsoft.com/office/drawing/2014/main" id="{231530C1-00A3-292E-DB84-8698A5000CB4}"/>
              </a:ext>
            </a:extLst>
          </p:cNvPr>
          <p:cNvSpPr txBox="1"/>
          <p:nvPr/>
        </p:nvSpPr>
        <p:spPr>
          <a:xfrm>
            <a:off x="7774546" y="6519446"/>
            <a:ext cx="4417454"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CFFFF"/>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https://subsplash.com/charis/media/ms/+b72rmnj</a:t>
            </a:r>
            <a:r>
              <a:rPr kumimoji="0" lang="en-US" sz="1600" b="0" i="0" u="none" strike="noStrike" kern="1200" cap="none" spc="0" normalizeH="0" baseline="0" noProof="0" dirty="0">
                <a:ln>
                  <a:noFill/>
                </a:ln>
                <a:solidFill>
                  <a:srgbClr val="CCFFFF"/>
                </a:solidFill>
                <a:effectLst/>
                <a:uLnTx/>
                <a:uFillTx/>
                <a:latin typeface="Calibri" panose="020F0502020204030204"/>
                <a:ea typeface="+mn-ea"/>
                <a:cs typeface="+mn-cs"/>
              </a:rPr>
              <a:t>   </a:t>
            </a:r>
          </a:p>
        </p:txBody>
      </p:sp>
      <p:sp>
        <p:nvSpPr>
          <p:cNvPr id="9" name="TextBox 8">
            <a:extLst>
              <a:ext uri="{FF2B5EF4-FFF2-40B4-BE49-F238E27FC236}">
                <a16:creationId xmlns:a16="http://schemas.microsoft.com/office/drawing/2014/main" id="{6658204C-2FFF-2F25-1A9E-E4AE62F34D5B}"/>
              </a:ext>
            </a:extLst>
          </p:cNvPr>
          <p:cNvSpPr txBox="1"/>
          <p:nvPr/>
        </p:nvSpPr>
        <p:spPr>
          <a:xfrm>
            <a:off x="22084" y="6306281"/>
            <a:ext cx="4797289" cy="584775"/>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400" b="0" i="0" u="none" strike="noStrike" cap="none" spc="0" normalizeH="0" baseline="0">
                <a:ln>
                  <a:noFill/>
                </a:ln>
                <a:solidFill>
                  <a:srgbClr val="70AD47">
                    <a:lumMod val="60000"/>
                    <a:lumOff val="40000"/>
                  </a:srgbClr>
                </a:solidFill>
                <a:effectLst/>
                <a:uLnTx/>
                <a:uFillTx/>
                <a:latin typeface="Calibri" panose="020F0502020204030204"/>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D7D31">
                    <a:lumMod val="40000"/>
                    <a:lumOff val="60000"/>
                  </a:srgbClr>
                </a:solidFill>
                <a:effectLst>
                  <a:outerShdw blurRad="50800" dist="50800" dir="5400000" algn="ctr" rotWithShape="0">
                    <a:prstClr val="black"/>
                  </a:outerShdw>
                </a:effectLst>
                <a:uLnTx/>
                <a:uFillTx/>
                <a:latin typeface="Calibri" panose="020F0502020204030204"/>
                <a:ea typeface="+mn-ea"/>
                <a:cs typeface="+mn-cs"/>
              </a:rPr>
              <a:t>To Download this lesson go to: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CFFFF"/>
                </a:solidFill>
                <a:effectLst>
                  <a:outerShdw blurRad="50800" dist="50800" dir="5400000" algn="ctr" rotWithShape="0">
                    <a:prstClr val="black"/>
                  </a:outerShdw>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http://www.purifiedbyfaith.com/Daniel/Daniel.htm </a:t>
            </a:r>
            <a:endParaRPr kumimoji="0" lang="en-US" sz="1600" b="0" i="0" u="none" strike="noStrike" kern="1200" cap="none" spc="0" normalizeH="0" baseline="0" noProof="0" dirty="0">
              <a:ln>
                <a:noFill/>
              </a:ln>
              <a:solidFill>
                <a:srgbClr val="CCFFFF"/>
              </a:solidFill>
              <a:effectLst>
                <a:outerShdw blurRad="50800" dist="50800" dir="5400000" algn="ctr" rotWithShape="0">
                  <a:prstClr val="black"/>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7611267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E8F5AAE6-6D18-D7CC-C5B9-BE4B880282B9}"/>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3C15CA8-6E70-0B3B-FD50-D4EC7C143CE3}"/>
              </a:ext>
            </a:extLst>
          </p:cNvPr>
          <p:cNvSpPr>
            <a:spLocks noGrp="1"/>
          </p:cNvSpPr>
          <p:nvPr>
            <p:ph idx="1"/>
          </p:nvPr>
        </p:nvSpPr>
        <p:spPr>
          <a:xfrm>
            <a:off x="318052" y="1276587"/>
            <a:ext cx="11555896" cy="5212080"/>
          </a:xfrm>
        </p:spPr>
        <p:txBody>
          <a:bodyPr>
            <a:normAutofit fontScale="92500" lnSpcReduction="10000"/>
          </a:bodyPr>
          <a:lstStyle/>
          <a:p>
            <a:r>
              <a:rPr lang="en-US" sz="3200" dirty="0">
                <a:solidFill>
                  <a:schemeClr val="bg1"/>
                </a:solidFill>
                <a:effectLst>
                  <a:outerShdw blurRad="38100" dist="38100" dir="2700000" algn="ctr" rotWithShape="0">
                    <a:schemeClr val="tx1"/>
                  </a:outerShdw>
                </a:effectLst>
              </a:rPr>
              <a:t>After offering the customary Babylonian greeting to the king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O king, live forever! </a:t>
            </a:r>
            <a:r>
              <a:rPr lang="en-US" sz="3200" dirty="0">
                <a:solidFill>
                  <a:schemeClr val="bg1"/>
                </a:solidFill>
                <a:effectLst>
                  <a:outerShdw blurRad="38100" dist="38100" dir="2700000" algn="ctr" rotWithShape="0">
                    <a:schemeClr val="tx1"/>
                  </a:outerShdw>
                </a:effectLst>
              </a:rPr>
              <a:t>”), the wise men invited Nebuchadnezzar to tell them the dream and confidently asserted,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we will show the interpretation</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This was a well-meant promise because the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Chaldeans</a:t>
            </a:r>
            <a:r>
              <a:rPr lang="en-US" sz="3200" dirty="0">
                <a:solidFill>
                  <a:schemeClr val="bg1"/>
                </a:solidFill>
                <a:effectLst>
                  <a:outerShdw blurRad="38100" dist="38100" dir="2700000" algn="ctr" rotWithShape="0">
                    <a:schemeClr val="tx1"/>
                  </a:outerShdw>
                </a:effectLst>
              </a:rPr>
              <a:t>” were skilled in interpreting dreams and had manuals that explained the various dream symbols. </a:t>
            </a:r>
          </a:p>
          <a:p>
            <a:r>
              <a:rPr lang="en-US" sz="3200" dirty="0">
                <a:solidFill>
                  <a:schemeClr val="bg1"/>
                </a:solidFill>
                <a:effectLst>
                  <a:outerShdw blurRad="38100" dist="38100" dir="2700000" algn="ctr" rotWithShape="0">
                    <a:schemeClr val="tx1"/>
                  </a:outerShdw>
                </a:effectLst>
              </a:rPr>
              <a:t>Samples of these Babylonian dream manuals have survived to the present day so we can read how they went about interpreting dreams. </a:t>
            </a:r>
          </a:p>
          <a:p>
            <a:r>
              <a:rPr lang="en-US" sz="3200" dirty="0">
                <a:solidFill>
                  <a:schemeClr val="bg1"/>
                </a:solidFill>
                <a:effectLst>
                  <a:outerShdw blurRad="38100" dist="38100" dir="2700000" algn="ctr" rotWithShape="0">
                    <a:schemeClr val="tx1"/>
                  </a:outerShdw>
                </a:effectLst>
              </a:rPr>
              <a:t>All the wise men needed to know was the nature of the dream so that their rules could be applied and an interpretation given. </a:t>
            </a:r>
          </a:p>
          <a:p>
            <a:r>
              <a:rPr lang="en-US" sz="3200" dirty="0">
                <a:solidFill>
                  <a:schemeClr val="bg1"/>
                </a:solidFill>
                <a:effectLst>
                  <a:outerShdw blurRad="38100" dist="38100" dir="2700000" algn="ctr" rotWithShape="0">
                    <a:schemeClr val="tx1"/>
                  </a:outerShdw>
                </a:effectLst>
              </a:rPr>
              <a:t>Such explanations would not have been reliable but might have satisfied people who believed the wise men had this ability.</a:t>
            </a:r>
          </a:p>
        </p:txBody>
      </p:sp>
      <p:sp>
        <p:nvSpPr>
          <p:cNvPr id="2" name="TextBox 1">
            <a:extLst>
              <a:ext uri="{FF2B5EF4-FFF2-40B4-BE49-F238E27FC236}">
                <a16:creationId xmlns:a16="http://schemas.microsoft.com/office/drawing/2014/main" id="{0EBBC33B-1EA3-18F1-C973-0181A5E01A72}"/>
              </a:ext>
            </a:extLst>
          </p:cNvPr>
          <p:cNvSpPr txBox="1"/>
          <p:nvPr/>
        </p:nvSpPr>
        <p:spPr>
          <a:xfrm>
            <a:off x="0" y="6488667"/>
            <a:ext cx="12192000" cy="369332"/>
          </a:xfrm>
          <a:prstGeom prst="rect">
            <a:avLst/>
          </a:prstGeom>
          <a:noFill/>
        </p:spPr>
        <p:txBody>
          <a:bodyPr wrap="square" rtlCol="0">
            <a:spAutoFit/>
          </a:bodyPr>
          <a:lstStyle/>
          <a:p>
            <a:pPr marL="0" marR="0"/>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Stephen R. Miller, Daniel, vol. 18,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The New American Commentary</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(p. </a:t>
            </a:r>
            <a:r>
              <a:rPr lang="en-US" dirty="0">
                <a:solidFill>
                  <a:schemeClr val="bg1"/>
                </a:solidFill>
                <a:effectLst>
                  <a:outerShdw blurRad="38100" dist="38100" dir="2700000" algn="ctr" rotWithShape="0">
                    <a:schemeClr val="tx1"/>
                  </a:outerShdw>
                </a:effectLst>
              </a:rPr>
              <a:t>80</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endParaRPr lang="en-US" sz="1800" dirty="0">
              <a:effectLst/>
              <a:latin typeface="Times New Roman" panose="02020603050405020304" pitchFamily="18" charset="0"/>
              <a:ea typeface="Times New Roman" panose="02020603050405020304" pitchFamily="18" charset="0"/>
            </a:endParaRPr>
          </a:p>
        </p:txBody>
      </p:sp>
      <p:sp>
        <p:nvSpPr>
          <p:cNvPr id="7" name="Title 1">
            <a:extLst>
              <a:ext uri="{FF2B5EF4-FFF2-40B4-BE49-F238E27FC236}">
                <a16:creationId xmlns:a16="http://schemas.microsoft.com/office/drawing/2014/main" id="{A50D9F41-6FFC-5BB9-5F2F-1ADAF9AC9E41}"/>
              </a:ext>
            </a:extLst>
          </p:cNvPr>
          <p:cNvSpPr>
            <a:spLocks noGrp="1"/>
          </p:cNvSpPr>
          <p:nvPr>
            <p:ph type="title"/>
          </p:nvPr>
        </p:nvSpPr>
        <p:spPr>
          <a:xfrm>
            <a:off x="0" y="0"/>
            <a:ext cx="12192000" cy="1201189"/>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2:3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And the king said to them, "I had a dream, and my spirit is troubled to know the dream."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4</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Then the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Chaldeans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said to the king in Aramaic,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O king, live forever!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Tell your servants the dream, and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we will show the interpretation</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814708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0CC016EE-EBC4-4D02-625B-4C8FF5EEECB3}"/>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34DE7D1-8E44-4183-8AF9-0372A7C2429E}"/>
              </a:ext>
            </a:extLst>
          </p:cNvPr>
          <p:cNvSpPr>
            <a:spLocks noGrp="1"/>
          </p:cNvSpPr>
          <p:nvPr>
            <p:ph idx="1"/>
          </p:nvPr>
        </p:nvSpPr>
        <p:spPr>
          <a:xfrm>
            <a:off x="348974" y="1305692"/>
            <a:ext cx="11555896" cy="5312229"/>
          </a:xfrm>
        </p:spPr>
        <p:txBody>
          <a:bodyPr>
            <a:normAutofit fontScale="77500" lnSpcReduction="20000"/>
          </a:bodyPr>
          <a:lstStyle/>
          <a:p>
            <a:r>
              <a:rPr lang="en-US" sz="4000" dirty="0">
                <a:solidFill>
                  <a:schemeClr val="bg1"/>
                </a:solidFill>
                <a:effectLst>
                  <a:outerShdw blurRad="38100" dist="38100" dir="2700000" algn="ctr" rotWithShape="0">
                    <a:schemeClr val="tx1"/>
                  </a:outerShdw>
                </a:effectLst>
              </a:rPr>
              <a:t>“</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word from me is firm</a:t>
            </a:r>
            <a:r>
              <a:rPr lang="en-US" sz="4000" dirty="0">
                <a:solidFill>
                  <a:schemeClr val="bg1"/>
                </a:solidFill>
                <a:effectLst>
                  <a:outerShdw blurRad="38100" dist="38100" dir="2700000" algn="ctr" rotWithShape="0">
                    <a:schemeClr val="tx1"/>
                  </a:outerShdw>
                </a:effectLst>
              </a:rPr>
              <a:t>” is perhaps better translated in the NIV as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This is what I have firmly decided</a:t>
            </a:r>
            <a:r>
              <a:rPr lang="en-US" sz="4000" dirty="0">
                <a:solidFill>
                  <a:schemeClr val="bg1"/>
                </a:solidFill>
                <a:effectLst>
                  <a:outerShdw blurRad="38100" dist="38100" dir="2700000" algn="ctr" rotWithShape="0">
                    <a:schemeClr val="tx1"/>
                  </a:outerShdw>
                </a:effectLst>
              </a:rPr>
              <a:t>.” </a:t>
            </a:r>
          </a:p>
          <a:p>
            <a:r>
              <a:rPr lang="en-US" sz="4000" dirty="0">
                <a:solidFill>
                  <a:schemeClr val="bg1"/>
                </a:solidFill>
                <a:effectLst>
                  <a:outerShdw blurRad="38100" dist="38100" dir="2700000" algn="ctr" rotWithShape="0">
                    <a:schemeClr val="tx1"/>
                  </a:outerShdw>
                </a:effectLst>
              </a:rPr>
              <a:t>Some commentaries argue based on an </a:t>
            </a:r>
            <a:r>
              <a:rPr lang="en-US" sz="4000" b="1" i="1" dirty="0">
                <a:solidFill>
                  <a:schemeClr val="bg1"/>
                </a:solidFill>
                <a:effectLst>
                  <a:outerShdw blurRad="38100" dist="38100" dir="2700000" algn="ctr" rotWithShape="0">
                    <a:schemeClr val="tx1"/>
                  </a:outerShdw>
                </a:effectLst>
              </a:rPr>
              <a:t>alternate</a:t>
            </a:r>
            <a:r>
              <a:rPr lang="en-US" sz="4000" dirty="0">
                <a:solidFill>
                  <a:schemeClr val="bg1"/>
                </a:solidFill>
                <a:effectLst>
                  <a:outerShdw blurRad="38100" dist="38100" dir="2700000" algn="ctr" rotWithShape="0">
                    <a:schemeClr val="tx1"/>
                  </a:outerShdw>
                </a:effectLst>
              </a:rPr>
              <a:t> translation of the Hebrew phrase that the king had </a:t>
            </a:r>
            <a:r>
              <a:rPr lang="en-US" sz="4000" b="1" i="1" dirty="0">
                <a:solidFill>
                  <a:schemeClr val="bg1"/>
                </a:solidFill>
                <a:effectLst>
                  <a:outerShdw blurRad="38100" dist="38100" dir="2700000" algn="ctr" rotWithShape="0">
                    <a:schemeClr val="tx1"/>
                  </a:outerShdw>
                </a:effectLst>
              </a:rPr>
              <a:t>forgotten</a:t>
            </a:r>
            <a:r>
              <a:rPr lang="en-US" sz="4000" dirty="0">
                <a:solidFill>
                  <a:schemeClr val="bg1"/>
                </a:solidFill>
                <a:effectLst>
                  <a:outerShdw blurRad="38100" dist="38100" dir="2700000" algn="ctr" rotWithShape="0">
                    <a:schemeClr val="tx1"/>
                  </a:outerShdw>
                </a:effectLst>
              </a:rPr>
              <a:t> the content of the dream.</a:t>
            </a:r>
          </a:p>
          <a:p>
            <a:r>
              <a:rPr lang="en-US" sz="4000" dirty="0">
                <a:solidFill>
                  <a:schemeClr val="bg1"/>
                </a:solidFill>
                <a:effectLst>
                  <a:outerShdw blurRad="38100" dist="38100" dir="2700000" algn="ctr" rotWithShape="0">
                    <a:schemeClr val="tx1"/>
                  </a:outerShdw>
                </a:effectLst>
              </a:rPr>
              <a:t>This alternate translation can be seen in the KJV: “</a:t>
            </a:r>
            <a:r>
              <a:rPr lang="en-US" sz="40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thing </a:t>
            </a:r>
            <a:r>
              <a:rPr lang="en-US" sz="40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[i.e. the content of the dream] </a:t>
            </a:r>
            <a:r>
              <a:rPr lang="en-US" sz="40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is gone from me</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if ye will not make known unto me the dream, with the interpretation thereof, ye shall be cut in pieces…</a:t>
            </a:r>
            <a:r>
              <a:rPr lang="en-US" sz="4000" dirty="0">
                <a:solidFill>
                  <a:schemeClr val="bg1"/>
                </a:solidFill>
                <a:effectLst>
                  <a:outerShdw blurRad="38100" dist="38100" dir="2700000" algn="ctr" rotWithShape="0">
                    <a:schemeClr val="tx1"/>
                  </a:outerShdw>
                </a:effectLst>
              </a:rPr>
              <a:t>” </a:t>
            </a:r>
          </a:p>
          <a:p>
            <a:r>
              <a:rPr lang="en-US" sz="4000" dirty="0">
                <a:solidFill>
                  <a:schemeClr val="bg1"/>
                </a:solidFill>
                <a:effectLst>
                  <a:outerShdw blurRad="38100" dist="38100" dir="2700000" algn="ctr" rotWithShape="0">
                    <a:schemeClr val="tx1"/>
                  </a:outerShdw>
                </a:effectLst>
              </a:rPr>
              <a:t>But obviously the </a:t>
            </a:r>
            <a:r>
              <a:rPr lang="en-US" sz="4000" b="1" i="1" dirty="0">
                <a:solidFill>
                  <a:schemeClr val="bg1"/>
                </a:solidFill>
                <a:effectLst>
                  <a:outerShdw blurRad="38100" dist="38100" dir="2700000" algn="ctr" rotWithShape="0">
                    <a:schemeClr val="tx1"/>
                  </a:outerShdw>
                </a:effectLst>
              </a:rPr>
              <a:t>wise men </a:t>
            </a:r>
            <a:r>
              <a:rPr lang="en-US" sz="4000" dirty="0">
                <a:solidFill>
                  <a:schemeClr val="bg1"/>
                </a:solidFill>
                <a:effectLst>
                  <a:outerShdw blurRad="38100" dist="38100" dir="2700000" algn="ctr" rotWithShape="0">
                    <a:schemeClr val="tx1"/>
                  </a:outerShdw>
                </a:effectLst>
              </a:rPr>
              <a:t>didn’t think that Nebuchadnezzar had </a:t>
            </a:r>
            <a:r>
              <a:rPr lang="en-US" sz="4000" b="1" i="1" dirty="0">
                <a:solidFill>
                  <a:schemeClr val="bg1"/>
                </a:solidFill>
                <a:effectLst>
                  <a:outerShdw blurRad="38100" dist="38100" dir="2700000" algn="ctr" rotWithShape="0">
                    <a:schemeClr val="tx1"/>
                  </a:outerShdw>
                </a:effectLst>
              </a:rPr>
              <a:t>forgotten</a:t>
            </a:r>
            <a:r>
              <a:rPr lang="en-US" sz="4000" dirty="0">
                <a:solidFill>
                  <a:schemeClr val="bg1"/>
                </a:solidFill>
                <a:effectLst>
                  <a:outerShdw blurRad="38100" dist="38100" dir="2700000" algn="ctr" rotWithShape="0">
                    <a:schemeClr val="tx1"/>
                  </a:outerShdw>
                </a:effectLst>
              </a:rPr>
              <a:t> the content of his dream, because they continued to pleading with him to </a:t>
            </a:r>
            <a:r>
              <a:rPr lang="en-US" sz="4000" b="1" i="1" dirty="0">
                <a:solidFill>
                  <a:schemeClr val="bg1"/>
                </a:solidFill>
                <a:effectLst>
                  <a:outerShdw blurRad="38100" dist="38100" dir="2700000" algn="ctr" rotWithShape="0">
                    <a:schemeClr val="tx1"/>
                  </a:outerShdw>
                </a:effectLst>
              </a:rPr>
              <a:t>reveal</a:t>
            </a:r>
            <a:r>
              <a:rPr lang="en-US" sz="4000" dirty="0">
                <a:solidFill>
                  <a:schemeClr val="bg1"/>
                </a:solidFill>
                <a:effectLst>
                  <a:outerShdw blurRad="38100" dist="38100" dir="2700000" algn="ctr" rotWithShape="0">
                    <a:schemeClr val="tx1"/>
                  </a:outerShdw>
                </a:effectLst>
              </a:rPr>
              <a:t> it to them. </a:t>
            </a:r>
          </a:p>
          <a:p>
            <a:r>
              <a:rPr lang="en-US" sz="4000" dirty="0">
                <a:solidFill>
                  <a:schemeClr val="bg1"/>
                </a:solidFill>
                <a:effectLst>
                  <a:outerShdw blurRad="38100" dist="38100" dir="2700000" algn="ctr" rotWithShape="0">
                    <a:schemeClr val="tx1"/>
                  </a:outerShdw>
                </a:effectLst>
              </a:rPr>
              <a:t>Not only that, but Daniel 2:1 states that the king was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troubled</a:t>
            </a:r>
            <a:r>
              <a:rPr lang="en-US" sz="4000" dirty="0">
                <a:solidFill>
                  <a:schemeClr val="bg1"/>
                </a:solidFill>
                <a:effectLst>
                  <a:outerShdw blurRad="38100" dist="38100" dir="2700000" algn="ctr" rotWithShape="0">
                    <a:schemeClr val="tx1"/>
                  </a:outerShdw>
                </a:effectLst>
              </a:rPr>
              <a:t>” by the dream, and this seems to confirm that he remembered the contents of what he had seen.</a:t>
            </a:r>
          </a:p>
        </p:txBody>
      </p:sp>
      <p:sp>
        <p:nvSpPr>
          <p:cNvPr id="2" name="TextBox 1">
            <a:extLst>
              <a:ext uri="{FF2B5EF4-FFF2-40B4-BE49-F238E27FC236}">
                <a16:creationId xmlns:a16="http://schemas.microsoft.com/office/drawing/2014/main" id="{D2F41DA9-17D4-6ABA-2810-888F64B7E3A6}"/>
              </a:ext>
            </a:extLst>
          </p:cNvPr>
          <p:cNvSpPr txBox="1"/>
          <p:nvPr/>
        </p:nvSpPr>
        <p:spPr>
          <a:xfrm>
            <a:off x="0" y="6488667"/>
            <a:ext cx="12192000" cy="369332"/>
          </a:xfrm>
          <a:prstGeom prst="rect">
            <a:avLst/>
          </a:prstGeom>
          <a:noFill/>
        </p:spPr>
        <p:txBody>
          <a:bodyPr wrap="square" rtlCol="0">
            <a:spAutoFit/>
          </a:bodyPr>
          <a:lstStyle/>
          <a:p>
            <a:pPr marL="0" marR="0"/>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Stephen R. Miller, Daniel, vol. 18,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The New American Commentary</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(p. </a:t>
            </a:r>
            <a:r>
              <a:rPr lang="en-US" dirty="0">
                <a:solidFill>
                  <a:schemeClr val="bg1"/>
                </a:solidFill>
                <a:effectLst>
                  <a:outerShdw blurRad="38100" dist="38100" dir="2700000" algn="ctr" rotWithShape="0">
                    <a:schemeClr val="tx1"/>
                  </a:outerShdw>
                </a:effectLst>
              </a:rPr>
              <a:t>81</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endParaRPr lang="en-US" sz="1800" dirty="0">
              <a:effectLst/>
              <a:latin typeface="Times New Roman" panose="02020603050405020304" pitchFamily="18" charset="0"/>
              <a:ea typeface="Times New Roman" panose="02020603050405020304" pitchFamily="18" charset="0"/>
            </a:endParaRPr>
          </a:p>
        </p:txBody>
      </p:sp>
      <p:sp>
        <p:nvSpPr>
          <p:cNvPr id="7" name="Title 1">
            <a:extLst>
              <a:ext uri="{FF2B5EF4-FFF2-40B4-BE49-F238E27FC236}">
                <a16:creationId xmlns:a16="http://schemas.microsoft.com/office/drawing/2014/main" id="{077685D4-999F-35AF-3395-E7BAEE26303D}"/>
              </a:ext>
            </a:extLst>
          </p:cNvPr>
          <p:cNvSpPr>
            <a:spLocks noGrp="1"/>
          </p:cNvSpPr>
          <p:nvPr>
            <p:ph type="title"/>
          </p:nvPr>
        </p:nvSpPr>
        <p:spPr>
          <a:xfrm>
            <a:off x="0" y="0"/>
            <a:ext cx="12192000" cy="1201189"/>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2:5</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 king answered and said to the Chaldeans,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word from me is firm</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if you do not make known to me the dream and its interpretation, you shall be torn limb from limb, and your houses shall be laid in ruins.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488794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7B0D8BE6-B100-6C31-C3E4-08D1CAC1E7F5}"/>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A290419-8B81-75AB-80F5-CD95F8471710}"/>
              </a:ext>
            </a:extLst>
          </p:cNvPr>
          <p:cNvSpPr>
            <a:spLocks noGrp="1"/>
          </p:cNvSpPr>
          <p:nvPr>
            <p:ph idx="1"/>
          </p:nvPr>
        </p:nvSpPr>
        <p:spPr>
          <a:xfrm>
            <a:off x="348975" y="1413164"/>
            <a:ext cx="11555896" cy="5075503"/>
          </a:xfrm>
        </p:spPr>
        <p:txBody>
          <a:bodyPr>
            <a:normAutofit fontScale="92500" lnSpcReduction="10000"/>
          </a:bodyPr>
          <a:lstStyle/>
          <a:p>
            <a:r>
              <a:rPr lang="en-US" sz="4000" dirty="0">
                <a:solidFill>
                  <a:schemeClr val="bg1"/>
                </a:solidFill>
                <a:effectLst>
                  <a:outerShdw blurRad="38100" dist="38100" dir="2700000" algn="ctr" rotWithShape="0">
                    <a:schemeClr val="tx1"/>
                  </a:outerShdw>
                </a:effectLst>
              </a:rPr>
              <a:t>Failure to tell the king the dream and its interpretation carried the severest penalty. </a:t>
            </a:r>
          </a:p>
          <a:p>
            <a:r>
              <a:rPr lang="en-US" sz="4000" dirty="0">
                <a:solidFill>
                  <a:schemeClr val="bg1"/>
                </a:solidFill>
                <a:effectLst>
                  <a:outerShdw blurRad="38100" dist="38100" dir="2700000" algn="ctr" rotWithShape="0">
                    <a:schemeClr val="tx1"/>
                  </a:outerShdw>
                </a:effectLst>
              </a:rPr>
              <a:t>“</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shall be torn limb from limb</a:t>
            </a:r>
            <a:r>
              <a:rPr lang="en-US" sz="4000" dirty="0">
                <a:solidFill>
                  <a:schemeClr val="bg1"/>
                </a:solidFill>
                <a:effectLst>
                  <a:outerShdw blurRad="38100" dist="38100" dir="2700000" algn="ctr" rotWithShape="0">
                    <a:schemeClr val="tx1"/>
                  </a:outerShdw>
                </a:effectLst>
              </a:rPr>
              <a:t>” means that the wise men would be dismembered either by being hacked to pieces or by being pulled apart. </a:t>
            </a:r>
          </a:p>
          <a:p>
            <a:r>
              <a:rPr lang="en-US" sz="4000" dirty="0">
                <a:solidFill>
                  <a:schemeClr val="bg1"/>
                </a:solidFill>
                <a:effectLst>
                  <a:outerShdw blurRad="38100" dist="38100" dir="2700000" algn="ctr" rotWithShape="0">
                    <a:schemeClr val="tx1"/>
                  </a:outerShdw>
                </a:effectLst>
              </a:rPr>
              <a:t>Dismemberment of enemies was a practice widespread throughout the ancient Orient. </a:t>
            </a:r>
          </a:p>
          <a:p>
            <a:r>
              <a:rPr lang="en-US" sz="4000" dirty="0">
                <a:solidFill>
                  <a:schemeClr val="bg1"/>
                </a:solidFill>
                <a:effectLst>
                  <a:outerShdw blurRad="38100" dist="38100" dir="2700000" algn="ctr" rotWithShape="0">
                    <a:schemeClr val="tx1"/>
                  </a:outerShdw>
                </a:effectLst>
              </a:rPr>
              <a:t>In addition, their houses would be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laid in ruins</a:t>
            </a:r>
            <a:r>
              <a:rPr lang="en-US" sz="4000" dirty="0">
                <a:solidFill>
                  <a:schemeClr val="bg1"/>
                </a:solidFill>
                <a:effectLst>
                  <a:outerShdw blurRad="38100" dist="38100" dir="2700000" algn="ctr" rotWithShape="0">
                    <a:schemeClr val="tx1"/>
                  </a:outerShdw>
                </a:effectLst>
              </a:rPr>
              <a:t>”, that is, their homes would be completely destroyed and used for garbage dumps.</a:t>
            </a:r>
          </a:p>
        </p:txBody>
      </p:sp>
      <p:sp>
        <p:nvSpPr>
          <p:cNvPr id="2" name="TextBox 1">
            <a:extLst>
              <a:ext uri="{FF2B5EF4-FFF2-40B4-BE49-F238E27FC236}">
                <a16:creationId xmlns:a16="http://schemas.microsoft.com/office/drawing/2014/main" id="{1B46462C-27D3-BA8A-80D3-255DBB6C1ECB}"/>
              </a:ext>
            </a:extLst>
          </p:cNvPr>
          <p:cNvSpPr txBox="1"/>
          <p:nvPr/>
        </p:nvSpPr>
        <p:spPr>
          <a:xfrm>
            <a:off x="0" y="6488667"/>
            <a:ext cx="12192000" cy="369332"/>
          </a:xfrm>
          <a:prstGeom prst="rect">
            <a:avLst/>
          </a:prstGeom>
          <a:noFill/>
        </p:spPr>
        <p:txBody>
          <a:bodyPr wrap="square" rtlCol="0">
            <a:spAutoFit/>
          </a:bodyPr>
          <a:lstStyle/>
          <a:p>
            <a:pPr marL="0" marR="0"/>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Stephen R. Miller, Daniel, vol. 18,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The New American Commentary</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(p. </a:t>
            </a:r>
            <a:r>
              <a:rPr lang="en-US" dirty="0">
                <a:solidFill>
                  <a:schemeClr val="bg1"/>
                </a:solidFill>
                <a:effectLst>
                  <a:outerShdw blurRad="38100" dist="38100" dir="2700000" algn="ctr" rotWithShape="0">
                    <a:schemeClr val="tx1"/>
                  </a:outerShdw>
                </a:effectLst>
              </a:rPr>
              <a:t>81</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endParaRPr lang="en-US" sz="1800" dirty="0">
              <a:effectLst/>
              <a:latin typeface="Times New Roman" panose="02020603050405020304" pitchFamily="18" charset="0"/>
              <a:ea typeface="Times New Roman" panose="02020603050405020304" pitchFamily="18" charset="0"/>
            </a:endParaRPr>
          </a:p>
        </p:txBody>
      </p:sp>
      <p:sp>
        <p:nvSpPr>
          <p:cNvPr id="7" name="Title 1">
            <a:extLst>
              <a:ext uri="{FF2B5EF4-FFF2-40B4-BE49-F238E27FC236}">
                <a16:creationId xmlns:a16="http://schemas.microsoft.com/office/drawing/2014/main" id="{04F89B76-1354-0BF2-D0DD-ADE3F07DB998}"/>
              </a:ext>
            </a:extLst>
          </p:cNvPr>
          <p:cNvSpPr>
            <a:spLocks noGrp="1"/>
          </p:cNvSpPr>
          <p:nvPr>
            <p:ph type="title"/>
          </p:nvPr>
        </p:nvSpPr>
        <p:spPr>
          <a:xfrm>
            <a:off x="0" y="0"/>
            <a:ext cx="12192000" cy="1201189"/>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2:5</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 king answered and said to the Chaldeans, "The word from me is firm: if you do not make known to me the dream and its interpretation, you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shall be torn limb from limb</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your houses shall be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laid in ruins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468366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E6F98256-0ED0-1BA5-D28D-ECE547AD8FA8}"/>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92B56D2-A6BE-54D7-7CD2-8AD4DEA9AF2A}"/>
              </a:ext>
            </a:extLst>
          </p:cNvPr>
          <p:cNvSpPr>
            <a:spLocks noGrp="1"/>
          </p:cNvSpPr>
          <p:nvPr>
            <p:ph idx="1"/>
          </p:nvPr>
        </p:nvSpPr>
        <p:spPr>
          <a:xfrm>
            <a:off x="348975" y="1413164"/>
            <a:ext cx="11555896" cy="5075503"/>
          </a:xfrm>
        </p:spPr>
        <p:txBody>
          <a:bodyPr>
            <a:normAutofit fontScale="92500" lnSpcReduction="20000"/>
          </a:bodyPr>
          <a:lstStyle/>
          <a:p>
            <a:r>
              <a:rPr lang="en-US" sz="4000" dirty="0">
                <a:solidFill>
                  <a:schemeClr val="bg1"/>
                </a:solidFill>
                <a:effectLst>
                  <a:outerShdw blurRad="38100" dist="38100" dir="2700000" algn="ctr" rotWithShape="0">
                    <a:schemeClr val="tx1"/>
                  </a:outerShdw>
                </a:effectLst>
              </a:rPr>
              <a:t>This was no idle threat by Nebuchadnezzar.</a:t>
            </a:r>
          </a:p>
          <a:p>
            <a:r>
              <a:rPr lang="en-US" sz="4000" dirty="0">
                <a:solidFill>
                  <a:schemeClr val="bg1"/>
                </a:solidFill>
                <a:effectLst>
                  <a:outerShdw blurRad="38100" dist="38100" dir="2700000" algn="ctr" rotWithShape="0">
                    <a:schemeClr val="tx1"/>
                  </a:outerShdw>
                </a:effectLst>
              </a:rPr>
              <a:t>His harsh treatment of King Zedekiah (2 Kgs 25:7), two Jewish rebels named Ahab and Zedekiah (not King Zedekiah; Jer 29:22), and Daniel’s three friends (chapter 3) proved that he would have </a:t>
            </a:r>
            <a:r>
              <a:rPr lang="en-US" sz="4000" b="1" i="1" dirty="0">
                <a:solidFill>
                  <a:schemeClr val="bg1"/>
                </a:solidFill>
                <a:effectLst>
                  <a:outerShdw blurRad="38100" dist="38100" dir="2700000" algn="ctr" rotWithShape="0">
                    <a:schemeClr val="tx1"/>
                  </a:outerShdw>
                </a:effectLst>
              </a:rPr>
              <a:t>no qualms </a:t>
            </a:r>
            <a:r>
              <a:rPr lang="en-US" sz="4000" dirty="0">
                <a:solidFill>
                  <a:schemeClr val="bg1"/>
                </a:solidFill>
                <a:effectLst>
                  <a:outerShdw blurRad="38100" dist="38100" dir="2700000" algn="ctr" rotWithShape="0">
                    <a:schemeClr val="tx1"/>
                  </a:outerShdw>
                </a:effectLst>
              </a:rPr>
              <a:t>about carrying out this cruel threat upon his counselors. </a:t>
            </a:r>
          </a:p>
          <a:p>
            <a:r>
              <a:rPr lang="en-US" sz="4000" dirty="0">
                <a:solidFill>
                  <a:schemeClr val="bg1"/>
                </a:solidFill>
                <a:effectLst>
                  <a:outerShdw blurRad="38100" dist="38100" dir="2700000" algn="ctr" rotWithShape="0">
                    <a:schemeClr val="tx1"/>
                  </a:outerShdw>
                </a:effectLst>
              </a:rPr>
              <a:t>Herodotus (a Greek historian who lived from 484-425 BC) tells about a similar situation in which Darius I (a Persian king who ruled about one hundred years later) massacred </a:t>
            </a:r>
            <a:r>
              <a:rPr lang="en-US" sz="4000" b="1" i="1" dirty="0">
                <a:solidFill>
                  <a:schemeClr val="bg1"/>
                </a:solidFill>
                <a:effectLst>
                  <a:outerShdw blurRad="38100" dist="38100" dir="2700000" algn="ctr" rotWithShape="0">
                    <a:schemeClr val="tx1"/>
                  </a:outerShdw>
                </a:effectLst>
              </a:rPr>
              <a:t>his</a:t>
            </a:r>
            <a:r>
              <a:rPr lang="en-US" sz="4000" dirty="0">
                <a:solidFill>
                  <a:schemeClr val="bg1"/>
                </a:solidFill>
                <a:effectLst>
                  <a:outerShdw blurRad="38100" dist="38100" dir="2700000" algn="ctr" rotWithShape="0">
                    <a:schemeClr val="tx1"/>
                  </a:outerShdw>
                </a:effectLst>
              </a:rPr>
              <a:t> wise men (Magi) with the result that the group was almost annihilated.</a:t>
            </a:r>
          </a:p>
        </p:txBody>
      </p:sp>
      <p:sp>
        <p:nvSpPr>
          <p:cNvPr id="2" name="TextBox 1">
            <a:extLst>
              <a:ext uri="{FF2B5EF4-FFF2-40B4-BE49-F238E27FC236}">
                <a16:creationId xmlns:a16="http://schemas.microsoft.com/office/drawing/2014/main" id="{41C57FC0-6F83-FAD9-E431-5A4C192D507A}"/>
              </a:ext>
            </a:extLst>
          </p:cNvPr>
          <p:cNvSpPr txBox="1"/>
          <p:nvPr/>
        </p:nvSpPr>
        <p:spPr>
          <a:xfrm>
            <a:off x="0" y="6488667"/>
            <a:ext cx="12192000" cy="369332"/>
          </a:xfrm>
          <a:prstGeom prst="rect">
            <a:avLst/>
          </a:prstGeom>
          <a:noFill/>
        </p:spPr>
        <p:txBody>
          <a:bodyPr wrap="square" rtlCol="0">
            <a:spAutoFit/>
          </a:bodyPr>
          <a:lstStyle/>
          <a:p>
            <a:pPr marL="0" marR="0"/>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Stephen R. Miller, Daniel, vol. 18,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The New American Commentary</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(p. </a:t>
            </a:r>
            <a:r>
              <a:rPr lang="en-US" dirty="0">
                <a:solidFill>
                  <a:schemeClr val="bg1"/>
                </a:solidFill>
                <a:effectLst>
                  <a:outerShdw blurRad="38100" dist="38100" dir="2700000" algn="ctr" rotWithShape="0">
                    <a:schemeClr val="tx1"/>
                  </a:outerShdw>
                </a:effectLst>
              </a:rPr>
              <a:t>81</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endParaRPr lang="en-US" sz="1800" dirty="0">
              <a:effectLst/>
              <a:latin typeface="Times New Roman" panose="02020603050405020304" pitchFamily="18" charset="0"/>
              <a:ea typeface="Times New Roman" panose="02020603050405020304" pitchFamily="18" charset="0"/>
            </a:endParaRPr>
          </a:p>
        </p:txBody>
      </p:sp>
      <p:sp>
        <p:nvSpPr>
          <p:cNvPr id="7" name="Title 1">
            <a:extLst>
              <a:ext uri="{FF2B5EF4-FFF2-40B4-BE49-F238E27FC236}">
                <a16:creationId xmlns:a16="http://schemas.microsoft.com/office/drawing/2014/main" id="{D51366FF-85DB-D47C-C0B2-3AFA59FA49FC}"/>
              </a:ext>
            </a:extLst>
          </p:cNvPr>
          <p:cNvSpPr>
            <a:spLocks noGrp="1"/>
          </p:cNvSpPr>
          <p:nvPr>
            <p:ph type="title"/>
          </p:nvPr>
        </p:nvSpPr>
        <p:spPr>
          <a:xfrm>
            <a:off x="0" y="0"/>
            <a:ext cx="12192000" cy="1201189"/>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2:5</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 king answered and said to the Chaldeans, “The word from me is firm: if you do not make known to me the dream and its interpretation, you shall be torn limb from limb, and your houses shall be laid in ruins.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662820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329C247B-26E1-043A-F583-0AEC69659A7D}"/>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0AADAEF-8B9C-E4F4-380A-76FE0306A877}"/>
              </a:ext>
            </a:extLst>
          </p:cNvPr>
          <p:cNvSpPr>
            <a:spLocks noGrp="1"/>
          </p:cNvSpPr>
          <p:nvPr>
            <p:ph idx="1"/>
          </p:nvPr>
        </p:nvSpPr>
        <p:spPr>
          <a:xfrm>
            <a:off x="318052" y="1654628"/>
            <a:ext cx="11555896" cy="4889863"/>
          </a:xfrm>
        </p:spPr>
        <p:txBody>
          <a:bodyPr>
            <a:normAutofit fontScale="92500" lnSpcReduction="10000"/>
          </a:bodyPr>
          <a:lstStyle/>
          <a:p>
            <a:r>
              <a:rPr lang="en-US" sz="3200" dirty="0">
                <a:solidFill>
                  <a:schemeClr val="bg1"/>
                </a:solidFill>
                <a:effectLst>
                  <a:outerShdw blurRad="38100" dist="38100" dir="2700000" algn="ctr" rotWithShape="0">
                    <a:schemeClr val="tx1"/>
                  </a:outerShdw>
                </a:effectLst>
              </a:rPr>
              <a:t>On the other hand, if they </a:t>
            </a:r>
            <a:r>
              <a:rPr lang="en-US" sz="3200" b="1" i="1" dirty="0">
                <a:solidFill>
                  <a:schemeClr val="bg1"/>
                </a:solidFill>
                <a:effectLst>
                  <a:outerShdw blurRad="38100" dist="38100" dir="2700000" algn="ctr" rotWithShape="0">
                    <a:schemeClr val="tx1"/>
                  </a:outerShdw>
                </a:effectLst>
              </a:rPr>
              <a:t>were</a:t>
            </a:r>
            <a:r>
              <a:rPr lang="en-US" sz="3200" dirty="0">
                <a:solidFill>
                  <a:schemeClr val="bg1"/>
                </a:solidFill>
                <a:effectLst>
                  <a:outerShdw blurRad="38100" dist="38100" dir="2700000" algn="ctr" rotWithShape="0">
                    <a:schemeClr val="tx1"/>
                  </a:outerShdw>
                </a:effectLst>
              </a:rPr>
              <a:t> to tell Nebuchadnezzar the content of his dream and give him an interpretation, they would receive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gifts and rewards and great honor</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Why would Nebuchadnezzar </a:t>
            </a:r>
            <a:r>
              <a:rPr lang="en-US" sz="3200" b="1" i="1" dirty="0">
                <a:solidFill>
                  <a:schemeClr val="bg1"/>
                </a:solidFill>
                <a:effectLst>
                  <a:outerShdw blurRad="38100" dist="38100" dir="2700000" algn="ctr" rotWithShape="0">
                    <a:schemeClr val="tx1"/>
                  </a:outerShdw>
                </a:effectLst>
              </a:rPr>
              <a:t>refuse</a:t>
            </a:r>
            <a:r>
              <a:rPr lang="en-US" sz="3200" dirty="0">
                <a:solidFill>
                  <a:schemeClr val="bg1"/>
                </a:solidFill>
                <a:effectLst>
                  <a:outerShdw blurRad="38100" dist="38100" dir="2700000" algn="ctr" rotWithShape="0">
                    <a:schemeClr val="tx1"/>
                  </a:outerShdw>
                </a:effectLst>
              </a:rPr>
              <a:t> to make known the </a:t>
            </a:r>
            <a:r>
              <a:rPr lang="en-US" sz="3200" b="1" i="1" dirty="0">
                <a:solidFill>
                  <a:schemeClr val="bg1"/>
                </a:solidFill>
                <a:effectLst>
                  <a:outerShdw blurRad="38100" dist="38100" dir="2700000" algn="ctr" rotWithShape="0">
                    <a:schemeClr val="tx1"/>
                  </a:outerShdw>
                </a:effectLst>
              </a:rPr>
              <a:t>content</a:t>
            </a:r>
            <a:r>
              <a:rPr lang="en-US" sz="3200" dirty="0">
                <a:solidFill>
                  <a:schemeClr val="bg1"/>
                </a:solidFill>
                <a:effectLst>
                  <a:outerShdw blurRad="38100" dist="38100" dir="2700000" algn="ctr" rotWithShape="0">
                    <a:schemeClr val="tx1"/>
                  </a:outerShdw>
                </a:effectLst>
              </a:rPr>
              <a:t> of his dream? </a:t>
            </a:r>
          </a:p>
          <a:p>
            <a:r>
              <a:rPr lang="en-US" sz="3200" dirty="0">
                <a:solidFill>
                  <a:schemeClr val="bg1"/>
                </a:solidFill>
                <a:effectLst>
                  <a:outerShdw blurRad="38100" dist="38100" dir="2700000" algn="ctr" rotWithShape="0">
                    <a:schemeClr val="tx1"/>
                  </a:outerShdw>
                </a:effectLst>
              </a:rPr>
              <a:t>Evidently, he knew that these men would offer some kind of interpretation, but there would be no way to be certain that it was correct. </a:t>
            </a:r>
          </a:p>
          <a:p>
            <a:r>
              <a:rPr lang="en-US" sz="3200" dirty="0">
                <a:solidFill>
                  <a:schemeClr val="bg1"/>
                </a:solidFill>
                <a:effectLst>
                  <a:outerShdw blurRad="38100" dist="38100" dir="2700000" algn="ctr" rotWithShape="0">
                    <a:schemeClr val="tx1"/>
                  </a:outerShdw>
                </a:effectLst>
              </a:rPr>
              <a:t>However, if the wise men could tell the king the </a:t>
            </a:r>
            <a:r>
              <a:rPr lang="en-US" sz="3200" b="1" i="1" dirty="0">
                <a:solidFill>
                  <a:schemeClr val="bg1"/>
                </a:solidFill>
                <a:effectLst>
                  <a:outerShdw blurRad="38100" dist="38100" dir="2700000" algn="ctr" rotWithShape="0">
                    <a:schemeClr val="tx1"/>
                  </a:outerShdw>
                </a:effectLst>
              </a:rPr>
              <a:t>content</a:t>
            </a:r>
            <a:r>
              <a:rPr lang="en-US" sz="3200" dirty="0">
                <a:solidFill>
                  <a:schemeClr val="bg1"/>
                </a:solidFill>
                <a:effectLst>
                  <a:outerShdw blurRad="38100" dist="38100" dir="2700000" algn="ctr" rotWithShape="0">
                    <a:schemeClr val="tx1"/>
                  </a:outerShdw>
                </a:effectLst>
              </a:rPr>
              <a:t> of the dream which he </a:t>
            </a:r>
            <a:r>
              <a:rPr lang="en-US" sz="3200" b="1" i="1" dirty="0">
                <a:solidFill>
                  <a:schemeClr val="bg1"/>
                </a:solidFill>
                <a:effectLst>
                  <a:outerShdw blurRad="38100" dist="38100" dir="2700000" algn="ctr" rotWithShape="0">
                    <a:schemeClr val="tx1"/>
                  </a:outerShdw>
                </a:effectLst>
              </a:rPr>
              <a:t>did</a:t>
            </a:r>
            <a:r>
              <a:rPr lang="en-US" sz="3200" dirty="0">
                <a:solidFill>
                  <a:schemeClr val="bg1"/>
                </a:solidFill>
                <a:effectLst>
                  <a:outerShdw blurRad="38100" dist="38100" dir="2700000" algn="ctr" rotWithShape="0">
                    <a:schemeClr val="tx1"/>
                  </a:outerShdw>
                </a:effectLst>
              </a:rPr>
              <a:t> know, then he could have a higher degree of confidence that they could accurately make known to him the </a:t>
            </a:r>
            <a:r>
              <a:rPr lang="en-US" sz="3200" b="1" i="1" dirty="0">
                <a:solidFill>
                  <a:schemeClr val="bg1"/>
                </a:solidFill>
                <a:effectLst>
                  <a:outerShdw blurRad="38100" dist="38100" dir="2700000" algn="ctr" rotWithShape="0">
                    <a:schemeClr val="tx1"/>
                  </a:outerShdw>
                </a:effectLst>
              </a:rPr>
              <a:t>interpretation</a:t>
            </a:r>
            <a:r>
              <a:rPr lang="en-US" sz="3200" dirty="0">
                <a:solidFill>
                  <a:schemeClr val="bg1"/>
                </a:solidFill>
                <a:effectLst>
                  <a:outerShdw blurRad="38100" dist="38100" dir="2700000" algn="ctr" rotWithShape="0">
                    <a:schemeClr val="tx1"/>
                  </a:outerShdw>
                </a:effectLst>
              </a:rPr>
              <a:t> he did </a:t>
            </a:r>
            <a:r>
              <a:rPr lang="en-US" sz="3200" b="1" i="1" dirty="0">
                <a:solidFill>
                  <a:schemeClr val="bg1"/>
                </a:solidFill>
                <a:effectLst>
                  <a:outerShdw blurRad="38100" dist="38100" dir="2700000" algn="ctr" rotWithShape="0">
                    <a:schemeClr val="tx1"/>
                  </a:outerShdw>
                </a:effectLst>
              </a:rPr>
              <a:t>not</a:t>
            </a:r>
            <a:r>
              <a:rPr lang="en-US" sz="3200" dirty="0">
                <a:solidFill>
                  <a:schemeClr val="bg1"/>
                </a:solidFill>
                <a:effectLst>
                  <a:outerShdw blurRad="38100" dist="38100" dir="2700000" algn="ctr" rotWithShape="0">
                    <a:schemeClr val="tx1"/>
                  </a:outerShdw>
                </a:effectLst>
              </a:rPr>
              <a:t> know.</a:t>
            </a:r>
          </a:p>
        </p:txBody>
      </p:sp>
      <p:sp>
        <p:nvSpPr>
          <p:cNvPr id="2" name="TextBox 1">
            <a:extLst>
              <a:ext uri="{FF2B5EF4-FFF2-40B4-BE49-F238E27FC236}">
                <a16:creationId xmlns:a16="http://schemas.microsoft.com/office/drawing/2014/main" id="{E0B614AE-65C7-63EB-A06C-CADD248257D4}"/>
              </a:ext>
            </a:extLst>
          </p:cNvPr>
          <p:cNvSpPr txBox="1"/>
          <p:nvPr/>
        </p:nvSpPr>
        <p:spPr>
          <a:xfrm>
            <a:off x="0" y="6488667"/>
            <a:ext cx="12192000" cy="369332"/>
          </a:xfrm>
          <a:prstGeom prst="rect">
            <a:avLst/>
          </a:prstGeom>
          <a:noFill/>
        </p:spPr>
        <p:txBody>
          <a:bodyPr wrap="square" rtlCol="0">
            <a:spAutoFit/>
          </a:bodyPr>
          <a:lstStyle/>
          <a:p>
            <a:pPr marL="0" marR="0"/>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Stephen R. Miller, Daniel, vol. 18,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The New American Commentary</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(p. </a:t>
            </a:r>
            <a:r>
              <a:rPr lang="en-US" sz="1800" dirty="0">
                <a:solidFill>
                  <a:schemeClr val="bg1"/>
                </a:solidFill>
                <a:effectLst>
                  <a:outerShdw blurRad="38100" dist="38100" dir="2700000" algn="ctr" rotWithShape="0">
                    <a:schemeClr val="tx1"/>
                  </a:outerShdw>
                </a:effectLst>
              </a:rPr>
              <a:t>82</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endParaRPr lang="en-US" sz="1800" dirty="0">
              <a:effectLst/>
              <a:latin typeface="Times New Roman" panose="02020603050405020304" pitchFamily="18" charset="0"/>
              <a:ea typeface="Times New Roman" panose="02020603050405020304" pitchFamily="18" charset="0"/>
            </a:endParaRPr>
          </a:p>
        </p:txBody>
      </p:sp>
      <p:sp>
        <p:nvSpPr>
          <p:cNvPr id="7" name="Title 1">
            <a:extLst>
              <a:ext uri="{FF2B5EF4-FFF2-40B4-BE49-F238E27FC236}">
                <a16:creationId xmlns:a16="http://schemas.microsoft.com/office/drawing/2014/main" id="{CB45998D-33D3-A7E7-CF7F-F4F0F3A57F62}"/>
              </a:ext>
            </a:extLst>
          </p:cNvPr>
          <p:cNvSpPr>
            <a:spLocks noGrp="1"/>
          </p:cNvSpPr>
          <p:nvPr>
            <p:ph type="title"/>
          </p:nvPr>
        </p:nvSpPr>
        <p:spPr>
          <a:xfrm>
            <a:off x="0" y="0"/>
            <a:ext cx="12192000" cy="1529541"/>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2:6</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But if you show the dream and its interpretation, you shall receive from me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gifts and rewards and great honor</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Therefore show me the dream and its interpretation.”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7</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They answered a second time and said, “Let the king tell his servants the dream, and we will show its interpretation.”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335021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C7A0CA15-9572-ABC7-4539-96EE443B6B29}"/>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398C73B-7605-17FB-6FBF-E38CFC9E172F}"/>
              </a:ext>
            </a:extLst>
          </p:cNvPr>
          <p:cNvSpPr>
            <a:spLocks noGrp="1"/>
          </p:cNvSpPr>
          <p:nvPr>
            <p:ph idx="1"/>
          </p:nvPr>
        </p:nvSpPr>
        <p:spPr>
          <a:xfrm>
            <a:off x="348975" y="2015836"/>
            <a:ext cx="11555896" cy="4347557"/>
          </a:xfrm>
        </p:spPr>
        <p:txBody>
          <a:bodyPr>
            <a:normAutofit fontScale="92500" lnSpcReduction="10000"/>
          </a:bodyPr>
          <a:lstStyle/>
          <a:p>
            <a:r>
              <a:rPr lang="en-US" sz="3200" dirty="0">
                <a:solidFill>
                  <a:schemeClr val="bg1"/>
                </a:solidFill>
                <a:effectLst>
                  <a:outerShdw blurRad="38100" dist="38100" dir="2700000" algn="ctr" rotWithShape="0">
                    <a:schemeClr val="tx1"/>
                  </a:outerShdw>
                </a:effectLst>
              </a:rPr>
              <a:t>The king felt that the wise men were stalling for time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trying to gain time</a:t>
            </a:r>
            <a:r>
              <a:rPr lang="en-US" sz="3200" dirty="0">
                <a:solidFill>
                  <a:schemeClr val="bg1"/>
                </a:solidFill>
                <a:effectLst>
                  <a:outerShdw blurRad="38100" dist="38100" dir="2700000" algn="ctr" rotWithShape="0">
                    <a:schemeClr val="tx1"/>
                  </a:outerShdw>
                </a:effectLst>
              </a:rPr>
              <a:t>”) because they saw that he was determined to execute them if they did not interpret the dream immediately. </a:t>
            </a:r>
          </a:p>
          <a:p>
            <a:r>
              <a:rPr lang="en-US" sz="3200" dirty="0">
                <a:solidFill>
                  <a:schemeClr val="bg1"/>
                </a:solidFill>
                <a:effectLst>
                  <a:outerShdw blurRad="38100" dist="38100" dir="2700000" algn="ctr" rotWithShape="0">
                    <a:schemeClr val="tx1"/>
                  </a:outerShdw>
                </a:effectLst>
              </a:rPr>
              <a:t>Again, the threat was repeated; there was only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one sentence</a:t>
            </a:r>
            <a:r>
              <a:rPr lang="en-US" sz="3200" dirty="0">
                <a:solidFill>
                  <a:schemeClr val="bg1"/>
                </a:solidFill>
                <a:effectLst>
                  <a:outerShdw blurRad="38100" dist="38100" dir="2700000" algn="ctr" rotWithShape="0">
                    <a:schemeClr val="tx1"/>
                  </a:outerShdw>
                </a:effectLst>
              </a:rPr>
              <a:t>” for failure, and that sentence was a painful death.</a:t>
            </a:r>
          </a:p>
          <a:p>
            <a:r>
              <a:rPr lang="en-US" sz="3200" dirty="0">
                <a:solidFill>
                  <a:schemeClr val="bg1"/>
                </a:solidFill>
                <a:effectLst>
                  <a:outerShdw blurRad="38100" dist="38100" dir="2700000" algn="ctr" rotWithShape="0">
                    <a:schemeClr val="tx1"/>
                  </a:outerShdw>
                </a:effectLst>
              </a:rPr>
              <a:t>“</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lying and corrupt words </a:t>
            </a:r>
            <a:r>
              <a:rPr lang="en-US" sz="3200" dirty="0">
                <a:solidFill>
                  <a:schemeClr val="bg1"/>
                </a:solidFill>
                <a:effectLst>
                  <a:outerShdw blurRad="38100" dist="38100" dir="2700000" algn="ctr" rotWithShape="0">
                    <a:schemeClr val="tx1"/>
                  </a:outerShdw>
                </a:effectLst>
              </a:rPr>
              <a:t>” refers to a false interpretation of the dream. </a:t>
            </a:r>
          </a:p>
          <a:p>
            <a:r>
              <a:rPr lang="en-US" sz="3200" dirty="0">
                <a:solidFill>
                  <a:schemeClr val="bg1"/>
                </a:solidFill>
                <a:effectLst>
                  <a:outerShdw blurRad="38100" dist="38100" dir="2700000" algn="ctr" rotWithShape="0">
                    <a:schemeClr val="tx1"/>
                  </a:outerShdw>
                </a:effectLst>
              </a:rPr>
              <a:t>“</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till the times change</a:t>
            </a:r>
            <a:r>
              <a:rPr lang="en-US" sz="3200" dirty="0">
                <a:solidFill>
                  <a:schemeClr val="bg1"/>
                </a:solidFill>
                <a:effectLst>
                  <a:outerShdw blurRad="38100" dist="38100" dir="2700000" algn="ctr" rotWithShape="0">
                    <a:schemeClr val="tx1"/>
                  </a:outerShdw>
                </a:effectLst>
              </a:rPr>
              <a:t>” means until the king’s anger would subside. </a:t>
            </a:r>
          </a:p>
          <a:p>
            <a:r>
              <a:rPr lang="en-US" sz="3200" dirty="0">
                <a:solidFill>
                  <a:schemeClr val="bg1"/>
                </a:solidFill>
                <a:effectLst>
                  <a:outerShdw blurRad="38100" dist="38100" dir="2700000" algn="ctr" rotWithShape="0">
                    <a:schemeClr val="tx1"/>
                  </a:outerShdw>
                </a:effectLst>
              </a:rPr>
              <a:t>Once more the wise men were commanded to reveal the dream so that the king might be certain that their interpretation would be trustworthy.</a:t>
            </a:r>
          </a:p>
        </p:txBody>
      </p:sp>
      <p:sp>
        <p:nvSpPr>
          <p:cNvPr id="2" name="TextBox 1">
            <a:extLst>
              <a:ext uri="{FF2B5EF4-FFF2-40B4-BE49-F238E27FC236}">
                <a16:creationId xmlns:a16="http://schemas.microsoft.com/office/drawing/2014/main" id="{8E6BC556-7B83-DA71-CB36-15261A4027C1}"/>
              </a:ext>
            </a:extLst>
          </p:cNvPr>
          <p:cNvSpPr txBox="1"/>
          <p:nvPr/>
        </p:nvSpPr>
        <p:spPr>
          <a:xfrm>
            <a:off x="0" y="6488667"/>
            <a:ext cx="12192000" cy="369332"/>
          </a:xfrm>
          <a:prstGeom prst="rect">
            <a:avLst/>
          </a:prstGeom>
          <a:noFill/>
        </p:spPr>
        <p:txBody>
          <a:bodyPr wrap="square" rtlCol="0">
            <a:spAutoFit/>
          </a:bodyPr>
          <a:lstStyle/>
          <a:p>
            <a:pPr marL="0" marR="0"/>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Stephen R. Miller, Daniel, vol. 18,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The New American Commentary</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(p. </a:t>
            </a:r>
            <a:r>
              <a:rPr lang="en-US" sz="1800" dirty="0">
                <a:solidFill>
                  <a:schemeClr val="bg1"/>
                </a:solidFill>
                <a:effectLst>
                  <a:outerShdw blurRad="38100" dist="38100" dir="2700000" algn="ctr" rotWithShape="0">
                    <a:schemeClr val="tx1"/>
                  </a:outerShdw>
                </a:effectLst>
              </a:rPr>
              <a:t>82</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endParaRPr lang="en-US" sz="1800" dirty="0">
              <a:effectLst/>
              <a:latin typeface="Times New Roman" panose="02020603050405020304" pitchFamily="18" charset="0"/>
              <a:ea typeface="Times New Roman" panose="02020603050405020304" pitchFamily="18" charset="0"/>
            </a:endParaRPr>
          </a:p>
        </p:txBody>
      </p:sp>
      <p:sp>
        <p:nvSpPr>
          <p:cNvPr id="7" name="Title 1">
            <a:extLst>
              <a:ext uri="{FF2B5EF4-FFF2-40B4-BE49-F238E27FC236}">
                <a16:creationId xmlns:a16="http://schemas.microsoft.com/office/drawing/2014/main" id="{12373616-55C9-4A0A-57FA-A2557BE80F8F}"/>
              </a:ext>
            </a:extLst>
          </p:cNvPr>
          <p:cNvSpPr>
            <a:spLocks noGrp="1"/>
          </p:cNvSpPr>
          <p:nvPr>
            <p:ph type="title"/>
          </p:nvPr>
        </p:nvSpPr>
        <p:spPr>
          <a:xfrm>
            <a:off x="0" y="0"/>
            <a:ext cx="12192000" cy="1816331"/>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2:8</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 king answered and said, "I know with certainty that you are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trying to gain time</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because you see that the word from me is firm--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9</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if you do not make the dream known to me, there is but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one sentence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for you. You have agreed to speak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lying and corrupt words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before me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till the times change</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Therefore tell me the dream, and I shall know that you can show me its interpretation.“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9166738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BD810DF6-9E38-D7BA-D9CF-026DB72D62C5}"/>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581810B-0AF7-C9A1-807D-2FB17E953DB8}"/>
              </a:ext>
            </a:extLst>
          </p:cNvPr>
          <p:cNvSpPr>
            <a:spLocks noGrp="1"/>
          </p:cNvSpPr>
          <p:nvPr>
            <p:ph idx="1"/>
          </p:nvPr>
        </p:nvSpPr>
        <p:spPr>
          <a:xfrm>
            <a:off x="348975" y="2015836"/>
            <a:ext cx="11555896" cy="4347557"/>
          </a:xfrm>
        </p:spPr>
        <p:txBody>
          <a:bodyPr>
            <a:normAutofit fontScale="92500" lnSpcReduction="20000"/>
          </a:bodyPr>
          <a:lstStyle/>
          <a:p>
            <a:r>
              <a:rPr lang="en-US" sz="3200" dirty="0">
                <a:solidFill>
                  <a:schemeClr val="bg1"/>
                </a:solidFill>
                <a:effectLst>
                  <a:outerShdw blurRad="38100" dist="38100" dir="2700000" algn="ctr" rotWithShape="0">
                    <a:schemeClr val="tx1"/>
                  </a:outerShdw>
                </a:effectLst>
              </a:rPr>
              <a:t>Why would Nebuchadnezzar be so willing to dispose of his wise men? </a:t>
            </a:r>
          </a:p>
          <a:p>
            <a:r>
              <a:rPr lang="en-US" sz="3200" dirty="0">
                <a:solidFill>
                  <a:schemeClr val="bg1"/>
                </a:solidFill>
                <a:effectLst>
                  <a:outerShdw blurRad="38100" dist="38100" dir="2700000" algn="ctr" rotWithShape="0">
                    <a:schemeClr val="tx1"/>
                  </a:outerShdw>
                </a:effectLst>
              </a:rPr>
              <a:t>First, their inability to acquire the necessary information proved that their power was limited and that they were not in touch with the gods as they claimed. </a:t>
            </a:r>
          </a:p>
          <a:p>
            <a:r>
              <a:rPr lang="en-US" sz="3200" dirty="0">
                <a:solidFill>
                  <a:schemeClr val="bg1"/>
                </a:solidFill>
                <a:effectLst>
                  <a:outerShdw blurRad="38100" dist="38100" dir="2700000" algn="ctr" rotWithShape="0">
                    <a:schemeClr val="tx1"/>
                  </a:outerShdw>
                </a:effectLst>
              </a:rPr>
              <a:t>Second, the king probably felt that the dream foretold some terrible disaster that was going to befall him. </a:t>
            </a:r>
          </a:p>
          <a:p>
            <a:r>
              <a:rPr lang="en-US" sz="3200" dirty="0">
                <a:solidFill>
                  <a:schemeClr val="bg1"/>
                </a:solidFill>
                <a:effectLst>
                  <a:outerShdw blurRad="38100" dist="38100" dir="2700000" algn="ctr" rotWithShape="0">
                    <a:schemeClr val="tx1"/>
                  </a:outerShdw>
                </a:effectLst>
              </a:rPr>
              <a:t>After all, Nebuchadnezzar had seen a manlike statue destroyed, which he likely associated with himself or his empire. </a:t>
            </a:r>
          </a:p>
          <a:p>
            <a:r>
              <a:rPr lang="en-US" sz="3200" dirty="0">
                <a:solidFill>
                  <a:schemeClr val="bg1"/>
                </a:solidFill>
                <a:effectLst>
                  <a:outerShdw blurRad="38100" dist="38100" dir="2700000" algn="ctr" rotWithShape="0">
                    <a:schemeClr val="tx1"/>
                  </a:outerShdw>
                </a:effectLst>
              </a:rPr>
              <a:t>He may well have felt insecure about his newly acquired kingdom, and he may have considered the destruction of the statue a divine omen to him that he and his empire were doomed. </a:t>
            </a:r>
          </a:p>
        </p:txBody>
      </p:sp>
      <p:sp>
        <p:nvSpPr>
          <p:cNvPr id="2" name="TextBox 1">
            <a:extLst>
              <a:ext uri="{FF2B5EF4-FFF2-40B4-BE49-F238E27FC236}">
                <a16:creationId xmlns:a16="http://schemas.microsoft.com/office/drawing/2014/main" id="{587386FC-0C08-AC63-9054-3F59898CC0D4}"/>
              </a:ext>
            </a:extLst>
          </p:cNvPr>
          <p:cNvSpPr txBox="1"/>
          <p:nvPr/>
        </p:nvSpPr>
        <p:spPr>
          <a:xfrm>
            <a:off x="0" y="6488667"/>
            <a:ext cx="12192000" cy="369332"/>
          </a:xfrm>
          <a:prstGeom prst="rect">
            <a:avLst/>
          </a:prstGeom>
          <a:noFill/>
        </p:spPr>
        <p:txBody>
          <a:bodyPr wrap="square" rtlCol="0">
            <a:spAutoFit/>
          </a:bodyPr>
          <a:lstStyle/>
          <a:p>
            <a:pPr marL="0" marR="0"/>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Stephen R. Miller, Daniel, vol. 18,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The New American Commentary</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(p. </a:t>
            </a:r>
            <a:r>
              <a:rPr lang="en-US" sz="1800" dirty="0">
                <a:solidFill>
                  <a:schemeClr val="bg1"/>
                </a:solidFill>
                <a:effectLst>
                  <a:outerShdw blurRad="38100" dist="38100" dir="2700000" algn="ctr" rotWithShape="0">
                    <a:schemeClr val="tx1"/>
                  </a:outerShdw>
                </a:effectLst>
              </a:rPr>
              <a:t>82</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endParaRPr lang="en-US" sz="1800" dirty="0">
              <a:effectLst/>
              <a:latin typeface="Times New Roman" panose="02020603050405020304" pitchFamily="18" charset="0"/>
              <a:ea typeface="Times New Roman" panose="02020603050405020304" pitchFamily="18" charset="0"/>
            </a:endParaRPr>
          </a:p>
        </p:txBody>
      </p:sp>
      <p:sp>
        <p:nvSpPr>
          <p:cNvPr id="7" name="Title 1">
            <a:extLst>
              <a:ext uri="{FF2B5EF4-FFF2-40B4-BE49-F238E27FC236}">
                <a16:creationId xmlns:a16="http://schemas.microsoft.com/office/drawing/2014/main" id="{F7B7E740-43BB-DB7B-E30F-B53E1F18688C}"/>
              </a:ext>
            </a:extLst>
          </p:cNvPr>
          <p:cNvSpPr>
            <a:spLocks noGrp="1"/>
          </p:cNvSpPr>
          <p:nvPr>
            <p:ph type="title"/>
          </p:nvPr>
        </p:nvSpPr>
        <p:spPr>
          <a:xfrm>
            <a:off x="0" y="0"/>
            <a:ext cx="12192000" cy="1816331"/>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2:8</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 king answered and said, "I know with certainty that you are trying to gain time, because you see that the word from me is firm--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9</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if you do not make the dream known to me, there is but one sentence for you. You have agreed to speak lying and corrupt words before me till the times change. Therefore tell me the dream, and I shall know that you can show me its interpretation.“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8583176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11AB5A7C-7819-8FC9-FC10-15AA035A4B11}"/>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BFAABD4-CFCD-AD6A-23D5-56DC7C04485E}"/>
              </a:ext>
            </a:extLst>
          </p:cNvPr>
          <p:cNvSpPr>
            <a:spLocks noGrp="1"/>
          </p:cNvSpPr>
          <p:nvPr>
            <p:ph idx="1"/>
          </p:nvPr>
        </p:nvSpPr>
        <p:spPr>
          <a:xfrm>
            <a:off x="348975" y="2015836"/>
            <a:ext cx="11555896" cy="4347557"/>
          </a:xfrm>
        </p:spPr>
        <p:txBody>
          <a:bodyPr>
            <a:normAutofit fontScale="92500" lnSpcReduction="20000"/>
          </a:bodyPr>
          <a:lstStyle/>
          <a:p>
            <a:r>
              <a:rPr lang="en-US" sz="3200" dirty="0">
                <a:solidFill>
                  <a:schemeClr val="bg1"/>
                </a:solidFill>
                <a:effectLst>
                  <a:outerShdw blurRad="38100" dist="38100" dir="2700000" algn="ctr" rotWithShape="0">
                    <a:schemeClr val="tx1"/>
                  </a:outerShdw>
                </a:effectLst>
              </a:rPr>
              <a:t>Perhaps this led Nebuchadnezzar to believe that someone was planning to assassinate him and take away his kingdom. </a:t>
            </a:r>
          </a:p>
          <a:p>
            <a:r>
              <a:rPr lang="en-US" sz="3200" dirty="0">
                <a:solidFill>
                  <a:schemeClr val="bg1"/>
                </a:solidFill>
                <a:effectLst>
                  <a:outerShdw blurRad="38100" dist="38100" dir="2700000" algn="ctr" rotWithShape="0">
                    <a:schemeClr val="tx1"/>
                  </a:outerShdw>
                </a:effectLst>
              </a:rPr>
              <a:t>Such assassination plots by those in the in the king’s court were common in that day and were therefore a very real possibility. </a:t>
            </a:r>
          </a:p>
          <a:p>
            <a:r>
              <a:rPr lang="en-US" sz="3200" dirty="0">
                <a:solidFill>
                  <a:schemeClr val="bg1"/>
                </a:solidFill>
                <a:effectLst>
                  <a:outerShdw blurRad="38100" dist="38100" dir="2700000" algn="ctr" rotWithShape="0">
                    <a:schemeClr val="tx1"/>
                  </a:outerShdw>
                </a:effectLst>
              </a:rPr>
              <a:t>In fact, two out of the next three Babylonian kings </a:t>
            </a:r>
            <a:r>
              <a:rPr lang="en-US" sz="3200" b="1" i="1" dirty="0">
                <a:solidFill>
                  <a:schemeClr val="bg1"/>
                </a:solidFill>
                <a:effectLst>
                  <a:outerShdw blurRad="38100" dist="38100" dir="2700000" algn="ctr" rotWithShape="0">
                    <a:schemeClr val="tx1"/>
                  </a:outerShdw>
                </a:effectLst>
              </a:rPr>
              <a:t>were</a:t>
            </a:r>
            <a:r>
              <a:rPr lang="en-US" sz="3200" dirty="0">
                <a:solidFill>
                  <a:schemeClr val="bg1"/>
                </a:solidFill>
                <a:effectLst>
                  <a:outerShdw blurRad="38100" dist="38100" dir="2700000" algn="ctr" rotWithShape="0">
                    <a:schemeClr val="tx1"/>
                  </a:outerShdw>
                </a:effectLst>
              </a:rPr>
              <a:t> assassinated. </a:t>
            </a:r>
          </a:p>
          <a:p>
            <a:r>
              <a:rPr lang="en-US" sz="3200" dirty="0">
                <a:solidFill>
                  <a:schemeClr val="bg1"/>
                </a:solidFill>
                <a:effectLst>
                  <a:outerShdw blurRad="38100" dist="38100" dir="2700000" algn="ctr" rotWithShape="0">
                    <a:schemeClr val="tx1"/>
                  </a:outerShdw>
                </a:effectLst>
              </a:rPr>
              <a:t>Traitors may have been in his midst planning to overthrow his government at that very moment. </a:t>
            </a:r>
          </a:p>
          <a:p>
            <a:r>
              <a:rPr lang="en-US" sz="3200" dirty="0">
                <a:solidFill>
                  <a:schemeClr val="bg1"/>
                </a:solidFill>
                <a:effectLst>
                  <a:outerShdw blurRad="38100" dist="38100" dir="2700000" algn="ctr" rotWithShape="0">
                    <a:schemeClr val="tx1"/>
                  </a:outerShdw>
                </a:effectLst>
              </a:rPr>
              <a:t>Since a coup usually was perpetrated by the military or the court, the king may have wondered if some of these very wise men were plotting against him. </a:t>
            </a:r>
          </a:p>
          <a:p>
            <a:r>
              <a:rPr lang="en-US" sz="3200" dirty="0">
                <a:solidFill>
                  <a:schemeClr val="bg1"/>
                </a:solidFill>
                <a:effectLst>
                  <a:outerShdw blurRad="38100" dist="38100" dir="2700000" algn="ctr" rotWithShape="0">
                    <a:schemeClr val="tx1"/>
                  </a:outerShdw>
                </a:effectLst>
              </a:rPr>
              <a:t>And so, he was not reluctant to rid himself of them.</a:t>
            </a:r>
          </a:p>
        </p:txBody>
      </p:sp>
      <p:sp>
        <p:nvSpPr>
          <p:cNvPr id="2" name="TextBox 1">
            <a:extLst>
              <a:ext uri="{FF2B5EF4-FFF2-40B4-BE49-F238E27FC236}">
                <a16:creationId xmlns:a16="http://schemas.microsoft.com/office/drawing/2014/main" id="{47FB73D7-FB3B-B9E9-41C6-B0DE3ADE3D40}"/>
              </a:ext>
            </a:extLst>
          </p:cNvPr>
          <p:cNvSpPr txBox="1"/>
          <p:nvPr/>
        </p:nvSpPr>
        <p:spPr>
          <a:xfrm>
            <a:off x="0" y="6488667"/>
            <a:ext cx="12192000" cy="369332"/>
          </a:xfrm>
          <a:prstGeom prst="rect">
            <a:avLst/>
          </a:prstGeom>
          <a:noFill/>
        </p:spPr>
        <p:txBody>
          <a:bodyPr wrap="square" rtlCol="0">
            <a:spAutoFit/>
          </a:bodyPr>
          <a:lstStyle/>
          <a:p>
            <a:pPr marL="0" marR="0"/>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Stephen R. Miller, Daniel, vol. 18,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The New American Commentary</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(p. </a:t>
            </a:r>
            <a:r>
              <a:rPr lang="en-US" sz="1800" dirty="0">
                <a:solidFill>
                  <a:schemeClr val="bg1"/>
                </a:solidFill>
                <a:effectLst>
                  <a:outerShdw blurRad="38100" dist="38100" dir="2700000" algn="ctr" rotWithShape="0">
                    <a:schemeClr val="tx1"/>
                  </a:outerShdw>
                </a:effectLst>
              </a:rPr>
              <a:t>82</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endParaRPr lang="en-US" sz="1800" dirty="0">
              <a:effectLst/>
              <a:latin typeface="Times New Roman" panose="02020603050405020304" pitchFamily="18" charset="0"/>
              <a:ea typeface="Times New Roman" panose="02020603050405020304" pitchFamily="18" charset="0"/>
            </a:endParaRPr>
          </a:p>
        </p:txBody>
      </p:sp>
      <p:sp>
        <p:nvSpPr>
          <p:cNvPr id="7" name="Title 1">
            <a:extLst>
              <a:ext uri="{FF2B5EF4-FFF2-40B4-BE49-F238E27FC236}">
                <a16:creationId xmlns:a16="http://schemas.microsoft.com/office/drawing/2014/main" id="{24339DCB-2B82-98B1-B060-C10DB50F8BB3}"/>
              </a:ext>
            </a:extLst>
          </p:cNvPr>
          <p:cNvSpPr>
            <a:spLocks noGrp="1"/>
          </p:cNvSpPr>
          <p:nvPr>
            <p:ph type="title"/>
          </p:nvPr>
        </p:nvSpPr>
        <p:spPr>
          <a:xfrm>
            <a:off x="0" y="0"/>
            <a:ext cx="12192000" cy="1816331"/>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2:8</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 king answered and said, “I know with certainty that you are trying to gain time, because you see that the word from me is firm--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9</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if you do not make the dream known to me, there is but one sentence for you. You have agreed to speak lying and corrupt words before me till the times change. Therefore tell me the dream, and I shall know that you can show me its interpretation.”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6484932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B4572104-B8DB-60B2-26E4-9CFE66DDF120}"/>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BA8A686-C077-E711-7807-094A7B2A9742}"/>
              </a:ext>
            </a:extLst>
          </p:cNvPr>
          <p:cNvSpPr>
            <a:spLocks noGrp="1"/>
          </p:cNvSpPr>
          <p:nvPr>
            <p:ph idx="1"/>
          </p:nvPr>
        </p:nvSpPr>
        <p:spPr>
          <a:xfrm>
            <a:off x="357684" y="1650472"/>
            <a:ext cx="11555896" cy="4933207"/>
          </a:xfrm>
        </p:spPr>
        <p:txBody>
          <a:bodyPr>
            <a:normAutofit fontScale="92500" lnSpcReduction="10000"/>
          </a:bodyPr>
          <a:lstStyle/>
          <a:p>
            <a:r>
              <a:rPr lang="en-US" sz="3200" dirty="0">
                <a:solidFill>
                  <a:schemeClr val="bg1"/>
                </a:solidFill>
                <a:effectLst>
                  <a:outerShdw blurRad="38100" dist="38100" dir="2700000" algn="ctr" rotWithShape="0">
                    <a:schemeClr val="tx1"/>
                  </a:outerShdw>
                </a:effectLst>
              </a:rPr>
              <a:t>Speaking with authority, these students of the scrolls of Babylon, Egypt, Assyria and other lands tell the king that his demand is </a:t>
            </a:r>
            <a:r>
              <a:rPr lang="en-US" sz="3200" b="1" i="1" dirty="0">
                <a:solidFill>
                  <a:schemeClr val="bg1"/>
                </a:solidFill>
                <a:effectLst>
                  <a:outerShdw blurRad="38100" dist="38100" dir="2700000" algn="ctr" rotWithShape="0">
                    <a:schemeClr val="tx1"/>
                  </a:outerShdw>
                </a:effectLst>
              </a:rPr>
              <a:t>unprecedented</a:t>
            </a:r>
            <a:r>
              <a:rPr lang="en-US" sz="3200" dirty="0">
                <a:solidFill>
                  <a:schemeClr val="bg1"/>
                </a:solidFill>
                <a:effectLst>
                  <a:outerShdw blurRad="38100" dist="38100" dir="2700000" algn="ctr" rotWithShape="0">
                    <a:schemeClr val="tx1"/>
                  </a:outerShdw>
                </a:effectLst>
              </a:rPr>
              <a:t> and impossible to fulfil by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any magician or enchanter or Chaldean</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They claim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no great and powerful king has asked such a thing</a:t>
            </a:r>
            <a:r>
              <a:rPr lang="en-US" sz="3200" dirty="0">
                <a:solidFill>
                  <a:schemeClr val="bg1"/>
                </a:solidFill>
                <a:effectLst>
                  <a:outerShdw blurRad="38100" dist="38100" dir="2700000" algn="ctr" rotWithShape="0">
                    <a:schemeClr val="tx1"/>
                  </a:outerShdw>
                </a:effectLst>
              </a:rPr>
              <a:t>”, and they are almost surely right about that. </a:t>
            </a:r>
          </a:p>
          <a:p>
            <a:r>
              <a:rPr lang="en-US" sz="3200" dirty="0">
                <a:solidFill>
                  <a:schemeClr val="bg1"/>
                </a:solidFill>
                <a:effectLst>
                  <a:outerShdw blurRad="38100" dist="38100" dir="2700000" algn="ctr" rotWithShape="0">
                    <a:schemeClr val="tx1"/>
                  </a:outerShdw>
                </a:effectLst>
              </a:rPr>
              <a:t>Down through the years, Assyrian and Babylonian monarchs had often used this phrase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great and powerful</a:t>
            </a:r>
            <a:r>
              <a:rPr lang="en-US" sz="3200" dirty="0">
                <a:solidFill>
                  <a:schemeClr val="bg1"/>
                </a:solidFill>
                <a:effectLst>
                  <a:outerShdw blurRad="38100" dist="38100" dir="2700000" algn="ctr" rotWithShape="0">
                    <a:schemeClr val="tx1"/>
                  </a:outerShdw>
                </a:effectLst>
              </a:rPr>
              <a:t>”) to describe themselves, so the wise men here are trying to get the king to act like his predecessors and thereby let them off the hook. </a:t>
            </a:r>
          </a:p>
          <a:p>
            <a:r>
              <a:rPr lang="en-US" sz="3200" dirty="0">
                <a:solidFill>
                  <a:schemeClr val="bg1"/>
                </a:solidFill>
                <a:effectLst>
                  <a:outerShdw blurRad="38100" dist="38100" dir="2700000" algn="ctr" rotWithShape="0">
                    <a:schemeClr val="tx1"/>
                  </a:outerShdw>
                </a:effectLst>
              </a:rPr>
              <a:t>As he is the son of the first king to throw off the yoke of Assyrian rule, and one trying very hard to live up to his father’s example, however, their comment only angers him further. </a:t>
            </a:r>
          </a:p>
        </p:txBody>
      </p:sp>
      <p:sp>
        <p:nvSpPr>
          <p:cNvPr id="2" name="TextBox 1">
            <a:extLst>
              <a:ext uri="{FF2B5EF4-FFF2-40B4-BE49-F238E27FC236}">
                <a16:creationId xmlns:a16="http://schemas.microsoft.com/office/drawing/2014/main" id="{06CA6FE8-EAF8-909C-ECFB-10D7C01A84FC}"/>
              </a:ext>
            </a:extLst>
          </p:cNvPr>
          <p:cNvSpPr txBox="1"/>
          <p:nvPr/>
        </p:nvSpPr>
        <p:spPr>
          <a:xfrm>
            <a:off x="0" y="6488667"/>
            <a:ext cx="12192000" cy="369332"/>
          </a:xfrm>
          <a:prstGeom prst="rect">
            <a:avLst/>
          </a:prstGeom>
          <a:noFill/>
        </p:spPr>
        <p:txBody>
          <a:bodyPr wrap="square" rtlCol="0">
            <a:spAutoFit/>
          </a:bodyPr>
          <a:lstStyle/>
          <a:p>
            <a:pPr marL="0" marR="0"/>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House, Paul R.;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Daniel (Tyndale Old Testament Commentaries);</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(p. </a:t>
            </a:r>
            <a:r>
              <a:rPr lang="en-US" sz="1800" dirty="0">
                <a:solidFill>
                  <a:schemeClr val="bg1"/>
                </a:solidFill>
                <a:effectLst>
                  <a:outerShdw blurRad="38100" dist="38100" dir="2700000" algn="ctr" rotWithShape="0">
                    <a:schemeClr val="tx1"/>
                  </a:outerShdw>
                </a:effectLst>
              </a:rPr>
              <a:t>63</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endParaRPr lang="en-US" sz="1800" dirty="0">
              <a:effectLst/>
              <a:latin typeface="Times New Roman" panose="02020603050405020304" pitchFamily="18" charset="0"/>
              <a:ea typeface="Times New Roman" panose="02020603050405020304" pitchFamily="18" charset="0"/>
            </a:endParaRPr>
          </a:p>
        </p:txBody>
      </p:sp>
      <p:sp>
        <p:nvSpPr>
          <p:cNvPr id="7" name="Title 1">
            <a:extLst>
              <a:ext uri="{FF2B5EF4-FFF2-40B4-BE49-F238E27FC236}">
                <a16:creationId xmlns:a16="http://schemas.microsoft.com/office/drawing/2014/main" id="{6D7D94AA-EA12-E5B7-E848-94D1C76BFF1F}"/>
              </a:ext>
            </a:extLst>
          </p:cNvPr>
          <p:cNvSpPr>
            <a:spLocks noGrp="1"/>
          </p:cNvSpPr>
          <p:nvPr>
            <p:ph type="title"/>
          </p:nvPr>
        </p:nvSpPr>
        <p:spPr>
          <a:xfrm>
            <a:off x="0" y="0"/>
            <a:ext cx="12192000" cy="1591887"/>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2:10</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 Chaldeans answered the king and said, “There is not a man on earth who can meet the king's demand, for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no great and powerful king has asked such a thing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of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any magician or enchanter or Chaldean.</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 thing that the king asks is difficult, and no one can show it to the king except the gods, whose dwelling is not with flesh.”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2497123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31096041-2541-CCBD-CAA6-2543B773D1BE}"/>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E92CDB3-00F8-A87B-AF6C-A7AFDFA3C484}"/>
              </a:ext>
            </a:extLst>
          </p:cNvPr>
          <p:cNvSpPr>
            <a:spLocks noGrp="1"/>
          </p:cNvSpPr>
          <p:nvPr>
            <p:ph idx="1"/>
          </p:nvPr>
        </p:nvSpPr>
        <p:spPr>
          <a:xfrm>
            <a:off x="348975" y="1733204"/>
            <a:ext cx="11555896" cy="4630189"/>
          </a:xfrm>
        </p:spPr>
        <p:txBody>
          <a:bodyPr>
            <a:normAutofit fontScale="92500"/>
          </a:bodyPr>
          <a:lstStyle/>
          <a:p>
            <a:r>
              <a:rPr lang="en-US" sz="3600" dirty="0">
                <a:solidFill>
                  <a:schemeClr val="bg1"/>
                </a:solidFill>
                <a:effectLst>
                  <a:outerShdw blurRad="38100" dist="38100" dir="2700000" algn="ctr" rotWithShape="0">
                    <a:schemeClr val="tx1"/>
                  </a:outerShdw>
                </a:effectLst>
              </a:rPr>
              <a:t>The wise men are doing a poor job of bargaining with the king. </a:t>
            </a:r>
          </a:p>
          <a:p>
            <a:r>
              <a:rPr lang="en-US" sz="3600" dirty="0">
                <a:solidFill>
                  <a:schemeClr val="bg1"/>
                </a:solidFill>
                <a:effectLst>
                  <a:outerShdw blurRad="38100" dist="38100" dir="2700000" algn="ctr" rotWithShape="0">
                    <a:schemeClr val="tx1"/>
                  </a:outerShdw>
                </a:effectLst>
              </a:rPr>
              <a:t>They conclude by adding a remark that foreshadows 2:14-47: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no one can show it to the king except the gods, whose dwelling is not with flesh.</a:t>
            </a:r>
            <a:r>
              <a:rPr lang="en-US" sz="3600" dirty="0">
                <a:solidFill>
                  <a:schemeClr val="bg1"/>
                </a:solidFill>
                <a:effectLst>
                  <a:outerShdw blurRad="38100" dist="38100" dir="2700000" algn="ctr" rotWithShape="0">
                    <a:schemeClr val="tx1"/>
                  </a:outerShdw>
                </a:effectLst>
              </a:rPr>
              <a:t>” (i.e.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they do not live among men</a:t>
            </a:r>
            <a:r>
              <a:rPr lang="en-US" sz="3600" dirty="0">
                <a:solidFill>
                  <a:schemeClr val="bg1"/>
                </a:solidFill>
                <a:effectLst>
                  <a:outerShdw blurRad="38100" dist="38100" dir="2700000" algn="ctr" rotWithShape="0">
                    <a:schemeClr val="tx1"/>
                  </a:outerShdw>
                </a:effectLst>
              </a:rPr>
              <a:t>” cf. NIV)</a:t>
            </a:r>
          </a:p>
          <a:p>
            <a:r>
              <a:rPr lang="en-US" sz="3600" dirty="0">
                <a:solidFill>
                  <a:schemeClr val="bg1"/>
                </a:solidFill>
                <a:effectLst>
                  <a:outerShdw blurRad="38100" dist="38100" dir="2700000" algn="ctr" rotWithShape="0">
                    <a:schemeClr val="tx1"/>
                  </a:outerShdw>
                </a:effectLst>
              </a:rPr>
              <a:t>These wise men, who make their living by claiming to reveal information from the gods, are basically saying here, there are some things that the gods just don’t tell us.</a:t>
            </a:r>
          </a:p>
          <a:p>
            <a:r>
              <a:rPr lang="en-US" sz="3600" dirty="0">
                <a:solidFill>
                  <a:schemeClr val="bg1"/>
                </a:solidFill>
                <a:effectLst>
                  <a:outerShdw blurRad="38100" dist="38100" dir="2700000" algn="ctr" rotWithShape="0">
                    <a:schemeClr val="tx1"/>
                  </a:outerShdw>
                </a:effectLst>
              </a:rPr>
              <a:t>And therefore, it isn’t reasonable to expect us to know those things.</a:t>
            </a:r>
          </a:p>
        </p:txBody>
      </p:sp>
      <p:sp>
        <p:nvSpPr>
          <p:cNvPr id="2" name="TextBox 1">
            <a:extLst>
              <a:ext uri="{FF2B5EF4-FFF2-40B4-BE49-F238E27FC236}">
                <a16:creationId xmlns:a16="http://schemas.microsoft.com/office/drawing/2014/main" id="{1A565255-05C4-F905-379E-395AEE2E4A8B}"/>
              </a:ext>
            </a:extLst>
          </p:cNvPr>
          <p:cNvSpPr txBox="1"/>
          <p:nvPr/>
        </p:nvSpPr>
        <p:spPr>
          <a:xfrm>
            <a:off x="0" y="6488667"/>
            <a:ext cx="12192000" cy="369332"/>
          </a:xfrm>
          <a:prstGeom prst="rect">
            <a:avLst/>
          </a:prstGeom>
          <a:noFill/>
        </p:spPr>
        <p:txBody>
          <a:bodyPr wrap="square" rtlCol="0">
            <a:spAutoFit/>
          </a:bodyPr>
          <a:lstStyle/>
          <a:p>
            <a:pPr marL="0" marR="0"/>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House, Paul R.;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Daniel (Tyndale Old Testament Commentaries);</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(p. </a:t>
            </a:r>
            <a:r>
              <a:rPr lang="en-US" sz="1800" dirty="0">
                <a:solidFill>
                  <a:schemeClr val="bg1"/>
                </a:solidFill>
                <a:effectLst>
                  <a:outerShdw blurRad="38100" dist="38100" dir="2700000" algn="ctr" rotWithShape="0">
                    <a:schemeClr val="tx1"/>
                  </a:outerShdw>
                </a:effectLst>
              </a:rPr>
              <a:t>63</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endParaRPr lang="en-US" sz="1800" dirty="0">
              <a:effectLst/>
              <a:latin typeface="Times New Roman" panose="02020603050405020304" pitchFamily="18" charset="0"/>
              <a:ea typeface="Times New Roman" panose="02020603050405020304" pitchFamily="18" charset="0"/>
            </a:endParaRPr>
          </a:p>
        </p:txBody>
      </p:sp>
      <p:sp>
        <p:nvSpPr>
          <p:cNvPr id="7" name="Title 1">
            <a:extLst>
              <a:ext uri="{FF2B5EF4-FFF2-40B4-BE49-F238E27FC236}">
                <a16:creationId xmlns:a16="http://schemas.microsoft.com/office/drawing/2014/main" id="{7F9BF1E2-A10B-F761-D675-EF96CE8CFA8B}"/>
              </a:ext>
            </a:extLst>
          </p:cNvPr>
          <p:cNvSpPr>
            <a:spLocks noGrp="1"/>
          </p:cNvSpPr>
          <p:nvPr>
            <p:ph type="title"/>
          </p:nvPr>
        </p:nvSpPr>
        <p:spPr>
          <a:xfrm>
            <a:off x="0" y="0"/>
            <a:ext cx="12192000" cy="1591887"/>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2:10</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 Chaldeans answered the king and said, “There is not a man on earth who can meet the king's demand, for no great and powerful king has asked such a thing of any magician or enchanter or Chaldean.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 thing that the king asks is difficult, and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no one can show it to the king except the gods, whose dwelling is not with flesh.</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936496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7450289A-D4C8-3561-EEA4-4D501267C6C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D907B3-D28B-C2EB-8178-DABC9F2CB217}"/>
              </a:ext>
            </a:extLst>
          </p:cNvPr>
          <p:cNvSpPr>
            <a:spLocks noGrp="1"/>
          </p:cNvSpPr>
          <p:nvPr>
            <p:ph type="title"/>
          </p:nvPr>
        </p:nvSpPr>
        <p:spPr>
          <a:xfrm>
            <a:off x="0" y="0"/>
            <a:ext cx="12192000" cy="1205345"/>
          </a:xfrm>
        </p:spPr>
        <p:txBody>
          <a:bodyPr>
            <a:normAutofit fontScale="90000"/>
          </a:bodyPr>
          <a:lstStyle/>
          <a:p>
            <a:pPr algn="ctr"/>
            <a:r>
              <a:rPr lang="en-US" sz="48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Nebuchadnezzar’s Troubling Dream </a:t>
            </a:r>
            <a:br>
              <a:rPr lang="en-US" sz="48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br>
            <a:r>
              <a:rPr lang="en-US" sz="48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and Hasty Decree (2:1-13)</a:t>
            </a:r>
          </a:p>
        </p:txBody>
      </p:sp>
      <p:sp>
        <p:nvSpPr>
          <p:cNvPr id="5" name="Content Placeholder 4">
            <a:extLst>
              <a:ext uri="{FF2B5EF4-FFF2-40B4-BE49-F238E27FC236}">
                <a16:creationId xmlns:a16="http://schemas.microsoft.com/office/drawing/2014/main" id="{38502DAA-9BBB-BAEC-EDD1-83EB0193E2B0}"/>
              </a:ext>
            </a:extLst>
          </p:cNvPr>
          <p:cNvSpPr>
            <a:spLocks noGrp="1"/>
          </p:cNvSpPr>
          <p:nvPr>
            <p:ph idx="1"/>
          </p:nvPr>
        </p:nvSpPr>
        <p:spPr>
          <a:xfrm>
            <a:off x="357809" y="1404851"/>
            <a:ext cx="11502887" cy="5390803"/>
          </a:xfrm>
        </p:spPr>
        <p:txBody>
          <a:bodyPr>
            <a:normAutofit fontScale="85000" lnSpcReduction="20000"/>
          </a:bodyPr>
          <a:lstStyle/>
          <a:p>
            <a:pPr marL="0" indent="0">
              <a:buNone/>
            </a:pP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2:1</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In the second year of his reign, Nebuchadnezzar had dreams; his mind was troubled and he could not sleep.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So the king summoned the magicians, enchanters, sorcerers and astrologers to tell him what he had dreamed. When they came in and stood before the king,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he said to them, “I have had a dream that troubles me and I want to know what it means.”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4</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Then the astrologers answered the king in Aramaic, “O king, live forever! Tell your servants the dream, and we will interpret it.”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5</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 king replied to the astrologers, “This is what I have firmly decided: If you do not tell me what my dream was and interpret it, I will have you cut into pieces and your houses turned into piles of rubble.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6</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But if you tell me the dream and explain it, you will receive from me gifts and rewards and great honor. So tell me the dream and interpret it for me.”</a:t>
            </a:r>
          </a:p>
        </p:txBody>
      </p:sp>
    </p:spTree>
    <p:extLst>
      <p:ext uri="{BB962C8B-B14F-4D97-AF65-F5344CB8AC3E}">
        <p14:creationId xmlns:p14="http://schemas.microsoft.com/office/powerpoint/2010/main" val="30665244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7E9ADF82-5A85-2BE0-71C3-3DE34F7C4E7E}"/>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7EFBA93-0369-EEDB-C0F3-D2B3372012D7}"/>
              </a:ext>
            </a:extLst>
          </p:cNvPr>
          <p:cNvSpPr>
            <a:spLocks noGrp="1"/>
          </p:cNvSpPr>
          <p:nvPr>
            <p:ph idx="1"/>
          </p:nvPr>
        </p:nvSpPr>
        <p:spPr>
          <a:xfrm>
            <a:off x="318052" y="1206922"/>
            <a:ext cx="11555896" cy="5466411"/>
          </a:xfrm>
        </p:spPr>
        <p:txBody>
          <a:bodyPr>
            <a:normAutofit lnSpcReduction="10000"/>
          </a:bodyPr>
          <a:lstStyle/>
          <a:p>
            <a:r>
              <a:rPr lang="en-US" sz="3600" dirty="0">
                <a:solidFill>
                  <a:schemeClr val="bg1"/>
                </a:solidFill>
                <a:effectLst>
                  <a:outerShdw blurRad="38100" dist="38100" dir="2700000" algn="ctr" rotWithShape="0">
                    <a:schemeClr val="tx1"/>
                  </a:outerShdw>
                </a:effectLst>
              </a:rPr>
              <a:t>Frustrated by his servants and his own fears, Nebuchadnezzar became angry and furious. </a:t>
            </a:r>
          </a:p>
          <a:p>
            <a:r>
              <a:rPr lang="en-US" sz="3600" dirty="0">
                <a:solidFill>
                  <a:schemeClr val="bg1"/>
                </a:solidFill>
                <a:effectLst>
                  <a:outerShdw blurRad="38100" dist="38100" dir="2700000" algn="ctr" rotWithShape="0">
                    <a:schemeClr val="tx1"/>
                  </a:outerShdw>
                </a:effectLst>
              </a:rPr>
              <a:t>He gives the order to destroy all the wise men of Babylon. </a:t>
            </a:r>
          </a:p>
          <a:p>
            <a:r>
              <a:rPr lang="en-US" sz="3600" dirty="0">
                <a:solidFill>
                  <a:schemeClr val="bg1"/>
                </a:solidFill>
                <a:effectLst>
                  <a:outerShdw blurRad="38100" dist="38100" dir="2700000" algn="ctr" rotWithShape="0">
                    <a:schemeClr val="tx1"/>
                  </a:outerShdw>
                </a:effectLst>
              </a:rPr>
              <a:t>By now, readers may have let Daniel and his friends slip their minds. </a:t>
            </a:r>
          </a:p>
          <a:p>
            <a:r>
              <a:rPr lang="en-US" sz="3600" dirty="0">
                <a:solidFill>
                  <a:schemeClr val="bg1"/>
                </a:solidFill>
                <a:effectLst>
                  <a:outerShdw blurRad="38100" dist="38100" dir="2700000" algn="ctr" rotWithShape="0">
                    <a:schemeClr val="tx1"/>
                  </a:outerShdw>
                </a:effectLst>
              </a:rPr>
              <a:t>So far, this story has seemingly had nothing to do with them. </a:t>
            </a:r>
          </a:p>
          <a:p>
            <a:r>
              <a:rPr lang="en-US" sz="3600" dirty="0">
                <a:solidFill>
                  <a:schemeClr val="bg1"/>
                </a:solidFill>
                <a:effectLst>
                  <a:outerShdw blurRad="38100" dist="38100" dir="2700000" algn="ctr" rotWithShape="0">
                    <a:schemeClr val="tx1"/>
                  </a:outerShdw>
                </a:effectLst>
              </a:rPr>
              <a:t>But now the readers are reminded that Daniel and his friends are </a:t>
            </a:r>
            <a:r>
              <a:rPr lang="en-US" sz="3600" b="1" i="1" dirty="0">
                <a:solidFill>
                  <a:schemeClr val="bg1"/>
                </a:solidFill>
                <a:effectLst>
                  <a:outerShdw blurRad="38100" dist="38100" dir="2700000" algn="ctr" rotWithShape="0">
                    <a:schemeClr val="tx1"/>
                  </a:outerShdw>
                </a:effectLst>
              </a:rPr>
              <a:t>part</a:t>
            </a:r>
            <a:r>
              <a:rPr lang="en-US" sz="3600" dirty="0">
                <a:solidFill>
                  <a:schemeClr val="bg1"/>
                </a:solidFill>
                <a:effectLst>
                  <a:outerShdw blurRad="38100" dist="38100" dir="2700000" algn="ctr" rotWithShape="0">
                    <a:schemeClr val="tx1"/>
                  </a:outerShdw>
                </a:effectLst>
              </a:rPr>
              <a:t> of the wise men of Babylon and so the executioners sought Daniel and his friends, to kill </a:t>
            </a:r>
            <a:r>
              <a:rPr lang="en-US" sz="3600" b="1" i="1" dirty="0">
                <a:solidFill>
                  <a:schemeClr val="bg1"/>
                </a:solidFill>
                <a:effectLst>
                  <a:outerShdw blurRad="38100" dist="38100" dir="2700000" algn="ctr" rotWithShape="0">
                    <a:schemeClr val="tx1"/>
                  </a:outerShdw>
                </a:effectLst>
              </a:rPr>
              <a:t>them</a:t>
            </a:r>
            <a:r>
              <a:rPr lang="en-US" sz="3600" dirty="0">
                <a:solidFill>
                  <a:schemeClr val="bg1"/>
                </a:solidFill>
                <a:effectLst>
                  <a:outerShdw blurRad="38100" dist="38100" dir="2700000" algn="ctr" rotWithShape="0">
                    <a:schemeClr val="tx1"/>
                  </a:outerShdw>
                </a:effectLst>
              </a:rPr>
              <a:t> as well. </a:t>
            </a:r>
          </a:p>
        </p:txBody>
      </p:sp>
      <p:sp>
        <p:nvSpPr>
          <p:cNvPr id="2" name="TextBox 1">
            <a:extLst>
              <a:ext uri="{FF2B5EF4-FFF2-40B4-BE49-F238E27FC236}">
                <a16:creationId xmlns:a16="http://schemas.microsoft.com/office/drawing/2014/main" id="{B6FC2D5A-5F71-AF05-120F-ECDA7FB34177}"/>
              </a:ext>
            </a:extLst>
          </p:cNvPr>
          <p:cNvSpPr txBox="1"/>
          <p:nvPr/>
        </p:nvSpPr>
        <p:spPr>
          <a:xfrm>
            <a:off x="0" y="6488667"/>
            <a:ext cx="12192000" cy="369332"/>
          </a:xfrm>
          <a:prstGeom prst="rect">
            <a:avLst/>
          </a:prstGeom>
          <a:noFill/>
        </p:spPr>
        <p:txBody>
          <a:bodyPr wrap="square" rtlCol="0">
            <a:spAutoFit/>
          </a:bodyPr>
          <a:lstStyle/>
          <a:p>
            <a:pPr marL="0" marR="0"/>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House, Paul R.;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Daniel (Tyndale Old Testament Commentaries);</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a:t>
            </a:r>
            <a:r>
              <a:rPr lang="en-US" sz="1800" dirty="0">
                <a:solidFill>
                  <a:schemeClr val="bg1"/>
                </a:solidFill>
                <a:effectLst>
                  <a:outerShdw blurRad="38100" dist="38100" dir="2700000" algn="ctr" rotWithShape="0">
                    <a:schemeClr val="tx1"/>
                  </a:outerShdw>
                </a:effectLst>
              </a:rPr>
              <a:t>pp. 63-64</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endParaRPr lang="en-US" sz="1800" dirty="0">
              <a:effectLst/>
              <a:latin typeface="Times New Roman" panose="02020603050405020304" pitchFamily="18" charset="0"/>
              <a:ea typeface="Times New Roman" panose="02020603050405020304" pitchFamily="18" charset="0"/>
            </a:endParaRPr>
          </a:p>
        </p:txBody>
      </p:sp>
      <p:sp>
        <p:nvSpPr>
          <p:cNvPr id="7" name="Title 1">
            <a:extLst>
              <a:ext uri="{FF2B5EF4-FFF2-40B4-BE49-F238E27FC236}">
                <a16:creationId xmlns:a16="http://schemas.microsoft.com/office/drawing/2014/main" id="{BD201DB7-A4EC-07C0-1F66-B2CEE077522E}"/>
              </a:ext>
            </a:extLst>
          </p:cNvPr>
          <p:cNvSpPr>
            <a:spLocks noGrp="1"/>
          </p:cNvSpPr>
          <p:nvPr>
            <p:ph type="title"/>
          </p:nvPr>
        </p:nvSpPr>
        <p:spPr>
          <a:xfrm>
            <a:off x="0" y="0"/>
            <a:ext cx="12192000" cy="1158240"/>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2:12</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Because of this the king was angry and very furious, and commanded that all the wise men of Babylon be destroyed.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13</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So the decree went out, and the wise men were about to be killed; and they sought Daniel and his companions, to kill them.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1660017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166BC72A-27B4-EA76-E1F8-C051EA236F13}"/>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7CD2794-2C30-6168-6A63-544192429B17}"/>
              </a:ext>
            </a:extLst>
          </p:cNvPr>
          <p:cNvSpPr>
            <a:spLocks noGrp="1"/>
          </p:cNvSpPr>
          <p:nvPr>
            <p:ph idx="1"/>
          </p:nvPr>
        </p:nvSpPr>
        <p:spPr>
          <a:xfrm>
            <a:off x="348975" y="1226127"/>
            <a:ext cx="11555896" cy="5137267"/>
          </a:xfrm>
        </p:spPr>
        <p:txBody>
          <a:bodyPr>
            <a:normAutofit lnSpcReduction="10000"/>
          </a:bodyPr>
          <a:lstStyle/>
          <a:p>
            <a:r>
              <a:rPr lang="en-US" sz="3600" dirty="0">
                <a:solidFill>
                  <a:schemeClr val="bg1"/>
                </a:solidFill>
                <a:effectLst>
                  <a:outerShdw blurRad="38100" dist="38100" dir="2700000" algn="ctr" rotWithShape="0">
                    <a:schemeClr val="tx1"/>
                  </a:outerShdw>
                </a:effectLst>
              </a:rPr>
              <a:t>The text does not tell us why Daniel and his friends were not part of the group standing before the king when he commanded them to tell him his dream and it’s interpretation. </a:t>
            </a:r>
          </a:p>
          <a:p>
            <a:r>
              <a:rPr lang="en-US" sz="3600" dirty="0">
                <a:solidFill>
                  <a:schemeClr val="bg1"/>
                </a:solidFill>
                <a:effectLst>
                  <a:outerShdw blurRad="38100" dist="38100" dir="2700000" algn="ctr" rotWithShape="0">
                    <a:schemeClr val="tx1"/>
                  </a:outerShdw>
                </a:effectLst>
              </a:rPr>
              <a:t>What is clear is that at the time this event takes place in Nebuchadnezzar’s second year, Daniel was a very young and untested wise man. </a:t>
            </a:r>
          </a:p>
          <a:p>
            <a:r>
              <a:rPr lang="en-US" sz="3600" dirty="0">
                <a:solidFill>
                  <a:schemeClr val="bg1"/>
                </a:solidFill>
                <a:effectLst>
                  <a:outerShdw blurRad="38100" dist="38100" dir="2700000" algn="ctr" rotWithShape="0">
                    <a:schemeClr val="tx1"/>
                  </a:outerShdw>
                </a:effectLst>
              </a:rPr>
              <a:t>Perhaps it is for this reason that the veteran Chaldeans didn’t choose to have him to stand along side them while standing before the king at such a crucial time.</a:t>
            </a:r>
          </a:p>
          <a:p>
            <a:endParaRPr lang="en-US" sz="3600" dirty="0">
              <a:solidFill>
                <a:schemeClr val="bg1"/>
              </a:solidFill>
              <a:effectLst>
                <a:outerShdw blurRad="38100" dist="38100" dir="2700000" algn="ctr" rotWithShape="0">
                  <a:schemeClr val="tx1"/>
                </a:outerShdw>
              </a:effectLst>
            </a:endParaRPr>
          </a:p>
        </p:txBody>
      </p:sp>
      <p:sp>
        <p:nvSpPr>
          <p:cNvPr id="2" name="TextBox 1">
            <a:extLst>
              <a:ext uri="{FF2B5EF4-FFF2-40B4-BE49-F238E27FC236}">
                <a16:creationId xmlns:a16="http://schemas.microsoft.com/office/drawing/2014/main" id="{5B66D69F-4ED6-22CA-97C3-749BE12DAA22}"/>
              </a:ext>
            </a:extLst>
          </p:cNvPr>
          <p:cNvSpPr txBox="1"/>
          <p:nvPr/>
        </p:nvSpPr>
        <p:spPr>
          <a:xfrm>
            <a:off x="0" y="6488667"/>
            <a:ext cx="12192000" cy="369332"/>
          </a:xfrm>
          <a:prstGeom prst="rect">
            <a:avLst/>
          </a:prstGeom>
          <a:noFill/>
        </p:spPr>
        <p:txBody>
          <a:bodyPr wrap="square" rtlCol="0">
            <a:spAutoFit/>
          </a:bodyPr>
          <a:lstStyle/>
          <a:p>
            <a:pPr marL="0" marR="0"/>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House, Paul R.;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Daniel (Tyndale Old Testament Commentaries);</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a:t>
            </a:r>
            <a:r>
              <a:rPr lang="en-US" sz="1800" dirty="0">
                <a:solidFill>
                  <a:schemeClr val="bg1"/>
                </a:solidFill>
                <a:effectLst>
                  <a:outerShdw blurRad="38100" dist="38100" dir="2700000" algn="ctr" rotWithShape="0">
                    <a:schemeClr val="tx1"/>
                  </a:outerShdw>
                </a:effectLst>
              </a:rPr>
              <a:t>pp. 63-64</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endParaRPr lang="en-US" sz="1800" dirty="0">
              <a:effectLst/>
              <a:latin typeface="Times New Roman" panose="02020603050405020304" pitchFamily="18" charset="0"/>
              <a:ea typeface="Times New Roman" panose="02020603050405020304" pitchFamily="18" charset="0"/>
            </a:endParaRPr>
          </a:p>
        </p:txBody>
      </p:sp>
      <p:sp>
        <p:nvSpPr>
          <p:cNvPr id="7" name="Title 1">
            <a:extLst>
              <a:ext uri="{FF2B5EF4-FFF2-40B4-BE49-F238E27FC236}">
                <a16:creationId xmlns:a16="http://schemas.microsoft.com/office/drawing/2014/main" id="{C8A47253-F4D2-4FFE-2F57-09ECBF62E25F}"/>
              </a:ext>
            </a:extLst>
          </p:cNvPr>
          <p:cNvSpPr>
            <a:spLocks noGrp="1"/>
          </p:cNvSpPr>
          <p:nvPr>
            <p:ph type="title"/>
          </p:nvPr>
        </p:nvSpPr>
        <p:spPr>
          <a:xfrm>
            <a:off x="0" y="0"/>
            <a:ext cx="12192000" cy="1158240"/>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2:12</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Because of this the king was angry and very furious, and commanded that all the wise men of Babylon be destroyed.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13</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So the decree went out, and the wise men were about to be killed; and they sought Daniel and his companions, to kill them.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8154614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a:extLst>
            <a:ext uri="{FF2B5EF4-FFF2-40B4-BE49-F238E27FC236}">
              <a16:creationId xmlns:a16="http://schemas.microsoft.com/office/drawing/2014/main" id="{74435F48-150E-8BAF-AE1A-CBFA7B861BB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91A2C3D-1ADD-D4C3-5FB6-B8468170F082}"/>
              </a:ext>
            </a:extLst>
          </p:cNvPr>
          <p:cNvSpPr>
            <a:spLocks noGrp="1"/>
          </p:cNvSpPr>
          <p:nvPr>
            <p:ph type="title"/>
          </p:nvPr>
        </p:nvSpPr>
        <p:spPr>
          <a:xfrm>
            <a:off x="0" y="0"/>
            <a:ext cx="12192000" cy="588394"/>
          </a:xfrm>
        </p:spPr>
        <p:txBody>
          <a:bodyPr>
            <a:normAutofit/>
          </a:bodyPr>
          <a:lstStyle/>
          <a:p>
            <a:pPr algn="ctr"/>
            <a:r>
              <a:rPr lang="en-US" sz="3600" b="1" dirty="0">
                <a:effectLst/>
                <a:latin typeface="+mn-lt"/>
              </a:rPr>
              <a:t>Class Discussion Time</a:t>
            </a:r>
            <a:endParaRPr lang="en-US" sz="3600" dirty="0">
              <a:effectLst/>
              <a:latin typeface="+mn-lt"/>
            </a:endParaRPr>
          </a:p>
        </p:txBody>
      </p:sp>
      <p:sp>
        <p:nvSpPr>
          <p:cNvPr id="2" name="Content Placeholder 1">
            <a:extLst>
              <a:ext uri="{FF2B5EF4-FFF2-40B4-BE49-F238E27FC236}">
                <a16:creationId xmlns:a16="http://schemas.microsoft.com/office/drawing/2014/main" id="{048A2FBF-1512-BC57-C3FA-CB920FDBDBDA}"/>
              </a:ext>
            </a:extLst>
          </p:cNvPr>
          <p:cNvSpPr>
            <a:spLocks noGrp="1"/>
          </p:cNvSpPr>
          <p:nvPr>
            <p:ph idx="1"/>
          </p:nvPr>
        </p:nvSpPr>
        <p:spPr>
          <a:xfrm>
            <a:off x="557441" y="738365"/>
            <a:ext cx="11007029" cy="6076092"/>
          </a:xfrm>
        </p:spPr>
        <p:txBody>
          <a:bodyPr>
            <a:normAutofit/>
          </a:bodyPr>
          <a:lstStyle/>
          <a:p>
            <a:r>
              <a:rPr lang="en-US" sz="3600" dirty="0"/>
              <a:t>We saw today that in Babylonian times, it was commonly believed that indications of future trends and events could be seen in the skies, bizarre births, the shape of animal livers, and in dreams.</a:t>
            </a:r>
          </a:p>
          <a:p>
            <a:r>
              <a:rPr lang="en-US" sz="3600" dirty="0"/>
              <a:t>Can you think of examples of where people in our “enlightened” secular age still sometimes believe such things?</a:t>
            </a:r>
          </a:p>
          <a:p>
            <a:r>
              <a:rPr lang="en-US" sz="3600" dirty="0"/>
              <a:t>Have you ever known a modern Christian who believed that an unusual event in their life might be “God trying to tell them something”? </a:t>
            </a:r>
          </a:p>
          <a:p>
            <a:r>
              <a:rPr lang="en-US" sz="3600" dirty="0"/>
              <a:t>Is such thinking valid?</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30649814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a:extLst>
            <a:ext uri="{FF2B5EF4-FFF2-40B4-BE49-F238E27FC236}">
              <a16:creationId xmlns:a16="http://schemas.microsoft.com/office/drawing/2014/main" id="{8908FE60-A9BB-DF5B-1428-E03FEBB2683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6DF3BA2-7559-C823-23DD-FB57285DE243}"/>
              </a:ext>
            </a:extLst>
          </p:cNvPr>
          <p:cNvSpPr>
            <a:spLocks noGrp="1"/>
          </p:cNvSpPr>
          <p:nvPr>
            <p:ph type="title"/>
          </p:nvPr>
        </p:nvSpPr>
        <p:spPr>
          <a:xfrm>
            <a:off x="0" y="0"/>
            <a:ext cx="12192000" cy="588394"/>
          </a:xfrm>
        </p:spPr>
        <p:txBody>
          <a:bodyPr>
            <a:normAutofit/>
          </a:bodyPr>
          <a:lstStyle/>
          <a:p>
            <a:pPr algn="ctr"/>
            <a:r>
              <a:rPr lang="en-US" sz="3600" b="1" dirty="0">
                <a:effectLst/>
                <a:latin typeface="+mn-lt"/>
              </a:rPr>
              <a:t>Class Discussion Time</a:t>
            </a:r>
            <a:endParaRPr lang="en-US" sz="3600" dirty="0">
              <a:effectLst/>
              <a:latin typeface="+mn-lt"/>
            </a:endParaRPr>
          </a:p>
        </p:txBody>
      </p:sp>
      <p:sp>
        <p:nvSpPr>
          <p:cNvPr id="2" name="Content Placeholder 1">
            <a:extLst>
              <a:ext uri="{FF2B5EF4-FFF2-40B4-BE49-F238E27FC236}">
                <a16:creationId xmlns:a16="http://schemas.microsoft.com/office/drawing/2014/main" id="{6286EBB1-C684-7654-3847-A735A5B28F0E}"/>
              </a:ext>
            </a:extLst>
          </p:cNvPr>
          <p:cNvSpPr>
            <a:spLocks noGrp="1"/>
          </p:cNvSpPr>
          <p:nvPr>
            <p:ph idx="1"/>
          </p:nvPr>
        </p:nvSpPr>
        <p:spPr>
          <a:xfrm>
            <a:off x="557441" y="738365"/>
            <a:ext cx="11007029" cy="6076092"/>
          </a:xfrm>
        </p:spPr>
        <p:txBody>
          <a:bodyPr>
            <a:normAutofit lnSpcReduction="10000"/>
          </a:bodyPr>
          <a:lstStyle/>
          <a:p>
            <a:r>
              <a:rPr lang="en-US" dirty="0"/>
              <a:t>The wise men standing before the king </a:t>
            </a:r>
            <a:r>
              <a:rPr lang="en-US" b="1" i="1" dirty="0"/>
              <a:t>claimed</a:t>
            </a:r>
            <a:r>
              <a:rPr lang="en-US" dirty="0"/>
              <a:t> to have divine insight into human events. </a:t>
            </a:r>
          </a:p>
          <a:p>
            <a:r>
              <a:rPr lang="en-US" dirty="0"/>
              <a:t>But Nebuchadnezzar realizes that </a:t>
            </a:r>
            <a:r>
              <a:rPr lang="en-US" b="1" i="1" dirty="0"/>
              <a:t>anyone</a:t>
            </a:r>
            <a:r>
              <a:rPr lang="en-US" dirty="0"/>
              <a:t> can </a:t>
            </a:r>
            <a:r>
              <a:rPr lang="en-US" b="1" i="1" dirty="0"/>
              <a:t>claim</a:t>
            </a:r>
            <a:r>
              <a:rPr lang="en-US" dirty="0"/>
              <a:t> to know what “the gods” think. In a critical case such as this, he insisted that they </a:t>
            </a:r>
            <a:r>
              <a:rPr lang="en-US" b="1" i="1" dirty="0"/>
              <a:t>prove</a:t>
            </a:r>
            <a:r>
              <a:rPr lang="en-US" dirty="0"/>
              <a:t> it.</a:t>
            </a:r>
          </a:p>
          <a:p>
            <a:r>
              <a:rPr lang="en-US" dirty="0"/>
              <a:t>There are many Christians, even today, who claim that “God told me this or that”.</a:t>
            </a:r>
          </a:p>
          <a:p>
            <a:r>
              <a:rPr lang="en-US" dirty="0"/>
              <a:t>Do you think it would be wise for us to put </a:t>
            </a:r>
            <a:r>
              <a:rPr lang="en-US" b="1" i="1" dirty="0"/>
              <a:t>their</a:t>
            </a:r>
            <a:r>
              <a:rPr lang="en-US" dirty="0"/>
              <a:t> claims to the test (as Nebuchadnezzar did with his wise men) rather than just </a:t>
            </a:r>
            <a:r>
              <a:rPr lang="en-US" b="1" i="1" dirty="0"/>
              <a:t>assume</a:t>
            </a:r>
            <a:r>
              <a:rPr lang="en-US" dirty="0"/>
              <a:t> that they have some kind of direct pipeline to God?</a:t>
            </a:r>
          </a:p>
          <a:p>
            <a:r>
              <a:rPr lang="en-US" dirty="0"/>
              <a:t>If so, how can we </a:t>
            </a:r>
            <a:r>
              <a:rPr lang="en-US" b="1" i="1" dirty="0"/>
              <a:t>test</a:t>
            </a:r>
            <a:r>
              <a:rPr lang="en-US" dirty="0"/>
              <a:t> the claims of those who claim that God speaks to them?</a:t>
            </a:r>
          </a:p>
          <a:p>
            <a:r>
              <a:rPr lang="en-US" dirty="0"/>
              <a:t>The apostle John warns us: “</a:t>
            </a:r>
            <a:r>
              <a:rPr lang="en-US" i="1" dirty="0">
                <a:solidFill>
                  <a:srgbClr val="0000FF"/>
                </a:solidFill>
                <a:latin typeface="Cambria" panose="02040503050406030204" pitchFamily="18" charset="0"/>
                <a:ea typeface="Cambria" panose="02040503050406030204" pitchFamily="18" charset="0"/>
              </a:rPr>
              <a:t>Beloved, do not believe every spirit, but test the spirits to see whether they are from God, for many false prophets have gone out into the world</a:t>
            </a:r>
            <a:r>
              <a:rPr lang="en-US" i="1" dirty="0">
                <a:latin typeface="Cambria" panose="02040503050406030204" pitchFamily="18" charset="0"/>
                <a:ea typeface="Cambria" panose="02040503050406030204" pitchFamily="18" charset="0"/>
              </a:rPr>
              <a:t>.</a:t>
            </a:r>
            <a:r>
              <a:rPr lang="en-US" dirty="0"/>
              <a:t>” (1 John 4:1)</a:t>
            </a:r>
          </a:p>
          <a:p>
            <a:endParaRPr lang="en-US" dirty="0"/>
          </a:p>
        </p:txBody>
      </p:sp>
    </p:spTree>
    <p:extLst>
      <p:ext uri="{BB962C8B-B14F-4D97-AF65-F5344CB8AC3E}">
        <p14:creationId xmlns:p14="http://schemas.microsoft.com/office/powerpoint/2010/main" val="139467980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a:extLst>
            <a:ext uri="{FF2B5EF4-FFF2-40B4-BE49-F238E27FC236}">
              <a16:creationId xmlns:a16="http://schemas.microsoft.com/office/drawing/2014/main" id="{BE84B871-8F82-AD20-4738-6BD15DE0661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D40738F-DCB5-2B87-EEA9-51E2CEA16FB7}"/>
              </a:ext>
            </a:extLst>
          </p:cNvPr>
          <p:cNvSpPr>
            <a:spLocks noGrp="1"/>
          </p:cNvSpPr>
          <p:nvPr>
            <p:ph type="title"/>
          </p:nvPr>
        </p:nvSpPr>
        <p:spPr>
          <a:xfrm>
            <a:off x="0" y="0"/>
            <a:ext cx="12192000" cy="588394"/>
          </a:xfrm>
        </p:spPr>
        <p:txBody>
          <a:bodyPr>
            <a:normAutofit/>
          </a:bodyPr>
          <a:lstStyle/>
          <a:p>
            <a:pPr algn="ctr"/>
            <a:r>
              <a:rPr lang="en-US" sz="3600" b="1" dirty="0">
                <a:effectLst/>
                <a:latin typeface="+mn-lt"/>
              </a:rPr>
              <a:t>Class Discussion Time</a:t>
            </a:r>
            <a:endParaRPr lang="en-US" sz="3600" dirty="0">
              <a:effectLst/>
              <a:latin typeface="+mn-lt"/>
            </a:endParaRPr>
          </a:p>
        </p:txBody>
      </p:sp>
      <p:sp>
        <p:nvSpPr>
          <p:cNvPr id="2" name="Content Placeholder 1">
            <a:extLst>
              <a:ext uri="{FF2B5EF4-FFF2-40B4-BE49-F238E27FC236}">
                <a16:creationId xmlns:a16="http://schemas.microsoft.com/office/drawing/2014/main" id="{FEB669D5-7CAD-8A8F-9E11-B0CA8C939BB7}"/>
              </a:ext>
            </a:extLst>
          </p:cNvPr>
          <p:cNvSpPr>
            <a:spLocks noGrp="1"/>
          </p:cNvSpPr>
          <p:nvPr>
            <p:ph idx="1"/>
          </p:nvPr>
        </p:nvSpPr>
        <p:spPr>
          <a:xfrm>
            <a:off x="557441" y="738365"/>
            <a:ext cx="11007029" cy="6076092"/>
          </a:xfrm>
        </p:spPr>
        <p:txBody>
          <a:bodyPr>
            <a:normAutofit lnSpcReduction="10000"/>
          </a:bodyPr>
          <a:lstStyle/>
          <a:p>
            <a:r>
              <a:rPr lang="en-US" dirty="0"/>
              <a:t>The Bible itself tells us how to test so-called prophets who claim to speak for God:</a:t>
            </a:r>
          </a:p>
          <a:p>
            <a:pPr lvl="1"/>
            <a:r>
              <a:rPr lang="en-US" i="1" dirty="0">
                <a:solidFill>
                  <a:srgbClr val="0000FF"/>
                </a:solidFill>
                <a:latin typeface="Cambria" panose="02040503050406030204" pitchFamily="18" charset="0"/>
                <a:ea typeface="Cambria" panose="02040503050406030204" pitchFamily="18" charset="0"/>
              </a:rPr>
              <a:t>When a prophet speaks in the name of the LORD, if the word does not come to pass or come true, that is a word that the LORD has not spoken; the prophet has spoken it presumptuously. You need not be afraid of him.</a:t>
            </a:r>
            <a:r>
              <a:rPr lang="en-US" dirty="0"/>
              <a:t> (Deu 18:22)</a:t>
            </a:r>
          </a:p>
          <a:p>
            <a:pPr lvl="1"/>
            <a:r>
              <a:rPr lang="en-US" i="1" dirty="0">
                <a:solidFill>
                  <a:srgbClr val="0000FF"/>
                </a:solidFill>
                <a:latin typeface="Cambria" panose="02040503050406030204" pitchFamily="18" charset="0"/>
                <a:ea typeface="Cambria" panose="02040503050406030204" pitchFamily="18" charset="0"/>
              </a:rPr>
              <a:t>If a prophet or a dreamer of dreams arises among you and gives you a sign or a wonder,</a:t>
            </a:r>
            <a:r>
              <a:rPr lang="en-US" dirty="0"/>
              <a:t> </a:t>
            </a:r>
            <a:r>
              <a:rPr lang="en-US" baseline="30000" dirty="0"/>
              <a:t>2</a:t>
            </a:r>
            <a:r>
              <a:rPr lang="en-US" dirty="0"/>
              <a:t> </a:t>
            </a:r>
            <a:r>
              <a:rPr lang="en-US" i="1" dirty="0">
                <a:solidFill>
                  <a:srgbClr val="0000FF"/>
                </a:solidFill>
                <a:latin typeface="Cambria" panose="02040503050406030204" pitchFamily="18" charset="0"/>
                <a:ea typeface="Cambria" panose="02040503050406030204" pitchFamily="18" charset="0"/>
              </a:rPr>
              <a:t>and the sign or wonder that he tells you comes to pass, and if he says, 'Let us go after other gods,' which you have not known, 'and let us serve them,' </a:t>
            </a:r>
            <a:r>
              <a:rPr lang="en-US" baseline="30000" dirty="0"/>
              <a:t>3</a:t>
            </a:r>
            <a:r>
              <a:rPr lang="en-US" dirty="0"/>
              <a:t> </a:t>
            </a:r>
            <a:r>
              <a:rPr lang="en-US" i="1" dirty="0">
                <a:solidFill>
                  <a:srgbClr val="0000FF"/>
                </a:solidFill>
                <a:latin typeface="Cambria" panose="02040503050406030204" pitchFamily="18" charset="0"/>
                <a:ea typeface="Cambria" panose="02040503050406030204" pitchFamily="18" charset="0"/>
              </a:rPr>
              <a:t>you shall not listen to the words of that prophet or that dreamer of dreams. For the LORD your God is testing you, to know whether you love the LORD your God with all your heart and with all your soul. </a:t>
            </a:r>
            <a:r>
              <a:rPr lang="en-US" baseline="30000" dirty="0"/>
              <a:t>4</a:t>
            </a:r>
            <a:r>
              <a:rPr lang="en-US" dirty="0"/>
              <a:t> </a:t>
            </a:r>
            <a:r>
              <a:rPr lang="en-US" i="1" dirty="0">
                <a:solidFill>
                  <a:srgbClr val="0000FF"/>
                </a:solidFill>
                <a:latin typeface="Cambria" panose="02040503050406030204" pitchFamily="18" charset="0"/>
                <a:ea typeface="Cambria" panose="02040503050406030204" pitchFamily="18" charset="0"/>
              </a:rPr>
              <a:t>You shall walk after the LORD your God and fear him and keep his commandments and obey his voice, and you shall serve him and hold fast to him. </a:t>
            </a:r>
            <a:r>
              <a:rPr lang="en-US" baseline="30000" dirty="0"/>
              <a:t>5</a:t>
            </a:r>
            <a:r>
              <a:rPr lang="en-US" dirty="0"/>
              <a:t> </a:t>
            </a:r>
            <a:r>
              <a:rPr lang="en-US" i="1" dirty="0">
                <a:solidFill>
                  <a:srgbClr val="0000FF"/>
                </a:solidFill>
                <a:latin typeface="Cambria" panose="02040503050406030204" pitchFamily="18" charset="0"/>
                <a:ea typeface="Cambria" panose="02040503050406030204" pitchFamily="18" charset="0"/>
              </a:rPr>
              <a:t>But that prophet or that dreamer of dreams shall be put to death, because he has taught rebellion against the LORD your God, who brought you out of the land of Egypt and redeemed you out of the house of slavery, to make you leave the way in which the LORD your God commanded you to walk. So you shall purge the evil from your midst.</a:t>
            </a:r>
            <a:r>
              <a:rPr lang="en-US" dirty="0"/>
              <a:t> (Deut 13:1-5)</a:t>
            </a:r>
          </a:p>
          <a:p>
            <a:endParaRPr lang="en-US" dirty="0"/>
          </a:p>
          <a:p>
            <a:endParaRPr lang="en-US" dirty="0"/>
          </a:p>
        </p:txBody>
      </p:sp>
    </p:spTree>
    <p:extLst>
      <p:ext uri="{BB962C8B-B14F-4D97-AF65-F5344CB8AC3E}">
        <p14:creationId xmlns:p14="http://schemas.microsoft.com/office/powerpoint/2010/main" val="291057580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CE3C587E-D6B4-BDF4-7687-67415E5DCFD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C3D36AC-C35B-F9AD-9AB8-F8E52A5D212D}"/>
              </a:ext>
            </a:extLst>
          </p:cNvPr>
          <p:cNvSpPr>
            <a:spLocks noGrp="1"/>
          </p:cNvSpPr>
          <p:nvPr>
            <p:ph type="title"/>
          </p:nvPr>
        </p:nvSpPr>
        <p:spPr>
          <a:xfrm>
            <a:off x="0" y="0"/>
            <a:ext cx="12192000" cy="1122218"/>
          </a:xfrm>
        </p:spPr>
        <p:txBody>
          <a:bodyPr>
            <a:normAutofit fontScale="90000"/>
          </a:bodyPr>
          <a:lstStyle/>
          <a:p>
            <a:pPr algn="ctr"/>
            <a:r>
              <a:rPr lang="en-US" sz="48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Nebuchadnezzar’s Troubling Dream </a:t>
            </a:r>
            <a:br>
              <a:rPr lang="en-US" sz="48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br>
            <a:r>
              <a:rPr lang="en-US" sz="48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and Hasty Decree (2:1-13)</a:t>
            </a:r>
          </a:p>
        </p:txBody>
      </p:sp>
      <p:sp>
        <p:nvSpPr>
          <p:cNvPr id="5" name="Content Placeholder 4">
            <a:extLst>
              <a:ext uri="{FF2B5EF4-FFF2-40B4-BE49-F238E27FC236}">
                <a16:creationId xmlns:a16="http://schemas.microsoft.com/office/drawing/2014/main" id="{0F3B0978-DABF-F73A-9DCA-CC50FDC37878}"/>
              </a:ext>
            </a:extLst>
          </p:cNvPr>
          <p:cNvSpPr>
            <a:spLocks noGrp="1"/>
          </p:cNvSpPr>
          <p:nvPr>
            <p:ph idx="1"/>
          </p:nvPr>
        </p:nvSpPr>
        <p:spPr>
          <a:xfrm>
            <a:off x="357809" y="1122218"/>
            <a:ext cx="11502887" cy="5690062"/>
          </a:xfrm>
        </p:spPr>
        <p:txBody>
          <a:bodyPr>
            <a:normAutofit fontScale="92500" lnSpcReduction="10000"/>
          </a:bodyPr>
          <a:lstStyle/>
          <a:p>
            <a:pPr marL="0" indent="0">
              <a:buNone/>
            </a:pPr>
            <a:r>
              <a:rPr lang="en-US" sz="32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2:7</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Once more they replied, “Let the king tell his servants the dream, and we will interpret it.” </a:t>
            </a:r>
            <a:r>
              <a:rPr lang="en-US" sz="32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8</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Then the king answered, “I am certain that you are trying to gain time, because you realize that this is what I have firmly decided: </a:t>
            </a:r>
            <a:r>
              <a:rPr lang="en-US" sz="32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9</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If you do not tell me the dream, there is just one penalty for you. You have conspired to tell me misleading and wicked things, hoping the situation will change. So then, tell me the dream, and I will know that you can interpret it for me.” </a:t>
            </a:r>
            <a:r>
              <a:rPr lang="en-US" sz="32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10</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 astrologers answered the king, “There is not a man on earth who can do what the king asks! No king, however great and mighty, has ever asked such a thing of any magician or enchanter or astrologer. </a:t>
            </a:r>
            <a:r>
              <a:rPr lang="en-US" sz="32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What the king asks is too difficult. No one can reveal it to the king except the gods, and they do not live among men.” </a:t>
            </a:r>
            <a:r>
              <a:rPr lang="en-US" sz="32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12</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This made the king so angry and furious that he ordered the execution of all the wise men of Babylon. </a:t>
            </a:r>
            <a:r>
              <a:rPr lang="en-US" sz="32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13</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So the decree was issued to put the wise men to death, and men were sent to look for Daniel and his friends to put them to death. </a:t>
            </a:r>
          </a:p>
        </p:txBody>
      </p:sp>
    </p:spTree>
    <p:extLst>
      <p:ext uri="{BB962C8B-B14F-4D97-AF65-F5344CB8AC3E}">
        <p14:creationId xmlns:p14="http://schemas.microsoft.com/office/powerpoint/2010/main" val="40487500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99F5A978-16E2-66DC-2046-BAFCEDA71CD6}"/>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573BB20-24C9-4E0C-BF1C-CD4FA6314739}"/>
              </a:ext>
            </a:extLst>
          </p:cNvPr>
          <p:cNvSpPr>
            <a:spLocks noGrp="1"/>
          </p:cNvSpPr>
          <p:nvPr>
            <p:ph idx="1"/>
          </p:nvPr>
        </p:nvSpPr>
        <p:spPr>
          <a:xfrm>
            <a:off x="348975" y="993371"/>
            <a:ext cx="11704480" cy="5544589"/>
          </a:xfrm>
        </p:spPr>
        <p:txBody>
          <a:bodyPr>
            <a:normAutofit/>
          </a:bodyPr>
          <a:lstStyle/>
          <a:p>
            <a:r>
              <a:rPr lang="en-US" dirty="0">
                <a:solidFill>
                  <a:schemeClr val="bg1"/>
                </a:solidFill>
                <a:effectLst>
                  <a:outerShdw blurRad="38100" dist="38100" dir="2700000" algn="ctr" rotWithShape="0">
                    <a:schemeClr val="tx1"/>
                  </a:outerShdw>
                </a:effectLst>
              </a:rPr>
              <a:t>We are told that Nebuchadnezzar had this dream in his “</a:t>
            </a:r>
            <a:r>
              <a:rPr lang="en-US"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second year </a:t>
            </a:r>
            <a:r>
              <a:rPr lang="en-US" dirty="0">
                <a:solidFill>
                  <a:schemeClr val="bg1"/>
                </a:solidFill>
                <a:effectLst>
                  <a:outerShdw blurRad="38100" dist="38100" dir="2700000" algn="ctr" rotWithShape="0">
                    <a:schemeClr val="tx1"/>
                  </a:outerShdw>
                </a:effectLst>
              </a:rPr>
              <a:t>,” which according to the Babylonian calendar would have extended from Nisan (Mar.–Apr.) 603 to Nisan 602 B.C. </a:t>
            </a:r>
          </a:p>
          <a:p>
            <a:r>
              <a:rPr lang="en-US" dirty="0">
                <a:solidFill>
                  <a:schemeClr val="bg1"/>
                </a:solidFill>
                <a:effectLst>
                  <a:outerShdw blurRad="38100" dist="38100" dir="2700000" algn="ctr" rotWithShape="0">
                    <a:schemeClr val="tx1"/>
                  </a:outerShdw>
                </a:effectLst>
              </a:rPr>
              <a:t>Some commentaries argue that the reason Daniel and his friends were not called before the king with along with the other wise men is that they had not finished their training at this point. </a:t>
            </a:r>
          </a:p>
          <a:p>
            <a:r>
              <a:rPr lang="en-US" dirty="0">
                <a:solidFill>
                  <a:schemeClr val="bg1"/>
                </a:solidFill>
                <a:effectLst>
                  <a:outerShdw blurRad="38100" dist="38100" dir="2700000" algn="ctr" rotWithShape="0">
                    <a:schemeClr val="tx1"/>
                  </a:outerShdw>
                </a:effectLst>
              </a:rPr>
              <a:t>But the most </a:t>
            </a:r>
            <a:r>
              <a:rPr lang="en-US" b="1" i="1" dirty="0">
                <a:solidFill>
                  <a:schemeClr val="bg1"/>
                </a:solidFill>
                <a:effectLst>
                  <a:outerShdw blurRad="38100" dist="38100" dir="2700000" algn="ctr" rotWithShape="0">
                    <a:schemeClr val="tx1"/>
                  </a:outerShdw>
                </a:effectLst>
              </a:rPr>
              <a:t>natural</a:t>
            </a:r>
            <a:r>
              <a:rPr lang="en-US" dirty="0">
                <a:solidFill>
                  <a:schemeClr val="bg1"/>
                </a:solidFill>
                <a:effectLst>
                  <a:outerShdw blurRad="38100" dist="38100" dir="2700000" algn="ctr" rotWithShape="0">
                    <a:schemeClr val="tx1"/>
                  </a:outerShdw>
                </a:effectLst>
              </a:rPr>
              <a:t> reading of the text is to understand that the events of chapter 2 </a:t>
            </a:r>
            <a:r>
              <a:rPr lang="en-US" b="1" i="1" dirty="0">
                <a:solidFill>
                  <a:schemeClr val="bg1"/>
                </a:solidFill>
                <a:effectLst>
                  <a:outerShdw blurRad="38100" dist="38100" dir="2700000" algn="ctr" rotWithShape="0">
                    <a:schemeClr val="tx1"/>
                  </a:outerShdw>
                </a:effectLst>
              </a:rPr>
              <a:t>follow</a:t>
            </a:r>
            <a:r>
              <a:rPr lang="en-US" dirty="0">
                <a:solidFill>
                  <a:schemeClr val="bg1"/>
                </a:solidFill>
                <a:effectLst>
                  <a:outerShdw blurRad="38100" dist="38100" dir="2700000" algn="ctr" rotWithShape="0">
                    <a:schemeClr val="tx1"/>
                  </a:outerShdw>
                </a:effectLst>
              </a:rPr>
              <a:t> the events of chapter 1 </a:t>
            </a:r>
            <a:r>
              <a:rPr lang="en-US" b="1" i="1" dirty="0">
                <a:solidFill>
                  <a:schemeClr val="bg1"/>
                </a:solidFill>
                <a:effectLst>
                  <a:outerShdw blurRad="38100" dist="38100" dir="2700000" algn="ctr" rotWithShape="0">
                    <a:schemeClr val="tx1"/>
                  </a:outerShdw>
                </a:effectLst>
              </a:rPr>
              <a:t>chronologically</a:t>
            </a:r>
            <a:r>
              <a:rPr lang="en-US" dirty="0">
                <a:solidFill>
                  <a:schemeClr val="bg1"/>
                </a:solidFill>
                <a:effectLst>
                  <a:outerShdw blurRad="38100" dist="38100" dir="2700000" algn="ctr" rotWithShape="0">
                    <a:schemeClr val="tx1"/>
                  </a:outerShdw>
                </a:effectLst>
              </a:rPr>
              <a:t> and therefore Daniel and his friends </a:t>
            </a:r>
            <a:r>
              <a:rPr lang="en-US" b="1" i="1" dirty="0">
                <a:solidFill>
                  <a:schemeClr val="bg1"/>
                </a:solidFill>
                <a:effectLst>
                  <a:outerShdw blurRad="38100" dist="38100" dir="2700000" algn="ctr" rotWithShape="0">
                    <a:schemeClr val="tx1"/>
                  </a:outerShdw>
                </a:effectLst>
              </a:rPr>
              <a:t>have</a:t>
            </a:r>
            <a:r>
              <a:rPr lang="en-US" dirty="0">
                <a:solidFill>
                  <a:schemeClr val="bg1"/>
                </a:solidFill>
                <a:effectLst>
                  <a:outerShdw blurRad="38100" dist="38100" dir="2700000" algn="ctr" rotWithShape="0">
                    <a:schemeClr val="tx1"/>
                  </a:outerShdw>
                </a:effectLst>
              </a:rPr>
              <a:t> already finished their three years of training at this point (see 1:18). </a:t>
            </a:r>
          </a:p>
          <a:p>
            <a:r>
              <a:rPr lang="en-US" dirty="0">
                <a:solidFill>
                  <a:schemeClr val="bg1"/>
                </a:solidFill>
                <a:effectLst>
                  <a:outerShdw blurRad="38100" dist="38100" dir="2700000" algn="ctr" rotWithShape="0">
                    <a:schemeClr val="tx1"/>
                  </a:outerShdw>
                </a:effectLst>
              </a:rPr>
              <a:t>This seems to be </a:t>
            </a:r>
            <a:r>
              <a:rPr lang="en-US" b="1" i="1" dirty="0">
                <a:solidFill>
                  <a:schemeClr val="bg1"/>
                </a:solidFill>
                <a:effectLst>
                  <a:outerShdw blurRad="38100" dist="38100" dir="2700000" algn="ctr" rotWithShape="0">
                    <a:schemeClr val="tx1"/>
                  </a:outerShdw>
                </a:effectLst>
              </a:rPr>
              <a:t>confirmed</a:t>
            </a:r>
            <a:r>
              <a:rPr lang="en-US" dirty="0">
                <a:solidFill>
                  <a:schemeClr val="bg1"/>
                </a:solidFill>
                <a:effectLst>
                  <a:outerShdw blurRad="38100" dist="38100" dir="2700000" algn="ctr" rotWithShape="0">
                    <a:schemeClr val="tx1"/>
                  </a:outerShdw>
                </a:effectLst>
              </a:rPr>
              <a:t> by the fact that, as we will see when we get to verse 13, Daniel will come under the same </a:t>
            </a:r>
            <a:r>
              <a:rPr lang="en-US" b="1" i="1" dirty="0">
                <a:solidFill>
                  <a:schemeClr val="bg1"/>
                </a:solidFill>
                <a:effectLst>
                  <a:outerShdw blurRad="38100" dist="38100" dir="2700000" algn="ctr" rotWithShape="0">
                    <a:schemeClr val="tx1"/>
                  </a:outerShdw>
                </a:effectLst>
              </a:rPr>
              <a:t>sentence of death </a:t>
            </a:r>
            <a:r>
              <a:rPr lang="en-US" dirty="0">
                <a:solidFill>
                  <a:schemeClr val="bg1"/>
                </a:solidFill>
                <a:effectLst>
                  <a:outerShdw blurRad="38100" dist="38100" dir="2700000" algn="ctr" rotWithShape="0">
                    <a:schemeClr val="tx1"/>
                  </a:outerShdw>
                </a:effectLst>
              </a:rPr>
              <a:t>as the other wise men because he was </a:t>
            </a:r>
            <a:r>
              <a:rPr lang="en-US" b="1" i="1" dirty="0">
                <a:solidFill>
                  <a:schemeClr val="bg1"/>
                </a:solidFill>
                <a:effectLst>
                  <a:outerShdw blurRad="38100" dist="38100" dir="2700000" algn="ctr" rotWithShape="0">
                    <a:schemeClr val="tx1"/>
                  </a:outerShdw>
                </a:effectLst>
              </a:rPr>
              <a:t>one</a:t>
            </a:r>
            <a:r>
              <a:rPr lang="en-US" dirty="0">
                <a:solidFill>
                  <a:schemeClr val="bg1"/>
                </a:solidFill>
                <a:effectLst>
                  <a:outerShdw blurRad="38100" dist="38100" dir="2700000" algn="ctr" rotWithShape="0">
                    <a:schemeClr val="tx1"/>
                  </a:outerShdw>
                </a:effectLst>
              </a:rPr>
              <a:t> of them.</a:t>
            </a:r>
          </a:p>
        </p:txBody>
      </p:sp>
      <p:sp>
        <p:nvSpPr>
          <p:cNvPr id="2" name="TextBox 1">
            <a:extLst>
              <a:ext uri="{FF2B5EF4-FFF2-40B4-BE49-F238E27FC236}">
                <a16:creationId xmlns:a16="http://schemas.microsoft.com/office/drawing/2014/main" id="{E661EE8C-E597-21D0-70ED-D8E5A14EA4C9}"/>
              </a:ext>
            </a:extLst>
          </p:cNvPr>
          <p:cNvSpPr txBox="1"/>
          <p:nvPr/>
        </p:nvSpPr>
        <p:spPr>
          <a:xfrm>
            <a:off x="0" y="6488667"/>
            <a:ext cx="12192000" cy="369332"/>
          </a:xfrm>
          <a:prstGeom prst="rect">
            <a:avLst/>
          </a:prstGeom>
          <a:noFill/>
        </p:spPr>
        <p:txBody>
          <a:bodyPr wrap="square" rtlCol="0">
            <a:spAutoFit/>
          </a:bodyPr>
          <a:lstStyle/>
          <a:p>
            <a:pPr marL="0" marR="0"/>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Stephen R. Miller, Daniel, vol. 18,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The New American Commentary</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(p. 76)</a:t>
            </a:r>
            <a:endParaRPr lang="en-US" sz="1800" dirty="0">
              <a:effectLst/>
              <a:latin typeface="Times New Roman" panose="02020603050405020304" pitchFamily="18" charset="0"/>
              <a:ea typeface="Times New Roman" panose="02020603050405020304" pitchFamily="18" charset="0"/>
            </a:endParaRPr>
          </a:p>
        </p:txBody>
      </p:sp>
      <p:sp>
        <p:nvSpPr>
          <p:cNvPr id="7" name="Title 1">
            <a:extLst>
              <a:ext uri="{FF2B5EF4-FFF2-40B4-BE49-F238E27FC236}">
                <a16:creationId xmlns:a16="http://schemas.microsoft.com/office/drawing/2014/main" id="{FD3EF386-45C7-DA3F-7938-8476270C41B3}"/>
              </a:ext>
            </a:extLst>
          </p:cNvPr>
          <p:cNvSpPr>
            <a:spLocks noGrp="1"/>
          </p:cNvSpPr>
          <p:nvPr>
            <p:ph type="title"/>
          </p:nvPr>
        </p:nvSpPr>
        <p:spPr>
          <a:xfrm>
            <a:off x="0" y="0"/>
            <a:ext cx="12192000" cy="881149"/>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2:1</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In the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second year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of the reign of Nebuchadnezzar, Nebuchadnezzar had dreams; his spirit was troubled, and his sleep left him.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318144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88845771-3730-09EE-18DC-E305110D2D1A}"/>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F9930C4-C3DA-7689-2923-733060ED1CF2}"/>
              </a:ext>
            </a:extLst>
          </p:cNvPr>
          <p:cNvSpPr>
            <a:spLocks noGrp="1"/>
          </p:cNvSpPr>
          <p:nvPr>
            <p:ph idx="1"/>
          </p:nvPr>
        </p:nvSpPr>
        <p:spPr>
          <a:xfrm>
            <a:off x="348975" y="993371"/>
            <a:ext cx="11555896" cy="5544589"/>
          </a:xfrm>
        </p:spPr>
        <p:txBody>
          <a:bodyPr>
            <a:normAutofit lnSpcReduction="10000"/>
          </a:bodyPr>
          <a:lstStyle/>
          <a:p>
            <a:r>
              <a:rPr lang="en-US" sz="3600" dirty="0">
                <a:solidFill>
                  <a:schemeClr val="bg1"/>
                </a:solidFill>
                <a:effectLst>
                  <a:outerShdw blurRad="38100" dist="38100" dir="2700000" algn="ctr" rotWithShape="0">
                    <a:schemeClr val="tx1"/>
                  </a:outerShdw>
                </a:effectLst>
              </a:rPr>
              <a:t>As I pointed out in the introduction to this series, Daniel was probably about fourteen or fifteen years old when he was taken captive, therefore he still would have been quite young at this point, probably about seventeen or eighteen years of age. </a:t>
            </a:r>
          </a:p>
          <a:p>
            <a:r>
              <a:rPr lang="en-US" sz="3600" dirty="0">
                <a:solidFill>
                  <a:schemeClr val="bg1"/>
                </a:solidFill>
                <a:effectLst>
                  <a:outerShdw blurRad="38100" dist="38100" dir="2700000" algn="ctr" rotWithShape="0">
                    <a:schemeClr val="tx1"/>
                  </a:outerShdw>
                </a:effectLst>
              </a:rPr>
              <a:t>He was not the old prophet with the long white beard that many people imagine when reading this story.</a:t>
            </a:r>
          </a:p>
          <a:p>
            <a:r>
              <a:rPr lang="en-US" sz="3600" dirty="0">
                <a:solidFill>
                  <a:schemeClr val="bg1"/>
                </a:solidFill>
                <a:effectLst>
                  <a:outerShdw blurRad="38100" dist="38100" dir="2700000" algn="ctr" rotWithShape="0">
                    <a:schemeClr val="tx1"/>
                  </a:outerShdw>
                </a:effectLst>
              </a:rPr>
              <a:t>The phrase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had dream</a:t>
            </a:r>
            <a:r>
              <a:rPr lang="en-US" sz="36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a:t>
            </a:r>
            <a:r>
              <a:rPr lang="en-US" sz="3600" dirty="0">
                <a:solidFill>
                  <a:schemeClr val="bg1"/>
                </a:solidFill>
                <a:effectLst>
                  <a:outerShdw blurRad="38100" dist="38100" dir="2700000" algn="ctr" rotWithShape="0">
                    <a:schemeClr val="tx1"/>
                  </a:outerShdw>
                </a:effectLst>
              </a:rPr>
              <a:t>” here should probably be understood to indicate that the king was in a </a:t>
            </a:r>
            <a:r>
              <a:rPr lang="en-US" sz="3600" b="1" i="1" dirty="0">
                <a:solidFill>
                  <a:schemeClr val="bg1"/>
                </a:solidFill>
                <a:effectLst>
                  <a:outerShdw blurRad="38100" dist="38100" dir="2700000" algn="ctr" rotWithShape="0">
                    <a:schemeClr val="tx1"/>
                  </a:outerShdw>
                </a:effectLst>
              </a:rPr>
              <a:t>state</a:t>
            </a:r>
            <a:r>
              <a:rPr lang="en-US" sz="3600" dirty="0">
                <a:solidFill>
                  <a:schemeClr val="bg1"/>
                </a:solidFill>
                <a:effectLst>
                  <a:outerShdw blurRad="38100" dist="38100" dir="2700000" algn="ctr" rotWithShape="0">
                    <a:schemeClr val="tx1"/>
                  </a:outerShdw>
                </a:effectLst>
              </a:rPr>
              <a:t> of dreaming rather than that he dreamed several dreams, since the text only reports </a:t>
            </a:r>
            <a:r>
              <a:rPr lang="en-US" sz="3600" b="1" i="1" dirty="0">
                <a:solidFill>
                  <a:schemeClr val="bg1"/>
                </a:solidFill>
                <a:effectLst>
                  <a:outerShdw blurRad="38100" dist="38100" dir="2700000" algn="ctr" rotWithShape="0">
                    <a:schemeClr val="tx1"/>
                  </a:outerShdw>
                </a:effectLst>
              </a:rPr>
              <a:t>one</a:t>
            </a:r>
            <a:r>
              <a:rPr lang="en-US" sz="3600" dirty="0">
                <a:solidFill>
                  <a:schemeClr val="bg1"/>
                </a:solidFill>
                <a:effectLst>
                  <a:outerShdw blurRad="38100" dist="38100" dir="2700000" algn="ctr" rotWithShape="0">
                    <a:schemeClr val="tx1"/>
                  </a:outerShdw>
                </a:effectLst>
              </a:rPr>
              <a:t> dream. </a:t>
            </a:r>
          </a:p>
        </p:txBody>
      </p:sp>
      <p:sp>
        <p:nvSpPr>
          <p:cNvPr id="2" name="TextBox 1">
            <a:extLst>
              <a:ext uri="{FF2B5EF4-FFF2-40B4-BE49-F238E27FC236}">
                <a16:creationId xmlns:a16="http://schemas.microsoft.com/office/drawing/2014/main" id="{35315204-8FAD-4643-8F5D-8164A04106D3}"/>
              </a:ext>
            </a:extLst>
          </p:cNvPr>
          <p:cNvSpPr txBox="1"/>
          <p:nvPr/>
        </p:nvSpPr>
        <p:spPr>
          <a:xfrm>
            <a:off x="0" y="6488667"/>
            <a:ext cx="12192000" cy="369332"/>
          </a:xfrm>
          <a:prstGeom prst="rect">
            <a:avLst/>
          </a:prstGeom>
          <a:noFill/>
        </p:spPr>
        <p:txBody>
          <a:bodyPr wrap="square" rtlCol="0">
            <a:spAutoFit/>
          </a:bodyPr>
          <a:lstStyle/>
          <a:p>
            <a:pPr marL="0" marR="0"/>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Stephen R. Miller, Daniel, vol. 18,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The New American Commentary</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(pp. </a:t>
            </a:r>
            <a:r>
              <a:rPr lang="en-US" dirty="0">
                <a:solidFill>
                  <a:schemeClr val="bg1"/>
                </a:solidFill>
                <a:effectLst>
                  <a:outerShdw blurRad="38100" dist="38100" dir="2700000" algn="ctr" rotWithShape="0">
                    <a:schemeClr val="tx1"/>
                  </a:outerShdw>
                </a:effectLst>
              </a:rPr>
              <a:t>77–78</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endParaRPr lang="en-US" sz="1800" dirty="0">
              <a:effectLst/>
              <a:latin typeface="Times New Roman" panose="02020603050405020304" pitchFamily="18" charset="0"/>
              <a:ea typeface="Times New Roman" panose="02020603050405020304" pitchFamily="18" charset="0"/>
            </a:endParaRPr>
          </a:p>
        </p:txBody>
      </p:sp>
      <p:sp>
        <p:nvSpPr>
          <p:cNvPr id="7" name="Title 1">
            <a:extLst>
              <a:ext uri="{FF2B5EF4-FFF2-40B4-BE49-F238E27FC236}">
                <a16:creationId xmlns:a16="http://schemas.microsoft.com/office/drawing/2014/main" id="{D674D0D3-B065-E416-3607-6E7496DD5C12}"/>
              </a:ext>
            </a:extLst>
          </p:cNvPr>
          <p:cNvSpPr>
            <a:spLocks noGrp="1"/>
          </p:cNvSpPr>
          <p:nvPr>
            <p:ph type="title"/>
          </p:nvPr>
        </p:nvSpPr>
        <p:spPr>
          <a:xfrm>
            <a:off x="0" y="0"/>
            <a:ext cx="12192000" cy="881149"/>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2:1</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In the second year of the reign of Nebuchadnezzar, Nebuchadnezzar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had dreams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his spirit was troubled, and his sleep left him.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260514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F47D3C8C-2A24-C6B5-DEDF-EB95210BA6C0}"/>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5048DDA-46D3-9AEF-F1A6-4C265CFFAEEA}"/>
              </a:ext>
            </a:extLst>
          </p:cNvPr>
          <p:cNvSpPr>
            <a:spLocks noGrp="1"/>
          </p:cNvSpPr>
          <p:nvPr>
            <p:ph idx="1"/>
          </p:nvPr>
        </p:nvSpPr>
        <p:spPr>
          <a:xfrm>
            <a:off x="348975" y="993371"/>
            <a:ext cx="11555896" cy="5544589"/>
          </a:xfrm>
        </p:spPr>
        <p:txBody>
          <a:bodyPr>
            <a:normAutofit/>
          </a:bodyPr>
          <a:lstStyle/>
          <a:p>
            <a:r>
              <a:rPr lang="en-US" dirty="0">
                <a:solidFill>
                  <a:schemeClr val="bg1"/>
                </a:solidFill>
                <a:effectLst>
                  <a:outerShdw blurRad="38100" dist="38100" dir="2700000" algn="ctr" rotWithShape="0">
                    <a:schemeClr val="tx1"/>
                  </a:outerShdw>
                </a:effectLst>
              </a:rPr>
              <a:t>Nebuchadnezzar was </a:t>
            </a:r>
            <a:r>
              <a:rPr lang="en-US" b="1" i="1" dirty="0">
                <a:solidFill>
                  <a:schemeClr val="bg1"/>
                </a:solidFill>
                <a:effectLst>
                  <a:outerShdw blurRad="38100" dist="38100" dir="2700000" algn="ctr" rotWithShape="0">
                    <a:schemeClr val="tx1"/>
                  </a:outerShdw>
                </a:effectLst>
              </a:rPr>
              <a:t>deeply disturbed </a:t>
            </a:r>
            <a:r>
              <a:rPr lang="en-US" dirty="0">
                <a:solidFill>
                  <a:schemeClr val="bg1"/>
                </a:solidFill>
                <a:effectLst>
                  <a:outerShdw blurRad="38100" dist="38100" dir="2700000" algn="ctr" rotWithShape="0">
                    <a:schemeClr val="tx1"/>
                  </a:outerShdw>
                </a:effectLst>
              </a:rPr>
              <a:t>by what he saw in the dream. </a:t>
            </a:r>
          </a:p>
          <a:p>
            <a:r>
              <a:rPr lang="en-US" dirty="0">
                <a:solidFill>
                  <a:schemeClr val="bg1"/>
                </a:solidFill>
                <a:effectLst>
                  <a:outerShdw blurRad="38100" dist="38100" dir="2700000" algn="ctr" rotWithShape="0">
                    <a:schemeClr val="tx1"/>
                  </a:outerShdw>
                </a:effectLst>
              </a:rPr>
              <a:t>“</a:t>
            </a:r>
            <a:r>
              <a:rPr lang="en-US" sz="28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his spirit was troubled</a:t>
            </a:r>
            <a:r>
              <a:rPr lang="en-US" dirty="0">
                <a:solidFill>
                  <a:schemeClr val="bg1"/>
                </a:solidFill>
                <a:effectLst>
                  <a:outerShdw blurRad="38100" dist="38100" dir="2700000" algn="ctr" rotWithShape="0">
                    <a:schemeClr val="tx1"/>
                  </a:outerShdw>
                </a:effectLst>
              </a:rPr>
              <a:t>” could literally be translated “his spirit was struck.” </a:t>
            </a:r>
          </a:p>
          <a:p>
            <a:r>
              <a:rPr lang="en-US" dirty="0">
                <a:solidFill>
                  <a:schemeClr val="bg1"/>
                </a:solidFill>
                <a:effectLst>
                  <a:outerShdw blurRad="38100" dist="38100" dir="2700000" algn="ctr" rotWithShape="0">
                    <a:schemeClr val="tx1"/>
                  </a:outerShdw>
                </a:effectLst>
              </a:rPr>
              <a:t>The use of this Hebrew word in this context could indicate that Nebuchadnezzar’s heart was beating rapidly due to extreme agitation. </a:t>
            </a:r>
          </a:p>
          <a:p>
            <a:r>
              <a:rPr lang="en-US" dirty="0">
                <a:solidFill>
                  <a:schemeClr val="bg1"/>
                </a:solidFill>
                <a:effectLst>
                  <a:outerShdw blurRad="38100" dist="38100" dir="2700000" algn="ctr" rotWithShape="0">
                    <a:schemeClr val="tx1"/>
                  </a:outerShdw>
                </a:effectLst>
              </a:rPr>
              <a:t>Because he was so disturbed, the king’s “</a:t>
            </a:r>
            <a:r>
              <a:rPr lang="en-US" sz="28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sleep left him</a:t>
            </a:r>
            <a:r>
              <a:rPr lang="en-US" dirty="0">
                <a:solidFill>
                  <a:schemeClr val="bg1"/>
                </a:solidFill>
                <a:effectLst>
                  <a:outerShdw blurRad="38100" dist="38100" dir="2700000" algn="ctr" rotWithShape="0">
                    <a:schemeClr val="tx1"/>
                  </a:outerShdw>
                </a:effectLst>
              </a:rPr>
              <a:t>” meaning the king was </a:t>
            </a:r>
            <a:r>
              <a:rPr lang="en-US" b="1" i="1" dirty="0">
                <a:solidFill>
                  <a:schemeClr val="bg1"/>
                </a:solidFill>
                <a:effectLst>
                  <a:outerShdw blurRad="38100" dist="38100" dir="2700000" algn="ctr" rotWithShape="0">
                    <a:schemeClr val="tx1"/>
                  </a:outerShdw>
                </a:effectLst>
              </a:rPr>
              <a:t>not able to sleep </a:t>
            </a:r>
            <a:r>
              <a:rPr lang="en-US" dirty="0">
                <a:solidFill>
                  <a:schemeClr val="bg1"/>
                </a:solidFill>
                <a:effectLst>
                  <a:outerShdw blurRad="38100" dist="38100" dir="2700000" algn="ctr" rotWithShape="0">
                    <a:schemeClr val="tx1"/>
                  </a:outerShdw>
                </a:effectLst>
              </a:rPr>
              <a:t>as a result of his concern about the dream.</a:t>
            </a:r>
          </a:p>
          <a:p>
            <a:r>
              <a:rPr lang="en-US" dirty="0">
                <a:solidFill>
                  <a:schemeClr val="bg1"/>
                </a:solidFill>
                <a:effectLst>
                  <a:outerShdw blurRad="38100" dist="38100" dir="2700000" algn="ctr" rotWithShape="0">
                    <a:schemeClr val="tx1"/>
                  </a:outerShdw>
                </a:effectLst>
              </a:rPr>
              <a:t>Nebuchadnezzar recognized that this dream was important. </a:t>
            </a:r>
          </a:p>
          <a:p>
            <a:r>
              <a:rPr lang="en-US" dirty="0">
                <a:solidFill>
                  <a:schemeClr val="bg1"/>
                </a:solidFill>
                <a:effectLst>
                  <a:outerShdw blurRad="38100" dist="38100" dir="2700000" algn="ctr" rotWithShape="0">
                    <a:schemeClr val="tx1"/>
                  </a:outerShdw>
                </a:effectLst>
              </a:rPr>
              <a:t>The ancient Babylonians believed that dreams were messages from the gods; and that a right understanding of a dream like this might be critical for their future. </a:t>
            </a:r>
          </a:p>
          <a:p>
            <a:r>
              <a:rPr lang="en-US" dirty="0">
                <a:solidFill>
                  <a:schemeClr val="bg1"/>
                </a:solidFill>
                <a:effectLst>
                  <a:outerShdw blurRad="38100" dist="38100" dir="2700000" algn="ctr" rotWithShape="0">
                    <a:schemeClr val="tx1"/>
                  </a:outerShdw>
                </a:effectLst>
              </a:rPr>
              <a:t>In this case Nebuchadnezzar apparently feared that the strange revelation contained an </a:t>
            </a:r>
            <a:r>
              <a:rPr lang="en-US" b="1" i="1" dirty="0">
                <a:solidFill>
                  <a:schemeClr val="bg1"/>
                </a:solidFill>
                <a:effectLst>
                  <a:outerShdw blurRad="38100" dist="38100" dir="2700000" algn="ctr" rotWithShape="0">
                    <a:schemeClr val="tx1"/>
                  </a:outerShdw>
                </a:effectLst>
              </a:rPr>
              <a:t>ominous</a:t>
            </a:r>
            <a:r>
              <a:rPr lang="en-US" dirty="0">
                <a:solidFill>
                  <a:schemeClr val="bg1"/>
                </a:solidFill>
                <a:effectLst>
                  <a:outerShdw blurRad="38100" dist="38100" dir="2700000" algn="ctr" rotWithShape="0">
                    <a:schemeClr val="tx1"/>
                  </a:outerShdw>
                </a:effectLst>
              </a:rPr>
              <a:t> message for him.</a:t>
            </a:r>
          </a:p>
        </p:txBody>
      </p:sp>
      <p:sp>
        <p:nvSpPr>
          <p:cNvPr id="2" name="TextBox 1">
            <a:extLst>
              <a:ext uri="{FF2B5EF4-FFF2-40B4-BE49-F238E27FC236}">
                <a16:creationId xmlns:a16="http://schemas.microsoft.com/office/drawing/2014/main" id="{2E24110A-D9A5-2E29-81AB-E9C103C3A59D}"/>
              </a:ext>
            </a:extLst>
          </p:cNvPr>
          <p:cNvSpPr txBox="1"/>
          <p:nvPr/>
        </p:nvSpPr>
        <p:spPr>
          <a:xfrm>
            <a:off x="0" y="6488667"/>
            <a:ext cx="12192000" cy="369332"/>
          </a:xfrm>
          <a:prstGeom prst="rect">
            <a:avLst/>
          </a:prstGeom>
          <a:noFill/>
        </p:spPr>
        <p:txBody>
          <a:bodyPr wrap="square" rtlCol="0">
            <a:spAutoFit/>
          </a:bodyPr>
          <a:lstStyle/>
          <a:p>
            <a:pPr marL="0" marR="0"/>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Stephen R. Miller, Daniel, vol. 18,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The New American Commentary</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(pp. </a:t>
            </a:r>
            <a:r>
              <a:rPr lang="en-US" dirty="0">
                <a:solidFill>
                  <a:schemeClr val="bg1"/>
                </a:solidFill>
                <a:effectLst>
                  <a:outerShdw blurRad="38100" dist="38100" dir="2700000" algn="ctr" rotWithShape="0">
                    <a:schemeClr val="tx1"/>
                  </a:outerShdw>
                </a:effectLst>
              </a:rPr>
              <a:t>77–78</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endParaRPr lang="en-US" sz="1800" dirty="0">
              <a:effectLst/>
              <a:latin typeface="Times New Roman" panose="02020603050405020304" pitchFamily="18" charset="0"/>
              <a:ea typeface="Times New Roman" panose="02020603050405020304" pitchFamily="18" charset="0"/>
            </a:endParaRPr>
          </a:p>
        </p:txBody>
      </p:sp>
      <p:sp>
        <p:nvSpPr>
          <p:cNvPr id="7" name="Title 1">
            <a:extLst>
              <a:ext uri="{FF2B5EF4-FFF2-40B4-BE49-F238E27FC236}">
                <a16:creationId xmlns:a16="http://schemas.microsoft.com/office/drawing/2014/main" id="{84328D73-10B6-F84C-62F6-0A99941FF42B}"/>
              </a:ext>
            </a:extLst>
          </p:cNvPr>
          <p:cNvSpPr>
            <a:spLocks noGrp="1"/>
          </p:cNvSpPr>
          <p:nvPr>
            <p:ph type="title"/>
          </p:nvPr>
        </p:nvSpPr>
        <p:spPr>
          <a:xfrm>
            <a:off x="0" y="0"/>
            <a:ext cx="12192000" cy="881149"/>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2:1</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In the second year of the reign of Nebuchadnezzar, Nebuchadnezzar had dreams;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his spirit was troubled</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his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sleep left him</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155786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 calcmode="lin" valueType="num">
                                      <p:cBhvr>
                                        <p:cTn id="42"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CDA25FD4-2F21-C53A-11FF-18FBF63770EB}"/>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163F6EC-9513-4254-E66D-609A4FC6559E}"/>
              </a:ext>
            </a:extLst>
          </p:cNvPr>
          <p:cNvSpPr>
            <a:spLocks noGrp="1"/>
          </p:cNvSpPr>
          <p:nvPr>
            <p:ph idx="1"/>
          </p:nvPr>
        </p:nvSpPr>
        <p:spPr>
          <a:xfrm>
            <a:off x="252248" y="1295547"/>
            <a:ext cx="11555896" cy="5111233"/>
          </a:xfrm>
        </p:spPr>
        <p:txBody>
          <a:bodyPr>
            <a:normAutofit fontScale="85000" lnSpcReduction="20000"/>
          </a:bodyPr>
          <a:lstStyle/>
          <a:p>
            <a:r>
              <a:rPr lang="en-US" sz="3800" dirty="0">
                <a:solidFill>
                  <a:schemeClr val="bg1"/>
                </a:solidFill>
                <a:effectLst>
                  <a:outerShdw blurRad="38100" dist="38100" dir="2700000" algn="ctr" rotWithShape="0">
                    <a:schemeClr val="tx1"/>
                  </a:outerShdw>
                </a:effectLst>
              </a:rPr>
              <a:t>So, Nebuchadnezzar immediately summoned those whom he believed could tell him what he dreamed and give him the proper interpretation.</a:t>
            </a:r>
            <a:r>
              <a:rPr kumimoji="0" lang="en-US" sz="3800" b="0" i="0" u="none" strike="noStrike" kern="1200" cap="none" spc="0" normalizeH="0" baseline="30000" noProof="0" dirty="0">
                <a:ln>
                  <a:noFill/>
                </a:ln>
                <a:solidFill>
                  <a:srgbClr val="FFFFFF"/>
                </a:solidFill>
                <a:effectLst>
                  <a:outerShdw blurRad="50800" dist="50800" dir="5400000" algn="ctr">
                    <a:srgbClr val="000000"/>
                  </a:outerShdw>
                </a:effectLst>
                <a:uLnTx/>
                <a:uFillTx/>
                <a:latin typeface="Calibri" panose="020F0502020204030204" pitchFamily="34" charset="0"/>
              </a:rPr>
              <a:t> </a:t>
            </a:r>
            <a:endParaRPr lang="en-US" sz="3800" dirty="0">
              <a:solidFill>
                <a:schemeClr val="bg1"/>
              </a:solidFill>
              <a:effectLst>
                <a:outerShdw blurRad="38100" dist="38100" dir="2700000" algn="ctr" rotWithShape="0">
                  <a:schemeClr val="tx1"/>
                </a:outerShdw>
              </a:effectLst>
            </a:endParaRPr>
          </a:p>
          <a:p>
            <a:r>
              <a:rPr lang="en-US" sz="3800" dirty="0">
                <a:solidFill>
                  <a:schemeClr val="bg1"/>
                </a:solidFill>
                <a:effectLst>
                  <a:outerShdw blurRad="38100" dist="38100" dir="2700000" algn="ctr" rotWithShape="0">
                    <a:schemeClr val="tx1"/>
                  </a:outerShdw>
                </a:effectLst>
              </a:rPr>
              <a:t>“</a:t>
            </a:r>
            <a:r>
              <a:rPr lang="en-US" sz="38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magicians</a:t>
            </a:r>
            <a:r>
              <a:rPr lang="en-US" sz="3800" dirty="0">
                <a:solidFill>
                  <a:schemeClr val="bg1"/>
                </a:solidFill>
                <a:effectLst>
                  <a:outerShdw blurRad="38100" dist="38100" dir="2700000" algn="ctr" rotWithShape="0">
                    <a:schemeClr val="tx1"/>
                  </a:outerShdw>
                </a:effectLst>
              </a:rPr>
              <a:t>” – a word used for dream interpreters. The term was also used of the “magicians” of Egypt to whom Joseph proved superior (Gen 41:8ff).</a:t>
            </a:r>
          </a:p>
          <a:p>
            <a:r>
              <a:rPr lang="en-US" sz="3800" dirty="0">
                <a:solidFill>
                  <a:schemeClr val="bg1"/>
                </a:solidFill>
                <a:effectLst>
                  <a:outerShdw blurRad="38100" dist="38100" dir="2700000" algn="ctr" rotWithShape="0">
                    <a:schemeClr val="tx1"/>
                  </a:outerShdw>
                </a:effectLst>
              </a:rPr>
              <a:t>“</a:t>
            </a:r>
            <a:r>
              <a:rPr lang="en-US" sz="38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enchanters</a:t>
            </a:r>
            <a:r>
              <a:rPr lang="en-US" sz="3800" dirty="0">
                <a:solidFill>
                  <a:schemeClr val="bg1"/>
                </a:solidFill>
                <a:effectLst>
                  <a:outerShdw blurRad="38100" dist="38100" dir="2700000" algn="ctr" rotWithShape="0">
                    <a:schemeClr val="tx1"/>
                  </a:outerShdw>
                </a:effectLst>
              </a:rPr>
              <a:t>” – was a common Babylonian term for those who claimed to be skilled at interpreting signs for people who were ill and performing rituals to bring about their recovery.</a:t>
            </a:r>
          </a:p>
          <a:p>
            <a:r>
              <a:rPr lang="en-US" sz="3800" dirty="0">
                <a:solidFill>
                  <a:schemeClr val="bg1"/>
                </a:solidFill>
                <a:effectLst>
                  <a:outerShdw blurRad="38100" dist="38100" dir="2700000" algn="ctr" rotWithShape="0">
                    <a:schemeClr val="tx1"/>
                  </a:outerShdw>
                </a:effectLst>
              </a:rPr>
              <a:t>“</a:t>
            </a:r>
            <a:r>
              <a:rPr lang="en-US" sz="38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sorcerers</a:t>
            </a:r>
            <a:r>
              <a:rPr lang="en-US" sz="3800" dirty="0">
                <a:solidFill>
                  <a:schemeClr val="bg1"/>
                </a:solidFill>
                <a:effectLst>
                  <a:outerShdw blurRad="38100" dist="38100" dir="2700000" algn="ctr" rotWithShape="0">
                    <a:schemeClr val="tx1"/>
                  </a:outerShdw>
                </a:effectLst>
              </a:rPr>
              <a:t>” – those who practice sorcery or witchcraft. Throughout the OT this profession is condemned (cf. Deut 18:10).</a:t>
            </a:r>
            <a:r>
              <a:rPr kumimoji="0" lang="en-US" sz="3800" b="0" i="0" u="none" strike="noStrike" kern="1200" cap="none" spc="0" normalizeH="0" baseline="30000" noProof="0" dirty="0">
                <a:ln>
                  <a:noFill/>
                </a:ln>
                <a:solidFill>
                  <a:srgbClr val="FFFFFF"/>
                </a:solidFill>
                <a:effectLst>
                  <a:outerShdw blurRad="50800" dist="50800" dir="5400000" algn="ctr">
                    <a:srgbClr val="000000"/>
                  </a:outerShdw>
                </a:effectLst>
                <a:uLnTx/>
                <a:uFillTx/>
                <a:latin typeface="Calibri" panose="020F0502020204030204" pitchFamily="34" charset="0"/>
              </a:rPr>
              <a:t> </a:t>
            </a:r>
            <a:endParaRPr lang="en-US" sz="3800" dirty="0">
              <a:solidFill>
                <a:schemeClr val="bg1"/>
              </a:solidFill>
              <a:effectLst>
                <a:outerShdw blurRad="38100" dist="38100" dir="2700000" algn="ctr" rotWithShape="0">
                  <a:schemeClr val="tx1"/>
                </a:outerShdw>
              </a:effectLst>
            </a:endParaRPr>
          </a:p>
          <a:p>
            <a:r>
              <a:rPr lang="en-US" sz="3800" dirty="0">
                <a:solidFill>
                  <a:schemeClr val="bg1"/>
                </a:solidFill>
                <a:effectLst>
                  <a:outerShdw blurRad="38100" dist="38100" dir="2700000" algn="ctr" rotWithShape="0">
                    <a:schemeClr val="tx1"/>
                  </a:outerShdw>
                </a:effectLst>
              </a:rPr>
              <a:t>“</a:t>
            </a:r>
            <a:r>
              <a:rPr lang="en-US" sz="38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Chaldeans</a:t>
            </a:r>
            <a:r>
              <a:rPr lang="en-US" sz="3800" dirty="0">
                <a:solidFill>
                  <a:schemeClr val="bg1"/>
                </a:solidFill>
                <a:effectLst>
                  <a:outerShdw blurRad="38100" dist="38100" dir="2700000" algn="ctr" rotWithShape="0">
                    <a:schemeClr val="tx1"/>
                  </a:outerShdw>
                </a:effectLst>
              </a:rPr>
              <a:t>”—a word used to refer to the above groups as a whole; anyone who practiced the magical and astrological arts.</a:t>
            </a:r>
          </a:p>
          <a:p>
            <a:endParaRPr lang="en-US" sz="4000" dirty="0">
              <a:solidFill>
                <a:schemeClr val="bg1"/>
              </a:solidFill>
              <a:effectLst>
                <a:outerShdw blurRad="38100" dist="38100" dir="2700000" algn="ctr" rotWithShape="0">
                  <a:schemeClr val="tx1"/>
                </a:outerShdw>
              </a:effectLst>
            </a:endParaRPr>
          </a:p>
        </p:txBody>
      </p:sp>
      <p:sp>
        <p:nvSpPr>
          <p:cNvPr id="2" name="TextBox 1">
            <a:extLst>
              <a:ext uri="{FF2B5EF4-FFF2-40B4-BE49-F238E27FC236}">
                <a16:creationId xmlns:a16="http://schemas.microsoft.com/office/drawing/2014/main" id="{0D49E584-0A1E-6E88-2917-3272795B08E6}"/>
              </a:ext>
            </a:extLst>
          </p:cNvPr>
          <p:cNvSpPr txBox="1"/>
          <p:nvPr/>
        </p:nvSpPr>
        <p:spPr>
          <a:xfrm>
            <a:off x="-3676" y="6488668"/>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Storms, Sam;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Daniel, Biblical Studies</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 (2016)</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Title 1">
            <a:extLst>
              <a:ext uri="{FF2B5EF4-FFF2-40B4-BE49-F238E27FC236}">
                <a16:creationId xmlns:a16="http://schemas.microsoft.com/office/drawing/2014/main" id="{01D21CE8-230A-1580-52E3-963AC93E6400}"/>
              </a:ext>
            </a:extLst>
          </p:cNvPr>
          <p:cNvSpPr>
            <a:spLocks noGrp="1"/>
          </p:cNvSpPr>
          <p:nvPr>
            <p:ph type="title"/>
          </p:nvPr>
        </p:nvSpPr>
        <p:spPr>
          <a:xfrm>
            <a:off x="0" y="1"/>
            <a:ext cx="12192000" cy="1213658"/>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2:2</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Then the king commanded that the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magicians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enchanters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sorcerers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the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Chaldeans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be summoned to tell the king his dreams. So they came in and stood before the king.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888627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E083CF35-2C92-A8BB-E707-ED1D97EBCDBB}"/>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454E6C8-DEA5-55C4-8B9A-2C9E74C8F87F}"/>
              </a:ext>
            </a:extLst>
          </p:cNvPr>
          <p:cNvSpPr>
            <a:spLocks noGrp="1"/>
          </p:cNvSpPr>
          <p:nvPr>
            <p:ph idx="1"/>
          </p:nvPr>
        </p:nvSpPr>
        <p:spPr>
          <a:xfrm>
            <a:off x="270597" y="1413164"/>
            <a:ext cx="11747231" cy="5212080"/>
          </a:xfrm>
        </p:spPr>
        <p:txBody>
          <a:bodyPr>
            <a:normAutofit fontScale="77500" lnSpcReduction="20000"/>
          </a:bodyPr>
          <a:lstStyle/>
          <a:p>
            <a:r>
              <a:rPr lang="en-US" sz="4000" dirty="0">
                <a:solidFill>
                  <a:schemeClr val="bg1"/>
                </a:solidFill>
                <a:effectLst>
                  <a:outerShdw blurRad="38100" dist="38100" dir="2700000" algn="ctr" rotWithShape="0">
                    <a:schemeClr val="tx1"/>
                  </a:outerShdw>
                </a:effectLst>
              </a:rPr>
              <a:t>Babylonian religion taught that the gods would sometimes give omens of the future through the unusual occurrences in everyday life. </a:t>
            </a:r>
          </a:p>
          <a:p>
            <a:r>
              <a:rPr lang="en-US" sz="4000" dirty="0">
                <a:solidFill>
                  <a:schemeClr val="bg1"/>
                </a:solidFill>
                <a:effectLst>
                  <a:outerShdw blurRad="38100" dist="38100" dir="2700000" algn="ctr" rotWithShape="0">
                    <a:schemeClr val="tx1"/>
                  </a:outerShdw>
                </a:effectLst>
              </a:rPr>
              <a:t>They believed indications of future trends and events could be seen in the skies, bizarre births, the shape of animal livers, and – as we see here – in dreams. </a:t>
            </a:r>
          </a:p>
          <a:p>
            <a:r>
              <a:rPr lang="en-US" sz="4000" dirty="0">
                <a:solidFill>
                  <a:schemeClr val="bg1"/>
                </a:solidFill>
                <a:effectLst>
                  <a:outerShdw blurRad="38100" dist="38100" dir="2700000" algn="ctr" rotWithShape="0">
                    <a:schemeClr val="tx1"/>
                  </a:outerShdw>
                </a:effectLst>
              </a:rPr>
              <a:t>Unlike </a:t>
            </a:r>
            <a:r>
              <a:rPr lang="en-US" sz="4000" b="1" i="1" dirty="0">
                <a:solidFill>
                  <a:schemeClr val="bg1"/>
                </a:solidFill>
                <a:effectLst>
                  <a:outerShdw blurRad="38100" dist="38100" dir="2700000" algn="ctr" rotWithShape="0">
                    <a:schemeClr val="tx1"/>
                  </a:outerShdw>
                </a:effectLst>
              </a:rPr>
              <a:t>many</a:t>
            </a:r>
            <a:r>
              <a:rPr lang="en-US" sz="4000" dirty="0">
                <a:solidFill>
                  <a:schemeClr val="bg1"/>
                </a:solidFill>
                <a:effectLst>
                  <a:outerShdw blurRad="38100" dist="38100" dir="2700000" algn="ctr" rotWithShape="0">
                    <a:schemeClr val="tx1"/>
                  </a:outerShdw>
                </a:effectLst>
              </a:rPr>
              <a:t> of the Babylonian beliefs about how the gods reveal the future, Daniel had </a:t>
            </a:r>
            <a:r>
              <a:rPr lang="en-US" sz="4000" b="1" i="1" dirty="0">
                <a:solidFill>
                  <a:schemeClr val="bg1"/>
                </a:solidFill>
                <a:effectLst>
                  <a:outerShdw blurRad="38100" dist="38100" dir="2700000" algn="ctr" rotWithShape="0">
                    <a:schemeClr val="tx1"/>
                  </a:outerShdw>
                </a:effectLst>
              </a:rPr>
              <a:t>in common </a:t>
            </a:r>
            <a:r>
              <a:rPr lang="en-US" sz="4000" dirty="0">
                <a:solidFill>
                  <a:schemeClr val="bg1"/>
                </a:solidFill>
                <a:effectLst>
                  <a:outerShdw blurRad="38100" dist="38100" dir="2700000" algn="ctr" rotWithShape="0">
                    <a:schemeClr val="tx1"/>
                  </a:outerShdw>
                </a:effectLst>
              </a:rPr>
              <a:t>with the Babylonians a belief that God did </a:t>
            </a:r>
            <a:r>
              <a:rPr lang="en-US" sz="4000" b="1" i="1" dirty="0">
                <a:solidFill>
                  <a:schemeClr val="bg1"/>
                </a:solidFill>
                <a:effectLst>
                  <a:outerShdw blurRad="38100" dist="38100" dir="2700000" algn="ctr" rotWithShape="0">
                    <a:schemeClr val="tx1"/>
                  </a:outerShdw>
                </a:effectLst>
              </a:rPr>
              <a:t>sometimes</a:t>
            </a:r>
            <a:r>
              <a:rPr lang="en-US" sz="4000" dirty="0">
                <a:solidFill>
                  <a:schemeClr val="bg1"/>
                </a:solidFill>
                <a:effectLst>
                  <a:outerShdw blurRad="38100" dist="38100" dir="2700000" algn="ctr" rotWithShape="0">
                    <a:schemeClr val="tx1"/>
                  </a:outerShdw>
                </a:effectLst>
              </a:rPr>
              <a:t> speak to men through </a:t>
            </a:r>
            <a:r>
              <a:rPr lang="en-US" sz="4000" b="1" i="1" dirty="0">
                <a:solidFill>
                  <a:schemeClr val="bg1"/>
                </a:solidFill>
                <a:effectLst>
                  <a:outerShdw blurRad="38100" dist="38100" dir="2700000" algn="ctr" rotWithShape="0">
                    <a:schemeClr val="tx1"/>
                  </a:outerShdw>
                </a:effectLst>
              </a:rPr>
              <a:t>dreams</a:t>
            </a:r>
            <a:r>
              <a:rPr lang="en-US" sz="4000" dirty="0">
                <a:solidFill>
                  <a:schemeClr val="bg1"/>
                </a:solidFill>
                <a:effectLst>
                  <a:outerShdw blurRad="38100" dist="38100" dir="2700000" algn="ctr" rotWithShape="0">
                    <a:schemeClr val="tx1"/>
                  </a:outerShdw>
                </a:effectLst>
              </a:rPr>
              <a:t>.</a:t>
            </a:r>
          </a:p>
          <a:p>
            <a:r>
              <a:rPr lang="en-US" sz="4000" dirty="0">
                <a:solidFill>
                  <a:schemeClr val="bg1"/>
                </a:solidFill>
                <a:effectLst>
                  <a:outerShdw blurRad="38100" dist="38100" dir="2700000" algn="ctr" rotWithShape="0">
                    <a:schemeClr val="tx1"/>
                  </a:outerShdw>
                </a:effectLst>
              </a:rPr>
              <a:t>Perhaps that is why God chose to speak to Nebuchadnezzar in this way rather than through the birth of a multiheaded ox, for example. </a:t>
            </a:r>
          </a:p>
          <a:p>
            <a:r>
              <a:rPr lang="en-US" sz="4000" dirty="0">
                <a:solidFill>
                  <a:schemeClr val="bg1"/>
                </a:solidFill>
                <a:effectLst>
                  <a:outerShdw blurRad="38100" dist="38100" dir="2700000" algn="ctr" rotWithShape="0">
                    <a:schemeClr val="tx1"/>
                  </a:outerShdw>
                </a:effectLst>
              </a:rPr>
              <a:t>After all, God had spoken through dreams in the past (e.g., Gen 28:10-22; 1 Kings 3:5), but </a:t>
            </a:r>
            <a:r>
              <a:rPr lang="en-US" sz="4000" b="1" i="1" dirty="0">
                <a:solidFill>
                  <a:schemeClr val="bg1"/>
                </a:solidFill>
                <a:effectLst>
                  <a:outerShdw blurRad="38100" dist="38100" dir="2700000" algn="ctr" rotWithShape="0">
                    <a:schemeClr val="tx1"/>
                  </a:outerShdw>
                </a:effectLst>
              </a:rPr>
              <a:t>not</a:t>
            </a:r>
            <a:r>
              <a:rPr lang="en-US" sz="4000" dirty="0">
                <a:solidFill>
                  <a:schemeClr val="bg1"/>
                </a:solidFill>
                <a:effectLst>
                  <a:outerShdw blurRad="38100" dist="38100" dir="2700000" algn="ctr" rotWithShape="0">
                    <a:schemeClr val="tx1"/>
                  </a:outerShdw>
                </a:effectLst>
              </a:rPr>
              <a:t> through other means of divination so popular in Babylonia. </a:t>
            </a:r>
          </a:p>
        </p:txBody>
      </p:sp>
      <p:sp>
        <p:nvSpPr>
          <p:cNvPr id="2" name="TextBox 1">
            <a:extLst>
              <a:ext uri="{FF2B5EF4-FFF2-40B4-BE49-F238E27FC236}">
                <a16:creationId xmlns:a16="http://schemas.microsoft.com/office/drawing/2014/main" id="{D5039C34-63E0-58CA-D949-49117954B8DB}"/>
              </a:ext>
            </a:extLst>
          </p:cNvPr>
          <p:cNvSpPr txBox="1"/>
          <p:nvPr/>
        </p:nvSpPr>
        <p:spPr>
          <a:xfrm>
            <a:off x="0" y="6488667"/>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Longman, Tremper;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Daniel – The NIV Application Commentary</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 (pp. </a:t>
            </a:r>
            <a:r>
              <a:rPr kumimoji="0" lang="en-US" sz="1800" b="0" i="0" u="none" strike="noStrike" kern="1200" cap="none" spc="0" normalizeH="0" baseline="0" noProof="0" dirty="0">
                <a:ln>
                  <a:noFill/>
                </a:ln>
                <a:solidFill>
                  <a:prstClr val="white"/>
                </a:solidFill>
                <a:effectLst>
                  <a:outerShdw blurRad="38100" dist="38100" dir="2700000" algn="ctr" rotWithShape="0">
                    <a:prstClr val="black"/>
                  </a:outerShdw>
                </a:effectLst>
                <a:uLnTx/>
                <a:uFillTx/>
                <a:latin typeface="Calibri" panose="020F0502020204030204"/>
                <a:ea typeface="+mn-ea"/>
                <a:cs typeface="+mn-cs"/>
              </a:rPr>
              <a:t>76-77</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p>
        </p:txBody>
      </p:sp>
      <p:sp>
        <p:nvSpPr>
          <p:cNvPr id="7" name="Title 1">
            <a:extLst>
              <a:ext uri="{FF2B5EF4-FFF2-40B4-BE49-F238E27FC236}">
                <a16:creationId xmlns:a16="http://schemas.microsoft.com/office/drawing/2014/main" id="{AB38B55B-784F-2BC4-23F5-08FAFD7F9856}"/>
              </a:ext>
            </a:extLst>
          </p:cNvPr>
          <p:cNvSpPr>
            <a:spLocks noGrp="1"/>
          </p:cNvSpPr>
          <p:nvPr>
            <p:ph type="title"/>
          </p:nvPr>
        </p:nvSpPr>
        <p:spPr>
          <a:xfrm>
            <a:off x="0" y="0"/>
            <a:ext cx="12192000" cy="1201189"/>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2:2</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Then the king commanded that the magicians, the enchanters, the sorcerers, and the Chaldeans be summoned to tell the king his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dreams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So they came in and stood before the king.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954453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B74AB7EA-60F1-5A9B-93B3-ED8954878D30}"/>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2B5BC58-4F25-FFBB-0013-BBE6FB998CE9}"/>
              </a:ext>
            </a:extLst>
          </p:cNvPr>
          <p:cNvSpPr>
            <a:spLocks noGrp="1"/>
          </p:cNvSpPr>
          <p:nvPr>
            <p:ph idx="1"/>
          </p:nvPr>
        </p:nvSpPr>
        <p:spPr>
          <a:xfrm>
            <a:off x="403860" y="1255804"/>
            <a:ext cx="11384280" cy="5178248"/>
          </a:xfrm>
        </p:spPr>
        <p:txBody>
          <a:bodyPr>
            <a:normAutofit fontScale="92500" lnSpcReduction="20000"/>
          </a:bodyPr>
          <a:lstStyle/>
          <a:p>
            <a:r>
              <a:rPr lang="en-US" sz="3600" dirty="0">
                <a:solidFill>
                  <a:schemeClr val="bg1"/>
                </a:solidFill>
                <a:effectLst>
                  <a:outerShdw blurRad="38100" dist="38100" dir="2700000" algn="ctr" rotWithShape="0">
                    <a:schemeClr val="tx1"/>
                  </a:outerShdw>
                </a:effectLst>
              </a:rPr>
              <a:t>Nebuchadnezzar was deeply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troubled</a:t>
            </a:r>
            <a:r>
              <a:rPr lang="en-US" sz="3600" dirty="0">
                <a:solidFill>
                  <a:schemeClr val="bg1"/>
                </a:solidFill>
                <a:effectLst>
                  <a:outerShdw blurRad="38100" dist="38100" dir="2700000" algn="ctr" rotWithShape="0">
                    <a:schemeClr val="tx1"/>
                  </a:outerShdw>
                </a:effectLst>
              </a:rPr>
              <a:t>” by the dream and desperately wanted his counselors to explain the meaning of it to him.</a:t>
            </a:r>
            <a:r>
              <a:rPr lang="en-US" sz="3600" kern="1200" baseline="30000" dirty="0">
                <a:solidFill>
                  <a:srgbClr val="FFFFFF"/>
                </a:solidFill>
                <a:effectLst>
                  <a:outerShdw blurRad="50800" dist="50800" dir="5400000" algn="ctr">
                    <a:srgbClr val="000000"/>
                  </a:outerShdw>
                </a:effectLst>
                <a:latin typeface="Calibri" panose="020F0502020204030204" pitchFamily="34" charset="0"/>
                <a:ea typeface="+mn-ea"/>
                <a:cs typeface="+mn-cs"/>
              </a:rPr>
              <a:t> </a:t>
            </a:r>
            <a:endParaRPr lang="en-US" sz="3600" dirty="0">
              <a:solidFill>
                <a:schemeClr val="bg1"/>
              </a:solidFill>
              <a:effectLst>
                <a:outerShdw blurRad="38100" dist="38100" dir="2700000" algn="ctr" rotWithShape="0">
                  <a:schemeClr val="tx1"/>
                </a:outerShdw>
              </a:effectLst>
            </a:endParaRPr>
          </a:p>
          <a:p>
            <a:r>
              <a:rPr lang="en-US" sz="3600" dirty="0">
                <a:solidFill>
                  <a:schemeClr val="bg1"/>
                </a:solidFill>
                <a:effectLst>
                  <a:outerShdw blurRad="38100" dist="38100" dir="2700000" algn="ctr" rotWithShape="0">
                    <a:schemeClr val="tx1"/>
                  </a:outerShdw>
                </a:effectLst>
              </a:rPr>
              <a:t>His counselors confidently assured the king that if he would </a:t>
            </a:r>
            <a:r>
              <a:rPr lang="en-US" sz="3600" b="1" i="1" dirty="0">
                <a:solidFill>
                  <a:schemeClr val="bg1"/>
                </a:solidFill>
                <a:effectLst>
                  <a:outerShdw blurRad="38100" dist="38100" dir="2700000" algn="ctr" rotWithShape="0">
                    <a:schemeClr val="tx1"/>
                  </a:outerShdw>
                </a:effectLst>
              </a:rPr>
              <a:t>tell</a:t>
            </a:r>
            <a:r>
              <a:rPr lang="en-US" sz="3600" dirty="0">
                <a:solidFill>
                  <a:schemeClr val="bg1"/>
                </a:solidFill>
                <a:effectLst>
                  <a:outerShdw blurRad="38100" dist="38100" dir="2700000" algn="ctr" rotWithShape="0">
                    <a:schemeClr val="tx1"/>
                  </a:outerShdw>
                </a:effectLst>
              </a:rPr>
              <a:t> them the dream, they would interpret it.</a:t>
            </a:r>
            <a:r>
              <a:rPr lang="en-US" sz="3600" kern="1200" baseline="30000" dirty="0">
                <a:solidFill>
                  <a:srgbClr val="FFFFFF"/>
                </a:solidFill>
                <a:effectLst>
                  <a:outerShdw blurRad="50800" dist="50800" dir="5400000" algn="ctr">
                    <a:srgbClr val="000000"/>
                  </a:outerShdw>
                </a:effectLst>
                <a:latin typeface="Calibri" panose="020F0502020204030204" pitchFamily="34" charset="0"/>
                <a:ea typeface="+mn-ea"/>
                <a:cs typeface="+mn-cs"/>
              </a:rPr>
              <a:t> </a:t>
            </a:r>
            <a:endParaRPr lang="en-US" sz="3600" dirty="0">
              <a:solidFill>
                <a:schemeClr val="bg1"/>
              </a:solidFill>
              <a:effectLst>
                <a:outerShdw blurRad="38100" dist="38100" dir="2700000" algn="ctr" rotWithShape="0">
                  <a:schemeClr val="tx1"/>
                </a:outerShdw>
              </a:effectLst>
            </a:endParaRPr>
          </a:p>
          <a:p>
            <a:r>
              <a:rPr lang="en-US" sz="3600" dirty="0">
                <a:solidFill>
                  <a:schemeClr val="bg1"/>
                </a:solidFill>
                <a:effectLst>
                  <a:outerShdw blurRad="38100" dist="38100" dir="2700000" algn="ctr" rotWithShape="0">
                    <a:schemeClr val="tx1"/>
                  </a:outerShdw>
                </a:effectLst>
              </a:rPr>
              <a:t>Here again,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Chaldeans</a:t>
            </a:r>
            <a:r>
              <a:rPr lang="en-US" sz="3600" dirty="0">
                <a:solidFill>
                  <a:schemeClr val="bg1"/>
                </a:solidFill>
                <a:effectLst>
                  <a:outerShdw blurRad="38100" dist="38100" dir="2700000" algn="ctr" rotWithShape="0">
                    <a:schemeClr val="tx1"/>
                  </a:outerShdw>
                </a:effectLst>
              </a:rPr>
              <a:t>” probably refers to the wise men as a whole.</a:t>
            </a:r>
            <a:endParaRPr lang="en-US" sz="3600" baseline="30000" dirty="0">
              <a:solidFill>
                <a:srgbClr val="FFFFFF"/>
              </a:solidFill>
              <a:effectLst>
                <a:outerShdw blurRad="50800" dist="50800" dir="5400000" algn="ctr">
                  <a:srgbClr val="000000"/>
                </a:outerShdw>
              </a:effectLst>
              <a:latin typeface="Calibri" panose="020F0502020204030204" pitchFamily="34" charset="0"/>
            </a:endParaRPr>
          </a:p>
          <a:p>
            <a:r>
              <a:rPr lang="en-US" sz="3600" dirty="0">
                <a:solidFill>
                  <a:schemeClr val="bg1"/>
                </a:solidFill>
                <a:effectLst>
                  <a:outerShdw blurRad="38100" dist="38100" dir="2700000" algn="ctr" rotWithShape="0">
                    <a:schemeClr val="tx1"/>
                  </a:outerShdw>
                </a:effectLst>
              </a:rPr>
              <a:t>In the ESV the impression is given that the wise men spoke to the king in the Aramaic language.</a:t>
            </a:r>
            <a:r>
              <a:rPr lang="en-US" sz="3600" baseline="30000" dirty="0">
                <a:solidFill>
                  <a:srgbClr val="FFFFFF"/>
                </a:solidFill>
                <a:effectLst>
                  <a:outerShdw blurRad="50800" dist="50800" dir="5400000" algn="ctr">
                    <a:srgbClr val="000000"/>
                  </a:outerShdw>
                </a:effectLst>
                <a:latin typeface="Calibri" panose="020F0502020204030204" pitchFamily="34" charset="0"/>
              </a:rPr>
              <a:t> 1</a:t>
            </a:r>
            <a:r>
              <a:rPr lang="en-US" sz="3600" dirty="0">
                <a:solidFill>
                  <a:schemeClr val="bg1"/>
                </a:solidFill>
                <a:effectLst>
                  <a:outerShdw blurRad="38100" dist="38100" dir="2700000" algn="ctr" rotWithShape="0">
                    <a:schemeClr val="tx1"/>
                  </a:outerShdw>
                </a:effectLst>
              </a:rPr>
              <a:t> </a:t>
            </a:r>
          </a:p>
          <a:p>
            <a:r>
              <a:rPr lang="en-US" sz="3600" dirty="0">
                <a:solidFill>
                  <a:schemeClr val="bg1"/>
                </a:solidFill>
                <a:effectLst>
                  <a:outerShdw blurRad="38100" dist="38100" dir="2700000" algn="ctr" rotWithShape="0">
                    <a:schemeClr val="tx1"/>
                  </a:outerShdw>
                </a:effectLst>
              </a:rPr>
              <a:t>But the phrase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in Aramaic</a:t>
            </a:r>
            <a:r>
              <a:rPr lang="en-US" sz="3600" dirty="0">
                <a:solidFill>
                  <a:schemeClr val="bg1"/>
                </a:solidFill>
                <a:effectLst>
                  <a:outerShdw blurRad="38100" dist="38100" dir="2700000" algn="ctr" rotWithShape="0">
                    <a:schemeClr val="tx1"/>
                  </a:outerShdw>
                </a:effectLst>
              </a:rPr>
              <a:t>” is best taken as a parenthetical notation placed in the text to mark the change in the written language, for at this point in the book until the end of chapter 7 the language changes from Hebrew to Aramaic.</a:t>
            </a:r>
            <a:r>
              <a:rPr lang="en-US" sz="3600" baseline="30000" dirty="0">
                <a:solidFill>
                  <a:srgbClr val="FFFFFF"/>
                </a:solidFill>
                <a:effectLst>
                  <a:outerShdw blurRad="50800" dist="50800" dir="5400000" algn="ctr">
                    <a:srgbClr val="000000"/>
                  </a:outerShdw>
                </a:effectLst>
                <a:latin typeface="Calibri" panose="020F0502020204030204" pitchFamily="34" charset="0"/>
              </a:rPr>
              <a:t> 1</a:t>
            </a:r>
            <a:r>
              <a:rPr lang="en-US" sz="3600" dirty="0">
                <a:solidFill>
                  <a:schemeClr val="bg1"/>
                </a:solidFill>
                <a:effectLst>
                  <a:outerShdw blurRad="38100" dist="38100" dir="2700000" algn="ctr" rotWithShape="0">
                    <a:schemeClr val="tx1"/>
                  </a:outerShdw>
                </a:effectLst>
              </a:rPr>
              <a:t> </a:t>
            </a:r>
          </a:p>
          <a:p>
            <a:endParaRPr lang="en-US" sz="3600" dirty="0">
              <a:solidFill>
                <a:schemeClr val="bg1"/>
              </a:solidFill>
              <a:effectLst>
                <a:outerShdw blurRad="38100" dist="38100" dir="2700000" algn="ctr" rotWithShape="0">
                  <a:schemeClr val="tx1"/>
                </a:outerShdw>
              </a:effectLst>
            </a:endParaRPr>
          </a:p>
        </p:txBody>
      </p:sp>
      <p:sp>
        <p:nvSpPr>
          <p:cNvPr id="2" name="TextBox 1">
            <a:extLst>
              <a:ext uri="{FF2B5EF4-FFF2-40B4-BE49-F238E27FC236}">
                <a16:creationId xmlns:a16="http://schemas.microsoft.com/office/drawing/2014/main" id="{EE830A56-E102-FD6A-053E-252E9F2BF74B}"/>
              </a:ext>
            </a:extLst>
          </p:cNvPr>
          <p:cNvSpPr txBox="1"/>
          <p:nvPr/>
        </p:nvSpPr>
        <p:spPr>
          <a:xfrm>
            <a:off x="0" y="6488668"/>
            <a:ext cx="12192000" cy="369332"/>
          </a:xfrm>
          <a:prstGeom prst="rect">
            <a:avLst/>
          </a:prstGeom>
          <a:noFill/>
        </p:spPr>
        <p:txBody>
          <a:bodyPr wrap="square" rtlCol="0">
            <a:spAutoFit/>
          </a:bodyPr>
          <a:lstStyle/>
          <a:p>
            <a:pPr marL="0" marR="0"/>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Stephen R. Miller, Daniel, vol. 18,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The New American Commentary</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(p. </a:t>
            </a:r>
            <a:r>
              <a:rPr lang="en-US" dirty="0">
                <a:solidFill>
                  <a:schemeClr val="bg1"/>
                </a:solidFill>
                <a:effectLst>
                  <a:outerShdw blurRad="38100" dist="38100" dir="2700000" algn="ctr" rotWithShape="0">
                    <a:schemeClr val="tx1"/>
                  </a:outerShdw>
                </a:effectLst>
              </a:rPr>
              <a:t>80</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p>
        </p:txBody>
      </p:sp>
      <p:sp>
        <p:nvSpPr>
          <p:cNvPr id="7" name="Title 1">
            <a:extLst>
              <a:ext uri="{FF2B5EF4-FFF2-40B4-BE49-F238E27FC236}">
                <a16:creationId xmlns:a16="http://schemas.microsoft.com/office/drawing/2014/main" id="{5FE77A78-B4BE-0650-DACE-C489F4AA77E9}"/>
              </a:ext>
            </a:extLst>
          </p:cNvPr>
          <p:cNvSpPr>
            <a:spLocks noGrp="1"/>
          </p:cNvSpPr>
          <p:nvPr>
            <p:ph type="title"/>
          </p:nvPr>
        </p:nvSpPr>
        <p:spPr>
          <a:xfrm>
            <a:off x="0" y="0"/>
            <a:ext cx="12192000" cy="1088967"/>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2:3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And the king said to them, "I had a dream, and my spirit is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troubled</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to know the dream."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4</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Then the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Chaldeans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said to the king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in Aramaic</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"O king, live forever! Tell your servants the dream, and we will show the interpretation."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970517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35854</TotalTime>
  <Words>4627</Words>
  <Application>Microsoft Office PowerPoint</Application>
  <PresentationFormat>Widescreen</PresentationFormat>
  <Paragraphs>144</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Cambria</vt:lpstr>
      <vt:lpstr>Times New Roman</vt:lpstr>
      <vt:lpstr>Office Theme</vt:lpstr>
      <vt:lpstr>PowerPoint Presentation</vt:lpstr>
      <vt:lpstr>Nebuchadnezzar’s Troubling Dream  and Hasty Decree (2:1-13)</vt:lpstr>
      <vt:lpstr>Nebuchadnezzar’s Troubling Dream  and Hasty Decree (2:1-13)</vt:lpstr>
      <vt:lpstr>2:1 In the second year of the reign of Nebuchadnezzar, Nebuchadnezzar had dreams; his spirit was troubled, and his sleep left him. (ESV)</vt:lpstr>
      <vt:lpstr>2:1 In the second year of the reign of Nebuchadnezzar, Nebuchadnezzar had dreams; his spirit was troubled, and his sleep left him. (ESV)</vt:lpstr>
      <vt:lpstr>2:1 In the second year of the reign of Nebuchadnezzar, Nebuchadnezzar had dreams; his spirit was troubled, and his sleep left him. (ESV)</vt:lpstr>
      <vt:lpstr>2:2 Then the king commanded that the magicians, the enchanters, the sorcerers, and the Chaldeans be summoned to tell the king his dreams. So they came in and stood before the king. (ESV)</vt:lpstr>
      <vt:lpstr>2:2 Then the king commanded that the magicians, the enchanters, the sorcerers, and the Chaldeans be summoned to tell the king his dreams. So they came in and stood before the king. (ESV)</vt:lpstr>
      <vt:lpstr>2:3 And the king said to them, "I had a dream, and my spirit is troubled to know the dream." 4 Then the Chaldeans said to the king in Aramaic, "O king, live forever! Tell your servants the dream, and we will show the interpretation." (ESV)</vt:lpstr>
      <vt:lpstr>2:3 And the king said to them, "I had a dream, and my spirit is troubled to know the dream." 4 Then the Chaldeans said to the king in Aramaic, "O king, live forever! Tell your servants the dream, and we will show the interpretation." (ESV)</vt:lpstr>
      <vt:lpstr>2:5 The king answered and said to the Chaldeans, "The word from me is firm: if you do not make known to me the dream and its interpretation, you shall be torn limb from limb, and your houses shall be laid in ruins. (ESV)</vt:lpstr>
      <vt:lpstr>2:5 The king answered and said to the Chaldeans, "The word from me is firm: if you do not make known to me the dream and its interpretation, you shall be torn limb from limb, and your houses shall be laid in ruins. (ESV)</vt:lpstr>
      <vt:lpstr>2:5 The king answered and said to the Chaldeans, “The word from me is firm: if you do not make known to me the dream and its interpretation, you shall be torn limb from limb, and your houses shall be laid in ruins. (ESV)</vt:lpstr>
      <vt:lpstr>2:6 But if you show the dream and its interpretation, you shall receive from me gifts and rewards and great honor. Therefore show me the dream and its interpretation.” 7 They answered a second time and said, “Let the king tell his servants the dream, and we will show its interpretation.” (ESV)</vt:lpstr>
      <vt:lpstr>2:8 The king answered and said, "I know with certainty that you are trying to gain time, because you see that the word from me is firm-- 9 if you do not make the dream known to me, there is but one sentence for you. You have agreed to speak lying and corrupt words before me till the times change. Therefore tell me the dream, and I shall know that you can show me its interpretation.“ (ESV)</vt:lpstr>
      <vt:lpstr>2:8 The king answered and said, "I know with certainty that you are trying to gain time, because you see that the word from me is firm-- 9 if you do not make the dream known to me, there is but one sentence for you. You have agreed to speak lying and corrupt words before me till the times change. Therefore tell me the dream, and I shall know that you can show me its interpretation.“ (ESV)</vt:lpstr>
      <vt:lpstr>2:8 The king answered and said, “I know with certainty that you are trying to gain time, because you see that the word from me is firm-- 9 if you do not make the dream known to me, there is but one sentence for you. You have agreed to speak lying and corrupt words before me till the times change. Therefore tell me the dream, and I shall know that you can show me its interpretation.” (ESV)</vt:lpstr>
      <vt:lpstr>2:10 The Chaldeans answered the king and said, “There is not a man on earth who can meet the king's demand, for no great and powerful king has asked such a thing of any magician or enchanter or Chaldean. 11 The thing that the king asks is difficult, and no one can show it to the king except the gods, whose dwelling is not with flesh.” (ESV)</vt:lpstr>
      <vt:lpstr>2:10 The Chaldeans answered the king and said, “There is not a man on earth who can meet the king's demand, for no great and powerful king has asked such a thing of any magician or enchanter or Chaldean. 11 The thing that the king asks is difficult, and no one can show it to the king except the gods, whose dwelling is not with flesh.” (ESV)</vt:lpstr>
      <vt:lpstr>2:12 Because of this the king was angry and very furious, and commanded that all the wise men of Babylon be destroyed. 13 So the decree went out, and the wise men were about to be killed; and they sought Daniel and his companions, to kill them. (ESV)</vt:lpstr>
      <vt:lpstr>2:12 Because of this the king was angry and very furious, and commanded that all the wise men of Babylon be destroyed. 13 So the decree went out, and the wise men were about to be killed; and they sought Daniel and his companions, to kill them. (ESV)</vt:lpstr>
      <vt:lpstr>Class Discussion Time</vt:lpstr>
      <vt:lpstr>Class Discussion Time</vt:lpstr>
      <vt:lpstr>Class Discussion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Robert Connolly</dc:creator>
  <cp:lastModifiedBy>Robert Connolly</cp:lastModifiedBy>
  <cp:revision>217</cp:revision>
  <cp:lastPrinted>2025-01-05T14:35:49Z</cp:lastPrinted>
  <dcterms:created xsi:type="dcterms:W3CDTF">2024-11-22T01:38:01Z</dcterms:created>
  <dcterms:modified xsi:type="dcterms:W3CDTF">2025-01-05T14:44:03Z</dcterms:modified>
</cp:coreProperties>
</file>