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43" r:id="rId2"/>
    <p:sldId id="442" r:id="rId3"/>
    <p:sldId id="444" r:id="rId4"/>
    <p:sldId id="449" r:id="rId5"/>
    <p:sldId id="464" r:id="rId6"/>
    <p:sldId id="441" r:id="rId7"/>
    <p:sldId id="450" r:id="rId8"/>
    <p:sldId id="451" r:id="rId9"/>
    <p:sldId id="467" r:id="rId10"/>
    <p:sldId id="452" r:id="rId11"/>
    <p:sldId id="453" r:id="rId12"/>
    <p:sldId id="454" r:id="rId13"/>
    <p:sldId id="458" r:id="rId14"/>
    <p:sldId id="459" r:id="rId15"/>
    <p:sldId id="460" r:id="rId16"/>
    <p:sldId id="461" r:id="rId17"/>
    <p:sldId id="463" r:id="rId18"/>
    <p:sldId id="465" r:id="rId19"/>
    <p:sldId id="468" r:id="rId20"/>
    <p:sldId id="469" r:id="rId21"/>
    <p:sldId id="470" r:id="rId22"/>
    <p:sldId id="475" r:id="rId23"/>
    <p:sldId id="472" r:id="rId24"/>
    <p:sldId id="473" r:id="rId25"/>
    <p:sldId id="477" r:id="rId26"/>
    <p:sldId id="476" r:id="rId27"/>
    <p:sldId id="462" r:id="rId28"/>
    <p:sldId id="456"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BFE4FD"/>
    <a:srgbClr val="0000FF"/>
    <a:srgbClr val="C1FBC2"/>
    <a:srgbClr val="CCFFFF"/>
    <a:srgbClr val="000099"/>
    <a:srgbClr val="FF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46" d="100"/>
          <a:sy n="146" d="100"/>
        </p:scale>
        <p:origin x="96" y="4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1/8/2025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B79C9-7D3E-4FDB-BDA2-CB6060862D11}" type="slidenum">
              <a:rPr lang="en-US" smtClean="0"/>
              <a:t>14</a:t>
            </a:fld>
            <a:endParaRPr lang="en-US"/>
          </a:p>
        </p:txBody>
      </p:sp>
    </p:spTree>
    <p:extLst>
      <p:ext uri="{BB962C8B-B14F-4D97-AF65-F5344CB8AC3E}">
        <p14:creationId xmlns:p14="http://schemas.microsoft.com/office/powerpoint/2010/main" val="2672514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A1DFB-9B78-ECDB-DC26-990CC8A1E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E1E37-2118-9E2C-C4A2-F57BCD650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A0476-09AF-785E-AD0F-9A0C62BCB0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3839D4-6F9E-2750-0D3F-AB10FE5E5E6F}"/>
              </a:ext>
            </a:extLst>
          </p:cNvPr>
          <p:cNvSpPr>
            <a:spLocks noGrp="1"/>
          </p:cNvSpPr>
          <p:nvPr>
            <p:ph type="sldNum" sz="quarter" idx="5"/>
          </p:nvPr>
        </p:nvSpPr>
        <p:spPr/>
        <p:txBody>
          <a:bodyPr/>
          <a:lstStyle/>
          <a:p>
            <a:fld id="{B28B79C9-7D3E-4FDB-BDA2-CB6060862D11}" type="slidenum">
              <a:rPr lang="en-US" smtClean="0"/>
              <a:t>23</a:t>
            </a:fld>
            <a:endParaRPr lang="en-US"/>
          </a:p>
        </p:txBody>
      </p:sp>
    </p:spTree>
    <p:extLst>
      <p:ext uri="{BB962C8B-B14F-4D97-AF65-F5344CB8AC3E}">
        <p14:creationId xmlns:p14="http://schemas.microsoft.com/office/powerpoint/2010/main" val="307763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0AB29-B516-FC43-A506-6C20EB09A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C915A-0458-72E7-88B2-94370D716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A786CC-217A-4751-0A04-88C8F95AF4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184695-8416-1B77-03A6-C0CC0E4CA7CF}"/>
              </a:ext>
            </a:extLst>
          </p:cNvPr>
          <p:cNvSpPr>
            <a:spLocks noGrp="1"/>
          </p:cNvSpPr>
          <p:nvPr>
            <p:ph type="sldNum" sz="quarter" idx="5"/>
          </p:nvPr>
        </p:nvSpPr>
        <p:spPr/>
        <p:txBody>
          <a:bodyPr/>
          <a:lstStyle/>
          <a:p>
            <a:fld id="{B28B79C9-7D3E-4FDB-BDA2-CB6060862D11}" type="slidenum">
              <a:rPr lang="en-US" smtClean="0"/>
              <a:t>24</a:t>
            </a:fld>
            <a:endParaRPr lang="en-US"/>
          </a:p>
        </p:txBody>
      </p:sp>
    </p:spTree>
    <p:extLst>
      <p:ext uri="{BB962C8B-B14F-4D97-AF65-F5344CB8AC3E}">
        <p14:creationId xmlns:p14="http://schemas.microsoft.com/office/powerpoint/2010/main" val="131319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042C5-E40F-01C6-D487-A876E9C50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E8CC2-E17E-94A1-8926-0BA3289DC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E8386-D33C-0090-2C2E-6E13EE6AC6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7C44B3-AAD8-C424-1D55-B13A81C5D161}"/>
              </a:ext>
            </a:extLst>
          </p:cNvPr>
          <p:cNvSpPr>
            <a:spLocks noGrp="1"/>
          </p:cNvSpPr>
          <p:nvPr>
            <p:ph type="sldNum" sz="quarter" idx="5"/>
          </p:nvPr>
        </p:nvSpPr>
        <p:spPr/>
        <p:txBody>
          <a:bodyPr/>
          <a:lstStyle/>
          <a:p>
            <a:fld id="{B28B79C9-7D3E-4FDB-BDA2-CB6060862D11}" type="slidenum">
              <a:rPr lang="en-US" smtClean="0"/>
              <a:t>15</a:t>
            </a:fld>
            <a:endParaRPr lang="en-US"/>
          </a:p>
        </p:txBody>
      </p:sp>
    </p:spTree>
    <p:extLst>
      <p:ext uri="{BB962C8B-B14F-4D97-AF65-F5344CB8AC3E}">
        <p14:creationId xmlns:p14="http://schemas.microsoft.com/office/powerpoint/2010/main" val="419599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FF73A-34F9-B896-6C89-556E37B49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C787C-0EFC-CAEB-1E77-A07638B52A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26C14-87DF-BEBB-5AD5-7A1D71E0B7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169018-33AC-A672-2F22-776E249E6C74}"/>
              </a:ext>
            </a:extLst>
          </p:cNvPr>
          <p:cNvSpPr>
            <a:spLocks noGrp="1"/>
          </p:cNvSpPr>
          <p:nvPr>
            <p:ph type="sldNum" sz="quarter" idx="5"/>
          </p:nvPr>
        </p:nvSpPr>
        <p:spPr/>
        <p:txBody>
          <a:bodyPr/>
          <a:lstStyle/>
          <a:p>
            <a:fld id="{B28B79C9-7D3E-4FDB-BDA2-CB6060862D11}" type="slidenum">
              <a:rPr lang="en-US" smtClean="0"/>
              <a:t>16</a:t>
            </a:fld>
            <a:endParaRPr lang="en-US"/>
          </a:p>
        </p:txBody>
      </p:sp>
    </p:spTree>
    <p:extLst>
      <p:ext uri="{BB962C8B-B14F-4D97-AF65-F5344CB8AC3E}">
        <p14:creationId xmlns:p14="http://schemas.microsoft.com/office/powerpoint/2010/main" val="13032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F8D83-D4AB-10A6-F11D-6E6BA895C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308A3-81E4-D0B5-14F4-0186B8F930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E02386-0A68-A9EC-468B-6FD5F2D520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95B281-4370-D6B0-4D98-5AE1227625FE}"/>
              </a:ext>
            </a:extLst>
          </p:cNvPr>
          <p:cNvSpPr>
            <a:spLocks noGrp="1"/>
          </p:cNvSpPr>
          <p:nvPr>
            <p:ph type="sldNum" sz="quarter" idx="5"/>
          </p:nvPr>
        </p:nvSpPr>
        <p:spPr/>
        <p:txBody>
          <a:bodyPr/>
          <a:lstStyle/>
          <a:p>
            <a:fld id="{B28B79C9-7D3E-4FDB-BDA2-CB6060862D11}" type="slidenum">
              <a:rPr lang="en-US" smtClean="0"/>
              <a:t>17</a:t>
            </a:fld>
            <a:endParaRPr lang="en-US"/>
          </a:p>
        </p:txBody>
      </p:sp>
    </p:spTree>
    <p:extLst>
      <p:ext uri="{BB962C8B-B14F-4D97-AF65-F5344CB8AC3E}">
        <p14:creationId xmlns:p14="http://schemas.microsoft.com/office/powerpoint/2010/main" val="170332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244B6-B119-0D68-C23F-D83FCB0B2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1F9DE-AC83-2854-2690-8323604BBF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3E914-F892-6B0D-2614-712CC755BD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6EAE54-9638-533A-7F06-B5BB0E0171D7}"/>
              </a:ext>
            </a:extLst>
          </p:cNvPr>
          <p:cNvSpPr>
            <a:spLocks noGrp="1"/>
          </p:cNvSpPr>
          <p:nvPr>
            <p:ph type="sldNum" sz="quarter" idx="5"/>
          </p:nvPr>
        </p:nvSpPr>
        <p:spPr/>
        <p:txBody>
          <a:bodyPr/>
          <a:lstStyle/>
          <a:p>
            <a:fld id="{B28B79C9-7D3E-4FDB-BDA2-CB6060862D11}" type="slidenum">
              <a:rPr lang="en-US" smtClean="0"/>
              <a:t>18</a:t>
            </a:fld>
            <a:endParaRPr lang="en-US"/>
          </a:p>
        </p:txBody>
      </p:sp>
    </p:spTree>
    <p:extLst>
      <p:ext uri="{BB962C8B-B14F-4D97-AF65-F5344CB8AC3E}">
        <p14:creationId xmlns:p14="http://schemas.microsoft.com/office/powerpoint/2010/main" val="177246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7261A-8655-D8AF-10D4-AB93F0D8C2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2B8DA-11C6-EAAA-213F-9DECB6295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34694-F713-0410-5234-D369D1C541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1361E5-AC3B-A15C-F672-BD49F4D0F26D}"/>
              </a:ext>
            </a:extLst>
          </p:cNvPr>
          <p:cNvSpPr>
            <a:spLocks noGrp="1"/>
          </p:cNvSpPr>
          <p:nvPr>
            <p:ph type="sldNum" sz="quarter" idx="5"/>
          </p:nvPr>
        </p:nvSpPr>
        <p:spPr/>
        <p:txBody>
          <a:bodyPr/>
          <a:lstStyle/>
          <a:p>
            <a:fld id="{B28B79C9-7D3E-4FDB-BDA2-CB6060862D11}" type="slidenum">
              <a:rPr lang="en-US" smtClean="0"/>
              <a:t>19</a:t>
            </a:fld>
            <a:endParaRPr lang="en-US"/>
          </a:p>
        </p:txBody>
      </p:sp>
    </p:spTree>
    <p:extLst>
      <p:ext uri="{BB962C8B-B14F-4D97-AF65-F5344CB8AC3E}">
        <p14:creationId xmlns:p14="http://schemas.microsoft.com/office/powerpoint/2010/main" val="309602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93517-FF69-ADDB-9082-F8AAE5646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98A3D-F218-30C1-9A30-F050C0345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EA145-BE1B-3AAF-ACA6-FB13FC249C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D7817E-DCBA-C63C-5922-D47C48119D9F}"/>
              </a:ext>
            </a:extLst>
          </p:cNvPr>
          <p:cNvSpPr>
            <a:spLocks noGrp="1"/>
          </p:cNvSpPr>
          <p:nvPr>
            <p:ph type="sldNum" sz="quarter" idx="5"/>
          </p:nvPr>
        </p:nvSpPr>
        <p:spPr/>
        <p:txBody>
          <a:bodyPr/>
          <a:lstStyle/>
          <a:p>
            <a:fld id="{B28B79C9-7D3E-4FDB-BDA2-CB6060862D11}" type="slidenum">
              <a:rPr lang="en-US" smtClean="0"/>
              <a:t>20</a:t>
            </a:fld>
            <a:endParaRPr lang="en-US"/>
          </a:p>
        </p:txBody>
      </p:sp>
    </p:spTree>
    <p:extLst>
      <p:ext uri="{BB962C8B-B14F-4D97-AF65-F5344CB8AC3E}">
        <p14:creationId xmlns:p14="http://schemas.microsoft.com/office/powerpoint/2010/main" val="381756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0F1E5-0946-B703-F39F-9BAADAD04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D678C-FB06-4843-98B1-5874853B4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783325-E555-0855-F496-8BD3927ACF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42ACF2-0D9C-AE41-5BDF-F3B40062442C}"/>
              </a:ext>
            </a:extLst>
          </p:cNvPr>
          <p:cNvSpPr>
            <a:spLocks noGrp="1"/>
          </p:cNvSpPr>
          <p:nvPr>
            <p:ph type="sldNum" sz="quarter" idx="5"/>
          </p:nvPr>
        </p:nvSpPr>
        <p:spPr/>
        <p:txBody>
          <a:bodyPr/>
          <a:lstStyle/>
          <a:p>
            <a:fld id="{B28B79C9-7D3E-4FDB-BDA2-CB6060862D11}" type="slidenum">
              <a:rPr lang="en-US" smtClean="0"/>
              <a:t>21</a:t>
            </a:fld>
            <a:endParaRPr lang="en-US"/>
          </a:p>
        </p:txBody>
      </p:sp>
    </p:spTree>
    <p:extLst>
      <p:ext uri="{BB962C8B-B14F-4D97-AF65-F5344CB8AC3E}">
        <p14:creationId xmlns:p14="http://schemas.microsoft.com/office/powerpoint/2010/main" val="404897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1471D-B621-1246-714A-1D7C7F98CF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4823F-485E-DC6B-D151-1A7E0D731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0E655-59F3-E7DF-59A8-F2E4DCD99C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CECE84-9A43-34AA-CFC3-E28D26B2A8CF}"/>
              </a:ext>
            </a:extLst>
          </p:cNvPr>
          <p:cNvSpPr>
            <a:spLocks noGrp="1"/>
          </p:cNvSpPr>
          <p:nvPr>
            <p:ph type="sldNum" sz="quarter" idx="5"/>
          </p:nvPr>
        </p:nvSpPr>
        <p:spPr/>
        <p:txBody>
          <a:bodyPr/>
          <a:lstStyle/>
          <a:p>
            <a:fld id="{B28B79C9-7D3E-4FDB-BDA2-CB6060862D11}" type="slidenum">
              <a:rPr lang="en-US" smtClean="0"/>
              <a:t>22</a:t>
            </a:fld>
            <a:endParaRPr lang="en-US"/>
          </a:p>
        </p:txBody>
      </p:sp>
    </p:spTree>
    <p:extLst>
      <p:ext uri="{BB962C8B-B14F-4D97-AF65-F5344CB8AC3E}">
        <p14:creationId xmlns:p14="http://schemas.microsoft.com/office/powerpoint/2010/main" val="126479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1/8/2025 7:40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1/8/2025 7:40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1/8/2025 7:40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1/8/2025 7:40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1/8/2025 7:40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1/8/2025 7:40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1/8/2025 7:40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1/8/2025 7:40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1/8/2025 7:40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1/8/2025 7:40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1/8/2025 7:40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1/8/2025 7:40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626EBBE-411A-8120-D7C8-4C6B8907482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949A5E-49A2-1160-87B5-B08DEAC8248E}"/>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E95256ED-FAFB-E086-74DA-BD1EDB58AB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A1AE55D3-FDAD-615C-8F42-1D86237CF164}"/>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AF501A8A-96A4-E5D7-87E2-71B073F8610A}"/>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87115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5F84495-0651-0FD9-4D7E-31544AD5A72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32E3D5E-D3B4-DC41-427F-236391744CE3}"/>
              </a:ext>
            </a:extLst>
          </p:cNvPr>
          <p:cNvSpPr>
            <a:spLocks noGrp="1"/>
          </p:cNvSpPr>
          <p:nvPr>
            <p:ph idx="1"/>
          </p:nvPr>
        </p:nvSpPr>
        <p:spPr>
          <a:xfrm>
            <a:off x="348975" y="1654233"/>
            <a:ext cx="11555896" cy="4939072"/>
          </a:xfrm>
        </p:spPr>
        <p:txBody>
          <a:bodyPr>
            <a:normAutofit fontScale="85000" lnSpcReduction="20000"/>
          </a:bodyPr>
          <a:lstStyle/>
          <a:p>
            <a:r>
              <a:rPr lang="en-US" sz="3600" dirty="0">
                <a:solidFill>
                  <a:schemeClr val="bg1"/>
                </a:solidFill>
                <a:effectLst>
                  <a:outerShdw blurRad="38100" dist="38100" dir="2700000" algn="ctr" rotWithShape="0">
                    <a:schemeClr val="tx1"/>
                  </a:outerShdw>
                </a:effectLst>
              </a:rPr>
              <a:t>Daniel then hurried home and explained the situation to his friends, Hananiah, Mishael, and Azariah and called the group to a time of prayer.</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Here they are called by their </a:t>
            </a:r>
            <a:r>
              <a:rPr lang="en-US" sz="3600" b="1" i="1" dirty="0">
                <a:solidFill>
                  <a:schemeClr val="bg1"/>
                </a:solidFill>
                <a:effectLst>
                  <a:outerShdw blurRad="38100" dist="38100" dir="2700000" algn="ctr" rotWithShape="0">
                    <a:schemeClr val="tx1"/>
                  </a:outerShdw>
                </a:effectLst>
              </a:rPr>
              <a:t>Hebrew</a:t>
            </a:r>
            <a:r>
              <a:rPr lang="en-US" sz="3600" dirty="0">
                <a:solidFill>
                  <a:schemeClr val="bg1"/>
                </a:solidFill>
                <a:effectLst>
                  <a:outerShdw blurRad="38100" dist="38100" dir="2700000" algn="ctr" rotWithShape="0">
                    <a:schemeClr val="tx1"/>
                  </a:outerShdw>
                </a:effectLst>
              </a:rPr>
              <a:t> names, rather than the more familiar </a:t>
            </a:r>
            <a:r>
              <a:rPr lang="en-US" sz="3600" b="1" i="1" dirty="0">
                <a:solidFill>
                  <a:schemeClr val="bg1"/>
                </a:solidFill>
                <a:effectLst>
                  <a:outerShdw blurRad="38100" dist="38100" dir="2700000" algn="ctr" rotWithShape="0">
                    <a:schemeClr val="tx1"/>
                  </a:outerShdw>
                </a:effectLst>
              </a:rPr>
              <a:t>Babylonian</a:t>
            </a:r>
            <a:r>
              <a:rPr lang="en-US" sz="3600" dirty="0">
                <a:solidFill>
                  <a:schemeClr val="bg1"/>
                </a:solidFill>
                <a:effectLst>
                  <a:outerShdw blurRad="38100" dist="38100" dir="2700000" algn="ctr" rotWithShape="0">
                    <a:schemeClr val="tx1"/>
                  </a:outerShdw>
                </a:effectLst>
              </a:rPr>
              <a:t> names: Shadrach, Meshach, and Abednego.</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2</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Perhaps this is because they will need to remember the Lord’s grace, uniqueness, and willingness to help his people in distress – attributes to which these names allude (see my comments on vs. 6 in lesson 2).</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Here is a beautiful picture of four young men, possibly still in their teens, united in prayer.</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This was a life-and-death crisis, and they pleaded with God to have mercy on them and to preserve their lives.</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1</a:t>
            </a:r>
            <a:r>
              <a:rPr lang="en-US" sz="3600" dirty="0">
                <a:solidFill>
                  <a:schemeClr val="bg1"/>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077A4373-F998-787B-928E-0BA019A14BE3}"/>
              </a:ext>
            </a:extLst>
          </p:cNvPr>
          <p:cNvSpPr txBox="1"/>
          <p:nvPr/>
        </p:nvSpPr>
        <p:spPr>
          <a:xfrm>
            <a:off x="0" y="6211668"/>
            <a:ext cx="12192000" cy="646331"/>
          </a:xfrm>
          <a:prstGeom prst="rect">
            <a:avLst/>
          </a:prstGeom>
          <a:noFill/>
        </p:spPr>
        <p:txBody>
          <a:bodyPr wrap="square" rtlCol="0">
            <a:spAutoFit/>
          </a:bodyPr>
          <a:lstStyle/>
          <a:p>
            <a:pPr marL="0" marR="0"/>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85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pPr marL="0" marR="0"/>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Duguid, Iain 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(Reformed Expository Commentaries)</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E504F603-A185-0E7C-3611-9A0BD77F900D}"/>
              </a:ext>
            </a:extLst>
          </p:cNvPr>
          <p:cNvSpPr>
            <a:spLocks noGrp="1"/>
          </p:cNvSpPr>
          <p:nvPr>
            <p:ph type="title"/>
          </p:nvPr>
        </p:nvSpPr>
        <p:spPr>
          <a:xfrm>
            <a:off x="0" y="1"/>
            <a:ext cx="12192000" cy="162513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 went to his house and made the matter known to Hananiah, Mishael, and Azariah, his companions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told them to seek mercy from the God of heaven concerning this mystery, so that Daniel and his companions might not be destroyed with the rest of the wise men of Babylon.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62723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C96892A-0B2E-5A59-CFFA-4B46ADD6190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5586F4-B953-8173-5A05-7EC98DFC4DC8}"/>
              </a:ext>
            </a:extLst>
          </p:cNvPr>
          <p:cNvSpPr>
            <a:spLocks noGrp="1"/>
          </p:cNvSpPr>
          <p:nvPr>
            <p:ph idx="1"/>
          </p:nvPr>
        </p:nvSpPr>
        <p:spPr>
          <a:xfrm>
            <a:off x="253181" y="1776153"/>
            <a:ext cx="11555896" cy="4663836"/>
          </a:xfrm>
        </p:spPr>
        <p:txBody>
          <a:bodyPr>
            <a:normAutofit lnSpcReduction="10000"/>
          </a:bodyPr>
          <a:lstStyle/>
          <a:p>
            <a:r>
              <a:rPr lang="en-US" sz="3200" dirty="0">
                <a:solidFill>
                  <a:schemeClr val="bg1"/>
                </a:solidFill>
                <a:effectLst>
                  <a:outerShdw blurRad="38100" dist="38100" dir="2700000" algn="ctr" rotWithShape="0">
                    <a:schemeClr val="tx1"/>
                  </a:outerShdw>
                </a:effectLst>
              </a:rPr>
              <a:t>They address the Lord 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God of heaven</a:t>
            </a:r>
            <a:r>
              <a:rPr lang="en-US" sz="3200" dirty="0">
                <a:solidFill>
                  <a:schemeClr val="bg1"/>
                </a:solidFill>
                <a:effectLst>
                  <a:outerShdw blurRad="38100" dist="38100" dir="2700000" algn="ctr" rotWithShape="0">
                    <a:schemeClr val="tx1"/>
                  </a:outerShdw>
                </a:effectLst>
              </a:rPr>
              <a:t>” because the information they needed could </a:t>
            </a:r>
            <a:r>
              <a:rPr lang="en-US" sz="3200" b="1" i="1" dirty="0">
                <a:solidFill>
                  <a:schemeClr val="bg1"/>
                </a:solidFill>
                <a:effectLst>
                  <a:outerShdw blurRad="38100" dist="38100" dir="2700000" algn="ctr" rotWithShape="0">
                    <a:schemeClr val="tx1"/>
                  </a:outerShdw>
                </a:effectLst>
              </a:rPr>
              <a:t>only</a:t>
            </a:r>
            <a:r>
              <a:rPr lang="en-US" sz="3200" dirty="0">
                <a:solidFill>
                  <a:schemeClr val="bg1"/>
                </a:solidFill>
                <a:effectLst>
                  <a:outerShdw blurRad="38100" dist="38100" dir="2700000" algn="ctr" rotWithShape="0">
                    <a:schemeClr val="tx1"/>
                  </a:outerShdw>
                </a:effectLst>
              </a:rPr>
              <a:t> come from </a:t>
            </a:r>
            <a:r>
              <a:rPr lang="en-US" sz="3200" b="1" i="1" dirty="0">
                <a:solidFill>
                  <a:schemeClr val="bg1"/>
                </a:solidFill>
                <a:effectLst>
                  <a:outerShdw blurRad="38100" dist="38100" dir="2700000" algn="ctr" rotWithShape="0">
                    <a:schemeClr val="tx1"/>
                  </a:outerShdw>
                </a:effectLst>
              </a:rPr>
              <a:t>heaven</a:t>
            </a:r>
            <a:r>
              <a:rPr lang="en-US" sz="3200" dirty="0">
                <a:solidFill>
                  <a:schemeClr val="bg1"/>
                </a:solidFill>
                <a:effectLst>
                  <a:outerShdw blurRad="38100" dist="38100" dir="2700000" algn="ctr" rotWithShape="0">
                    <a:schemeClr val="tx1"/>
                  </a:outerShdw>
                </a:effectLst>
              </a:rPr>
              <a:t>, which even the </a:t>
            </a:r>
            <a:r>
              <a:rPr lang="en-US" sz="3200" b="1" i="1" dirty="0">
                <a:solidFill>
                  <a:schemeClr val="bg1"/>
                </a:solidFill>
                <a:effectLst>
                  <a:outerShdw blurRad="38100" dist="38100" dir="2700000" algn="ctr" rotWithShape="0">
                    <a:schemeClr val="tx1"/>
                  </a:outerShdw>
                </a:effectLst>
              </a:rPr>
              <a:t>pagan</a:t>
            </a:r>
            <a:r>
              <a:rPr lang="en-US" sz="3200" dirty="0">
                <a:solidFill>
                  <a:schemeClr val="bg1"/>
                </a:solidFill>
                <a:effectLst>
                  <a:outerShdw blurRad="38100" dist="38100" dir="2700000" algn="ctr" rotWithShape="0">
                    <a:schemeClr val="tx1"/>
                  </a:outerShdw>
                </a:effectLst>
              </a:rPr>
              <a:t> wise men of Babylon acknowledged earlier (cf. verses 10–11). </a:t>
            </a:r>
          </a:p>
          <a:p>
            <a:r>
              <a:rPr lang="en-US" sz="3200" dirty="0">
                <a:solidFill>
                  <a:schemeClr val="bg1"/>
                </a:solidFill>
                <a:effectLst>
                  <a:outerShdw blurRad="38100" dist="38100" dir="2700000" algn="ctr" rotWithShape="0">
                    <a:schemeClr val="tx1"/>
                  </a:outerShdw>
                </a:effectLst>
              </a:rPr>
              <a:t>Daniel and his friends were to ask God to reveal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this mystery</a:t>
            </a:r>
            <a:r>
              <a:rPr lang="en-US" sz="3200" dirty="0">
                <a:solidFill>
                  <a:schemeClr val="bg1"/>
                </a:solidFill>
                <a:effectLst>
                  <a:outerShdw blurRad="38100" dist="38100" dir="2700000" algn="ctr" rotWithShape="0">
                    <a:schemeClr val="tx1"/>
                  </a:outerShdw>
                </a:effectLst>
              </a:rPr>
              <a:t>” to them.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mystery</a:t>
            </a:r>
            <a:r>
              <a:rPr lang="en-US" sz="3200" dirty="0">
                <a:solidFill>
                  <a:schemeClr val="bg1"/>
                </a:solidFill>
                <a:effectLst>
                  <a:outerShdw blurRad="38100" dist="38100" dir="2700000" algn="ctr" rotWithShape="0">
                    <a:schemeClr val="tx1"/>
                  </a:outerShdw>
                </a:effectLst>
              </a:rPr>
              <a:t>” is the translation of an Aramaic word (</a:t>
            </a:r>
            <a:r>
              <a:rPr lang="en-US" sz="3200" i="1" dirty="0" err="1">
                <a:solidFill>
                  <a:schemeClr val="bg1"/>
                </a:solidFill>
                <a:effectLst>
                  <a:outerShdw blurRad="38100" dist="38100" dir="2700000" algn="ctr" rotWithShape="0">
                    <a:schemeClr val="tx1"/>
                  </a:outerShdw>
                </a:effectLst>
              </a:rPr>
              <a:t>rāz</a:t>
            </a:r>
            <a:r>
              <a:rPr lang="en-US" sz="3200" dirty="0">
                <a:solidFill>
                  <a:schemeClr val="bg1"/>
                </a:solidFill>
                <a:effectLst>
                  <a:outerShdw blurRad="38100" dist="38100" dir="2700000" algn="ctr" rotWithShape="0">
                    <a:schemeClr val="tx1"/>
                  </a:outerShdw>
                </a:effectLst>
              </a:rPr>
              <a:t>) which means “something that is unknown.” </a:t>
            </a:r>
          </a:p>
          <a:p>
            <a:r>
              <a:rPr lang="en-US" sz="3200" dirty="0">
                <a:solidFill>
                  <a:schemeClr val="bg1"/>
                </a:solidFill>
                <a:effectLst>
                  <a:outerShdw blurRad="38100" dist="38100" dir="2700000" algn="ctr" rotWithShape="0">
                    <a:schemeClr val="tx1"/>
                  </a:outerShdw>
                </a:effectLst>
              </a:rPr>
              <a:t>In this context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mystery</a:t>
            </a:r>
            <a:r>
              <a:rPr lang="en-US" sz="3200" dirty="0">
                <a:solidFill>
                  <a:schemeClr val="bg1"/>
                </a:solidFill>
                <a:effectLst>
                  <a:outerShdw blurRad="38100" dist="38100" dir="2700000" algn="ctr" rotWithShape="0">
                    <a:schemeClr val="tx1"/>
                  </a:outerShdw>
                </a:effectLst>
              </a:rPr>
              <a:t>” was the contents and interpretation of the king’s dream.</a:t>
            </a:r>
          </a:p>
        </p:txBody>
      </p:sp>
      <p:sp>
        <p:nvSpPr>
          <p:cNvPr id="2" name="TextBox 1">
            <a:extLst>
              <a:ext uri="{FF2B5EF4-FFF2-40B4-BE49-F238E27FC236}">
                <a16:creationId xmlns:a16="http://schemas.microsoft.com/office/drawing/2014/main" id="{E5E0F2E5-1E6F-059A-940C-662E244193FD}"/>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85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D3D70995-EC0A-3F40-849A-DBDA323001AF}"/>
              </a:ext>
            </a:extLst>
          </p:cNvPr>
          <p:cNvSpPr>
            <a:spLocks noGrp="1"/>
          </p:cNvSpPr>
          <p:nvPr>
            <p:ph type="title"/>
          </p:nvPr>
        </p:nvSpPr>
        <p:spPr>
          <a:xfrm>
            <a:off x="0" y="1"/>
            <a:ext cx="12192000" cy="162513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Daniel went to his house and made the matter known to Hananiah, Mishael, and Azariah, his companions,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told them to seek mercy from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 of heaven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concerning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this mystery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that Daniel and his companions might not be destroyed with the rest of the wise men of Babylon.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55449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49149BA-B010-B2B6-8890-DDFBBCEE829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772C25-58D8-E2A6-6F3F-7794C93C89E6}"/>
              </a:ext>
            </a:extLst>
          </p:cNvPr>
          <p:cNvSpPr>
            <a:spLocks noGrp="1"/>
          </p:cNvSpPr>
          <p:nvPr>
            <p:ph idx="1"/>
          </p:nvPr>
        </p:nvSpPr>
        <p:spPr>
          <a:xfrm>
            <a:off x="348975" y="1371600"/>
            <a:ext cx="11555896" cy="4908665"/>
          </a:xfrm>
        </p:spPr>
        <p:txBody>
          <a:bodyPr>
            <a:normAutofit lnSpcReduction="10000"/>
          </a:bodyPr>
          <a:lstStyle/>
          <a:p>
            <a:r>
              <a:rPr lang="en-US" sz="3200" dirty="0">
                <a:solidFill>
                  <a:schemeClr val="bg1"/>
                </a:solidFill>
                <a:effectLst>
                  <a:outerShdw blurRad="38100" dist="38100" dir="2700000" algn="ctr" rotWithShape="0">
                    <a:schemeClr val="tx1"/>
                  </a:outerShdw>
                </a:effectLst>
              </a:rPr>
              <a:t>Here we see that the Lord </a:t>
            </a:r>
            <a:r>
              <a:rPr lang="en-US" sz="3200" b="1" i="1" dirty="0">
                <a:solidFill>
                  <a:schemeClr val="bg1"/>
                </a:solidFill>
                <a:effectLst>
                  <a:outerShdw blurRad="38100" dist="38100" dir="2700000" algn="ctr" rotWithShape="0">
                    <a:schemeClr val="tx1"/>
                  </a:outerShdw>
                </a:effectLst>
              </a:rPr>
              <a:t>answered</a:t>
            </a:r>
            <a:r>
              <a:rPr lang="en-US" sz="3200" dirty="0">
                <a:solidFill>
                  <a:schemeClr val="bg1"/>
                </a:solidFill>
                <a:effectLst>
                  <a:outerShdw blurRad="38100" dist="38100" dir="2700000" algn="ctr" rotWithShape="0">
                    <a:schemeClr val="tx1"/>
                  </a:outerShdw>
                </a:effectLst>
              </a:rPr>
              <a:t> their prayer by revealing the contents and interpretation of the king’s dream to </a:t>
            </a:r>
            <a:r>
              <a:rPr lang="en-US" sz="3200" b="1" i="1" dirty="0">
                <a:solidFill>
                  <a:schemeClr val="bg1"/>
                </a:solidFill>
                <a:effectLst>
                  <a:outerShdw blurRad="38100" dist="38100" dir="2700000" algn="ctr" rotWithShape="0">
                    <a:schemeClr val="tx1"/>
                  </a:outerShdw>
                </a:effectLst>
              </a:rPr>
              <a:t>Daniel</a:t>
            </a:r>
            <a:r>
              <a:rPr lang="en-US" sz="3200" dirty="0">
                <a:solidFill>
                  <a:schemeClr val="bg1"/>
                </a:solidFill>
                <a:effectLst>
                  <a:outerShdw blurRad="38100" dist="38100" dir="2700000" algn="ctr" rotWithShape="0">
                    <a:schemeClr val="tx1"/>
                  </a:outerShdw>
                </a:effectLst>
              </a:rPr>
              <a:t>.</a:t>
            </a:r>
            <a:r>
              <a:rPr lang="en-US" sz="32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revelation to Daniel was not said to have been made in a dream, but in a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vision of the night</a:t>
            </a:r>
            <a:r>
              <a:rPr lang="en-US" sz="3200" dirty="0">
                <a:solidFill>
                  <a:schemeClr val="bg1"/>
                </a:solidFill>
                <a:effectLst>
                  <a:outerShdw blurRad="38100" dist="38100" dir="2700000" algn="ctr" rotWithShape="0">
                    <a:schemeClr val="tx1"/>
                  </a:outerShdw>
                </a:effectLst>
              </a:rPr>
              <a:t>”.</a:t>
            </a:r>
            <a:r>
              <a:rPr lang="en-US" sz="32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2</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Such a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vision</a:t>
            </a:r>
            <a:r>
              <a:rPr lang="en-US" sz="3200" dirty="0">
                <a:solidFill>
                  <a:schemeClr val="bg1"/>
                </a:solidFill>
                <a:effectLst>
                  <a:outerShdw blurRad="38100" dist="38100" dir="2700000" algn="ctr" rotWithShape="0">
                    <a:schemeClr val="tx1"/>
                  </a:outerShdw>
                </a:effectLst>
              </a:rPr>
              <a:t>” was one which might come to a person while they were still awake. (cf. Job 4:13; 7:14; 20:8; 33:15; etc.)</a:t>
            </a:r>
            <a:r>
              <a:rPr lang="en-US" sz="32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2</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Notice that upon receiving this revelation, Daniel does not immediately rush off to Nebuchadnezzar with the answer.</a:t>
            </a:r>
            <a:r>
              <a:rPr lang="en-US" sz="32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Even with his life hanging in the balance, Daniel takes time to praise God for the awesome deliverance he has received </a:t>
            </a:r>
            <a:r>
              <a:rPr lang="en-US" sz="3200" b="1" i="1" dirty="0">
                <a:solidFill>
                  <a:schemeClr val="bg1"/>
                </a:solidFill>
                <a:effectLst>
                  <a:outerShdw blurRad="38100" dist="38100" dir="2700000" algn="ctr" rotWithShape="0">
                    <a:schemeClr val="tx1"/>
                  </a:outerShdw>
                </a:effectLst>
              </a:rPr>
              <a:t>before</a:t>
            </a:r>
            <a:r>
              <a:rPr lang="en-US" sz="3200" dirty="0">
                <a:solidFill>
                  <a:schemeClr val="bg1"/>
                </a:solidFill>
                <a:effectLst>
                  <a:outerShdw blurRad="38100" dist="38100" dir="2700000" algn="ctr" rotWithShape="0">
                    <a:schemeClr val="tx1"/>
                  </a:outerShdw>
                </a:effectLst>
              </a:rPr>
              <a:t> he takes the answer to the king.</a:t>
            </a:r>
            <a:r>
              <a:rPr lang="en-US" sz="32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1</a:t>
            </a:r>
            <a:endParaRPr lang="en-US" sz="32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B4D25F6A-AC29-92FE-8F94-DA5C0F9A81A9}"/>
              </a:ext>
            </a:extLst>
          </p:cNvPr>
          <p:cNvSpPr txBox="1"/>
          <p:nvPr/>
        </p:nvSpPr>
        <p:spPr>
          <a:xfrm>
            <a:off x="0" y="6211669"/>
            <a:ext cx="12192000" cy="646331"/>
          </a:xfrm>
          <a:prstGeom prst="rect">
            <a:avLst/>
          </a:prstGeom>
          <a:noFill/>
        </p:spPr>
        <p:txBody>
          <a:bodyPr wrap="square" rtlCol="0">
            <a:spAutoFit/>
          </a:bodyPr>
          <a:lstStyle/>
          <a:p>
            <a:pPr marL="0" marR="0"/>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Duguid, Iain 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(Reformed Expository Commentaries)</a:t>
            </a:r>
          </a:p>
          <a:p>
            <a:pPr marL="0" marR="0"/>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a:t>
            </a:r>
            <a:r>
              <a:rPr lang="en-US" sz="1800" dirty="0">
                <a:solidFill>
                  <a:schemeClr val="bg1"/>
                </a:solidFill>
                <a:effectLst>
                  <a:outerShdw blurRad="38100" dist="38100" dir="2700000" algn="ctr" rotWithShape="0">
                    <a:schemeClr val="tx1"/>
                  </a:outerShdw>
                </a:effectLst>
              </a:rPr>
              <a:t> 66</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5E025BE7-F9B6-94A2-4244-234636F9C650}"/>
              </a:ext>
            </a:extLst>
          </p:cNvPr>
          <p:cNvSpPr>
            <a:spLocks noGrp="1"/>
          </p:cNvSpPr>
          <p:nvPr>
            <p:ph type="title"/>
          </p:nvPr>
        </p:nvSpPr>
        <p:spPr>
          <a:xfrm>
            <a:off x="0" y="1"/>
            <a:ext cx="12192000" cy="121365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mystery was revealed to Daniel in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vision of the night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Daniel blessed the God of heaven.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Daniel answered and said: "Blessed be the name of God forever and ever, to whom belong wisdom and might.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65224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F5FEC54-151E-D0B7-5FDD-039DA55A1E2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24D1E97-4AB4-B6E9-723B-C5D3255DD219}"/>
              </a:ext>
            </a:extLst>
          </p:cNvPr>
          <p:cNvSpPr>
            <a:spLocks noGrp="1"/>
          </p:cNvSpPr>
          <p:nvPr>
            <p:ph idx="1"/>
          </p:nvPr>
        </p:nvSpPr>
        <p:spPr>
          <a:xfrm>
            <a:off x="348975" y="1284317"/>
            <a:ext cx="11555896" cy="5066607"/>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Starting here in verse 20 and continuing on through verse 23, we have what has sometimes been referred to as Daniel’s psalm.</a:t>
            </a:r>
            <a:r>
              <a:rPr lang="en-US" sz="32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We can see how well-versed Daniel was in Scripture by comparing the parallel passages to the things stated in this psalm.</a:t>
            </a:r>
            <a:r>
              <a:rPr lang="en-US" sz="3200" baseline="30000" dirty="0">
                <a:solidFill>
                  <a:srgbClr val="FFFFFF"/>
                </a:solidFill>
                <a:effectLst>
                  <a:outerShdw blurRad="50800" dist="50800" dir="5400000" algn="ctr">
                    <a:srgbClr val="000000"/>
                  </a:outerShdw>
                </a:effectLst>
                <a:latin typeface="Calibri" panose="020F0502020204030204" pitchFamily="34" charset="0"/>
              </a:rPr>
              <a:t>1</a:t>
            </a:r>
            <a:r>
              <a:rPr lang="en-US" sz="3200" dirty="0">
                <a:solidFill>
                  <a:schemeClr val="bg1"/>
                </a:solidFill>
                <a:effectLst>
                  <a:outerShdw blurRad="38100" dist="38100" dir="2700000" algn="ctr" rotWithShape="0">
                    <a:schemeClr val="tx1"/>
                  </a:outerShdw>
                </a:effectLst>
              </a:rPr>
              <a:t> Compare: </a:t>
            </a:r>
          </a:p>
          <a:p>
            <a:pPr lvl="1"/>
            <a:r>
              <a:rPr lang="en-US" sz="2800" dirty="0">
                <a:solidFill>
                  <a:srgbClr val="BFE4FD"/>
                </a:solidFill>
                <a:effectLst>
                  <a:outerShdw blurRad="38100" dist="38100" dir="2700000" algn="ctr" rotWithShape="0">
                    <a:schemeClr val="tx1"/>
                  </a:outerShdw>
                </a:effectLst>
              </a:rPr>
              <a:t>Verse 20 </a:t>
            </a:r>
            <a:r>
              <a:rPr lang="en-US" sz="2800" dirty="0">
                <a:solidFill>
                  <a:schemeClr val="bg1"/>
                </a:solidFill>
                <a:effectLst>
                  <a:outerShdw blurRad="38100" dist="38100" dir="2700000" algn="ctr" rotWithShape="0">
                    <a:schemeClr val="tx1"/>
                  </a:outerShdw>
                </a:effectLst>
              </a:rPr>
              <a:t>with Ps 103:1-2; Ps 113:1-2; 1 Chron 29:11, 12; Job 12:13, 16–22 </a:t>
            </a:r>
            <a:endParaRPr lang="en-US" sz="2800" dirty="0">
              <a:solidFill>
                <a:srgbClr val="BFE4FD"/>
              </a:solidFill>
              <a:effectLst>
                <a:outerShdw blurRad="38100" dist="38100" dir="2700000" algn="ctr" rotWithShape="0">
                  <a:schemeClr val="tx1"/>
                </a:outerShdw>
              </a:effectLst>
            </a:endParaRPr>
          </a:p>
          <a:p>
            <a:pPr lvl="1"/>
            <a:r>
              <a:rPr lang="en-US" sz="2800" dirty="0">
                <a:solidFill>
                  <a:srgbClr val="BFE4FD"/>
                </a:solidFill>
                <a:effectLst>
                  <a:outerShdw blurRad="38100" dist="38100" dir="2700000" algn="ctr" rotWithShape="0">
                    <a:schemeClr val="tx1"/>
                  </a:outerShdw>
                </a:effectLst>
              </a:rPr>
              <a:t>Verse 21</a:t>
            </a:r>
            <a:r>
              <a:rPr lang="en-US" sz="2800" dirty="0">
                <a:solidFill>
                  <a:schemeClr val="bg1"/>
                </a:solidFill>
                <a:effectLst>
                  <a:outerShdw blurRad="38100" dist="38100" dir="2700000" algn="ctr" rotWithShape="0">
                    <a:schemeClr val="tx1"/>
                  </a:outerShdw>
                </a:effectLst>
              </a:rPr>
              <a:t> with Ps 31:15; Job 12:18; Ps 75:6, 7; 1 Kings 3:9, 10; 4:29. </a:t>
            </a:r>
            <a:endParaRPr lang="en-US" sz="2800" dirty="0">
              <a:solidFill>
                <a:srgbClr val="BFE4FD"/>
              </a:solidFill>
              <a:effectLst>
                <a:outerShdw blurRad="38100" dist="38100" dir="2700000" algn="ctr" rotWithShape="0">
                  <a:schemeClr val="tx1"/>
                </a:outerShdw>
              </a:effectLst>
            </a:endParaRPr>
          </a:p>
          <a:p>
            <a:pPr lvl="1"/>
            <a:r>
              <a:rPr lang="en-US" sz="2800" dirty="0">
                <a:solidFill>
                  <a:srgbClr val="BFE4FD"/>
                </a:solidFill>
                <a:effectLst>
                  <a:outerShdw blurRad="38100" dist="38100" dir="2700000" algn="ctr" rotWithShape="0">
                    <a:schemeClr val="tx1"/>
                  </a:outerShdw>
                </a:effectLst>
              </a:rPr>
              <a:t>Verse 22</a:t>
            </a:r>
            <a:r>
              <a:rPr lang="en-US" sz="2800" dirty="0">
                <a:solidFill>
                  <a:schemeClr val="bg1"/>
                </a:solidFill>
                <a:effectLst>
                  <a:outerShdw blurRad="38100" dist="38100" dir="2700000" algn="ctr" rotWithShape="0">
                    <a:schemeClr val="tx1"/>
                  </a:outerShdw>
                </a:effectLst>
              </a:rPr>
              <a:t> with Job 12:22; Job 26:6; Ps 139:12; Isaiah 45:7; Ps. 36:9. </a:t>
            </a:r>
            <a:endParaRPr lang="en-US" sz="2800" dirty="0">
              <a:solidFill>
                <a:srgbClr val="BFE4FD"/>
              </a:solidFill>
              <a:effectLst>
                <a:outerShdw blurRad="38100" dist="38100" dir="2700000" algn="ctr" rotWithShape="0">
                  <a:schemeClr val="tx1"/>
                </a:outerShdw>
              </a:effectLst>
            </a:endParaRPr>
          </a:p>
          <a:p>
            <a:pPr lvl="1"/>
            <a:r>
              <a:rPr lang="en-US" sz="2800" dirty="0">
                <a:solidFill>
                  <a:srgbClr val="BFE4FD"/>
                </a:solidFill>
                <a:effectLst>
                  <a:outerShdw blurRad="38100" dist="38100" dir="2700000" algn="ctr" rotWithShape="0">
                    <a:schemeClr val="tx1"/>
                  </a:outerShdw>
                </a:effectLst>
              </a:rPr>
              <a:t>Verse 23</a:t>
            </a:r>
            <a:r>
              <a:rPr lang="en-US" sz="2800" dirty="0">
                <a:solidFill>
                  <a:schemeClr val="bg1"/>
                </a:solidFill>
                <a:effectLst>
                  <a:outerShdw blurRad="38100" dist="38100" dir="2700000" algn="ctr" rotWithShape="0">
                    <a:schemeClr val="tx1"/>
                  </a:outerShdw>
                </a:effectLst>
              </a:rPr>
              <a:t> with Gen 31:42; Exod. 3:15</a:t>
            </a:r>
          </a:p>
          <a:p>
            <a:r>
              <a:rPr lang="en-US" sz="3200" dirty="0">
                <a:solidFill>
                  <a:schemeClr val="bg1"/>
                </a:solidFill>
                <a:effectLst>
                  <a:outerShdw blurRad="38100" dist="38100" dir="2700000" algn="ctr" rotWithShape="0">
                    <a:schemeClr val="tx1"/>
                  </a:outerShdw>
                </a:effectLst>
              </a:rPr>
              <a:t>Daniel begins this psalm by insisting that </a:t>
            </a:r>
            <a:r>
              <a:rPr lang="en-US" sz="3200" b="1" i="1" dirty="0">
                <a:solidFill>
                  <a:schemeClr val="bg1"/>
                </a:solidFill>
                <a:effectLst>
                  <a:outerShdw blurRad="38100" dist="38100" dir="2700000" algn="ctr" rotWithShape="0">
                    <a:schemeClr val="tx1"/>
                  </a:outerShdw>
                </a:effectLst>
              </a:rPr>
              <a:t>constant praise</a:t>
            </a:r>
            <a:r>
              <a:rPr lang="en-US" sz="3200" dirty="0">
                <a:solidFill>
                  <a:schemeClr val="bg1"/>
                </a:solidFill>
                <a:effectLst>
                  <a:outerShdw blurRad="38100" dist="38100" dir="2700000" algn="ctr" rotWithShape="0">
                    <a:schemeClr val="tx1"/>
                  </a:outerShdw>
                </a:effectLst>
              </a:rPr>
              <a:t> (meaning of the  participle  </a:t>
            </a:r>
            <a:r>
              <a:rPr lang="en-US" sz="3200" i="1" dirty="0" err="1">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mĕbārak</a:t>
            </a:r>
            <a:r>
              <a:rPr lang="en-US" sz="3200" dirty="0">
                <a:solidFill>
                  <a:schemeClr val="bg1"/>
                </a:solidFill>
                <a:effectLst>
                  <a:outerShdw blurRad="38100" dist="38100" dir="2700000" algn="ctr" rotWithShape="0">
                    <a:schemeClr val="tx1"/>
                  </a:outerShdw>
                </a:effectLst>
              </a:rPr>
              <a:t> translated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 be</a:t>
            </a:r>
            <a:r>
              <a:rPr lang="en-US" sz="3200" dirty="0">
                <a:solidFill>
                  <a:schemeClr val="bg1"/>
                </a:solidFill>
                <a:effectLst>
                  <a:outerShdw blurRad="38100" dist="38100" dir="2700000" algn="ctr" rotWithShape="0">
                    <a:schemeClr val="tx1"/>
                  </a:outerShdw>
                </a:effectLst>
              </a:rPr>
              <a:t>”) be given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forever and ever</a:t>
            </a:r>
            <a:r>
              <a:rPr lang="en-US" sz="3200" dirty="0">
                <a:solidFill>
                  <a:schemeClr val="bg1"/>
                </a:solidFill>
                <a:effectLst>
                  <a:outerShdw blurRad="38100" dist="38100" dir="2700000" algn="ctr" rotWithShape="0">
                    <a:schemeClr val="tx1"/>
                  </a:outerShdw>
                </a:effectLst>
              </a:rPr>
              <a:t>” to the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name</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God </a:t>
            </a:r>
            <a:r>
              <a:rPr lang="en-US" sz="3200" dirty="0">
                <a:solidFill>
                  <a:schemeClr val="bg1"/>
                </a:solidFill>
                <a:effectLst>
                  <a:outerShdw blurRad="38100" dist="38100" dir="2700000" algn="ctr" rotWithShape="0">
                    <a:schemeClr val="tx1"/>
                  </a:outerShdw>
                </a:effectLst>
              </a:rPr>
              <a:t>” – which means to God Himself and all that is gloriously true of Him.</a:t>
            </a:r>
            <a:r>
              <a:rPr lang="en-US" sz="32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Daniel honors God for 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wisdom</a:t>
            </a:r>
            <a:r>
              <a:rPr lang="en-US" sz="3200" dirty="0">
                <a:solidFill>
                  <a:schemeClr val="bg1"/>
                </a:solidFill>
                <a:effectLst>
                  <a:outerShdw blurRad="38100" dist="38100" dir="2700000" algn="ctr" rotWithShape="0">
                    <a:schemeClr val="tx1"/>
                  </a:outerShdw>
                </a:effectLst>
              </a:rPr>
              <a:t>,” as demonstrated by his knowledge of the dream, and his great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might</a:t>
            </a:r>
            <a:r>
              <a:rPr lang="en-US" sz="3200" dirty="0">
                <a:solidFill>
                  <a:schemeClr val="bg1"/>
                </a:solidFill>
                <a:effectLst>
                  <a:outerShdw blurRad="38100" dist="38100" dir="2700000" algn="ctr" rotWithShape="0">
                    <a:schemeClr val="tx1"/>
                  </a:outerShdw>
                </a:effectLst>
              </a:rPr>
              <a:t>,” manifested by his sovereignty over the events of human history – the subject of the next verse.</a:t>
            </a:r>
            <a:r>
              <a:rPr lang="en-US" sz="32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endParaRPr lang="en-US" sz="3200" dirty="0">
              <a:solidFill>
                <a:schemeClr val="bg1"/>
              </a:solidFill>
              <a:effectLst>
                <a:outerShdw blurRad="38100" dist="38100" dir="2700000" algn="ctr" rotWithShape="0">
                  <a:schemeClr val="tx1"/>
                </a:outerShdw>
              </a:effectLst>
            </a:endParaRPr>
          </a:p>
          <a:p>
            <a:endParaRPr lang="en-US" sz="32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7B256D4A-DF12-4313-2B8E-7CDEB95F182B}"/>
              </a:ext>
            </a:extLst>
          </p:cNvPr>
          <p:cNvSpPr txBox="1"/>
          <p:nvPr/>
        </p:nvSpPr>
        <p:spPr>
          <a:xfrm>
            <a:off x="0" y="6211669"/>
            <a:ext cx="12192000" cy="646331"/>
          </a:xfrm>
          <a:prstGeom prst="rect">
            <a:avLst/>
          </a:prstGeom>
          <a:noFill/>
        </p:spPr>
        <p:txBody>
          <a:bodyPr wrap="square" rtlCol="0">
            <a:spAutoFit/>
          </a:bodyPr>
          <a:lstStyle/>
          <a:p>
            <a:pPr marL="0" marR="0"/>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a:t>
            </a:r>
            <a:r>
              <a:rPr lang="en-US" sz="1800" dirty="0">
                <a:solidFill>
                  <a:schemeClr val="bg1"/>
                </a:solidFill>
                <a:effectLst>
                  <a:outerShdw blurRad="38100" dist="38100" dir="2700000" algn="ctr" rotWithShape="0">
                    <a:schemeClr val="tx1"/>
                  </a:outerShdw>
                </a:effectLst>
              </a:rPr>
              <a:t> 99</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85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0366BB96-6F40-D061-0BE4-FD52FC227018}"/>
              </a:ext>
            </a:extLst>
          </p:cNvPr>
          <p:cNvSpPr>
            <a:spLocks noGrp="1"/>
          </p:cNvSpPr>
          <p:nvPr>
            <p:ph type="title"/>
          </p:nvPr>
        </p:nvSpPr>
        <p:spPr>
          <a:xfrm>
            <a:off x="0" y="1"/>
            <a:ext cx="12192000" cy="121365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mystery was revealed to Daniel in a vision of the night. Then Daniel blessed the God of heaven.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Daniel answered and said: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 be the name of God forever and ever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whom belong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wisdom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might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50742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095F48F-C5B6-B3C6-8C23-B8C7D4A0307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65356C-0D6B-7B9B-AE07-84B3756FC1BB}"/>
              </a:ext>
            </a:extLst>
          </p:cNvPr>
          <p:cNvSpPr>
            <a:spLocks noGrp="1"/>
          </p:cNvSpPr>
          <p:nvPr>
            <p:ph idx="1"/>
          </p:nvPr>
        </p:nvSpPr>
        <p:spPr>
          <a:xfrm>
            <a:off x="348975" y="1391653"/>
            <a:ext cx="11555896" cy="5229726"/>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changes times and seasons</a:t>
            </a:r>
            <a:r>
              <a:rPr lang="en-US" sz="3200" dirty="0">
                <a:solidFill>
                  <a:schemeClr val="bg1"/>
                </a:solidFill>
                <a:effectLst>
                  <a:outerShdw blurRad="38100" dist="38100" dir="2700000" algn="ctr" rotWithShape="0">
                    <a:schemeClr val="tx1"/>
                  </a:outerShdw>
                </a:effectLst>
              </a:rPr>
              <a:t>” refers to the fact that God governs the different eras and events of human history and is able to change them at will. </a:t>
            </a:r>
          </a:p>
          <a:p>
            <a:r>
              <a:rPr lang="en-US" sz="3200" dirty="0">
                <a:solidFill>
                  <a:schemeClr val="bg1"/>
                </a:solidFill>
                <a:effectLst>
                  <a:outerShdw blurRad="38100" dist="38100" dir="2700000" algn="ctr" rotWithShape="0">
                    <a:schemeClr val="tx1"/>
                  </a:outerShdw>
                </a:effectLst>
              </a:rPr>
              <a:t>Danel then goes on to explain that human history is changed by the Lord as 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removes</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kings and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sets up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Nebuchadnezzar was the most powerful king on earth at that time, but he had been granted his authority by the sovereign Lord and was under his </a:t>
            </a:r>
            <a:r>
              <a:rPr lang="en-US" sz="3200" b="1" i="1" dirty="0">
                <a:solidFill>
                  <a:schemeClr val="bg1"/>
                </a:solidFill>
                <a:effectLst>
                  <a:outerShdw blurRad="38100" dist="38100" dir="2700000" algn="ctr" rotWithShape="0">
                    <a:schemeClr val="tx1"/>
                  </a:outerShdw>
                </a:effectLst>
              </a:rPr>
              <a:t>complete control</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All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wisdom</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knowledge</a:t>
            </a:r>
            <a:r>
              <a:rPr lang="en-US" sz="3200" dirty="0">
                <a:solidFill>
                  <a:schemeClr val="bg1"/>
                </a:solidFill>
                <a:effectLst>
                  <a:outerShdw blurRad="38100" dist="38100" dir="2700000" algn="ctr" rotWithShape="0">
                    <a:schemeClr val="tx1"/>
                  </a:outerShdw>
                </a:effectLst>
              </a:rPr>
              <a:t>” ultimately come from God, and he gives these gifts to those who are (spiritually)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wise</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have understanding</a:t>
            </a:r>
            <a:r>
              <a:rPr lang="en-US" sz="3200" dirty="0">
                <a:solidFill>
                  <a:schemeClr val="bg1"/>
                </a:solidFill>
                <a:effectLst>
                  <a:outerShdw blurRad="38100" dist="38100" dir="2700000" algn="ctr" rotWithShape="0">
                    <a:schemeClr val="tx1"/>
                  </a:outerShdw>
                </a:effectLst>
              </a:rPr>
              <a:t>,” that is, believers (cf. 12:3). </a:t>
            </a:r>
          </a:p>
          <a:p>
            <a:r>
              <a:rPr lang="en-US" sz="32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wisdom</a:t>
            </a:r>
            <a:r>
              <a:rPr lang="en-US" sz="3200" dirty="0">
                <a:solidFill>
                  <a:schemeClr val="bg1"/>
                </a:solidFill>
                <a:effectLst>
                  <a:outerShdw blurRad="38100" dist="38100" dir="2700000" algn="ctr" rotWithShape="0">
                    <a:schemeClr val="tx1"/>
                  </a:outerShdw>
                </a:effectLst>
              </a:rPr>
              <a:t>” in view here is not something human beings achieve on their own but something they receive from God by revelation. </a:t>
            </a:r>
          </a:p>
          <a:p>
            <a:r>
              <a:rPr lang="en-US" sz="3200" dirty="0">
                <a:solidFill>
                  <a:schemeClr val="bg1"/>
                </a:solidFill>
                <a:effectLst>
                  <a:outerShdw blurRad="38100" dist="38100" dir="2700000" algn="ctr" rotWithShape="0">
                    <a:schemeClr val="tx1"/>
                  </a:outerShdw>
                </a:effectLst>
              </a:rPr>
              <a:t>Daniel </a:t>
            </a:r>
            <a:r>
              <a:rPr lang="en-US" sz="3200" b="1" i="1" dirty="0">
                <a:solidFill>
                  <a:schemeClr val="bg1"/>
                </a:solidFill>
                <a:effectLst>
                  <a:outerShdw blurRad="38100" dist="38100" dir="2700000" algn="ctr" rotWithShape="0">
                    <a:schemeClr val="tx1"/>
                  </a:outerShdw>
                </a:effectLst>
              </a:rPr>
              <a:t>particularly</a:t>
            </a:r>
            <a:r>
              <a:rPr lang="en-US" sz="3200" dirty="0">
                <a:solidFill>
                  <a:schemeClr val="bg1"/>
                </a:solidFill>
                <a:effectLst>
                  <a:outerShdw blurRad="38100" dist="38100" dir="2700000" algn="ctr" rotWithShape="0">
                    <a:schemeClr val="tx1"/>
                  </a:outerShdw>
                </a:effectLst>
              </a:rPr>
              <a:t> praises God for 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wisdom</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knowledge</a:t>
            </a:r>
            <a:r>
              <a:rPr lang="en-US" sz="3200" dirty="0">
                <a:solidFill>
                  <a:schemeClr val="bg1"/>
                </a:solidFill>
                <a:effectLst>
                  <a:outerShdw blurRad="38100" dist="38100" dir="2700000" algn="ctr" rotWithShape="0">
                    <a:schemeClr val="tx1"/>
                  </a:outerShdw>
                </a:effectLst>
              </a:rPr>
              <a:t>” since it was </a:t>
            </a:r>
            <a:r>
              <a:rPr lang="en-US" sz="3200" b="1" i="1" dirty="0">
                <a:solidFill>
                  <a:schemeClr val="bg1"/>
                </a:solidFill>
                <a:effectLst>
                  <a:outerShdw blurRad="38100" dist="38100" dir="2700000" algn="ctr" rotWithShape="0">
                    <a:schemeClr val="tx1"/>
                  </a:outerShdw>
                </a:effectLst>
              </a:rPr>
              <a:t>with</a:t>
            </a:r>
            <a:r>
              <a:rPr lang="en-US" sz="3200" dirty="0">
                <a:solidFill>
                  <a:schemeClr val="bg1"/>
                </a:solidFill>
                <a:effectLst>
                  <a:outerShdw blurRad="38100" dist="38100" dir="2700000" algn="ctr" rotWithShape="0">
                    <a:schemeClr val="tx1"/>
                  </a:outerShdw>
                </a:effectLst>
              </a:rPr>
              <a:t> that wisdom and knowledge that God was able to </a:t>
            </a:r>
            <a:r>
              <a:rPr lang="en-US" sz="3200" b="1" i="1" dirty="0">
                <a:solidFill>
                  <a:schemeClr val="bg1"/>
                </a:solidFill>
                <a:effectLst>
                  <a:outerShdw blurRad="38100" dist="38100" dir="2700000" algn="ctr" rotWithShape="0">
                    <a:schemeClr val="tx1"/>
                  </a:outerShdw>
                </a:effectLst>
              </a:rPr>
              <a:t>reveal</a:t>
            </a:r>
            <a:r>
              <a:rPr lang="en-US" sz="3200" dirty="0">
                <a:solidFill>
                  <a:schemeClr val="bg1"/>
                </a:solidFill>
                <a:effectLst>
                  <a:outerShdw blurRad="38100" dist="38100" dir="2700000" algn="ctr" rotWithShape="0">
                    <a:schemeClr val="tx1"/>
                  </a:outerShdw>
                </a:effectLst>
              </a:rPr>
              <a:t> to him what the king’s dream was and what it meant, thereby meeting their specific need.</a:t>
            </a:r>
          </a:p>
        </p:txBody>
      </p:sp>
      <p:sp>
        <p:nvSpPr>
          <p:cNvPr id="2" name="TextBox 1">
            <a:extLst>
              <a:ext uri="{FF2B5EF4-FFF2-40B4-BE49-F238E27FC236}">
                <a16:creationId xmlns:a16="http://schemas.microsoft.com/office/drawing/2014/main" id="{811FA9DB-CBCA-4F2A-095F-008C3EDBE6B2}"/>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87</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67215091-30FA-AC7E-D406-4070EB301475}"/>
              </a:ext>
            </a:extLst>
          </p:cNvPr>
          <p:cNvSpPr>
            <a:spLocks noGrp="1"/>
          </p:cNvSpPr>
          <p:nvPr>
            <p:ph type="title"/>
          </p:nvPr>
        </p:nvSpPr>
        <p:spPr>
          <a:xfrm>
            <a:off x="0" y="1"/>
            <a:ext cx="12192000" cy="121365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changes times and seasons; he removes kings and sets up kings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gives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wisdom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knowledge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those who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have understanding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reveals deep and hidden things; he knows what is in the darkness, and the light dwells with him.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36957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46966D9-6E16-8F56-32C7-4531BFC7C38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400C82-22BC-56B9-B1C0-5901775C2DE7}"/>
              </a:ext>
            </a:extLst>
          </p:cNvPr>
          <p:cNvSpPr>
            <a:spLocks noGrp="1"/>
          </p:cNvSpPr>
          <p:nvPr>
            <p:ph idx="1"/>
          </p:nvPr>
        </p:nvSpPr>
        <p:spPr>
          <a:xfrm>
            <a:off x="318052" y="1307432"/>
            <a:ext cx="11555896" cy="5229726"/>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This verse explains that God is able to reveal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wisdom</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knowledge</a:t>
            </a:r>
            <a:r>
              <a:rPr lang="en-US" sz="3200" dirty="0">
                <a:solidFill>
                  <a:schemeClr val="bg1"/>
                </a:solidFill>
                <a:effectLst>
                  <a:outerShdw blurRad="38100" dist="38100" dir="2700000" algn="ctr" rotWithShape="0">
                    <a:schemeClr val="tx1"/>
                  </a:outerShdw>
                </a:effectLst>
              </a:rPr>
              <a:t>” to his followers because he knows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deep and hidden things</a:t>
            </a:r>
            <a:r>
              <a:rPr lang="en-US" sz="3200" dirty="0">
                <a:solidFill>
                  <a:schemeClr val="bg1"/>
                </a:solidFill>
                <a:effectLst>
                  <a:outerShdw blurRad="38100" dist="38100" dir="2700000" algn="ctr" rotWithShape="0">
                    <a:schemeClr val="tx1"/>
                  </a:outerShdw>
                </a:effectLst>
              </a:rPr>
              <a:t>” – in this context, the content of Nebuchadnezzar’s dream.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deep</a:t>
            </a:r>
            <a:r>
              <a:rPr lang="en-US" sz="3200" dirty="0">
                <a:solidFill>
                  <a:schemeClr val="bg1"/>
                </a:solidFill>
                <a:effectLst>
                  <a:outerShdw blurRad="38100" dist="38100" dir="2700000" algn="ctr" rotWithShape="0">
                    <a:schemeClr val="tx1"/>
                  </a:outerShdw>
                </a:effectLst>
              </a:rPr>
              <a:t>” things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hidden things</a:t>
            </a:r>
            <a:r>
              <a:rPr lang="en-US" sz="3200" dirty="0">
                <a:solidFill>
                  <a:schemeClr val="bg1"/>
                </a:solidFill>
                <a:effectLst>
                  <a:outerShdw blurRad="38100" dist="38100" dir="2700000" algn="ctr" rotWithShape="0">
                    <a:schemeClr val="tx1"/>
                  </a:outerShdw>
                </a:effectLst>
              </a:rPr>
              <a:t>” (KJV “secret things” cf. Deut 29:29) both refer to matters inaccessible to or beyond human knowledge.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what is in the darkness</a:t>
            </a:r>
            <a:r>
              <a:rPr lang="en-US" sz="3200" dirty="0">
                <a:solidFill>
                  <a:schemeClr val="bg1"/>
                </a:solidFill>
                <a:effectLst>
                  <a:outerShdw blurRad="38100" dist="38100" dir="2700000" algn="ctr" rotWithShape="0">
                    <a:schemeClr val="tx1"/>
                  </a:outerShdw>
                </a:effectLst>
              </a:rPr>
              <a:t>” alludes to the darkness of human understanding, and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light</a:t>
            </a:r>
            <a:r>
              <a:rPr lang="en-US" sz="3200" dirty="0">
                <a:solidFill>
                  <a:schemeClr val="bg1"/>
                </a:solidFill>
                <a:effectLst>
                  <a:outerShdw blurRad="38100" dist="38100" dir="2700000" algn="ctr" rotWithShape="0">
                    <a:schemeClr val="tx1"/>
                  </a:outerShdw>
                </a:effectLst>
              </a:rPr>
              <a:t>” represents the wisdom possessed by God. </a:t>
            </a:r>
          </a:p>
          <a:p>
            <a:r>
              <a:rPr lang="en-US" sz="3200" dirty="0">
                <a:solidFill>
                  <a:schemeClr val="bg1"/>
                </a:solidFill>
                <a:effectLst>
                  <a:outerShdw blurRad="38100" dist="38100" dir="2700000" algn="ctr" rotWithShape="0">
                    <a:schemeClr val="tx1"/>
                  </a:outerShdw>
                </a:effectLst>
              </a:rPr>
              <a:t>The great existential questions of life and death continue to be </a:t>
            </a:r>
            <a:r>
              <a:rPr lang="en-US" sz="3200" b="1" i="1" dirty="0">
                <a:solidFill>
                  <a:schemeClr val="bg1"/>
                </a:solidFill>
                <a:effectLst>
                  <a:outerShdw blurRad="38100" dist="38100" dir="2700000" algn="ctr" rotWithShape="0">
                    <a:schemeClr val="tx1"/>
                  </a:outerShdw>
                </a:effectLst>
              </a:rPr>
              <a:t>unsolvable</a:t>
            </a:r>
            <a:r>
              <a:rPr lang="en-US" sz="3200" dirty="0">
                <a:solidFill>
                  <a:schemeClr val="bg1"/>
                </a:solidFill>
                <a:effectLst>
                  <a:outerShdw blurRad="38100" dist="38100" dir="2700000" algn="ctr" rotWithShape="0">
                    <a:schemeClr val="tx1"/>
                  </a:outerShdw>
                </a:effectLst>
              </a:rPr>
              <a:t> by those who are wise in the things of </a:t>
            </a:r>
            <a:r>
              <a:rPr lang="en-US" sz="3200" b="1" i="1" dirty="0">
                <a:solidFill>
                  <a:schemeClr val="bg1"/>
                </a:solidFill>
                <a:effectLst>
                  <a:outerShdw blurRad="38100" dist="38100" dir="2700000" algn="ctr" rotWithShape="0">
                    <a:schemeClr val="tx1"/>
                  </a:outerShdw>
                </a:effectLst>
              </a:rPr>
              <a:t>this</a:t>
            </a:r>
            <a:r>
              <a:rPr lang="en-US" sz="3200" dirty="0">
                <a:solidFill>
                  <a:schemeClr val="bg1"/>
                </a:solidFill>
                <a:effectLst>
                  <a:outerShdw blurRad="38100" dist="38100" dir="2700000" algn="ctr" rotWithShape="0">
                    <a:schemeClr val="tx1"/>
                  </a:outerShdw>
                </a:effectLst>
              </a:rPr>
              <a:t> world. </a:t>
            </a:r>
          </a:p>
          <a:p>
            <a:r>
              <a:rPr lang="en-US" sz="3200" dirty="0">
                <a:solidFill>
                  <a:schemeClr val="bg1"/>
                </a:solidFill>
                <a:effectLst>
                  <a:outerShdw blurRad="38100" dist="38100" dir="2700000" algn="ctr" rotWithShape="0">
                    <a:schemeClr val="tx1"/>
                  </a:outerShdw>
                </a:effectLst>
              </a:rPr>
              <a:t>Without divine revelation, there is only conjecture and subjective opinion. </a:t>
            </a:r>
          </a:p>
          <a:p>
            <a:r>
              <a:rPr lang="en-US" sz="3200" dirty="0">
                <a:solidFill>
                  <a:schemeClr val="bg1"/>
                </a:solidFill>
                <a:effectLst>
                  <a:outerShdw blurRad="38100" dist="38100" dir="2700000" algn="ctr" rotWithShape="0">
                    <a:schemeClr val="tx1"/>
                  </a:outerShdw>
                </a:effectLst>
              </a:rPr>
              <a:t>Only in the Lord, the God of Scripture, is ultimate truth to be found.</a:t>
            </a:r>
          </a:p>
        </p:txBody>
      </p:sp>
      <p:sp>
        <p:nvSpPr>
          <p:cNvPr id="2" name="TextBox 1">
            <a:extLst>
              <a:ext uri="{FF2B5EF4-FFF2-40B4-BE49-F238E27FC236}">
                <a16:creationId xmlns:a16="http://schemas.microsoft.com/office/drawing/2014/main" id="{E462BED8-4A09-8791-398F-29741037FB80}"/>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87</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2617DC57-2373-6BDA-D08E-8FFD901B6A92}"/>
              </a:ext>
            </a:extLst>
          </p:cNvPr>
          <p:cNvSpPr>
            <a:spLocks noGrp="1"/>
          </p:cNvSpPr>
          <p:nvPr>
            <p:ph type="title"/>
          </p:nvPr>
        </p:nvSpPr>
        <p:spPr>
          <a:xfrm>
            <a:off x="0" y="1"/>
            <a:ext cx="12192000" cy="121365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changes times and seasons; he removes kings and sets up kings; he gives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wisdom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wise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knowledge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those who have understanding;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reveals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deep and hidden things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knows what is in the darkness, and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light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dwells with him.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53827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7A74775-7D27-B073-D399-C8FC6174270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759454-6025-8591-5774-950F2917C2CB}"/>
              </a:ext>
            </a:extLst>
          </p:cNvPr>
          <p:cNvSpPr>
            <a:spLocks noGrp="1"/>
          </p:cNvSpPr>
          <p:nvPr>
            <p:ph idx="1"/>
          </p:nvPr>
        </p:nvSpPr>
        <p:spPr>
          <a:xfrm>
            <a:off x="318052" y="1307432"/>
            <a:ext cx="11555896" cy="5229726"/>
          </a:xfrm>
        </p:spPr>
        <p:txBody>
          <a:bodyPr>
            <a:normAutofit lnSpcReduction="10000"/>
          </a:bodyPr>
          <a:lstStyle/>
          <a:p>
            <a:r>
              <a:rPr lang="en-US" sz="3200" dirty="0">
                <a:solidFill>
                  <a:schemeClr val="bg1"/>
                </a:solidFill>
                <a:effectLst>
                  <a:outerShdw blurRad="38100" dist="38100" dir="2700000" algn="ctr" rotWithShape="0">
                    <a:schemeClr val="tx1"/>
                  </a:outerShdw>
                </a:effectLst>
              </a:rPr>
              <a:t>One can almost sense the excitement and joy as Daniel concluded his prayer with an expression of thanksgiving to God for graciously granting his request.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wisdom</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might</a:t>
            </a:r>
            <a:r>
              <a:rPr lang="en-US" sz="3200" dirty="0">
                <a:solidFill>
                  <a:schemeClr val="bg1"/>
                </a:solidFill>
                <a:effectLst>
                  <a:outerShdw blurRad="38100" dist="38100" dir="2700000" algn="ctr" rotWithShape="0">
                    <a:schemeClr val="tx1"/>
                  </a:outerShdw>
                </a:effectLst>
              </a:rPr>
              <a:t>” refer specifically to the knowledge of the dream and the ability to interpret it. </a:t>
            </a:r>
          </a:p>
          <a:p>
            <a:r>
              <a:rPr lang="en-US" sz="3200" dirty="0">
                <a:solidFill>
                  <a:schemeClr val="bg1"/>
                </a:solidFill>
                <a:effectLst>
                  <a:outerShdw blurRad="38100" dist="38100" dir="2700000" algn="ctr" rotWithShape="0">
                    <a:schemeClr val="tx1"/>
                  </a:outerShdw>
                </a:effectLst>
              </a:rPr>
              <a:t>The prayer concludes on a more personal note, as signified by the personal pronouns—“</a:t>
            </a:r>
            <a:r>
              <a:rPr lang="en-US" sz="3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I</a:t>
            </a:r>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a:t>
            </a:r>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a:t>
            </a:r>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a:t>
            </a:r>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us</a:t>
            </a:r>
            <a:r>
              <a:rPr lang="en-US" sz="3200" dirty="0">
                <a:solidFill>
                  <a:schemeClr val="bg1"/>
                </a:solidFill>
                <a:effectLst>
                  <a:outerShdw blurRad="38100" dist="38100" dir="2700000" algn="ctr" rotWithShape="0">
                    <a:schemeClr val="tx1"/>
                  </a:outerShdw>
                </a:effectLst>
              </a:rPr>
              <a:t>,” and the change from “</a:t>
            </a:r>
            <a:r>
              <a:rPr lang="en-US" sz="31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t>
            </a:r>
            <a:r>
              <a:rPr lang="en-US" sz="3200" dirty="0">
                <a:solidFill>
                  <a:schemeClr val="bg1"/>
                </a:solidFill>
                <a:effectLst>
                  <a:outerShdw blurRad="38100" dist="38100" dir="2700000" algn="ctr" rotWithShape="0">
                    <a:schemeClr val="tx1"/>
                  </a:outerShdw>
                </a:effectLst>
              </a:rPr>
              <a:t>” to the more personal second person,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a:t>
            </a:r>
            <a:r>
              <a:rPr lang="en-US" sz="3200" dirty="0">
                <a:solidFill>
                  <a:schemeClr val="bg1"/>
                </a:solidFill>
                <a:effectLst>
                  <a:outerShdw blurRad="38100" dist="38100" dir="2700000" algn="ctr" rotWithShape="0">
                    <a:schemeClr val="tx1"/>
                  </a:outerShdw>
                </a:effectLst>
              </a:rPr>
              <a:t>,” for God.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you</a:t>
            </a:r>
            <a:r>
              <a:rPr lang="en-US" sz="3200" dirty="0">
                <a:solidFill>
                  <a:schemeClr val="bg1"/>
                </a:solidFill>
                <a:effectLst>
                  <a:outerShdw blurRad="38100" dist="38100" dir="2700000" algn="ctr" rotWithShape="0">
                    <a:schemeClr val="tx1"/>
                  </a:outerShdw>
                </a:effectLst>
              </a:rPr>
              <a:t>” appears in the Aramaic at the beginning of the verse, placing more </a:t>
            </a:r>
            <a:r>
              <a:rPr lang="en-US" sz="3200" b="1" i="1" dirty="0">
                <a:solidFill>
                  <a:schemeClr val="bg1"/>
                </a:solidFill>
                <a:effectLst>
                  <a:outerShdw blurRad="38100" dist="38100" dir="2700000" algn="ctr" rotWithShape="0">
                    <a:schemeClr val="tx1"/>
                  </a:outerShdw>
                </a:effectLst>
              </a:rPr>
              <a:t>emphasis</a:t>
            </a:r>
            <a:r>
              <a:rPr lang="en-US" sz="3200" dirty="0">
                <a:solidFill>
                  <a:schemeClr val="bg1"/>
                </a:solidFill>
                <a:effectLst>
                  <a:outerShdw blurRad="38100" dist="38100" dir="2700000" algn="ctr" rotWithShape="0">
                    <a:schemeClr val="tx1"/>
                  </a:outerShdw>
                </a:effectLst>
              </a:rPr>
              <a:t> on the fact that </a:t>
            </a:r>
            <a:r>
              <a:rPr lang="en-US" sz="3200" b="1" i="1" dirty="0">
                <a:solidFill>
                  <a:schemeClr val="bg1"/>
                </a:solidFill>
                <a:effectLst>
                  <a:outerShdw blurRad="38100" dist="38100" dir="2700000" algn="ctr" rotWithShape="0">
                    <a:schemeClr val="tx1"/>
                  </a:outerShdw>
                </a:effectLst>
              </a:rPr>
              <a:t>all</a:t>
            </a:r>
            <a:r>
              <a:rPr lang="en-US" sz="3200" dirty="0">
                <a:solidFill>
                  <a:schemeClr val="bg1"/>
                </a:solidFill>
                <a:effectLst>
                  <a:outerShdw blurRad="38100" dist="38100" dir="2700000" algn="ctr" rotWithShape="0">
                    <a:schemeClr val="tx1"/>
                  </a:outerShdw>
                </a:effectLst>
              </a:rPr>
              <a:t> the glory should be ascribed to God.</a:t>
            </a:r>
          </a:p>
        </p:txBody>
      </p:sp>
      <p:sp>
        <p:nvSpPr>
          <p:cNvPr id="2" name="TextBox 1">
            <a:extLst>
              <a:ext uri="{FF2B5EF4-FFF2-40B4-BE49-F238E27FC236}">
                <a16:creationId xmlns:a16="http://schemas.microsoft.com/office/drawing/2014/main" id="{3C01C3B2-6AFB-9478-AB81-1973E293FA36}"/>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87–88</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6CC03B21-4D11-B448-F4B0-88B337C8B8EC}"/>
              </a:ext>
            </a:extLst>
          </p:cNvPr>
          <p:cNvSpPr>
            <a:spLocks noGrp="1"/>
          </p:cNvSpPr>
          <p:nvPr>
            <p:ph type="title"/>
          </p:nvPr>
        </p:nvSpPr>
        <p:spPr>
          <a:xfrm>
            <a:off x="0" y="1"/>
            <a:ext cx="12192000" cy="121365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you</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 God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fathers,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give thanks and praise, for you have given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wisdom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might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have now made known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asked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have made known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king's matter."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9170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92976FF-0C3A-A87F-A898-A7C45AE6454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21E1AB-15F5-8246-CEE7-22E75F342259}"/>
              </a:ext>
            </a:extLst>
          </p:cNvPr>
          <p:cNvSpPr>
            <a:spLocks noGrp="1"/>
          </p:cNvSpPr>
          <p:nvPr>
            <p:ph idx="1"/>
          </p:nvPr>
        </p:nvSpPr>
        <p:spPr>
          <a:xfrm>
            <a:off x="318052" y="1307432"/>
            <a:ext cx="11555896" cy="5229726"/>
          </a:xfrm>
        </p:spPr>
        <p:txBody>
          <a:bodyPr>
            <a:normAutofit/>
          </a:bodyPr>
          <a:lstStyle/>
          <a:p>
            <a:r>
              <a:rPr lang="en-US" sz="3200" dirty="0">
                <a:solidFill>
                  <a:schemeClr val="bg1"/>
                </a:solidFill>
                <a:effectLst>
                  <a:outerShdw blurRad="38100" dist="38100" dir="2700000" algn="ctr" rotWithShape="0">
                    <a:schemeClr val="tx1"/>
                  </a:outerShdw>
                </a:effectLst>
              </a:rPr>
              <a:t>God’s revelation was granted in response to Daniel’s petition. </a:t>
            </a:r>
          </a:p>
          <a:p>
            <a:r>
              <a:rPr lang="en-US" sz="3200" dirty="0">
                <a:solidFill>
                  <a:schemeClr val="bg1"/>
                </a:solidFill>
                <a:effectLst>
                  <a:outerShdw blurRad="38100" dist="38100" dir="2700000" algn="ctr" rotWithShape="0">
                    <a:schemeClr val="tx1"/>
                  </a:outerShdw>
                </a:effectLst>
              </a:rPr>
              <a:t>This demonstrates the principle that believers should not grow weary in prayer, for God hears and answers their cries for help. </a:t>
            </a:r>
          </a:p>
          <a:p>
            <a:r>
              <a:rPr lang="en-US" sz="3200" dirty="0">
                <a:solidFill>
                  <a:schemeClr val="bg1"/>
                </a:solidFill>
                <a:effectLst>
                  <a:outerShdw blurRad="38100" dist="38100" dir="2700000" algn="ctr" rotWithShape="0">
                    <a:schemeClr val="tx1"/>
                  </a:outerShdw>
                </a:effectLst>
              </a:rPr>
              <a:t>Daniel also demonstrates the importance of </a:t>
            </a:r>
            <a:r>
              <a:rPr lang="en-US" sz="3200" b="1" i="1" dirty="0">
                <a:solidFill>
                  <a:schemeClr val="bg1"/>
                </a:solidFill>
                <a:effectLst>
                  <a:outerShdw blurRad="38100" dist="38100" dir="2700000" algn="ctr" rotWithShape="0">
                    <a:schemeClr val="tx1"/>
                  </a:outerShdw>
                </a:effectLst>
              </a:rPr>
              <a:t>collective</a:t>
            </a:r>
            <a:r>
              <a:rPr lang="en-US" sz="3200" dirty="0">
                <a:solidFill>
                  <a:schemeClr val="bg1"/>
                </a:solidFill>
                <a:effectLst>
                  <a:outerShdw blurRad="38100" dist="38100" dir="2700000" algn="ctr" rotWithShape="0">
                    <a:schemeClr val="tx1"/>
                  </a:outerShdw>
                </a:effectLst>
              </a:rPr>
              <a:t> prayer by asking his friends to join him in praying for God’s help. </a:t>
            </a:r>
          </a:p>
          <a:p>
            <a:r>
              <a:rPr lang="en-US" sz="3200" dirty="0">
                <a:solidFill>
                  <a:schemeClr val="bg1"/>
                </a:solidFill>
                <a:effectLst>
                  <a:outerShdw blurRad="38100" dist="38100" dir="2700000" algn="ctr" rotWithShape="0">
                    <a:schemeClr val="tx1"/>
                  </a:outerShdw>
                </a:effectLst>
              </a:rPr>
              <a:t>Special power seems to be promised when believers worship and pray together as a group (cf. Matt 18:19–20).</a:t>
            </a:r>
          </a:p>
          <a:p>
            <a:r>
              <a:rPr lang="en-US" sz="3200" b="1" i="1" dirty="0">
                <a:solidFill>
                  <a:schemeClr val="bg1"/>
                </a:solidFill>
                <a:effectLst>
                  <a:outerShdw blurRad="38100" dist="38100" dir="2700000" algn="ctr" rotWithShape="0">
                    <a:schemeClr val="tx1"/>
                  </a:outerShdw>
                </a:effectLst>
              </a:rPr>
              <a:t>Faith</a:t>
            </a:r>
            <a:r>
              <a:rPr lang="en-US" sz="3200" dirty="0">
                <a:solidFill>
                  <a:schemeClr val="bg1"/>
                </a:solidFill>
                <a:effectLst>
                  <a:outerShdw blurRad="38100" dist="38100" dir="2700000" algn="ctr" rotWithShape="0">
                    <a:schemeClr val="tx1"/>
                  </a:outerShdw>
                </a:effectLst>
              </a:rPr>
              <a:t> is evident in the words of these verses as well. </a:t>
            </a:r>
          </a:p>
          <a:p>
            <a:r>
              <a:rPr lang="en-US" sz="3200" dirty="0">
                <a:solidFill>
                  <a:schemeClr val="bg1"/>
                </a:solidFill>
                <a:effectLst>
                  <a:outerShdw blurRad="38100" dist="38100" dir="2700000" algn="ctr" rotWithShape="0">
                    <a:schemeClr val="tx1"/>
                  </a:outerShdw>
                </a:effectLst>
              </a:rPr>
              <a:t>Daniel </a:t>
            </a:r>
            <a:r>
              <a:rPr lang="en-US" sz="3200" b="1" i="1" dirty="0">
                <a:solidFill>
                  <a:schemeClr val="bg1"/>
                </a:solidFill>
                <a:effectLst>
                  <a:outerShdw blurRad="38100" dist="38100" dir="2700000" algn="ctr" rotWithShape="0">
                    <a:schemeClr val="tx1"/>
                  </a:outerShdw>
                </a:effectLst>
              </a:rPr>
              <a:t>trusted</a:t>
            </a:r>
            <a:r>
              <a:rPr lang="en-US" sz="3200" dirty="0">
                <a:solidFill>
                  <a:schemeClr val="bg1"/>
                </a:solidFill>
                <a:effectLst>
                  <a:outerShdw blurRad="38100" dist="38100" dir="2700000" algn="ctr" rotWithShape="0">
                    <a:schemeClr val="tx1"/>
                  </a:outerShdw>
                </a:effectLst>
              </a:rPr>
              <a:t> that the revelation was </a:t>
            </a:r>
            <a:r>
              <a:rPr lang="en-US" sz="3200" b="1" i="1" dirty="0">
                <a:solidFill>
                  <a:schemeClr val="bg1"/>
                </a:solidFill>
                <a:effectLst>
                  <a:outerShdw blurRad="38100" dist="38100" dir="2700000" algn="ctr" rotWithShape="0">
                    <a:schemeClr val="tx1"/>
                  </a:outerShdw>
                </a:effectLst>
              </a:rPr>
              <a:t>accurate</a:t>
            </a:r>
            <a:r>
              <a:rPr lang="en-US" sz="3200" dirty="0">
                <a:solidFill>
                  <a:schemeClr val="bg1"/>
                </a:solidFill>
                <a:effectLst>
                  <a:outerShdw blurRad="38100" dist="38100" dir="2700000" algn="ctr" rotWithShape="0">
                    <a:schemeClr val="tx1"/>
                  </a:outerShdw>
                </a:effectLst>
              </a:rPr>
              <a:t>, and he thanked God for the information </a:t>
            </a:r>
            <a:r>
              <a:rPr lang="en-US" sz="3200" b="1" i="1" dirty="0">
                <a:solidFill>
                  <a:schemeClr val="bg1"/>
                </a:solidFill>
                <a:effectLst>
                  <a:outerShdw blurRad="38100" dist="38100" dir="2700000" algn="ctr" rotWithShape="0">
                    <a:schemeClr val="tx1"/>
                  </a:outerShdw>
                </a:effectLst>
              </a:rPr>
              <a:t>before</a:t>
            </a:r>
            <a:r>
              <a:rPr lang="en-US" sz="3200" dirty="0">
                <a:solidFill>
                  <a:schemeClr val="bg1"/>
                </a:solidFill>
                <a:effectLst>
                  <a:outerShdw blurRad="38100" dist="38100" dir="2700000" algn="ctr" rotWithShape="0">
                    <a:schemeClr val="tx1"/>
                  </a:outerShdw>
                </a:effectLst>
              </a:rPr>
              <a:t> he ever heard the king confirm it.</a:t>
            </a:r>
          </a:p>
        </p:txBody>
      </p:sp>
      <p:sp>
        <p:nvSpPr>
          <p:cNvPr id="2" name="TextBox 1">
            <a:extLst>
              <a:ext uri="{FF2B5EF4-FFF2-40B4-BE49-F238E27FC236}">
                <a16:creationId xmlns:a16="http://schemas.microsoft.com/office/drawing/2014/main" id="{71302242-6687-D59F-30AF-9DB4FA422F1A}"/>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87–88</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FE71A1E2-3CCF-7377-C125-ACA844DB7613}"/>
              </a:ext>
            </a:extLst>
          </p:cNvPr>
          <p:cNvSpPr>
            <a:spLocks noGrp="1"/>
          </p:cNvSpPr>
          <p:nvPr>
            <p:ph type="title"/>
          </p:nvPr>
        </p:nvSpPr>
        <p:spPr>
          <a:xfrm>
            <a:off x="0" y="1"/>
            <a:ext cx="12192000" cy="1213657"/>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you, O God of my fathers, I give thanks and praise, for you have given me wisdom and might, and have now made known to me what we asked of you, for you have made known to us the king's matter."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31593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C212A27-A918-2933-6C0F-2D0BE3235E4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6A4EE73-58F1-11E1-809C-494B972769C4}"/>
              </a:ext>
            </a:extLst>
          </p:cNvPr>
          <p:cNvSpPr>
            <a:spLocks noGrp="1"/>
          </p:cNvSpPr>
          <p:nvPr>
            <p:ph idx="1"/>
          </p:nvPr>
        </p:nvSpPr>
        <p:spPr>
          <a:xfrm>
            <a:off x="318052" y="1985210"/>
            <a:ext cx="11555896" cy="4776537"/>
          </a:xfrm>
        </p:spPr>
        <p:txBody>
          <a:bodyPr>
            <a:normAutofit fontScale="92500"/>
          </a:bodyPr>
          <a:lstStyle/>
          <a:p>
            <a:r>
              <a:rPr lang="en-US" sz="3200" dirty="0">
                <a:solidFill>
                  <a:schemeClr val="bg1"/>
                </a:solidFill>
                <a:effectLst>
                  <a:outerShdw blurRad="38100" dist="38100" dir="2700000" algn="ctr" rotWithShape="0">
                    <a:schemeClr val="tx1"/>
                  </a:outerShdw>
                </a:effectLst>
              </a:rPr>
              <a:t>After thanking God, Daniel makes a beeline to present the divinely given revelation and interpretation of this dream to the king in order to prevent the killing of the wise men that the king had ordered earlier.</a:t>
            </a:r>
          </a:p>
          <a:p>
            <a:r>
              <a:rPr lang="en-US" sz="3200" dirty="0">
                <a:solidFill>
                  <a:schemeClr val="bg1"/>
                </a:solidFill>
                <a:effectLst>
                  <a:outerShdw blurRad="38100" dist="38100" dir="2700000" algn="ctr" rotWithShape="0">
                    <a:schemeClr val="tx1"/>
                  </a:outerShdw>
                </a:effectLst>
              </a:rPr>
              <a:t>When I first read what is said here in vss. 24-25 and compared it with what is said in verse 16, it raised a few questions in my mind:</a:t>
            </a:r>
          </a:p>
          <a:p>
            <a:pPr lvl="1"/>
            <a:r>
              <a:rPr lang="en-US" sz="2800" dirty="0">
                <a:solidFill>
                  <a:schemeClr val="bg1"/>
                </a:solidFill>
                <a:effectLst>
                  <a:outerShdw blurRad="38100" dist="38100" dir="2700000" algn="ctr" rotWithShape="0">
                    <a:schemeClr val="tx1"/>
                  </a:outerShdw>
                </a:effectLst>
              </a:rPr>
              <a:t>Why does Daniel go to Arioch, rather than go directly to the king as he </a:t>
            </a:r>
            <a:r>
              <a:rPr lang="en-US" sz="2800" b="1" i="1" dirty="0">
                <a:solidFill>
                  <a:schemeClr val="bg1"/>
                </a:solidFill>
                <a:effectLst>
                  <a:outerShdw blurRad="38100" dist="38100" dir="2700000" algn="ctr" rotWithShape="0">
                    <a:schemeClr val="tx1"/>
                  </a:outerShdw>
                </a:effectLst>
              </a:rPr>
              <a:t>seems</a:t>
            </a:r>
            <a:r>
              <a:rPr lang="en-US" sz="2800" dirty="0">
                <a:solidFill>
                  <a:schemeClr val="bg1"/>
                </a:solidFill>
                <a:effectLst>
                  <a:outerShdw blurRad="38100" dist="38100" dir="2700000" algn="ctr" rotWithShape="0">
                    <a:schemeClr val="tx1"/>
                  </a:outerShdw>
                </a:effectLst>
              </a:rPr>
              <a:t> to have done in verse 16? </a:t>
            </a:r>
          </a:p>
          <a:p>
            <a:pPr lvl="1"/>
            <a:r>
              <a:rPr lang="en-US" sz="2800" dirty="0">
                <a:solidFill>
                  <a:schemeClr val="bg1"/>
                </a:solidFill>
                <a:effectLst>
                  <a:outerShdw blurRad="38100" dist="38100" dir="2700000" algn="ctr" rotWithShape="0">
                    <a:schemeClr val="tx1"/>
                  </a:outerShdw>
                </a:effectLst>
              </a:rPr>
              <a:t>Surely the king would be </a:t>
            </a:r>
            <a:r>
              <a:rPr lang="en-US" sz="2800" b="1" i="1" dirty="0">
                <a:solidFill>
                  <a:schemeClr val="bg1"/>
                </a:solidFill>
                <a:effectLst>
                  <a:outerShdw blurRad="38100" dist="38100" dir="2700000" algn="ctr" rotWithShape="0">
                    <a:schemeClr val="tx1"/>
                  </a:outerShdw>
                </a:effectLst>
              </a:rPr>
              <a:t>expecting</a:t>
            </a:r>
            <a:r>
              <a:rPr lang="en-US" sz="2800" dirty="0">
                <a:solidFill>
                  <a:schemeClr val="bg1"/>
                </a:solidFill>
                <a:effectLst>
                  <a:outerShdw blurRad="38100" dist="38100" dir="2700000" algn="ctr" rotWithShape="0">
                    <a:schemeClr val="tx1"/>
                  </a:outerShdw>
                </a:effectLst>
              </a:rPr>
              <a:t> to hear back from Daniel since he had granted Daniel some time to come up with an answer.</a:t>
            </a:r>
          </a:p>
          <a:p>
            <a:pPr lvl="1"/>
            <a:r>
              <a:rPr lang="en-US" sz="2800" dirty="0">
                <a:solidFill>
                  <a:schemeClr val="bg1"/>
                </a:solidFill>
                <a:effectLst>
                  <a:outerShdw blurRad="38100" dist="38100" dir="2700000" algn="ctr" rotWithShape="0">
                    <a:schemeClr val="tx1"/>
                  </a:outerShdw>
                </a:effectLst>
              </a:rPr>
              <a:t>Why does Arioch introduce Daniel to the king as though Daniel were somebody that Arioch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found among the exiles</a:t>
            </a:r>
            <a:r>
              <a:rPr lang="en-US" sz="2800" dirty="0">
                <a:solidFill>
                  <a:schemeClr val="bg1"/>
                </a:solidFill>
                <a:effectLst>
                  <a:outerShdw blurRad="38100" dist="38100" dir="2700000" algn="ctr" rotWithShape="0">
                    <a:schemeClr val="tx1"/>
                  </a:outerShdw>
                </a:effectLst>
              </a:rPr>
              <a:t>” that the king has never met?</a:t>
            </a:r>
          </a:p>
          <a:p>
            <a:pPr lvl="1"/>
            <a:endParaRPr lang="en-US" sz="28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990C7633-52E7-3CAB-AA43-5D0FFE9F19B8}"/>
              </a:ext>
            </a:extLst>
          </p:cNvPr>
          <p:cNvSpPr>
            <a:spLocks noGrp="1"/>
          </p:cNvSpPr>
          <p:nvPr>
            <p:ph type="title"/>
          </p:nvPr>
        </p:nvSpPr>
        <p:spPr>
          <a:xfrm>
            <a:off x="0" y="1"/>
            <a:ext cx="12192000" cy="174858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Therefore Daniel went in to Arioch, whom the king had appointed to destroy the wise men of Babylon. He went and said thus to him: "Do not destroy the wise men of Babylon; bring me in before the king, and I will show the king the interpretation."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Arioch brought in Daniel before the king in haste and said thus to him: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have found among the exiles from Judah a man who will make known to the king the interpretation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11065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7F69743-EBC8-1913-3616-E0A2DA32C77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F9B9541-258D-C402-E456-752871C24762}"/>
              </a:ext>
            </a:extLst>
          </p:cNvPr>
          <p:cNvSpPr>
            <a:spLocks noGrp="1"/>
          </p:cNvSpPr>
          <p:nvPr>
            <p:ph idx="1"/>
          </p:nvPr>
        </p:nvSpPr>
        <p:spPr>
          <a:xfrm>
            <a:off x="216569" y="1888958"/>
            <a:ext cx="11766884" cy="4969042"/>
          </a:xfrm>
        </p:spPr>
        <p:txBody>
          <a:bodyPr>
            <a:normAutofit lnSpcReduction="10000"/>
          </a:bodyPr>
          <a:lstStyle/>
          <a:p>
            <a:r>
              <a:rPr lang="en-US" sz="3200" dirty="0">
                <a:solidFill>
                  <a:schemeClr val="bg1"/>
                </a:solidFill>
                <a:effectLst>
                  <a:outerShdw blurRad="38100" dist="38100" dir="2700000" algn="ctr" rotWithShape="0">
                    <a:schemeClr val="tx1"/>
                  </a:outerShdw>
                </a:effectLst>
              </a:rPr>
              <a:t>The commentaries raise these and other questions, and they vary </a:t>
            </a:r>
            <a:r>
              <a:rPr lang="en-US" sz="3200" b="1" i="1" dirty="0">
                <a:solidFill>
                  <a:schemeClr val="bg1"/>
                </a:solidFill>
                <a:effectLst>
                  <a:outerShdw blurRad="38100" dist="38100" dir="2700000" algn="ctr" rotWithShape="0">
                    <a:schemeClr val="tx1"/>
                  </a:outerShdw>
                </a:effectLst>
              </a:rPr>
              <a:t>significantly</a:t>
            </a:r>
            <a:r>
              <a:rPr lang="en-US" sz="3200" dirty="0">
                <a:solidFill>
                  <a:schemeClr val="bg1"/>
                </a:solidFill>
                <a:effectLst>
                  <a:outerShdw blurRad="38100" dist="38100" dir="2700000" algn="ctr" rotWithShape="0">
                    <a:schemeClr val="tx1"/>
                  </a:outerShdw>
                </a:effectLst>
              </a:rPr>
              <a:t> in the way they answer these questions.</a:t>
            </a:r>
          </a:p>
          <a:p>
            <a:r>
              <a:rPr lang="en-US" sz="3200" dirty="0">
                <a:solidFill>
                  <a:schemeClr val="bg1"/>
                </a:solidFill>
                <a:effectLst>
                  <a:outerShdw blurRad="38100" dist="38100" dir="2700000" algn="ctr" rotWithShape="0">
                    <a:schemeClr val="tx1"/>
                  </a:outerShdw>
                </a:effectLst>
              </a:rPr>
              <a:t>After much study and consideration, I have come to the following conclusions:</a:t>
            </a:r>
          </a:p>
          <a:p>
            <a:pPr lvl="1"/>
            <a:r>
              <a:rPr lang="en-US" sz="2800" dirty="0">
                <a:solidFill>
                  <a:schemeClr val="bg1"/>
                </a:solidFill>
                <a:effectLst>
                  <a:outerShdw blurRad="38100" dist="38100" dir="2700000" algn="ctr" rotWithShape="0">
                    <a:schemeClr val="tx1"/>
                  </a:outerShdw>
                </a:effectLst>
              </a:rPr>
              <a:t>As I suggested in verse 16, though the verse doesn’t </a:t>
            </a:r>
            <a:r>
              <a:rPr lang="en-US" sz="2800" b="1" i="1" dirty="0">
                <a:solidFill>
                  <a:schemeClr val="bg1"/>
                </a:solidFill>
                <a:effectLst>
                  <a:outerShdw blurRad="38100" dist="38100" dir="2700000" algn="ctr" rotWithShape="0">
                    <a:schemeClr val="tx1"/>
                  </a:outerShdw>
                </a:effectLst>
              </a:rPr>
              <a:t>mention</a:t>
            </a:r>
            <a:r>
              <a:rPr lang="en-US" sz="2800" dirty="0">
                <a:solidFill>
                  <a:schemeClr val="bg1"/>
                </a:solidFill>
                <a:effectLst>
                  <a:outerShdw blurRad="38100" dist="38100" dir="2700000" algn="ctr" rotWithShape="0">
                    <a:schemeClr val="tx1"/>
                  </a:outerShdw>
                </a:effectLst>
              </a:rPr>
              <a:t> it, I suspect Daniel probably </a:t>
            </a:r>
            <a:r>
              <a:rPr lang="en-US" sz="2800" b="1" i="1" dirty="0">
                <a:solidFill>
                  <a:schemeClr val="bg1"/>
                </a:solidFill>
                <a:effectLst>
                  <a:outerShdw blurRad="38100" dist="38100" dir="2700000" algn="ctr" rotWithShape="0">
                    <a:schemeClr val="tx1"/>
                  </a:outerShdw>
                </a:effectLst>
              </a:rPr>
              <a:t>did</a:t>
            </a:r>
            <a:r>
              <a:rPr lang="en-US" sz="2800" dirty="0">
                <a:solidFill>
                  <a:schemeClr val="bg1"/>
                </a:solidFill>
                <a:effectLst>
                  <a:outerShdw blurRad="38100" dist="38100" dir="2700000" algn="ctr" rotWithShape="0">
                    <a:schemeClr val="tx1"/>
                  </a:outerShdw>
                </a:effectLst>
              </a:rPr>
              <a:t> have to approach the king via an intermediary as he did here, because that was the common practice of the day.</a:t>
            </a:r>
          </a:p>
          <a:p>
            <a:pPr lvl="1"/>
            <a:r>
              <a:rPr lang="en-US" sz="2800" dirty="0">
                <a:solidFill>
                  <a:schemeClr val="bg1"/>
                </a:solidFill>
                <a:effectLst>
                  <a:outerShdw blurRad="38100" dist="38100" dir="2700000" algn="ctr" rotWithShape="0">
                    <a:schemeClr val="tx1"/>
                  </a:outerShdw>
                </a:effectLst>
              </a:rPr>
              <a:t>Since Arioch is the one who has been charged with executing the wise men, Daniel approaches the king through </a:t>
            </a:r>
            <a:r>
              <a:rPr lang="en-US" sz="2800" b="1" i="1" dirty="0">
                <a:solidFill>
                  <a:schemeClr val="bg1"/>
                </a:solidFill>
                <a:effectLst>
                  <a:outerShdw blurRad="38100" dist="38100" dir="2700000" algn="ctr" rotWithShape="0">
                    <a:schemeClr val="tx1"/>
                  </a:outerShdw>
                </a:effectLst>
              </a:rPr>
              <a:t>him</a:t>
            </a:r>
            <a:r>
              <a:rPr lang="en-US" sz="2800" dirty="0">
                <a:solidFill>
                  <a:schemeClr val="bg1"/>
                </a:solidFill>
                <a:effectLst>
                  <a:outerShdw blurRad="38100" dist="38100" dir="2700000" algn="ctr" rotWithShape="0">
                    <a:schemeClr val="tx1"/>
                  </a:outerShdw>
                </a:effectLst>
              </a:rPr>
              <a:t> this time.</a:t>
            </a:r>
          </a:p>
          <a:p>
            <a:pPr lvl="1"/>
            <a:r>
              <a:rPr lang="en-US" sz="2800" dirty="0">
                <a:solidFill>
                  <a:schemeClr val="bg1"/>
                </a:solidFill>
                <a:effectLst>
                  <a:outerShdw blurRad="38100" dist="38100" dir="2700000" algn="ctr" rotWithShape="0">
                    <a:schemeClr val="tx1"/>
                  </a:outerShdw>
                </a:effectLst>
              </a:rPr>
              <a:t>It appears to me that Daniel </a:t>
            </a:r>
            <a:r>
              <a:rPr lang="en-US" sz="2800" b="1" i="1" dirty="0">
                <a:solidFill>
                  <a:schemeClr val="bg1"/>
                </a:solidFill>
                <a:effectLst>
                  <a:outerShdw blurRad="38100" dist="38100" dir="2700000" algn="ctr" rotWithShape="0">
                    <a:schemeClr val="tx1"/>
                  </a:outerShdw>
                </a:effectLst>
              </a:rPr>
              <a:t>didn’t tell </a:t>
            </a:r>
            <a:r>
              <a:rPr lang="en-US" sz="2800" dirty="0">
                <a:solidFill>
                  <a:schemeClr val="bg1"/>
                </a:solidFill>
                <a:effectLst>
                  <a:outerShdw blurRad="38100" dist="38100" dir="2700000" algn="ctr" rotWithShape="0">
                    <a:schemeClr val="tx1"/>
                  </a:outerShdw>
                </a:effectLst>
              </a:rPr>
              <a:t>Arioch about his first visit with the king, which is why Arioch uses the occasion to try to gain some favor with the king  (“Look who I found!”) – see John Gill on Dan 2:25</a:t>
            </a:r>
          </a:p>
          <a:p>
            <a:pPr lvl="1"/>
            <a:endParaRPr lang="en-US" dirty="0">
              <a:solidFill>
                <a:schemeClr val="bg1"/>
              </a:solidFill>
              <a:effectLst>
                <a:outerShdw blurRad="38100" dist="38100" dir="2700000" algn="ctr" rotWithShape="0">
                  <a:schemeClr val="tx1"/>
                </a:outerShdw>
              </a:effectLst>
            </a:endParaRPr>
          </a:p>
          <a:p>
            <a:pPr lvl="1"/>
            <a:endParaRPr lang="en-US" sz="28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0144FBD1-C0E0-81F4-110C-C2E68A04A7CD}"/>
              </a:ext>
            </a:extLst>
          </p:cNvPr>
          <p:cNvSpPr>
            <a:spLocks noGrp="1"/>
          </p:cNvSpPr>
          <p:nvPr>
            <p:ph type="title"/>
          </p:nvPr>
        </p:nvSpPr>
        <p:spPr>
          <a:xfrm>
            <a:off x="0" y="1"/>
            <a:ext cx="12192000" cy="174858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Therefore Daniel went in to Arioch, whom the king had appointed to destroy the wise men of Babylon. He went and said thus to him: "Do not destroy the wise men of Babylon; bring me in before the king, and I will show the king the interpretation."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Arioch brought in Daniel before the king in haste and said thus to him: "I have found among the exiles from Judah a man who will make known to the king the interpretation."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30406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9A63B6F-DBBF-ACB7-DCD0-FB2399889A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D1D027-B965-9FC7-9837-4171A8110E94}"/>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Intervention (2:14-30)</a:t>
            </a:r>
          </a:p>
        </p:txBody>
      </p:sp>
      <p:sp>
        <p:nvSpPr>
          <p:cNvPr id="5" name="Content Placeholder 4">
            <a:extLst>
              <a:ext uri="{FF2B5EF4-FFF2-40B4-BE49-F238E27FC236}">
                <a16:creationId xmlns:a16="http://schemas.microsoft.com/office/drawing/2014/main" id="{BC2E9BE4-1E6F-0976-AFC3-27901DD32FE0}"/>
              </a:ext>
            </a:extLst>
          </p:cNvPr>
          <p:cNvSpPr>
            <a:spLocks noGrp="1"/>
          </p:cNvSpPr>
          <p:nvPr>
            <p:ph idx="1"/>
          </p:nvPr>
        </p:nvSpPr>
        <p:spPr>
          <a:xfrm>
            <a:off x="357809" y="818735"/>
            <a:ext cx="11502887" cy="5976920"/>
          </a:xfrm>
        </p:spPr>
        <p:txBody>
          <a:bodyPr>
            <a:normAutofit fontScale="92500"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Arioch, the commander of the king's guard, had gone out to put to death the wise men of Babylon, Daniel spoke to him with wisdom and tact.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asked the king's officer, “Why did the king issue such a harsh decree?” Arioch then explained the matter to Daniel.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this, Daniel went in to the king and asked for time, so that he might interpret the dream for him.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Daniel returned to his house and explained the matter to his friends Hananiah, Mishael and Azariah.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urged them to plead for mercy from the God of heaven concerning this mystery, so that he and his friends might not be executed with the rest of the wise men of Babylon. </a:t>
            </a:r>
          </a:p>
        </p:txBody>
      </p:sp>
    </p:spTree>
    <p:extLst>
      <p:ext uri="{BB962C8B-B14F-4D97-AF65-F5344CB8AC3E}">
        <p14:creationId xmlns:p14="http://schemas.microsoft.com/office/powerpoint/2010/main" val="1480126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6E7C262-43A2-E483-673A-521EA80D1A3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B86B94-4399-A629-DD9A-363EFA5DECEA}"/>
              </a:ext>
            </a:extLst>
          </p:cNvPr>
          <p:cNvSpPr>
            <a:spLocks noGrp="1"/>
          </p:cNvSpPr>
          <p:nvPr>
            <p:ph idx="1"/>
          </p:nvPr>
        </p:nvSpPr>
        <p:spPr>
          <a:xfrm>
            <a:off x="318052" y="1086852"/>
            <a:ext cx="11555896" cy="5285874"/>
          </a:xfrm>
        </p:spPr>
        <p:txBody>
          <a:bodyPr>
            <a:normAutofit/>
          </a:bodyPr>
          <a:lstStyle/>
          <a:p>
            <a:r>
              <a:rPr lang="en-US" sz="3200" dirty="0">
                <a:solidFill>
                  <a:schemeClr val="bg1"/>
                </a:solidFill>
                <a:effectLst>
                  <a:outerShdw blurRad="38100" dist="38100" dir="2700000" algn="ctr" rotWithShape="0">
                    <a:schemeClr val="tx1"/>
                  </a:outerShdw>
                </a:effectLst>
              </a:rPr>
              <a:t>The use of Daniel’s Babylonian name is a reminder of the fact that, though Daniel prefers his own original name and calls himself by it, yet on this occasion he was addressed by the king 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Belteshazzar</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Without further preliminaries the king at once asks Daniel whether this is really so. </a:t>
            </a:r>
          </a:p>
          <a:p>
            <a:r>
              <a:rPr lang="en-US" sz="3200" dirty="0">
                <a:solidFill>
                  <a:schemeClr val="bg1"/>
                </a:solidFill>
                <a:effectLst>
                  <a:outerShdw blurRad="38100" dist="38100" dir="2700000" algn="ctr" rotWithShape="0">
                    <a:schemeClr val="tx1"/>
                  </a:outerShdw>
                </a:effectLst>
              </a:rPr>
              <a:t>Whereas only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interpretation</a:t>
            </a:r>
            <a:r>
              <a:rPr lang="en-US" sz="3200" dirty="0">
                <a:solidFill>
                  <a:schemeClr val="bg1"/>
                </a:solidFill>
                <a:effectLst>
                  <a:outerShdw blurRad="38100" dist="38100" dir="2700000" algn="ctr" rotWithShape="0">
                    <a:schemeClr val="tx1"/>
                  </a:outerShdw>
                </a:effectLst>
              </a:rPr>
              <a:t>” of the dream has been mentioned as the important thing in the previous verses (see vss. 16 and 24), </a:t>
            </a:r>
            <a:r>
              <a:rPr lang="en-US" sz="3200" b="1" i="1" dirty="0">
                <a:solidFill>
                  <a:schemeClr val="bg1"/>
                </a:solidFill>
                <a:effectLst>
                  <a:outerShdw blurRad="38100" dist="38100" dir="2700000" algn="ctr" rotWithShape="0">
                    <a:schemeClr val="tx1"/>
                  </a:outerShdw>
                </a:effectLst>
              </a:rPr>
              <a:t>here</a:t>
            </a:r>
            <a:r>
              <a:rPr lang="en-US" sz="3200" dirty="0">
                <a:solidFill>
                  <a:schemeClr val="bg1"/>
                </a:solidFill>
                <a:effectLst>
                  <a:outerShdw blurRad="38100" dist="38100" dir="2700000" algn="ctr" rotWithShape="0">
                    <a:schemeClr val="tx1"/>
                  </a:outerShdw>
                </a:effectLst>
              </a:rPr>
              <a:t> we see that the king mentions the </a:t>
            </a:r>
            <a:r>
              <a:rPr lang="en-US" sz="3200" b="1" i="1" dirty="0">
                <a:solidFill>
                  <a:schemeClr val="bg1"/>
                </a:solidFill>
                <a:effectLst>
                  <a:outerShdw blurRad="38100" dist="38100" dir="2700000" algn="ctr" rotWithShape="0">
                    <a:schemeClr val="tx1"/>
                  </a:outerShdw>
                </a:effectLst>
              </a:rPr>
              <a:t>content</a:t>
            </a:r>
            <a:r>
              <a:rPr lang="en-US" sz="3200" dirty="0">
                <a:solidFill>
                  <a:schemeClr val="bg1"/>
                </a:solidFill>
                <a:effectLst>
                  <a:outerShdw blurRad="38100" dist="38100" dir="2700000" algn="ctr" rotWithShape="0">
                    <a:schemeClr val="tx1"/>
                  </a:outerShdw>
                </a:effectLst>
              </a:rPr>
              <a:t> of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dream</a:t>
            </a:r>
            <a:r>
              <a:rPr lang="en-US" sz="3200" dirty="0">
                <a:solidFill>
                  <a:schemeClr val="bg1"/>
                </a:solidFill>
                <a:effectLst>
                  <a:outerShdw blurRad="38100" dist="38100" dir="2700000" algn="ctr" rotWithShape="0">
                    <a:schemeClr val="tx1"/>
                  </a:outerShdw>
                </a:effectLst>
              </a:rPr>
              <a:t>” as well, for he himself apparently did not believe it possible that the content of the dream could be known by </a:t>
            </a:r>
            <a:r>
              <a:rPr lang="en-US" sz="3200" b="1" i="1" dirty="0">
                <a:solidFill>
                  <a:schemeClr val="bg1"/>
                </a:solidFill>
                <a:effectLst>
                  <a:outerShdw blurRad="38100" dist="38100" dir="2700000" algn="ctr" rotWithShape="0">
                    <a:schemeClr val="tx1"/>
                  </a:outerShdw>
                </a:effectLst>
              </a:rPr>
              <a:t>anyone</a:t>
            </a:r>
            <a:r>
              <a:rPr lang="en-US" sz="3200" dirty="0">
                <a:solidFill>
                  <a:schemeClr val="bg1"/>
                </a:solidFill>
                <a:effectLst>
                  <a:outerShdw blurRad="38100" dist="38100" dir="2700000" algn="ctr" rotWithShape="0">
                    <a:schemeClr val="tx1"/>
                  </a:outerShdw>
                </a:effectLst>
              </a:rPr>
              <a:t>.</a:t>
            </a:r>
          </a:p>
          <a:p>
            <a:pPr lvl="1"/>
            <a:endParaRPr lang="en-US" sz="28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8550D333-52B6-AD67-0482-C732051E8E5A}"/>
              </a:ext>
            </a:extLst>
          </p:cNvPr>
          <p:cNvSpPr>
            <a:spLocks noGrp="1"/>
          </p:cNvSpPr>
          <p:nvPr>
            <p:ph type="title"/>
          </p:nvPr>
        </p:nvSpPr>
        <p:spPr>
          <a:xfrm>
            <a:off x="0" y="1"/>
            <a:ext cx="12192000" cy="862262"/>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declared to Daniel, whose name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Belteshazzar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Are you able to make known to me the dream that I have seen and its interpretation?”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4AE6539-A2F6-2BEE-D781-50381659A22A}"/>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Leupold, H. C.;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Exposition of Daniel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(1949); (p.</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 </a:t>
            </a:r>
            <a:r>
              <a:rPr lang="en-US" sz="1800" dirty="0">
                <a:solidFill>
                  <a:schemeClr val="bg1"/>
                </a:solidFill>
                <a:effectLst>
                  <a:outerShdw blurRad="38100" dist="38100" dir="2700000" algn="ctr" rotWithShape="0">
                    <a:schemeClr val="tx1"/>
                  </a:outerShdw>
                </a:effectLst>
              </a:rPr>
              <a:t>104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894583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A9FE7EF-31E2-D3E9-30F9-6449967E50C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51380AB-1D3D-8968-5D93-973B1354A10E}"/>
              </a:ext>
            </a:extLst>
          </p:cNvPr>
          <p:cNvSpPr>
            <a:spLocks noGrp="1"/>
          </p:cNvSpPr>
          <p:nvPr>
            <p:ph idx="1"/>
          </p:nvPr>
        </p:nvSpPr>
        <p:spPr>
          <a:xfrm>
            <a:off x="40105" y="1471863"/>
            <a:ext cx="12151895" cy="5321969"/>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Daniel begins by pointing out that the </a:t>
            </a:r>
            <a:r>
              <a:rPr lang="en-US" sz="3200" b="1" i="1" dirty="0">
                <a:solidFill>
                  <a:schemeClr val="bg1"/>
                </a:solidFill>
                <a:effectLst>
                  <a:outerShdw blurRad="38100" dist="38100" dir="2700000" algn="ctr" rotWithShape="0">
                    <a:schemeClr val="tx1"/>
                  </a:outerShdw>
                </a:effectLst>
              </a:rPr>
              <a:t>demand</a:t>
            </a:r>
            <a:r>
              <a:rPr lang="en-US" sz="3200" dirty="0">
                <a:solidFill>
                  <a:schemeClr val="bg1"/>
                </a:solidFill>
                <a:effectLst>
                  <a:outerShdw blurRad="38100" dist="38100" dir="2700000" algn="ctr" rotWithShape="0">
                    <a:schemeClr val="tx1"/>
                  </a:outerShdw>
                </a:effectLst>
              </a:rPr>
              <a:t> that the king had made of the wise men was </a:t>
            </a:r>
            <a:r>
              <a:rPr lang="en-US" sz="3200" b="1" i="1" dirty="0">
                <a:solidFill>
                  <a:schemeClr val="bg1"/>
                </a:solidFill>
                <a:effectLst>
                  <a:outerShdw blurRad="38100" dist="38100" dir="2700000" algn="ctr" rotWithShape="0">
                    <a:schemeClr val="tx1"/>
                  </a:outerShdw>
                </a:effectLst>
              </a:rPr>
              <a:t>unreasonable</a:t>
            </a:r>
            <a:r>
              <a:rPr lang="en-US" sz="3200" dirty="0">
                <a:solidFill>
                  <a:schemeClr val="bg1"/>
                </a:solidFill>
                <a:effectLst>
                  <a:outerShdw blurRad="38100" dist="38100" dir="2700000" algn="ctr" rotWithShape="0">
                    <a:schemeClr val="tx1"/>
                  </a:outerShdw>
                </a:effectLst>
              </a:rPr>
              <a:t>, since the king had asked them to do something that </a:t>
            </a:r>
            <a:r>
              <a:rPr lang="en-US" sz="3200" b="1" i="1" dirty="0">
                <a:solidFill>
                  <a:schemeClr val="bg1"/>
                </a:solidFill>
                <a:effectLst>
                  <a:outerShdw blurRad="38100" dist="38100" dir="2700000" algn="ctr" rotWithShape="0">
                    <a:schemeClr val="tx1"/>
                  </a:outerShdw>
                </a:effectLst>
              </a:rPr>
              <a:t>no</a:t>
            </a:r>
            <a:r>
              <a:rPr lang="en-US" sz="3200" dirty="0">
                <a:solidFill>
                  <a:schemeClr val="bg1"/>
                </a:solidFill>
                <a:effectLst>
                  <a:outerShdw blurRad="38100" dist="38100" dir="2700000" algn="ctr" rotWithShape="0">
                    <a:schemeClr val="tx1"/>
                  </a:outerShdw>
                </a:effectLst>
              </a:rPr>
              <a:t> man could reasonably be expected to do. </a:t>
            </a:r>
          </a:p>
          <a:p>
            <a:r>
              <a:rPr lang="en-US" sz="3200" dirty="0">
                <a:solidFill>
                  <a:schemeClr val="bg1"/>
                </a:solidFill>
                <a:effectLst>
                  <a:outerShdw blurRad="38100" dist="38100" dir="2700000" algn="ctr" rotWithShape="0">
                    <a:schemeClr val="tx1"/>
                  </a:outerShdw>
                </a:effectLst>
              </a:rPr>
              <a:t>Man cannot perform that which is the prerogative of God </a:t>
            </a:r>
            <a:r>
              <a:rPr lang="en-US" sz="3200" b="1" i="1" dirty="0">
                <a:solidFill>
                  <a:schemeClr val="bg1"/>
                </a:solidFill>
                <a:effectLst>
                  <a:outerShdw blurRad="38100" dist="38100" dir="2700000" algn="ctr" rotWithShape="0">
                    <a:schemeClr val="tx1"/>
                  </a:outerShdw>
                </a:effectLst>
              </a:rPr>
              <a:t>alone</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gives Daniel an opportunity to vindicate the superior claims of the God of Israel.</a:t>
            </a:r>
          </a:p>
          <a:p>
            <a:r>
              <a:rPr lang="en-US" sz="3200" dirty="0">
                <a:solidFill>
                  <a:schemeClr val="bg1"/>
                </a:solidFill>
                <a:effectLst>
                  <a:outerShdw blurRad="38100" dist="38100" dir="2700000" algn="ctr" rotWithShape="0">
                    <a:schemeClr val="tx1"/>
                  </a:outerShdw>
                </a:effectLst>
              </a:rPr>
              <a:t>Although man </a:t>
            </a:r>
            <a:r>
              <a:rPr lang="en-US" sz="3200" b="1" i="1" dirty="0">
                <a:solidFill>
                  <a:schemeClr val="bg1"/>
                </a:solidFill>
                <a:effectLst>
                  <a:outerShdw blurRad="38100" dist="38100" dir="2700000" algn="ctr" rotWithShape="0">
                    <a:schemeClr val="tx1"/>
                  </a:outerShdw>
                </a:effectLst>
              </a:rPr>
              <a:t>cannot</a:t>
            </a:r>
            <a:r>
              <a:rPr lang="en-US" sz="3200" dirty="0">
                <a:solidFill>
                  <a:schemeClr val="bg1"/>
                </a:solidFill>
                <a:effectLst>
                  <a:outerShdw blurRad="38100" dist="38100" dir="2700000" algn="ctr" rotWithShape="0">
                    <a:schemeClr val="tx1"/>
                  </a:outerShdw>
                </a:effectLst>
              </a:rPr>
              <a:t> reveal such secrets, God can. </a:t>
            </a:r>
          </a:p>
          <a:p>
            <a:r>
              <a:rPr lang="en-US" sz="3200" dirty="0">
                <a:solidFill>
                  <a:schemeClr val="bg1"/>
                </a:solidFill>
                <a:effectLst>
                  <a:outerShdw blurRad="38100" dist="38100" dir="2700000" algn="ctr" rotWithShape="0">
                    <a:schemeClr val="tx1"/>
                  </a:outerShdw>
                </a:effectLst>
              </a:rPr>
              <a:t>He dwells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heaven</a:t>
            </a:r>
            <a:r>
              <a:rPr lang="en-US" sz="3200" dirty="0">
                <a:solidFill>
                  <a:schemeClr val="bg1"/>
                </a:solidFill>
                <a:effectLst>
                  <a:outerShdw blurRad="38100" dist="38100" dir="2700000" algn="ctr" rotWithShape="0">
                    <a:schemeClr val="tx1"/>
                  </a:outerShdw>
                </a:effectLst>
              </a:rPr>
              <a:t>”, unlike the idols of Babylon, who </a:t>
            </a:r>
            <a:r>
              <a:rPr lang="en-US" sz="3200" b="1" i="1" dirty="0">
                <a:solidFill>
                  <a:schemeClr val="bg1"/>
                </a:solidFill>
                <a:effectLst>
                  <a:outerShdw blurRad="38100" dist="38100" dir="2700000" algn="ctr" rotWithShape="0">
                    <a:schemeClr val="tx1"/>
                  </a:outerShdw>
                </a:effectLst>
              </a:rPr>
              <a:t>cannot</a:t>
            </a:r>
            <a:r>
              <a:rPr lang="en-US" sz="3200" dirty="0">
                <a:solidFill>
                  <a:schemeClr val="bg1"/>
                </a:solidFill>
                <a:effectLst>
                  <a:outerShdw blurRad="38100" dist="38100" dir="2700000" algn="ctr" rotWithShape="0">
                    <a:schemeClr val="tx1"/>
                  </a:outerShdw>
                </a:effectLst>
              </a:rPr>
              <a:t> reveal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mysteries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God can and </a:t>
            </a:r>
            <a:r>
              <a:rPr lang="en-US" sz="3200" b="1" i="1" dirty="0">
                <a:solidFill>
                  <a:schemeClr val="bg1"/>
                </a:solidFill>
                <a:effectLst>
                  <a:outerShdw blurRad="38100" dist="38100" dir="2700000" algn="ctr" rotWithShape="0">
                    <a:schemeClr val="tx1"/>
                  </a:outerShdw>
                </a:effectLst>
              </a:rPr>
              <a:t>does</a:t>
            </a:r>
            <a:r>
              <a:rPr lang="en-US" sz="3200" dirty="0">
                <a:solidFill>
                  <a:schemeClr val="bg1"/>
                </a:solidFill>
                <a:effectLst>
                  <a:outerShdw blurRad="38100" dist="38100" dir="2700000" algn="ctr" rotWithShape="0">
                    <a:schemeClr val="tx1"/>
                  </a:outerShdw>
                </a:effectLst>
              </a:rPr>
              <a:t> reveal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mysteries</a:t>
            </a:r>
            <a:r>
              <a:rPr lang="en-US" sz="3200" dirty="0">
                <a:solidFill>
                  <a:schemeClr val="bg1"/>
                </a:solidFill>
                <a:effectLst>
                  <a:outerShdw blurRad="38100" dist="38100" dir="2700000" algn="ctr" rotWithShape="0">
                    <a:schemeClr val="tx1"/>
                  </a:outerShdw>
                </a:effectLst>
              </a:rPr>
              <a:t>” and has revealed the explanation of this </a:t>
            </a:r>
            <a:r>
              <a:rPr lang="en-US" sz="3200" b="1" i="1" dirty="0">
                <a:solidFill>
                  <a:schemeClr val="bg1"/>
                </a:solidFill>
                <a:effectLst>
                  <a:outerShdw blurRad="38100" dist="38100" dir="2700000" algn="ctr" rotWithShape="0">
                    <a:schemeClr val="tx1"/>
                  </a:outerShdw>
                </a:effectLst>
              </a:rPr>
              <a:t>particular</a:t>
            </a:r>
            <a:r>
              <a:rPr lang="en-US" sz="3200" dirty="0">
                <a:solidFill>
                  <a:schemeClr val="bg1"/>
                </a:solidFill>
                <a:effectLst>
                  <a:outerShdw blurRad="38100" dist="38100" dir="2700000" algn="ctr" rotWithShape="0">
                    <a:schemeClr val="tx1"/>
                  </a:outerShdw>
                </a:effectLst>
              </a:rPr>
              <a:t> dream of Nebuchadnezzar which predicts events that will take place in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latter days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As we continue working through this text, we will see that this phrase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latter days</a:t>
            </a:r>
            <a:r>
              <a:rPr lang="en-US" sz="3200" dirty="0">
                <a:solidFill>
                  <a:schemeClr val="bg1"/>
                </a:solidFill>
                <a:effectLst>
                  <a:outerShdw blurRad="38100" dist="38100" dir="2700000" algn="ctr" rotWithShape="0">
                    <a:schemeClr val="tx1"/>
                  </a:outerShdw>
                </a:effectLst>
              </a:rPr>
              <a:t>”) </a:t>
            </a:r>
            <a:r>
              <a:rPr lang="en-US" sz="3200" b="1" i="1" dirty="0">
                <a:solidFill>
                  <a:schemeClr val="bg1"/>
                </a:solidFill>
                <a:effectLst>
                  <a:outerShdw blurRad="38100" dist="38100" dir="2700000" algn="ctr" rotWithShape="0">
                    <a:schemeClr val="tx1"/>
                  </a:outerShdw>
                </a:effectLst>
              </a:rPr>
              <a:t>primarily</a:t>
            </a:r>
            <a:r>
              <a:rPr lang="en-US" sz="3200" dirty="0">
                <a:solidFill>
                  <a:schemeClr val="bg1"/>
                </a:solidFill>
                <a:effectLst>
                  <a:outerShdw blurRad="38100" dist="38100" dir="2700000" algn="ctr" rotWithShape="0">
                    <a:schemeClr val="tx1"/>
                  </a:outerShdw>
                </a:effectLst>
              </a:rPr>
              <a:t> refers to that period of time which would begin with the appearance of God upon the earth, i.e., the days of the Messiah. </a:t>
            </a:r>
          </a:p>
        </p:txBody>
      </p:sp>
      <p:sp>
        <p:nvSpPr>
          <p:cNvPr id="7" name="Title 1">
            <a:extLst>
              <a:ext uri="{FF2B5EF4-FFF2-40B4-BE49-F238E27FC236}">
                <a16:creationId xmlns:a16="http://schemas.microsoft.com/office/drawing/2014/main" id="{60CC6850-5C8C-E4AE-026C-8599D564DEF1}"/>
              </a:ext>
            </a:extLst>
          </p:cNvPr>
          <p:cNvSpPr>
            <a:spLocks noGrp="1"/>
          </p:cNvSpPr>
          <p:nvPr>
            <p:ph type="title"/>
          </p:nvPr>
        </p:nvSpPr>
        <p:spPr>
          <a:xfrm>
            <a:off x="0" y="1"/>
            <a:ext cx="12192000" cy="1471862"/>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Daniel answered the king and said,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 wise men, enchanters, magicians, or astrologers can show to the king the mystery that the king has asked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there is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 in heaven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reveals mysteries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has made known to King Nebuchadnezzar what will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latter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days. Your dream and the visions of your head as you lay in bed are these: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C14B66B-03A2-0FFA-DC75-91B7D960FAD2}"/>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a:t>
            </a:r>
            <a:r>
              <a:rPr lang="en-US" sz="1800" dirty="0">
                <a:solidFill>
                  <a:schemeClr val="bg1"/>
                </a:solidFill>
                <a:effectLst>
                  <a:outerShdw blurRad="38100" dist="38100" dir="2700000" algn="ctr" rotWithShape="0">
                    <a:schemeClr val="tx1"/>
                  </a:outerShdw>
                </a:effectLst>
              </a:rPr>
              <a:t> 70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8881647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5497468-28FE-919F-1C33-BC86D3C543E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DF4116-4899-6F28-A2AD-03D9EDD833B8}"/>
              </a:ext>
            </a:extLst>
          </p:cNvPr>
          <p:cNvSpPr>
            <a:spLocks noGrp="1"/>
          </p:cNvSpPr>
          <p:nvPr>
            <p:ph idx="1"/>
          </p:nvPr>
        </p:nvSpPr>
        <p:spPr>
          <a:xfrm>
            <a:off x="165652" y="1568116"/>
            <a:ext cx="11926085" cy="5053264"/>
          </a:xfrm>
        </p:spPr>
        <p:txBody>
          <a:bodyPr>
            <a:normAutofit lnSpcReduction="10000"/>
          </a:bodyPr>
          <a:lstStyle/>
          <a:p>
            <a:r>
              <a:rPr lang="en-US" dirty="0">
                <a:solidFill>
                  <a:schemeClr val="bg1"/>
                </a:solidFill>
                <a:effectLst>
                  <a:outerShdw blurRad="38100" dist="38100" dir="2700000" algn="ctr" rotWithShape="0">
                    <a:schemeClr val="tx1"/>
                  </a:outerShdw>
                </a:effectLst>
              </a:rPr>
              <a:t>When we get to the portion of this text where Daniel reveals the actual contents of the Nebuchadnezzar’s dream, we will see that the historical events prophesied in the dream do not </a:t>
            </a:r>
            <a:r>
              <a:rPr lang="en-US" b="1" i="1" dirty="0">
                <a:solidFill>
                  <a:schemeClr val="bg1"/>
                </a:solidFill>
                <a:effectLst>
                  <a:outerShdw blurRad="38100" dist="38100" dir="2700000" algn="ctr" rotWithShape="0">
                    <a:schemeClr val="tx1"/>
                  </a:outerShdw>
                </a:effectLst>
              </a:rPr>
              <a:t>all</a:t>
            </a:r>
            <a:r>
              <a:rPr lang="en-US" dirty="0">
                <a:solidFill>
                  <a:schemeClr val="bg1"/>
                </a:solidFill>
                <a:effectLst>
                  <a:outerShdw blurRad="38100" dist="38100" dir="2700000" algn="ctr" rotWithShape="0">
                    <a:schemeClr val="tx1"/>
                  </a:outerShdw>
                </a:effectLst>
              </a:rPr>
              <a:t> fall within the Messianic age.</a:t>
            </a:r>
          </a:p>
          <a:p>
            <a:r>
              <a:rPr lang="en-US" dirty="0">
                <a:solidFill>
                  <a:schemeClr val="bg1"/>
                </a:solidFill>
                <a:effectLst>
                  <a:outerShdw blurRad="38100" dist="38100" dir="2700000" algn="ctr" rotWithShape="0">
                    <a:schemeClr val="tx1"/>
                  </a:outerShdw>
                </a:effectLst>
              </a:rPr>
              <a:t>But the </a:t>
            </a:r>
            <a:r>
              <a:rPr lang="en-US" b="1" i="1" dirty="0">
                <a:solidFill>
                  <a:schemeClr val="bg1"/>
                </a:solidFill>
                <a:effectLst>
                  <a:outerShdw blurRad="38100" dist="38100" dir="2700000" algn="ctr" rotWithShape="0">
                    <a:schemeClr val="tx1"/>
                  </a:outerShdw>
                </a:effectLst>
              </a:rPr>
              <a:t>principal point </a:t>
            </a:r>
            <a:r>
              <a:rPr lang="en-US" dirty="0">
                <a:solidFill>
                  <a:schemeClr val="bg1"/>
                </a:solidFill>
                <a:effectLst>
                  <a:outerShdw blurRad="38100" dist="38100" dir="2700000" algn="ctr" rotWithShape="0">
                    <a:schemeClr val="tx1"/>
                  </a:outerShdw>
                </a:effectLst>
              </a:rPr>
              <a:t>of the dream, the establishment of the Messiah’s Kingdom, </a:t>
            </a:r>
            <a:r>
              <a:rPr lang="en-US" b="1" i="1" dirty="0">
                <a:solidFill>
                  <a:schemeClr val="bg1"/>
                </a:solidFill>
                <a:effectLst>
                  <a:outerShdw blurRad="38100" dist="38100" dir="2700000" algn="ctr" rotWithShape="0">
                    <a:schemeClr val="tx1"/>
                  </a:outerShdw>
                </a:effectLst>
              </a:rPr>
              <a:t>does</a:t>
            </a:r>
            <a:r>
              <a:rPr lang="en-US" dirty="0">
                <a:solidFill>
                  <a:schemeClr val="bg1"/>
                </a:solidFill>
                <a:effectLst>
                  <a:outerShdw blurRad="38100" dist="38100" dir="2700000" algn="ctr" rotWithShape="0">
                    <a:schemeClr val="tx1"/>
                  </a:outerShdw>
                </a:effectLst>
              </a:rPr>
              <a:t> fall within the time period of the </a:t>
            </a:r>
            <a:r>
              <a:rPr lang="en-US" b="1" i="1" dirty="0">
                <a:solidFill>
                  <a:schemeClr val="bg1"/>
                </a:solidFill>
                <a:effectLst>
                  <a:outerShdw blurRad="38100" dist="38100" dir="2700000" algn="ctr" rotWithShape="0">
                    <a:schemeClr val="tx1"/>
                  </a:outerShdw>
                </a:effectLst>
              </a:rPr>
              <a:t>final</a:t>
            </a:r>
            <a:r>
              <a:rPr lang="en-US" dirty="0">
                <a:solidFill>
                  <a:schemeClr val="bg1"/>
                </a:solidFill>
                <a:effectLst>
                  <a:outerShdw blurRad="38100" dist="38100" dir="2700000" algn="ctr" rotWithShape="0">
                    <a:schemeClr val="tx1"/>
                  </a:outerShdw>
                </a:effectLst>
              </a:rPr>
              <a:t> events prophesied in the dream .</a:t>
            </a:r>
          </a:p>
          <a:p>
            <a:r>
              <a:rPr lang="en-US" dirty="0">
                <a:solidFill>
                  <a:schemeClr val="bg1"/>
                </a:solidFill>
                <a:effectLst>
                  <a:outerShdw blurRad="38100" dist="38100" dir="2700000" algn="ctr" rotWithShape="0">
                    <a:schemeClr val="tx1"/>
                  </a:outerShdw>
                </a:effectLst>
              </a:rPr>
              <a:t>The age which was ushered in by the appearance of Christ upon earth is often referred to in the New Testament as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last days</a:t>
            </a:r>
            <a:r>
              <a:rPr lang="en-US" dirty="0">
                <a:solidFill>
                  <a:schemeClr val="bg1"/>
                </a:solidFill>
                <a:effectLst>
                  <a:outerShdw blurRad="38100" dist="38100" dir="2700000" algn="ctr" rotWithShape="0">
                    <a:schemeClr val="tx1"/>
                  </a:outerShdw>
                </a:effectLst>
              </a:rPr>
              <a:t>” (cf. Heb. 1:1; Acts 2:16, 17; 1 Tim. 4:1; 2 Tim. 3:1; 1 John 2:18). </a:t>
            </a:r>
          </a:p>
          <a:p>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latter days</a:t>
            </a:r>
            <a:r>
              <a:rPr lang="en-US" dirty="0">
                <a:solidFill>
                  <a:schemeClr val="bg1"/>
                </a:solidFill>
                <a:effectLst>
                  <a:outerShdw blurRad="38100" dist="38100" dir="2700000" algn="ctr" rotWithShape="0">
                    <a:schemeClr val="tx1"/>
                  </a:outerShdw>
                </a:effectLst>
              </a:rPr>
              <a:t>” here, then, is not merely a reference to some general time in the future, nor is the phrase to be equated with the second coming of Christ at the </a:t>
            </a:r>
            <a:r>
              <a:rPr lang="en-US" b="1" i="1" dirty="0">
                <a:solidFill>
                  <a:schemeClr val="bg1"/>
                </a:solidFill>
                <a:effectLst>
                  <a:outerShdw blurRad="38100" dist="38100" dir="2700000" algn="ctr" rotWithShape="0">
                    <a:schemeClr val="tx1"/>
                  </a:outerShdw>
                </a:effectLst>
              </a:rPr>
              <a:t>end</a:t>
            </a:r>
            <a:r>
              <a:rPr lang="en-US" dirty="0">
                <a:solidFill>
                  <a:schemeClr val="bg1"/>
                </a:solidFill>
                <a:effectLst>
                  <a:outerShdw blurRad="38100" dist="38100" dir="2700000" algn="ctr" rotWithShape="0">
                    <a:schemeClr val="tx1"/>
                  </a:outerShdw>
                </a:effectLst>
              </a:rPr>
              <a:t> of time.</a:t>
            </a:r>
          </a:p>
          <a:p>
            <a:r>
              <a:rPr lang="en-US" dirty="0">
                <a:solidFill>
                  <a:schemeClr val="bg1"/>
                </a:solidFill>
                <a:effectLst>
                  <a:outerShdw blurRad="38100" dist="38100" dir="2700000" algn="ctr" rotWithShape="0">
                    <a:schemeClr val="tx1"/>
                  </a:outerShdw>
                </a:effectLst>
              </a:rPr>
              <a:t>The content of this dream is that which leads up to the coming Messianic age. </a:t>
            </a:r>
          </a:p>
        </p:txBody>
      </p:sp>
      <p:sp>
        <p:nvSpPr>
          <p:cNvPr id="7" name="Title 1">
            <a:extLst>
              <a:ext uri="{FF2B5EF4-FFF2-40B4-BE49-F238E27FC236}">
                <a16:creationId xmlns:a16="http://schemas.microsoft.com/office/drawing/2014/main" id="{E04FC267-0D4E-D115-CC31-35F0A6E2B90B}"/>
              </a:ext>
            </a:extLst>
          </p:cNvPr>
          <p:cNvSpPr>
            <a:spLocks noGrp="1"/>
          </p:cNvSpPr>
          <p:nvPr>
            <p:ph type="title"/>
          </p:nvPr>
        </p:nvSpPr>
        <p:spPr>
          <a:xfrm>
            <a:off x="0" y="1"/>
            <a:ext cx="12192000" cy="1471862"/>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Daniel answered the king and said, "No wise men, enchanters, magicians, or astrologers can show to the king the mystery that the king has asked,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there is a God in heaven who reveals mysteries, and he has made known to King Nebuchadnezzar what will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latter days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Your dream and the visions of your head as you lay in bed are these: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6D452E5-9CAD-AFE8-4D92-6B275714766F}"/>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a:t>
            </a:r>
            <a:r>
              <a:rPr lang="en-US" sz="1800" dirty="0">
                <a:solidFill>
                  <a:schemeClr val="bg1"/>
                </a:solidFill>
                <a:effectLst>
                  <a:outerShdw blurRad="38100" dist="38100" dir="2700000" algn="ctr" rotWithShape="0">
                    <a:schemeClr val="tx1"/>
                  </a:outerShdw>
                </a:effectLst>
              </a:rPr>
              <a:t> 70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1475799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230903F-CB8D-4A92-72A6-6A6FC3EB095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247AA2-48BF-A637-4066-4558A87B05CF}"/>
              </a:ext>
            </a:extLst>
          </p:cNvPr>
          <p:cNvSpPr>
            <a:spLocks noGrp="1"/>
          </p:cNvSpPr>
          <p:nvPr>
            <p:ph idx="1"/>
          </p:nvPr>
        </p:nvSpPr>
        <p:spPr>
          <a:xfrm>
            <a:off x="318052" y="946484"/>
            <a:ext cx="11555896" cy="5205663"/>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Before Daniel reveals the dream’s contents, he reminds Nebuchadnezzar of the circumstances of the dream. </a:t>
            </a:r>
          </a:p>
          <a:p>
            <a:r>
              <a:rPr lang="en-US" sz="3600" dirty="0">
                <a:solidFill>
                  <a:schemeClr val="bg1"/>
                </a:solidFill>
                <a:effectLst>
                  <a:outerShdw blurRad="38100" dist="38100" dir="2700000" algn="ctr" rotWithShape="0">
                    <a:schemeClr val="tx1"/>
                  </a:outerShdw>
                </a:effectLst>
              </a:rPr>
              <a:t>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thoughts</a:t>
            </a:r>
            <a:r>
              <a:rPr lang="en-US" sz="3600" dirty="0">
                <a:solidFill>
                  <a:schemeClr val="bg1"/>
                </a:solidFill>
                <a:effectLst>
                  <a:outerShdw blurRad="38100" dist="38100" dir="2700000" algn="ctr" rotWithShape="0">
                    <a:schemeClr val="tx1"/>
                  </a:outerShdw>
                </a:effectLst>
              </a:rPr>
              <a:t>” here mentioned are not the dream itself but refer to the king’s thoughts as 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lay in bed</a:t>
            </a:r>
            <a:r>
              <a:rPr lang="en-US" sz="3600" dirty="0">
                <a:solidFill>
                  <a:schemeClr val="bg1"/>
                </a:solidFill>
                <a:effectLst>
                  <a:outerShdw blurRad="38100" dist="38100" dir="2700000" algn="ctr" rotWithShape="0">
                    <a:schemeClr val="tx1"/>
                  </a:outerShdw>
                </a:effectLst>
              </a:rPr>
              <a:t>” before he fell asleep.</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Probably as the king lay upon his bed, he was moved by thoughts concerning the future of his kingdom.</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1</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Nebuchadnezzar had made rapid and substantial conquests at the very beginning of his reign.</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2</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With such a multitude of victories already behind him, the king might well wonder what the future had in store, for he was nearly at the top of the ladder already.</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 2</a:t>
            </a:r>
            <a:endParaRPr lang="en-US" sz="3600" dirty="0">
              <a:solidFill>
                <a:schemeClr val="bg1"/>
              </a:solidFill>
              <a:effectLst>
                <a:outerShdw blurRad="38100" dist="38100" dir="2700000" algn="ctr" rotWithShape="0">
                  <a:schemeClr val="tx1"/>
                </a:outerShdw>
              </a:effectLst>
            </a:endParaRPr>
          </a:p>
          <a:p>
            <a:r>
              <a:rPr lang="en-US" sz="3600" dirty="0">
                <a:solidFill>
                  <a:schemeClr val="bg1"/>
                </a:solidFill>
                <a:effectLst>
                  <a:outerShdw blurRad="38100" dist="38100" dir="2700000" algn="ctr" rotWithShape="0">
                    <a:schemeClr val="tx1"/>
                  </a:outerShdw>
                </a:effectLst>
              </a:rPr>
              <a:t>Daniel here coins a new name for his God.</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He describes Him as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reveals mysteries</a:t>
            </a:r>
            <a:r>
              <a:rPr lang="en-US" sz="3600" dirty="0">
                <a:solidFill>
                  <a:schemeClr val="bg1"/>
                </a:solidFill>
                <a:effectLst>
                  <a:outerShdw blurRad="38100" dist="38100" dir="2700000" algn="ctr" rotWithShape="0">
                    <a:schemeClr val="tx1"/>
                  </a:outerShdw>
                </a:effectLst>
              </a:rPr>
              <a:t>” and asserts that it is this God who has revealed to Nebuchadnezzar what he had wanted to know.</a:t>
            </a:r>
            <a:r>
              <a:rPr lang="en-US" sz="36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endParaRPr lang="en-US" sz="36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FC011EDB-C463-2321-3FA5-11E21E938B09}"/>
              </a:ext>
            </a:extLst>
          </p:cNvPr>
          <p:cNvSpPr>
            <a:spLocks noGrp="1"/>
          </p:cNvSpPr>
          <p:nvPr>
            <p:ph type="title"/>
          </p:nvPr>
        </p:nvSpPr>
        <p:spPr>
          <a:xfrm>
            <a:off x="0" y="1"/>
            <a:ext cx="12192000" cy="84221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you, O king,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 you lay in bed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thoughts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what would be after this,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who reveals mysteries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made known to you what is to be.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938DEF7-F362-1FD4-A86C-77E11BDD5380}"/>
              </a:ext>
            </a:extLst>
          </p:cNvPr>
          <p:cNvSpPr txBox="1"/>
          <p:nvPr/>
        </p:nvSpPr>
        <p:spPr>
          <a:xfrm>
            <a:off x="0" y="6211669"/>
            <a:ext cx="1219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a:t>
            </a:r>
            <a:r>
              <a:rPr lang="en-US" sz="1800" dirty="0">
                <a:solidFill>
                  <a:schemeClr val="bg1"/>
                </a:solidFill>
                <a:effectLst>
                  <a:outerShdw blurRad="38100" dist="38100" dir="2700000" algn="ctr" rotWithShape="0">
                    <a:schemeClr val="tx1"/>
                  </a:outerShdw>
                </a:effectLst>
              </a:rPr>
              <a:t> 70-71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a:t>
            </a:r>
            <a:r>
              <a:rPr lang="en-US" sz="1800" dirty="0">
                <a:solidFill>
                  <a:schemeClr val="bg1"/>
                </a:solidFill>
                <a:effectLst>
                  <a:outerShdw blurRad="38100" dist="38100" dir="2700000" algn="ctr" rotWithShape="0">
                    <a:schemeClr val="tx1"/>
                  </a:outerShdw>
                </a:effectLst>
              </a:rPr>
              <a:t> 106</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2850227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BF25FF8-D714-0F7C-3688-20A403D4119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49B07E-2B05-115B-EF2F-6D781E39B133}"/>
              </a:ext>
            </a:extLst>
          </p:cNvPr>
          <p:cNvSpPr>
            <a:spLocks noGrp="1"/>
          </p:cNvSpPr>
          <p:nvPr>
            <p:ph idx="1"/>
          </p:nvPr>
        </p:nvSpPr>
        <p:spPr>
          <a:xfrm>
            <a:off x="318052" y="1399674"/>
            <a:ext cx="11555896" cy="5201652"/>
          </a:xfrm>
        </p:spPr>
        <p:txBody>
          <a:bodyPr>
            <a:normAutofit fontScale="92500"/>
          </a:bodyPr>
          <a:lstStyle/>
          <a:p>
            <a:r>
              <a:rPr lang="en-US" sz="3600" dirty="0">
                <a:solidFill>
                  <a:schemeClr val="bg1"/>
                </a:solidFill>
                <a:effectLst>
                  <a:outerShdw blurRad="38100" dist="38100" dir="2700000" algn="ctr" rotWithShape="0">
                    <a:schemeClr val="tx1"/>
                  </a:outerShdw>
                </a:effectLst>
              </a:rPr>
              <a:t>Daniel humbly refuses credit for his amazing knowledge and declares that his God has revealed the dream to him to satisfy Nebuchadnezzar’s desire to know the future.</a:t>
            </a:r>
          </a:p>
          <a:p>
            <a:r>
              <a:rPr lang="en-US" sz="3600" dirty="0">
                <a:solidFill>
                  <a:schemeClr val="bg1"/>
                </a:solidFill>
                <a:effectLst>
                  <a:outerShdw blurRad="38100" dist="38100" dir="2700000" algn="ctr" rotWithShape="0">
                    <a:schemeClr val="tx1"/>
                  </a:outerShdw>
                </a:effectLst>
              </a:rPr>
              <a:t>Evident throughout this passage is the reality that true knowledge concerning spiritual matters and the future come only from God. </a:t>
            </a:r>
          </a:p>
          <a:p>
            <a:r>
              <a:rPr lang="en-US" sz="3600" dirty="0">
                <a:solidFill>
                  <a:schemeClr val="bg1"/>
                </a:solidFill>
                <a:effectLst>
                  <a:outerShdw blurRad="38100" dist="38100" dir="2700000" algn="ctr" rotWithShape="0">
                    <a:schemeClr val="tx1"/>
                  </a:outerShdw>
                </a:effectLst>
              </a:rPr>
              <a:t>Fortune tellers and psychics claim to have the ability to forecast events in advance, yet their predictions seldom are accurate. </a:t>
            </a:r>
          </a:p>
          <a:p>
            <a:r>
              <a:rPr lang="en-US" sz="3600" dirty="0">
                <a:solidFill>
                  <a:schemeClr val="bg1"/>
                </a:solidFill>
                <a:effectLst>
                  <a:outerShdw blurRad="38100" dist="38100" dir="2700000" algn="ctr" rotWithShape="0">
                    <a:schemeClr val="tx1"/>
                  </a:outerShdw>
                </a:effectLst>
              </a:rPr>
              <a:t>As Daniel declared, only God knows for certain what tomorrow holds. </a:t>
            </a:r>
          </a:p>
        </p:txBody>
      </p:sp>
      <p:sp>
        <p:nvSpPr>
          <p:cNvPr id="7" name="Title 1">
            <a:extLst>
              <a:ext uri="{FF2B5EF4-FFF2-40B4-BE49-F238E27FC236}">
                <a16:creationId xmlns:a16="http://schemas.microsoft.com/office/drawing/2014/main" id="{B4F1F8EF-DE88-E25D-672D-206426ADBFDC}"/>
              </a:ext>
            </a:extLst>
          </p:cNvPr>
          <p:cNvSpPr>
            <a:spLocks noGrp="1"/>
          </p:cNvSpPr>
          <p:nvPr>
            <p:ph type="title"/>
          </p:nvPr>
        </p:nvSpPr>
        <p:spPr>
          <a:xfrm>
            <a:off x="0" y="1"/>
            <a:ext cx="12192000" cy="125930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as for me,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this mystery has been revealed to me, not because of any wisdom that I have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more than all the living,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in order that the interpretation may be made known to the king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that you may know the thoughts of your mind.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DF8E48A-F87E-21C6-9BEB-A4E6291BC216}"/>
              </a:ext>
            </a:extLst>
          </p:cNvPr>
          <p:cNvSpPr txBox="1"/>
          <p:nvPr/>
        </p:nvSpPr>
        <p:spPr>
          <a:xfrm>
            <a:off x="0" y="6519446"/>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90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17207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CF631-755C-9B12-FD1F-BA9BDA4031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D65867-6239-9BFB-395E-572ED097855C}"/>
              </a:ext>
            </a:extLst>
          </p:cNvPr>
          <p:cNvSpPr>
            <a:spLocks noGrp="1"/>
          </p:cNvSpPr>
          <p:nvPr>
            <p:ph type="title"/>
          </p:nvPr>
        </p:nvSpPr>
        <p:spPr>
          <a:xfrm>
            <a:off x="0" y="0"/>
            <a:ext cx="12192000" cy="588394"/>
          </a:xfrm>
        </p:spPr>
        <p:txBody>
          <a:bodyPr>
            <a:normAutofit/>
          </a:bodyPr>
          <a:lstStyle/>
          <a:p>
            <a:pPr algn="ctr"/>
            <a:r>
              <a:rPr lang="en-US" sz="3600" b="1" dirty="0">
                <a:effectLst/>
                <a:latin typeface="+mn-lt"/>
              </a:rPr>
              <a:t>Class Discussion Time</a:t>
            </a:r>
            <a:endParaRPr lang="en-US" sz="3600" dirty="0">
              <a:effectLst/>
              <a:latin typeface="+mn-lt"/>
            </a:endParaRPr>
          </a:p>
        </p:txBody>
      </p:sp>
      <p:sp>
        <p:nvSpPr>
          <p:cNvPr id="2" name="Content Placeholder 1">
            <a:extLst>
              <a:ext uri="{FF2B5EF4-FFF2-40B4-BE49-F238E27FC236}">
                <a16:creationId xmlns:a16="http://schemas.microsoft.com/office/drawing/2014/main" id="{EE7CAE32-3845-2358-D231-3406C7EE92BF}"/>
              </a:ext>
            </a:extLst>
          </p:cNvPr>
          <p:cNvSpPr>
            <a:spLocks noGrp="1"/>
          </p:cNvSpPr>
          <p:nvPr>
            <p:ph idx="1"/>
          </p:nvPr>
        </p:nvSpPr>
        <p:spPr>
          <a:xfrm>
            <a:off x="557441" y="738365"/>
            <a:ext cx="11007029" cy="6076092"/>
          </a:xfrm>
        </p:spPr>
        <p:txBody>
          <a:bodyPr>
            <a:normAutofit/>
          </a:bodyPr>
          <a:lstStyle/>
          <a:p>
            <a:r>
              <a:rPr lang="en-US" sz="3600" dirty="0"/>
              <a:t>I pointed out in today’s lesson that the great existential questions of life and death continue to be unsolvable by those who are wise in the things of this world. </a:t>
            </a:r>
          </a:p>
          <a:p>
            <a:r>
              <a:rPr lang="en-US" sz="3600" dirty="0"/>
              <a:t>Without divine revelation, there is only conjecture and subjective opinion. </a:t>
            </a:r>
          </a:p>
          <a:p>
            <a:r>
              <a:rPr lang="en-US" sz="3600" dirty="0"/>
              <a:t>Only in the Lord, the God of Scripture, is ultimate truth to be found.</a:t>
            </a:r>
          </a:p>
          <a:p>
            <a:r>
              <a:rPr lang="en-US" sz="3600" dirty="0"/>
              <a:t>Do you find this to be an encouraging reminder as we face a secular culture that claims to be able to explain all of life’s mysteries by their secular wisdom?</a:t>
            </a:r>
          </a:p>
          <a:p>
            <a:endParaRPr lang="en-US" sz="36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3210330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8589B-812C-DA51-A745-00AC5ED437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308624-B8A7-2634-8061-AD554A4104B1}"/>
              </a:ext>
            </a:extLst>
          </p:cNvPr>
          <p:cNvSpPr>
            <a:spLocks noGrp="1"/>
          </p:cNvSpPr>
          <p:nvPr>
            <p:ph type="title"/>
          </p:nvPr>
        </p:nvSpPr>
        <p:spPr>
          <a:xfrm>
            <a:off x="0" y="0"/>
            <a:ext cx="12192000" cy="588394"/>
          </a:xfrm>
        </p:spPr>
        <p:txBody>
          <a:bodyPr>
            <a:normAutofit/>
          </a:bodyPr>
          <a:lstStyle/>
          <a:p>
            <a:pPr algn="ctr"/>
            <a:r>
              <a:rPr lang="en-US" sz="3600" b="1" dirty="0">
                <a:effectLst/>
                <a:latin typeface="+mn-lt"/>
              </a:rPr>
              <a:t>Class Discussion Time</a:t>
            </a:r>
            <a:endParaRPr lang="en-US" sz="3600" dirty="0">
              <a:effectLst/>
              <a:latin typeface="+mn-lt"/>
            </a:endParaRPr>
          </a:p>
        </p:txBody>
      </p:sp>
      <p:sp>
        <p:nvSpPr>
          <p:cNvPr id="2" name="Content Placeholder 1">
            <a:extLst>
              <a:ext uri="{FF2B5EF4-FFF2-40B4-BE49-F238E27FC236}">
                <a16:creationId xmlns:a16="http://schemas.microsoft.com/office/drawing/2014/main" id="{FEBB9C26-779A-C56A-869C-F6E8EEDDEAD4}"/>
              </a:ext>
            </a:extLst>
          </p:cNvPr>
          <p:cNvSpPr>
            <a:spLocks noGrp="1"/>
          </p:cNvSpPr>
          <p:nvPr>
            <p:ph idx="1"/>
          </p:nvPr>
        </p:nvSpPr>
        <p:spPr>
          <a:xfrm>
            <a:off x="557441" y="738365"/>
            <a:ext cx="11007029" cy="6076092"/>
          </a:xfrm>
        </p:spPr>
        <p:txBody>
          <a:bodyPr>
            <a:normAutofit/>
          </a:bodyPr>
          <a:lstStyle/>
          <a:p>
            <a:r>
              <a:rPr lang="en-US" sz="3600" dirty="0"/>
              <a:t>In reading Daniel’s “psalm” we can see that he is very familiar with the scriptures that were available to him in his day, as he cites and alludes to so many other passages of scripture.</a:t>
            </a:r>
          </a:p>
          <a:p>
            <a:r>
              <a:rPr lang="en-US" sz="3600" dirty="0"/>
              <a:t>No doubt, many of us would like to think that we would react as faithfully as Daniel did should we be faced with the kinds of trials that he has already faced at such a young age.</a:t>
            </a:r>
          </a:p>
          <a:p>
            <a:r>
              <a:rPr lang="en-US" sz="3600" dirty="0"/>
              <a:t>Do you see an implied way of preparing for such at time by the observation we made about Daniel’s knowledge of scripture?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9274959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54F53-C19A-6DE5-B90E-1A4AF6B536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846661-FBA7-0A38-FC9F-593C545E5373}"/>
              </a:ext>
            </a:extLst>
          </p:cNvPr>
          <p:cNvSpPr>
            <a:spLocks noGrp="1"/>
          </p:cNvSpPr>
          <p:nvPr>
            <p:ph type="title"/>
          </p:nvPr>
        </p:nvSpPr>
        <p:spPr>
          <a:xfrm>
            <a:off x="0" y="0"/>
            <a:ext cx="12192000" cy="588394"/>
          </a:xfrm>
        </p:spPr>
        <p:txBody>
          <a:bodyPr>
            <a:normAutofit/>
          </a:bodyPr>
          <a:lstStyle/>
          <a:p>
            <a:pPr algn="ctr"/>
            <a:r>
              <a:rPr lang="en-US" sz="3600" b="1" dirty="0">
                <a:effectLst/>
                <a:latin typeface="+mn-lt"/>
              </a:rPr>
              <a:t>Class Discussion Time</a:t>
            </a:r>
            <a:endParaRPr lang="en-US" sz="3600" dirty="0">
              <a:effectLst/>
              <a:latin typeface="+mn-lt"/>
            </a:endParaRPr>
          </a:p>
        </p:txBody>
      </p:sp>
      <p:sp>
        <p:nvSpPr>
          <p:cNvPr id="2" name="Content Placeholder 1">
            <a:extLst>
              <a:ext uri="{FF2B5EF4-FFF2-40B4-BE49-F238E27FC236}">
                <a16:creationId xmlns:a16="http://schemas.microsoft.com/office/drawing/2014/main" id="{64EDD63E-5A72-F2FB-9770-F59F604ACDE4}"/>
              </a:ext>
            </a:extLst>
          </p:cNvPr>
          <p:cNvSpPr>
            <a:spLocks noGrp="1"/>
          </p:cNvSpPr>
          <p:nvPr>
            <p:ph idx="1"/>
          </p:nvPr>
        </p:nvSpPr>
        <p:spPr>
          <a:xfrm>
            <a:off x="557441" y="738365"/>
            <a:ext cx="11007029" cy="6076092"/>
          </a:xfrm>
        </p:spPr>
        <p:txBody>
          <a:bodyPr>
            <a:normAutofit lnSpcReduction="10000"/>
          </a:bodyPr>
          <a:lstStyle/>
          <a:p>
            <a:r>
              <a:rPr lang="en-US" sz="3600" dirty="0"/>
              <a:t>We also saw today that God’s revelation was granted in response to Daniel’s petition. </a:t>
            </a:r>
          </a:p>
          <a:p>
            <a:r>
              <a:rPr lang="en-US" sz="3600" dirty="0"/>
              <a:t>This demonstrates the principle that believers should not grow weary in prayer, for God hears and answers their cries for help. </a:t>
            </a:r>
          </a:p>
          <a:p>
            <a:r>
              <a:rPr lang="en-US" sz="3600" dirty="0"/>
              <a:t>Daniel also illustrated the necessity of </a:t>
            </a:r>
            <a:r>
              <a:rPr lang="en-US" sz="3600" b="1" i="1" dirty="0"/>
              <a:t>collective</a:t>
            </a:r>
            <a:r>
              <a:rPr lang="en-US" sz="3600" dirty="0"/>
              <a:t> prayer as he summoned his friends to join him. </a:t>
            </a:r>
          </a:p>
          <a:p>
            <a:r>
              <a:rPr lang="en-US" sz="3600" dirty="0"/>
              <a:t>Special power seems to be promised when believers worship and pray together as a group (cf. Matt 18:19–20).</a:t>
            </a:r>
          </a:p>
          <a:p>
            <a:r>
              <a:rPr lang="en-US" sz="3600" dirty="0"/>
              <a:t>Does seeing this encourage you to want to share prayer requests with other believers as you face the rials of life?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3118560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8598E-C076-8177-ECB3-D73B8C4E7A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0F8F45-1F65-6B02-3C71-F7403B1F0039}"/>
              </a:ext>
            </a:extLst>
          </p:cNvPr>
          <p:cNvSpPr>
            <a:spLocks noGrp="1"/>
          </p:cNvSpPr>
          <p:nvPr>
            <p:ph type="title"/>
          </p:nvPr>
        </p:nvSpPr>
        <p:spPr>
          <a:xfrm>
            <a:off x="0" y="0"/>
            <a:ext cx="12192000" cy="588394"/>
          </a:xfrm>
        </p:spPr>
        <p:txBody>
          <a:bodyPr>
            <a:normAutofit/>
          </a:bodyPr>
          <a:lstStyle/>
          <a:p>
            <a:pPr algn="ctr"/>
            <a:r>
              <a:rPr lang="en-US" sz="3600" b="1" dirty="0">
                <a:effectLst/>
                <a:latin typeface="+mn-lt"/>
              </a:rPr>
              <a:t>Class Discussion Time</a:t>
            </a:r>
            <a:endParaRPr lang="en-US" sz="3600" dirty="0">
              <a:effectLst/>
              <a:latin typeface="+mn-lt"/>
            </a:endParaRPr>
          </a:p>
        </p:txBody>
      </p:sp>
      <p:sp>
        <p:nvSpPr>
          <p:cNvPr id="2" name="Content Placeholder 1">
            <a:extLst>
              <a:ext uri="{FF2B5EF4-FFF2-40B4-BE49-F238E27FC236}">
                <a16:creationId xmlns:a16="http://schemas.microsoft.com/office/drawing/2014/main" id="{D9628BAA-39F2-167B-BB72-59F304352755}"/>
              </a:ext>
            </a:extLst>
          </p:cNvPr>
          <p:cNvSpPr>
            <a:spLocks noGrp="1"/>
          </p:cNvSpPr>
          <p:nvPr>
            <p:ph idx="1"/>
          </p:nvPr>
        </p:nvSpPr>
        <p:spPr>
          <a:xfrm>
            <a:off x="557441" y="738365"/>
            <a:ext cx="11007029" cy="6076092"/>
          </a:xfrm>
        </p:spPr>
        <p:txBody>
          <a:bodyPr>
            <a:normAutofit fontScale="85000" lnSpcReduction="20000"/>
          </a:bodyPr>
          <a:lstStyle/>
          <a:p>
            <a:r>
              <a:rPr lang="en-US" sz="3600" dirty="0"/>
              <a:t>We saw today that when the Lord answered Daniel’s prayer by revealing the “mystery” to him, Daniel did not immediately rush off to Nebuchadnezzar with the answer. </a:t>
            </a:r>
          </a:p>
          <a:p>
            <a:r>
              <a:rPr lang="en-US" sz="3600" dirty="0"/>
              <a:t>Even with his life in the balance, Daniel took the time to give thanks to God for the answer he had received. </a:t>
            </a:r>
          </a:p>
          <a:p>
            <a:r>
              <a:rPr lang="en-US" sz="3600" dirty="0"/>
              <a:t>This is where we so often fall short, isn’t it? </a:t>
            </a:r>
          </a:p>
          <a:p>
            <a:r>
              <a:rPr lang="en-US" sz="3600" dirty="0"/>
              <a:t>We may pray passionately for a deliverance from our trials, but when that deliverance comes, we fail to give thanks to God. </a:t>
            </a:r>
          </a:p>
          <a:p>
            <a:r>
              <a:rPr lang="en-US" sz="3600" dirty="0"/>
              <a:t>Like nine out of ten of the lepers healed by Jesus (Luke 17:12-19), we go on our way rejoicing that our problems are solved. </a:t>
            </a:r>
          </a:p>
          <a:p>
            <a:r>
              <a:rPr lang="en-US" sz="3600" dirty="0"/>
              <a:t>Eager to get on with life, we forget the one from whom our healing comes.</a:t>
            </a:r>
          </a:p>
          <a:p>
            <a:r>
              <a:rPr lang="en-US" sz="3600" dirty="0"/>
              <a:t>Did you find this to be a good reminder of the importance of thanking God for his deliverance in our life?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214437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C66F2F7-755B-486A-737A-99B61B44C72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A24EE2-65D7-46AC-8E68-45B1A62BDC70}"/>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Intervention (2:14-30)</a:t>
            </a:r>
          </a:p>
        </p:txBody>
      </p:sp>
      <p:sp>
        <p:nvSpPr>
          <p:cNvPr id="5" name="Content Placeholder 4">
            <a:extLst>
              <a:ext uri="{FF2B5EF4-FFF2-40B4-BE49-F238E27FC236}">
                <a16:creationId xmlns:a16="http://schemas.microsoft.com/office/drawing/2014/main" id="{CA7A086A-EC90-B540-CDFD-292FC3964755}"/>
              </a:ext>
            </a:extLst>
          </p:cNvPr>
          <p:cNvSpPr>
            <a:spLocks noGrp="1"/>
          </p:cNvSpPr>
          <p:nvPr>
            <p:ph idx="1"/>
          </p:nvPr>
        </p:nvSpPr>
        <p:spPr>
          <a:xfrm>
            <a:off x="357809" y="722811"/>
            <a:ext cx="11502887" cy="6135189"/>
          </a:xfrm>
        </p:spPr>
        <p:txBody>
          <a:bodyPr>
            <a:normAutofit fontScale="925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During the night the mystery was revealed to Daniel in a vision. Then Daniel praised the God of heaven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said: “Praise be to the name of God for ever and ever; wisdom and power are his.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changes times and seasons; he sets up kings and deposes them. He gives wisdom to the wise and knowledge to the discerning.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reveals deep and hidden things; he knows what lies in darkness, and light dwells with him.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thank and praise you, O God of my fathers: You have given me wisdom and power, you have made known to me what we asked of you, you have made known to us the dream of the king.”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85695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C838601-7F2F-F760-4E1E-12560037B8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B7A202-020B-FF48-BECD-0C60762F10D0}"/>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Intervention (2:14-30)</a:t>
            </a:r>
          </a:p>
        </p:txBody>
      </p:sp>
      <p:sp>
        <p:nvSpPr>
          <p:cNvPr id="5" name="Content Placeholder 4">
            <a:extLst>
              <a:ext uri="{FF2B5EF4-FFF2-40B4-BE49-F238E27FC236}">
                <a16:creationId xmlns:a16="http://schemas.microsoft.com/office/drawing/2014/main" id="{0D9EB097-35FC-6C62-E957-72F800B898F1}"/>
              </a:ext>
            </a:extLst>
          </p:cNvPr>
          <p:cNvSpPr>
            <a:spLocks noGrp="1"/>
          </p:cNvSpPr>
          <p:nvPr>
            <p:ph idx="1"/>
          </p:nvPr>
        </p:nvSpPr>
        <p:spPr>
          <a:xfrm>
            <a:off x="357809" y="722811"/>
            <a:ext cx="11502887" cy="6135189"/>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2:24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Then Daniel went to Arioch, whom the king had appointed to execute the wise men of Babylon, and said to him, “Do not execute the wise men of Babylon. Take me to the king, and I will interpret his dream for him.”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Arioch took Daniel to the king at once and said, “I have found a man among the exiles from Judah who can tell the king what his dream means.”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king asked Daniel (also called Belteshazzar), “Are you able to tell me what I saw in my dream and interpret it?”</a:t>
            </a:r>
          </a:p>
        </p:txBody>
      </p:sp>
    </p:spTree>
    <p:extLst>
      <p:ext uri="{BB962C8B-B14F-4D97-AF65-F5344CB8AC3E}">
        <p14:creationId xmlns:p14="http://schemas.microsoft.com/office/powerpoint/2010/main" val="13145745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6D38DD5-330A-6D60-0866-8AF526DDF6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D176D0-9E05-A993-F86F-EF7B0555C8FE}"/>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Intervention (2:14-30)</a:t>
            </a:r>
          </a:p>
        </p:txBody>
      </p:sp>
      <p:sp>
        <p:nvSpPr>
          <p:cNvPr id="5" name="Content Placeholder 4">
            <a:extLst>
              <a:ext uri="{FF2B5EF4-FFF2-40B4-BE49-F238E27FC236}">
                <a16:creationId xmlns:a16="http://schemas.microsoft.com/office/drawing/2014/main" id="{24C0D977-6BF0-1F78-FE43-39A788C793AE}"/>
              </a:ext>
            </a:extLst>
          </p:cNvPr>
          <p:cNvSpPr>
            <a:spLocks noGrp="1"/>
          </p:cNvSpPr>
          <p:nvPr>
            <p:ph idx="1"/>
          </p:nvPr>
        </p:nvSpPr>
        <p:spPr>
          <a:xfrm>
            <a:off x="357809" y="722811"/>
            <a:ext cx="11502887" cy="6135189"/>
          </a:xfrm>
        </p:spPr>
        <p:txBody>
          <a:bodyPr>
            <a:normAutofit fontScale="92500"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Daniel replied, “No wise man, enchanter, magician or diviner can explain to the king the mystery he has asked about,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there is a God in heaven who reveals mysteries. He has shown King Nebuchadnezzar what will happen in days to come. Your dream and the visions that passed through your mind as you lay on your bed are these: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you were lying there, O king, your mind turned to things to come, and the revealer of mysteries showed you what is going to happen.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for me, this mystery has been revealed to me, not because I have greater wisdom than other living men, but so that you, O king, may know the interpretation and that you may understand what went through your mind.”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3449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504F6FE-4A96-CB26-2576-DE2A47292DB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C7A1A7-4DB3-E42A-BDDE-D20C428A2560}"/>
              </a:ext>
            </a:extLst>
          </p:cNvPr>
          <p:cNvSpPr>
            <a:spLocks noGrp="1"/>
          </p:cNvSpPr>
          <p:nvPr>
            <p:ph idx="1"/>
          </p:nvPr>
        </p:nvSpPr>
        <p:spPr>
          <a:xfrm>
            <a:off x="352986" y="1350162"/>
            <a:ext cx="11555896" cy="5199027"/>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Our passage begins with the description of a conversation between Daniel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Arioch, the captain of the king's guard</a:t>
            </a:r>
            <a:r>
              <a:rPr lang="en-US" sz="3200" dirty="0">
                <a:solidFill>
                  <a:schemeClr val="bg1"/>
                </a:solidFill>
                <a:effectLst>
                  <a:outerShdw blurRad="38100" dist="38100" dir="2700000" algn="ctr" rotWithShape="0">
                    <a:schemeClr val="tx1"/>
                  </a:outerShdw>
                </a:effectLst>
              </a:rPr>
              <a:t>” – the one who we saw </a:t>
            </a:r>
            <a:r>
              <a:rPr lang="en-US" sz="3200" b="1" i="1" dirty="0">
                <a:solidFill>
                  <a:schemeClr val="bg1"/>
                </a:solidFill>
                <a:effectLst>
                  <a:outerShdw blurRad="38100" dist="38100" dir="2700000" algn="ctr" rotWithShape="0">
                    <a:schemeClr val="tx1"/>
                  </a:outerShdw>
                </a:effectLst>
              </a:rPr>
              <a:t>last</a:t>
            </a:r>
            <a:r>
              <a:rPr lang="en-US" sz="3200" dirty="0">
                <a:solidFill>
                  <a:schemeClr val="bg1"/>
                </a:solidFill>
                <a:effectLst>
                  <a:outerShdw blurRad="38100" dist="38100" dir="2700000" algn="ctr" rotWithShape="0">
                    <a:schemeClr val="tx1"/>
                  </a:outerShdw>
                </a:effectLst>
              </a:rPr>
              <a:t> week had gone out to </a:t>
            </a:r>
            <a:r>
              <a:rPr lang="en-US" sz="3200" b="1" i="1" dirty="0">
                <a:solidFill>
                  <a:schemeClr val="bg1"/>
                </a:solidFill>
                <a:effectLst>
                  <a:outerShdw blurRad="38100" dist="38100" dir="2700000" algn="ctr" rotWithShape="0">
                    <a:schemeClr val="tx1"/>
                  </a:outerShdw>
                </a:effectLst>
              </a:rPr>
              <a:t>kill</a:t>
            </a:r>
            <a:r>
              <a:rPr lang="en-US" sz="3200" dirty="0">
                <a:solidFill>
                  <a:schemeClr val="bg1"/>
                </a:solidFill>
                <a:effectLst>
                  <a:outerShdw blurRad="38100" dist="38100" dir="2700000" algn="ctr" rotWithShape="0">
                    <a:schemeClr val="tx1"/>
                  </a:outerShdw>
                </a:effectLst>
              </a:rPr>
              <a:t> the wise men of Babylon </a:t>
            </a:r>
            <a:r>
              <a:rPr lang="en-US" sz="3200" b="1" i="1" dirty="0">
                <a:solidFill>
                  <a:schemeClr val="bg1"/>
                </a:solidFill>
                <a:effectLst>
                  <a:outerShdw blurRad="38100" dist="38100" dir="2700000" algn="ctr" rotWithShape="0">
                    <a:schemeClr val="tx1"/>
                  </a:outerShdw>
                </a:effectLst>
              </a:rPr>
              <a:t>including</a:t>
            </a:r>
            <a:r>
              <a:rPr lang="en-US" sz="3200" dirty="0">
                <a:solidFill>
                  <a:schemeClr val="bg1"/>
                </a:solidFill>
                <a:effectLst>
                  <a:outerShdw blurRad="38100" dist="38100" dir="2700000" algn="ctr" rotWithShape="0">
                    <a:schemeClr val="tx1"/>
                  </a:outerShdw>
                </a:effectLst>
              </a:rPr>
              <a:t> Daniel and his friends (vs. 13).</a:t>
            </a:r>
          </a:p>
          <a:p>
            <a:r>
              <a:rPr lang="en-US" sz="3200" dirty="0">
                <a:solidFill>
                  <a:schemeClr val="bg1"/>
                </a:solidFill>
                <a:effectLst>
                  <a:outerShdw blurRad="38100" dist="38100" dir="2700000" algn="ctr" rotWithShape="0">
                    <a:schemeClr val="tx1"/>
                  </a:outerShdw>
                </a:effectLst>
              </a:rPr>
              <a:t>The Aramaic root of the word translated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guard</a:t>
            </a:r>
            <a:r>
              <a:rPr lang="en-US" sz="3200" dirty="0">
                <a:solidFill>
                  <a:schemeClr val="bg1"/>
                </a:solidFill>
                <a:effectLst>
                  <a:outerShdw blurRad="38100" dist="38100" dir="2700000" algn="ctr" rotWithShape="0">
                    <a:schemeClr val="tx1"/>
                  </a:outerShdw>
                </a:effectLst>
              </a:rPr>
              <a:t>” here, means “to slay or execute.” </a:t>
            </a:r>
          </a:p>
          <a:p>
            <a:r>
              <a:rPr lang="en-US" sz="3200" dirty="0">
                <a:solidFill>
                  <a:schemeClr val="bg1"/>
                </a:solidFill>
                <a:effectLst>
                  <a:outerShdw blurRad="38100" dist="38100" dir="2700000" algn="ctr" rotWithShape="0">
                    <a:schemeClr val="tx1"/>
                  </a:outerShdw>
                </a:effectLst>
              </a:rPr>
              <a:t>In other words,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king's guard</a:t>
            </a:r>
            <a:r>
              <a:rPr lang="en-US" sz="3200" dirty="0">
                <a:solidFill>
                  <a:schemeClr val="bg1"/>
                </a:solidFill>
                <a:effectLst>
                  <a:outerShdw blurRad="38100" dist="38100" dir="2700000" algn="ctr" rotWithShape="0">
                    <a:schemeClr val="tx1"/>
                  </a:outerShdw>
                </a:effectLst>
              </a:rPr>
              <a:t>” were the king’s </a:t>
            </a:r>
            <a:r>
              <a:rPr lang="en-US" sz="3200" b="1" i="1" dirty="0">
                <a:solidFill>
                  <a:schemeClr val="bg1"/>
                </a:solidFill>
                <a:effectLst>
                  <a:outerShdw blurRad="38100" dist="38100" dir="2700000" algn="ctr" rotWithShape="0">
                    <a:schemeClr val="tx1"/>
                  </a:outerShdw>
                </a:effectLst>
              </a:rPr>
              <a:t>executioners.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Arioch</a:t>
            </a:r>
            <a:r>
              <a:rPr lang="en-US" sz="3200" dirty="0">
                <a:solidFill>
                  <a:schemeClr val="bg1"/>
                </a:solidFill>
                <a:effectLst>
                  <a:outerShdw blurRad="38100" dist="38100" dir="2700000" algn="ctr" rotWithShape="0">
                    <a:schemeClr val="tx1"/>
                  </a:outerShdw>
                </a:effectLst>
              </a:rPr>
              <a:t>” is called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captain</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the king's guard</a:t>
            </a:r>
            <a:r>
              <a:rPr lang="en-US" sz="3200" dirty="0">
                <a:solidFill>
                  <a:schemeClr val="bg1"/>
                </a:solidFill>
                <a:effectLst>
                  <a:outerShdw blurRad="38100" dist="38100" dir="2700000" algn="ctr" rotWithShape="0">
                    <a:schemeClr val="tx1"/>
                  </a:outerShdw>
                </a:effectLst>
              </a:rPr>
              <a:t>”, which makes him the </a:t>
            </a:r>
            <a:r>
              <a:rPr lang="en-US" sz="3200" b="1" i="1" dirty="0">
                <a:solidFill>
                  <a:schemeClr val="bg1"/>
                </a:solidFill>
                <a:effectLst>
                  <a:outerShdw blurRad="38100" dist="38100" dir="2700000" algn="ctr" rotWithShape="0">
                    <a:schemeClr val="tx1"/>
                  </a:outerShdw>
                </a:effectLst>
              </a:rPr>
              <a:t>chief</a:t>
            </a:r>
            <a:r>
              <a:rPr lang="en-US" sz="3200" dirty="0">
                <a:solidFill>
                  <a:schemeClr val="bg1"/>
                </a:solidFill>
                <a:effectLst>
                  <a:outerShdw blurRad="38100" dist="38100" dir="2700000" algn="ctr" rotWithShape="0">
                    <a:schemeClr val="tx1"/>
                  </a:outerShdw>
                </a:effectLst>
              </a:rPr>
              <a:t> executioner. </a:t>
            </a:r>
          </a:p>
          <a:p>
            <a:r>
              <a:rPr lang="en-US" sz="3200" dirty="0">
                <a:solidFill>
                  <a:schemeClr val="bg1"/>
                </a:solidFill>
                <a:effectLst>
                  <a:outerShdw blurRad="38100" dist="38100" dir="2700000" algn="ctr" rotWithShape="0">
                    <a:schemeClr val="tx1"/>
                  </a:outerShdw>
                </a:effectLst>
              </a:rPr>
              <a:t>Daniel asks Arioch why the king has issued such an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urgent</a:t>
            </a:r>
            <a:r>
              <a:rPr lang="en-US" sz="3200" dirty="0">
                <a:solidFill>
                  <a:schemeClr val="bg1"/>
                </a:solidFill>
                <a:effectLst>
                  <a:outerShdw blurRad="38100" dist="38100" dir="2700000" algn="ctr" rotWithShape="0">
                    <a:schemeClr val="tx1"/>
                  </a:outerShdw>
                </a:effectLst>
              </a:rPr>
              <a:t>” (or, as the NIV translates it,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harsh</a:t>
            </a:r>
            <a:r>
              <a:rPr lang="en-US" sz="3200" dirty="0">
                <a:solidFill>
                  <a:schemeClr val="bg1"/>
                </a:solidFill>
                <a:effectLst>
                  <a:outerShdw blurRad="38100" dist="38100" dir="2700000" algn="ctr" rotWithShape="0">
                    <a:schemeClr val="tx1"/>
                  </a:outerShdw>
                </a:effectLst>
              </a:rPr>
              <a:t>”) decree. </a:t>
            </a:r>
          </a:p>
          <a:p>
            <a:r>
              <a:rPr lang="en-US" sz="3200" dirty="0">
                <a:solidFill>
                  <a:schemeClr val="bg1"/>
                </a:solidFill>
                <a:effectLst>
                  <a:outerShdw blurRad="38100" dist="38100" dir="2700000" algn="ctr" rotWithShape="0">
                    <a:schemeClr val="tx1"/>
                  </a:outerShdw>
                </a:effectLst>
              </a:rPr>
              <a:t>I believe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harsh</a:t>
            </a:r>
            <a:r>
              <a:rPr lang="en-US" sz="3200" dirty="0">
                <a:solidFill>
                  <a:schemeClr val="bg1"/>
                </a:solidFill>
                <a:effectLst>
                  <a:outerShdw blurRad="38100" dist="38100" dir="2700000" algn="ctr" rotWithShape="0">
                    <a:schemeClr val="tx1"/>
                  </a:outerShdw>
                </a:effectLst>
              </a:rPr>
              <a:t>” is a </a:t>
            </a:r>
            <a:r>
              <a:rPr lang="en-US" sz="3200" b="1" i="1" dirty="0">
                <a:solidFill>
                  <a:schemeClr val="bg1"/>
                </a:solidFill>
                <a:effectLst>
                  <a:outerShdw blurRad="38100" dist="38100" dir="2700000" algn="ctr" rotWithShape="0">
                    <a:schemeClr val="tx1"/>
                  </a:outerShdw>
                </a:effectLst>
              </a:rPr>
              <a:t>more accurate </a:t>
            </a:r>
            <a:r>
              <a:rPr lang="en-US" sz="3200" dirty="0">
                <a:solidFill>
                  <a:schemeClr val="bg1"/>
                </a:solidFill>
                <a:effectLst>
                  <a:outerShdw blurRad="38100" dist="38100" dir="2700000" algn="ctr" rotWithShape="0">
                    <a:schemeClr val="tx1"/>
                  </a:outerShdw>
                </a:effectLst>
              </a:rPr>
              <a:t>translation, because that is the </a:t>
            </a:r>
            <a:r>
              <a:rPr lang="en-US" sz="3200" b="1" i="1" dirty="0">
                <a:solidFill>
                  <a:schemeClr val="bg1"/>
                </a:solidFill>
                <a:effectLst>
                  <a:outerShdw blurRad="38100" dist="38100" dir="2700000" algn="ctr" rotWithShape="0">
                    <a:schemeClr val="tx1"/>
                  </a:outerShdw>
                </a:effectLst>
              </a:rPr>
              <a:t>primary</a:t>
            </a:r>
            <a:r>
              <a:rPr lang="en-US" sz="3200" dirty="0">
                <a:solidFill>
                  <a:schemeClr val="bg1"/>
                </a:solidFill>
                <a:effectLst>
                  <a:outerShdw blurRad="38100" dist="38100" dir="2700000" algn="ctr" rotWithShape="0">
                    <a:schemeClr val="tx1"/>
                  </a:outerShdw>
                </a:effectLst>
              </a:rPr>
              <a:t> lexical meaning of the Aramaic word used here (</a:t>
            </a:r>
            <a:r>
              <a:rPr lang="en-US" sz="3200" i="1" dirty="0" err="1">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ḥăṣap</a:t>
            </a:r>
            <a:r>
              <a:rPr lang="en-US" sz="3200" dirty="0">
                <a:solidFill>
                  <a:schemeClr val="bg1"/>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2F08F261-AF2F-94C2-B6D0-E7ABEFEFF340}"/>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84</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4F81F64C-4CF5-C60C-94EA-A07331F1407E}"/>
              </a:ext>
            </a:extLst>
          </p:cNvPr>
          <p:cNvSpPr>
            <a:spLocks noGrp="1"/>
          </p:cNvSpPr>
          <p:nvPr>
            <p:ph type="title"/>
          </p:nvPr>
        </p:nvSpPr>
        <p:spPr>
          <a:xfrm>
            <a:off x="0" y="0"/>
            <a:ext cx="12192000" cy="1242753"/>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Daniel replied with prudence and discretion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Arioch,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captain of the king's guard, who had gone out to kill the wise men of Babylon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declared to Arioch, the king's captain, “Why is the decree of the king so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urgent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Arioch made the matter known to Daniel.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0730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7869E07-7ED4-9018-6B06-35F04D806CC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4D80F7-9875-06B2-A10B-DE8ED51A4E40}"/>
              </a:ext>
            </a:extLst>
          </p:cNvPr>
          <p:cNvSpPr>
            <a:spLocks noGrp="1"/>
          </p:cNvSpPr>
          <p:nvPr>
            <p:ph idx="1"/>
          </p:nvPr>
        </p:nvSpPr>
        <p:spPr>
          <a:xfrm>
            <a:off x="348975" y="1446415"/>
            <a:ext cx="11555896" cy="5137265"/>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At first, we might wonder what it was about Daniel’s short question that would merit the praise given to it in verse 14, where it says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 replied with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prudence and discretion</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But when we take into consideration the fact that Daniel was speaking to the king’s </a:t>
            </a:r>
            <a:r>
              <a:rPr lang="en-US" sz="3200" b="1" i="1" dirty="0">
                <a:solidFill>
                  <a:schemeClr val="bg1"/>
                </a:solidFill>
                <a:effectLst>
                  <a:outerShdw blurRad="38100" dist="38100" dir="2700000" algn="ctr" rotWithShape="0">
                    <a:schemeClr val="tx1"/>
                  </a:outerShdw>
                </a:effectLst>
              </a:rPr>
              <a:t>chief executioner </a:t>
            </a:r>
            <a:r>
              <a:rPr lang="en-US" sz="3200" dirty="0">
                <a:solidFill>
                  <a:schemeClr val="bg1"/>
                </a:solidFill>
                <a:effectLst>
                  <a:outerShdw blurRad="38100" dist="38100" dir="2700000" algn="ctr" rotWithShape="0">
                    <a:schemeClr val="tx1"/>
                  </a:outerShdw>
                </a:effectLst>
              </a:rPr>
              <a:t>who would more than likely want to please the king with a speedy execution, we can see that the </a:t>
            </a:r>
            <a:r>
              <a:rPr lang="en-US" sz="3200" b="1" i="1" dirty="0">
                <a:solidFill>
                  <a:schemeClr val="bg1"/>
                </a:solidFill>
                <a:effectLst>
                  <a:outerShdw blurRad="38100" dist="38100" dir="2700000" algn="ctr" rotWithShape="0">
                    <a:schemeClr val="tx1"/>
                  </a:outerShdw>
                </a:effectLst>
              </a:rPr>
              <a:t>brevity</a:t>
            </a:r>
            <a:r>
              <a:rPr lang="en-US" sz="3200" dirty="0">
                <a:solidFill>
                  <a:schemeClr val="bg1"/>
                </a:solidFill>
                <a:effectLst>
                  <a:outerShdw blurRad="38100" dist="38100" dir="2700000" algn="ctr" rotWithShape="0">
                    <a:schemeClr val="tx1"/>
                  </a:outerShdw>
                </a:effectLst>
              </a:rPr>
              <a:t> of Daniel’s question was probably wise. </a:t>
            </a:r>
          </a:p>
          <a:p>
            <a:r>
              <a:rPr lang="en-US" sz="3200" dirty="0">
                <a:solidFill>
                  <a:schemeClr val="bg1"/>
                </a:solidFill>
                <a:effectLst>
                  <a:outerShdw blurRad="38100" dist="38100" dir="2700000" algn="ctr" rotWithShape="0">
                    <a:schemeClr val="tx1"/>
                  </a:outerShdw>
                </a:effectLst>
              </a:rPr>
              <a:t>There is also a bit of </a:t>
            </a:r>
            <a:r>
              <a:rPr lang="en-US" sz="3200" b="1" i="1" dirty="0">
                <a:solidFill>
                  <a:schemeClr val="bg1"/>
                </a:solidFill>
                <a:effectLst>
                  <a:outerShdw blurRad="38100" dist="38100" dir="2700000" algn="ctr" rotWithShape="0">
                    <a:schemeClr val="tx1"/>
                  </a:outerShdw>
                </a:effectLst>
              </a:rPr>
              <a:t>shock value </a:t>
            </a:r>
            <a:r>
              <a:rPr lang="en-US" sz="3200" dirty="0">
                <a:solidFill>
                  <a:schemeClr val="bg1"/>
                </a:solidFill>
                <a:effectLst>
                  <a:outerShdw blurRad="38100" dist="38100" dir="2700000" algn="ctr" rotWithShape="0">
                    <a:schemeClr val="tx1"/>
                  </a:outerShdw>
                </a:effectLst>
              </a:rPr>
              <a:t>to Daniel’s question as he puts into words what many had probably been </a:t>
            </a:r>
            <a:r>
              <a:rPr lang="en-US" sz="3200" b="1" i="1" dirty="0">
                <a:solidFill>
                  <a:schemeClr val="bg1"/>
                </a:solidFill>
                <a:effectLst>
                  <a:outerShdw blurRad="38100" dist="38100" dir="2700000" algn="ctr" rotWithShape="0">
                    <a:schemeClr val="tx1"/>
                  </a:outerShdw>
                </a:effectLst>
              </a:rPr>
              <a:t>thinking</a:t>
            </a:r>
            <a:r>
              <a:rPr lang="en-US" sz="3200" dirty="0">
                <a:solidFill>
                  <a:schemeClr val="bg1"/>
                </a:solidFill>
                <a:effectLst>
                  <a:outerShdw blurRad="38100" dist="38100" dir="2700000" algn="ctr" rotWithShape="0">
                    <a:schemeClr val="tx1"/>
                  </a:outerShdw>
                </a:effectLst>
              </a:rPr>
              <a:t> but had been afraid to say: the king’s decree is </a:t>
            </a:r>
            <a:r>
              <a:rPr lang="en-US" sz="3200" b="1" i="1" dirty="0">
                <a:solidFill>
                  <a:schemeClr val="bg1"/>
                </a:solidFill>
                <a:effectLst>
                  <a:outerShdw blurRad="38100" dist="38100" dir="2700000" algn="ctr" rotWithShape="0">
                    <a:schemeClr val="tx1"/>
                  </a:outerShdw>
                </a:effectLst>
              </a:rPr>
              <a:t>harsh</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Daniel who </a:t>
            </a:r>
            <a:r>
              <a:rPr lang="en-US" sz="3200" b="1" i="1" dirty="0">
                <a:solidFill>
                  <a:schemeClr val="bg1"/>
                </a:solidFill>
                <a:effectLst>
                  <a:outerShdw blurRad="38100" dist="38100" dir="2700000" algn="ctr" rotWithShape="0">
                    <a:schemeClr val="tx1"/>
                  </a:outerShdw>
                </a:effectLst>
              </a:rPr>
              <a:t>seems</a:t>
            </a:r>
            <a:r>
              <a:rPr lang="en-US" sz="3200" dirty="0">
                <a:solidFill>
                  <a:schemeClr val="bg1"/>
                </a:solidFill>
                <a:effectLst>
                  <a:outerShdw blurRad="38100" dist="38100" dir="2700000" algn="ctr" rotWithShape="0">
                    <a:schemeClr val="tx1"/>
                  </a:outerShdw>
                </a:effectLst>
              </a:rPr>
              <a:t> to be a friend of Arioch’s, wants to know: “why this harshness?” </a:t>
            </a:r>
          </a:p>
          <a:p>
            <a:r>
              <a:rPr lang="en-US" sz="3200" dirty="0">
                <a:solidFill>
                  <a:schemeClr val="bg1"/>
                </a:solidFill>
                <a:effectLst>
                  <a:outerShdw blurRad="38100" dist="38100" dir="2700000" algn="ctr" rotWithShape="0">
                    <a:schemeClr val="tx1"/>
                  </a:outerShdw>
                </a:effectLst>
              </a:rPr>
              <a:t>And so Arioch takes the time to </a:t>
            </a:r>
            <a:r>
              <a:rPr lang="en-US" sz="3200" b="1" i="1" dirty="0">
                <a:solidFill>
                  <a:schemeClr val="bg1"/>
                </a:solidFill>
                <a:effectLst>
                  <a:outerShdw blurRad="38100" dist="38100" dir="2700000" algn="ctr" rotWithShape="0">
                    <a:schemeClr val="tx1"/>
                  </a:outerShdw>
                </a:effectLst>
              </a:rPr>
              <a:t>answer</a:t>
            </a:r>
            <a:r>
              <a:rPr lang="en-US" sz="3200" dirty="0">
                <a:solidFill>
                  <a:schemeClr val="bg1"/>
                </a:solidFill>
                <a:effectLst>
                  <a:outerShdw blurRad="38100" dist="38100" dir="2700000" algn="ctr" rotWithShape="0">
                    <a:schemeClr val="tx1"/>
                  </a:outerShdw>
                </a:effectLst>
              </a:rPr>
              <a:t> Daniel’s question and fill him in on what has happened.</a:t>
            </a:r>
          </a:p>
        </p:txBody>
      </p:sp>
      <p:sp>
        <p:nvSpPr>
          <p:cNvPr id="2" name="TextBox 1">
            <a:extLst>
              <a:ext uri="{FF2B5EF4-FFF2-40B4-BE49-F238E27FC236}">
                <a16:creationId xmlns:a16="http://schemas.microsoft.com/office/drawing/2014/main" id="{65691232-626B-8D7A-4A3B-35F335010E8B}"/>
              </a:ext>
            </a:extLst>
          </p:cNvPr>
          <p:cNvSpPr txBox="1"/>
          <p:nvPr/>
        </p:nvSpPr>
        <p:spPr>
          <a:xfrm>
            <a:off x="0" y="6488667"/>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(pp.</a:t>
            </a:r>
            <a:r>
              <a:rPr lang="en-US" sz="1800" dirty="0">
                <a:solidFill>
                  <a:schemeClr val="bg1"/>
                </a:solidFill>
                <a:effectLst>
                  <a:outerShdw blurRad="38100" dist="38100" dir="2700000" algn="ctr" rotWithShape="0">
                    <a:schemeClr val="tx1"/>
                  </a:outerShdw>
                </a:effectLst>
              </a:rPr>
              <a:t> 94–95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5335331E-9BBC-187B-39F3-45FA5688C9F6}"/>
              </a:ext>
            </a:extLst>
          </p:cNvPr>
          <p:cNvSpPr>
            <a:spLocks noGrp="1"/>
          </p:cNvSpPr>
          <p:nvPr>
            <p:ph type="title"/>
          </p:nvPr>
        </p:nvSpPr>
        <p:spPr>
          <a:xfrm>
            <a:off x="0" y="0"/>
            <a:ext cx="12192000" cy="1242753"/>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 replied with prudence and discretion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Arioch, the captain of the king's guard, who had gone out to kill the wise men of Babylon.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declared to Arioch, the king's captain,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Why is the decree of the king so [harsh]?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Arioch made the matter known to Daniel.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81655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F8BBF82-E085-7196-5B11-F7184AACF82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252713-CE10-7503-7F75-BE3EEF3FD496}"/>
              </a:ext>
            </a:extLst>
          </p:cNvPr>
          <p:cNvSpPr>
            <a:spLocks noGrp="1"/>
          </p:cNvSpPr>
          <p:nvPr>
            <p:ph idx="1"/>
          </p:nvPr>
        </p:nvSpPr>
        <p:spPr>
          <a:xfrm>
            <a:off x="348975" y="1059872"/>
            <a:ext cx="11555896" cy="5763294"/>
          </a:xfrm>
        </p:spPr>
        <p:txBody>
          <a:bodyPr>
            <a:normAutofit lnSpcReduction="10000"/>
          </a:bodyPr>
          <a:lstStyle/>
          <a:p>
            <a:r>
              <a:rPr lang="en-US" sz="3600" dirty="0">
                <a:solidFill>
                  <a:schemeClr val="bg1"/>
                </a:solidFill>
                <a:effectLst>
                  <a:outerShdw blurRad="38100" dist="38100" dir="2700000" algn="ctr" rotWithShape="0">
                    <a:schemeClr val="tx1"/>
                  </a:outerShdw>
                </a:effectLst>
              </a:rPr>
              <a:t>Here we are told that, after hearing what Arioch had to say, Daniel sent word to the king that if the king would give him time, he would provide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interpretation</a:t>
            </a:r>
            <a:r>
              <a:rPr lang="en-US" sz="3600" dirty="0">
                <a:solidFill>
                  <a:schemeClr val="bg1"/>
                </a:solidFill>
                <a:effectLst>
                  <a:outerShdw blurRad="38100" dist="38100" dir="2700000" algn="ctr" rotWithShape="0">
                    <a:schemeClr val="tx1"/>
                  </a:outerShdw>
                </a:effectLst>
              </a:rPr>
              <a:t>” that the king was so desperately wanting.</a:t>
            </a:r>
          </a:p>
          <a:p>
            <a:r>
              <a:rPr lang="en-US" sz="3600" dirty="0">
                <a:solidFill>
                  <a:schemeClr val="bg1"/>
                </a:solidFill>
                <a:effectLst>
                  <a:outerShdw blurRad="38100" dist="38100" dir="2700000" algn="ctr" rotWithShape="0">
                    <a:schemeClr val="tx1"/>
                  </a:outerShdw>
                </a:effectLst>
              </a:rPr>
              <a:t>The description that we’re given here is obviously somewhat </a:t>
            </a:r>
            <a:r>
              <a:rPr lang="en-US" sz="3600" b="1" i="1" dirty="0">
                <a:solidFill>
                  <a:schemeClr val="bg1"/>
                </a:solidFill>
                <a:effectLst>
                  <a:outerShdw blurRad="38100" dist="38100" dir="2700000" algn="ctr" rotWithShape="0">
                    <a:schemeClr val="tx1"/>
                  </a:outerShdw>
                </a:effectLst>
              </a:rPr>
              <a:t>abbreviated</a:t>
            </a:r>
            <a:r>
              <a:rPr lang="en-US" sz="3600" dirty="0">
                <a:solidFill>
                  <a:schemeClr val="bg1"/>
                </a:solidFill>
                <a:effectLst>
                  <a:outerShdw blurRad="38100" dist="38100" dir="2700000" algn="ctr" rotWithShape="0">
                    <a:schemeClr val="tx1"/>
                  </a:outerShdw>
                </a:effectLst>
              </a:rPr>
              <a:t>: </a:t>
            </a:r>
          </a:p>
          <a:p>
            <a:pPr lvl="1"/>
            <a:r>
              <a:rPr lang="en-US" sz="3200" dirty="0">
                <a:solidFill>
                  <a:schemeClr val="bg1"/>
                </a:solidFill>
                <a:effectLst>
                  <a:outerShdw blurRad="38100" dist="38100" dir="2700000" algn="ctr" rotWithShape="0">
                    <a:schemeClr val="tx1"/>
                  </a:outerShdw>
                </a:effectLst>
              </a:rPr>
              <a:t>For example, we’re told that Daniel promised to give the king the divine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interpretation</a:t>
            </a:r>
            <a:r>
              <a:rPr lang="en-US" sz="3200" dirty="0">
                <a:solidFill>
                  <a:schemeClr val="bg1"/>
                </a:solidFill>
                <a:effectLst>
                  <a:outerShdw blurRad="38100" dist="38100" dir="2700000" algn="ctr" rotWithShape="0">
                    <a:schemeClr val="tx1"/>
                  </a:outerShdw>
                </a:effectLst>
              </a:rPr>
              <a:t>” of his dream.</a:t>
            </a:r>
          </a:p>
          <a:p>
            <a:pPr lvl="1"/>
            <a:r>
              <a:rPr lang="en-US" sz="3200" dirty="0">
                <a:solidFill>
                  <a:schemeClr val="bg1"/>
                </a:solidFill>
                <a:effectLst>
                  <a:outerShdw blurRad="38100" dist="38100" dir="2700000" algn="ctr" rotWithShape="0">
                    <a:schemeClr val="tx1"/>
                  </a:outerShdw>
                </a:effectLst>
              </a:rPr>
              <a:t>But given what was said earlier between the wise men and the king, I’m pretty sure Daniel would have </a:t>
            </a:r>
            <a:r>
              <a:rPr lang="en-US" sz="3200" b="1" i="1" dirty="0">
                <a:solidFill>
                  <a:schemeClr val="bg1"/>
                </a:solidFill>
                <a:effectLst>
                  <a:outerShdw blurRad="38100" dist="38100" dir="2700000" algn="ctr" rotWithShape="0">
                    <a:schemeClr val="tx1"/>
                  </a:outerShdw>
                </a:effectLst>
              </a:rPr>
              <a:t>also</a:t>
            </a:r>
            <a:r>
              <a:rPr lang="en-US" sz="3200" dirty="0">
                <a:solidFill>
                  <a:schemeClr val="bg1"/>
                </a:solidFill>
                <a:effectLst>
                  <a:outerShdw blurRad="38100" dist="38100" dir="2700000" algn="ctr" rotWithShape="0">
                    <a:schemeClr val="tx1"/>
                  </a:outerShdw>
                </a:effectLst>
              </a:rPr>
              <a:t> promised, or at least </a:t>
            </a:r>
            <a:r>
              <a:rPr lang="en-US" sz="3200" b="1" i="1" dirty="0">
                <a:solidFill>
                  <a:schemeClr val="bg1"/>
                </a:solidFill>
                <a:effectLst>
                  <a:outerShdw blurRad="38100" dist="38100" dir="2700000" algn="ctr" rotWithShape="0">
                    <a:schemeClr val="tx1"/>
                  </a:outerShdw>
                </a:effectLst>
              </a:rPr>
              <a:t>implied</a:t>
            </a:r>
            <a:r>
              <a:rPr lang="en-US" sz="3200" dirty="0">
                <a:solidFill>
                  <a:schemeClr val="bg1"/>
                </a:solidFill>
                <a:effectLst>
                  <a:outerShdw blurRad="38100" dist="38100" dir="2700000" algn="ctr" rotWithShape="0">
                    <a:schemeClr val="tx1"/>
                  </a:outerShdw>
                </a:effectLst>
              </a:rPr>
              <a:t>, that he would tell the king the </a:t>
            </a:r>
            <a:r>
              <a:rPr lang="en-US" sz="3200" b="1" i="1" dirty="0">
                <a:solidFill>
                  <a:schemeClr val="bg1"/>
                </a:solidFill>
                <a:effectLst>
                  <a:outerShdw blurRad="38100" dist="38100" dir="2700000" algn="ctr" rotWithShape="0">
                    <a:schemeClr val="tx1"/>
                  </a:outerShdw>
                </a:effectLst>
              </a:rPr>
              <a:t>content</a:t>
            </a:r>
            <a:r>
              <a:rPr lang="en-US" sz="3200" dirty="0">
                <a:solidFill>
                  <a:schemeClr val="bg1"/>
                </a:solidFill>
                <a:effectLst>
                  <a:outerShdw blurRad="38100" dist="38100" dir="2700000" algn="ctr" rotWithShape="0">
                    <a:schemeClr val="tx1"/>
                  </a:outerShdw>
                </a:effectLst>
              </a:rPr>
              <a:t> of the dream as well.</a:t>
            </a:r>
          </a:p>
        </p:txBody>
      </p:sp>
      <p:sp>
        <p:nvSpPr>
          <p:cNvPr id="7" name="Title 1">
            <a:extLst>
              <a:ext uri="{FF2B5EF4-FFF2-40B4-BE49-F238E27FC236}">
                <a16:creationId xmlns:a16="http://schemas.microsoft.com/office/drawing/2014/main" id="{D2D3927F-B89E-508B-4872-5A5026A52F84}"/>
              </a:ext>
            </a:extLst>
          </p:cNvPr>
          <p:cNvSpPr>
            <a:spLocks noGrp="1"/>
          </p:cNvSpPr>
          <p:nvPr>
            <p:ph type="title"/>
          </p:nvPr>
        </p:nvSpPr>
        <p:spPr>
          <a:xfrm>
            <a:off x="0" y="0"/>
            <a:ext cx="12192000" cy="97258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Daniel went in and requested the king to appoint him a time, that he might show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interpretation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king.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38824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9241143-9761-CB99-D41A-F7911945A5A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CB85E77-507A-E83B-2C6F-E796448F09C4}"/>
              </a:ext>
            </a:extLst>
          </p:cNvPr>
          <p:cNvSpPr>
            <a:spLocks noGrp="1"/>
          </p:cNvSpPr>
          <p:nvPr>
            <p:ph idx="1"/>
          </p:nvPr>
        </p:nvSpPr>
        <p:spPr>
          <a:xfrm>
            <a:off x="348975" y="1059872"/>
            <a:ext cx="11555896" cy="5681823"/>
          </a:xfrm>
        </p:spPr>
        <p:txBody>
          <a:bodyPr>
            <a:normAutofit/>
          </a:bodyPr>
          <a:lstStyle/>
          <a:p>
            <a:r>
              <a:rPr lang="en-US" sz="3200" dirty="0">
                <a:solidFill>
                  <a:schemeClr val="bg1"/>
                </a:solidFill>
                <a:effectLst>
                  <a:outerShdw blurRad="38100" dist="38100" dir="2700000" algn="ctr" rotWithShape="0">
                    <a:schemeClr val="tx1"/>
                  </a:outerShdw>
                </a:effectLst>
              </a:rPr>
              <a:t>There are some </a:t>
            </a:r>
            <a:r>
              <a:rPr lang="en-US" sz="3200" b="1" i="1" dirty="0">
                <a:solidFill>
                  <a:schemeClr val="bg1"/>
                </a:solidFill>
                <a:effectLst>
                  <a:outerShdw blurRad="38100" dist="38100" dir="2700000" algn="ctr" rotWithShape="0">
                    <a:schemeClr val="tx1"/>
                  </a:outerShdw>
                </a:effectLst>
              </a:rPr>
              <a:t>other</a:t>
            </a:r>
            <a:r>
              <a:rPr lang="en-US" sz="3200" dirty="0">
                <a:solidFill>
                  <a:schemeClr val="bg1"/>
                </a:solidFill>
                <a:effectLst>
                  <a:outerShdw blurRad="38100" dist="38100" dir="2700000" algn="ctr" rotWithShape="0">
                    <a:schemeClr val="tx1"/>
                  </a:outerShdw>
                </a:effectLst>
              </a:rPr>
              <a:t> things that we’re not told at this point:</a:t>
            </a:r>
          </a:p>
          <a:p>
            <a:pPr lvl="1"/>
            <a:r>
              <a:rPr lang="en-US" sz="2800" dirty="0">
                <a:solidFill>
                  <a:schemeClr val="bg1"/>
                </a:solidFill>
                <a:effectLst>
                  <a:outerShdw blurRad="38100" dist="38100" dir="2700000" algn="ctr" rotWithShape="0">
                    <a:schemeClr val="tx1"/>
                  </a:outerShdw>
                </a:effectLst>
              </a:rPr>
              <a:t>We’re not told exactly </a:t>
            </a:r>
            <a:r>
              <a:rPr lang="en-US" sz="2800" b="1" i="1" dirty="0">
                <a:solidFill>
                  <a:schemeClr val="bg1"/>
                </a:solidFill>
                <a:effectLst>
                  <a:outerShdw blurRad="38100" dist="38100" dir="2700000" algn="ctr" rotWithShape="0">
                    <a:schemeClr val="tx1"/>
                  </a:outerShdw>
                </a:effectLst>
              </a:rPr>
              <a:t>how</a:t>
            </a:r>
            <a:r>
              <a:rPr lang="en-US" sz="2800" dirty="0">
                <a:solidFill>
                  <a:schemeClr val="bg1"/>
                </a:solidFill>
                <a:effectLst>
                  <a:outerShdw blurRad="38100" dist="38100" dir="2700000" algn="ctr" rotWithShape="0">
                    <a:schemeClr val="tx1"/>
                  </a:outerShdw>
                </a:effectLst>
              </a:rPr>
              <a:t> Daniel approached the king</a:t>
            </a:r>
          </a:p>
          <a:p>
            <a:pPr lvl="1"/>
            <a:r>
              <a:rPr lang="en-US" sz="2800" dirty="0">
                <a:solidFill>
                  <a:schemeClr val="bg1"/>
                </a:solidFill>
                <a:effectLst>
                  <a:outerShdw blurRad="38100" dist="38100" dir="2700000" algn="ctr" rotWithShape="0">
                    <a:schemeClr val="tx1"/>
                  </a:outerShdw>
                </a:effectLst>
              </a:rPr>
              <a:t>In Daniel’s day, it would normally be </a:t>
            </a:r>
            <a:r>
              <a:rPr lang="en-US" sz="2800" b="1" i="1" dirty="0">
                <a:solidFill>
                  <a:schemeClr val="bg1"/>
                </a:solidFill>
                <a:effectLst>
                  <a:outerShdw blurRad="38100" dist="38100" dir="2700000" algn="ctr" rotWithShape="0">
                    <a:schemeClr val="tx1"/>
                  </a:outerShdw>
                </a:effectLst>
              </a:rPr>
              <a:t>unthinkable</a:t>
            </a:r>
            <a:r>
              <a:rPr lang="en-US" sz="2800" dirty="0">
                <a:solidFill>
                  <a:schemeClr val="bg1"/>
                </a:solidFill>
                <a:effectLst>
                  <a:outerShdw blurRad="38100" dist="38100" dir="2700000" algn="ctr" rotWithShape="0">
                    <a:schemeClr val="tx1"/>
                  </a:outerShdw>
                </a:effectLst>
              </a:rPr>
              <a:t> for someone like Daniel to just walk into the king’s presence unannounced or unsummoned (cf. Esther 4:11).</a:t>
            </a:r>
          </a:p>
          <a:p>
            <a:pPr lvl="1"/>
            <a:r>
              <a:rPr lang="en-US" sz="2800" dirty="0">
                <a:solidFill>
                  <a:schemeClr val="bg1"/>
                </a:solidFill>
                <a:effectLst>
                  <a:outerShdw blurRad="38100" dist="38100" dir="2700000" algn="ctr" rotWithShape="0">
                    <a:schemeClr val="tx1"/>
                  </a:outerShdw>
                </a:effectLst>
              </a:rPr>
              <a:t>Perhaps he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went in</a:t>
            </a:r>
            <a:r>
              <a:rPr lang="en-US" sz="2800" dirty="0">
                <a:solidFill>
                  <a:schemeClr val="bg1"/>
                </a:solidFill>
                <a:effectLst>
                  <a:outerShdw blurRad="38100" dist="38100" dir="2700000" algn="ctr" rotWithShape="0">
                    <a:schemeClr val="tx1"/>
                  </a:outerShdw>
                </a:effectLst>
              </a:rPr>
              <a:t>” to the </a:t>
            </a:r>
            <a:r>
              <a:rPr lang="en-US" sz="2800" b="1" i="1" dirty="0">
                <a:solidFill>
                  <a:schemeClr val="bg1"/>
                </a:solidFill>
                <a:effectLst>
                  <a:outerShdw blurRad="38100" dist="38100" dir="2700000" algn="ctr" rotWithShape="0">
                    <a:schemeClr val="tx1"/>
                  </a:outerShdw>
                </a:effectLst>
              </a:rPr>
              <a:t>palace</a:t>
            </a:r>
            <a:r>
              <a:rPr lang="en-US" sz="2800" dirty="0">
                <a:solidFill>
                  <a:schemeClr val="bg1"/>
                </a:solidFill>
                <a:effectLst>
                  <a:outerShdw blurRad="38100" dist="38100" dir="2700000" algn="ctr" rotWithShape="0">
                    <a:schemeClr val="tx1"/>
                  </a:outerShdw>
                </a:effectLst>
              </a:rPr>
              <a:t>, where one of the king’s </a:t>
            </a:r>
            <a:r>
              <a:rPr lang="en-US" sz="2800" b="1" i="1" dirty="0">
                <a:solidFill>
                  <a:schemeClr val="bg1"/>
                </a:solidFill>
                <a:effectLst>
                  <a:outerShdw blurRad="38100" dist="38100" dir="2700000" algn="ctr" rotWithShape="0">
                    <a:schemeClr val="tx1"/>
                  </a:outerShdw>
                </a:effectLst>
              </a:rPr>
              <a:t>officials</a:t>
            </a:r>
            <a:r>
              <a:rPr lang="en-US" sz="2800" dirty="0">
                <a:solidFill>
                  <a:schemeClr val="bg1"/>
                </a:solidFill>
                <a:effectLst>
                  <a:outerShdw blurRad="38100" dist="38100" dir="2700000" algn="ctr" rotWithShape="0">
                    <a:schemeClr val="tx1"/>
                  </a:outerShdw>
                </a:effectLst>
              </a:rPr>
              <a:t> provided access to the king, or perhaps carried Daniel’s message to the king.</a:t>
            </a:r>
          </a:p>
          <a:p>
            <a:pPr lvl="1"/>
            <a:r>
              <a:rPr lang="en-US" sz="2800" dirty="0">
                <a:solidFill>
                  <a:schemeClr val="bg1"/>
                </a:solidFill>
                <a:effectLst>
                  <a:outerShdw blurRad="38100" dist="38100" dir="2700000" algn="ctr" rotWithShape="0">
                    <a:schemeClr val="tx1"/>
                  </a:outerShdw>
                </a:effectLst>
              </a:rPr>
              <a:t>We’re not told specifically </a:t>
            </a:r>
            <a:r>
              <a:rPr lang="en-US" sz="2800" b="1" i="1" dirty="0">
                <a:solidFill>
                  <a:schemeClr val="bg1"/>
                </a:solidFill>
                <a:effectLst>
                  <a:outerShdw blurRad="38100" dist="38100" dir="2700000" algn="ctr" rotWithShape="0">
                    <a:schemeClr val="tx1"/>
                  </a:outerShdw>
                </a:effectLst>
              </a:rPr>
              <a:t>how much </a:t>
            </a:r>
            <a:r>
              <a:rPr lang="en-US" sz="2800" dirty="0">
                <a:solidFill>
                  <a:schemeClr val="bg1"/>
                </a:solidFill>
                <a:effectLst>
                  <a:outerShdw blurRad="38100" dist="38100" dir="2700000" algn="ctr" rotWithShape="0">
                    <a:schemeClr val="tx1"/>
                  </a:outerShdw>
                </a:effectLst>
              </a:rPr>
              <a:t>time Daniel requested.</a:t>
            </a:r>
          </a:p>
          <a:p>
            <a:pPr lvl="1"/>
            <a:r>
              <a:rPr lang="en-US" sz="2800" dirty="0">
                <a:solidFill>
                  <a:schemeClr val="bg1"/>
                </a:solidFill>
                <a:effectLst>
                  <a:outerShdw blurRad="38100" dist="38100" dir="2700000" algn="ctr" rotWithShape="0">
                    <a:schemeClr val="tx1"/>
                  </a:outerShdw>
                </a:effectLst>
              </a:rPr>
              <a:t>We’re not even told if the king </a:t>
            </a:r>
            <a:r>
              <a:rPr lang="en-US" sz="2800" b="1" i="1" dirty="0">
                <a:solidFill>
                  <a:schemeClr val="bg1"/>
                </a:solidFill>
                <a:effectLst>
                  <a:outerShdw blurRad="38100" dist="38100" dir="2700000" algn="ctr" rotWithShape="0">
                    <a:schemeClr val="tx1"/>
                  </a:outerShdw>
                </a:effectLst>
              </a:rPr>
              <a:t>granted</a:t>
            </a:r>
            <a:r>
              <a:rPr lang="en-US" sz="2800" dirty="0">
                <a:solidFill>
                  <a:schemeClr val="bg1"/>
                </a:solidFill>
                <a:effectLst>
                  <a:outerShdw blurRad="38100" dist="38100" dir="2700000" algn="ctr" rotWithShape="0">
                    <a:schemeClr val="tx1"/>
                  </a:outerShdw>
                </a:effectLst>
              </a:rPr>
              <a:t> Daniel’s request for additional time – though the events of the next few verses clearly imply that he </a:t>
            </a:r>
            <a:r>
              <a:rPr lang="en-US" sz="2800" b="1" i="1" dirty="0">
                <a:solidFill>
                  <a:schemeClr val="bg1"/>
                </a:solidFill>
                <a:effectLst>
                  <a:outerShdw blurRad="38100" dist="38100" dir="2700000" algn="ctr" rotWithShape="0">
                    <a:schemeClr val="tx1"/>
                  </a:outerShdw>
                </a:effectLst>
              </a:rPr>
              <a:t>did</a:t>
            </a:r>
            <a:r>
              <a:rPr lang="en-US" sz="2800" dirty="0">
                <a:solidFill>
                  <a:schemeClr val="bg1"/>
                </a:solidFill>
                <a:effectLst>
                  <a:outerShdw blurRad="38100" dist="38100" dir="2700000" algn="ctr" rotWithShape="0">
                    <a:schemeClr val="tx1"/>
                  </a:outerShdw>
                </a:effectLst>
              </a:rPr>
              <a:t> grant Daniel’s request. </a:t>
            </a:r>
          </a:p>
        </p:txBody>
      </p:sp>
      <p:sp>
        <p:nvSpPr>
          <p:cNvPr id="7" name="Title 1">
            <a:extLst>
              <a:ext uri="{FF2B5EF4-FFF2-40B4-BE49-F238E27FC236}">
                <a16:creationId xmlns:a16="http://schemas.microsoft.com/office/drawing/2014/main" id="{99B3053A-EA35-0E89-B9C7-3F876BADFC55}"/>
              </a:ext>
            </a:extLst>
          </p:cNvPr>
          <p:cNvSpPr>
            <a:spLocks noGrp="1"/>
          </p:cNvSpPr>
          <p:nvPr>
            <p:ph type="title"/>
          </p:nvPr>
        </p:nvSpPr>
        <p:spPr>
          <a:xfrm>
            <a:off x="0" y="0"/>
            <a:ext cx="12192000" cy="97258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Daniel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went in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requested the king to appoint him a time, that he might show the interpretation to the king.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74436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51056</TotalTime>
  <Words>5283</Words>
  <Application>Microsoft Office PowerPoint</Application>
  <PresentationFormat>Widescreen</PresentationFormat>
  <Paragraphs>191</Paragraphs>
  <Slides>28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Cambria</vt:lpstr>
      <vt:lpstr>Times New Roman</vt:lpstr>
      <vt:lpstr>Office Theme</vt:lpstr>
      <vt:lpstr>PowerPoint Presentation</vt:lpstr>
      <vt:lpstr>Daniel’s Intervention (2:14-30)</vt:lpstr>
      <vt:lpstr>Daniel’s Intervention (2:14-30)</vt:lpstr>
      <vt:lpstr>Daniel’s Intervention (2:14-30)</vt:lpstr>
      <vt:lpstr>Daniel’s Intervention (2:14-30)</vt:lpstr>
      <vt:lpstr>2:14 Then Daniel replied with prudence and discretion to Arioch, the captain of the king's guard, who had gone out to kill the wise men of Babylon. 15 He declared to Arioch, the king's captain, “Why is the decree of the king so urgent?” Then Arioch made the matter known to Daniel. (ESV)</vt:lpstr>
      <vt:lpstr>2:14 Then Daniel replied with prudence and discretion to Arioch, the captain of the king's guard, who had gone out to kill the wise men of Babylon. 15 He declared to Arioch, the king's captain, “Why is the decree of the king so [harsh]?” Then Arioch made the matter known to Daniel. (ESV)</vt:lpstr>
      <vt:lpstr>2:16 And Daniel went in and requested the king to appoint him a time, that he might show the interpretation to the king. (ESV)</vt:lpstr>
      <vt:lpstr>2:16 And Daniel went in and requested the king to appoint him a time, that he might show the interpretation to the king. (ESV)</vt:lpstr>
      <vt:lpstr>2:17 Then Daniel went to his house and made the matter known to Hananiah, Mishael, and Azariah, his companions, 18 and told them to seek mercy from the God of heaven concerning this mystery, so that Daniel and his companions might not be destroyed with the rest of the wise men of Babylon. (ESV)</vt:lpstr>
      <vt:lpstr>2:17 Then Daniel went to his house and made the matter known to Hananiah, Mishael, and Azariah, his companions, 18 and told them to seek mercy from the God of heaven concerning this mystery, so that Daniel and his companions might not be destroyed with the rest of the wise men of Babylon. (ESV)</vt:lpstr>
      <vt:lpstr>2:19 Then the mystery was revealed to Daniel in a vision of the night. Then Daniel blessed the God of heaven. 20 Daniel answered and said: "Blessed be the name of God forever and ever, to whom belong wisdom and might. (ESV)</vt:lpstr>
      <vt:lpstr>2:19 Then the mystery was revealed to Daniel in a vision of the night. Then Daniel blessed the God of heaven. 20 Daniel answered and said: "Blessed be the name of God forever and ever, to whom belong wisdom and might. (ESV)</vt:lpstr>
      <vt:lpstr>2:21 He changes times and seasons; he removes kings and sets up kings; he gives wisdom to the wise and knowledge to those who have understanding; 22 he reveals deep and hidden things; he knows what is in the darkness, and the light dwells with him. (ESV)</vt:lpstr>
      <vt:lpstr>2:21 He changes times and seasons; he removes kings and sets up kings; he gives wisdom to the wise and knowledge to those who have understanding; 22 he reveals deep and hidden things; he knows what is in the darkness, and the light dwells with him. (ESV)</vt:lpstr>
      <vt:lpstr>2:23 To you, O God of my fathers, I give thanks and praise, for you have given me wisdom and might, and have now made known to me what we asked of you, for you have made known to us the king's matter." (ESV)</vt:lpstr>
      <vt:lpstr>2:23 To you, O God of my fathers, I give thanks and praise, for you have given me wisdom and might, and have now made known to me what we asked of you, for you have made known to us the king's matter." (ESV)</vt:lpstr>
      <vt:lpstr>2:24 Therefore Daniel went in to Arioch, whom the king had appointed to destroy the wise men of Babylon. He went and said thus to him: "Do not destroy the wise men of Babylon; bring me in before the king, and I will show the king the interpretation." 25 Then Arioch brought in Daniel before the king in haste and said thus to him: "I have found among the exiles from Judah a man who will make known to the king the interpretation." (ESV)</vt:lpstr>
      <vt:lpstr>2:24 Therefore Daniel went in to Arioch, whom the king had appointed to destroy the wise men of Babylon. He went and said thus to him: "Do not destroy the wise men of Babylon; bring me in before the king, and I will show the king the interpretation." 25 Then Arioch brought in Daniel before the king in haste and said thus to him: "I have found among the exiles from Judah a man who will make known to the king the interpretation." (ESV)</vt:lpstr>
      <vt:lpstr>2:26 The king declared to Daniel, whose name was Belteshazzar, “Are you able to make known to me the dream that I have seen and its interpretation?” (ESV)</vt:lpstr>
      <vt:lpstr>2:27 Daniel answered the king and said, "No wise men, enchanters, magicians, or astrologers can show to the king the mystery that the king has asked, 28 but there is a God in heaven who reveals mysteries, and he has made known to King Nebuchadnezzar what will be in the latter days. Your dream and the visions of your head as you lay in bed are these: (ESV)</vt:lpstr>
      <vt:lpstr>2:27 Daniel answered the king and said, "No wise men, enchanters, magicians, or astrologers can show to the king the mystery that the king has asked, 28 but there is a God in heaven who reveals mysteries, and he has made known to King Nebuchadnezzar what will be in the latter days. Your dream and the visions of your head as you lay in bed are these: (ESV)</vt:lpstr>
      <vt:lpstr>2:29 To you, O king, as you lay in bed came thoughts of what would be after this, and he who reveals mysteries made known to you what is to be. (ESV)</vt:lpstr>
      <vt:lpstr>2:30 But as for me, this mystery has been revealed to me, not because of any wisdom that I have more than all the living, but in order that the interpretation may be made known to the king, and that you may know the thoughts of your mind. (ESV)</vt:lpstr>
      <vt:lpstr>Class Discussion Time</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263</cp:revision>
  <cp:lastPrinted>2025-01-19T15:04:17Z</cp:lastPrinted>
  <dcterms:created xsi:type="dcterms:W3CDTF">2024-11-22T01:38:01Z</dcterms:created>
  <dcterms:modified xsi:type="dcterms:W3CDTF">2025-01-19T15:13:02Z</dcterms:modified>
</cp:coreProperties>
</file>