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78" r:id="rId2"/>
    <p:sldId id="479" r:id="rId3"/>
    <p:sldId id="480" r:id="rId4"/>
    <p:sldId id="482" r:id="rId5"/>
    <p:sldId id="483" r:id="rId6"/>
    <p:sldId id="484" r:id="rId7"/>
    <p:sldId id="486" r:id="rId8"/>
    <p:sldId id="487" r:id="rId9"/>
    <p:sldId id="488" r:id="rId10"/>
    <p:sldId id="489" r:id="rId11"/>
    <p:sldId id="490" r:id="rId12"/>
    <p:sldId id="491" r:id="rId13"/>
    <p:sldId id="492" r:id="rId14"/>
    <p:sldId id="493" r:id="rId15"/>
    <p:sldId id="494" r:id="rId16"/>
    <p:sldId id="495" r:id="rId17"/>
    <p:sldId id="496" r:id="rId18"/>
    <p:sldId id="485" r:id="rId19"/>
    <p:sldId id="497" r:id="rId20"/>
    <p:sldId id="498" r:id="rId21"/>
    <p:sldId id="499" r:id="rId22"/>
    <p:sldId id="500" r:id="rId23"/>
    <p:sldId id="502" r:id="rId24"/>
    <p:sldId id="503" r:id="rId25"/>
    <p:sldId id="505" r:id="rId26"/>
    <p:sldId id="504" r:id="rId27"/>
    <p:sldId id="507" r:id="rId28"/>
    <p:sldId id="508"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BFE4FD"/>
    <a:srgbClr val="C1FBC2"/>
    <a:srgbClr val="CCFFFF"/>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3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1/28/2025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1/28/2025 5:28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1/28/2025 5:28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1/28/2025 5:28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1/28/2025 5:28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1/28/2025 5:28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1/28/2025 5:28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1/28/2025 5:28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1/28/2025 5:28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1/28/2025 5:28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1/28/2025 5:28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1/28/2025 5:28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1/28/2025 5:28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558E396-27F7-C335-CEBA-04751D694EA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1DB6AD-D7E2-A871-1D94-D67924796114}"/>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74345ECF-4B91-D4FE-197E-9BD4594B74A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19916701-F610-9709-A533-24C8EB777636}"/>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E707D450-07DA-7E38-809D-3F105D177A2C}"/>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4447413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4F95128-E841-1F29-E2D9-1C3E2840D73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3D447E-79F1-CC98-6DEA-950C831A3A95}"/>
              </a:ext>
            </a:extLst>
          </p:cNvPr>
          <p:cNvSpPr>
            <a:spLocks noGrp="1"/>
          </p:cNvSpPr>
          <p:nvPr>
            <p:ph idx="1"/>
          </p:nvPr>
        </p:nvSpPr>
        <p:spPr>
          <a:xfrm>
            <a:off x="318052" y="1658034"/>
            <a:ext cx="11555896" cy="4553636"/>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The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kings</a:t>
            </a:r>
            <a:r>
              <a:rPr lang="en-US" sz="3200" dirty="0">
                <a:solidFill>
                  <a:schemeClr val="bg1"/>
                </a:solidFill>
                <a:effectLst>
                  <a:outerShdw blurRad="38100" dist="38100" dir="2700000" algn="ctr" rotWithShape="0">
                    <a:schemeClr val="tx1"/>
                  </a:outerShdw>
                </a:effectLst>
              </a:rPr>
              <a:t>” here is a Hebrew expression used to describe a supreme monarch, or one who has other kings under him as those who </a:t>
            </a:r>
            <a:r>
              <a:rPr lang="en-US" sz="3200" b="1" i="1" dirty="0">
                <a:solidFill>
                  <a:schemeClr val="bg1"/>
                </a:solidFill>
                <a:effectLst>
                  <a:outerShdw blurRad="38100" dist="38100" dir="2700000" algn="ctr" rotWithShape="0">
                    <a:schemeClr val="tx1"/>
                  </a:outerShdw>
                </a:effectLst>
              </a:rPr>
              <a:t>pay tribute </a:t>
            </a:r>
            <a:r>
              <a:rPr lang="en-US" sz="3200" dirty="0">
                <a:solidFill>
                  <a:schemeClr val="bg1"/>
                </a:solidFill>
                <a:effectLst>
                  <a:outerShdw blurRad="38100" dist="38100" dir="2700000" algn="ctr" rotWithShape="0">
                    <a:schemeClr val="tx1"/>
                  </a:outerShdw>
                </a:effectLst>
              </a:rPr>
              <a:t>to him.</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In Revelation 17:14 and 19:16 we see this title is applied to the Son of God.</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But Daniel was quick to remind Nebuchadnezzar that his position was a </a:t>
            </a:r>
            <a:r>
              <a:rPr lang="en-US" sz="3200" b="1" i="1" dirty="0">
                <a:solidFill>
                  <a:schemeClr val="bg1"/>
                </a:solidFill>
                <a:effectLst>
                  <a:outerShdw blurRad="38100" dist="38100" dir="2700000" algn="ctr" rotWithShape="0">
                    <a:schemeClr val="tx1"/>
                  </a:outerShdw>
                </a:effectLst>
              </a:rPr>
              <a:t>stewardship</a:t>
            </a:r>
            <a:r>
              <a:rPr lang="en-US" sz="3200" dirty="0">
                <a:solidFill>
                  <a:schemeClr val="bg1"/>
                </a:solidFill>
                <a:effectLst>
                  <a:outerShdw blurRad="38100" dist="38100" dir="2700000" algn="ctr" rotWithShape="0">
                    <a:schemeClr val="tx1"/>
                  </a:outerShdw>
                </a:effectLst>
              </a:rPr>
              <a:t> from the God of heaven who had </a:t>
            </a:r>
            <a:r>
              <a:rPr lang="en-US" sz="3200" b="1" i="1" dirty="0">
                <a:solidFill>
                  <a:schemeClr val="bg1"/>
                </a:solidFill>
                <a:effectLst>
                  <a:outerShdw blurRad="38100" dist="38100" dir="2700000" algn="ctr" rotWithShape="0">
                    <a:schemeClr val="tx1"/>
                  </a:outerShdw>
                </a:effectLst>
              </a:rPr>
              <a:t>granted</a:t>
            </a:r>
            <a:r>
              <a:rPr lang="en-US" sz="3200" dirty="0">
                <a:solidFill>
                  <a:schemeClr val="bg1"/>
                </a:solidFill>
                <a:effectLst>
                  <a:outerShdw blurRad="38100" dist="38100" dir="2700000" algn="ctr" rotWithShape="0">
                    <a:schemeClr val="tx1"/>
                  </a:outerShdw>
                </a:effectLst>
              </a:rPr>
              <a:t> him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kingdom, the power, and the might, and the glory</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In these two verses Daniel emphasized the sovereignty of his God over the kings of the earth, even Nebuchadnezzar, the greatest king of the day.</a:t>
            </a:r>
            <a:r>
              <a:rPr lang="en-US" sz="32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E3C0472D-BD6B-B1CB-B16A-7D6E074BB967}"/>
              </a:ext>
            </a:extLst>
          </p:cNvPr>
          <p:cNvSpPr txBox="1"/>
          <p:nvPr/>
        </p:nvSpPr>
        <p:spPr>
          <a:xfrm>
            <a:off x="0" y="6211669"/>
            <a:ext cx="121920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Barnes, Albert;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Ultimate Commentary On Daniel: A Collective Wisdom On The Bible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162-163</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pPr>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92–93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281BC605-C9BE-73D5-CC85-023786455901}"/>
              </a:ext>
            </a:extLst>
          </p:cNvPr>
          <p:cNvSpPr>
            <a:spLocks noGrp="1"/>
          </p:cNvSpPr>
          <p:nvPr>
            <p:ph type="title"/>
          </p:nvPr>
        </p:nvSpPr>
        <p:spPr>
          <a:xfrm>
            <a:off x="0" y="1"/>
            <a:ext cx="12192000" cy="1463842"/>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O king,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 of kings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whom the God of heaven has given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kingdom, the power, and the might, and the glory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into whose hand he has given, wherever they dwell, the children of man, the beasts of the field, and the birds of the heavens, making you rule over them all--you are the head of gold.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413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80D23C6-AF40-9296-0DDB-5FF60A8FACE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EF70F4-DBB2-0ED1-B0BF-EAD8C57AE906}"/>
              </a:ext>
            </a:extLst>
          </p:cNvPr>
          <p:cNvSpPr>
            <a:spLocks noGrp="1"/>
          </p:cNvSpPr>
          <p:nvPr>
            <p:ph idx="1"/>
          </p:nvPr>
        </p:nvSpPr>
        <p:spPr>
          <a:xfrm>
            <a:off x="299975" y="1558031"/>
            <a:ext cx="11592050" cy="5016939"/>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Daniel begins his interpretation of the dream by telling Nebuchadnezzar,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are the head of gold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Frequently in Scripture the terms “king” and “kingdom” are employed interchangeably since the king was considered to be the embodiment of his kingdom. </a:t>
            </a:r>
          </a:p>
          <a:p>
            <a:r>
              <a:rPr lang="en-US" sz="3200" dirty="0">
                <a:solidFill>
                  <a:schemeClr val="bg1"/>
                </a:solidFill>
                <a:effectLst>
                  <a:outerShdw blurRad="38100" dist="38100" dir="2700000" algn="ctr" rotWithShape="0">
                    <a:schemeClr val="tx1"/>
                  </a:outerShdw>
                </a:effectLst>
              </a:rPr>
              <a:t>The reference here is not merely to the Nebuchadnezzar as an </a:t>
            </a:r>
            <a:r>
              <a:rPr lang="en-US" sz="3200" b="1" i="1" dirty="0">
                <a:solidFill>
                  <a:schemeClr val="bg1"/>
                </a:solidFill>
                <a:effectLst>
                  <a:outerShdw blurRad="38100" dist="38100" dir="2700000" algn="ctr" rotWithShape="0">
                    <a:schemeClr val="tx1"/>
                  </a:outerShdw>
                </a:effectLst>
              </a:rPr>
              <a:t>individual</a:t>
            </a:r>
            <a:r>
              <a:rPr lang="en-US" sz="3200" dirty="0">
                <a:solidFill>
                  <a:schemeClr val="bg1"/>
                </a:solidFill>
                <a:effectLst>
                  <a:outerShdw blurRad="38100" dist="38100" dir="2700000" algn="ctr" rotWithShape="0">
                    <a:schemeClr val="tx1"/>
                  </a:outerShdw>
                </a:effectLst>
              </a:rPr>
              <a:t>, but to the Babylonian </a:t>
            </a:r>
            <a:r>
              <a:rPr lang="en-US" sz="3200" b="1" i="1" dirty="0">
                <a:solidFill>
                  <a:schemeClr val="bg1"/>
                </a:solidFill>
                <a:effectLst>
                  <a:outerShdw blurRad="38100" dist="38100" dir="2700000" algn="ctr" rotWithShape="0">
                    <a:schemeClr val="tx1"/>
                  </a:outerShdw>
                </a:effectLst>
              </a:rPr>
              <a:t>empire itself</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We know this because it is stated in the very next verse that </a:t>
            </a:r>
            <a:r>
              <a:rPr lang="en-US" sz="3200" b="1" i="1" dirty="0">
                <a:solidFill>
                  <a:schemeClr val="bg1"/>
                </a:solidFill>
                <a:effectLst>
                  <a:outerShdw blurRad="38100" dist="38100" dir="2700000" algn="ctr" rotWithShape="0">
                    <a:schemeClr val="tx1"/>
                  </a:outerShdw>
                </a:effectLst>
              </a:rPr>
              <a:t>another</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3200" dirty="0">
                <a:solidFill>
                  <a:schemeClr val="bg1"/>
                </a:solidFill>
                <a:effectLst>
                  <a:outerShdw blurRad="38100" dist="38100" dir="2700000" algn="ctr" rotWithShape="0">
                    <a:schemeClr val="tx1"/>
                  </a:outerShdw>
                </a:effectLst>
              </a:rPr>
              <a:t>” (not king) will stand in Nebuchadnezzar’s place</a:t>
            </a:r>
          </a:p>
          <a:p>
            <a:r>
              <a:rPr lang="en-US" sz="3200" dirty="0">
                <a:solidFill>
                  <a:schemeClr val="bg1"/>
                </a:solidFill>
                <a:effectLst>
                  <a:outerShdw blurRad="38100" dist="38100" dir="2700000" algn="ctr" rotWithShape="0">
                    <a:schemeClr val="tx1"/>
                  </a:outerShdw>
                </a:effectLst>
              </a:rPr>
              <a:t>Daniel therefore interpreted the first kingdom to be the ancient Babylonian Empire represented by its king, Nebuchadnezzar. </a:t>
            </a:r>
          </a:p>
          <a:p>
            <a:r>
              <a:rPr lang="en-US" sz="3200" dirty="0">
                <a:solidFill>
                  <a:schemeClr val="bg1"/>
                </a:solidFill>
                <a:effectLst>
                  <a:outerShdw blurRad="38100" dist="38100" dir="2700000" algn="ctr" rotWithShape="0">
                    <a:schemeClr val="tx1"/>
                  </a:outerShdw>
                </a:effectLst>
              </a:rPr>
              <a:t>For sixty-six years (605–539 B.C.) the Neo-Babylonian Empire ruled the Near East</a:t>
            </a:r>
          </a:p>
        </p:txBody>
      </p:sp>
      <p:sp>
        <p:nvSpPr>
          <p:cNvPr id="2" name="TextBox 1">
            <a:extLst>
              <a:ext uri="{FF2B5EF4-FFF2-40B4-BE49-F238E27FC236}">
                <a16:creationId xmlns:a16="http://schemas.microsoft.com/office/drawing/2014/main" id="{C6F4FCEB-1730-E525-6D3A-1D8029252F75}"/>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92–93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22991DD8-D510-BA5D-6837-0604D1E124CA}"/>
              </a:ext>
            </a:extLst>
          </p:cNvPr>
          <p:cNvSpPr>
            <a:spLocks noGrp="1"/>
          </p:cNvSpPr>
          <p:nvPr>
            <p:ph type="title"/>
          </p:nvPr>
        </p:nvSpPr>
        <p:spPr>
          <a:xfrm>
            <a:off x="0" y="0"/>
            <a:ext cx="12192000" cy="140769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O king, the king of kings, to whom the God of heaven has given the kingdom, the power, and the might, and the glory,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into whose hand he has given, wherever they dwell, the children of man, the beasts of the field, and the birds of the heavens, making you rule over them all--</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are the head of gold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4679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4063188-7EAA-48BA-4076-AF43E9C4B31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4516D7-20CB-EB38-4B0B-6C3AE483F10E}"/>
              </a:ext>
            </a:extLst>
          </p:cNvPr>
          <p:cNvSpPr>
            <a:spLocks noGrp="1"/>
          </p:cNvSpPr>
          <p:nvPr>
            <p:ph idx="1"/>
          </p:nvPr>
        </p:nvSpPr>
        <p:spPr>
          <a:xfrm>
            <a:off x="316832" y="1584158"/>
            <a:ext cx="11592050" cy="4904510"/>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Daniel tells Nebuchadnezzar that another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3200" dirty="0">
                <a:solidFill>
                  <a:schemeClr val="bg1"/>
                </a:solidFill>
                <a:effectLst>
                  <a:outerShdw blurRad="38100" dist="38100" dir="2700000" algn="ctr" rotWithShape="0">
                    <a:schemeClr val="tx1"/>
                  </a:outerShdw>
                </a:effectLst>
              </a:rPr>
              <a:t>” would rise </a:t>
            </a:r>
            <a:r>
              <a:rPr lang="en-US" sz="3200" b="1" i="1" dirty="0">
                <a:solidFill>
                  <a:schemeClr val="bg1"/>
                </a:solidFill>
                <a:effectLst>
                  <a:outerShdw blurRad="38100" dist="38100" dir="2700000" algn="ctr" rotWithShape="0">
                    <a:schemeClr val="tx1"/>
                  </a:outerShdw>
                </a:effectLst>
              </a:rPr>
              <a:t>after</a:t>
            </a:r>
            <a:r>
              <a:rPr lang="en-US" sz="3200" dirty="0">
                <a:solidFill>
                  <a:schemeClr val="bg1"/>
                </a:solidFill>
                <a:effectLst>
                  <a:outerShdw blurRad="38100" dist="38100" dir="2700000" algn="ctr" rotWithShape="0">
                    <a:schemeClr val="tx1"/>
                  </a:outerShdw>
                </a:effectLst>
              </a:rPr>
              <a:t> his Babylonian Empire. </a:t>
            </a:r>
          </a:p>
          <a:p>
            <a:r>
              <a:rPr lang="en-US" sz="3200" dirty="0">
                <a:solidFill>
                  <a:schemeClr val="bg1"/>
                </a:solidFill>
                <a:effectLst>
                  <a:outerShdw blurRad="38100" dist="38100" dir="2700000" algn="ctr" rotWithShape="0">
                    <a:schemeClr val="tx1"/>
                  </a:outerShdw>
                </a:effectLst>
              </a:rPr>
              <a:t>History is plain that the </a:t>
            </a:r>
            <a:r>
              <a:rPr lang="en-US" sz="3200" b="1" i="1" dirty="0">
                <a:solidFill>
                  <a:schemeClr val="bg1"/>
                </a:solidFill>
                <a:effectLst>
                  <a:outerShdw blurRad="38100" dist="38100" dir="2700000" algn="ctr" rotWithShape="0">
                    <a:schemeClr val="tx1"/>
                  </a:outerShdw>
                </a:effectLst>
              </a:rPr>
              <a:t>next</a:t>
            </a:r>
            <a:r>
              <a:rPr lang="en-US" sz="3200" dirty="0">
                <a:solidFill>
                  <a:schemeClr val="bg1"/>
                </a:solidFill>
                <a:effectLst>
                  <a:outerShdw blurRad="38100" dist="38100" dir="2700000" algn="ctr" rotWithShape="0">
                    <a:schemeClr val="tx1"/>
                  </a:outerShdw>
                </a:effectLst>
              </a:rPr>
              <a:t> great power to appear on the world scene was the </a:t>
            </a:r>
            <a:r>
              <a:rPr lang="en-US" sz="3200" b="1" i="1" dirty="0">
                <a:solidFill>
                  <a:schemeClr val="bg1"/>
                </a:solidFill>
                <a:effectLst>
                  <a:outerShdw blurRad="38100" dist="38100" dir="2700000" algn="ctr" rotWithShape="0">
                    <a:schemeClr val="tx1"/>
                  </a:outerShdw>
                </a:effectLst>
              </a:rPr>
              <a:t>Medo-Persian Empire </a:t>
            </a:r>
            <a:r>
              <a:rPr lang="en-US" sz="3200" dirty="0">
                <a:solidFill>
                  <a:schemeClr val="bg1"/>
                </a:solidFill>
                <a:effectLst>
                  <a:outerShdw blurRad="38100" dist="38100" dir="2700000" algn="ctr" rotWithShape="0">
                    <a:schemeClr val="tx1"/>
                  </a:outerShdw>
                </a:effectLst>
              </a:rPr>
              <a:t>led by Cyrus the Great. </a:t>
            </a:r>
          </a:p>
          <a:p>
            <a:r>
              <a:rPr lang="en-US" sz="3200" dirty="0">
                <a:solidFill>
                  <a:schemeClr val="bg1"/>
                </a:solidFill>
                <a:effectLst>
                  <a:outerShdw blurRad="38100" dist="38100" dir="2700000" algn="ctr" rotWithShape="0">
                    <a:schemeClr val="tx1"/>
                  </a:outerShdw>
                </a:effectLst>
              </a:rPr>
              <a:t>This empire is symbolized by the silver chest and arms of the great statue. </a:t>
            </a:r>
          </a:p>
          <a:p>
            <a:r>
              <a:rPr lang="en-US" sz="3200" dirty="0">
                <a:solidFill>
                  <a:schemeClr val="bg1"/>
                </a:solidFill>
                <a:effectLst>
                  <a:outerShdw blurRad="38100" dist="38100" dir="2700000" algn="ctr" rotWithShape="0">
                    <a:schemeClr val="tx1"/>
                  </a:outerShdw>
                </a:effectLst>
              </a:rPr>
              <a:t>Medo-Persian dominance continued for approximately 208 years (539–331 B.C.).</a:t>
            </a:r>
          </a:p>
          <a:p>
            <a:r>
              <a:rPr lang="en-US" sz="3200" dirty="0">
                <a:solidFill>
                  <a:schemeClr val="bg1"/>
                </a:solidFill>
                <a:effectLst>
                  <a:outerShdw blurRad="38100" dist="38100" dir="2700000" algn="ctr" rotWithShape="0">
                    <a:schemeClr val="tx1"/>
                  </a:outerShdw>
                </a:effectLst>
              </a:rPr>
              <a:t>The Medo-Persian Empire is mentioned here briefly but is described in </a:t>
            </a:r>
            <a:r>
              <a:rPr lang="en-US" sz="3200" b="1" i="1" dirty="0">
                <a:solidFill>
                  <a:schemeClr val="bg1"/>
                </a:solidFill>
                <a:effectLst>
                  <a:outerShdw blurRad="38100" dist="38100" dir="2700000" algn="ctr" rotWithShape="0">
                    <a:schemeClr val="tx1"/>
                  </a:outerShdw>
                </a:effectLst>
              </a:rPr>
              <a:t>greater detail </a:t>
            </a:r>
            <a:r>
              <a:rPr lang="en-US" sz="3200" dirty="0">
                <a:solidFill>
                  <a:schemeClr val="bg1"/>
                </a:solidFill>
                <a:effectLst>
                  <a:outerShdw blurRad="38100" dist="38100" dir="2700000" algn="ctr" rotWithShape="0">
                    <a:schemeClr val="tx1"/>
                  </a:outerShdw>
                </a:effectLst>
              </a:rPr>
              <a:t>in chapters 7–8. </a:t>
            </a:r>
          </a:p>
          <a:p>
            <a:r>
              <a:rPr lang="en-US" sz="3200" dirty="0">
                <a:solidFill>
                  <a:schemeClr val="bg1"/>
                </a:solidFill>
                <a:effectLst>
                  <a:outerShdw blurRad="38100" dist="38100" dir="2700000" algn="ctr" rotWithShape="0">
                    <a:schemeClr val="tx1"/>
                  </a:outerShdw>
                </a:effectLst>
              </a:rPr>
              <a:t>A bear symbolizes this kingdom in 7:5; in 8:20 a two-horned ram is specifically designated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kings of Media and Persia</a:t>
            </a:r>
            <a:r>
              <a:rPr lang="en-US" sz="3200" dirty="0">
                <a:solidFill>
                  <a:schemeClr val="bg1"/>
                </a:solidFill>
                <a:effectLst>
                  <a:outerShdw blurRad="38100" dist="38100" dir="2700000" algn="ctr" rotWithShape="0">
                    <a:schemeClr val="tx1"/>
                  </a:outerShdw>
                </a:effectLst>
              </a:rPr>
              <a:t>”.</a:t>
            </a:r>
          </a:p>
          <a:p>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EBD0DBF3-E4DE-B804-952B-3ED90AD1FF4D}"/>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93–94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3CE1D590-FF9E-736A-8920-E60845A89367}"/>
              </a:ext>
            </a:extLst>
          </p:cNvPr>
          <p:cNvSpPr>
            <a:spLocks noGrp="1"/>
          </p:cNvSpPr>
          <p:nvPr>
            <p:ph type="title"/>
          </p:nvPr>
        </p:nvSpPr>
        <p:spPr>
          <a:xfrm>
            <a:off x="0" y="0"/>
            <a:ext cx="12192000" cy="140769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2:39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Another kingdom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inferior to you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arise after you</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yet a third kingdom of bronze, which shall rule over all the earth.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there shall be a fourth kingdom, strong as iron, because iron breaks to pieces and shatters all things. And like iron that crushes, it shall break and crush all these.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4231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0761583-C398-12DA-F4F0-48E20BC4444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F6BC0-E707-853E-9059-5710C38C6B56}"/>
              </a:ext>
            </a:extLst>
          </p:cNvPr>
          <p:cNvSpPr>
            <a:spLocks noGrp="1"/>
          </p:cNvSpPr>
          <p:nvPr>
            <p:ph idx="1"/>
          </p:nvPr>
        </p:nvSpPr>
        <p:spPr>
          <a:xfrm>
            <a:off x="316832" y="1584158"/>
            <a:ext cx="11592050" cy="4904509"/>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Daniel described the second kingdom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inferior</a:t>
            </a:r>
            <a:r>
              <a:rPr lang="en-US" sz="3200" dirty="0">
                <a:solidFill>
                  <a:schemeClr val="bg1"/>
                </a:solidFill>
                <a:effectLst>
                  <a:outerShdw blurRad="38100" dist="38100" dir="2700000" algn="ctr" rotWithShape="0">
                    <a:schemeClr val="tx1"/>
                  </a:outerShdw>
                </a:effectLst>
              </a:rPr>
              <a:t>” to Nebuchadnezzar’s empire, and inferiority of each subsequent empire is expressed by the decreasing value of the materials. </a:t>
            </a:r>
          </a:p>
          <a:p>
            <a:r>
              <a:rPr lang="en-US" sz="3200" dirty="0">
                <a:solidFill>
                  <a:schemeClr val="bg1"/>
                </a:solidFill>
                <a:effectLst>
                  <a:outerShdw blurRad="38100" dist="38100" dir="2700000" algn="ctr" rotWithShape="0">
                    <a:schemeClr val="tx1"/>
                  </a:outerShdw>
                </a:effectLst>
              </a:rPr>
              <a:t>The silver of the Medo-Persian Empire is substantially inferior and less valuable than the gold of the Babylonian kingdom.</a:t>
            </a:r>
          </a:p>
          <a:p>
            <a:r>
              <a:rPr lang="en-US" sz="3200" dirty="0">
                <a:solidFill>
                  <a:schemeClr val="bg1"/>
                </a:solidFill>
                <a:effectLst>
                  <a:outerShdw blurRad="38100" dist="38100" dir="2700000" algn="ctr" rotWithShape="0">
                    <a:schemeClr val="tx1"/>
                  </a:outerShdw>
                </a:effectLst>
              </a:rPr>
              <a:t>Yet in what respects was the Babylonian Empire superior to that of Medo-Persia? </a:t>
            </a:r>
          </a:p>
          <a:p>
            <a:r>
              <a:rPr lang="en-US" sz="3200" dirty="0">
                <a:solidFill>
                  <a:schemeClr val="bg1"/>
                </a:solidFill>
                <a:effectLst>
                  <a:outerShdw blurRad="38100" dist="38100" dir="2700000" algn="ctr" rotWithShape="0">
                    <a:schemeClr val="tx1"/>
                  </a:outerShdw>
                </a:effectLst>
              </a:rPr>
              <a:t>Medo-Persia was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inferior in </a:t>
            </a:r>
            <a:r>
              <a:rPr lang="en-US" sz="3200" b="1" i="1" dirty="0">
                <a:solidFill>
                  <a:schemeClr val="bg1"/>
                </a:solidFill>
                <a:effectLst>
                  <a:outerShdw blurRad="38100" dist="38100" dir="2700000" algn="ctr" rotWithShape="0">
                    <a:schemeClr val="tx1"/>
                  </a:outerShdw>
                </a:effectLst>
              </a:rPr>
              <a:t>size</a:t>
            </a:r>
            <a:r>
              <a:rPr lang="en-US" sz="3200" dirty="0">
                <a:solidFill>
                  <a:schemeClr val="bg1"/>
                </a:solidFill>
                <a:effectLst>
                  <a:outerShdw blurRad="38100" dist="38100" dir="2700000" algn="ctr" rotWithShape="0">
                    <a:schemeClr val="tx1"/>
                  </a:outerShdw>
                </a:effectLst>
              </a:rPr>
              <a:t>, for it controlled much more territory than Babylon. </a:t>
            </a:r>
          </a:p>
          <a:p>
            <a:r>
              <a:rPr lang="en-US" sz="3200" dirty="0">
                <a:solidFill>
                  <a:schemeClr val="bg1"/>
                </a:solidFill>
                <a:effectLst>
                  <a:outerShdw blurRad="38100" dist="38100" dir="2700000" algn="ctr" rotWithShape="0">
                    <a:schemeClr val="tx1"/>
                  </a:outerShdw>
                </a:effectLst>
              </a:rPr>
              <a:t>A plethora of explanations have been offered, but the best view seems to be that the inferiority of Medo-Persia to Babylon is to be understood in a </a:t>
            </a:r>
            <a:r>
              <a:rPr lang="en-US" sz="3200" b="1" i="1" dirty="0">
                <a:solidFill>
                  <a:schemeClr val="bg1"/>
                </a:solidFill>
                <a:effectLst>
                  <a:outerShdw blurRad="38100" dist="38100" dir="2700000" algn="ctr" rotWithShape="0">
                    <a:schemeClr val="tx1"/>
                  </a:outerShdw>
                </a:effectLst>
              </a:rPr>
              <a:t>moral</a:t>
            </a:r>
            <a:r>
              <a:rPr lang="en-US" sz="3200" dirty="0">
                <a:solidFill>
                  <a:schemeClr val="bg1"/>
                </a:solidFill>
                <a:effectLst>
                  <a:outerShdw blurRad="38100" dist="38100" dir="2700000" algn="ctr" rotWithShape="0">
                    <a:schemeClr val="tx1"/>
                  </a:outerShdw>
                </a:effectLst>
              </a:rPr>
              <a:t> sense because the general condition of the world was worse under the second monarchy, as men’s vices and corruptions increase more and more.</a:t>
            </a:r>
          </a:p>
          <a:p>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BC801147-B7EE-03F3-14D2-8639F2263AE6}"/>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93–94</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FAD053C5-DE8B-2254-4A30-D32EA631CB21}"/>
              </a:ext>
            </a:extLst>
          </p:cNvPr>
          <p:cNvSpPr>
            <a:spLocks noGrp="1"/>
          </p:cNvSpPr>
          <p:nvPr>
            <p:ph type="title"/>
          </p:nvPr>
        </p:nvSpPr>
        <p:spPr>
          <a:xfrm>
            <a:off x="0" y="0"/>
            <a:ext cx="12192000" cy="140769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2:39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Another kingdom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inferior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you shall arise after you, and yet a third kingdom of bronze, which shall rule over all the earth.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there shall be a fourth kingdom, strong as iron, because iron breaks to pieces and shatters all things. And like iron that crushes, it shall break and crush all these.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93470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0B9498D-4BBE-40AE-F75C-41F0ECD1F2A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4961E1-9869-B862-D198-B596CF5F5524}"/>
              </a:ext>
            </a:extLst>
          </p:cNvPr>
          <p:cNvSpPr>
            <a:spLocks noGrp="1"/>
          </p:cNvSpPr>
          <p:nvPr>
            <p:ph idx="1"/>
          </p:nvPr>
        </p:nvSpPr>
        <p:spPr>
          <a:xfrm>
            <a:off x="316832" y="1584158"/>
            <a:ext cx="11592050" cy="5090962"/>
          </a:xfrm>
        </p:spPr>
        <p:txBody>
          <a:bodyPr>
            <a:normAutofit/>
          </a:bodyPr>
          <a:lstStyle/>
          <a:p>
            <a:r>
              <a:rPr lang="en-US" sz="3600" dirty="0">
                <a:solidFill>
                  <a:schemeClr val="bg1"/>
                </a:solidFill>
                <a:effectLst>
                  <a:outerShdw blurRad="38100" dist="38100" dir="2700000" algn="ctr" rotWithShape="0">
                    <a:schemeClr val="tx1"/>
                  </a:outerShdw>
                </a:effectLst>
              </a:rPr>
              <a:t>Through the portrayal of each subsequent empire as inferior to its predecessor, Daniel seems to have been suggesting that the sinfulness of the world would continue to </a:t>
            </a:r>
            <a:r>
              <a:rPr lang="en-US" sz="3600" b="1" i="1" dirty="0">
                <a:solidFill>
                  <a:schemeClr val="bg1"/>
                </a:solidFill>
                <a:effectLst>
                  <a:outerShdw blurRad="38100" dist="38100" dir="2700000" algn="ctr" rotWithShape="0">
                    <a:schemeClr val="tx1"/>
                  </a:outerShdw>
                </a:effectLst>
              </a:rPr>
              <a:t>increase</a:t>
            </a:r>
            <a:r>
              <a:rPr lang="en-US" sz="3600" dirty="0">
                <a:solidFill>
                  <a:schemeClr val="bg1"/>
                </a:solidFill>
                <a:effectLst>
                  <a:outerShdw blurRad="38100" dist="38100" dir="2700000" algn="ctr" rotWithShape="0">
                    <a:schemeClr val="tx1"/>
                  </a:outerShdw>
                </a:effectLst>
              </a:rPr>
              <a:t> until the culmination of history. </a:t>
            </a:r>
          </a:p>
          <a:p>
            <a:r>
              <a:rPr lang="en-US" sz="3600" dirty="0">
                <a:solidFill>
                  <a:schemeClr val="bg1"/>
                </a:solidFill>
                <a:effectLst>
                  <a:outerShdw blurRad="38100" dist="38100" dir="2700000" algn="ctr" rotWithShape="0">
                    <a:schemeClr val="tx1"/>
                  </a:outerShdw>
                </a:effectLst>
              </a:rPr>
              <a:t>Certainly, the last phase of the fourth empire, described in detail later in Daniel, reaches the height of blasphemy, cruelty, and evil. </a:t>
            </a:r>
          </a:p>
          <a:p>
            <a:r>
              <a:rPr lang="en-US" sz="3600" dirty="0">
                <a:solidFill>
                  <a:schemeClr val="bg1"/>
                </a:solidFill>
                <a:effectLst>
                  <a:outerShdw blurRad="38100" dist="38100" dir="2700000" algn="ctr" rotWithShape="0">
                    <a:schemeClr val="tx1"/>
                  </a:outerShdw>
                </a:effectLst>
              </a:rPr>
              <a:t>According to Daniel, the world’s kingdoms are </a:t>
            </a:r>
            <a:r>
              <a:rPr lang="en-US" sz="3600" b="1" i="1" dirty="0">
                <a:solidFill>
                  <a:schemeClr val="bg1"/>
                </a:solidFill>
                <a:effectLst>
                  <a:outerShdw blurRad="38100" dist="38100" dir="2700000" algn="ctr" rotWithShape="0">
                    <a:schemeClr val="tx1"/>
                  </a:outerShdw>
                </a:effectLst>
              </a:rPr>
              <a:t>not</a:t>
            </a:r>
            <a:r>
              <a:rPr lang="en-US" sz="3600" dirty="0">
                <a:solidFill>
                  <a:schemeClr val="bg1"/>
                </a:solidFill>
                <a:effectLst>
                  <a:outerShdw blurRad="38100" dist="38100" dir="2700000" algn="ctr" rotWithShape="0">
                    <a:schemeClr val="tx1"/>
                  </a:outerShdw>
                </a:effectLst>
              </a:rPr>
              <a:t> moving toward utopia, but in the </a:t>
            </a:r>
            <a:r>
              <a:rPr lang="en-US" sz="3600" b="1" i="1" dirty="0">
                <a:solidFill>
                  <a:schemeClr val="bg1"/>
                </a:solidFill>
                <a:effectLst>
                  <a:outerShdw blurRad="38100" dist="38100" dir="2700000" algn="ctr" rotWithShape="0">
                    <a:schemeClr val="tx1"/>
                  </a:outerShdw>
                </a:effectLst>
              </a:rPr>
              <a:t>opposite</a:t>
            </a:r>
            <a:r>
              <a:rPr lang="en-US" sz="3600" dirty="0">
                <a:solidFill>
                  <a:schemeClr val="bg1"/>
                </a:solidFill>
                <a:effectLst>
                  <a:outerShdw blurRad="38100" dist="38100" dir="2700000" algn="ctr" rotWithShape="0">
                    <a:schemeClr val="tx1"/>
                  </a:outerShdw>
                </a:effectLst>
              </a:rPr>
              <a:t> direction.</a:t>
            </a:r>
          </a:p>
        </p:txBody>
      </p:sp>
      <p:sp>
        <p:nvSpPr>
          <p:cNvPr id="2" name="TextBox 1">
            <a:extLst>
              <a:ext uri="{FF2B5EF4-FFF2-40B4-BE49-F238E27FC236}">
                <a16:creationId xmlns:a16="http://schemas.microsoft.com/office/drawing/2014/main" id="{23840F81-00AD-63AB-13E2-FCA9A4885E3C}"/>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93–95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1FDFE74E-72C2-20B0-3704-407E2866FD4C}"/>
              </a:ext>
            </a:extLst>
          </p:cNvPr>
          <p:cNvSpPr>
            <a:spLocks noGrp="1"/>
          </p:cNvSpPr>
          <p:nvPr>
            <p:ph type="title"/>
          </p:nvPr>
        </p:nvSpPr>
        <p:spPr>
          <a:xfrm>
            <a:off x="0" y="0"/>
            <a:ext cx="12192000" cy="140769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2:39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Another kingdom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inferior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you shall arise after you, and yet a third kingdom of bronze, which shall rule over all the earth.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there shall be a fourth kingdom, strong as iron, because iron breaks to pieces and shatters all things. And like iron that crushes, it shall break and crush all these.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0001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D7334B7-16A9-05A2-4EB9-9B62664E624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EC2CED-3690-8A81-DC81-C71E16E02734}"/>
              </a:ext>
            </a:extLst>
          </p:cNvPr>
          <p:cNvSpPr>
            <a:spLocks noGrp="1"/>
          </p:cNvSpPr>
          <p:nvPr>
            <p:ph idx="1"/>
          </p:nvPr>
        </p:nvSpPr>
        <p:spPr>
          <a:xfrm>
            <a:off x="316832" y="1584158"/>
            <a:ext cx="11592050" cy="5090962"/>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A third kingdom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bronze</a:t>
            </a:r>
            <a:r>
              <a:rPr lang="en-US" sz="3200" dirty="0">
                <a:solidFill>
                  <a:schemeClr val="bg1"/>
                </a:solidFill>
                <a:effectLst>
                  <a:outerShdw blurRad="38100" dist="38100" dir="2700000" algn="ctr" rotWithShape="0">
                    <a:schemeClr val="tx1"/>
                  </a:outerShdw>
                </a:effectLst>
              </a:rPr>
              <a:t>” (i.e., represented by the bronze belly and thighs of the statue) was then prophesied to appear on the world scene; and, of course, the empire that followed </a:t>
            </a:r>
            <a:r>
              <a:rPr lang="en-US" sz="3200" dirty="0" err="1">
                <a:solidFill>
                  <a:schemeClr val="bg1"/>
                </a:solidFill>
                <a:effectLst>
                  <a:outerShdw blurRad="38100" dist="38100" dir="2700000" algn="ctr" rotWithShape="0">
                    <a:schemeClr val="tx1"/>
                  </a:outerShdw>
                </a:effectLst>
              </a:rPr>
              <a:t>Medo</a:t>
            </a:r>
            <a:r>
              <a:rPr lang="en-US" sz="3200" dirty="0">
                <a:solidFill>
                  <a:schemeClr val="bg1"/>
                </a:solidFill>
                <a:effectLst>
                  <a:outerShdw blurRad="38100" dist="38100" dir="2700000" algn="ctr" rotWithShape="0">
                    <a:schemeClr val="tx1"/>
                  </a:outerShdw>
                </a:effectLst>
              </a:rPr>
              <a:t>-Persia was Greece (cf. 7:6; 8:5; 11:3–4). </a:t>
            </a:r>
          </a:p>
          <a:p>
            <a:r>
              <a:rPr lang="en-US" sz="3200" dirty="0">
                <a:solidFill>
                  <a:schemeClr val="bg1"/>
                </a:solidFill>
                <a:effectLst>
                  <a:outerShdw blurRad="38100" dist="38100" dir="2700000" algn="ctr" rotWithShape="0">
                    <a:schemeClr val="tx1"/>
                  </a:outerShdw>
                </a:effectLst>
              </a:rPr>
              <a:t>In 332 B.C. the armies of the great conqueror Alexander the Great marched against the Medo-Persian Empire and defeated it in a series of decisive battles. </a:t>
            </a:r>
          </a:p>
          <a:p>
            <a:r>
              <a:rPr lang="en-US" sz="3200" dirty="0">
                <a:solidFill>
                  <a:schemeClr val="bg1"/>
                </a:solidFill>
                <a:effectLst>
                  <a:outerShdw blurRad="38100" dist="38100" dir="2700000" algn="ctr" rotWithShape="0">
                    <a:schemeClr val="tx1"/>
                  </a:outerShdw>
                </a:effectLst>
              </a:rPr>
              <a:t>The Greek Empire dominated for approximately 185 years (331–146 B.C.). </a:t>
            </a:r>
          </a:p>
          <a:p>
            <a:r>
              <a:rPr lang="en-US" sz="3200" dirty="0">
                <a:solidFill>
                  <a:schemeClr val="bg1"/>
                </a:solidFill>
                <a:effectLst>
                  <a:outerShdw blurRad="38100" dist="38100" dir="2700000" algn="ctr" rotWithShape="0">
                    <a:schemeClr val="tx1"/>
                  </a:outerShdw>
                </a:effectLst>
              </a:rPr>
              <a:t>Daniel made clear that these kingdoms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rule over all the earth</a:t>
            </a:r>
            <a:r>
              <a:rPr lang="en-US" sz="3200" dirty="0">
                <a:solidFill>
                  <a:schemeClr val="bg1"/>
                </a:solidFill>
                <a:effectLst>
                  <a:outerShdw blurRad="38100" dist="38100" dir="2700000" algn="ctr" rotWithShape="0">
                    <a:schemeClr val="tx1"/>
                  </a:outerShdw>
                </a:effectLst>
              </a:rPr>
              <a:t>,” that is, over the civilized world of the day, and were not merely individual nations with limited influence. </a:t>
            </a:r>
          </a:p>
          <a:p>
            <a:r>
              <a:rPr lang="en-US" sz="3200" dirty="0">
                <a:solidFill>
                  <a:schemeClr val="bg1"/>
                </a:solidFill>
                <a:effectLst>
                  <a:outerShdw blurRad="38100" dist="38100" dir="2700000" algn="ctr" rotWithShape="0">
                    <a:schemeClr val="tx1"/>
                  </a:outerShdw>
                </a:effectLst>
              </a:rPr>
              <a:t>They were the great world empires of history.</a:t>
            </a:r>
          </a:p>
        </p:txBody>
      </p:sp>
      <p:sp>
        <p:nvSpPr>
          <p:cNvPr id="2" name="TextBox 1">
            <a:extLst>
              <a:ext uri="{FF2B5EF4-FFF2-40B4-BE49-F238E27FC236}">
                <a16:creationId xmlns:a16="http://schemas.microsoft.com/office/drawing/2014/main" id="{EC104B53-03AE-87A2-26D8-67A9E54659D6}"/>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93–95</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C6C6DA6A-14B8-3745-74F2-DF87D7F48555}"/>
              </a:ext>
            </a:extLst>
          </p:cNvPr>
          <p:cNvSpPr>
            <a:spLocks noGrp="1"/>
          </p:cNvSpPr>
          <p:nvPr>
            <p:ph type="title"/>
          </p:nvPr>
        </p:nvSpPr>
        <p:spPr>
          <a:xfrm>
            <a:off x="0" y="0"/>
            <a:ext cx="12192000" cy="140769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2:39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Another kingdom inferior to you shall arise after you, and yet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third kingdom of bronze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which 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rule over all the earth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there shall be a fourth kingdom, strong as iron, because iron breaks to pieces and shatters all things. And like iron that crushes, it shall break and crush all these.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240882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E042746-BE23-AF92-75A7-9CC253E7471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0FC21B-7BDB-2951-25C4-F39ADF078813}"/>
              </a:ext>
            </a:extLst>
          </p:cNvPr>
          <p:cNvSpPr>
            <a:spLocks noGrp="1"/>
          </p:cNvSpPr>
          <p:nvPr>
            <p:ph idx="1"/>
          </p:nvPr>
        </p:nvSpPr>
        <p:spPr>
          <a:xfrm>
            <a:off x="316832" y="1584158"/>
            <a:ext cx="11592050" cy="4836520"/>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The image’s legs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iron</a:t>
            </a:r>
            <a:r>
              <a:rPr lang="en-US" sz="3200" dirty="0">
                <a:solidFill>
                  <a:schemeClr val="bg1"/>
                </a:solidFill>
                <a:effectLst>
                  <a:outerShdw blurRad="38100" dist="38100" dir="2700000" algn="ctr" rotWithShape="0">
                    <a:schemeClr val="tx1"/>
                  </a:outerShdw>
                </a:effectLst>
              </a:rPr>
              <a:t>” represent the empire that dominated the world after Greece—ancient Rome. </a:t>
            </a:r>
          </a:p>
          <a:p>
            <a:r>
              <a:rPr lang="en-US" sz="3200" dirty="0">
                <a:solidFill>
                  <a:schemeClr val="bg1"/>
                </a:solidFill>
                <a:effectLst>
                  <a:outerShdw blurRad="38100" dist="38100" dir="2700000" algn="ctr" rotWithShape="0">
                    <a:schemeClr val="tx1"/>
                  </a:outerShdw>
                </a:effectLst>
              </a:rPr>
              <a:t>Several phrases are used in this verse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breaks to pieces </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shatters all things</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crushes</a:t>
            </a:r>
            <a:r>
              <a:rPr lang="en-US" sz="3200" dirty="0">
                <a:solidFill>
                  <a:schemeClr val="bg1"/>
                </a:solidFill>
                <a:effectLst>
                  <a:outerShdw blurRad="38100" dist="38100" dir="2700000" algn="ctr" rotWithShape="0">
                    <a:schemeClr val="tx1"/>
                  </a:outerShdw>
                </a:effectLst>
              </a:rPr>
              <a:t>”) to emphasize the </a:t>
            </a:r>
            <a:r>
              <a:rPr lang="en-US" sz="3200" b="1" i="1" dirty="0">
                <a:solidFill>
                  <a:schemeClr val="bg1"/>
                </a:solidFill>
                <a:effectLst>
                  <a:outerShdw blurRad="38100" dist="38100" dir="2700000" algn="ctr" rotWithShape="0">
                    <a:schemeClr val="tx1"/>
                  </a:outerShdw>
                </a:effectLst>
              </a:rPr>
              <a:t>tremendous power </a:t>
            </a:r>
            <a:r>
              <a:rPr lang="en-US" sz="3200" dirty="0">
                <a:solidFill>
                  <a:schemeClr val="bg1"/>
                </a:solidFill>
                <a:effectLst>
                  <a:outerShdw blurRad="38100" dist="38100" dir="2700000" algn="ctr" rotWithShape="0">
                    <a:schemeClr val="tx1"/>
                  </a:outerShdw>
                </a:effectLst>
              </a:rPr>
              <a:t>this fourth kingdom would exert. </a:t>
            </a:r>
          </a:p>
          <a:p>
            <a:r>
              <a:rPr lang="en-US" sz="3200" dirty="0">
                <a:solidFill>
                  <a:schemeClr val="bg1"/>
                </a:solidFill>
                <a:effectLst>
                  <a:outerShdw blurRad="38100" dist="38100" dir="2700000" algn="ctr" rotWithShape="0">
                    <a:schemeClr val="tx1"/>
                  </a:outerShdw>
                </a:effectLst>
              </a:rPr>
              <a:t>Rome ruled the nations with an iron hand and like a huge iron club shattered all who resisted its will. </a:t>
            </a:r>
          </a:p>
          <a:p>
            <a:r>
              <a:rPr lang="en-US" sz="3200" dirty="0">
                <a:solidFill>
                  <a:schemeClr val="bg1"/>
                </a:solidFill>
                <a:effectLst>
                  <a:outerShdw blurRad="38100" dist="38100" dir="2700000" algn="ctr" rotWithShape="0">
                    <a:schemeClr val="tx1"/>
                  </a:outerShdw>
                </a:effectLst>
              </a:rPr>
              <a:t>The Roman Empire dominated the world from the defeat of Carthage in 146 B.C. to the division of the East and West empires in A.D. 395, approximately five hundred years. </a:t>
            </a:r>
          </a:p>
          <a:p>
            <a:r>
              <a:rPr lang="en-US" sz="3200" dirty="0">
                <a:solidFill>
                  <a:schemeClr val="bg1"/>
                </a:solidFill>
                <a:effectLst>
                  <a:outerShdw blurRad="38100" dist="38100" dir="2700000" algn="ctr" rotWithShape="0">
                    <a:schemeClr val="tx1"/>
                  </a:outerShdw>
                </a:effectLst>
              </a:rPr>
              <a:t>The last Roman emperor ruled in the West until A.D. 476, and the Eastern division of the empire continued until A.D. 1453. </a:t>
            </a:r>
          </a:p>
        </p:txBody>
      </p:sp>
      <p:sp>
        <p:nvSpPr>
          <p:cNvPr id="2" name="TextBox 1">
            <a:extLst>
              <a:ext uri="{FF2B5EF4-FFF2-40B4-BE49-F238E27FC236}">
                <a16:creationId xmlns:a16="http://schemas.microsoft.com/office/drawing/2014/main" id="{FC0E64BD-443E-D142-35CE-48767425793E}"/>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95–96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D1FEEA22-BB99-F7FB-4EC8-CC2F2A77FE0A}"/>
              </a:ext>
            </a:extLst>
          </p:cNvPr>
          <p:cNvSpPr>
            <a:spLocks noGrp="1"/>
          </p:cNvSpPr>
          <p:nvPr>
            <p:ph type="title"/>
          </p:nvPr>
        </p:nvSpPr>
        <p:spPr>
          <a:xfrm>
            <a:off x="0" y="0"/>
            <a:ext cx="12192000" cy="140769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2:39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Another kingdom inferior to you shall arise after you, and yet a third kingdom of bronze, which shall rule over all the earth.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there shall be a fourth kingdom, strong as iron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because iron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breaks to pieces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shatters all things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like iron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crushes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 shall break and crush all these.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65116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F69ADAE-B9FB-D6E6-31A1-1E3305A8645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12A96F-40C0-3EE3-05B5-D5BF9F2D7A31}"/>
              </a:ext>
            </a:extLst>
          </p:cNvPr>
          <p:cNvSpPr>
            <a:spLocks noGrp="1"/>
          </p:cNvSpPr>
          <p:nvPr>
            <p:ph idx="1"/>
          </p:nvPr>
        </p:nvSpPr>
        <p:spPr>
          <a:xfrm>
            <a:off x="264695" y="2173521"/>
            <a:ext cx="11592050" cy="4411763"/>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Like all human kingdoms, however, Rome has a flaw. Its feet are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partly of potter's clay and partly of iron</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With this unstable base, it can stand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partly strong and partly brittle</a:t>
            </a:r>
            <a:r>
              <a:rPr lang="en-US" sz="3200" dirty="0">
                <a:solidFill>
                  <a:schemeClr val="bg1"/>
                </a:solidFill>
                <a:effectLst>
                  <a:outerShdw blurRad="38100" dist="38100" dir="2700000" algn="ctr" rotWithShape="0">
                    <a:schemeClr val="tx1"/>
                  </a:outerShdw>
                </a:effectLst>
              </a:rPr>
              <a:t>” for some time. </a:t>
            </a:r>
          </a:p>
          <a:p>
            <a:r>
              <a:rPr lang="en-US" sz="3200" dirty="0">
                <a:solidFill>
                  <a:schemeClr val="bg1"/>
                </a:solidFill>
                <a:effectLst>
                  <a:outerShdw blurRad="38100" dist="38100" dir="2700000" algn="ctr" rotWithShape="0">
                    <a:schemeClr val="tx1"/>
                  </a:outerShdw>
                </a:effectLst>
              </a:rPr>
              <a:t>But it cannot stand indefinitely. Unity is impossible and the kingdom is vulnerable because it is seeking to unite elements which will not coalesce. </a:t>
            </a:r>
          </a:p>
          <a:p>
            <a:r>
              <a:rPr lang="en-US" sz="3200" dirty="0">
                <a:solidFill>
                  <a:schemeClr val="bg1"/>
                </a:solidFill>
                <a:effectLst>
                  <a:outerShdw blurRad="38100" dist="38100" dir="2700000" algn="ctr" rotWithShape="0">
                    <a:schemeClr val="tx1"/>
                  </a:outerShdw>
                </a:effectLst>
              </a:rPr>
              <a:t>Leaders will try to stabilize the kingdom by mixing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one another in marriage</a:t>
            </a:r>
            <a:r>
              <a:rPr lang="en-US" sz="3200" dirty="0">
                <a:solidFill>
                  <a:schemeClr val="bg1"/>
                </a:solidFill>
                <a:effectLst>
                  <a:outerShdw blurRad="38100" dist="38100" dir="2700000" algn="ctr" rotWithShape="0">
                    <a:schemeClr val="tx1"/>
                  </a:outerShdw>
                </a:effectLst>
              </a:rPr>
              <a:t>”, which may refer to intermarriage of royal families or relocating people in new lands. </a:t>
            </a:r>
          </a:p>
          <a:p>
            <a:r>
              <a:rPr lang="en-US" sz="3200" dirty="0">
                <a:solidFill>
                  <a:schemeClr val="bg1"/>
                </a:solidFill>
                <a:effectLst>
                  <a:outerShdw blurRad="38100" dist="38100" dir="2700000" algn="ctr" rotWithShape="0">
                    <a:schemeClr val="tx1"/>
                  </a:outerShdw>
                </a:effectLst>
              </a:rPr>
              <a:t>The text does not specify here what sort of mingling takes place. </a:t>
            </a:r>
          </a:p>
          <a:p>
            <a:r>
              <a:rPr lang="en-US" sz="3200" dirty="0">
                <a:solidFill>
                  <a:schemeClr val="bg1"/>
                </a:solidFill>
                <a:effectLst>
                  <a:outerShdw blurRad="38100" dist="38100" dir="2700000" algn="ctr" rotWithShape="0">
                    <a:schemeClr val="tx1"/>
                  </a:outerShdw>
                </a:effectLst>
              </a:rPr>
              <a:t>Nonetheless, its clear that </a:t>
            </a:r>
            <a:r>
              <a:rPr lang="en-US" sz="3200" b="1" i="1" dirty="0">
                <a:solidFill>
                  <a:schemeClr val="bg1"/>
                </a:solidFill>
                <a:effectLst>
                  <a:outerShdw blurRad="38100" dist="38100" dir="2700000" algn="ctr" rotWithShape="0">
                    <a:schemeClr val="tx1"/>
                  </a:outerShdw>
                </a:effectLst>
              </a:rPr>
              <a:t>whatever</a:t>
            </a:r>
            <a:r>
              <a:rPr lang="en-US" sz="3200" dirty="0">
                <a:solidFill>
                  <a:schemeClr val="bg1"/>
                </a:solidFill>
                <a:effectLst>
                  <a:outerShdw blurRad="38100" dist="38100" dir="2700000" algn="ctr" rotWithShape="0">
                    <a:schemeClr val="tx1"/>
                  </a:outerShdw>
                </a:effectLst>
              </a:rPr>
              <a:t> they try will fail.</a:t>
            </a:r>
          </a:p>
          <a:p>
            <a:endParaRPr lang="en-US" sz="32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9E10E55A-0A07-0B90-3CF0-3C419C105440}"/>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House, Paul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(Tyndale Old Testament Commentaries);</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72-73</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F3CEC165-7CA4-8238-2EAF-70913929C34A}"/>
              </a:ext>
            </a:extLst>
          </p:cNvPr>
          <p:cNvSpPr>
            <a:spLocks noGrp="1"/>
          </p:cNvSpPr>
          <p:nvPr>
            <p:ph type="title"/>
          </p:nvPr>
        </p:nvSpPr>
        <p:spPr>
          <a:xfrm>
            <a:off x="0" y="-1"/>
            <a:ext cx="12192000" cy="206542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2:41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as you saw the feet and toes,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partly of potter's clay and partly of iron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 shall be a divided kingdom, but some of the firmness of iron shall be in it, just as you saw iron mixed with the soft clay.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as the toes of the feet were partly iron and partly clay, so the kingdom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partly strong and partly brittle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you saw the iron mixed with soft clay, so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they will mix with one another in marriage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they will not hold together, just as iron does not mix with clay.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34756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3EBAE21-E1C1-2C6D-7E7B-A4152F4EA6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BCE36F-0719-0BBF-9DBA-C8A663BE72B6}"/>
              </a:ext>
            </a:extLst>
          </p:cNvPr>
          <p:cNvSpPr txBox="1"/>
          <p:nvPr/>
        </p:nvSpPr>
        <p:spPr>
          <a:xfrm>
            <a:off x="0" y="6519446"/>
            <a:ext cx="12192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rPr>
              <a:t>https://www.pinterest.com/pin/386535580488110781/</a:t>
            </a:r>
          </a:p>
        </p:txBody>
      </p:sp>
      <p:sp>
        <p:nvSpPr>
          <p:cNvPr id="4" name="TextBox 3">
            <a:extLst>
              <a:ext uri="{FF2B5EF4-FFF2-40B4-BE49-F238E27FC236}">
                <a16:creationId xmlns:a16="http://schemas.microsoft.com/office/drawing/2014/main" id="{6A5822F2-3C30-6376-9104-B3635E462D13}"/>
              </a:ext>
            </a:extLst>
          </p:cNvPr>
          <p:cNvSpPr txBox="1"/>
          <p:nvPr/>
        </p:nvSpPr>
        <p:spPr>
          <a:xfrm>
            <a:off x="361784" y="1240073"/>
            <a:ext cx="6724815" cy="3139321"/>
          </a:xfrm>
          <a:prstGeom prst="rect">
            <a:avLst/>
          </a:prstGeom>
          <a:noFill/>
        </p:spPr>
        <p:txBody>
          <a:bodyPr wrap="square">
            <a:spAutoFit/>
          </a:bodyPr>
          <a:lstStyle/>
          <a:p>
            <a:r>
              <a:rPr kumimoji="0" lang="en-US" sz="6600" b="1"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Tahoma" panose="020B0604030504040204" pitchFamily="34" charset="0"/>
                <a:cs typeface="Tahoma" panose="020B0604030504040204" pitchFamily="34" charset="0"/>
              </a:rPr>
              <a:t>The Statue in Nebuchadnezzar’s Dream (Daniel 2) </a:t>
            </a:r>
            <a:endParaRPr lang="en-US" dirty="0"/>
          </a:p>
        </p:txBody>
      </p:sp>
      <p:pic>
        <p:nvPicPr>
          <p:cNvPr id="3" name="Picture 2">
            <a:extLst>
              <a:ext uri="{FF2B5EF4-FFF2-40B4-BE49-F238E27FC236}">
                <a16:creationId xmlns:a16="http://schemas.microsoft.com/office/drawing/2014/main" id="{E4FB286E-A877-B219-D45F-839F5898FB98}"/>
              </a:ext>
            </a:extLst>
          </p:cNvPr>
          <p:cNvPicPr>
            <a:picLocks noChangeAspect="1"/>
          </p:cNvPicPr>
          <p:nvPr/>
        </p:nvPicPr>
        <p:blipFill>
          <a:blip r:embed="rId2"/>
          <a:stretch>
            <a:fillRect/>
          </a:stretch>
        </p:blipFill>
        <p:spPr>
          <a:xfrm>
            <a:off x="9324719" y="0"/>
            <a:ext cx="2867281" cy="6858000"/>
          </a:xfrm>
          <a:prstGeom prst="rect">
            <a:avLst/>
          </a:prstGeom>
        </p:spPr>
      </p:pic>
      <p:sp>
        <p:nvSpPr>
          <p:cNvPr id="6" name="Arrow: Right 5">
            <a:extLst>
              <a:ext uri="{FF2B5EF4-FFF2-40B4-BE49-F238E27FC236}">
                <a16:creationId xmlns:a16="http://schemas.microsoft.com/office/drawing/2014/main" id="{E7C86673-86A2-62AF-0EF4-0DD5D183CC67}"/>
              </a:ext>
            </a:extLst>
          </p:cNvPr>
          <p:cNvSpPr/>
          <p:nvPr/>
        </p:nvSpPr>
        <p:spPr>
          <a:xfrm>
            <a:off x="6920916" y="235853"/>
            <a:ext cx="1895302" cy="114300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Head of Gold</a:t>
            </a:r>
          </a:p>
          <a:p>
            <a:pPr algn="ctr"/>
            <a:r>
              <a:rPr lang="en-US" sz="1400" b="1" dirty="0">
                <a:solidFill>
                  <a:srgbClr val="FF0000"/>
                </a:solidFill>
              </a:rPr>
              <a:t>BABYLON</a:t>
            </a:r>
          </a:p>
          <a:p>
            <a:pPr algn="ctr"/>
            <a:r>
              <a:rPr lang="en-US" sz="1200" dirty="0">
                <a:solidFill>
                  <a:schemeClr val="tx1"/>
                </a:solidFill>
              </a:rPr>
              <a:t>(B.C 605-539)</a:t>
            </a:r>
          </a:p>
        </p:txBody>
      </p:sp>
      <p:sp>
        <p:nvSpPr>
          <p:cNvPr id="7" name="Arrow: Right 6">
            <a:extLst>
              <a:ext uri="{FF2B5EF4-FFF2-40B4-BE49-F238E27FC236}">
                <a16:creationId xmlns:a16="http://schemas.microsoft.com/office/drawing/2014/main" id="{9B2C4502-ED8E-B3C9-DFED-812094AA29B8}"/>
              </a:ext>
            </a:extLst>
          </p:cNvPr>
          <p:cNvSpPr/>
          <p:nvPr/>
        </p:nvSpPr>
        <p:spPr>
          <a:xfrm>
            <a:off x="6920916" y="1611935"/>
            <a:ext cx="1895302" cy="114300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Breast of Silver</a:t>
            </a:r>
          </a:p>
          <a:p>
            <a:pPr algn="ctr"/>
            <a:r>
              <a:rPr lang="en-US" sz="1400" b="1" dirty="0">
                <a:solidFill>
                  <a:srgbClr val="FF0000"/>
                </a:solidFill>
              </a:rPr>
              <a:t>MEDO-PERSIA</a:t>
            </a:r>
          </a:p>
          <a:p>
            <a:pPr algn="ctr"/>
            <a:r>
              <a:rPr lang="en-US" sz="1200" dirty="0">
                <a:solidFill>
                  <a:schemeClr val="tx1"/>
                </a:solidFill>
              </a:rPr>
              <a:t>(B.C 539-331)</a:t>
            </a:r>
          </a:p>
        </p:txBody>
      </p:sp>
      <p:sp>
        <p:nvSpPr>
          <p:cNvPr id="8" name="Arrow: Right 7">
            <a:extLst>
              <a:ext uri="{FF2B5EF4-FFF2-40B4-BE49-F238E27FC236}">
                <a16:creationId xmlns:a16="http://schemas.microsoft.com/office/drawing/2014/main" id="{1C015E4B-FA17-BD0D-A1D8-F83D674CD1AF}"/>
              </a:ext>
            </a:extLst>
          </p:cNvPr>
          <p:cNvSpPr/>
          <p:nvPr/>
        </p:nvSpPr>
        <p:spPr>
          <a:xfrm>
            <a:off x="6920916" y="2988017"/>
            <a:ext cx="1895302" cy="114300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Thighs of Brass</a:t>
            </a:r>
          </a:p>
          <a:p>
            <a:pPr algn="ctr"/>
            <a:r>
              <a:rPr lang="en-US" sz="1400" b="1" dirty="0">
                <a:solidFill>
                  <a:srgbClr val="FF0000"/>
                </a:solidFill>
              </a:rPr>
              <a:t>GREECE</a:t>
            </a:r>
          </a:p>
          <a:p>
            <a:pPr algn="ctr"/>
            <a:r>
              <a:rPr lang="en-US" sz="1200" dirty="0">
                <a:solidFill>
                  <a:schemeClr val="tx1"/>
                </a:solidFill>
              </a:rPr>
              <a:t>(B.C 331-146)</a:t>
            </a:r>
          </a:p>
        </p:txBody>
      </p:sp>
      <p:sp>
        <p:nvSpPr>
          <p:cNvPr id="9" name="Arrow: Right 8">
            <a:extLst>
              <a:ext uri="{FF2B5EF4-FFF2-40B4-BE49-F238E27FC236}">
                <a16:creationId xmlns:a16="http://schemas.microsoft.com/office/drawing/2014/main" id="{5908D042-D0FA-1068-27C3-7C5C257305D8}"/>
              </a:ext>
            </a:extLst>
          </p:cNvPr>
          <p:cNvSpPr/>
          <p:nvPr/>
        </p:nvSpPr>
        <p:spPr>
          <a:xfrm>
            <a:off x="6920916" y="4661647"/>
            <a:ext cx="1895302" cy="1522288"/>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Legs of Iron</a:t>
            </a:r>
          </a:p>
          <a:p>
            <a:pPr algn="ctr"/>
            <a:r>
              <a:rPr lang="en-US" sz="1200" dirty="0">
                <a:solidFill>
                  <a:schemeClr val="tx1"/>
                </a:solidFill>
              </a:rPr>
              <a:t>Feet of Iron and Clay</a:t>
            </a:r>
          </a:p>
          <a:p>
            <a:pPr algn="ctr"/>
            <a:r>
              <a:rPr lang="en-US" sz="1400" b="1" dirty="0">
                <a:solidFill>
                  <a:srgbClr val="FF0000"/>
                </a:solidFill>
              </a:rPr>
              <a:t>ROME</a:t>
            </a:r>
          </a:p>
          <a:p>
            <a:pPr algn="ctr"/>
            <a:r>
              <a:rPr lang="en-US" sz="1200" dirty="0">
                <a:solidFill>
                  <a:schemeClr val="tx1"/>
                </a:solidFill>
              </a:rPr>
              <a:t>(B.C 146 - A.D. 476)</a:t>
            </a:r>
          </a:p>
        </p:txBody>
      </p:sp>
    </p:spTree>
    <p:extLst>
      <p:ext uri="{BB962C8B-B14F-4D97-AF65-F5344CB8AC3E}">
        <p14:creationId xmlns:p14="http://schemas.microsoft.com/office/powerpoint/2010/main" val="1381097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0FCF9AA-781C-0C0B-31D5-AC98F35CEF1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CDE8120-30BC-4700-AC9C-FD6E8E1C53AC}"/>
              </a:ext>
            </a:extLst>
          </p:cNvPr>
          <p:cNvSpPr>
            <a:spLocks noGrp="1"/>
          </p:cNvSpPr>
          <p:nvPr>
            <p:ph idx="1"/>
          </p:nvPr>
        </p:nvSpPr>
        <p:spPr>
          <a:xfrm>
            <a:off x="264695" y="2173522"/>
            <a:ext cx="11592050" cy="4315146"/>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Daniel says here that God’s kingdom will be established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days of those kings </a:t>
            </a:r>
            <a:r>
              <a:rPr lang="en-US" sz="3200" dirty="0">
                <a:solidFill>
                  <a:schemeClr val="bg1"/>
                </a:solidFill>
                <a:effectLst>
                  <a:outerShdw blurRad="38100" dist="38100" dir="2700000" algn="ctr" rotWithShape="0">
                    <a:schemeClr val="tx1"/>
                  </a:outerShdw>
                </a:effectLst>
              </a:rPr>
              <a:t>”, that is, during the period of the four empires previously described. </a:t>
            </a:r>
          </a:p>
          <a:p>
            <a:r>
              <a:rPr lang="en-US" sz="3200" dirty="0">
                <a:solidFill>
                  <a:schemeClr val="bg1"/>
                </a:solidFill>
                <a:effectLst>
                  <a:outerShdw blurRad="38100" dist="38100" dir="2700000" algn="ctr" rotWithShape="0">
                    <a:schemeClr val="tx1"/>
                  </a:outerShdw>
                </a:effectLst>
              </a:rPr>
              <a:t>The time frame is not given in detail. Indeed the suggestion seems to be that the work of establishing the kingdom of God will run parallel with, and even unnoticed, by the great leaders of history. </a:t>
            </a:r>
          </a:p>
          <a:p>
            <a:r>
              <a:rPr lang="en-US" sz="3200" dirty="0">
                <a:solidFill>
                  <a:schemeClr val="bg1"/>
                </a:solidFill>
                <a:effectLst>
                  <a:outerShdw blurRad="38100" dist="38100" dir="2700000" algn="ctr" rotWithShape="0">
                    <a:schemeClr val="tx1"/>
                  </a:outerShdw>
                </a:effectLst>
              </a:rPr>
              <a:t>Ultimately, however, all the kingdoms of the world will be shattered against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3200" dirty="0">
                <a:solidFill>
                  <a:schemeClr val="bg1"/>
                </a:solidFill>
                <a:effectLst>
                  <a:outerShdw blurRad="38100" dist="38100" dir="2700000" algn="ctr" rotWithShape="0">
                    <a:schemeClr val="tx1"/>
                  </a:outerShdw>
                </a:effectLst>
              </a:rPr>
              <a:t>” that God establishes. </a:t>
            </a:r>
          </a:p>
          <a:p>
            <a:r>
              <a:rPr lang="en-US" sz="3200" dirty="0">
                <a:solidFill>
                  <a:schemeClr val="bg1"/>
                </a:solidFill>
                <a:effectLst>
                  <a:outerShdw blurRad="38100" dist="38100" dir="2700000" algn="ctr" rotWithShape="0">
                    <a:schemeClr val="tx1"/>
                  </a:outerShdw>
                </a:effectLst>
              </a:rPr>
              <a:t>What more can we say about this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3200" dirty="0">
                <a:solidFill>
                  <a:schemeClr val="bg1"/>
                </a:solidFill>
                <a:effectLst>
                  <a:outerShdw blurRad="38100" dist="38100" dir="2700000" algn="ctr" rotWithShape="0">
                    <a:schemeClr val="tx1"/>
                  </a:outerShdw>
                </a:effectLst>
              </a:rPr>
              <a:t>” on the basis of these verses? </a:t>
            </a:r>
          </a:p>
          <a:p>
            <a:r>
              <a:rPr lang="en-US" sz="3200" dirty="0">
                <a:solidFill>
                  <a:schemeClr val="bg1"/>
                </a:solidFill>
                <a:effectLst>
                  <a:outerShdw blurRad="38100" dist="38100" dir="2700000" algn="ctr" rotWithShape="0">
                    <a:schemeClr val="tx1"/>
                  </a:outerShdw>
                </a:effectLst>
              </a:rPr>
              <a:t>The destruction of these great kingdoms is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an accident of history, but instead, it is the outworking of the judgment of God on kingdoms that have turned against Him and forsaken His Word. </a:t>
            </a:r>
          </a:p>
        </p:txBody>
      </p:sp>
      <p:sp>
        <p:nvSpPr>
          <p:cNvPr id="2" name="TextBox 1">
            <a:extLst>
              <a:ext uri="{FF2B5EF4-FFF2-40B4-BE49-F238E27FC236}">
                <a16:creationId xmlns:a16="http://schemas.microsoft.com/office/drawing/2014/main" id="{FE0A5E58-438E-234E-2BD3-6B022D1CAD78}"/>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Ferguson, Sinclair B.;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63-65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18ABCF18-7786-1050-87DF-63B78766221D}"/>
              </a:ext>
            </a:extLst>
          </p:cNvPr>
          <p:cNvSpPr>
            <a:spLocks noGrp="1"/>
          </p:cNvSpPr>
          <p:nvPr>
            <p:ph type="title"/>
          </p:nvPr>
        </p:nvSpPr>
        <p:spPr>
          <a:xfrm>
            <a:off x="0" y="-1"/>
            <a:ext cx="12192000" cy="206542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days of those kings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God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heaven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will set up a kingdom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that shall never be destroyed, nor shall the kingdom be left to another people. It shall break in pieces all these kingdoms and bring them to an end, and it shall stand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just as you saw that a stone was cut from a mountain by no human hand, and that it broke in pieces the iron, the bronze, the clay, the silver, and the gold. A great God has made known to the king what shall be after this. The dream is certain, and its interpretation sure."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53460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E6BE667-CA07-02F7-3907-A20818E35A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3A699E-392E-373A-68D4-9A32992CF33C}"/>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Interprets the King’s Dream (2:31-44)</a:t>
            </a:r>
          </a:p>
        </p:txBody>
      </p:sp>
      <p:sp>
        <p:nvSpPr>
          <p:cNvPr id="5" name="Content Placeholder 4">
            <a:extLst>
              <a:ext uri="{FF2B5EF4-FFF2-40B4-BE49-F238E27FC236}">
                <a16:creationId xmlns:a16="http://schemas.microsoft.com/office/drawing/2014/main" id="{C66A61C5-9497-6499-461A-E0D91F1B804A}"/>
              </a:ext>
            </a:extLst>
          </p:cNvPr>
          <p:cNvSpPr>
            <a:spLocks noGrp="1"/>
          </p:cNvSpPr>
          <p:nvPr>
            <p:ph idx="1"/>
          </p:nvPr>
        </p:nvSpPr>
        <p:spPr>
          <a:xfrm>
            <a:off x="357809" y="818735"/>
            <a:ext cx="11502887" cy="5976920"/>
          </a:xfrm>
        </p:spPr>
        <p:txBody>
          <a:bodyPr>
            <a:normAutofit fontScale="925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2:31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looked, O king, and there before you stood a large statue--an enormous, dazzling statue, awesome in appearance.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head of the statue was made of pure gold, its chest and arms of silver, its belly and thighs of bronze,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its legs of iron, its feet partly of iron and partly of baked clay.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While you were watching, a rock was cut out, but not by human hands. It struck the statue on its feet of iron and clay and smashed them.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iron, the clay, the bronze, the silver and the gold were broken to pieces at the same time and became like chaff on a threshing floor in the summer. The wind swept them away without leaving a trace. But the rock that struck the statue became a huge mountain and filled the whole earth. </a:t>
            </a:r>
          </a:p>
        </p:txBody>
      </p:sp>
    </p:spTree>
    <p:extLst>
      <p:ext uri="{BB962C8B-B14F-4D97-AF65-F5344CB8AC3E}">
        <p14:creationId xmlns:p14="http://schemas.microsoft.com/office/powerpoint/2010/main" val="967281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55DF4B5-8C46-B08A-0B83-A69C175C0E3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8C0446-519B-183D-CB18-905ADC667430}"/>
              </a:ext>
            </a:extLst>
          </p:cNvPr>
          <p:cNvSpPr>
            <a:spLocks noGrp="1"/>
          </p:cNvSpPr>
          <p:nvPr>
            <p:ph idx="1"/>
          </p:nvPr>
        </p:nvSpPr>
        <p:spPr>
          <a:xfrm>
            <a:off x="264695" y="2173522"/>
            <a:ext cx="11592050" cy="4430036"/>
          </a:xfrm>
        </p:spPr>
        <p:txBody>
          <a:bodyPr>
            <a:normAutofit lnSpcReduction="10000"/>
          </a:bodyPr>
          <a:lstStyle/>
          <a:p>
            <a:r>
              <a:rPr lang="en-US" dirty="0">
                <a:solidFill>
                  <a:schemeClr val="bg1"/>
                </a:solidFill>
                <a:effectLst>
                  <a:outerShdw blurRad="38100" dist="38100" dir="2700000" algn="ctr" rotWithShape="0">
                    <a:schemeClr val="tx1"/>
                  </a:outerShdw>
                </a:effectLst>
              </a:rPr>
              <a:t>Next, we are told that the stone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break in pieces </a:t>
            </a:r>
            <a:r>
              <a:rPr lang="en-US" dirty="0">
                <a:solidFill>
                  <a:schemeClr val="bg1"/>
                </a:solidFill>
                <a:effectLst>
                  <a:outerShdw blurRad="38100" dist="38100" dir="2700000" algn="ctr" rotWithShape="0">
                    <a:schemeClr val="tx1"/>
                  </a:outerShdw>
                </a:effectLst>
              </a:rPr>
              <a:t>” all other dominions </a:t>
            </a:r>
          </a:p>
          <a:p>
            <a:r>
              <a:rPr lang="en-US" dirty="0">
                <a:solidFill>
                  <a:schemeClr val="bg1"/>
                </a:solidFill>
                <a:effectLst>
                  <a:outerShdw blurRad="38100" dist="38100" dir="2700000" algn="ctr" rotWithShape="0">
                    <a:schemeClr val="tx1"/>
                  </a:outerShdw>
                </a:effectLst>
              </a:rPr>
              <a:t>There seems to be an echo here of the promise given by God to the Messiah in Psalm 2: </a:t>
            </a:r>
          </a:p>
          <a:p>
            <a:pPr lvl="1"/>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Ask of me, and I will make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nations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heritage, and the ends of the earth your possession.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shall break them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 a rod of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iron</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dash them in pieces like a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potter's</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vessel</a:t>
            </a:r>
            <a:r>
              <a:rPr lang="en-US" dirty="0">
                <a:solidFill>
                  <a:schemeClr val="bg1"/>
                </a:solidFill>
                <a:effectLst>
                  <a:outerShdw blurRad="38100" dist="38100" dir="2700000" algn="ctr" rotWithShape="0">
                    <a:schemeClr val="tx1"/>
                  </a:outerShdw>
                </a:effectLst>
              </a:rPr>
              <a:t>. (Psalm 2:8-9) </a:t>
            </a:r>
          </a:p>
          <a:p>
            <a:r>
              <a:rPr lang="en-US" dirty="0">
                <a:solidFill>
                  <a:schemeClr val="bg1"/>
                </a:solidFill>
                <a:effectLst>
                  <a:outerShdw blurRad="38100" dist="38100" dir="2700000" algn="ctr" rotWithShape="0">
                    <a:schemeClr val="tx1"/>
                  </a:outerShdw>
                </a:effectLst>
              </a:rPr>
              <a:t>There can be </a:t>
            </a:r>
            <a:r>
              <a:rPr lang="en-US" b="1" i="1" dirty="0">
                <a:solidFill>
                  <a:schemeClr val="bg1"/>
                </a:solidFill>
                <a:effectLst>
                  <a:outerShdw blurRad="38100" dist="38100" dir="2700000" algn="ctr" rotWithShape="0">
                    <a:schemeClr val="tx1"/>
                  </a:outerShdw>
                </a:effectLst>
              </a:rPr>
              <a:t>no doubt </a:t>
            </a:r>
            <a:r>
              <a:rPr lang="en-US" dirty="0">
                <a:solidFill>
                  <a:schemeClr val="bg1"/>
                </a:solidFill>
                <a:effectLst>
                  <a:outerShdw blurRad="38100" dist="38100" dir="2700000" algn="ctr" rotWithShape="0">
                    <a:schemeClr val="tx1"/>
                  </a:outerShdw>
                </a:effectLst>
              </a:rPr>
              <a:t>that the kingdom represented by this stone is the messianic kingdom of God. </a:t>
            </a:r>
          </a:p>
          <a:p>
            <a:r>
              <a:rPr lang="en-US" dirty="0">
                <a:solidFill>
                  <a:schemeClr val="bg1"/>
                </a:solidFill>
                <a:effectLst>
                  <a:outerShdw blurRad="38100" dist="38100" dir="2700000" algn="ctr" rotWithShape="0">
                    <a:schemeClr val="tx1"/>
                  </a:outerShdw>
                </a:effectLst>
              </a:rPr>
              <a:t>This kingdom has several features. </a:t>
            </a:r>
          </a:p>
          <a:p>
            <a:r>
              <a:rPr lang="en-US" dirty="0">
                <a:solidFill>
                  <a:schemeClr val="bg1"/>
                </a:solidFill>
                <a:effectLst>
                  <a:outerShdw blurRad="38100" dist="38100" dir="2700000" algn="ctr" rotWithShape="0">
                    <a:schemeClr val="tx1"/>
                  </a:outerShdw>
                </a:effectLst>
              </a:rPr>
              <a:t>It is </a:t>
            </a:r>
            <a:r>
              <a:rPr lang="en-US" b="1" i="1" dirty="0">
                <a:solidFill>
                  <a:schemeClr val="bg1"/>
                </a:solidFill>
                <a:effectLst>
                  <a:outerShdw blurRad="38100" dist="38100" dir="2700000" algn="ctr" rotWithShape="0">
                    <a:schemeClr val="tx1"/>
                  </a:outerShdw>
                </a:effectLst>
              </a:rPr>
              <a:t>God’s</a:t>
            </a:r>
            <a:r>
              <a:rPr lang="en-US" dirty="0">
                <a:solidFill>
                  <a:schemeClr val="bg1"/>
                </a:solidFill>
                <a:effectLst>
                  <a:outerShdw blurRad="38100" dist="38100" dir="2700000" algn="ctr" rotWithShape="0">
                    <a:schemeClr val="tx1"/>
                  </a:outerShdw>
                </a:effectLst>
              </a:rPr>
              <a:t> creation, </a:t>
            </a:r>
            <a:r>
              <a:rPr lang="en-US" b="1" i="1" dirty="0">
                <a:solidFill>
                  <a:schemeClr val="bg1"/>
                </a:solidFill>
                <a:effectLst>
                  <a:outerShdw blurRad="38100" dist="38100" dir="2700000" algn="ctr" rotWithShape="0">
                    <a:schemeClr val="tx1"/>
                  </a:outerShdw>
                </a:effectLst>
              </a:rPr>
              <a:t>His</a:t>
            </a:r>
            <a:r>
              <a:rPr lang="en-US" dirty="0">
                <a:solidFill>
                  <a:schemeClr val="bg1"/>
                </a:solidFill>
                <a:effectLst>
                  <a:outerShdw blurRad="38100" dist="38100" dir="2700000" algn="ctr" rotWithShape="0">
                    <a:schemeClr val="tx1"/>
                  </a:outerShdw>
                </a:effectLst>
              </a:rPr>
              <a:t> kingdom: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days of those kings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God of heaven</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will set up a kingdom </a:t>
            </a:r>
            <a:r>
              <a:rPr lang="en-US"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3140E77A-ECB7-A468-C9C6-D833A0F0D3F3}"/>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Ferguson, Sinclair B.;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63-65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07FC7DAF-6BAE-F558-490A-049CE7990029}"/>
              </a:ext>
            </a:extLst>
          </p:cNvPr>
          <p:cNvSpPr>
            <a:spLocks noGrp="1"/>
          </p:cNvSpPr>
          <p:nvPr>
            <p:ph type="title"/>
          </p:nvPr>
        </p:nvSpPr>
        <p:spPr>
          <a:xfrm>
            <a:off x="0" y="-1"/>
            <a:ext cx="12192000" cy="206542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days of those kings the God of heaven will set up a kingdom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shall never be destroyed, nor shall the kingdom be left to another people.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shall break in pieces all these kingdoms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bring them to an end, and it shall stand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just as you saw that a stone was cut from a mountain by no human hand, and that it broke in pieces the iron, the bronze, the clay, the silver, and the gold. A great God has made known to the king what shall be after this. The dream is certain, and its interpretation sure."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18906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48D769A-06DC-8E0B-A2B4-71EE21AB1C2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256565A-C4A3-5867-4524-54414D3D1685}"/>
              </a:ext>
            </a:extLst>
          </p:cNvPr>
          <p:cNvSpPr>
            <a:spLocks noGrp="1"/>
          </p:cNvSpPr>
          <p:nvPr>
            <p:ph idx="1"/>
          </p:nvPr>
        </p:nvSpPr>
        <p:spPr>
          <a:xfrm>
            <a:off x="186317" y="2134334"/>
            <a:ext cx="11722654" cy="4601746"/>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We’re told it is an </a:t>
            </a:r>
            <a:r>
              <a:rPr lang="en-US" sz="3200" b="1" i="1" dirty="0">
                <a:solidFill>
                  <a:schemeClr val="bg1"/>
                </a:solidFill>
                <a:effectLst>
                  <a:outerShdw blurRad="38100" dist="38100" dir="2700000" algn="ctr" rotWithShape="0">
                    <a:schemeClr val="tx1"/>
                  </a:outerShdw>
                </a:effectLst>
              </a:rPr>
              <a:t>indestructible</a:t>
            </a:r>
            <a:r>
              <a:rPr lang="en-US" sz="3200" dirty="0">
                <a:solidFill>
                  <a:schemeClr val="bg1"/>
                </a:solidFill>
                <a:effectLst>
                  <a:outerShdw blurRad="38100" dist="38100" dir="2700000" algn="ctr" rotWithShape="0">
                    <a:schemeClr val="tx1"/>
                  </a:outerShdw>
                </a:effectLst>
              </a:rPr>
              <a:t> and </a:t>
            </a:r>
            <a:r>
              <a:rPr lang="en-US" sz="3200" b="1" i="1" dirty="0">
                <a:solidFill>
                  <a:schemeClr val="bg1"/>
                </a:solidFill>
                <a:effectLst>
                  <a:outerShdw blurRad="38100" dist="38100" dir="2700000" algn="ctr" rotWithShape="0">
                    <a:schemeClr val="tx1"/>
                  </a:outerShdw>
                </a:effectLst>
              </a:rPr>
              <a:t>unending</a:t>
            </a:r>
            <a:r>
              <a:rPr lang="en-US" sz="3200" dirty="0">
                <a:solidFill>
                  <a:schemeClr val="bg1"/>
                </a:solidFill>
                <a:effectLst>
                  <a:outerShdw blurRad="38100" dist="38100" dir="2700000" algn="ctr" rotWithShape="0">
                    <a:schemeClr val="tx1"/>
                  </a:outerShdw>
                </a:effectLst>
              </a:rPr>
              <a:t> kingdom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shall never be destroyed, nor shall the kingdom be left to another people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It is an all-victorious kingdom, eternal in its duration: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shall break in pieces all these kingdoms and bring them to an end, and it shall stand forever</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Furthermore, as we already saw back in vs. 35, it will be a </a:t>
            </a:r>
            <a:r>
              <a:rPr lang="en-US" sz="3200" b="1" i="1" dirty="0">
                <a:solidFill>
                  <a:schemeClr val="bg1"/>
                </a:solidFill>
                <a:effectLst>
                  <a:outerShdw blurRad="38100" dist="38100" dir="2700000" algn="ctr" rotWithShape="0">
                    <a:schemeClr val="tx1"/>
                  </a:outerShdw>
                </a:effectLst>
              </a:rPr>
              <a:t>universal</a:t>
            </a:r>
            <a:r>
              <a:rPr lang="en-US" sz="3200" dirty="0">
                <a:solidFill>
                  <a:schemeClr val="bg1"/>
                </a:solidFill>
                <a:effectLst>
                  <a:outerShdw blurRad="38100" dist="38100" dir="2700000" algn="ctr" rotWithShape="0">
                    <a:schemeClr val="tx1"/>
                  </a:outerShdw>
                </a:effectLst>
              </a:rPr>
              <a:t> kingdom: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stone that struck the image became a great mountain and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filled the whole earth</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All this will occur despite the obscurity and apparent weakness of its </a:t>
            </a:r>
            <a:r>
              <a:rPr lang="en-US" sz="3200" b="1" i="1" dirty="0">
                <a:solidFill>
                  <a:schemeClr val="bg1"/>
                </a:solidFill>
                <a:effectLst>
                  <a:outerShdw blurRad="38100" dist="38100" dir="2700000" algn="ctr" rotWithShape="0">
                    <a:schemeClr val="tx1"/>
                  </a:outerShdw>
                </a:effectLst>
              </a:rPr>
              <a:t>origin</a:t>
            </a:r>
            <a:r>
              <a:rPr lang="en-US" sz="3200" dirty="0">
                <a:solidFill>
                  <a:schemeClr val="bg1"/>
                </a:solidFill>
                <a:effectLst>
                  <a:outerShdw blurRad="38100" dist="38100" dir="2700000" algn="ctr" rotWithShape="0">
                    <a:schemeClr val="tx1"/>
                  </a:outerShdw>
                </a:effectLst>
              </a:rPr>
              <a:t>; it is represented by a mere stone,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cut from a mountain by no human hand</a:t>
            </a:r>
            <a:r>
              <a:rPr lang="en-US" sz="3200"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7BFF70CE-E2F0-D448-0101-F0F45D88D709}"/>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Ferguson, Sinclair B.;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63-65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80DBCE85-2E08-0B25-ECB8-6D1F106C35EC}"/>
              </a:ext>
            </a:extLst>
          </p:cNvPr>
          <p:cNvSpPr>
            <a:spLocks noGrp="1"/>
          </p:cNvSpPr>
          <p:nvPr>
            <p:ph type="title"/>
          </p:nvPr>
        </p:nvSpPr>
        <p:spPr>
          <a:xfrm>
            <a:off x="0" y="-1"/>
            <a:ext cx="12192000" cy="206542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the days of those kings the God of heaven will set up a kingdom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shall never be destroyed, nor shall the kingdom be left to another people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shall break in pieces all these kingdoms and bring them to an end, and it shall stand forever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just as you saw that a stone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cut from a mountain by no human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that it broke in pieces the iron, the bronze, the clay, the silver, and the gold. A great God has made known to the king what shall be after this. The dream is certain, and its interpretation sure."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37786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90AC80E-213A-D00E-F558-8ADF3024298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A2D439B-0865-65DD-49C8-3F861F48C96B}"/>
              </a:ext>
            </a:extLst>
          </p:cNvPr>
          <p:cNvSpPr>
            <a:spLocks noGrp="1"/>
          </p:cNvSpPr>
          <p:nvPr>
            <p:ph idx="1"/>
          </p:nvPr>
        </p:nvSpPr>
        <p:spPr>
          <a:xfrm>
            <a:off x="190672" y="2132545"/>
            <a:ext cx="11592050" cy="4540788"/>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stone</a:t>
            </a:r>
            <a:r>
              <a:rPr lang="en-US" sz="3200" dirty="0">
                <a:solidFill>
                  <a:schemeClr val="bg1"/>
                </a:solidFill>
                <a:effectLst>
                  <a:outerShdw blurRad="38100" dist="38100" dir="2700000" algn="ctr" rotWithShape="0">
                    <a:schemeClr val="tx1"/>
                  </a:outerShdw>
                </a:effectLst>
              </a:rPr>
              <a:t>” here of course represents Christ. </a:t>
            </a:r>
          </a:p>
          <a:p>
            <a:r>
              <a:rPr lang="en-US" sz="3200" dirty="0">
                <a:solidFill>
                  <a:schemeClr val="bg1"/>
                </a:solidFill>
                <a:effectLst>
                  <a:outerShdw blurRad="38100" dist="38100" dir="2700000" algn="ctr" rotWithShape="0">
                    <a:schemeClr val="tx1"/>
                  </a:outerShdw>
                </a:effectLst>
              </a:rPr>
              <a:t>He is the stone that crushes the kingdoms of this world because He is the one into whose hands the Father has committed all judgment (John 5:22). </a:t>
            </a:r>
          </a:p>
          <a:p>
            <a:r>
              <a:rPr lang="en-US" sz="3200" dirty="0">
                <a:solidFill>
                  <a:schemeClr val="bg1"/>
                </a:solidFill>
                <a:effectLst>
                  <a:outerShdw blurRad="38100" dist="38100" dir="2700000" algn="ctr" rotWithShape="0">
                    <a:schemeClr val="tx1"/>
                  </a:outerShdw>
                </a:effectLst>
              </a:rPr>
              <a:t>He is the stone that the builders rejected which became the chief cornerstone (Acts 4:11). </a:t>
            </a:r>
          </a:p>
          <a:p>
            <a:r>
              <a:rPr lang="en-US" sz="3200" dirty="0">
                <a:solidFill>
                  <a:schemeClr val="bg1"/>
                </a:solidFill>
                <a:effectLst>
                  <a:outerShdw blurRad="38100" dist="38100" dir="2700000" algn="ctr" rotWithShape="0">
                    <a:schemeClr val="tx1"/>
                  </a:outerShdw>
                </a:effectLst>
              </a:rPr>
              <a:t>Few subjects evoke more discussion and controversy among scholars than the topic of the kingdom of God. </a:t>
            </a:r>
          </a:p>
          <a:p>
            <a:r>
              <a:rPr lang="en-US" sz="3200" dirty="0">
                <a:solidFill>
                  <a:schemeClr val="bg1"/>
                </a:solidFill>
                <a:effectLst>
                  <a:outerShdw blurRad="38100" dist="38100" dir="2700000" algn="ctr" rotWithShape="0">
                    <a:schemeClr val="tx1"/>
                  </a:outerShdw>
                </a:effectLst>
              </a:rPr>
              <a:t>It is relatively common at this point in the text of Daniel to look from verses 44–45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days of those kings </a:t>
            </a:r>
            <a:r>
              <a:rPr lang="en-US" sz="3200" dirty="0">
                <a:solidFill>
                  <a:schemeClr val="bg1"/>
                </a:solidFill>
                <a:effectLst>
                  <a:outerShdw blurRad="38100" dist="38100" dir="2700000" algn="ctr" rotWithShape="0">
                    <a:schemeClr val="tx1"/>
                  </a:outerShdw>
                </a:effectLst>
              </a:rPr>
              <a:t>”) to some future period of history when </a:t>
            </a:r>
            <a:r>
              <a:rPr lang="en-US" sz="3200" b="1" i="1" dirty="0">
                <a:solidFill>
                  <a:schemeClr val="bg1"/>
                </a:solidFill>
                <a:effectLst>
                  <a:outerShdw blurRad="38100" dist="38100" dir="2700000" algn="ctr" rotWithShape="0">
                    <a:schemeClr val="tx1"/>
                  </a:outerShdw>
                </a:effectLst>
              </a:rPr>
              <a:t>ten</a:t>
            </a:r>
            <a:r>
              <a:rPr lang="en-US" sz="3200" dirty="0">
                <a:solidFill>
                  <a:schemeClr val="bg1"/>
                </a:solidFill>
                <a:effectLst>
                  <a:outerShdw blurRad="38100" dist="38100" dir="2700000" algn="ctr" rotWithShape="0">
                    <a:schemeClr val="tx1"/>
                  </a:outerShdw>
                </a:effectLst>
              </a:rPr>
              <a:t> kings will reign over the earth (the </a:t>
            </a:r>
            <a:r>
              <a:rPr lang="en-US" sz="3200" b="1" i="1" dirty="0">
                <a:solidFill>
                  <a:schemeClr val="bg1"/>
                </a:solidFill>
                <a:effectLst>
                  <a:outerShdw blurRad="38100" dist="38100" dir="2700000" algn="ctr" rotWithShape="0">
                    <a:schemeClr val="tx1"/>
                  </a:outerShdw>
                </a:effectLst>
              </a:rPr>
              <a:t>ten</a:t>
            </a:r>
            <a:r>
              <a:rPr lang="en-US" sz="3200" dirty="0">
                <a:solidFill>
                  <a:schemeClr val="bg1"/>
                </a:solidFill>
                <a:effectLst>
                  <a:outerShdw blurRad="38100" dist="38100" dir="2700000" algn="ctr" rotWithShape="0">
                    <a:schemeClr val="tx1"/>
                  </a:outerShdw>
                </a:effectLst>
              </a:rPr>
              <a:t> toes of the feet of the great statue). </a:t>
            </a:r>
          </a:p>
          <a:p>
            <a:endParaRPr lang="en-US" sz="24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F0B43017-7DAA-5CA9-0157-611F1CD0C55B}"/>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Ferguson, Sinclair B.;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65-66</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2B2A4FB9-81B9-63C8-CEAC-FC6793EF61DD}"/>
              </a:ext>
            </a:extLst>
          </p:cNvPr>
          <p:cNvSpPr>
            <a:spLocks noGrp="1"/>
          </p:cNvSpPr>
          <p:nvPr>
            <p:ph type="title"/>
          </p:nvPr>
        </p:nvSpPr>
        <p:spPr>
          <a:xfrm>
            <a:off x="0" y="-1"/>
            <a:ext cx="12192000" cy="206542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days of those kings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God of heaven will set up a kingdom that shall never be destroyed, nor shall the kingdom be left to another people. It shall break in pieces all these kingdoms and bring them to an end, and it shall stand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just as you saw that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stone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was cut from a mountain by no human hand, and that it broke in pieces the iron, the bronze, the clay, the silver, and the gold. A great God has made known to the king what shall be after this. The dream is certain, and its interpretation sure."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36274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670A18B-C1D4-364A-73AB-7DB749132AF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1BBDD9-7673-77DB-D6FD-D29015904ECA}"/>
              </a:ext>
            </a:extLst>
          </p:cNvPr>
          <p:cNvSpPr>
            <a:spLocks noGrp="1"/>
          </p:cNvSpPr>
          <p:nvPr>
            <p:ph idx="1"/>
          </p:nvPr>
        </p:nvSpPr>
        <p:spPr>
          <a:xfrm>
            <a:off x="264695" y="2173522"/>
            <a:ext cx="11592050" cy="4315146"/>
          </a:xfrm>
        </p:spPr>
        <p:txBody>
          <a:bodyPr>
            <a:normAutofit/>
          </a:bodyPr>
          <a:lstStyle/>
          <a:p>
            <a:r>
              <a:rPr lang="en-US" dirty="0">
                <a:solidFill>
                  <a:schemeClr val="bg1"/>
                </a:solidFill>
                <a:effectLst>
                  <a:outerShdw blurRad="38100" dist="38100" dir="2700000" algn="ctr" rotWithShape="0">
                    <a:schemeClr val="tx1"/>
                  </a:outerShdw>
                </a:effectLst>
              </a:rPr>
              <a:t>However, no mention is made in the dream or its interpretation of toes or the number ten. </a:t>
            </a:r>
          </a:p>
          <a:p>
            <a:r>
              <a:rPr lang="en-US" dirty="0">
                <a:solidFill>
                  <a:schemeClr val="bg1"/>
                </a:solidFill>
                <a:effectLst>
                  <a:outerShdw blurRad="38100" dist="38100" dir="2700000" algn="ctr" rotWithShape="0">
                    <a:schemeClr val="tx1"/>
                  </a:outerShdw>
                </a:effectLst>
              </a:rPr>
              <a:t>And I believe the words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kings </a:t>
            </a:r>
            <a:r>
              <a:rPr lang="en-US" dirty="0">
                <a:solidFill>
                  <a:schemeClr val="bg1"/>
                </a:solidFill>
                <a:effectLst>
                  <a:outerShdw blurRad="38100" dist="38100" dir="2700000" algn="ctr" rotWithShape="0">
                    <a:schemeClr val="tx1"/>
                  </a:outerShdw>
                </a:effectLst>
              </a:rPr>
              <a:t>” in this verse refer to the great emperors and empires of Babylon, Medo-Persia, Greece, and Rome spoken of in the immediate context – not to some </a:t>
            </a:r>
            <a:r>
              <a:rPr lang="en-US" b="1" i="1" dirty="0">
                <a:solidFill>
                  <a:schemeClr val="bg1"/>
                </a:solidFill>
                <a:effectLst>
                  <a:outerShdw blurRad="38100" dist="38100" dir="2700000" algn="ctr" rotWithShape="0">
                    <a:schemeClr val="tx1"/>
                  </a:outerShdw>
                </a:effectLst>
              </a:rPr>
              <a:t>far-distant</a:t>
            </a:r>
            <a:r>
              <a:rPr lang="en-US" dirty="0">
                <a:solidFill>
                  <a:schemeClr val="bg1"/>
                </a:solidFill>
                <a:effectLst>
                  <a:outerShdw blurRad="38100" dist="38100" dir="2700000" algn="ctr" rotWithShape="0">
                    <a:schemeClr val="tx1"/>
                  </a:outerShdw>
                </a:effectLst>
              </a:rPr>
              <a:t> period of history. </a:t>
            </a:r>
          </a:p>
          <a:p>
            <a:r>
              <a:rPr lang="en-US" dirty="0">
                <a:solidFill>
                  <a:schemeClr val="bg1"/>
                </a:solidFill>
                <a:effectLst>
                  <a:outerShdw blurRad="38100" dist="38100" dir="2700000" algn="ctr" rotWithShape="0">
                    <a:schemeClr val="tx1"/>
                  </a:outerShdw>
                </a:effectLst>
              </a:rPr>
              <a:t>The decisive moment for the kingdom of God is seen as taking shape in the days of the </a:t>
            </a:r>
            <a:r>
              <a:rPr lang="en-US" b="1" i="1" dirty="0">
                <a:solidFill>
                  <a:schemeClr val="bg1"/>
                </a:solidFill>
                <a:effectLst>
                  <a:outerShdw blurRad="38100" dist="38100" dir="2700000" algn="ctr" rotWithShape="0">
                    <a:schemeClr val="tx1"/>
                  </a:outerShdw>
                </a:effectLst>
              </a:rPr>
              <a:t>fourth</a:t>
            </a:r>
            <a:r>
              <a:rPr lang="en-US" dirty="0">
                <a:solidFill>
                  <a:schemeClr val="bg1"/>
                </a:solidFill>
                <a:effectLst>
                  <a:outerShdw blurRad="38100" dist="38100" dir="2700000" algn="ctr" rotWithShape="0">
                    <a:schemeClr val="tx1"/>
                  </a:outerShdw>
                </a:effectLst>
              </a:rPr>
              <a:t> empire (Rome). </a:t>
            </a:r>
          </a:p>
          <a:p>
            <a:r>
              <a:rPr lang="en-US" dirty="0">
                <a:solidFill>
                  <a:schemeClr val="bg1"/>
                </a:solidFill>
                <a:effectLst>
                  <a:outerShdw blurRad="38100" dist="38100" dir="2700000" algn="ctr" rotWithShape="0">
                    <a:schemeClr val="tx1"/>
                  </a:outerShdw>
                </a:effectLst>
              </a:rPr>
              <a:t>It was during the period of the </a:t>
            </a:r>
            <a:r>
              <a:rPr lang="en-US" b="1" i="1" dirty="0">
                <a:solidFill>
                  <a:schemeClr val="bg1"/>
                </a:solidFill>
                <a:effectLst>
                  <a:outerShdw blurRad="38100" dist="38100" dir="2700000" algn="ctr" rotWithShape="0">
                    <a:schemeClr val="tx1"/>
                  </a:outerShdw>
                </a:effectLst>
              </a:rPr>
              <a:t>Roman Empire</a:t>
            </a:r>
            <a:r>
              <a:rPr lang="en-US" dirty="0">
                <a:solidFill>
                  <a:schemeClr val="bg1"/>
                </a:solidFill>
                <a:effectLst>
                  <a:outerShdw blurRad="38100" dist="38100" dir="2700000" algn="ctr" rotWithShape="0">
                    <a:schemeClr val="tx1"/>
                  </a:outerShdw>
                </a:effectLst>
              </a:rPr>
              <a:t>, when Palestine was an occupied country, that Jesus came in Galilee, preaching that the kingdom of God had drawn near in His ministry (Mark 1:15). </a:t>
            </a:r>
          </a:p>
          <a:p>
            <a:pPr lvl="2"/>
            <a:endParaRPr lang="en-US" sz="24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8953F504-E90B-E2E1-39EF-91744E03A700}"/>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Ferguson, Sinclair B.;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66-68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5CE69271-1C28-8635-4000-437BEF1D2B77}"/>
              </a:ext>
            </a:extLst>
          </p:cNvPr>
          <p:cNvSpPr>
            <a:spLocks noGrp="1"/>
          </p:cNvSpPr>
          <p:nvPr>
            <p:ph type="title"/>
          </p:nvPr>
        </p:nvSpPr>
        <p:spPr>
          <a:xfrm>
            <a:off x="0" y="-1"/>
            <a:ext cx="12192000" cy="206542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the days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kings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God of heaven will set up a kingdom that shall never be destroyed, nor shall the kingdom be left to another people. It shall break in pieces all these kingdoms and bring them to an end, and it shall stand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just as you saw that a stone was cut from a mountain by no human hand, and that it broke in pieces the iron, the bronze, the clay, the silver, and the gold. A great God has made known to the king what shall be after this. The dream is certain, and its interpretation sure."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91102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7F54F52-AEFE-5083-AA03-0C9808C34C9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FB65338-1D63-BD19-8394-48E922CF69A0}"/>
              </a:ext>
            </a:extLst>
          </p:cNvPr>
          <p:cNvSpPr>
            <a:spLocks noGrp="1"/>
          </p:cNvSpPr>
          <p:nvPr>
            <p:ph idx="1"/>
          </p:nvPr>
        </p:nvSpPr>
        <p:spPr>
          <a:xfrm>
            <a:off x="264695" y="2303416"/>
            <a:ext cx="11592050" cy="4129189"/>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It is clear from Jesus’ teaching (in which other imagery than that of the stone was usually employed) that He too saw the kingdom of God/heaven growing from unrecognized beginnings until it filled the whole earth (Mat 13:31-35; 13:47-51; 24:14). </a:t>
            </a:r>
          </a:p>
          <a:p>
            <a:r>
              <a:rPr lang="en-US" sz="3200" dirty="0">
                <a:solidFill>
                  <a:schemeClr val="bg1"/>
                </a:solidFill>
                <a:effectLst>
                  <a:outerShdw blurRad="38100" dist="38100" dir="2700000" algn="ctr" rotWithShape="0">
                    <a:schemeClr val="tx1"/>
                  </a:outerShdw>
                </a:effectLst>
              </a:rPr>
              <a:t>The kingdom had come; its powers were </a:t>
            </a:r>
            <a:r>
              <a:rPr lang="en-US" sz="3200" b="1" i="1" dirty="0">
                <a:solidFill>
                  <a:schemeClr val="bg1"/>
                </a:solidFill>
                <a:effectLst>
                  <a:outerShdw blurRad="38100" dist="38100" dir="2700000" algn="ctr" rotWithShape="0">
                    <a:schemeClr val="tx1"/>
                  </a:outerShdw>
                </a:effectLst>
              </a:rPr>
              <a:t>already</a:t>
            </a:r>
            <a:r>
              <a:rPr lang="en-US" sz="3200" dirty="0">
                <a:solidFill>
                  <a:schemeClr val="bg1"/>
                </a:solidFill>
                <a:effectLst>
                  <a:outerShdw blurRad="38100" dist="38100" dir="2700000" algn="ctr" rotWithShape="0">
                    <a:schemeClr val="tx1"/>
                  </a:outerShdw>
                </a:effectLst>
              </a:rPr>
              <a:t> released in the world, but in a full and final sense it was </a:t>
            </a:r>
            <a:r>
              <a:rPr lang="en-US" sz="3200" b="1" i="1" dirty="0">
                <a:solidFill>
                  <a:schemeClr val="bg1"/>
                </a:solidFill>
                <a:effectLst>
                  <a:outerShdw blurRad="38100" dist="38100" dir="2700000" algn="ctr" rotWithShape="0">
                    <a:schemeClr val="tx1"/>
                  </a:outerShdw>
                </a:effectLst>
              </a:rPr>
              <a:t>still coming</a:t>
            </a:r>
            <a:r>
              <a:rPr lang="en-US" sz="3200" dirty="0">
                <a:solidFill>
                  <a:schemeClr val="bg1"/>
                </a:solidFill>
                <a:effectLst>
                  <a:outerShdw blurRad="38100" dist="38100" dir="2700000" algn="ctr" rotWithShape="0">
                    <a:schemeClr val="tx1"/>
                  </a:outerShdw>
                </a:effectLst>
              </a:rPr>
              <a:t>, all that it promised would be fulfilled. </a:t>
            </a:r>
          </a:p>
          <a:p>
            <a:r>
              <a:rPr lang="en-US" sz="3200" dirty="0">
                <a:solidFill>
                  <a:schemeClr val="bg1"/>
                </a:solidFill>
                <a:effectLst>
                  <a:outerShdw blurRad="38100" dist="38100" dir="2700000" algn="ctr" rotWithShape="0">
                    <a:schemeClr val="tx1"/>
                  </a:outerShdw>
                </a:effectLst>
              </a:rPr>
              <a:t>If we understand these verses against </a:t>
            </a:r>
            <a:r>
              <a:rPr lang="en-US" sz="3200" b="1" i="1" dirty="0">
                <a:solidFill>
                  <a:schemeClr val="bg1"/>
                </a:solidFill>
                <a:effectLst>
                  <a:outerShdw blurRad="38100" dist="38100" dir="2700000" algn="ctr" rotWithShape="0">
                    <a:schemeClr val="tx1"/>
                  </a:outerShdw>
                </a:effectLst>
              </a:rPr>
              <a:t>that</a:t>
            </a:r>
            <a:r>
              <a:rPr lang="en-US" sz="3200" dirty="0">
                <a:solidFill>
                  <a:schemeClr val="bg1"/>
                </a:solidFill>
                <a:effectLst>
                  <a:outerShdw blurRad="38100" dist="38100" dir="2700000" algn="ctr" rotWithShape="0">
                    <a:schemeClr val="tx1"/>
                  </a:outerShdw>
                </a:effectLst>
              </a:rPr>
              <a:t> background, Daniel and his friends were receiving a message that would give them strength, hope, and confidence in the dark days that were still to come.</a:t>
            </a:r>
          </a:p>
          <a:p>
            <a:r>
              <a:rPr lang="en-US" sz="3200" dirty="0">
                <a:solidFill>
                  <a:schemeClr val="bg1"/>
                </a:solidFill>
                <a:effectLst>
                  <a:outerShdw blurRad="38100" dist="38100" dir="2700000" algn="ctr" rotWithShape="0">
                    <a:schemeClr val="tx1"/>
                  </a:outerShdw>
                </a:effectLst>
              </a:rPr>
              <a:t>This message has had the same effect on God’s children in </a:t>
            </a:r>
            <a:r>
              <a:rPr lang="en-US" sz="3200" b="1" i="1" dirty="0">
                <a:solidFill>
                  <a:schemeClr val="bg1"/>
                </a:solidFill>
                <a:effectLst>
                  <a:outerShdw blurRad="38100" dist="38100" dir="2700000" algn="ctr" rotWithShape="0">
                    <a:schemeClr val="tx1"/>
                  </a:outerShdw>
                </a:effectLst>
              </a:rPr>
              <a:t>every</a:t>
            </a:r>
            <a:r>
              <a:rPr lang="en-US" sz="3200" dirty="0">
                <a:solidFill>
                  <a:schemeClr val="bg1"/>
                </a:solidFill>
                <a:effectLst>
                  <a:outerShdw blurRad="38100" dist="38100" dir="2700000" algn="ctr" rotWithShape="0">
                    <a:schemeClr val="tx1"/>
                  </a:outerShdw>
                </a:effectLst>
              </a:rPr>
              <a:t> age. </a:t>
            </a:r>
          </a:p>
          <a:p>
            <a:pPr lvl="2"/>
            <a:endParaRPr lang="en-US" sz="24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B444586B-1144-87C0-AB40-C61306F662A4}"/>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Ferguson, Sinclair B.;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66-68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D4B2A097-E6A8-ADFF-C7A2-2A51884B99F4}"/>
              </a:ext>
            </a:extLst>
          </p:cNvPr>
          <p:cNvSpPr>
            <a:spLocks noGrp="1"/>
          </p:cNvSpPr>
          <p:nvPr>
            <p:ph type="title"/>
          </p:nvPr>
        </p:nvSpPr>
        <p:spPr>
          <a:xfrm>
            <a:off x="0" y="-1"/>
            <a:ext cx="12192000" cy="206542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the days of those kings the God of heaven will set up a kingdom that shall never be destroyed, nor shall the kingdom be left to another people. It shall break in pieces all these kingdoms and bring them to an end, and it shall stand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just as you saw that a stone was cut from a mountain by no human hand, and that it broke in pieces the iron, the bronze, the clay, the silver, and the gold. A great God has made known to the king what shall be after this. The dream is certain, and its interpretation sure."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12157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3F639C4-8B54-7B15-26F5-F16851114F9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22A239-7778-CBB4-5BCC-16688134FD19}"/>
              </a:ext>
            </a:extLst>
          </p:cNvPr>
          <p:cNvSpPr>
            <a:spLocks noGrp="1"/>
          </p:cNvSpPr>
          <p:nvPr>
            <p:ph idx="1"/>
          </p:nvPr>
        </p:nvSpPr>
        <p:spPr>
          <a:xfrm>
            <a:off x="264695" y="2173522"/>
            <a:ext cx="11592050" cy="4315146"/>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As the people of God, we </a:t>
            </a:r>
            <a:r>
              <a:rPr lang="en-US" sz="3200" b="1" i="1" dirty="0">
                <a:solidFill>
                  <a:schemeClr val="bg1"/>
                </a:solidFill>
                <a:effectLst>
                  <a:outerShdw blurRad="38100" dist="38100" dir="2700000" algn="ctr" rotWithShape="0">
                    <a:schemeClr val="tx1"/>
                  </a:outerShdw>
                </a:effectLst>
              </a:rPr>
              <a:t>already</a:t>
            </a:r>
            <a:r>
              <a:rPr lang="en-US" sz="3200" dirty="0">
                <a:solidFill>
                  <a:schemeClr val="bg1"/>
                </a:solidFill>
                <a:effectLst>
                  <a:outerShdw blurRad="38100" dist="38100" dir="2700000" algn="ctr" rotWithShape="0">
                    <a:schemeClr val="tx1"/>
                  </a:outerShdw>
                </a:effectLst>
              </a:rPr>
              <a:t> belong to the kingdom of God. </a:t>
            </a:r>
          </a:p>
          <a:p>
            <a:r>
              <a:rPr lang="en-US" sz="3200" dirty="0">
                <a:solidFill>
                  <a:schemeClr val="bg1"/>
                </a:solidFill>
                <a:effectLst>
                  <a:outerShdw blurRad="38100" dist="38100" dir="2700000" algn="ctr" rotWithShape="0">
                    <a:schemeClr val="tx1"/>
                  </a:outerShdw>
                </a:effectLst>
              </a:rPr>
              <a:t>And yet we live in a world that is dominated by </a:t>
            </a:r>
            <a:r>
              <a:rPr lang="en-US" sz="3200" b="1" i="1" dirty="0">
                <a:solidFill>
                  <a:schemeClr val="bg1"/>
                </a:solidFill>
                <a:effectLst>
                  <a:outerShdw blurRad="38100" dist="38100" dir="2700000" algn="ctr" rotWithShape="0">
                    <a:schemeClr val="tx1"/>
                  </a:outerShdw>
                </a:effectLst>
              </a:rPr>
              <a:t>other</a:t>
            </a:r>
            <a:r>
              <a:rPr lang="en-US" sz="3200" dirty="0">
                <a:solidFill>
                  <a:schemeClr val="bg1"/>
                </a:solidFill>
                <a:effectLst>
                  <a:outerShdw blurRad="38100" dist="38100" dir="2700000" algn="ctr" rotWithShape="0">
                    <a:schemeClr val="tx1"/>
                  </a:outerShdw>
                </a:effectLst>
              </a:rPr>
              <a:t> kingdoms. </a:t>
            </a:r>
          </a:p>
          <a:p>
            <a:r>
              <a:rPr lang="en-US" sz="3200" dirty="0">
                <a:solidFill>
                  <a:schemeClr val="bg1"/>
                </a:solidFill>
                <a:effectLst>
                  <a:outerShdw blurRad="38100" dist="38100" dir="2700000" algn="ctr" rotWithShape="0">
                    <a:schemeClr val="tx1"/>
                  </a:outerShdw>
                </a:effectLst>
              </a:rPr>
              <a:t>Totalitarian rulers and systems often arise, demanding loyalty and persecuting those of us who live in the kingdom of God. </a:t>
            </a:r>
          </a:p>
          <a:p>
            <a:r>
              <a:rPr lang="en-US" sz="3200" dirty="0">
                <a:solidFill>
                  <a:schemeClr val="bg1"/>
                </a:solidFill>
                <a:effectLst>
                  <a:outerShdw blurRad="38100" dist="38100" dir="2700000" algn="ctr" rotWithShape="0">
                    <a:schemeClr val="tx1"/>
                  </a:outerShdw>
                </a:effectLst>
              </a:rPr>
              <a:t>We often find ourselves living in conflict with the edicts of evil governing authorities. </a:t>
            </a:r>
          </a:p>
          <a:p>
            <a:r>
              <a:rPr lang="en-US" sz="3200" dirty="0">
                <a:solidFill>
                  <a:schemeClr val="bg1"/>
                </a:solidFill>
                <a:effectLst>
                  <a:outerShdw blurRad="38100" dist="38100" dir="2700000" algn="ctr" rotWithShape="0">
                    <a:schemeClr val="tx1"/>
                  </a:outerShdw>
                </a:effectLst>
              </a:rPr>
              <a:t>But when we do, there is no doubt as to where our loyalties lie: We must obey God rather than rulers.</a:t>
            </a:r>
          </a:p>
          <a:p>
            <a:r>
              <a:rPr lang="en-US" sz="3200" dirty="0">
                <a:solidFill>
                  <a:schemeClr val="bg1"/>
                </a:solidFill>
                <a:effectLst>
                  <a:outerShdw blurRad="38100" dist="38100" dir="2700000" algn="ctr" rotWithShape="0">
                    <a:schemeClr val="tx1"/>
                  </a:outerShdw>
                </a:effectLst>
              </a:rPr>
              <a:t>Whatever other elements of this chapter might fascinate us, we must allow nothing to obscure this plain fact: God’s kingdom </a:t>
            </a:r>
            <a:r>
              <a:rPr lang="en-US" sz="3200" b="1" i="1" dirty="0">
                <a:solidFill>
                  <a:schemeClr val="bg1"/>
                </a:solidFill>
                <a:effectLst>
                  <a:outerShdw blurRad="38100" dist="38100" dir="2700000" algn="ctr" rotWithShape="0">
                    <a:schemeClr val="tx1"/>
                  </a:outerShdw>
                </a:effectLst>
              </a:rPr>
              <a:t>will</a:t>
            </a:r>
            <a:r>
              <a:rPr lang="en-US" sz="3200" dirty="0">
                <a:solidFill>
                  <a:schemeClr val="bg1"/>
                </a:solidFill>
                <a:effectLst>
                  <a:outerShdw blurRad="38100" dist="38100" dir="2700000" algn="ctr" rotWithShape="0">
                    <a:schemeClr val="tx1"/>
                  </a:outerShdw>
                </a:effectLst>
              </a:rPr>
              <a:t> triumph in the end. </a:t>
            </a:r>
          </a:p>
        </p:txBody>
      </p:sp>
      <p:sp>
        <p:nvSpPr>
          <p:cNvPr id="2" name="TextBox 1">
            <a:extLst>
              <a:ext uri="{FF2B5EF4-FFF2-40B4-BE49-F238E27FC236}">
                <a16:creationId xmlns:a16="http://schemas.microsoft.com/office/drawing/2014/main" id="{6A321138-C3A0-B3DA-95E6-43A4AB4379D4}"/>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Ferguson, Sinclair B.;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66-68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77804B7F-F271-3C31-FABE-19D0AFDB59E4}"/>
              </a:ext>
            </a:extLst>
          </p:cNvPr>
          <p:cNvSpPr>
            <a:spLocks noGrp="1"/>
          </p:cNvSpPr>
          <p:nvPr>
            <p:ph type="title"/>
          </p:nvPr>
        </p:nvSpPr>
        <p:spPr>
          <a:xfrm>
            <a:off x="0" y="-1"/>
            <a:ext cx="12192000" cy="206542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the days of those kings the God of heaven will set up a kingdom that shall never be destroyed, nor shall the kingdom be left to another people. It shall break in pieces all these kingdoms and bring them to an end, and it shall stand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just as you saw that a stone was cut from a mountain by no human hand, and that it broke in pieces the iron, the bronze, the clay, the silver, and the gold. A great God has made known to the king what shall be after this. The dream is certain, and its interpretation sure."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80023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9789510-1A0F-4067-56D5-E9DC1FFE438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9E8C2C-58C3-4094-D1EB-C8ED92E65AFE}"/>
              </a:ext>
            </a:extLst>
          </p:cNvPr>
          <p:cNvSpPr>
            <a:spLocks noGrp="1"/>
          </p:cNvSpPr>
          <p:nvPr>
            <p:ph idx="1"/>
          </p:nvPr>
        </p:nvSpPr>
        <p:spPr>
          <a:xfrm>
            <a:off x="52252" y="2173521"/>
            <a:ext cx="12139748" cy="4545141"/>
          </a:xfrm>
        </p:spPr>
        <p:txBody>
          <a:bodyPr>
            <a:normAutofit/>
          </a:bodyPr>
          <a:lstStyle/>
          <a:p>
            <a:r>
              <a:rPr lang="en-US" dirty="0">
                <a:solidFill>
                  <a:schemeClr val="bg1"/>
                </a:solidFill>
                <a:effectLst>
                  <a:outerShdw blurRad="38100" dist="38100" dir="2700000" algn="ctr" rotWithShape="0">
                    <a:schemeClr val="tx1"/>
                  </a:outerShdw>
                </a:effectLst>
              </a:rPr>
              <a: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he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must</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reign</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until he has put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his enemies under his feet</a:t>
            </a:r>
            <a:r>
              <a:rPr lang="en-US" dirty="0">
                <a:solidFill>
                  <a:schemeClr val="bg1"/>
                </a:solidFill>
                <a:effectLst>
                  <a:outerShdw blurRad="38100" dist="38100" dir="2700000" algn="ctr" rotWithShape="0">
                    <a:schemeClr val="tx1"/>
                  </a:outerShdw>
                </a:effectLst>
              </a:rPr>
              <a:t>.” (1 Cor 15:25).</a:t>
            </a:r>
          </a:p>
          <a:p>
            <a:r>
              <a:rPr lang="en-US" dirty="0">
                <a:solidFill>
                  <a:schemeClr val="bg1"/>
                </a:solidFill>
                <a:effectLst>
                  <a:outerShdw blurRad="38100" dist="38100" dir="2700000" algn="ctr" rotWithShape="0">
                    <a:schemeClr val="tx1"/>
                  </a:outerShdw>
                </a:effectLst>
              </a:rPr>
              <a:t>And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kingdom of the world has become the kingdom of our Lord and of his Christ, and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reign forever and ever</a:t>
            </a:r>
            <a:r>
              <a:rPr lang="en-US" dirty="0">
                <a:solidFill>
                  <a:schemeClr val="bg1"/>
                </a:solidFill>
                <a:effectLst>
                  <a:outerShdw blurRad="38100" dist="38100" dir="2700000" algn="ctr" rotWithShape="0">
                    <a:schemeClr val="tx1"/>
                  </a:outerShdw>
                </a:effectLst>
              </a:rPr>
              <a:t>.” (Rev. 11:15) </a:t>
            </a:r>
          </a:p>
          <a:p>
            <a:r>
              <a:rPr lang="en-US" dirty="0">
                <a:solidFill>
                  <a:schemeClr val="bg1"/>
                </a:solidFill>
                <a:effectLst>
                  <a:outerShdw blurRad="38100" dist="38100" dir="2700000" algn="ctr" rotWithShape="0">
                    <a:schemeClr val="tx1"/>
                  </a:outerShdw>
                </a:effectLst>
              </a:rPr>
              <a:t>We have received a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 that </a:t>
            </a:r>
            <a:r>
              <a:rPr lang="en-US"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cannot be shaken</a:t>
            </a:r>
            <a:r>
              <a:rPr lang="en-US" dirty="0">
                <a:solidFill>
                  <a:schemeClr val="bg1"/>
                </a:solidFill>
                <a:effectLst>
                  <a:outerShdw blurRad="38100" dist="38100" dir="2700000" algn="ctr" rotWithShape="0">
                    <a:schemeClr val="tx1"/>
                  </a:outerShdw>
                </a:effectLst>
              </a:rPr>
              <a:t>”. (Heb. 12:28)</a:t>
            </a:r>
          </a:p>
          <a:p>
            <a:r>
              <a:rPr lang="en-US" dirty="0">
                <a:solidFill>
                  <a:schemeClr val="bg1"/>
                </a:solidFill>
                <a:effectLst>
                  <a:outerShdw blurRad="38100" dist="38100" dir="2700000" algn="ctr" rotWithShape="0">
                    <a:schemeClr val="tx1"/>
                  </a:outerShdw>
                </a:effectLst>
              </a:rPr>
              <a:t>This has often been the </a:t>
            </a:r>
            <a:r>
              <a:rPr lang="en-US" b="1" i="1" dirty="0">
                <a:solidFill>
                  <a:schemeClr val="bg1"/>
                </a:solidFill>
                <a:effectLst>
                  <a:outerShdw blurRad="38100" dist="38100" dir="2700000" algn="ctr" rotWithShape="0">
                    <a:schemeClr val="tx1"/>
                  </a:outerShdw>
                </a:effectLst>
              </a:rPr>
              <a:t>great hope </a:t>
            </a:r>
            <a:r>
              <a:rPr lang="en-US" dirty="0">
                <a:solidFill>
                  <a:schemeClr val="bg1"/>
                </a:solidFill>
                <a:effectLst>
                  <a:outerShdw blurRad="38100" dist="38100" dir="2700000" algn="ctr" rotWithShape="0">
                    <a:schemeClr val="tx1"/>
                  </a:outerShdw>
                </a:effectLst>
              </a:rPr>
              <a:t>that has encouraged the people of God in times of physical trials and in spiritual darkness. </a:t>
            </a:r>
          </a:p>
          <a:p>
            <a:r>
              <a:rPr lang="en-US" dirty="0">
                <a:solidFill>
                  <a:schemeClr val="bg1"/>
                </a:solidFill>
                <a:effectLst>
                  <a:outerShdw blurRad="38100" dist="38100" dir="2700000" algn="ctr" rotWithShape="0">
                    <a:schemeClr val="tx1"/>
                  </a:outerShdw>
                </a:effectLst>
              </a:rPr>
              <a:t>It gave courage to Daniel and has given hope and energy to many Daniels since. </a:t>
            </a:r>
          </a:p>
          <a:p>
            <a:r>
              <a:rPr lang="en-US" dirty="0">
                <a:solidFill>
                  <a:schemeClr val="bg1"/>
                </a:solidFill>
                <a:effectLst>
                  <a:outerShdw blurRad="38100" dist="38100" dir="2700000" algn="ctr" rotWithShape="0">
                    <a:schemeClr val="tx1"/>
                  </a:outerShdw>
                </a:effectLst>
              </a:rPr>
              <a:t>Does this chapter not give heightened meaning to our prayer: “Our Father in heaven Hallowed be Your name. Your </a:t>
            </a:r>
            <a:r>
              <a:rPr lang="en-US" b="1" i="1" dirty="0">
                <a:solidFill>
                  <a:schemeClr val="bg1"/>
                </a:solidFill>
                <a:effectLst>
                  <a:outerShdw blurRad="38100" dist="38100" dir="2700000" algn="ctr" rotWithShape="0">
                    <a:schemeClr val="tx1"/>
                  </a:outerShdw>
                </a:effectLst>
              </a:rPr>
              <a:t>kingdom</a:t>
            </a:r>
            <a:r>
              <a:rPr lang="en-US" dirty="0">
                <a:solidFill>
                  <a:schemeClr val="bg1"/>
                </a:solidFill>
                <a:effectLst>
                  <a:outerShdw blurRad="38100" dist="38100" dir="2700000" algn="ctr" rotWithShape="0">
                    <a:schemeClr val="tx1"/>
                  </a:outerShdw>
                </a:effectLst>
              </a:rPr>
              <a:t> come…”?</a:t>
            </a:r>
          </a:p>
          <a:p>
            <a:pPr lvl="2"/>
            <a:endParaRPr lang="en-US" sz="2400" dirty="0">
              <a:solidFill>
                <a:schemeClr val="bg1"/>
              </a:solidFill>
              <a:effectLst>
                <a:outerShdw blurRad="38100" dist="38100" dir="2700000" algn="ctr" rotWithShape="0">
                  <a:schemeClr val="tx1"/>
                </a:outerShdw>
              </a:effectLst>
            </a:endParaRPr>
          </a:p>
        </p:txBody>
      </p:sp>
      <p:sp>
        <p:nvSpPr>
          <p:cNvPr id="2" name="TextBox 1">
            <a:extLst>
              <a:ext uri="{FF2B5EF4-FFF2-40B4-BE49-F238E27FC236}">
                <a16:creationId xmlns:a16="http://schemas.microsoft.com/office/drawing/2014/main" id="{9BC828B6-D363-CE1B-8F23-53E646573186}"/>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Ferguson, Sinclair B.;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Preacher's Commentary - Vol. 21: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dirty="0">
                <a:solidFill>
                  <a:schemeClr val="bg1"/>
                </a:solidFill>
                <a:effectLst>
                  <a:outerShdw blurRad="38100" dist="38100" dir="2700000" algn="ctr" rotWithShape="0">
                    <a:schemeClr val="tx1"/>
                  </a:outerShdw>
                </a:effectLst>
              </a:rPr>
              <a:t>pp. 66-68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3C787E5F-201A-FB0A-B019-99B8B4D6E894}"/>
              </a:ext>
            </a:extLst>
          </p:cNvPr>
          <p:cNvSpPr>
            <a:spLocks noGrp="1"/>
          </p:cNvSpPr>
          <p:nvPr>
            <p:ph type="title"/>
          </p:nvPr>
        </p:nvSpPr>
        <p:spPr>
          <a:xfrm>
            <a:off x="0" y="-1"/>
            <a:ext cx="12192000" cy="2065421"/>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in the days of those kings the God of heaven will set up a kingdom that shall never be destroyed, nor shall the kingdom be left to another people. It shall break in pieces all these kingdoms and bring them to an end, and it shall stand forever,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just as you saw that a stone was cut from a mountain by no human hand, and that it broke in pieces the iron, the bronze, the clay, the silver, and the gold. A great God has made known to the king what shall be after this. The dream is certain, and its interpretation sure."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153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72FDA040-5BE6-C5FD-47DE-AC6BE94924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929371-E737-EECD-19FF-AF98488C260B}"/>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12C99289-9314-FDD4-CC5C-D9CFFACB7C5A}"/>
              </a:ext>
            </a:extLst>
          </p:cNvPr>
          <p:cNvSpPr>
            <a:spLocks noGrp="1"/>
          </p:cNvSpPr>
          <p:nvPr>
            <p:ph idx="1"/>
          </p:nvPr>
        </p:nvSpPr>
        <p:spPr>
          <a:xfrm>
            <a:off x="318052" y="652007"/>
            <a:ext cx="11589026" cy="6036176"/>
          </a:xfrm>
        </p:spPr>
        <p:txBody>
          <a:bodyPr>
            <a:normAutofit fontScale="92500" lnSpcReduction="20000"/>
          </a:bodyPr>
          <a:lstStyle/>
          <a:p>
            <a:r>
              <a:rPr lang="en-US" sz="3600" dirty="0"/>
              <a:t>Does it encourage you to be reminded by this and other passages that God’s kingdom </a:t>
            </a:r>
            <a:r>
              <a:rPr lang="en-US" sz="3600" b="1" i="1" dirty="0"/>
              <a:t>will triumph </a:t>
            </a:r>
            <a:r>
              <a:rPr lang="en-US" sz="3600" dirty="0"/>
              <a:t>in the end?</a:t>
            </a:r>
          </a:p>
          <a:p>
            <a:r>
              <a:rPr lang="en-US" sz="3600" dirty="0"/>
              <a:t>Most </a:t>
            </a:r>
            <a:r>
              <a:rPr lang="en-US" sz="3600" b="1" i="1" dirty="0"/>
              <a:t>conservative</a:t>
            </a:r>
            <a:r>
              <a:rPr lang="en-US" sz="3600" dirty="0"/>
              <a:t> scholars understand the “</a:t>
            </a:r>
            <a:r>
              <a:rPr lang="en-US" sz="3600" i="1" dirty="0">
                <a:solidFill>
                  <a:srgbClr val="0000FF"/>
                </a:solidFill>
                <a:latin typeface="Cambria" panose="02040503050406030204" pitchFamily="18" charset="0"/>
                <a:ea typeface="Cambria" panose="02040503050406030204" pitchFamily="18" charset="0"/>
              </a:rPr>
              <a:t>legs of iron</a:t>
            </a:r>
            <a:r>
              <a:rPr lang="en-US" sz="3600" dirty="0"/>
              <a:t>” in the statue of Nebuchadnezzar’s dream to refer to the ancient Roman empire.</a:t>
            </a:r>
          </a:p>
          <a:p>
            <a:r>
              <a:rPr lang="en-US" sz="3600" dirty="0"/>
              <a:t>But </a:t>
            </a:r>
            <a:r>
              <a:rPr lang="en-US" sz="3600" b="1" i="1" dirty="0"/>
              <a:t>some</a:t>
            </a:r>
            <a:r>
              <a:rPr lang="en-US" sz="3600" dirty="0"/>
              <a:t> commentaries understand “</a:t>
            </a:r>
            <a:r>
              <a:rPr lang="en-US" sz="3600" i="1" dirty="0">
                <a:solidFill>
                  <a:srgbClr val="0000FF"/>
                </a:solidFill>
                <a:latin typeface="Cambria" panose="02040503050406030204" pitchFamily="18" charset="0"/>
                <a:ea typeface="Cambria" panose="02040503050406030204" pitchFamily="18" charset="0"/>
              </a:rPr>
              <a:t>its feet partly of iron and partly of clay</a:t>
            </a:r>
            <a:r>
              <a:rPr lang="en-US" sz="3600" dirty="0"/>
              <a:t>.” (Dan 2:33) as referring to a </a:t>
            </a:r>
            <a:r>
              <a:rPr lang="en-US" sz="3600" b="1" i="1" dirty="0"/>
              <a:t>different</a:t>
            </a:r>
            <a:r>
              <a:rPr lang="en-US" sz="3600" dirty="0"/>
              <a:t> kingdom that is yet future:</a:t>
            </a:r>
          </a:p>
          <a:p>
            <a:pPr lvl="1"/>
            <a:r>
              <a:rPr lang="en-US" sz="3200" dirty="0"/>
              <a:t>“</a:t>
            </a:r>
            <a:r>
              <a:rPr lang="en-US" sz="3200" i="1" dirty="0">
                <a:solidFill>
                  <a:srgbClr val="0000FF"/>
                </a:solidFill>
                <a:latin typeface="Cambria" panose="02040503050406030204" pitchFamily="18" charset="0"/>
                <a:ea typeface="Cambria" panose="02040503050406030204" pitchFamily="18" charset="0"/>
              </a:rPr>
              <a:t>its feet partly of iron and partly of clay</a:t>
            </a:r>
            <a:r>
              <a:rPr lang="en-US" sz="3200" dirty="0"/>
              <a:t>” – “</a:t>
            </a:r>
            <a:r>
              <a:rPr lang="en-US" sz="3200" i="1" dirty="0">
                <a:latin typeface="Cambria" panose="02040503050406030204" pitchFamily="18" charset="0"/>
                <a:ea typeface="Cambria" panose="02040503050406030204" pitchFamily="18" charset="0"/>
              </a:rPr>
              <a:t>In light of Dan 7 the contemporaneous “kings” of v. 44 (“in the time of those kings”) are best interpreted as those symbolized by the ten toes of the statue. its this final empire will consist of ten kingdoms (or nations) ruling jointly at the time of Christ’s return. John the apostle also speaks of this eschatological ten-kingdom confederacy (cf. Rev 13:1; 17:12). </a:t>
            </a:r>
            <a:r>
              <a:rPr lang="en-US" sz="3200" dirty="0"/>
              <a:t> (Miller, Stephen R., Daniel, vol. 18, The New American Commentary (p. 98)</a:t>
            </a:r>
          </a:p>
          <a:p>
            <a:endParaRPr lang="en-US" dirty="0"/>
          </a:p>
          <a:p>
            <a:endParaRPr lang="en-US" dirty="0"/>
          </a:p>
        </p:txBody>
      </p:sp>
    </p:spTree>
    <p:extLst>
      <p:ext uri="{BB962C8B-B14F-4D97-AF65-F5344CB8AC3E}">
        <p14:creationId xmlns:p14="http://schemas.microsoft.com/office/powerpoint/2010/main" val="57065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C2CFD8C0-9049-EAEA-A991-1BAC83D3DB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E03791-D9B9-5AB9-194F-720486939604}"/>
              </a:ext>
            </a:extLst>
          </p:cNvPr>
          <p:cNvSpPr>
            <a:spLocks noGrp="1"/>
          </p:cNvSpPr>
          <p:nvPr>
            <p:ph type="title"/>
          </p:nvPr>
        </p:nvSpPr>
        <p:spPr>
          <a:xfrm>
            <a:off x="0" y="0"/>
            <a:ext cx="12192000" cy="588394"/>
          </a:xfrm>
        </p:spPr>
        <p:txBody>
          <a:bodyPr>
            <a:normAutofit/>
          </a:bodyPr>
          <a:lstStyle/>
          <a:p>
            <a:pPr algn="ctr"/>
            <a:r>
              <a:rPr lang="en-US" sz="3600" b="1" dirty="0">
                <a:effectLst/>
                <a:latin typeface="+mn-lt"/>
              </a:rPr>
              <a:t>Class Discussion Time</a:t>
            </a:r>
            <a:endParaRPr lang="en-US" sz="3600" dirty="0">
              <a:effectLst/>
              <a:latin typeface="+mn-lt"/>
            </a:endParaRPr>
          </a:p>
        </p:txBody>
      </p:sp>
      <p:sp>
        <p:nvSpPr>
          <p:cNvPr id="2" name="Content Placeholder 1">
            <a:extLst>
              <a:ext uri="{FF2B5EF4-FFF2-40B4-BE49-F238E27FC236}">
                <a16:creationId xmlns:a16="http://schemas.microsoft.com/office/drawing/2014/main" id="{D2367B37-2E57-DCA8-4282-830DAC4DA0E7}"/>
              </a:ext>
            </a:extLst>
          </p:cNvPr>
          <p:cNvSpPr>
            <a:spLocks noGrp="1"/>
          </p:cNvSpPr>
          <p:nvPr>
            <p:ph idx="1"/>
          </p:nvPr>
        </p:nvSpPr>
        <p:spPr>
          <a:xfrm>
            <a:off x="278297" y="652006"/>
            <a:ext cx="11740100" cy="6205993"/>
          </a:xfrm>
        </p:spPr>
        <p:txBody>
          <a:bodyPr>
            <a:normAutofit fontScale="85000" lnSpcReduction="20000"/>
          </a:bodyPr>
          <a:lstStyle/>
          <a:p>
            <a:r>
              <a:rPr lang="en-US" sz="3600" dirty="0"/>
              <a:t>I will withhold judgment on Daniel 7 and the book of Revelation, until I come to those texts in our study.</a:t>
            </a:r>
          </a:p>
          <a:p>
            <a:r>
              <a:rPr lang="en-US" sz="3600" dirty="0"/>
              <a:t>But as I pointed out in my material, today’s text does not say anything about the “ten toes” (though I don’t doubt they existed) and I am therefore hesitant to assign symbolic meaning to something the text never mentions.</a:t>
            </a:r>
          </a:p>
          <a:p>
            <a:r>
              <a:rPr lang="en-US" sz="3600" dirty="0"/>
              <a:t>Nor does our text describe the feet as a separate kingdom, but seems to include them as part of the iron legs.</a:t>
            </a:r>
          </a:p>
          <a:p>
            <a:r>
              <a:rPr lang="en-US" sz="3600" dirty="0"/>
              <a:t>The text does mention the mix of clay and iron as symbolizing some kind of diversity that existed within this kingdom that they tried to overcome by intermarriage, but that ultimately contributed to its weakness and downfall. This seems to fit what we know of ancient Rome.</a:t>
            </a:r>
          </a:p>
          <a:p>
            <a:r>
              <a:rPr lang="en-US" sz="3600" dirty="0"/>
              <a:t>Consequently, in my explanation, I described them </a:t>
            </a:r>
            <a:r>
              <a:rPr lang="en-US" sz="3600" b="1" i="1" dirty="0"/>
              <a:t>both</a:t>
            </a:r>
            <a:r>
              <a:rPr lang="en-US" sz="3600" dirty="0"/>
              <a:t> as part of the Roman empire.</a:t>
            </a:r>
          </a:p>
          <a:p>
            <a:r>
              <a:rPr lang="en-US" sz="3600" dirty="0"/>
              <a:t>What are your thoughts?</a:t>
            </a:r>
          </a:p>
          <a:p>
            <a:pPr lvl="1"/>
            <a:endParaRPr lang="en-US" sz="3200" dirty="0"/>
          </a:p>
          <a:p>
            <a:endParaRPr lang="en-US" dirty="0"/>
          </a:p>
          <a:p>
            <a:endParaRPr lang="en-US" dirty="0"/>
          </a:p>
        </p:txBody>
      </p:sp>
    </p:spTree>
    <p:extLst>
      <p:ext uri="{BB962C8B-B14F-4D97-AF65-F5344CB8AC3E}">
        <p14:creationId xmlns:p14="http://schemas.microsoft.com/office/powerpoint/2010/main" val="2699240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B44E871-F6F8-83D9-BB53-207CE86476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1E3FF87-1E3F-1256-EF06-21ACC51F9BB1}"/>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Interprets the King’s Dream (2:31-44)</a:t>
            </a:r>
          </a:p>
        </p:txBody>
      </p:sp>
      <p:sp>
        <p:nvSpPr>
          <p:cNvPr id="5" name="Content Placeholder 4">
            <a:extLst>
              <a:ext uri="{FF2B5EF4-FFF2-40B4-BE49-F238E27FC236}">
                <a16:creationId xmlns:a16="http://schemas.microsoft.com/office/drawing/2014/main" id="{C00092A3-B8CA-367C-45F7-8A63879FFF8B}"/>
              </a:ext>
            </a:extLst>
          </p:cNvPr>
          <p:cNvSpPr>
            <a:spLocks noGrp="1"/>
          </p:cNvSpPr>
          <p:nvPr>
            <p:ph idx="1"/>
          </p:nvPr>
        </p:nvSpPr>
        <p:spPr>
          <a:xfrm>
            <a:off x="357809" y="818735"/>
            <a:ext cx="11502887" cy="5976920"/>
          </a:xfrm>
        </p:spPr>
        <p:txBody>
          <a:bodyPr>
            <a:normAutofit fontScale="925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was the dream, and now we will interpret it to the king.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You, O king, are the king of kings. The God of heaven has given you dominion and power and might and glory;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your hands he has placed mankind and the beasts of the field and the birds of the air. Wherever they live, he has made you ruler over them all. You are that head of gold.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“After you, another kingdom will rise, inferior to yours. Next, a third kingdom, one of bronze, will rule over the whole earth.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Finally, there will be a fourth kingdom, strong as iron--for iron breaks and smashes everything--and as iron breaks things to pieces, so it will crush and break all the others. </a:t>
            </a:r>
          </a:p>
        </p:txBody>
      </p:sp>
    </p:spTree>
    <p:extLst>
      <p:ext uri="{BB962C8B-B14F-4D97-AF65-F5344CB8AC3E}">
        <p14:creationId xmlns:p14="http://schemas.microsoft.com/office/powerpoint/2010/main" val="2352982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DF983B8-0C55-35E1-48D3-28A51D652FF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0D9958-D94C-57BA-56C4-BB778A817C98}"/>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Daniel’s Interprets the King’s Dream (2:31-44)</a:t>
            </a:r>
          </a:p>
        </p:txBody>
      </p:sp>
      <p:sp>
        <p:nvSpPr>
          <p:cNvPr id="5" name="Content Placeholder 4">
            <a:extLst>
              <a:ext uri="{FF2B5EF4-FFF2-40B4-BE49-F238E27FC236}">
                <a16:creationId xmlns:a16="http://schemas.microsoft.com/office/drawing/2014/main" id="{46D18B54-F45E-A8C3-DAB8-3E9D376F1146}"/>
              </a:ext>
            </a:extLst>
          </p:cNvPr>
          <p:cNvSpPr>
            <a:spLocks noGrp="1"/>
          </p:cNvSpPr>
          <p:nvPr>
            <p:ph idx="1"/>
          </p:nvPr>
        </p:nvSpPr>
        <p:spPr>
          <a:xfrm>
            <a:off x="357809" y="818735"/>
            <a:ext cx="11502887" cy="5976920"/>
          </a:xfrm>
        </p:spPr>
        <p:txBody>
          <a:bodyPr>
            <a:normAutofit fontScale="850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Just as you saw that the feet and toes were partly of baked clay and partly of iron, so this will be a divided kingdom; yet it will have some of the strength of iron in it, even as you saw iron mixed with clay.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the toes were partly iron and partly clay, so this kingdom will be partly strong and partly brittle.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just as you saw the iron mixed with baked clay, so the people will be a mixture and will not remain united, any more than iron mixes with clay.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“In the time of those kings, the God of heaven will set up a kingdom that will never be destroyed, nor will it be left to another people. It will crush all those kingdoms and bring them to an end, but it will itself endure forever.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is the meaning of the vision of the rock cut out of a mountain, but not by human hands--a rock that broke the iron, the bronze, the clay, the silver and the gold to pieces. “The great God has shown the king what will take place in the future. The dream is true and the interpretation is trustworthy.”</a:t>
            </a:r>
          </a:p>
        </p:txBody>
      </p:sp>
    </p:spTree>
    <p:extLst>
      <p:ext uri="{BB962C8B-B14F-4D97-AF65-F5344CB8AC3E}">
        <p14:creationId xmlns:p14="http://schemas.microsoft.com/office/powerpoint/2010/main" val="851334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DBBE697-C678-41F3-A254-4FE61FBEE09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1951CB-E44F-69AA-FD5F-A821175D40F7}"/>
              </a:ext>
            </a:extLst>
          </p:cNvPr>
          <p:cNvSpPr>
            <a:spLocks noGrp="1"/>
          </p:cNvSpPr>
          <p:nvPr>
            <p:ph idx="1"/>
          </p:nvPr>
        </p:nvSpPr>
        <p:spPr>
          <a:xfrm>
            <a:off x="352986" y="1195138"/>
            <a:ext cx="11555896" cy="5354052"/>
          </a:xfrm>
        </p:spPr>
        <p:txBody>
          <a:bodyPr>
            <a:normAutofit lnSpcReduction="10000"/>
          </a:bodyPr>
          <a:lstStyle/>
          <a:p>
            <a:r>
              <a:rPr lang="en-US" sz="3600" dirty="0">
                <a:solidFill>
                  <a:schemeClr val="bg1"/>
                </a:solidFill>
                <a:effectLst>
                  <a:outerShdw blurRad="38100" dist="38100" dir="2700000" algn="ctr" rotWithShape="0">
                    <a:schemeClr val="tx1"/>
                  </a:outerShdw>
                </a:effectLst>
              </a:rPr>
              <a:t>Nebuchadnezzar had seen an enormous statue in his dream. </a:t>
            </a:r>
          </a:p>
          <a:p>
            <a:r>
              <a:rPr lang="en-US" sz="3600" dirty="0">
                <a:solidFill>
                  <a:schemeClr val="bg1"/>
                </a:solidFill>
                <a:effectLst>
                  <a:outerShdw blurRad="38100" dist="38100" dir="2700000" algn="ctr" rotWithShape="0">
                    <a:schemeClr val="tx1"/>
                  </a:outerShdw>
                </a:effectLst>
              </a:rPr>
              <a:t>How large the statue was is not reported, but the image Nebuchadnezzar built later may have been patterned after this one, and that structure was ninety feet tall (3:1). </a:t>
            </a:r>
          </a:p>
          <a:p>
            <a:r>
              <a:rPr lang="en-US" sz="3600" dirty="0">
                <a:solidFill>
                  <a:schemeClr val="bg1"/>
                </a:solidFill>
                <a:effectLst>
                  <a:outerShdw blurRad="38100" dist="38100" dir="2700000" algn="ctr" rotWithShape="0">
                    <a:schemeClr val="tx1"/>
                  </a:outerShdw>
                </a:effectLst>
              </a:rPr>
              <a:t>Consisting mostly of metal, the statue reflected the light and therefore was said to be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exceeding brightness</a:t>
            </a:r>
            <a:r>
              <a:rPr lang="en-US" sz="36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Nebuchadnezzar found the statue to be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frightening</a:t>
            </a:r>
            <a:r>
              <a:rPr lang="en-US" sz="3600" dirty="0">
                <a:solidFill>
                  <a:schemeClr val="bg1"/>
                </a:solidFill>
                <a:effectLst>
                  <a:outerShdw blurRad="38100" dist="38100" dir="2700000" algn="ctr" rotWithShape="0">
                    <a:schemeClr val="tx1"/>
                  </a:outerShdw>
                </a:effectLst>
              </a:rPr>
              <a:t>”</a:t>
            </a:r>
          </a:p>
          <a:p>
            <a:r>
              <a:rPr lang="en-US" sz="3600" dirty="0">
                <a:solidFill>
                  <a:schemeClr val="bg1"/>
                </a:solidFill>
                <a:effectLst>
                  <a:outerShdw blurRad="38100" dist="38100" dir="2700000" algn="ctr" rotWithShape="0">
                    <a:schemeClr val="tx1"/>
                  </a:outerShdw>
                </a:effectLst>
              </a:rPr>
              <a:t>This certainly is understandable, for the huge image would have stood like a dazzling colossus before the king.</a:t>
            </a:r>
          </a:p>
        </p:txBody>
      </p:sp>
      <p:sp>
        <p:nvSpPr>
          <p:cNvPr id="2" name="TextBox 1">
            <a:extLst>
              <a:ext uri="{FF2B5EF4-FFF2-40B4-BE49-F238E27FC236}">
                <a16:creationId xmlns:a16="http://schemas.microsoft.com/office/drawing/2014/main" id="{76878D60-47F6-CCB5-6846-90A38EAFE8C7}"/>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91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755A96C1-DFA3-061A-C5E1-64FCDCD88B48}"/>
              </a:ext>
            </a:extLst>
          </p:cNvPr>
          <p:cNvSpPr>
            <a:spLocks noGrp="1"/>
          </p:cNvSpPr>
          <p:nvPr>
            <p:ph type="title"/>
          </p:nvPr>
        </p:nvSpPr>
        <p:spPr>
          <a:xfrm>
            <a:off x="0" y="1"/>
            <a:ext cx="12192000" cy="962526"/>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2:31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saw, O king, and behold, a great image. This image, mighty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exceeding brightness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stood before you, and its appearance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frightening</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4798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BE018AE-7DFA-0C29-D02A-4974FCD1231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12617B-CC9A-0F37-F4D3-AEE7C3A1F045}"/>
              </a:ext>
            </a:extLst>
          </p:cNvPr>
          <p:cNvSpPr>
            <a:spLocks noGrp="1"/>
          </p:cNvSpPr>
          <p:nvPr>
            <p:ph idx="1"/>
          </p:nvPr>
        </p:nvSpPr>
        <p:spPr>
          <a:xfrm>
            <a:off x="352986" y="1097280"/>
            <a:ext cx="11555896" cy="5451910"/>
          </a:xfrm>
        </p:spPr>
        <p:txBody>
          <a:bodyPr>
            <a:normAutofit/>
          </a:bodyPr>
          <a:lstStyle/>
          <a:p>
            <a:r>
              <a:rPr lang="en-US" sz="3600" dirty="0">
                <a:solidFill>
                  <a:schemeClr val="bg1"/>
                </a:solidFill>
                <a:effectLst>
                  <a:outerShdw blurRad="38100" dist="38100" dir="2700000" algn="ctr" rotWithShape="0">
                    <a:schemeClr val="tx1"/>
                  </a:outerShdw>
                </a:effectLst>
              </a:rPr>
              <a:t>These verses describe the various </a:t>
            </a:r>
            <a:r>
              <a:rPr lang="en-US" sz="3600" b="1" i="1" dirty="0">
                <a:solidFill>
                  <a:schemeClr val="bg1"/>
                </a:solidFill>
                <a:effectLst>
                  <a:outerShdw blurRad="38100" dist="38100" dir="2700000" algn="ctr" rotWithShape="0">
                    <a:schemeClr val="tx1"/>
                  </a:outerShdw>
                </a:effectLst>
              </a:rPr>
              <a:t>parts</a:t>
            </a:r>
            <a:r>
              <a:rPr lang="en-US" sz="3600" dirty="0">
                <a:solidFill>
                  <a:schemeClr val="bg1"/>
                </a:solidFill>
                <a:effectLst>
                  <a:outerShdw blurRad="38100" dist="38100" dir="2700000" algn="ctr" rotWithShape="0">
                    <a:schemeClr val="tx1"/>
                  </a:outerShdw>
                </a:effectLst>
              </a:rPr>
              <a:t> of the statue and the </a:t>
            </a:r>
            <a:r>
              <a:rPr lang="en-US" sz="3600" b="1" i="1" dirty="0">
                <a:solidFill>
                  <a:schemeClr val="bg1"/>
                </a:solidFill>
                <a:effectLst>
                  <a:outerShdw blurRad="38100" dist="38100" dir="2700000" algn="ctr" rotWithShape="0">
                    <a:schemeClr val="tx1"/>
                  </a:outerShdw>
                </a:effectLst>
              </a:rPr>
              <a:t>material</a:t>
            </a:r>
            <a:r>
              <a:rPr lang="en-US" sz="3600" dirty="0">
                <a:solidFill>
                  <a:schemeClr val="bg1"/>
                </a:solidFill>
                <a:effectLst>
                  <a:outerShdw blurRad="38100" dist="38100" dir="2700000" algn="ctr" rotWithShape="0">
                    <a:schemeClr val="tx1"/>
                  </a:outerShdw>
                </a:effectLst>
              </a:rPr>
              <a:t> of which these parts were made: </a:t>
            </a:r>
          </a:p>
          <a:p>
            <a:pPr lvl="1"/>
            <a:r>
              <a:rPr lang="en-US" sz="3200" dirty="0">
                <a:solidFill>
                  <a:schemeClr val="bg1"/>
                </a:solidFill>
                <a:effectLst>
                  <a:outerShdw blurRad="38100" dist="38100" dir="2700000" algn="ctr" rotWithShape="0">
                    <a:schemeClr val="tx1"/>
                  </a:outerShdw>
                </a:effectLst>
              </a:rPr>
              <a:t>The </a:t>
            </a:r>
            <a:r>
              <a:rPr lang="en-US" sz="3200" b="1" i="1" dirty="0">
                <a:solidFill>
                  <a:schemeClr val="bg1"/>
                </a:solidFill>
                <a:effectLst>
                  <a:outerShdw blurRad="38100" dist="38100" dir="2700000" algn="ctr" rotWithShape="0">
                    <a:schemeClr val="tx1"/>
                  </a:outerShdw>
                </a:effectLst>
              </a:rPr>
              <a:t>head</a:t>
            </a:r>
            <a:r>
              <a:rPr lang="en-US" sz="3200" dirty="0">
                <a:solidFill>
                  <a:schemeClr val="bg1"/>
                </a:solidFill>
                <a:effectLst>
                  <a:outerShdw blurRad="38100" dist="38100" dir="2700000" algn="ctr" rotWithShape="0">
                    <a:schemeClr val="tx1"/>
                  </a:outerShdw>
                </a:effectLst>
              </a:rPr>
              <a:t> of the statue was made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fine gold</a:t>
            </a:r>
            <a:r>
              <a:rPr lang="en-US" sz="3200" dirty="0">
                <a:solidFill>
                  <a:schemeClr val="bg1"/>
                </a:solidFill>
                <a:effectLst>
                  <a:outerShdw blurRad="38100" dist="38100" dir="2700000" algn="ctr" rotWithShape="0">
                    <a:schemeClr val="tx1"/>
                  </a:outerShdw>
                </a:effectLst>
              </a:rPr>
              <a:t>,” </a:t>
            </a:r>
          </a:p>
          <a:p>
            <a:pPr lvl="1"/>
            <a:r>
              <a:rPr lang="en-US" sz="3200" dirty="0">
                <a:solidFill>
                  <a:schemeClr val="bg1"/>
                </a:solidFill>
                <a:effectLst>
                  <a:outerShdw blurRad="38100" dist="38100" dir="2700000" algn="ctr" rotWithShape="0">
                    <a:schemeClr val="tx1"/>
                  </a:outerShdw>
                </a:effectLst>
              </a:rPr>
              <a:t>Its </a:t>
            </a:r>
            <a:r>
              <a:rPr lang="en-US" sz="3200" b="1" i="1" dirty="0">
                <a:solidFill>
                  <a:schemeClr val="bg1"/>
                </a:solidFill>
                <a:effectLst>
                  <a:outerShdw blurRad="38100" dist="38100" dir="2700000" algn="ctr" rotWithShape="0">
                    <a:schemeClr val="tx1"/>
                  </a:outerShdw>
                </a:effectLst>
              </a:rPr>
              <a:t>chest and arms </a:t>
            </a:r>
            <a:r>
              <a:rPr lang="en-US" sz="3200" dirty="0">
                <a:solidFill>
                  <a:schemeClr val="bg1"/>
                </a:solidFill>
                <a:effectLst>
                  <a:outerShdw blurRad="38100" dist="38100" dir="2700000" algn="ctr" rotWithShape="0">
                    <a:schemeClr val="tx1"/>
                  </a:outerShdw>
                </a:effectLst>
              </a:rPr>
              <a:t>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silver</a:t>
            </a:r>
            <a:r>
              <a:rPr lang="en-US" sz="3200" dirty="0">
                <a:solidFill>
                  <a:schemeClr val="bg1"/>
                </a:solidFill>
                <a:effectLst>
                  <a:outerShdw blurRad="38100" dist="38100" dir="2700000" algn="ctr" rotWithShape="0">
                    <a:schemeClr val="tx1"/>
                  </a:outerShdw>
                </a:effectLst>
              </a:rPr>
              <a:t>” </a:t>
            </a:r>
          </a:p>
          <a:p>
            <a:pPr lvl="1"/>
            <a:r>
              <a:rPr lang="en-US" sz="3200" dirty="0">
                <a:solidFill>
                  <a:schemeClr val="bg1"/>
                </a:solidFill>
                <a:effectLst>
                  <a:outerShdw blurRad="38100" dist="38100" dir="2700000" algn="ctr" rotWithShape="0">
                    <a:schemeClr val="tx1"/>
                  </a:outerShdw>
                </a:effectLst>
              </a:rPr>
              <a:t>Its </a:t>
            </a:r>
            <a:r>
              <a:rPr lang="en-US" sz="3200" b="1" i="1" dirty="0">
                <a:solidFill>
                  <a:schemeClr val="bg1"/>
                </a:solidFill>
                <a:effectLst>
                  <a:outerShdw blurRad="38100" dist="38100" dir="2700000" algn="ctr" rotWithShape="0">
                    <a:schemeClr val="tx1"/>
                  </a:outerShdw>
                </a:effectLst>
              </a:rPr>
              <a:t>belly and thighs </a:t>
            </a:r>
            <a:r>
              <a:rPr lang="en-US" sz="3200" dirty="0">
                <a:solidFill>
                  <a:schemeClr val="bg1"/>
                </a:solidFill>
                <a:effectLst>
                  <a:outerShdw blurRad="38100" dist="38100" dir="2700000" algn="ctr" rotWithShape="0">
                    <a:schemeClr val="tx1"/>
                  </a:outerShdw>
                </a:effectLst>
              </a:rPr>
              <a:t>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bronze</a:t>
            </a:r>
            <a:r>
              <a:rPr lang="en-US" sz="3200" dirty="0">
                <a:solidFill>
                  <a:schemeClr val="bg1"/>
                </a:solidFill>
                <a:effectLst>
                  <a:outerShdw blurRad="38100" dist="38100" dir="2700000" algn="ctr" rotWithShape="0">
                    <a:schemeClr val="tx1"/>
                  </a:outerShdw>
                </a:effectLst>
              </a:rPr>
              <a:t>” </a:t>
            </a:r>
          </a:p>
          <a:p>
            <a:pPr lvl="1"/>
            <a:r>
              <a:rPr lang="en-US" sz="3200" dirty="0">
                <a:solidFill>
                  <a:schemeClr val="bg1"/>
                </a:solidFill>
                <a:effectLst>
                  <a:outerShdw blurRad="38100" dist="38100" dir="2700000" algn="ctr" rotWithShape="0">
                    <a:schemeClr val="tx1"/>
                  </a:outerShdw>
                </a:effectLst>
              </a:rPr>
              <a:t>Its </a:t>
            </a:r>
            <a:r>
              <a:rPr lang="en-US" sz="3200" b="1" i="1" dirty="0">
                <a:solidFill>
                  <a:schemeClr val="bg1"/>
                </a:solidFill>
                <a:effectLst>
                  <a:outerShdw blurRad="38100" dist="38100" dir="2700000" algn="ctr" rotWithShape="0">
                    <a:schemeClr val="tx1"/>
                  </a:outerShdw>
                </a:effectLst>
              </a:rPr>
              <a:t>legs</a:t>
            </a:r>
            <a:r>
              <a:rPr lang="en-US" sz="3200" dirty="0">
                <a:solidFill>
                  <a:schemeClr val="bg1"/>
                </a:solidFill>
                <a:effectLst>
                  <a:outerShdw blurRad="38100" dist="38100" dir="2700000" algn="ctr" rotWithShape="0">
                    <a:schemeClr val="tx1"/>
                  </a:outerShdw>
                </a:effectLst>
              </a:rPr>
              <a:t> were made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iron</a:t>
            </a:r>
            <a:r>
              <a:rPr lang="en-US" sz="3200" dirty="0">
                <a:solidFill>
                  <a:schemeClr val="bg1"/>
                </a:solidFill>
                <a:effectLst>
                  <a:outerShdw blurRad="38100" dist="38100" dir="2700000" algn="ctr" rotWithShape="0">
                    <a:schemeClr val="tx1"/>
                  </a:outerShdw>
                </a:effectLst>
              </a:rPr>
              <a:t>”, and its </a:t>
            </a:r>
            <a:r>
              <a:rPr lang="en-US" sz="3200" b="1" i="1" dirty="0">
                <a:solidFill>
                  <a:schemeClr val="bg1"/>
                </a:solidFill>
                <a:effectLst>
                  <a:outerShdw blurRad="38100" dist="38100" dir="2700000" algn="ctr" rotWithShape="0">
                    <a:schemeClr val="tx1"/>
                  </a:outerShdw>
                </a:effectLst>
              </a:rPr>
              <a:t>feet</a:t>
            </a:r>
            <a:r>
              <a:rPr lang="en-US" sz="3200" dirty="0">
                <a:solidFill>
                  <a:schemeClr val="bg1"/>
                </a:solidFill>
                <a:effectLst>
                  <a:outerShdw blurRad="38100" dist="38100" dir="2700000" algn="ctr" rotWithShape="0">
                    <a:schemeClr val="tx1"/>
                  </a:outerShdw>
                </a:effectLst>
              </a:rPr>
              <a:t> were </a:t>
            </a:r>
          </a:p>
          <a:p>
            <a:pPr lvl="2"/>
            <a:r>
              <a:rPr lang="en-US" sz="2800" b="1" i="1" dirty="0">
                <a:solidFill>
                  <a:schemeClr val="bg1"/>
                </a:solidFill>
                <a:effectLst>
                  <a:outerShdw blurRad="38100" dist="38100" dir="2700000" algn="ctr" rotWithShape="0">
                    <a:schemeClr val="tx1"/>
                  </a:outerShdw>
                </a:effectLst>
              </a:rPr>
              <a:t>Partly</a:t>
            </a:r>
            <a:r>
              <a:rPr lang="en-US" sz="2800" dirty="0">
                <a:solidFill>
                  <a:schemeClr val="bg1"/>
                </a:solidFill>
                <a:effectLst>
                  <a:outerShdw blurRad="38100" dist="38100" dir="2700000" algn="ctr" rotWithShape="0">
                    <a:schemeClr val="tx1"/>
                  </a:outerShdw>
                </a:effectLst>
              </a:rPr>
              <a:t> made of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iron</a:t>
            </a:r>
            <a:r>
              <a:rPr lang="en-US" sz="2800" dirty="0">
                <a:solidFill>
                  <a:schemeClr val="bg1"/>
                </a:solidFill>
                <a:effectLst>
                  <a:outerShdw blurRad="38100" dist="38100" dir="2700000" algn="ctr" rotWithShape="0">
                    <a:schemeClr val="tx1"/>
                  </a:outerShdw>
                </a:effectLst>
              </a:rPr>
              <a:t>” </a:t>
            </a:r>
          </a:p>
          <a:p>
            <a:pPr lvl="2"/>
            <a:r>
              <a:rPr lang="en-US" sz="2800" b="1" i="1" dirty="0">
                <a:solidFill>
                  <a:schemeClr val="bg1"/>
                </a:solidFill>
                <a:effectLst>
                  <a:outerShdw blurRad="38100" dist="38100" dir="2700000" algn="ctr" rotWithShape="0">
                    <a:schemeClr val="tx1"/>
                  </a:outerShdw>
                </a:effectLst>
              </a:rPr>
              <a:t>Partly</a:t>
            </a:r>
            <a:r>
              <a:rPr lang="en-US" sz="2800" dirty="0">
                <a:solidFill>
                  <a:schemeClr val="bg1"/>
                </a:solidFill>
                <a:effectLst>
                  <a:outerShdw blurRad="38100" dist="38100" dir="2700000" algn="ctr" rotWithShape="0">
                    <a:schemeClr val="tx1"/>
                  </a:outerShdw>
                </a:effectLst>
              </a:rPr>
              <a:t> made of baked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clay</a:t>
            </a:r>
            <a:r>
              <a:rPr lang="en-US" sz="2800" dirty="0">
                <a:solidFill>
                  <a:schemeClr val="bg1"/>
                </a:solidFill>
                <a:effectLst>
                  <a:outerShdw blurRad="38100" dist="38100" dir="2700000" algn="ctr" rotWithShape="0">
                    <a:schemeClr val="tx1"/>
                  </a:outerShdw>
                </a:effectLst>
              </a:rPr>
              <a:t>” </a:t>
            </a:r>
          </a:p>
          <a:p>
            <a:r>
              <a:rPr lang="en-US" sz="3600" dirty="0">
                <a:solidFill>
                  <a:schemeClr val="bg1"/>
                </a:solidFill>
                <a:effectLst>
                  <a:outerShdw blurRad="38100" dist="38100" dir="2700000" algn="ctr" rotWithShape="0">
                    <a:schemeClr val="tx1"/>
                  </a:outerShdw>
                </a:effectLst>
              </a:rPr>
              <a:t>Each of the parts below the head were less </a:t>
            </a:r>
            <a:r>
              <a:rPr lang="en-US" sz="3600" b="1" i="1" dirty="0">
                <a:solidFill>
                  <a:schemeClr val="bg1"/>
                </a:solidFill>
                <a:effectLst>
                  <a:outerShdw blurRad="38100" dist="38100" dir="2700000" algn="ctr" rotWithShape="0">
                    <a:schemeClr val="tx1"/>
                  </a:outerShdw>
                </a:effectLst>
              </a:rPr>
              <a:t>valuable</a:t>
            </a:r>
            <a:r>
              <a:rPr lang="en-US" sz="3600" dirty="0">
                <a:solidFill>
                  <a:schemeClr val="bg1"/>
                </a:solidFill>
                <a:effectLst>
                  <a:outerShdw blurRad="38100" dist="38100" dir="2700000" algn="ctr" rotWithShape="0">
                    <a:schemeClr val="tx1"/>
                  </a:outerShdw>
                </a:effectLst>
              </a:rPr>
              <a:t> and less </a:t>
            </a:r>
            <a:r>
              <a:rPr lang="en-US" sz="3600" b="1" i="1" dirty="0">
                <a:solidFill>
                  <a:schemeClr val="bg1"/>
                </a:solidFill>
                <a:effectLst>
                  <a:outerShdw blurRad="38100" dist="38100" dir="2700000" algn="ctr" rotWithShape="0">
                    <a:schemeClr val="tx1"/>
                  </a:outerShdw>
                </a:effectLst>
              </a:rPr>
              <a:t>impressive</a:t>
            </a:r>
            <a:r>
              <a:rPr lang="en-US" sz="3600" dirty="0">
                <a:solidFill>
                  <a:schemeClr val="bg1"/>
                </a:solidFill>
                <a:effectLst>
                  <a:outerShdw blurRad="38100" dist="38100" dir="2700000" algn="ctr" rotWithShape="0">
                    <a:schemeClr val="tx1"/>
                  </a:outerShdw>
                </a:effectLst>
              </a:rPr>
              <a:t> than the parts that preceded it. </a:t>
            </a:r>
          </a:p>
        </p:txBody>
      </p:sp>
      <p:sp>
        <p:nvSpPr>
          <p:cNvPr id="2" name="TextBox 1">
            <a:extLst>
              <a:ext uri="{FF2B5EF4-FFF2-40B4-BE49-F238E27FC236}">
                <a16:creationId xmlns:a16="http://schemas.microsoft.com/office/drawing/2014/main" id="{16F35B10-3D88-285C-F71C-0DA6A971F430}"/>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 </a:t>
            </a:r>
            <a:r>
              <a:rPr lang="en-US" sz="1800" dirty="0">
                <a:solidFill>
                  <a:schemeClr val="bg1"/>
                </a:solidFill>
                <a:effectLst>
                  <a:outerShdw blurRad="38100" dist="38100" dir="2700000" algn="ctr" rotWithShape="0">
                    <a:schemeClr val="tx1"/>
                  </a:outerShdw>
                </a:effectLst>
              </a:rPr>
              <a:t>91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A4845644-FF48-F434-5F44-FBC3F701DD75}"/>
              </a:ext>
            </a:extLst>
          </p:cNvPr>
          <p:cNvSpPr>
            <a:spLocks noGrp="1"/>
          </p:cNvSpPr>
          <p:nvPr>
            <p:ph type="title"/>
          </p:nvPr>
        </p:nvSpPr>
        <p:spPr>
          <a:xfrm>
            <a:off x="0" y="1"/>
            <a:ext cx="12192000" cy="962526"/>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head of this image was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fine gold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its chest and arms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silver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its middle and thighs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bronze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its legs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iron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its feet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partly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iron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partly of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clay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0654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DD11A9D-1AF6-D976-3A7A-99ABCB4D446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162D9B6-7294-1054-E820-ED1892971127}"/>
              </a:ext>
            </a:extLst>
          </p:cNvPr>
          <p:cNvSpPr>
            <a:spLocks noGrp="1"/>
          </p:cNvSpPr>
          <p:nvPr>
            <p:ph idx="1"/>
          </p:nvPr>
        </p:nvSpPr>
        <p:spPr>
          <a:xfrm>
            <a:off x="352986" y="1953126"/>
            <a:ext cx="11555896" cy="4596064"/>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As the king watched in his dream,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stone</a:t>
            </a:r>
            <a:r>
              <a:rPr lang="en-US" sz="3200" dirty="0">
                <a:solidFill>
                  <a:schemeClr val="bg1"/>
                </a:solidFill>
                <a:effectLst>
                  <a:outerShdw blurRad="38100" dist="38100" dir="2700000" algn="ctr" rotWithShape="0">
                    <a:schemeClr val="tx1"/>
                  </a:outerShdw>
                </a:effectLst>
              </a:rPr>
              <a:t>” was cut out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by no human hand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Though it is not stated, the rock evidently was hurled by some force at the statue, striking it on its feet and breaking the iron and clay into pieces. </a:t>
            </a:r>
          </a:p>
          <a:p>
            <a:r>
              <a:rPr lang="en-US" sz="3200" dirty="0">
                <a:solidFill>
                  <a:schemeClr val="bg1"/>
                </a:solidFill>
                <a:effectLst>
                  <a:outerShdw blurRad="38100" dist="38100" dir="2700000" algn="ctr" rotWithShape="0">
                    <a:schemeClr val="tx1"/>
                  </a:outerShdw>
                </a:effectLst>
              </a:rPr>
              <a:t>Not only were the feet of iron and clay destroyed, but the </a:t>
            </a:r>
            <a:r>
              <a:rPr lang="en-US" sz="3200" b="1" i="1" dirty="0">
                <a:solidFill>
                  <a:schemeClr val="bg1"/>
                </a:solidFill>
                <a:effectLst>
                  <a:outerShdw blurRad="38100" dist="38100" dir="2700000" algn="ctr" rotWithShape="0">
                    <a:schemeClr val="tx1"/>
                  </a:outerShdw>
                </a:effectLst>
              </a:rPr>
              <a:t>entire statue </a:t>
            </a:r>
            <a:r>
              <a:rPr lang="en-US" sz="3200" dirty="0">
                <a:solidFill>
                  <a:schemeClr val="bg1"/>
                </a:solidFill>
                <a:effectLst>
                  <a:outerShdw blurRad="38100" dist="38100" dir="2700000" algn="ctr" rotWithShape="0">
                    <a:schemeClr val="tx1"/>
                  </a:outerShdw>
                </a:effectLst>
              </a:rPr>
              <a:t>(the bronze, silver, and gold) disintegrated into powder as it fell to the earth. </a:t>
            </a:r>
          </a:p>
          <a:p>
            <a:r>
              <a:rPr lang="en-US" sz="3200" dirty="0">
                <a:solidFill>
                  <a:schemeClr val="bg1"/>
                </a:solidFill>
                <a:effectLst>
                  <a:outerShdw blurRad="38100" dist="38100" dir="2700000" algn="ctr" rotWithShape="0">
                    <a:schemeClr val="tx1"/>
                  </a:outerShdw>
                </a:effectLst>
              </a:rPr>
              <a:t>The powder itself was blown away by the wind, removing all traces of the colossus. </a:t>
            </a:r>
          </a:p>
          <a:p>
            <a:r>
              <a:rPr lang="en-US" sz="3200" dirty="0">
                <a:solidFill>
                  <a:schemeClr val="bg1"/>
                </a:solidFill>
                <a:effectLst>
                  <a:outerShdw blurRad="38100" dist="38100" dir="2700000" algn="ctr" rotWithShape="0">
                    <a:schemeClr val="tx1"/>
                  </a:outerShdw>
                </a:effectLst>
              </a:rPr>
              <a:t>Finally, the rock that had destroyed the statue grew into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great mountain and filled the whole earth</a:t>
            </a:r>
            <a:r>
              <a:rPr lang="en-US" sz="3200" dirty="0">
                <a:solidFill>
                  <a:schemeClr val="bg1"/>
                </a:solidFill>
                <a:effectLst>
                  <a:outerShdw blurRad="38100" dist="38100" dir="2700000" algn="ctr" rotWithShape="0">
                    <a:schemeClr val="tx1"/>
                  </a:outerShdw>
                </a:effectLst>
              </a:rPr>
              <a:t>”.</a:t>
            </a:r>
          </a:p>
        </p:txBody>
      </p:sp>
      <p:sp>
        <p:nvSpPr>
          <p:cNvPr id="2" name="TextBox 1">
            <a:extLst>
              <a:ext uri="{FF2B5EF4-FFF2-40B4-BE49-F238E27FC236}">
                <a16:creationId xmlns:a16="http://schemas.microsoft.com/office/drawing/2014/main" id="{2E382DF3-3CD3-D86C-6739-D338190EAE59}"/>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91–92</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C68EE980-B307-E0F9-C5FC-FC6C899A3018}"/>
              </a:ext>
            </a:extLst>
          </p:cNvPr>
          <p:cNvSpPr>
            <a:spLocks noGrp="1"/>
          </p:cNvSpPr>
          <p:nvPr>
            <p:ph type="title"/>
          </p:nvPr>
        </p:nvSpPr>
        <p:spPr>
          <a:xfrm>
            <a:off x="0" y="0"/>
            <a:ext cx="12192000" cy="18528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you looked,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stone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was cut out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by no human hand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it struck the image on its feet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iron and clay, and broke them in pieces.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iron, the clay, the bronze, the silver, and the gold, all together were broken in pieces, and became like the chaff of the summer threshing floors; and the wind carried them away, so that not a trace of them could be found. But the stone that struck the image became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great mountain and filled the whole earth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150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6A3B785-3FCB-5EBC-44FA-59B1EF3416E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2F8852-D312-EB91-48BC-F2E01FD389CF}"/>
              </a:ext>
            </a:extLst>
          </p:cNvPr>
          <p:cNvSpPr>
            <a:spLocks noGrp="1"/>
          </p:cNvSpPr>
          <p:nvPr>
            <p:ph idx="1"/>
          </p:nvPr>
        </p:nvSpPr>
        <p:spPr>
          <a:xfrm>
            <a:off x="318052" y="1948751"/>
            <a:ext cx="11555896" cy="4539916"/>
          </a:xfrm>
        </p:spPr>
        <p:txBody>
          <a:bodyPr>
            <a:normAutofit/>
          </a:bodyPr>
          <a:lstStyle/>
          <a:p>
            <a:r>
              <a:rPr lang="en-US" sz="3200" dirty="0">
                <a:solidFill>
                  <a:schemeClr val="bg1"/>
                </a:solidFill>
                <a:effectLst>
                  <a:outerShdw blurRad="38100" dist="38100" dir="2700000" algn="ctr" rotWithShape="0">
                    <a:schemeClr val="tx1"/>
                  </a:outerShdw>
                </a:effectLst>
              </a:rPr>
              <a:t>Several features of the rock would have impressed Nebuchadnezzar: </a:t>
            </a:r>
          </a:p>
          <a:p>
            <a:pPr lvl="1"/>
            <a:r>
              <a:rPr lang="en-US" sz="2800" dirty="0">
                <a:solidFill>
                  <a:schemeClr val="bg1"/>
                </a:solidFill>
                <a:effectLst>
                  <a:outerShdw blurRad="38100" dist="38100" dir="2700000" algn="ctr" rotWithShape="0">
                    <a:schemeClr val="tx1"/>
                  </a:outerShdw>
                </a:effectLst>
              </a:rPr>
              <a:t>Its origin was supernatural, for it was cut out of the mountain without human hands. </a:t>
            </a:r>
          </a:p>
          <a:p>
            <a:pPr lvl="1"/>
            <a:r>
              <a:rPr lang="en-US" sz="2800" dirty="0">
                <a:solidFill>
                  <a:schemeClr val="bg1"/>
                </a:solidFill>
                <a:effectLst>
                  <a:outerShdw blurRad="38100" dist="38100" dir="2700000" algn="ctr" rotWithShape="0">
                    <a:schemeClr val="tx1"/>
                  </a:outerShdw>
                </a:effectLst>
              </a:rPr>
              <a:t>The rock had </a:t>
            </a:r>
            <a:r>
              <a:rPr lang="en-US" sz="2800" b="1" i="1" dirty="0">
                <a:solidFill>
                  <a:schemeClr val="bg1"/>
                </a:solidFill>
                <a:effectLst>
                  <a:outerShdw blurRad="38100" dist="38100" dir="2700000" algn="ctr" rotWithShape="0">
                    <a:schemeClr val="tx1"/>
                  </a:outerShdw>
                </a:effectLst>
              </a:rPr>
              <a:t>extraordinary</a:t>
            </a:r>
            <a:r>
              <a:rPr lang="en-US" sz="2800" dirty="0">
                <a:solidFill>
                  <a:schemeClr val="bg1"/>
                </a:solidFill>
                <a:effectLst>
                  <a:outerShdw blurRad="38100" dist="38100" dir="2700000" algn="ctr" rotWithShape="0">
                    <a:schemeClr val="tx1"/>
                  </a:outerShdw>
                </a:effectLst>
              </a:rPr>
              <a:t> power, for it had </a:t>
            </a:r>
            <a:r>
              <a:rPr lang="en-US" sz="2800" b="1" i="1" dirty="0">
                <a:solidFill>
                  <a:schemeClr val="bg1"/>
                </a:solidFill>
                <a:effectLst>
                  <a:outerShdw blurRad="38100" dist="38100" dir="2700000" algn="ctr" rotWithShape="0">
                    <a:schemeClr val="tx1"/>
                  </a:outerShdw>
                </a:effectLst>
              </a:rPr>
              <a:t>annihilated</a:t>
            </a:r>
            <a:r>
              <a:rPr lang="en-US" sz="2800" dirty="0">
                <a:solidFill>
                  <a:schemeClr val="bg1"/>
                </a:solidFill>
                <a:effectLst>
                  <a:outerShdw blurRad="38100" dist="38100" dir="2700000" algn="ctr" rotWithShape="0">
                    <a:schemeClr val="tx1"/>
                  </a:outerShdw>
                </a:effectLst>
              </a:rPr>
              <a:t> the statue. </a:t>
            </a:r>
          </a:p>
          <a:p>
            <a:pPr lvl="1"/>
            <a:r>
              <a:rPr lang="en-US" sz="2800" dirty="0">
                <a:solidFill>
                  <a:schemeClr val="bg1"/>
                </a:solidFill>
                <a:effectLst>
                  <a:outerShdw blurRad="38100" dist="38100" dir="2700000" algn="ctr" rotWithShape="0">
                    <a:schemeClr val="tx1"/>
                  </a:outerShdw>
                </a:effectLst>
              </a:rPr>
              <a:t>The scope of </a:t>
            </a:r>
            <a:r>
              <a:rPr lang="en-US" sz="2800" b="1" i="1" dirty="0">
                <a:solidFill>
                  <a:schemeClr val="bg1"/>
                </a:solidFill>
                <a:effectLst>
                  <a:outerShdw blurRad="38100" dist="38100" dir="2700000" algn="ctr" rotWithShape="0">
                    <a:schemeClr val="tx1"/>
                  </a:outerShdw>
                </a:effectLst>
              </a:rPr>
              <a:t>its influence was worldwide </a:t>
            </a:r>
            <a:r>
              <a:rPr lang="en-US" sz="2800" dirty="0">
                <a:solidFill>
                  <a:schemeClr val="bg1"/>
                </a:solidFill>
                <a:effectLst>
                  <a:outerShdw blurRad="38100" dist="38100" dir="2700000" algn="ctr" rotWithShape="0">
                    <a:schemeClr val="tx1"/>
                  </a:outerShdw>
                </a:effectLst>
              </a:rPr>
              <a:t>as symbolized by the fact that it grew into a huge mountain and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filled the whole earth</a:t>
            </a:r>
            <a:r>
              <a:rPr lang="en-US" sz="28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In vv. 44–45, Daniel will identify this great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stone</a:t>
            </a:r>
            <a:r>
              <a:rPr lang="en-US" sz="3200" dirty="0">
                <a:solidFill>
                  <a:schemeClr val="bg1"/>
                </a:solidFill>
                <a:effectLst>
                  <a:outerShdw blurRad="38100" dist="38100" dir="2700000" algn="ctr" rotWithShape="0">
                    <a:schemeClr val="tx1"/>
                  </a:outerShdw>
                </a:effectLst>
              </a:rPr>
              <a:t>” as the coming kingdom of God, and its development into a huge mountain symbolizes its universal dominion (cf. Isaiah 2:2; cf. Mic 4:1).</a:t>
            </a:r>
          </a:p>
        </p:txBody>
      </p:sp>
      <p:sp>
        <p:nvSpPr>
          <p:cNvPr id="2" name="TextBox 1">
            <a:extLst>
              <a:ext uri="{FF2B5EF4-FFF2-40B4-BE49-F238E27FC236}">
                <a16:creationId xmlns:a16="http://schemas.microsoft.com/office/drawing/2014/main" id="{5731581B-757A-8DC8-83D2-E150BCB7B934}"/>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91–92</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BD91C790-3236-008B-8750-2861FBC34979}"/>
              </a:ext>
            </a:extLst>
          </p:cNvPr>
          <p:cNvSpPr>
            <a:spLocks noGrp="1"/>
          </p:cNvSpPr>
          <p:nvPr>
            <p:ph type="title"/>
          </p:nvPr>
        </p:nvSpPr>
        <p:spPr>
          <a:xfrm>
            <a:off x="0" y="0"/>
            <a:ext cx="12192000" cy="1852865"/>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you looked,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stone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was cut out by no human hand, and it struck the image on its feet of iron and clay, and broke them in pieces.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iron, the clay, the bronze, the silver, and the gold, all together were broken in pieces, and became like the chaff of the summer threshing floors; and the wind carried them away, so that not a trace of them could be found. But the stone that struck the image became a great mountain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filled the whole earth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91038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6496BC7-37D3-5B1C-A6DB-32BE786115B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0206390-603F-B5D4-8058-A1A50805CF7C}"/>
              </a:ext>
            </a:extLst>
          </p:cNvPr>
          <p:cNvSpPr>
            <a:spLocks noGrp="1"/>
          </p:cNvSpPr>
          <p:nvPr>
            <p:ph idx="1"/>
          </p:nvPr>
        </p:nvSpPr>
        <p:spPr>
          <a:xfrm>
            <a:off x="352986" y="966537"/>
            <a:ext cx="11555896" cy="5582653"/>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Now that Daniel had shared the </a:t>
            </a:r>
            <a:r>
              <a:rPr lang="en-US" sz="3200" b="1" i="1" dirty="0">
                <a:solidFill>
                  <a:schemeClr val="bg1"/>
                </a:solidFill>
                <a:effectLst>
                  <a:outerShdw blurRad="38100" dist="38100" dir="2700000" algn="ctr" rotWithShape="0">
                    <a:schemeClr val="tx1"/>
                  </a:outerShdw>
                </a:effectLst>
              </a:rPr>
              <a:t>substance</a:t>
            </a:r>
            <a:r>
              <a:rPr lang="en-US" sz="3200" dirty="0">
                <a:solidFill>
                  <a:schemeClr val="bg1"/>
                </a:solidFill>
                <a:effectLst>
                  <a:outerShdw blurRad="38100" dist="38100" dir="2700000" algn="ctr" rotWithShape="0">
                    <a:schemeClr val="tx1"/>
                  </a:outerShdw>
                </a:effectLst>
              </a:rPr>
              <a:t> of the dream with the king, he promised to </a:t>
            </a:r>
            <a:r>
              <a:rPr lang="en-US" sz="3200" b="1" i="1" dirty="0">
                <a:solidFill>
                  <a:schemeClr val="bg1"/>
                </a:solidFill>
                <a:effectLst>
                  <a:outerShdw blurRad="38100" dist="38100" dir="2700000" algn="ctr" rotWithShape="0">
                    <a:schemeClr val="tx1"/>
                  </a:outerShdw>
                </a:effectLst>
              </a:rPr>
              <a:t>interpret</a:t>
            </a:r>
            <a:r>
              <a:rPr lang="en-US" sz="3200" dirty="0">
                <a:solidFill>
                  <a:schemeClr val="bg1"/>
                </a:solidFill>
                <a:effectLst>
                  <a:outerShdw blurRad="38100" dist="38100" dir="2700000" algn="ctr" rotWithShape="0">
                    <a:schemeClr val="tx1"/>
                  </a:outerShdw>
                </a:effectLst>
              </a:rPr>
              <a:t> it. </a:t>
            </a:r>
          </a:p>
          <a:p>
            <a:r>
              <a:rPr lang="en-US" sz="3200" dirty="0">
                <a:solidFill>
                  <a:schemeClr val="bg1"/>
                </a:solidFill>
                <a:effectLst>
                  <a:outerShdw blurRad="38100" dist="38100" dir="2700000" algn="ctr" rotWithShape="0">
                    <a:schemeClr val="tx1"/>
                  </a:outerShdw>
                </a:effectLst>
              </a:rPr>
              <a:t>It says,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Now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will tell the king its interpretation</a:t>
            </a:r>
            <a:r>
              <a:rPr lang="en-US" sz="3200" dirty="0">
                <a:solidFill>
                  <a:schemeClr val="bg1"/>
                </a:solidFill>
                <a:effectLst>
                  <a:outerShdw blurRad="38100" dist="38100" dir="2700000" algn="ctr" rotWithShape="0">
                    <a:schemeClr val="tx1"/>
                  </a:outerShdw>
                </a:effectLst>
              </a:rPr>
              <a:t>” –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a:t>
            </a:r>
            <a:r>
              <a:rPr lang="en-US" sz="3200" dirty="0">
                <a:solidFill>
                  <a:schemeClr val="bg1"/>
                </a:solidFill>
                <a:effectLst>
                  <a:outerShdw blurRad="38100" dist="38100" dir="2700000" algn="ctr" rotWithShape="0">
                    <a:schemeClr val="tx1"/>
                  </a:outerShdw>
                </a:effectLst>
              </a:rPr>
              <a:t>” here </a:t>
            </a:r>
            <a:r>
              <a:rPr lang="en-US" sz="3200" b="1" i="1" dirty="0">
                <a:solidFill>
                  <a:schemeClr val="bg1"/>
                </a:solidFill>
                <a:effectLst>
                  <a:outerShdw blurRad="38100" dist="38100" dir="2700000" algn="ctr" rotWithShape="0">
                    <a:schemeClr val="tx1"/>
                  </a:outerShdw>
                </a:effectLst>
              </a:rPr>
              <a:t>may</a:t>
            </a:r>
            <a:r>
              <a:rPr lang="en-US" sz="3200" dirty="0">
                <a:solidFill>
                  <a:schemeClr val="bg1"/>
                </a:solidFill>
                <a:effectLst>
                  <a:outerShdw blurRad="38100" dist="38100" dir="2700000" algn="ctr" rotWithShape="0">
                    <a:schemeClr val="tx1"/>
                  </a:outerShdw>
                </a:effectLst>
              </a:rPr>
              <a:t> refer to God and Daniel as God’s servant. </a:t>
            </a:r>
          </a:p>
          <a:p>
            <a:r>
              <a:rPr lang="en-US" sz="3200" dirty="0">
                <a:solidFill>
                  <a:schemeClr val="bg1"/>
                </a:solidFill>
                <a:effectLst>
                  <a:outerShdw blurRad="38100" dist="38100" dir="2700000" algn="ctr" rotWithShape="0">
                    <a:schemeClr val="tx1"/>
                  </a:outerShdw>
                </a:effectLst>
              </a:rPr>
              <a:t>In that is the case, Daniel would again be showing </a:t>
            </a:r>
            <a:r>
              <a:rPr lang="en-US" sz="3200" b="1" i="1" dirty="0">
                <a:solidFill>
                  <a:schemeClr val="bg1"/>
                </a:solidFill>
                <a:effectLst>
                  <a:outerShdw blurRad="38100" dist="38100" dir="2700000" algn="ctr" rotWithShape="0">
                    <a:schemeClr val="tx1"/>
                  </a:outerShdw>
                </a:effectLst>
              </a:rPr>
              <a:t>humility</a:t>
            </a:r>
            <a:r>
              <a:rPr lang="en-US" sz="3200" dirty="0">
                <a:solidFill>
                  <a:schemeClr val="bg1"/>
                </a:solidFill>
                <a:effectLst>
                  <a:outerShdw blurRad="38100" dist="38100" dir="2700000" algn="ctr" rotWithShape="0">
                    <a:schemeClr val="tx1"/>
                  </a:outerShdw>
                </a:effectLst>
              </a:rPr>
              <a:t> by emphasizing the fact that the message was from God. </a:t>
            </a:r>
          </a:p>
          <a:p>
            <a:r>
              <a:rPr lang="en-US" sz="3200" dirty="0">
                <a:solidFill>
                  <a:schemeClr val="bg1"/>
                </a:solidFill>
                <a:effectLst>
                  <a:outerShdw blurRad="38100" dist="38100" dir="2700000" algn="ctr" rotWithShape="0">
                    <a:schemeClr val="tx1"/>
                  </a:outerShdw>
                </a:effectLst>
              </a:rPr>
              <a:t>The plural </a:t>
            </a:r>
            <a:r>
              <a:rPr lang="en-US" sz="3200" b="1" i="1" dirty="0">
                <a:solidFill>
                  <a:schemeClr val="bg1"/>
                </a:solidFill>
                <a:effectLst>
                  <a:outerShdw blurRad="38100" dist="38100" dir="2700000" algn="ctr" rotWithShape="0">
                    <a:schemeClr val="tx1"/>
                  </a:outerShdw>
                </a:effectLst>
              </a:rPr>
              <a:t>could</a:t>
            </a:r>
            <a:r>
              <a:rPr lang="en-US" sz="3200" dirty="0">
                <a:solidFill>
                  <a:schemeClr val="bg1"/>
                </a:solidFill>
                <a:effectLst>
                  <a:outerShdw blurRad="38100" dist="38100" dir="2700000" algn="ctr" rotWithShape="0">
                    <a:schemeClr val="tx1"/>
                  </a:outerShdw>
                </a:effectLst>
              </a:rPr>
              <a:t> be a reference to Daniel and his three friends, but this is not likely since there is no evidence that they were even there.</a:t>
            </a:r>
          </a:p>
          <a:p>
            <a:r>
              <a:rPr lang="en-US" sz="3200" dirty="0">
                <a:solidFill>
                  <a:schemeClr val="bg1"/>
                </a:solidFill>
                <a:effectLst>
                  <a:outerShdw blurRad="38100" dist="38100" dir="2700000" algn="ctr" rotWithShape="0">
                    <a:schemeClr val="tx1"/>
                  </a:outerShdw>
                </a:effectLst>
              </a:rPr>
              <a:t>Daniel explained the dream as a panorama of four great Gentile empires. </a:t>
            </a:r>
          </a:p>
          <a:p>
            <a:r>
              <a:rPr lang="en-US" sz="3200" dirty="0">
                <a:solidFill>
                  <a:schemeClr val="bg1"/>
                </a:solidFill>
                <a:effectLst>
                  <a:outerShdw blurRad="38100" dist="38100" dir="2700000" algn="ctr" rotWithShape="0">
                    <a:schemeClr val="tx1"/>
                  </a:outerShdw>
                </a:effectLst>
              </a:rPr>
              <a:t>Virtually all scholars agree that the different parts of the statue represent empires or kingdoms, although there is disagreement concerning their identification.</a:t>
            </a:r>
          </a:p>
        </p:txBody>
      </p:sp>
      <p:sp>
        <p:nvSpPr>
          <p:cNvPr id="2" name="TextBox 1">
            <a:extLst>
              <a:ext uri="{FF2B5EF4-FFF2-40B4-BE49-F238E27FC236}">
                <a16:creationId xmlns:a16="http://schemas.microsoft.com/office/drawing/2014/main" id="{2B4EF557-2668-6CA2-814B-CEF19976389A}"/>
              </a:ext>
            </a:extLst>
          </p:cNvPr>
          <p:cNvSpPr txBox="1"/>
          <p:nvPr/>
        </p:nvSpPr>
        <p:spPr>
          <a:xfrm>
            <a:off x="0" y="6488667"/>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New American Commentary</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 (pp. </a:t>
            </a:r>
            <a:r>
              <a:rPr lang="en-US" sz="1800" dirty="0">
                <a:solidFill>
                  <a:schemeClr val="bg1"/>
                </a:solidFill>
                <a:effectLst>
                  <a:outerShdw blurRad="38100" dist="38100" dir="2700000" algn="ctr" rotWithShape="0">
                    <a:schemeClr val="tx1"/>
                  </a:outerShdw>
                </a:effectLst>
              </a:rPr>
              <a:t>92–93</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7" name="Title 1">
            <a:extLst>
              <a:ext uri="{FF2B5EF4-FFF2-40B4-BE49-F238E27FC236}">
                <a16:creationId xmlns:a16="http://schemas.microsoft.com/office/drawing/2014/main" id="{FD551BD8-7694-5623-7BDC-EC0652A28742}"/>
              </a:ext>
            </a:extLst>
          </p:cNvPr>
          <p:cNvSpPr>
            <a:spLocks noGrp="1"/>
          </p:cNvSpPr>
          <p:nvPr>
            <p:ph type="title"/>
          </p:nvPr>
        </p:nvSpPr>
        <p:spPr>
          <a:xfrm>
            <a:off x="0" y="1"/>
            <a:ext cx="12192000" cy="713874"/>
          </a:xfrm>
          <a:solidFill>
            <a:schemeClr val="tx1"/>
          </a:solidFill>
          <a:ln w="25400">
            <a:solidFill>
              <a:srgbClr val="FFFF99"/>
            </a:solidFill>
          </a:ln>
        </p:spPr>
        <p:txBody>
          <a:bodyPr>
            <a:noAutofit/>
          </a:bodyPr>
          <a:lstStyle/>
          <a:p>
            <a:pPr algn="l"/>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was the dream.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Now we will tell the king its interpretation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311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57920</TotalTime>
  <Words>5980</Words>
  <Application>Microsoft Office PowerPoint</Application>
  <PresentationFormat>Widescreen</PresentationFormat>
  <Paragraphs>191</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Cambria</vt:lpstr>
      <vt:lpstr>Times New Roman</vt:lpstr>
      <vt:lpstr>Office Theme</vt:lpstr>
      <vt:lpstr>PowerPoint Presentation</vt:lpstr>
      <vt:lpstr>Daniel’s Interprets the King’s Dream (2:31-44)</vt:lpstr>
      <vt:lpstr>Daniel’s Interprets the King’s Dream (2:31-44)</vt:lpstr>
      <vt:lpstr>Daniel’s Interprets the King’s Dream (2:31-44)</vt:lpstr>
      <vt:lpstr>2:31 "You saw, O king, and behold, a great image. This image, mighty and of exceeding brightness, stood before you, and its appearance was frightening. (ESV)</vt:lpstr>
      <vt:lpstr>2:32 The head of this image was of fine gold, its chest and arms of silver, its middle and thighs of bronze, 33 its legs of iron, its feet partly of iron and partly of clay. (ESV)</vt:lpstr>
      <vt:lpstr>2:34 As you looked, a stone was cut out by no human hand, and it struck the image on its feet of iron and clay, and broke them in pieces. 35 Then the iron, the clay, the bronze, the silver, and the gold, all together were broken in pieces, and became like the chaff of the summer threshing floors; and the wind carried them away, so that not a trace of them could be found. But the stone that struck the image became a great mountain and filled the whole earth. (ESV)</vt:lpstr>
      <vt:lpstr>2:34 As you looked, a stone was cut out by no human hand, and it struck the image on its feet of iron and clay, and broke them in pieces. 35 Then the iron, the clay, the bronze, the silver, and the gold, all together were broken in pieces, and became like the chaff of the summer threshing floors; and the wind carried them away, so that not a trace of them could be found. But the stone that struck the image became a great mountain and filled the whole earth. (ESV)</vt:lpstr>
      <vt:lpstr>2:36 “This was the dream. Now we will tell the king its interpretation. (ESV)</vt:lpstr>
      <vt:lpstr>2:37 You, O king, the king of kings, to whom the God of heaven has given the kingdom, the power, and the might, and the glory, 38 and into whose hand he has given, wherever they dwell, the children of man, the beasts of the field, and the birds of the heavens, making you rule over them all--you are the head of gold. (ESV)</vt:lpstr>
      <vt:lpstr>2:37 You, O king, the king of kings, to whom the God of heaven has given the kingdom, the power, and the might, and the glory, 38 and into whose hand he has given, wherever they dwell, the children of man, the beasts of the field, and the birds of the heavens, making you rule over them all--you are the head of gold. (ESV)</vt:lpstr>
      <vt:lpstr>2:39 Another kingdom inferior to you shall arise after you, and yet a third kingdom of bronze, which shall rule over all the earth. 40 And there shall be a fourth kingdom, strong as iron, because iron breaks to pieces and shatters all things. And like iron that crushes, it shall break and crush all these. (ESV)</vt:lpstr>
      <vt:lpstr>2:39 Another kingdom inferior to you shall arise after you, and yet a third kingdom of bronze, which shall rule over all the earth. 40 And there shall be a fourth kingdom, strong as iron, because iron breaks to pieces and shatters all things. And like iron that crushes, it shall break and crush all these. (ESV)</vt:lpstr>
      <vt:lpstr>2:39 Another kingdom inferior to you shall arise after you, and yet a third kingdom of bronze, which shall rule over all the earth. 40 And there shall be a fourth kingdom, strong as iron, because iron breaks to pieces and shatters all things. And like iron that crushes, it shall break and crush all these. (ESV)</vt:lpstr>
      <vt:lpstr>2:39 Another kingdom inferior to you shall arise after you, and yet a third kingdom of bronze, which shall rule over all the earth. 40 And there shall be a fourth kingdom, strong as iron, because iron breaks to pieces and shatters all things. And like iron that crushes, it shall break and crush all these. (ESV)</vt:lpstr>
      <vt:lpstr>2:39 Another kingdom inferior to you shall arise after you, and yet a third kingdom of bronze, which shall rule over all the earth. 40 And there shall be a fourth kingdom, strong as iron, because iron breaks to pieces and shatters all things. And like iron that crushes, it shall break and crush all these. (ESV)</vt:lpstr>
      <vt:lpstr>2:41 And as you saw the feet and toes, partly of potter's clay and partly of iron, it shall be a divided kingdom, but some of the firmness of iron shall be in it, just as you saw iron mixed with the soft clay. 42 And as the toes of the feet were partly iron and partly clay, so the kingdom shall be partly strong and partly brittle. 43 As you saw the iron mixed with soft clay, so they will mix with one another in marriage, but they will not hold together, just as iron does not mix with clay. (ESV)</vt:lpstr>
      <vt:lpstr>PowerPoint Presentation</vt:lpstr>
      <vt:lpstr>2:44 And in the days of those kings the God of heaven will set up a kingdom that shall never be destroyed, nor shall the kingdom be left to another people. It shall break in pieces all these kingdoms and bring them to an end, and it shall stand forever, 45 just as you saw that a stone was cut from a mountain by no human hand, and that it broke in pieces the iron, the bronze, the clay, the silver, and the gold. A great God has made known to the king what shall be after this. The dream is certain, and its interpretation sure." (ESV)</vt:lpstr>
      <vt:lpstr>2:44 And in the days of those kings the God of heaven will set up a kingdom that shall never be destroyed, nor shall the kingdom be left to another people. It shall break in pieces all these kingdoms and bring them to an end, and it shall stand forever, 45 just as you saw that a stone was cut from a mountain by no human hand, and that it broke in pieces the iron, the bronze, the clay, the silver, and the gold. A great God has made known to the king what shall be after this. The dream is certain, and its interpretation sure." (ESV)</vt:lpstr>
      <vt:lpstr>2:44 And in the days of those kings the God of heaven will set up a kingdom that shall never be destroyed, nor shall the kingdom be left to another people. It shall break in pieces all these kingdoms and bring them to an end, and it shall stand forever, 45 just as you saw that a stone was cut from a mountain by no human hand, and that it broke in pieces the iron, the bronze, the clay, the silver, and the gold. A great God has made known to the king what shall be after this. The dream is certain, and its interpretation sure." (ESV)</vt:lpstr>
      <vt:lpstr>2:44 And in the days of those kings the God of heaven will set up a kingdom that shall never be destroyed, nor shall the kingdom be left to another people. It shall break in pieces all these kingdoms and bring them to an end, and it shall stand forever, 45 just as you saw that a stone was cut from a mountain by no human hand, and that it broke in pieces the iron, the bronze, the clay, the silver, and the gold. A great God has made known to the king what shall be after this. The dream is certain, and its interpretation sure." (ESV)</vt:lpstr>
      <vt:lpstr>2:44 And in the days of those kings the God of heaven will set up a kingdom that shall never be destroyed, nor shall the kingdom be left to another people. It shall break in pieces all these kingdoms and bring them to an end, and it shall stand forever, 45 just as you saw that a stone was cut from a mountain by no human hand, and that it broke in pieces the iron, the bronze, the clay, the silver, and the gold. A great God has made known to the king what shall be after this. The dream is certain, and its interpretation sure." (ESV)</vt:lpstr>
      <vt:lpstr>2:44 And in the days of those kings the God of heaven will set up a kingdom that shall never be destroyed, nor shall the kingdom be left to another people. It shall break in pieces all these kingdoms and bring them to an end, and it shall stand forever, 45 just as you saw that a stone was cut from a mountain by no human hand, and that it broke in pieces the iron, the bronze, the clay, the silver, and the gold. A great God has made known to the king what shall be after this. The dream is certain, and its interpretation sure." (ESV)</vt:lpstr>
      <vt:lpstr>2:44 And in the days of those kings the God of heaven will set up a kingdom that shall never be destroyed, nor shall the kingdom be left to another people. It shall break in pieces all these kingdoms and bring them to an end, and it shall stand forever, 45 just as you saw that a stone was cut from a mountain by no human hand, and that it broke in pieces the iron, the bronze, the clay, the silver, and the gold. A great God has made known to the king what shall be after this. The dream is certain, and its interpretation sure." (ESV)</vt:lpstr>
      <vt:lpstr>2:44 And in the days of those kings the God of heaven will set up a kingdom that shall never be destroyed, nor shall the kingdom be left to another people. It shall break in pieces all these kingdoms and bring them to an end, and it shall stand forever, 45 just as you saw that a stone was cut from a mountain by no human hand, and that it broke in pieces the iron, the bronze, the clay, the silver, and the gold. A great God has made known to the king what shall be after this. The dream is certain, and its interpretation sure." (ESV)</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339</cp:revision>
  <cp:lastPrinted>2025-02-02T15:20:44Z</cp:lastPrinted>
  <dcterms:created xsi:type="dcterms:W3CDTF">2024-11-22T01:38:01Z</dcterms:created>
  <dcterms:modified xsi:type="dcterms:W3CDTF">2025-02-02T15:26:04Z</dcterms:modified>
</cp:coreProperties>
</file>