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37" r:id="rId2"/>
    <p:sldId id="538" r:id="rId3"/>
    <p:sldId id="542" r:id="rId4"/>
    <p:sldId id="543" r:id="rId5"/>
    <p:sldId id="544" r:id="rId6"/>
    <p:sldId id="545" r:id="rId7"/>
    <p:sldId id="546" r:id="rId8"/>
    <p:sldId id="547" r:id="rId9"/>
    <p:sldId id="549" r:id="rId10"/>
    <p:sldId id="539" r:id="rId11"/>
    <p:sldId id="550" r:id="rId12"/>
    <p:sldId id="552" r:id="rId13"/>
    <p:sldId id="551" r:id="rId14"/>
    <p:sldId id="553" r:id="rId15"/>
    <p:sldId id="540" r:id="rId16"/>
    <p:sldId id="554" r:id="rId17"/>
    <p:sldId id="555" r:id="rId18"/>
    <p:sldId id="556" r:id="rId19"/>
    <p:sldId id="557" r:id="rId20"/>
    <p:sldId id="558" r:id="rId21"/>
    <p:sldId id="541" r:id="rId22"/>
    <p:sldId id="559" r:id="rId23"/>
    <p:sldId id="560" r:id="rId24"/>
    <p:sldId id="561" r:id="rId25"/>
    <p:sldId id="562" r:id="rId26"/>
    <p:sldId id="563" r:id="rId27"/>
    <p:sldId id="564"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60" d="100"/>
          <a:sy n="160" d="100"/>
        </p:scale>
        <p:origin x="104" y="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2/16/2025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2/16/2025 2:37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2/16/2025 2:37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2/16/2025 2:37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2/16/2025 2:37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2/16/2025 2:37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2/16/2025 2:37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2/16/2025 2:37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2/16/2025 2:37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2/16/2025 2:37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2/16/2025 2:37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2/16/2025 2:37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2/16/2025 2:37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10A8DFF-BF48-C6B6-39BC-8CA00307547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E2F6D0-C6DA-40CF-8AC2-EFAC3ED9155C}"/>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FB3DD4E-6A82-024F-5021-BD78EF8740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30AF8F0F-9E38-8CF5-0F29-A6754F51D652}"/>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C4DF1042-557B-1C11-1703-1CE820257EEA}"/>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98623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35BC625-A888-1ABF-B9AE-3889E2F2E4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269EE0-A214-DB5C-391B-57CA573509A5}"/>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Sentence (3:19-23)</a:t>
            </a:r>
          </a:p>
        </p:txBody>
      </p:sp>
      <p:sp>
        <p:nvSpPr>
          <p:cNvPr id="5" name="Content Placeholder 4">
            <a:extLst>
              <a:ext uri="{FF2B5EF4-FFF2-40B4-BE49-F238E27FC236}">
                <a16:creationId xmlns:a16="http://schemas.microsoft.com/office/drawing/2014/main" id="{3DDEC7C0-5993-718F-6DFC-D56C68F6EC75}"/>
              </a:ext>
            </a:extLst>
          </p:cNvPr>
          <p:cNvSpPr>
            <a:spLocks noGrp="1"/>
          </p:cNvSpPr>
          <p:nvPr>
            <p:ph idx="1"/>
          </p:nvPr>
        </p:nvSpPr>
        <p:spPr>
          <a:xfrm>
            <a:off x="357809" y="818735"/>
            <a:ext cx="11502887" cy="5976920"/>
          </a:xfrm>
        </p:spPr>
        <p:txBody>
          <a:bodyPr>
            <a:normAutofit lnSpcReduction="10000"/>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3:19</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Nebuchadnezzar was furious with Shadrach, Meshach and Abednego, and his attitude toward them changed. He ordered the furnace heated seven times hotter than usual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commanded some of the strongest soldiers in his army to tie up Shadrach, Meshach and Abednego and throw them into the blazing furnace.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these men, wearing their robes, trousers, turbans and other clothes, were bound and thrown into the blazing furnace.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king's command was so urgent and the furnace so hot that the flames of the fire killed the soldiers who took up Shadrach, Meshach and Abednego,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these three men, firmly tied, fell into the blazing furnace. </a:t>
            </a:r>
            <a:r>
              <a:rPr lang="en-US" sz="36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625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CBFA99A-9B96-7CFC-8F09-BC5C40FDB8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AD20CF-2E3E-1AD4-1AC2-67E93981E93B}"/>
              </a:ext>
            </a:extLst>
          </p:cNvPr>
          <p:cNvSpPr>
            <a:spLocks noGrp="1"/>
          </p:cNvSpPr>
          <p:nvPr>
            <p:ph idx="1"/>
          </p:nvPr>
        </p:nvSpPr>
        <p:spPr>
          <a:xfrm>
            <a:off x="192505" y="1596189"/>
            <a:ext cx="11806989" cy="4656221"/>
          </a:xfrm>
        </p:spPr>
        <p:txBody>
          <a:bodyPr>
            <a:normAutofit/>
          </a:bodyPr>
          <a:lstStyle/>
          <a:p>
            <a:r>
              <a:rPr lang="en-US" sz="3600" dirty="0">
                <a:solidFill>
                  <a:schemeClr val="bg1"/>
                </a:solidFill>
                <a:effectLst>
                  <a:outerShdw blurRad="38100" dist="38100" dir="2700000" algn="ctr" rotWithShape="0">
                    <a:schemeClr val="tx1"/>
                  </a:outerShdw>
                </a:effectLst>
              </a:rPr>
              <a:t>The bold words and unrepentant attitude of Shadrach, Meshach, and Abednego caused Nebuchadnezzar to become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filled with fury</a:t>
            </a:r>
            <a:r>
              <a:rPr lang="en-US" sz="3600" dirty="0">
                <a:solidFill>
                  <a:schemeClr val="bg1"/>
                </a:solidFill>
                <a:effectLst>
                  <a:outerShdw blurRad="38100" dist="38100" dir="2700000" algn="ctr" rotWithShape="0">
                    <a:schemeClr val="tx1"/>
                  </a:outerShdw>
                </a:effectLst>
              </a:rPr>
              <a:t>” towards them.</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expression of his face was changed</a:t>
            </a:r>
            <a:r>
              <a:rPr lang="en-US" sz="3600" dirty="0">
                <a:solidFill>
                  <a:schemeClr val="bg1"/>
                </a:solidFill>
                <a:effectLst>
                  <a:outerShdw blurRad="38100" dist="38100" dir="2700000" algn="ctr" rotWithShape="0">
                    <a:schemeClr val="tx1"/>
                  </a:outerShdw>
                </a:effectLst>
              </a:rPr>
              <a:t>” – His countenance became harsh and flushed with anger.</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 </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He had the furnace heated to seven times its usual temperature and called on a number of particularly strong men to take hold of and bind the three.</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36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E6E9A03D-1BDC-054A-7B77-410A8DA234EB}"/>
              </a:ext>
            </a:extLst>
          </p:cNvPr>
          <p:cNvSpPr txBox="1"/>
          <p:nvPr/>
        </p:nvSpPr>
        <p:spPr>
          <a:xfrm>
            <a:off x="0" y="6211669"/>
            <a:ext cx="12192000" cy="646331"/>
          </a:xfrm>
          <a:prstGeom prst="rect">
            <a:avLst/>
          </a:prstGeom>
          <a:noFill/>
        </p:spPr>
        <p:txBody>
          <a:bodyPr wrap="square" rtlCol="0">
            <a:spAutoFit/>
          </a:bodyPr>
          <a:lstStyle/>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121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BF36BBCB-C3CF-82FF-730C-C9F9EB315DDC}"/>
              </a:ext>
            </a:extLst>
          </p:cNvPr>
          <p:cNvSpPr>
            <a:spLocks noGrp="1"/>
          </p:cNvSpPr>
          <p:nvPr>
            <p:ph type="title"/>
          </p:nvPr>
        </p:nvSpPr>
        <p:spPr>
          <a:xfrm>
            <a:off x="0" y="2"/>
            <a:ext cx="12192000" cy="151597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Nebuchadnezzar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filled with fury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expression of his face was changed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against Shadrach, Meshach, and Abednego. He ordered the furnace heated seven times more than it was usually heated.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ordered some of the mighty men of his army to bind Shadrach, Meshach, and Abednego, and to cast them into the burning fiery furnace.”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7207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60EB581-DAE7-F0E4-B0A4-EC1DA1D6C7D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570CF5-CD67-9FF6-E8A3-D8B69E18B3D3}"/>
              </a:ext>
            </a:extLst>
          </p:cNvPr>
          <p:cNvSpPr>
            <a:spLocks noGrp="1"/>
          </p:cNvSpPr>
          <p:nvPr>
            <p:ph idx="1"/>
          </p:nvPr>
        </p:nvSpPr>
        <p:spPr>
          <a:xfrm>
            <a:off x="192505" y="1596189"/>
            <a:ext cx="11806989" cy="4892479"/>
          </a:xfrm>
        </p:spPr>
        <p:txBody>
          <a:bodyPr>
            <a:normAutofit lnSpcReduction="10000"/>
          </a:bodyPr>
          <a:lstStyle/>
          <a:p>
            <a:r>
              <a:rPr lang="en-US" sz="3600" dirty="0">
                <a:solidFill>
                  <a:schemeClr val="bg1"/>
                </a:solidFill>
                <a:effectLst>
                  <a:outerShdw blurRad="38100" dist="38100" dir="2700000" algn="ctr" rotWithShape="0">
                    <a:schemeClr val="tx1"/>
                  </a:outerShdw>
                </a:effectLst>
              </a:rPr>
              <a:t>Nebuchadnezzar has decided to take no chances. </a:t>
            </a:r>
          </a:p>
          <a:p>
            <a:r>
              <a:rPr lang="en-US" sz="3600" dirty="0">
                <a:solidFill>
                  <a:schemeClr val="bg1"/>
                </a:solidFill>
                <a:effectLst>
                  <a:outerShdw blurRad="38100" dist="38100" dir="2700000" algn="ctr" rotWithShape="0">
                    <a:schemeClr val="tx1"/>
                  </a:outerShdw>
                </a:effectLst>
              </a:rPr>
              <a:t>If the God of the Jews was going to intervene and save these men, Nebuchadnezzar was determined to </a:t>
            </a:r>
            <a:r>
              <a:rPr lang="en-US" sz="3600" b="1" i="1" dirty="0">
                <a:solidFill>
                  <a:schemeClr val="bg1"/>
                </a:solidFill>
                <a:effectLst>
                  <a:outerShdw blurRad="38100" dist="38100" dir="2700000" algn="ctr" rotWithShape="0">
                    <a:schemeClr val="tx1"/>
                  </a:outerShdw>
                </a:effectLst>
              </a:rPr>
              <a:t>thwart</a:t>
            </a:r>
            <a:r>
              <a:rPr lang="en-US" sz="3600" dirty="0">
                <a:solidFill>
                  <a:schemeClr val="bg1"/>
                </a:solidFill>
                <a:effectLst>
                  <a:outerShdw blurRad="38100" dist="38100" dir="2700000" algn="ctr" rotWithShape="0">
                    <a:schemeClr val="tx1"/>
                  </a:outerShdw>
                </a:effectLst>
              </a:rPr>
              <a:t> him at every turn. </a:t>
            </a:r>
          </a:p>
          <a:p>
            <a:r>
              <a:rPr lang="en-US" sz="3600" dirty="0">
                <a:solidFill>
                  <a:schemeClr val="bg1"/>
                </a:solidFill>
                <a:effectLst>
                  <a:outerShdw blurRad="38100" dist="38100" dir="2700000" algn="ctr" rotWithShape="0">
                    <a:schemeClr val="tx1"/>
                  </a:outerShdw>
                </a:effectLst>
              </a:rPr>
              <a:t>Perhaps a fire at </a:t>
            </a:r>
            <a:r>
              <a:rPr lang="en-US" sz="3600" b="1" i="1" dirty="0">
                <a:solidFill>
                  <a:schemeClr val="bg1"/>
                </a:solidFill>
                <a:effectLst>
                  <a:outerShdw blurRad="38100" dist="38100" dir="2700000" algn="ctr" rotWithShape="0">
                    <a:schemeClr val="tx1"/>
                  </a:outerShdw>
                </a:effectLst>
              </a:rPr>
              <a:t>ordinary</a:t>
            </a:r>
            <a:r>
              <a:rPr lang="en-US" sz="3600" dirty="0">
                <a:solidFill>
                  <a:schemeClr val="bg1"/>
                </a:solidFill>
                <a:effectLst>
                  <a:outerShdw blurRad="38100" dist="38100" dir="2700000" algn="ctr" rotWithShape="0">
                    <a:schemeClr val="tx1"/>
                  </a:outerShdw>
                </a:effectLst>
              </a:rPr>
              <a:t> heat would have been no match for the God of Shadrach, Meshach, and Abednego, but </a:t>
            </a:r>
            <a:r>
              <a:rPr lang="en-US" sz="3600" b="1" i="1" dirty="0">
                <a:solidFill>
                  <a:schemeClr val="bg1"/>
                </a:solidFill>
                <a:effectLst>
                  <a:outerShdw blurRad="38100" dist="38100" dir="2700000" algn="ctr" rotWithShape="0">
                    <a:schemeClr val="tx1"/>
                  </a:outerShdw>
                </a:effectLst>
              </a:rPr>
              <a:t>surely</a:t>
            </a:r>
            <a:r>
              <a:rPr lang="en-US" sz="3600" dirty="0">
                <a:solidFill>
                  <a:schemeClr val="bg1"/>
                </a:solidFill>
                <a:effectLst>
                  <a:outerShdw blurRad="38100" dist="38100" dir="2700000" algn="ctr" rotWithShape="0">
                    <a:schemeClr val="tx1"/>
                  </a:outerShdw>
                </a:effectLst>
              </a:rPr>
              <a:t> this </a:t>
            </a:r>
            <a:r>
              <a:rPr lang="en-US" sz="3600" b="1" i="1" dirty="0">
                <a:solidFill>
                  <a:schemeClr val="bg1"/>
                </a:solidFill>
                <a:effectLst>
                  <a:outerShdw blurRad="38100" dist="38100" dir="2700000" algn="ctr" rotWithShape="0">
                    <a:schemeClr val="tx1"/>
                  </a:outerShdw>
                </a:effectLst>
              </a:rPr>
              <a:t>excessive</a:t>
            </a:r>
            <a:r>
              <a:rPr lang="en-US" sz="3600" dirty="0">
                <a:solidFill>
                  <a:schemeClr val="bg1"/>
                </a:solidFill>
                <a:effectLst>
                  <a:outerShdw blurRad="38100" dist="38100" dir="2700000" algn="ctr" rotWithShape="0">
                    <a:schemeClr val="tx1"/>
                  </a:outerShdw>
                </a:effectLst>
              </a:rPr>
              <a:t> heat will keep him at bay!</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Perhaps it was in the divine plan to rescue these men, but </a:t>
            </a:r>
            <a:r>
              <a:rPr lang="en-US" sz="3600" b="1" i="1" dirty="0">
                <a:solidFill>
                  <a:schemeClr val="bg1"/>
                </a:solidFill>
                <a:effectLst>
                  <a:outerShdw blurRad="38100" dist="38100" dir="2700000" algn="ctr" rotWithShape="0">
                    <a:schemeClr val="tx1"/>
                  </a:outerShdw>
                </a:effectLst>
              </a:rPr>
              <a:t>surely</a:t>
            </a:r>
            <a:r>
              <a:rPr lang="en-US" sz="3600" dirty="0">
                <a:solidFill>
                  <a:schemeClr val="bg1"/>
                </a:solidFill>
                <a:effectLst>
                  <a:outerShdw blurRad="38100" dist="38100" dir="2700000" algn="ctr" rotWithShape="0">
                    <a:schemeClr val="tx1"/>
                  </a:outerShdw>
                </a:effectLst>
              </a:rPr>
              <a:t> this phalanx of burly henchmen would be able to </a:t>
            </a:r>
            <a:r>
              <a:rPr lang="en-US" sz="3600" b="1" i="1" dirty="0">
                <a:solidFill>
                  <a:schemeClr val="bg1"/>
                </a:solidFill>
                <a:effectLst>
                  <a:outerShdw blurRad="38100" dist="38100" dir="2700000" algn="ctr" rotWithShape="0">
                    <a:schemeClr val="tx1"/>
                  </a:outerShdw>
                </a:effectLst>
              </a:rPr>
              <a:t>foil</a:t>
            </a:r>
            <a:r>
              <a:rPr lang="en-US" sz="3600" dirty="0">
                <a:solidFill>
                  <a:schemeClr val="bg1"/>
                </a:solidFill>
                <a:effectLst>
                  <a:outerShdw blurRad="38100" dist="38100" dir="2700000" algn="ctr" rotWithShape="0">
                    <a:schemeClr val="tx1"/>
                  </a:outerShdw>
                </a:effectLst>
              </a:rPr>
              <a:t> any such rescue attempt.</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36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0B28A916-F999-892E-B96A-4DFE2365E817}"/>
              </a:ext>
            </a:extLst>
          </p:cNvPr>
          <p:cNvSpPr txBox="1"/>
          <p:nvPr/>
        </p:nvSpPr>
        <p:spPr>
          <a:xfrm>
            <a:off x="0" y="6488668"/>
            <a:ext cx="12192000" cy="369332"/>
          </a:xfrm>
          <a:prstGeom prst="rect">
            <a:avLst/>
          </a:prstGeom>
          <a:noFill/>
        </p:spPr>
        <p:txBody>
          <a:bodyPr wrap="square" rtlCol="0">
            <a:spAutoFit/>
          </a:bodyPr>
          <a:lstStyle/>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C88F3496-1127-5613-61FD-E68F6F441E3C}"/>
              </a:ext>
            </a:extLst>
          </p:cNvPr>
          <p:cNvSpPr>
            <a:spLocks noGrp="1"/>
          </p:cNvSpPr>
          <p:nvPr>
            <p:ph type="title"/>
          </p:nvPr>
        </p:nvSpPr>
        <p:spPr>
          <a:xfrm>
            <a:off x="0" y="2"/>
            <a:ext cx="12192000" cy="151597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Nebuchadnezzar was filled with fury, and the expression of his face was changed against Shadrach, Meshach, and Abednego. He ordered the furnace heated seven times more than it was usually heated.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ordered some of the mighty men of his army to bind Shadrach, Meshach, and Abednego, and to cast them into the burning fiery furnace.”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383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4D17233-FE2C-9814-DAD8-E8E0CB19FBC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BAA3FF-A72A-E4AD-A273-7A1E910E229B}"/>
              </a:ext>
            </a:extLst>
          </p:cNvPr>
          <p:cNvSpPr>
            <a:spLocks noGrp="1"/>
          </p:cNvSpPr>
          <p:nvPr>
            <p:ph idx="1"/>
          </p:nvPr>
        </p:nvSpPr>
        <p:spPr>
          <a:xfrm>
            <a:off x="192504" y="2085703"/>
            <a:ext cx="11806989" cy="4643958"/>
          </a:xfrm>
        </p:spPr>
        <p:txBody>
          <a:bodyPr>
            <a:normAutofit lnSpcReduction="10000"/>
          </a:bodyPr>
          <a:lstStyle/>
          <a:p>
            <a:r>
              <a:rPr lang="en-US" sz="3600" dirty="0">
                <a:solidFill>
                  <a:schemeClr val="bg1"/>
                </a:solidFill>
                <a:effectLst>
                  <a:outerShdw blurRad="38100" dist="38100" dir="2700000" algn="ctr" rotWithShape="0">
                    <a:schemeClr val="tx1"/>
                  </a:outerShdw>
                </a:effectLst>
              </a:rPr>
              <a:t>Shadrach, Meshach, and Abednego were tied up while still wearing their clothing and thrown into the flames. </a:t>
            </a:r>
          </a:p>
          <a:p>
            <a:r>
              <a:rPr lang="en-US" sz="3600" dirty="0">
                <a:solidFill>
                  <a:schemeClr val="bg1"/>
                </a:solidFill>
                <a:effectLst>
                  <a:outerShdw blurRad="38100" dist="38100" dir="2700000" algn="ctr" rotWithShape="0">
                    <a:schemeClr val="tx1"/>
                  </a:outerShdw>
                </a:effectLst>
              </a:rPr>
              <a:t>Their clothing would have rapidly caught fire and engulfed the three in flames – a horrifying spectacle.</a:t>
            </a:r>
          </a:p>
          <a:p>
            <a:r>
              <a:rPr lang="en-US" sz="3600" dirty="0">
                <a:solidFill>
                  <a:schemeClr val="bg1"/>
                </a:solidFill>
                <a:effectLst>
                  <a:outerShdw blurRad="38100" dist="38100" dir="2700000" algn="ctr" rotWithShape="0">
                    <a:schemeClr val="tx1"/>
                  </a:outerShdw>
                </a:effectLst>
              </a:rPr>
              <a:t>The king’s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urgent</a:t>
            </a:r>
            <a:r>
              <a:rPr lang="en-US" sz="3600" dirty="0">
                <a:solidFill>
                  <a:schemeClr val="bg1"/>
                </a:solidFill>
                <a:effectLst>
                  <a:outerShdw blurRad="38100" dist="38100" dir="2700000" algn="ctr" rotWithShape="0">
                    <a:schemeClr val="tx1"/>
                  </a:outerShdw>
                </a:effectLst>
              </a:rPr>
              <a:t>” command forced the soldiers to carry out their task so hurriedly that they did not have time to protect </a:t>
            </a:r>
            <a:r>
              <a:rPr lang="en-US" sz="3600" b="1" i="1" dirty="0">
                <a:solidFill>
                  <a:schemeClr val="bg1"/>
                </a:solidFill>
                <a:effectLst>
                  <a:outerShdw blurRad="38100" dist="38100" dir="2700000" algn="ctr" rotWithShape="0">
                    <a:schemeClr val="tx1"/>
                  </a:outerShdw>
                </a:effectLst>
              </a:rPr>
              <a:t>themselves</a:t>
            </a:r>
            <a:r>
              <a:rPr lang="en-US" sz="3600" dirty="0">
                <a:solidFill>
                  <a:schemeClr val="bg1"/>
                </a:solidFill>
                <a:effectLst>
                  <a:outerShdw blurRad="38100" dist="38100" dir="2700000" algn="ctr" rotWithShape="0">
                    <a:schemeClr val="tx1"/>
                  </a:outerShdw>
                </a:effectLst>
              </a:rPr>
              <a:t> from the fire. </a:t>
            </a:r>
          </a:p>
          <a:p>
            <a:r>
              <a:rPr lang="en-US" sz="3600" dirty="0">
                <a:solidFill>
                  <a:schemeClr val="bg1"/>
                </a:solidFill>
                <a:effectLst>
                  <a:outerShdw blurRad="38100" dist="38100" dir="2700000" algn="ctr" rotWithShape="0">
                    <a:schemeClr val="tx1"/>
                  </a:outerShdw>
                </a:effectLst>
              </a:rPr>
              <a:t>When they threw the victims into the furnace, the extreme heat killed them.</a:t>
            </a:r>
          </a:p>
        </p:txBody>
      </p:sp>
      <p:sp>
        <p:nvSpPr>
          <p:cNvPr id="2" name="TextBox 1">
            <a:extLst>
              <a:ext uri="{FF2B5EF4-FFF2-40B4-BE49-F238E27FC236}">
                <a16:creationId xmlns:a16="http://schemas.microsoft.com/office/drawing/2014/main" id="{010629F9-5627-F9DC-832A-38D32A38D1D3}"/>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121–123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A4E0FE4B-8F2B-61BC-E2E0-6F9B7966EC6F}"/>
              </a:ext>
            </a:extLst>
          </p:cNvPr>
          <p:cNvSpPr>
            <a:spLocks noGrp="1"/>
          </p:cNvSpPr>
          <p:nvPr>
            <p:ph type="title"/>
          </p:nvPr>
        </p:nvSpPr>
        <p:spPr>
          <a:xfrm>
            <a:off x="0" y="2"/>
            <a:ext cx="12192000" cy="180072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were bound in their cloaks, their tunics, their hats, and their other garments, and they were thrown into the burning fiery furnace.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the king's order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urgent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furnace overheated, the flame of the fire killed those men who took up Shadrach, Meshach, and Abednego.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these three men, Shadrach, Meshach, and Abednego, fell bound into the burning fiery furnace.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1404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2E63928-131E-CF30-344B-53D368E0A23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4997D1-5018-90CA-233C-0B46BCA35367}"/>
              </a:ext>
            </a:extLst>
          </p:cNvPr>
          <p:cNvSpPr>
            <a:spLocks noGrp="1"/>
          </p:cNvSpPr>
          <p:nvPr>
            <p:ph idx="1"/>
          </p:nvPr>
        </p:nvSpPr>
        <p:spPr>
          <a:xfrm>
            <a:off x="192504" y="1968137"/>
            <a:ext cx="11806989" cy="4761524"/>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Shadrach, Meshach, and Abednego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bound into</a:t>
            </a:r>
            <a:r>
              <a:rPr lang="en-US" sz="3600" dirty="0">
                <a:solidFill>
                  <a:schemeClr val="bg1"/>
                </a:solidFill>
                <a:effectLst>
                  <a:outerShdw blurRad="38100" dist="38100" dir="2700000" algn="ctr" rotWithShape="0">
                    <a:schemeClr val="tx1"/>
                  </a:outerShdw>
                </a:effectLst>
              </a:rPr>
              <a:t>” the furnace, language that suggests they were thrown in through an opening at the top. </a:t>
            </a:r>
          </a:p>
          <a:p>
            <a:r>
              <a:rPr lang="en-US" sz="3600" dirty="0">
                <a:solidFill>
                  <a:schemeClr val="bg1"/>
                </a:solidFill>
                <a:effectLst>
                  <a:outerShdw blurRad="38100" dist="38100" dir="2700000" algn="ctr" rotWithShape="0">
                    <a:schemeClr val="tx1"/>
                  </a:outerShdw>
                </a:effectLst>
              </a:rPr>
              <a:t>Furnaces of this kind would have had an opening at the top and at the side. </a:t>
            </a:r>
          </a:p>
          <a:p>
            <a:r>
              <a:rPr lang="en-US" sz="3600" dirty="0">
                <a:solidFill>
                  <a:schemeClr val="bg1"/>
                </a:solidFill>
                <a:effectLst>
                  <a:outerShdw blurRad="38100" dist="38100" dir="2700000" algn="ctr" rotWithShape="0">
                    <a:schemeClr val="tx1"/>
                  </a:outerShdw>
                </a:effectLst>
              </a:rPr>
              <a:t>The furnace may have been built on the side of a small hill or man-made mound of earth, enabling the soldiers to walk to the </a:t>
            </a:r>
            <a:r>
              <a:rPr lang="en-US" sz="3600" b="1" i="1" dirty="0">
                <a:solidFill>
                  <a:schemeClr val="bg1"/>
                </a:solidFill>
                <a:effectLst>
                  <a:outerShdw blurRad="38100" dist="38100" dir="2700000" algn="ctr" rotWithShape="0">
                    <a:schemeClr val="tx1"/>
                  </a:outerShdw>
                </a:effectLst>
              </a:rPr>
              <a:t>top</a:t>
            </a:r>
            <a:r>
              <a:rPr lang="en-US" sz="3600" dirty="0">
                <a:solidFill>
                  <a:schemeClr val="bg1"/>
                </a:solidFill>
                <a:effectLst>
                  <a:outerShdw blurRad="38100" dist="38100" dir="2700000" algn="ctr" rotWithShape="0">
                    <a:schemeClr val="tx1"/>
                  </a:outerShdw>
                </a:effectLst>
              </a:rPr>
              <a:t> and throw the three Hebrews into it. </a:t>
            </a:r>
          </a:p>
          <a:p>
            <a:r>
              <a:rPr lang="en-US" sz="3600" dirty="0">
                <a:solidFill>
                  <a:schemeClr val="bg1"/>
                </a:solidFill>
                <a:effectLst>
                  <a:outerShdw blurRad="38100" dist="38100" dir="2700000" algn="ctr" rotWithShape="0">
                    <a:schemeClr val="tx1"/>
                  </a:outerShdw>
                </a:effectLst>
              </a:rPr>
              <a:t>Later Nebuchadnezzar would be able to look into the opening on the </a:t>
            </a:r>
            <a:r>
              <a:rPr lang="en-US" sz="3600" b="1" i="1" dirty="0">
                <a:solidFill>
                  <a:schemeClr val="bg1"/>
                </a:solidFill>
                <a:effectLst>
                  <a:outerShdw blurRad="38100" dist="38100" dir="2700000" algn="ctr" rotWithShape="0">
                    <a:schemeClr val="tx1"/>
                  </a:outerShdw>
                </a:effectLst>
              </a:rPr>
              <a:t>side</a:t>
            </a:r>
            <a:r>
              <a:rPr lang="en-US" sz="3600" dirty="0">
                <a:solidFill>
                  <a:schemeClr val="bg1"/>
                </a:solidFill>
                <a:effectLst>
                  <a:outerShdw blurRad="38100" dist="38100" dir="2700000" algn="ctr" rotWithShape="0">
                    <a:schemeClr val="tx1"/>
                  </a:outerShdw>
                </a:effectLst>
              </a:rPr>
              <a:t> and </a:t>
            </a:r>
            <a:r>
              <a:rPr lang="en-US" sz="3600" b="1" i="1" dirty="0">
                <a:solidFill>
                  <a:schemeClr val="bg1"/>
                </a:solidFill>
                <a:effectLst>
                  <a:outerShdw blurRad="38100" dist="38100" dir="2700000" algn="ctr" rotWithShape="0">
                    <a:schemeClr val="tx1"/>
                  </a:outerShdw>
                </a:effectLst>
              </a:rPr>
              <a:t>observe</a:t>
            </a:r>
            <a:r>
              <a:rPr lang="en-US" sz="3600" dirty="0">
                <a:solidFill>
                  <a:schemeClr val="bg1"/>
                </a:solidFill>
                <a:effectLst>
                  <a:outerShdw blurRad="38100" dist="38100" dir="2700000" algn="ctr" rotWithShape="0">
                    <a:schemeClr val="tx1"/>
                  </a:outerShdw>
                </a:effectLst>
              </a:rPr>
              <a:t> the three in the fire.</a:t>
            </a:r>
          </a:p>
        </p:txBody>
      </p:sp>
      <p:sp>
        <p:nvSpPr>
          <p:cNvPr id="2" name="TextBox 1">
            <a:extLst>
              <a:ext uri="{FF2B5EF4-FFF2-40B4-BE49-F238E27FC236}">
                <a16:creationId xmlns:a16="http://schemas.microsoft.com/office/drawing/2014/main" id="{7D9D1402-F8B6-7FD2-64C4-1F48571F5F08}"/>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121–123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55C3B429-E59C-5784-E0D2-B3718A2150DA}"/>
              </a:ext>
            </a:extLst>
          </p:cNvPr>
          <p:cNvSpPr>
            <a:spLocks noGrp="1"/>
          </p:cNvSpPr>
          <p:nvPr>
            <p:ph type="title"/>
          </p:nvPr>
        </p:nvSpPr>
        <p:spPr>
          <a:xfrm>
            <a:off x="0" y="2"/>
            <a:ext cx="12192000" cy="180072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these men were bound in their cloaks, their tunics, their hats, and their other garments, and they were thrown into the burning fiery furnace.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the king's order was urgent and the furnace overheated, the flame of the fire killed those men who took up Shadrach, Meshach, and Abednego.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these three men, Shadrach, Meshach, and Abednego,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bound into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burning fiery furnace.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2041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9B80F6D-0EF2-A38D-321B-8D2A88E616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1B8D3D-2BA9-F80A-470E-E4830830C384}"/>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Deliverance (3:24-27)</a:t>
            </a:r>
          </a:p>
        </p:txBody>
      </p:sp>
      <p:sp>
        <p:nvSpPr>
          <p:cNvPr id="5" name="Content Placeholder 4">
            <a:extLst>
              <a:ext uri="{FF2B5EF4-FFF2-40B4-BE49-F238E27FC236}">
                <a16:creationId xmlns:a16="http://schemas.microsoft.com/office/drawing/2014/main" id="{CCD4D285-D4EB-169A-7FA4-A54DBE18ABB6}"/>
              </a:ext>
            </a:extLst>
          </p:cNvPr>
          <p:cNvSpPr>
            <a:spLocks noGrp="1"/>
          </p:cNvSpPr>
          <p:nvPr>
            <p:ph idx="1"/>
          </p:nvPr>
        </p:nvSpPr>
        <p:spPr>
          <a:xfrm>
            <a:off x="357809" y="818735"/>
            <a:ext cx="11502887" cy="5976920"/>
          </a:xfrm>
        </p:spPr>
        <p:txBody>
          <a:bodyPr>
            <a:normAutofit fontScale="92500"/>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3:24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King Nebuchadnezzar leaped to his feet in amazement and asked his advisers, “Weren't there three men that we tied up and threw into the fire?” They replied, “Certainly, O king.”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“Look! I see four men walking around in the fire, unbound and unharmed, and the fourth looks like a son of the gods.”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Nebuchadnezzar then approached the opening of the blazing furnace and shouted, “Shadrach, Meshach and Abednego, servants of the Most High God, come out! Come here!” So Shadrach, Meshach and Abednego came out of the fire,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satraps, prefects, governors and royal advisers crowded around them. They saw that the fire had not harmed their bodies, nor was a hair of their heads singed; their robes were not scorched, and there was no smell of fire on them. </a:t>
            </a:r>
            <a:r>
              <a:rPr lang="en-US" sz="36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3483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F92BDA5-CA7B-B898-E90A-BFB14588E5F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F81FFC-4AF4-307D-45F0-66EB115B6D0D}"/>
              </a:ext>
            </a:extLst>
          </p:cNvPr>
          <p:cNvSpPr>
            <a:spLocks noGrp="1"/>
          </p:cNvSpPr>
          <p:nvPr>
            <p:ph idx="1"/>
          </p:nvPr>
        </p:nvSpPr>
        <p:spPr>
          <a:xfrm>
            <a:off x="143691" y="1598022"/>
            <a:ext cx="11961223" cy="4946469"/>
          </a:xfrm>
        </p:spPr>
        <p:txBody>
          <a:bodyPr>
            <a:normAutofit fontScale="85000" lnSpcReduction="10000"/>
          </a:bodyPr>
          <a:lstStyle/>
          <a:p>
            <a:r>
              <a:rPr lang="en-US" sz="4600" dirty="0">
                <a:solidFill>
                  <a:schemeClr val="bg1"/>
                </a:solidFill>
                <a:effectLst>
                  <a:outerShdw blurRad="38100" dist="38100" dir="2700000" algn="ctr" rotWithShape="0">
                    <a:schemeClr val="tx1"/>
                  </a:outerShdw>
                </a:effectLst>
              </a:rPr>
              <a:t>Nebuchadnezzar had been prepared to watch Shadrach, Meshach, and Abednego disintegrate in the flames, but he was </a:t>
            </a:r>
            <a:r>
              <a:rPr lang="en-US" sz="4600" b="1" i="1" dirty="0">
                <a:solidFill>
                  <a:schemeClr val="bg1"/>
                </a:solidFill>
                <a:effectLst>
                  <a:outerShdw blurRad="38100" dist="38100" dir="2700000" algn="ctr" rotWithShape="0">
                    <a:schemeClr val="tx1"/>
                  </a:outerShdw>
                </a:effectLst>
              </a:rPr>
              <a:t>not</a:t>
            </a:r>
            <a:r>
              <a:rPr lang="en-US" sz="4600" dirty="0">
                <a:solidFill>
                  <a:schemeClr val="bg1"/>
                </a:solidFill>
                <a:effectLst>
                  <a:outerShdw blurRad="38100" dist="38100" dir="2700000" algn="ctr" rotWithShape="0">
                    <a:schemeClr val="tx1"/>
                  </a:outerShdw>
                </a:effectLst>
              </a:rPr>
              <a:t> prepared for what he </a:t>
            </a:r>
            <a:r>
              <a:rPr lang="en-US" sz="4600" b="1" i="1" dirty="0">
                <a:solidFill>
                  <a:schemeClr val="bg1"/>
                </a:solidFill>
                <a:effectLst>
                  <a:outerShdw blurRad="38100" dist="38100" dir="2700000" algn="ctr" rotWithShape="0">
                    <a:schemeClr val="tx1"/>
                  </a:outerShdw>
                </a:effectLst>
              </a:rPr>
              <a:t>actually</a:t>
            </a:r>
            <a:r>
              <a:rPr lang="en-US" sz="4600" dirty="0">
                <a:solidFill>
                  <a:schemeClr val="bg1"/>
                </a:solidFill>
                <a:effectLst>
                  <a:outerShdw blurRad="38100" dist="38100" dir="2700000" algn="ctr" rotWithShape="0">
                    <a:schemeClr val="tx1"/>
                  </a:outerShdw>
                </a:effectLst>
              </a:rPr>
              <a:t> saw. </a:t>
            </a:r>
          </a:p>
          <a:p>
            <a:r>
              <a:rPr lang="en-US" sz="4600" dirty="0">
                <a:solidFill>
                  <a:schemeClr val="bg1"/>
                </a:solidFill>
                <a:effectLst>
                  <a:outerShdw blurRad="38100" dist="38100" dir="2700000" algn="ctr" rotWithShape="0">
                    <a:schemeClr val="tx1"/>
                  </a:outerShdw>
                </a:effectLst>
              </a:rPr>
              <a:t>It says that the king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astonished </a:t>
            </a:r>
            <a:r>
              <a:rPr lang="en-US" sz="4600" dirty="0">
                <a:solidFill>
                  <a:schemeClr val="bg1"/>
                </a:solidFill>
                <a:effectLst>
                  <a:outerShdw blurRad="38100" dist="38100" dir="2700000" algn="ctr" rotWithShape="0">
                    <a:schemeClr val="tx1"/>
                  </a:outerShdw>
                </a:effectLst>
              </a:rPr>
              <a:t>”by what he saw, causing him to jump to his feet. </a:t>
            </a:r>
          </a:p>
          <a:p>
            <a:r>
              <a:rPr lang="en-US" sz="4600" dirty="0">
                <a:solidFill>
                  <a:schemeClr val="bg1"/>
                </a:solidFill>
                <a:effectLst>
                  <a:outerShdw blurRad="38100" dist="38100" dir="2700000" algn="ctr" rotWithShape="0">
                    <a:schemeClr val="tx1"/>
                  </a:outerShdw>
                </a:effectLst>
              </a:rPr>
              <a:t>Unable to believe his eyes, the king asked his advisers if they had really thrown only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a:t>
            </a:r>
            <a:r>
              <a:rPr lang="en-US" sz="4600" dirty="0">
                <a:solidFill>
                  <a:schemeClr val="bg1"/>
                </a:solidFill>
                <a:effectLst>
                  <a:outerShdw blurRad="38100" dist="38100" dir="2700000" algn="ctr" rotWithShape="0">
                    <a:schemeClr val="tx1"/>
                  </a:outerShdw>
                </a:effectLst>
              </a:rPr>
              <a:t>” men into the fire. </a:t>
            </a:r>
          </a:p>
          <a:p>
            <a:r>
              <a:rPr lang="en-US" sz="4600" dirty="0">
                <a:solidFill>
                  <a:schemeClr val="bg1"/>
                </a:solidFill>
                <a:effectLst>
                  <a:outerShdw blurRad="38100" dist="38100" dir="2700000" algn="ctr" rotWithShape="0">
                    <a:schemeClr val="tx1"/>
                  </a:outerShdw>
                </a:effectLst>
              </a:rPr>
              <a:t>They assured the monarch that his memory was accurate.</a:t>
            </a:r>
          </a:p>
          <a:p>
            <a:endParaRPr lang="en-US" sz="40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04B3AE6E-8693-504C-D295-B1060D8FF28B}"/>
              </a:ext>
            </a:extLst>
          </p:cNvPr>
          <p:cNvSpPr txBox="1"/>
          <p:nvPr/>
        </p:nvSpPr>
        <p:spPr>
          <a:xfrm>
            <a:off x="-1" y="6488668"/>
            <a:ext cx="12192000" cy="369332"/>
          </a:xfrm>
          <a:prstGeom prst="rect">
            <a:avLst/>
          </a:prstGeom>
          <a:noFill/>
        </p:spPr>
        <p:txBody>
          <a:bodyPr wrap="square" rtlCol="0">
            <a:spAutoFit/>
          </a:bodyPr>
          <a:lstStyle/>
          <a:p>
            <a:pPr lvl="0"/>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123–124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7BC086E5-D99B-6BAF-1F98-149C9C8E6D70}"/>
              </a:ext>
            </a:extLst>
          </p:cNvPr>
          <p:cNvSpPr>
            <a:spLocks noGrp="1"/>
          </p:cNvSpPr>
          <p:nvPr>
            <p:ph type="title"/>
          </p:nvPr>
        </p:nvSpPr>
        <p:spPr>
          <a:xfrm>
            <a:off x="0" y="2"/>
            <a:ext cx="12192000" cy="131545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King Nebuchadnezzar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astonished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rose up in haste. He declared to his counselors, “Did we not cast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men bound into the fire?” They answered and said to the king, “True, O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596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9B2E0A9-D262-A08D-9D6B-7C8E3B9890F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EF7A9A-B563-1ECB-B667-0147F8A0B56F}"/>
              </a:ext>
            </a:extLst>
          </p:cNvPr>
          <p:cNvSpPr>
            <a:spLocks noGrp="1"/>
          </p:cNvSpPr>
          <p:nvPr>
            <p:ph idx="1"/>
          </p:nvPr>
        </p:nvSpPr>
        <p:spPr>
          <a:xfrm>
            <a:off x="228285" y="1113183"/>
            <a:ext cx="11806989" cy="5375485"/>
          </a:xfrm>
        </p:spPr>
        <p:txBody>
          <a:bodyPr>
            <a:normAutofit lnSpcReduction="10000"/>
          </a:bodyPr>
          <a:lstStyle/>
          <a:p>
            <a:r>
              <a:rPr lang="en-US" sz="3600" dirty="0">
                <a:solidFill>
                  <a:schemeClr val="bg1"/>
                </a:solidFill>
                <a:effectLst>
                  <a:outerShdw blurRad="38100" dist="38100" dir="2700000" algn="ctr" rotWithShape="0">
                    <a:schemeClr val="tx1"/>
                  </a:outerShdw>
                </a:effectLst>
              </a:rPr>
              <a:t>Shadrach, Meshach, and Abednego had been thrown into the fire bound, but now their ropes had evidently burned away and they were alive and walking around in the flames.</a:t>
            </a:r>
          </a:p>
          <a:p>
            <a:r>
              <a:rPr lang="en-US" sz="3600" dirty="0">
                <a:solidFill>
                  <a:schemeClr val="bg1"/>
                </a:solidFill>
                <a:effectLst>
                  <a:outerShdw blurRad="38100" dist="38100" dir="2700000" algn="ctr" rotWithShape="0">
                    <a:schemeClr val="tx1"/>
                  </a:outerShdw>
                </a:effectLst>
              </a:rPr>
              <a:t>But what </a:t>
            </a:r>
            <a:r>
              <a:rPr lang="en-US" sz="3600" b="1" i="1" dirty="0">
                <a:solidFill>
                  <a:schemeClr val="bg1"/>
                </a:solidFill>
                <a:effectLst>
                  <a:outerShdw blurRad="38100" dist="38100" dir="2700000" algn="ctr" rotWithShape="0">
                    <a:schemeClr val="tx1"/>
                  </a:outerShdw>
                </a:effectLst>
              </a:rPr>
              <a:t>astonished</a:t>
            </a:r>
            <a:r>
              <a:rPr lang="en-US" sz="3600" dirty="0">
                <a:solidFill>
                  <a:schemeClr val="bg1"/>
                </a:solidFill>
                <a:effectLst>
                  <a:outerShdw blurRad="38100" dist="38100" dir="2700000" algn="ctr" rotWithShape="0">
                    <a:schemeClr val="tx1"/>
                  </a:outerShdw>
                </a:effectLst>
              </a:rPr>
              <a:t> Nebuchadnezzar was that now the three Jews had been joined by a </a:t>
            </a:r>
            <a:r>
              <a:rPr lang="en-US" sz="3600" b="1" i="1" dirty="0">
                <a:solidFill>
                  <a:schemeClr val="bg1"/>
                </a:solidFill>
                <a:effectLst>
                  <a:outerShdw blurRad="38100" dist="38100" dir="2700000" algn="ctr" rotWithShape="0">
                    <a:schemeClr val="tx1"/>
                  </a:outerShdw>
                </a:effectLst>
              </a:rPr>
              <a:t>fourth</a:t>
            </a:r>
            <a:r>
              <a:rPr lang="en-US" sz="3600" dirty="0">
                <a:solidFill>
                  <a:schemeClr val="bg1"/>
                </a:solidFill>
                <a:effectLst>
                  <a:outerShdw blurRad="38100" dist="38100" dir="2700000" algn="ctr" rotWithShape="0">
                    <a:schemeClr val="tx1"/>
                  </a:outerShdw>
                </a:effectLst>
              </a:rPr>
              <a:t> man who he says here 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 son of the gods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An offspring (or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a:t>
            </a:r>
            <a:r>
              <a:rPr lang="en-US" sz="3600" dirty="0">
                <a:solidFill>
                  <a:schemeClr val="bg1"/>
                </a:solidFill>
                <a:effectLst>
                  <a:outerShdw blurRad="38100" dist="38100" dir="2700000" algn="ctr" rotWithShape="0">
                    <a:schemeClr val="tx1"/>
                  </a:outerShdw>
                </a:effectLst>
              </a:rPr>
              <a:t>”) of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gods</a:t>
            </a:r>
            <a:r>
              <a:rPr lang="en-US" sz="3600" dirty="0">
                <a:solidFill>
                  <a:schemeClr val="bg1"/>
                </a:solidFill>
                <a:effectLst>
                  <a:outerShdw blurRad="38100" dist="38100" dir="2700000" algn="ctr" rotWithShape="0">
                    <a:schemeClr val="tx1"/>
                  </a:outerShdw>
                </a:effectLst>
              </a:rPr>
              <a:t>” would </a:t>
            </a:r>
            <a:r>
              <a:rPr lang="en-US" sz="3600" b="1" i="1" dirty="0">
                <a:solidFill>
                  <a:schemeClr val="bg1"/>
                </a:solidFill>
                <a:effectLst>
                  <a:outerShdw blurRad="38100" dist="38100" dir="2700000" algn="ctr" rotWithShape="0">
                    <a:schemeClr val="tx1"/>
                  </a:outerShdw>
                </a:effectLst>
              </a:rPr>
              <a:t>himself</a:t>
            </a:r>
            <a:r>
              <a:rPr lang="en-US" sz="3600" dirty="0">
                <a:solidFill>
                  <a:schemeClr val="bg1"/>
                </a:solidFill>
                <a:effectLst>
                  <a:outerShdw blurRad="38100" dist="38100" dir="2700000" algn="ctr" rotWithShape="0">
                    <a:schemeClr val="tx1"/>
                  </a:outerShdw>
                </a:effectLst>
              </a:rPr>
              <a:t> be divine. </a:t>
            </a:r>
          </a:p>
          <a:p>
            <a:r>
              <a:rPr lang="en-US" sz="3600" dirty="0">
                <a:solidFill>
                  <a:schemeClr val="bg1"/>
                </a:solidFill>
                <a:effectLst>
                  <a:outerShdw blurRad="38100" dist="38100" dir="2700000" algn="ctr" rotWithShape="0">
                    <a:schemeClr val="tx1"/>
                  </a:outerShdw>
                </a:effectLst>
              </a:rPr>
              <a:t>In other words, the king believed that he had seen a god or superhuman being (i.e. angel) walking around in the flames with the Daniel’s three friends.</a:t>
            </a:r>
          </a:p>
        </p:txBody>
      </p:sp>
      <p:sp>
        <p:nvSpPr>
          <p:cNvPr id="2" name="TextBox 1">
            <a:extLst>
              <a:ext uri="{FF2B5EF4-FFF2-40B4-BE49-F238E27FC236}">
                <a16:creationId xmlns:a16="http://schemas.microsoft.com/office/drawing/2014/main" id="{2FF43F99-AAA7-C8B4-73D8-2B02DCF52A26}"/>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123–124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88235550-B343-D430-ED47-D1BCE888F276}"/>
              </a:ext>
            </a:extLst>
          </p:cNvPr>
          <p:cNvSpPr>
            <a:spLocks noGrp="1"/>
          </p:cNvSpPr>
          <p:nvPr>
            <p:ph type="title"/>
          </p:nvPr>
        </p:nvSpPr>
        <p:spPr>
          <a:xfrm>
            <a:off x="0" y="2"/>
            <a:ext cx="12192000" cy="99460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answered and said, "But I see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men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unbound, walking in the midst of the fire, and they are not hurt; and the appearance of the fourth 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son of the gods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176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F525305-4251-988D-F1F8-B7E2F9B1433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5A7F7B-BE14-3601-ED21-4334D832173A}"/>
              </a:ext>
            </a:extLst>
          </p:cNvPr>
          <p:cNvSpPr>
            <a:spLocks noGrp="1"/>
          </p:cNvSpPr>
          <p:nvPr>
            <p:ph idx="1"/>
          </p:nvPr>
        </p:nvSpPr>
        <p:spPr>
          <a:xfrm>
            <a:off x="226421" y="1186934"/>
            <a:ext cx="11543211" cy="5383683"/>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The KJV renders this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Son of God</a:t>
            </a:r>
            <a:r>
              <a:rPr lang="en-US" sz="3200" dirty="0">
                <a:solidFill>
                  <a:schemeClr val="bg1"/>
                </a:solidFill>
                <a:effectLst>
                  <a:outerShdw blurRad="38100" dist="38100" dir="2700000" algn="ctr" rotWithShape="0">
                    <a:schemeClr val="tx1"/>
                  </a:outerShdw>
                </a:effectLst>
              </a:rPr>
              <a:t>,” which indicates that the KJV translators thought this fourth man was, in fact, the second person of the Trinity.</a:t>
            </a:r>
          </a:p>
          <a:p>
            <a:r>
              <a:rPr lang="en-US" sz="3200" dirty="0">
                <a:solidFill>
                  <a:schemeClr val="bg1"/>
                </a:solidFill>
                <a:effectLst>
                  <a:outerShdw blurRad="38100" dist="38100" dir="2700000" algn="ctr" rotWithShape="0">
                    <a:schemeClr val="tx1"/>
                  </a:outerShdw>
                </a:effectLst>
              </a:rPr>
              <a:t>This was a popular belief among the early church fathers as well, but this way of translating the phrase doesn’t really seem to fit the context here.</a:t>
            </a:r>
          </a:p>
          <a:p>
            <a:r>
              <a:rPr lang="en-US" sz="3200" dirty="0">
                <a:solidFill>
                  <a:schemeClr val="bg1"/>
                </a:solidFill>
                <a:effectLst>
                  <a:outerShdw blurRad="38100" dist="38100" dir="2700000" algn="ctr" rotWithShape="0">
                    <a:schemeClr val="tx1"/>
                  </a:outerShdw>
                </a:effectLst>
              </a:rPr>
              <a:t>In Aramaic, the plural noun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gods</a:t>
            </a:r>
            <a:r>
              <a:rPr lang="en-US" sz="3200" dirty="0">
                <a:solidFill>
                  <a:schemeClr val="bg1"/>
                </a:solidFill>
                <a:effectLst>
                  <a:outerShdw blurRad="38100" dist="38100" dir="2700000" algn="ctr" rotWithShape="0">
                    <a:schemeClr val="tx1"/>
                  </a:outerShdw>
                </a:effectLst>
              </a:rPr>
              <a:t>” here can be rendered as a </a:t>
            </a:r>
            <a:r>
              <a:rPr lang="en-US" sz="3200" b="1" i="1" dirty="0">
                <a:solidFill>
                  <a:schemeClr val="bg1"/>
                </a:solidFill>
                <a:effectLst>
                  <a:outerShdw blurRad="38100" dist="38100" dir="2700000" algn="ctr" rotWithShape="0">
                    <a:schemeClr val="tx1"/>
                  </a:outerShdw>
                </a:effectLst>
              </a:rPr>
              <a:t>plural</a:t>
            </a:r>
            <a:r>
              <a:rPr lang="en-US" sz="3200" dirty="0">
                <a:solidFill>
                  <a:schemeClr val="bg1"/>
                </a:solidFill>
                <a:effectLst>
                  <a:outerShdw blurRad="38100" dist="38100" dir="2700000" algn="ctr" rotWithShape="0">
                    <a:schemeClr val="tx1"/>
                  </a:outerShdw>
                </a:effectLst>
              </a:rPr>
              <a:t>, “gods,” </a:t>
            </a:r>
            <a:r>
              <a:rPr lang="en-US" sz="3200" b="1" i="1" dirty="0">
                <a:solidFill>
                  <a:schemeClr val="bg1"/>
                </a:solidFill>
                <a:effectLst>
                  <a:outerShdw blurRad="38100" dist="38100" dir="2700000" algn="ctr" rotWithShape="0">
                    <a:schemeClr val="tx1"/>
                  </a:outerShdw>
                </a:effectLst>
              </a:rPr>
              <a:t>or</a:t>
            </a:r>
            <a:r>
              <a:rPr lang="en-US" sz="3200" dirty="0">
                <a:solidFill>
                  <a:schemeClr val="bg1"/>
                </a:solidFill>
                <a:effectLst>
                  <a:outerShdw blurRad="38100" dist="38100" dir="2700000" algn="ctr" rotWithShape="0">
                    <a:schemeClr val="tx1"/>
                  </a:outerShdw>
                </a:effectLst>
              </a:rPr>
              <a:t> as a </a:t>
            </a:r>
            <a:r>
              <a:rPr lang="en-US" sz="3200" b="1" i="1" dirty="0">
                <a:solidFill>
                  <a:schemeClr val="bg1"/>
                </a:solidFill>
                <a:effectLst>
                  <a:outerShdw blurRad="38100" dist="38100" dir="2700000" algn="ctr" rotWithShape="0">
                    <a:schemeClr val="tx1"/>
                  </a:outerShdw>
                </a:effectLst>
              </a:rPr>
              <a:t>singular</a:t>
            </a:r>
            <a:r>
              <a:rPr lang="en-US" sz="3200" dirty="0">
                <a:solidFill>
                  <a:schemeClr val="bg1"/>
                </a:solidFill>
                <a:effectLst>
                  <a:outerShdw blurRad="38100" dist="38100" dir="2700000" algn="ctr" rotWithShape="0">
                    <a:schemeClr val="tx1"/>
                  </a:outerShdw>
                </a:effectLst>
              </a:rPr>
              <a:t>, “God” when denoting the true God. </a:t>
            </a:r>
          </a:p>
          <a:p>
            <a:r>
              <a:rPr lang="en-US" sz="3200" dirty="0">
                <a:solidFill>
                  <a:schemeClr val="bg1"/>
                </a:solidFill>
                <a:effectLst>
                  <a:outerShdw blurRad="38100" dist="38100" dir="2700000" algn="ctr" rotWithShape="0">
                    <a:schemeClr val="tx1"/>
                  </a:outerShdw>
                </a:effectLst>
              </a:rPr>
              <a:t>In this context, since Nebuchadnezzar was a pagan polytheist who had no concept of the Christian Trinity, I think it’s better to translate it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gods</a:t>
            </a:r>
            <a:r>
              <a:rPr lang="en-US" sz="3200" dirty="0">
                <a:solidFill>
                  <a:schemeClr val="bg1"/>
                </a:solidFill>
                <a:effectLst>
                  <a:outerShdw blurRad="38100" dist="38100" dir="2700000" algn="ctr" rotWithShape="0">
                    <a:schemeClr val="tx1"/>
                  </a:outerShdw>
                </a:effectLst>
              </a:rPr>
              <a:t>” as the ESV and most other modern translations have done. </a:t>
            </a:r>
          </a:p>
          <a:p>
            <a:r>
              <a:rPr lang="en-US" sz="3200" dirty="0">
                <a:solidFill>
                  <a:schemeClr val="bg1"/>
                </a:solidFill>
                <a:effectLst>
                  <a:outerShdw blurRad="38100" dist="38100" dir="2700000" algn="ctr" rotWithShape="0">
                    <a:schemeClr val="tx1"/>
                  </a:outerShdw>
                </a:effectLst>
              </a:rPr>
              <a:t>While it’s </a:t>
            </a:r>
            <a:r>
              <a:rPr lang="en-US" sz="3200" b="1" i="1" dirty="0">
                <a:solidFill>
                  <a:schemeClr val="bg1"/>
                </a:solidFill>
                <a:effectLst>
                  <a:outerShdw blurRad="38100" dist="38100" dir="2700000" algn="ctr" rotWithShape="0">
                    <a:schemeClr val="tx1"/>
                  </a:outerShdw>
                </a:effectLst>
              </a:rPr>
              <a:t>possible</a:t>
            </a:r>
            <a:r>
              <a:rPr lang="en-US" sz="3200" dirty="0">
                <a:solidFill>
                  <a:schemeClr val="bg1"/>
                </a:solidFill>
                <a:effectLst>
                  <a:outerShdw blurRad="38100" dist="38100" dir="2700000" algn="ctr" rotWithShape="0">
                    <a:schemeClr val="tx1"/>
                  </a:outerShdw>
                </a:effectLst>
              </a:rPr>
              <a:t> this fourth man in the fire was a Christophany of some kind, in the absence of any compelling evidence, I think it’s more </a:t>
            </a:r>
            <a:r>
              <a:rPr lang="en-US" sz="3200" b="1" i="1" dirty="0">
                <a:solidFill>
                  <a:schemeClr val="bg1"/>
                </a:solidFill>
                <a:effectLst>
                  <a:outerShdw blurRad="38100" dist="38100" dir="2700000" algn="ctr" rotWithShape="0">
                    <a:schemeClr val="tx1"/>
                  </a:outerShdw>
                </a:effectLst>
              </a:rPr>
              <a:t>likely</a:t>
            </a:r>
            <a:r>
              <a:rPr lang="en-US" sz="3200" dirty="0">
                <a:solidFill>
                  <a:schemeClr val="bg1"/>
                </a:solidFill>
                <a:effectLst>
                  <a:outerShdw blurRad="38100" dist="38100" dir="2700000" algn="ctr" rotWithShape="0">
                    <a:schemeClr val="tx1"/>
                  </a:outerShdw>
                </a:effectLst>
              </a:rPr>
              <a:t> that he is an </a:t>
            </a:r>
            <a:r>
              <a:rPr lang="en-US" sz="3200" b="1" i="1" dirty="0">
                <a:solidFill>
                  <a:schemeClr val="bg1"/>
                </a:solidFill>
                <a:effectLst>
                  <a:outerShdw blurRad="38100" dist="38100" dir="2700000" algn="ctr" rotWithShape="0">
                    <a:schemeClr val="tx1"/>
                  </a:outerShdw>
                </a:effectLst>
              </a:rPr>
              <a:t>angel</a:t>
            </a:r>
            <a:r>
              <a:rPr lang="en-US" sz="3200" dirty="0">
                <a:solidFill>
                  <a:schemeClr val="bg1"/>
                </a:solidFill>
                <a:effectLst>
                  <a:outerShdw blurRad="38100" dist="38100" dir="2700000" algn="ctr" rotWithShape="0">
                    <a:schemeClr val="tx1"/>
                  </a:outerShdw>
                </a:effectLst>
              </a:rPr>
              <a:t> (as he is called by Nebuchadnezzar in vs. 28) sent by God, much like the angel God sent to close the mouth of the lion in Daniel 6:22.</a:t>
            </a:r>
          </a:p>
        </p:txBody>
      </p:sp>
      <p:sp>
        <p:nvSpPr>
          <p:cNvPr id="2" name="TextBox 1">
            <a:extLst>
              <a:ext uri="{FF2B5EF4-FFF2-40B4-BE49-F238E27FC236}">
                <a16:creationId xmlns:a16="http://schemas.microsoft.com/office/drawing/2014/main" id="{C4933571-97DE-F848-AE76-0874FF220FE2}"/>
              </a:ext>
            </a:extLst>
          </p:cNvPr>
          <p:cNvSpPr txBox="1"/>
          <p:nvPr/>
        </p:nvSpPr>
        <p:spPr>
          <a:xfrm>
            <a:off x="-1"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Barnes, Albert;  The Ultimate Commentary On Daniel: A Collective Wisdom On The Bible (p. </a:t>
            </a:r>
            <a:r>
              <a:rPr lang="en-US" dirty="0">
                <a:solidFill>
                  <a:schemeClr val="bg1"/>
                </a:solidFill>
                <a:effectLst>
                  <a:outerShdw blurRad="38100" dist="38100" dir="2700000" algn="ctr" rotWithShape="0">
                    <a:schemeClr val="tx1"/>
                  </a:outerShdw>
                </a:effectLst>
              </a:rPr>
              <a:t>294</a:t>
            </a:r>
            <a:r>
              <a:rPr lang="en-US" dirty="0">
                <a:solidFill>
                  <a:srgbClr val="FFFFFF"/>
                </a:solidFill>
                <a:effectLst>
                  <a:outerShdw blurRad="50800" dist="50800" dir="5400000" algn="ctr">
                    <a:srgbClr val="000000"/>
                  </a:outerShdw>
                </a:effectLst>
                <a:latin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8ECCAF74-70FC-8C3C-02AF-E33D898B54E9}"/>
              </a:ext>
            </a:extLst>
          </p:cNvPr>
          <p:cNvSpPr>
            <a:spLocks noGrp="1"/>
          </p:cNvSpPr>
          <p:nvPr>
            <p:ph type="title"/>
          </p:nvPr>
        </p:nvSpPr>
        <p:spPr>
          <a:xfrm>
            <a:off x="0" y="2"/>
            <a:ext cx="12192000" cy="99460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answered and said, “But I see four men unbound, walking in the midst of the fire, and they are not hurt; and the appearance of the fourth is like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son of the gods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246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341AEEF-EF39-1FDE-27AF-FD964526AED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642469-E002-7257-7EF1-FE510C875BCF}"/>
              </a:ext>
            </a:extLst>
          </p:cNvPr>
          <p:cNvSpPr>
            <a:spLocks noGrp="1"/>
          </p:cNvSpPr>
          <p:nvPr>
            <p:ph idx="1"/>
          </p:nvPr>
        </p:nvSpPr>
        <p:spPr>
          <a:xfrm>
            <a:off x="192504" y="1355697"/>
            <a:ext cx="11806989" cy="5080884"/>
          </a:xfrm>
        </p:spPr>
        <p:txBody>
          <a:bodyPr>
            <a:normAutofit lnSpcReduction="10000"/>
          </a:bodyPr>
          <a:lstStyle/>
          <a:p>
            <a:r>
              <a:rPr lang="en-US" sz="3600" dirty="0">
                <a:solidFill>
                  <a:schemeClr val="bg1"/>
                </a:solidFill>
                <a:effectLst>
                  <a:outerShdw blurRad="38100" dist="38100" dir="2700000" algn="ctr" rotWithShape="0">
                    <a:schemeClr val="tx1"/>
                  </a:outerShdw>
                </a:effectLst>
              </a:rPr>
              <a:t>Probably in order to get a better look and so that Shadrach, Meshach, and Abednego could hear him, Nebuchadnezzar came near the opening of the furnace and shouted for the Hebrews to come out of the fire and appear before him. </a:t>
            </a:r>
          </a:p>
          <a:p>
            <a:r>
              <a:rPr lang="en-US" sz="3600" dirty="0">
                <a:solidFill>
                  <a:schemeClr val="bg1"/>
                </a:solidFill>
                <a:effectLst>
                  <a:outerShdw blurRad="38100" dist="38100" dir="2700000" algn="ctr" rotWithShape="0">
                    <a:schemeClr val="tx1"/>
                  </a:outerShdw>
                </a:effectLst>
              </a:rPr>
              <a:t>The king was now convinced that Yahweh, the God of Israel, was truly great,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Yet this faith in Yahweh was well within the scope of pagan, polytheistic religious beliefs, for the king merely considered Yahweh a great God (at least for the present) among many gods.</a:t>
            </a:r>
          </a:p>
        </p:txBody>
      </p:sp>
      <p:sp>
        <p:nvSpPr>
          <p:cNvPr id="2" name="TextBox 1">
            <a:extLst>
              <a:ext uri="{FF2B5EF4-FFF2-40B4-BE49-F238E27FC236}">
                <a16:creationId xmlns:a16="http://schemas.microsoft.com/office/drawing/2014/main" id="{B664F7BF-AC21-7442-B53D-64E6300BEE54}"/>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123–124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5243AA69-3536-1CEB-A106-AD3A5AD1C94C}"/>
              </a:ext>
            </a:extLst>
          </p:cNvPr>
          <p:cNvSpPr>
            <a:spLocks noGrp="1"/>
          </p:cNvSpPr>
          <p:nvPr>
            <p:ph type="title"/>
          </p:nvPr>
        </p:nvSpPr>
        <p:spPr>
          <a:xfrm>
            <a:off x="0" y="2"/>
            <a:ext cx="12192000" cy="116884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Nebuchadnezzar came near to the door of the burning fiery furnace; he declared, "Shadrach, Meshach, and Abednego, servants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come out, and come here!" Then Shadrach, Meshach, and Abednego came out from the fire.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5624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6F16951-9CAD-3161-1B8A-E78B23B0A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8F6913-94F4-8740-FFD4-725E77E2B5EF}"/>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Inquisition (3:13–18)</a:t>
            </a:r>
          </a:p>
        </p:txBody>
      </p:sp>
      <p:sp>
        <p:nvSpPr>
          <p:cNvPr id="5" name="Content Placeholder 4">
            <a:extLst>
              <a:ext uri="{FF2B5EF4-FFF2-40B4-BE49-F238E27FC236}">
                <a16:creationId xmlns:a16="http://schemas.microsoft.com/office/drawing/2014/main" id="{C65C9C20-7A00-24AB-26DD-79A8022CA8D3}"/>
              </a:ext>
            </a:extLst>
          </p:cNvPr>
          <p:cNvSpPr>
            <a:spLocks noGrp="1"/>
          </p:cNvSpPr>
          <p:nvPr>
            <p:ph idx="1"/>
          </p:nvPr>
        </p:nvSpPr>
        <p:spPr>
          <a:xfrm>
            <a:off x="357809" y="818735"/>
            <a:ext cx="11502887" cy="5976920"/>
          </a:xfrm>
        </p:spPr>
        <p:txBody>
          <a:bodyPr>
            <a:normAutofit fontScale="92500" lnSpcReduction="10000"/>
          </a:bodyPr>
          <a:lstStyle/>
          <a:p>
            <a:pPr marL="0" indent="0">
              <a:buNone/>
            </a:pP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3:13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Furious with rage, Nebuchadnezzar summoned Shadrach, Meshach and Abednego. So these men were brought before the king,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Nebuchadnezzar said to them, “Is it true, Shadrach, Meshach and Abednego, that you do not serve my gods or worship the image of gold I have set up?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when you hear the sound of the horn, flute, zither, lyre, harp, pipes and all kinds of music, if you are ready to fall down and worship the image I made, very good. But if you do not worship it, you will be thrown immediately into a blazing furnace. Then what god will be able to rescue you from my hand?”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Shadrach, Meshach and Abednego replied to the king, “O Nebuchadnezzar, we do not need to defend ourselves before you in this matter.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we are thrown into the blazing furnace, the God we serve is able to save us from it, and he will rescue us from your hand, O king.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even if he does not, we want you to know, O king, that we will not serve your gods or worship the image of gold you have set up.” </a:t>
            </a:r>
            <a:r>
              <a:rPr lang="en-US" sz="32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4614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B219DBC-88EE-D59B-EB03-1C867096EBC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344A80-88B1-5A4E-E095-C18C2EC2942A}"/>
              </a:ext>
            </a:extLst>
          </p:cNvPr>
          <p:cNvSpPr>
            <a:spLocks noGrp="1"/>
          </p:cNvSpPr>
          <p:nvPr>
            <p:ph idx="1"/>
          </p:nvPr>
        </p:nvSpPr>
        <p:spPr>
          <a:xfrm>
            <a:off x="192504" y="1552074"/>
            <a:ext cx="11806989" cy="4884507"/>
          </a:xfrm>
        </p:spPr>
        <p:txBody>
          <a:bodyPr>
            <a:normAutofit/>
          </a:bodyPr>
          <a:lstStyle/>
          <a:p>
            <a:r>
              <a:rPr lang="en-US" sz="3600" dirty="0">
                <a:solidFill>
                  <a:schemeClr val="bg1"/>
                </a:solidFill>
                <a:effectLst>
                  <a:outerShdw blurRad="38100" dist="38100" dir="2700000" algn="ctr" rotWithShape="0">
                    <a:schemeClr val="tx1"/>
                  </a:outerShdw>
                </a:effectLst>
              </a:rPr>
              <a:t>When the three came out of the fire, the other officials crowded around to examine them. </a:t>
            </a:r>
          </a:p>
          <a:p>
            <a:r>
              <a:rPr lang="en-US" sz="3600" dirty="0">
                <a:solidFill>
                  <a:schemeClr val="bg1"/>
                </a:solidFill>
                <a:effectLst>
                  <a:outerShdw blurRad="38100" dist="38100" dir="2700000" algn="ctr" rotWithShape="0">
                    <a:schemeClr val="tx1"/>
                  </a:outerShdw>
                </a:effectLst>
              </a:rPr>
              <a:t>There was </a:t>
            </a:r>
            <a:r>
              <a:rPr lang="en-US" sz="3600" b="1" i="1" dirty="0">
                <a:solidFill>
                  <a:schemeClr val="bg1"/>
                </a:solidFill>
                <a:effectLst>
                  <a:outerShdw blurRad="38100" dist="38100" dir="2700000" algn="ctr" rotWithShape="0">
                    <a:schemeClr val="tx1"/>
                  </a:outerShdw>
                </a:effectLst>
              </a:rPr>
              <a:t>no</a:t>
            </a:r>
            <a:r>
              <a:rPr lang="en-US" sz="3600" dirty="0">
                <a:solidFill>
                  <a:schemeClr val="bg1"/>
                </a:solidFill>
                <a:effectLst>
                  <a:outerShdw blurRad="38100" dist="38100" dir="2700000" algn="ctr" rotWithShape="0">
                    <a:schemeClr val="tx1"/>
                  </a:outerShdw>
                </a:effectLst>
              </a:rPr>
              <a:t> evidence that the three men had been in the furnace, for their bodies had not been burned –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fire had not had any power over the bodies of those men</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Their hair was not singed,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their cloaks were not harmed</a:t>
            </a:r>
            <a:r>
              <a:rPr lang="en-US" sz="3600" dirty="0">
                <a:solidFill>
                  <a:schemeClr val="bg1"/>
                </a:solidFill>
                <a:effectLst>
                  <a:outerShdw blurRad="38100" dist="38100" dir="2700000" algn="ctr" rotWithShape="0">
                    <a:schemeClr val="tx1"/>
                  </a:outerShdw>
                </a:effectLst>
              </a:rPr>
              <a:t>,” and there was not even any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smell of fire</a:t>
            </a:r>
            <a:r>
              <a:rPr lang="en-US" sz="3600" dirty="0">
                <a:solidFill>
                  <a:schemeClr val="bg1"/>
                </a:solidFill>
                <a:effectLst>
                  <a:outerShdw blurRad="38100" dist="38100" dir="2700000" algn="ctr" rotWithShape="0">
                    <a:schemeClr val="tx1"/>
                  </a:outerShdw>
                </a:effectLst>
              </a:rPr>
              <a:t>” on them.</a:t>
            </a:r>
          </a:p>
          <a:p>
            <a:r>
              <a:rPr lang="en-US" sz="3600" dirty="0">
                <a:solidFill>
                  <a:schemeClr val="bg1"/>
                </a:solidFill>
                <a:effectLst>
                  <a:outerShdw blurRad="38100" dist="38100" dir="2700000" algn="ctr" rotWithShape="0">
                    <a:schemeClr val="tx1"/>
                  </a:outerShdw>
                </a:effectLst>
              </a:rPr>
              <a:t>All were convinced that they had witnessed a miracle.</a:t>
            </a:r>
          </a:p>
        </p:txBody>
      </p:sp>
      <p:sp>
        <p:nvSpPr>
          <p:cNvPr id="2" name="TextBox 1">
            <a:extLst>
              <a:ext uri="{FF2B5EF4-FFF2-40B4-BE49-F238E27FC236}">
                <a16:creationId xmlns:a16="http://schemas.microsoft.com/office/drawing/2014/main" id="{13BFD775-77E4-FC11-5CD2-BAAC9F60DF79}"/>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123–124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93499BF5-D351-79BC-273F-A7092EC64AD5}"/>
              </a:ext>
            </a:extLst>
          </p:cNvPr>
          <p:cNvSpPr>
            <a:spLocks noGrp="1"/>
          </p:cNvSpPr>
          <p:nvPr>
            <p:ph type="title"/>
          </p:nvPr>
        </p:nvSpPr>
        <p:spPr>
          <a:xfrm>
            <a:off x="0" y="2"/>
            <a:ext cx="12192000" cy="141972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satraps, the prefects, the governors, and the king's counselors gathered together and saw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fire had not had any power over the bodies of those men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hair of their heads was not singed,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their cloaks were not harmed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smell of fire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come upon them.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007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DB6072A-7F78-89EA-EF02-3103D23CBC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63367A-92B6-43D9-FBFA-E75AD4F5844B}"/>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Result (3:28-30)</a:t>
            </a:r>
          </a:p>
        </p:txBody>
      </p:sp>
      <p:sp>
        <p:nvSpPr>
          <p:cNvPr id="5" name="Content Placeholder 4">
            <a:extLst>
              <a:ext uri="{FF2B5EF4-FFF2-40B4-BE49-F238E27FC236}">
                <a16:creationId xmlns:a16="http://schemas.microsoft.com/office/drawing/2014/main" id="{4F17CD92-B72B-C947-5B07-3CD3BF5BE280}"/>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3:28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Nebuchadnezzar said, “Praise be to the God of Shadrach, Meshach and Abednego, who has sent his angel and rescued his servants! They trusted in him and defied the king's command and were willing to give up their lives rather than serve or worship any god except their own God.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I decree that the people of any nation or language who say anything against the God of Shadrach, Meshach and Abednego be cut into pieces and their houses be turned into piles of rubble, for no other god can save in this way.”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promoted Shadrach, Meshach and Abednego in the province of Babylon. </a:t>
            </a:r>
            <a:r>
              <a:rPr lang="en-US" sz="36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719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1123F9F-58B1-2A44-25BE-0C53E88FE24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A5710B-EAE5-DEAA-EDEC-7F75E8C8B306}"/>
              </a:ext>
            </a:extLst>
          </p:cNvPr>
          <p:cNvSpPr>
            <a:spLocks noGrp="1"/>
          </p:cNvSpPr>
          <p:nvPr>
            <p:ph idx="1"/>
          </p:nvPr>
        </p:nvSpPr>
        <p:spPr>
          <a:xfrm>
            <a:off x="192504" y="1552074"/>
            <a:ext cx="11806989" cy="4992417"/>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Nebuchadnezzar praised the God of the Hebrews for such a great demonstration of his power. </a:t>
            </a:r>
          </a:p>
          <a:p>
            <a:r>
              <a:rPr lang="en-US" sz="3600" dirty="0">
                <a:solidFill>
                  <a:schemeClr val="bg1"/>
                </a:solidFill>
                <a:effectLst>
                  <a:outerShdw blurRad="38100" dist="38100" dir="2700000" algn="ctr" rotWithShape="0">
                    <a:schemeClr val="tx1"/>
                  </a:outerShdw>
                </a:effectLst>
              </a:rPr>
              <a:t>The king also was quite impressed with the fact that Shadrach, Meshach, and Abednego had placed their trust in their God, and that their God had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sent his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a:t>
            </a:r>
            <a:r>
              <a:rPr lang="en-US" sz="3600" dirty="0">
                <a:solidFill>
                  <a:schemeClr val="bg1"/>
                </a:solidFill>
                <a:effectLst>
                  <a:outerShdw blurRad="38100" dist="38100" dir="2700000" algn="ctr" rotWithShape="0">
                    <a:schemeClr val="tx1"/>
                  </a:outerShdw>
                </a:effectLst>
              </a:rPr>
              <a:t>” to deliver them. </a:t>
            </a:r>
          </a:p>
          <a:p>
            <a:r>
              <a:rPr lang="en-US" sz="3600" dirty="0">
                <a:solidFill>
                  <a:schemeClr val="bg1"/>
                </a:solidFill>
                <a:effectLst>
                  <a:outerShdw blurRad="38100" dist="38100" dir="2700000" algn="ctr" rotWithShape="0">
                    <a:schemeClr val="tx1"/>
                  </a:outerShdw>
                </a:effectLst>
              </a:rPr>
              <a:t>In this context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a:t>
            </a:r>
            <a:r>
              <a:rPr lang="en-US" sz="3600" dirty="0">
                <a:solidFill>
                  <a:schemeClr val="bg1"/>
                </a:solidFill>
                <a:effectLst>
                  <a:outerShdw blurRad="38100" dist="38100" dir="2700000" algn="ctr" rotWithShape="0">
                    <a:schemeClr val="tx1"/>
                  </a:outerShdw>
                </a:effectLst>
              </a:rPr>
              <a:t>” refers to a divine being as we talked about in vs. 25. </a:t>
            </a:r>
          </a:p>
          <a:p>
            <a:r>
              <a:rPr lang="en-US" sz="3600" dirty="0">
                <a:solidFill>
                  <a:schemeClr val="bg1"/>
                </a:solidFill>
                <a:effectLst>
                  <a:outerShdw blurRad="38100" dist="38100" dir="2700000" algn="ctr" rotWithShape="0">
                    <a:schemeClr val="tx1"/>
                  </a:outerShdw>
                </a:effectLst>
              </a:rPr>
              <a:t>Then the pagan monarch expressed his </a:t>
            </a:r>
            <a:r>
              <a:rPr lang="en-US" sz="3600" b="1" i="1" dirty="0">
                <a:solidFill>
                  <a:schemeClr val="bg1"/>
                </a:solidFill>
                <a:effectLst>
                  <a:outerShdw blurRad="38100" dist="38100" dir="2700000" algn="ctr" rotWithShape="0">
                    <a:schemeClr val="tx1"/>
                  </a:outerShdw>
                </a:effectLst>
              </a:rPr>
              <a:t>admiration</a:t>
            </a:r>
            <a:r>
              <a:rPr lang="en-US" sz="3600" dirty="0">
                <a:solidFill>
                  <a:schemeClr val="bg1"/>
                </a:solidFill>
                <a:effectLst>
                  <a:outerShdw blurRad="38100" dist="38100" dir="2700000" algn="ctr" rotWithShape="0">
                    <a:schemeClr val="tx1"/>
                  </a:outerShdw>
                </a:effectLst>
              </a:rPr>
              <a:t> for these young men because of their willingness to defy a king’s command and suffer a horrible death in order to remain true to their god. </a:t>
            </a:r>
          </a:p>
          <a:p>
            <a:r>
              <a:rPr lang="en-US" sz="3600" dirty="0">
                <a:solidFill>
                  <a:schemeClr val="bg1"/>
                </a:solidFill>
                <a:effectLst>
                  <a:outerShdw blurRad="38100" dist="38100" dir="2700000" algn="ctr" rotWithShape="0">
                    <a:schemeClr val="tx1"/>
                  </a:outerShdw>
                </a:effectLst>
              </a:rPr>
              <a:t>Although initially </a:t>
            </a:r>
            <a:r>
              <a:rPr lang="en-US" sz="3600" b="1" i="1" dirty="0">
                <a:solidFill>
                  <a:schemeClr val="bg1"/>
                </a:solidFill>
                <a:effectLst>
                  <a:outerShdw blurRad="38100" dist="38100" dir="2700000" algn="ctr" rotWithShape="0">
                    <a:schemeClr val="tx1"/>
                  </a:outerShdw>
                </a:effectLst>
              </a:rPr>
              <a:t>angered</a:t>
            </a:r>
            <a:r>
              <a:rPr lang="en-US" sz="3600" dirty="0">
                <a:solidFill>
                  <a:schemeClr val="bg1"/>
                </a:solidFill>
                <a:effectLst>
                  <a:outerShdw blurRad="38100" dist="38100" dir="2700000" algn="ctr" rotWithShape="0">
                    <a:schemeClr val="tx1"/>
                  </a:outerShdw>
                </a:effectLst>
              </a:rPr>
              <a:t> by their actions, he </a:t>
            </a:r>
            <a:r>
              <a:rPr lang="en-US" sz="3600" b="1" i="1" dirty="0">
                <a:solidFill>
                  <a:schemeClr val="bg1"/>
                </a:solidFill>
                <a:effectLst>
                  <a:outerShdw blurRad="38100" dist="38100" dir="2700000" algn="ctr" rotWithShape="0">
                    <a:schemeClr val="tx1"/>
                  </a:outerShdw>
                </a:effectLst>
              </a:rPr>
              <a:t>now</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respected</a:t>
            </a:r>
            <a:r>
              <a:rPr lang="en-US" sz="3600" dirty="0">
                <a:solidFill>
                  <a:schemeClr val="bg1"/>
                </a:solidFill>
                <a:effectLst>
                  <a:outerShdw blurRad="38100" dist="38100" dir="2700000" algn="ctr" rotWithShape="0">
                    <a:schemeClr val="tx1"/>
                  </a:outerShdw>
                </a:effectLst>
              </a:rPr>
              <a:t> their commitment. </a:t>
            </a:r>
          </a:p>
          <a:p>
            <a:r>
              <a:rPr lang="en-US" sz="3600" dirty="0">
                <a:solidFill>
                  <a:schemeClr val="bg1"/>
                </a:solidFill>
                <a:effectLst>
                  <a:outerShdw blurRad="38100" dist="38100" dir="2700000" algn="ctr" rotWithShape="0">
                    <a:schemeClr val="tx1"/>
                  </a:outerShdw>
                </a:effectLst>
              </a:rPr>
              <a:t>Even in </a:t>
            </a:r>
            <a:r>
              <a:rPr lang="en-US" sz="3600" b="1" i="1" dirty="0">
                <a:solidFill>
                  <a:schemeClr val="bg1"/>
                </a:solidFill>
                <a:effectLst>
                  <a:outerShdw blurRad="38100" dist="38100" dir="2700000" algn="ctr" rotWithShape="0">
                    <a:schemeClr val="tx1"/>
                  </a:outerShdw>
                </a:effectLst>
              </a:rPr>
              <a:t>today’s</a:t>
            </a:r>
            <a:r>
              <a:rPr lang="en-US" sz="3600" dirty="0">
                <a:solidFill>
                  <a:schemeClr val="bg1"/>
                </a:solidFill>
                <a:effectLst>
                  <a:outerShdw blurRad="38100" dist="38100" dir="2700000" algn="ctr" rotWithShape="0">
                    <a:schemeClr val="tx1"/>
                  </a:outerShdw>
                </a:effectLst>
              </a:rPr>
              <a:t> world unbelievers may not understand or appreciate Christian convictions, but usually they </a:t>
            </a:r>
            <a:r>
              <a:rPr lang="en-US" sz="3600" b="1" i="1" dirty="0">
                <a:solidFill>
                  <a:schemeClr val="bg1"/>
                </a:solidFill>
                <a:effectLst>
                  <a:outerShdw blurRad="38100" dist="38100" dir="2700000" algn="ctr" rotWithShape="0">
                    <a:schemeClr val="tx1"/>
                  </a:outerShdw>
                </a:effectLst>
              </a:rPr>
              <a:t>respect</a:t>
            </a:r>
            <a:r>
              <a:rPr lang="en-US" sz="3600" dirty="0">
                <a:solidFill>
                  <a:schemeClr val="bg1"/>
                </a:solidFill>
                <a:effectLst>
                  <a:outerShdw blurRad="38100" dist="38100" dir="2700000" algn="ctr" rotWithShape="0">
                    <a:schemeClr val="tx1"/>
                  </a:outerShdw>
                </a:effectLst>
              </a:rPr>
              <a:t> those who are willing to take a stand for their God. </a:t>
            </a:r>
          </a:p>
        </p:txBody>
      </p:sp>
      <p:sp>
        <p:nvSpPr>
          <p:cNvPr id="2" name="TextBox 1">
            <a:extLst>
              <a:ext uri="{FF2B5EF4-FFF2-40B4-BE49-F238E27FC236}">
                <a16:creationId xmlns:a16="http://schemas.microsoft.com/office/drawing/2014/main" id="{2E8137F5-A95A-880F-3EF8-CE9686B67697}"/>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124–125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F0055FD5-2C92-139C-9A28-8F8A9414008C}"/>
              </a:ext>
            </a:extLst>
          </p:cNvPr>
          <p:cNvSpPr>
            <a:spLocks noGrp="1"/>
          </p:cNvSpPr>
          <p:nvPr>
            <p:ph type="title"/>
          </p:nvPr>
        </p:nvSpPr>
        <p:spPr>
          <a:xfrm>
            <a:off x="0" y="2"/>
            <a:ext cx="12192000" cy="141972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Nebuchadnezzar answered and said, "Blessed be the God of Shadrach, Meshach, and Abednego, who has sent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delivered his servants, who trusted in him, and set aside the king's command, and yielded up their bodies rather than serve and worship any god except their own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3607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DEC3B24-0C7E-D4A0-750B-00945328F7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F04387-D67A-6718-F090-1A0AE3367BD3}"/>
              </a:ext>
            </a:extLst>
          </p:cNvPr>
          <p:cNvSpPr>
            <a:spLocks noGrp="1"/>
          </p:cNvSpPr>
          <p:nvPr>
            <p:ph idx="1"/>
          </p:nvPr>
        </p:nvSpPr>
        <p:spPr>
          <a:xfrm>
            <a:off x="192504" y="1287084"/>
            <a:ext cx="11806989" cy="5386250"/>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Here Nebuchadnezzar issued a decree forbidding all subjects throughout his kingdom from impugning Israel’s God on penalty of death and destruction of their property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torn limb from limb, and their houses laid in ruins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reason for the decree was that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other god who is able to rescue in this way</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Such a command coming from the lips of a heathen king is </a:t>
            </a:r>
            <a:r>
              <a:rPr lang="en-US" sz="3600" b="1" i="1" dirty="0">
                <a:solidFill>
                  <a:schemeClr val="bg1"/>
                </a:solidFill>
                <a:effectLst>
                  <a:outerShdw blurRad="38100" dist="38100" dir="2700000" algn="ctr" rotWithShape="0">
                    <a:schemeClr val="tx1"/>
                  </a:outerShdw>
                </a:effectLst>
              </a:rPr>
              <a:t>astounding</a:t>
            </a:r>
            <a:r>
              <a:rPr lang="en-US" sz="3600" dirty="0">
                <a:solidFill>
                  <a:schemeClr val="bg1"/>
                </a:solidFill>
                <a:effectLst>
                  <a:outerShdw blurRad="38100" dist="38100" dir="2700000" algn="ctr" rotWithShape="0">
                    <a:schemeClr val="tx1"/>
                  </a:outerShdw>
                </a:effectLst>
              </a:rPr>
              <a:t>, but consider the circumstances:</a:t>
            </a:r>
          </a:p>
          <a:p>
            <a:r>
              <a:rPr lang="en-US" sz="3600" dirty="0">
                <a:solidFill>
                  <a:schemeClr val="bg1"/>
                </a:solidFill>
                <a:effectLst>
                  <a:outerShdw blurRad="38100" dist="38100" dir="2700000" algn="ctr" rotWithShape="0">
                    <a:schemeClr val="tx1"/>
                  </a:outerShdw>
                </a:effectLst>
              </a:rPr>
              <a:t>Nebuchadnezzar had just witnessed a </a:t>
            </a:r>
            <a:r>
              <a:rPr lang="en-US" sz="3600" b="1" i="1" dirty="0">
                <a:solidFill>
                  <a:schemeClr val="bg1"/>
                </a:solidFill>
                <a:effectLst>
                  <a:outerShdw blurRad="38100" dist="38100" dir="2700000" algn="ctr" rotWithShape="0">
                    <a:schemeClr val="tx1"/>
                  </a:outerShdw>
                </a:effectLst>
              </a:rPr>
              <a:t>miracle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decree may also have been an attempt on his part to </a:t>
            </a:r>
            <a:r>
              <a:rPr lang="en-US" sz="3600" b="1" i="1" dirty="0">
                <a:solidFill>
                  <a:schemeClr val="bg1"/>
                </a:solidFill>
                <a:effectLst>
                  <a:outerShdw blurRad="38100" dist="38100" dir="2700000" algn="ctr" rotWithShape="0">
                    <a:schemeClr val="tx1"/>
                  </a:outerShdw>
                </a:effectLst>
              </a:rPr>
              <a:t>appease</a:t>
            </a:r>
            <a:r>
              <a:rPr lang="en-US" sz="3600" dirty="0">
                <a:solidFill>
                  <a:schemeClr val="bg1"/>
                </a:solidFill>
                <a:effectLst>
                  <a:outerShdw blurRad="38100" dist="38100" dir="2700000" algn="ctr" rotWithShape="0">
                    <a:schemeClr val="tx1"/>
                  </a:outerShdw>
                </a:effectLst>
              </a:rPr>
              <a:t> the God of Israel, for the king had </a:t>
            </a:r>
            <a:r>
              <a:rPr lang="en-US" sz="3600" b="1" i="1" dirty="0">
                <a:solidFill>
                  <a:schemeClr val="bg1"/>
                </a:solidFill>
                <a:effectLst>
                  <a:outerShdw blurRad="38100" dist="38100" dir="2700000" algn="ctr" rotWithShape="0">
                    <a:schemeClr val="tx1"/>
                  </a:outerShdw>
                </a:effectLst>
              </a:rPr>
              <a:t>mistreated</a:t>
            </a:r>
            <a:r>
              <a:rPr lang="en-US" sz="3600" dirty="0">
                <a:solidFill>
                  <a:schemeClr val="bg1"/>
                </a:solidFill>
                <a:effectLst>
                  <a:outerShdw blurRad="38100" dist="38100" dir="2700000" algn="ctr" rotWithShape="0">
                    <a:schemeClr val="tx1"/>
                  </a:outerShdw>
                </a:effectLst>
              </a:rPr>
              <a:t> Yahweh’s followers and actually </a:t>
            </a:r>
            <a:r>
              <a:rPr lang="en-US" sz="3600" b="1" i="1" dirty="0">
                <a:solidFill>
                  <a:schemeClr val="bg1"/>
                </a:solidFill>
                <a:effectLst>
                  <a:outerShdw blurRad="38100" dist="38100" dir="2700000" algn="ctr" rotWithShape="0">
                    <a:schemeClr val="tx1"/>
                  </a:outerShdw>
                </a:effectLst>
              </a:rPr>
              <a:t>challenged</a:t>
            </a:r>
            <a:r>
              <a:rPr lang="en-US" sz="3600" dirty="0">
                <a:solidFill>
                  <a:schemeClr val="bg1"/>
                </a:solidFill>
                <a:effectLst>
                  <a:outerShdw blurRad="38100" dist="38100" dir="2700000" algn="ctr" rotWithShape="0">
                    <a:schemeClr val="tx1"/>
                  </a:outerShdw>
                </a:effectLst>
              </a:rPr>
              <a:t> his power. </a:t>
            </a:r>
          </a:p>
          <a:p>
            <a:r>
              <a:rPr lang="en-US" sz="3600" dirty="0">
                <a:solidFill>
                  <a:schemeClr val="bg1"/>
                </a:solidFill>
                <a:effectLst>
                  <a:outerShdw blurRad="38100" dist="38100" dir="2700000" algn="ctr" rotWithShape="0">
                    <a:schemeClr val="tx1"/>
                  </a:outerShdw>
                </a:effectLst>
              </a:rPr>
              <a:t>Nebuchadnezzar </a:t>
            </a:r>
            <a:r>
              <a:rPr lang="en-US" sz="3600" b="1" i="1" dirty="0">
                <a:solidFill>
                  <a:schemeClr val="bg1"/>
                </a:solidFill>
                <a:effectLst>
                  <a:outerShdw blurRad="38100" dist="38100" dir="2700000" algn="ctr" rotWithShape="0">
                    <a:schemeClr val="tx1"/>
                  </a:outerShdw>
                </a:effectLst>
              </a:rPr>
              <a:t>may</a:t>
            </a:r>
            <a:r>
              <a:rPr lang="en-US" sz="3600" dirty="0">
                <a:solidFill>
                  <a:schemeClr val="bg1"/>
                </a:solidFill>
                <a:effectLst>
                  <a:outerShdw blurRad="38100" dist="38100" dir="2700000" algn="ctr" rotWithShape="0">
                    <a:schemeClr val="tx1"/>
                  </a:outerShdw>
                </a:effectLst>
              </a:rPr>
              <a:t> have even feared that he was in danger of divine </a:t>
            </a:r>
            <a:r>
              <a:rPr lang="en-US" sz="3600" b="1" i="1" dirty="0">
                <a:solidFill>
                  <a:schemeClr val="bg1"/>
                </a:solidFill>
                <a:effectLst>
                  <a:outerShdw blurRad="38100" dist="38100" dir="2700000" algn="ctr" rotWithShape="0">
                    <a:schemeClr val="tx1"/>
                  </a:outerShdw>
                </a:effectLst>
              </a:rPr>
              <a:t>retaliation</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A63C6EA6-DACC-C0F9-164A-FD1BA788E9CA}"/>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124–125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ACAFF6BE-EC96-363A-D5FF-B0AC248E0114}"/>
              </a:ext>
            </a:extLst>
          </p:cNvPr>
          <p:cNvSpPr>
            <a:spLocks noGrp="1"/>
          </p:cNvSpPr>
          <p:nvPr>
            <p:ph type="title"/>
          </p:nvPr>
        </p:nvSpPr>
        <p:spPr>
          <a:xfrm>
            <a:off x="0" y="2"/>
            <a:ext cx="12192000" cy="119112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I make a decree: Any people, nation, or language that speaks anything against the God of Shadrach, Meshach, and Abednego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torn limb from limb, and their houses laid in ruins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there 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other god who is able to rescue in this way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480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E1E8EF3-13F8-06AA-054D-866FCA22F85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F953F8-7F24-1DD5-7708-E842375FAA8C}"/>
              </a:ext>
            </a:extLst>
          </p:cNvPr>
          <p:cNvSpPr>
            <a:spLocks noGrp="1"/>
          </p:cNvSpPr>
          <p:nvPr>
            <p:ph idx="1"/>
          </p:nvPr>
        </p:nvSpPr>
        <p:spPr>
          <a:xfrm>
            <a:off x="192504" y="1130968"/>
            <a:ext cx="11806989" cy="5466348"/>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Shadrach, Meshach, and Abednego were not only </a:t>
            </a:r>
            <a:r>
              <a:rPr lang="en-US" sz="3600" b="1" i="1" dirty="0">
                <a:solidFill>
                  <a:schemeClr val="bg1"/>
                </a:solidFill>
                <a:effectLst>
                  <a:outerShdw blurRad="38100" dist="38100" dir="2700000" algn="ctr" rotWithShape="0">
                    <a:schemeClr val="tx1"/>
                  </a:outerShdw>
                </a:effectLst>
              </a:rPr>
              <a:t>honored</a:t>
            </a:r>
            <a:r>
              <a:rPr lang="en-US" sz="3600" dirty="0">
                <a:solidFill>
                  <a:schemeClr val="bg1"/>
                </a:solidFill>
                <a:effectLst>
                  <a:outerShdw blurRad="38100" dist="38100" dir="2700000" algn="ctr" rotWithShape="0">
                    <a:schemeClr val="tx1"/>
                  </a:outerShdw>
                </a:effectLst>
              </a:rPr>
              <a:t> by the king but they received </a:t>
            </a:r>
            <a:r>
              <a:rPr lang="en-US" sz="3600" b="1" i="1" dirty="0">
                <a:solidFill>
                  <a:schemeClr val="bg1"/>
                </a:solidFill>
                <a:effectLst>
                  <a:outerShdw blurRad="38100" dist="38100" dir="2700000" algn="ctr" rotWithShape="0">
                    <a:schemeClr val="tx1"/>
                  </a:outerShdw>
                </a:effectLst>
              </a:rPr>
              <a:t>rewards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Probably material rewards and respect among the people were involved as well as a job promotion. </a:t>
            </a:r>
          </a:p>
          <a:p>
            <a:r>
              <a:rPr lang="en-US" sz="3600" dirty="0">
                <a:solidFill>
                  <a:schemeClr val="bg1"/>
                </a:solidFill>
                <a:effectLst>
                  <a:outerShdw blurRad="38100" dist="38100" dir="2700000" algn="ctr" rotWithShape="0">
                    <a:schemeClr val="tx1"/>
                  </a:outerShdw>
                </a:effectLst>
              </a:rPr>
              <a:t>Thus, faithfulness in a dreadful trial resulted in great blessing for the three Jewish men. </a:t>
            </a:r>
          </a:p>
          <a:p>
            <a:r>
              <a:rPr lang="en-US" sz="3600" dirty="0">
                <a:solidFill>
                  <a:schemeClr val="bg1"/>
                </a:solidFill>
                <a:effectLst>
                  <a:outerShdw blurRad="38100" dist="38100" dir="2700000" algn="ctr" rotWithShape="0">
                    <a:schemeClr val="tx1"/>
                  </a:outerShdw>
                </a:effectLst>
              </a:rPr>
              <a:t>Such a lesson is an encouragement for modern-day believers when they encounter trying situations. </a:t>
            </a:r>
          </a:p>
          <a:p>
            <a:r>
              <a:rPr lang="en-US" sz="3600" dirty="0">
                <a:solidFill>
                  <a:schemeClr val="bg1"/>
                </a:solidFill>
                <a:effectLst>
                  <a:outerShdw blurRad="38100" dist="38100" dir="2700000" algn="ctr" rotWithShape="0">
                    <a:schemeClr val="tx1"/>
                  </a:outerShdw>
                </a:effectLst>
              </a:rPr>
              <a:t>The angel Gabriel told Mary,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nothing will be impossible with God</a:t>
            </a:r>
            <a:r>
              <a:rPr lang="en-US" sz="3600" dirty="0">
                <a:solidFill>
                  <a:schemeClr val="bg1"/>
                </a:solidFill>
                <a:effectLst>
                  <a:outerShdw blurRad="38100" dist="38100" dir="2700000" algn="ctr" rotWithShape="0">
                    <a:schemeClr val="tx1"/>
                  </a:outerShdw>
                </a:effectLst>
              </a:rPr>
              <a:t>” (Luke 1:37), and Jesus said,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God all things are possible</a:t>
            </a:r>
            <a:r>
              <a:rPr lang="en-US" sz="3600" dirty="0">
                <a:solidFill>
                  <a:schemeClr val="bg1"/>
                </a:solidFill>
                <a:effectLst>
                  <a:outerShdw blurRad="38100" dist="38100" dir="2700000" algn="ctr" rotWithShape="0">
                    <a:schemeClr val="tx1"/>
                  </a:outerShdw>
                </a:effectLst>
              </a:rPr>
              <a:t>.” (Matt 19:26). </a:t>
            </a:r>
          </a:p>
          <a:p>
            <a:r>
              <a:rPr lang="en-US" sz="3600" dirty="0">
                <a:solidFill>
                  <a:schemeClr val="bg1"/>
                </a:solidFill>
                <a:effectLst>
                  <a:outerShdw blurRad="38100" dist="38100" dir="2700000" algn="ctr" rotWithShape="0">
                    <a:schemeClr val="tx1"/>
                  </a:outerShdw>
                </a:effectLst>
              </a:rPr>
              <a:t>Daniel 3 illustrates the reality of these Scriptures.</a:t>
            </a:r>
          </a:p>
        </p:txBody>
      </p:sp>
      <p:sp>
        <p:nvSpPr>
          <p:cNvPr id="2" name="TextBox 1">
            <a:extLst>
              <a:ext uri="{FF2B5EF4-FFF2-40B4-BE49-F238E27FC236}">
                <a16:creationId xmlns:a16="http://schemas.microsoft.com/office/drawing/2014/main" id="{6AD40611-91A5-3691-68B0-5A94D9625F20}"/>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124–125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3C0B06CF-DFA5-8599-8E79-568CB3B0D6C6}"/>
              </a:ext>
            </a:extLst>
          </p:cNvPr>
          <p:cNvSpPr>
            <a:spLocks noGrp="1"/>
          </p:cNvSpPr>
          <p:nvPr>
            <p:ph type="title"/>
          </p:nvPr>
        </p:nvSpPr>
        <p:spPr>
          <a:xfrm>
            <a:off x="0" y="2"/>
            <a:ext cx="12192000" cy="93846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promoted Shadrach, Meshach, and Abednego in the province of Babylon.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339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03D832CB-1316-914D-1F01-E9B6172CF6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8A00A2-1007-7D5E-F79B-7BEF39C52E0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4AEDAE21-A21A-A8D7-AB4F-CFD655EDA273}"/>
              </a:ext>
            </a:extLst>
          </p:cNvPr>
          <p:cNvSpPr>
            <a:spLocks noGrp="1"/>
          </p:cNvSpPr>
          <p:nvPr>
            <p:ph idx="1"/>
          </p:nvPr>
        </p:nvSpPr>
        <p:spPr>
          <a:xfrm>
            <a:off x="246490" y="516832"/>
            <a:ext cx="11545293" cy="6288917"/>
          </a:xfrm>
        </p:spPr>
        <p:txBody>
          <a:bodyPr>
            <a:normAutofit/>
          </a:bodyPr>
          <a:lstStyle/>
          <a:p>
            <a:r>
              <a:rPr lang="en-US" sz="4000" dirty="0"/>
              <a:t>We saw in today’s text that Daniel’s three friends did not doubt the power of their God to deliver them from the king’s furnace.</a:t>
            </a:r>
          </a:p>
          <a:p>
            <a:r>
              <a:rPr lang="en-US" sz="4000" dirty="0"/>
              <a:t>But at the same time, they realized that they had no right to </a:t>
            </a:r>
            <a:r>
              <a:rPr lang="en-US" sz="4000" b="1" i="1" dirty="0"/>
              <a:t>presume</a:t>
            </a:r>
            <a:r>
              <a:rPr lang="en-US" sz="4000" dirty="0"/>
              <a:t> that He would do so.</a:t>
            </a:r>
          </a:p>
          <a:p>
            <a:r>
              <a:rPr lang="en-US" sz="4000" dirty="0"/>
              <a:t>Is there a lesson we can learn from their attitude in this situation?</a:t>
            </a:r>
          </a:p>
          <a:p>
            <a:r>
              <a:rPr lang="en-US" sz="4000" dirty="0"/>
              <a:t>If so, what is it?</a:t>
            </a:r>
          </a:p>
          <a:p>
            <a:endParaRPr lang="en-US" dirty="0"/>
          </a:p>
        </p:txBody>
      </p:sp>
    </p:spTree>
    <p:extLst>
      <p:ext uri="{BB962C8B-B14F-4D97-AF65-F5344CB8AC3E}">
        <p14:creationId xmlns:p14="http://schemas.microsoft.com/office/powerpoint/2010/main" val="1457952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0582158D-9E4E-90C9-C54E-E531985848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B776F7-A07C-7B76-02D0-1753B4CECE31}"/>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52BF84FA-590D-A26C-9289-C731D2EEA5B4}"/>
              </a:ext>
            </a:extLst>
          </p:cNvPr>
          <p:cNvSpPr>
            <a:spLocks noGrp="1"/>
          </p:cNvSpPr>
          <p:nvPr>
            <p:ph idx="1"/>
          </p:nvPr>
        </p:nvSpPr>
        <p:spPr>
          <a:xfrm>
            <a:off x="246490" y="588394"/>
            <a:ext cx="11545293" cy="6217355"/>
          </a:xfrm>
        </p:spPr>
        <p:txBody>
          <a:bodyPr>
            <a:normAutofit fontScale="85000" lnSpcReduction="20000"/>
          </a:bodyPr>
          <a:lstStyle/>
          <a:p>
            <a:r>
              <a:rPr lang="en-US" sz="4000" dirty="0"/>
              <a:t>Furthermore, we saw that, had these young men </a:t>
            </a:r>
            <a:r>
              <a:rPr lang="en-US" sz="4000" b="1" i="1" dirty="0"/>
              <a:t>not</a:t>
            </a:r>
            <a:r>
              <a:rPr lang="en-US" sz="4000" dirty="0"/>
              <a:t> been delivered from the fiery furnace, they would </a:t>
            </a:r>
            <a:r>
              <a:rPr lang="en-US" sz="4000" b="1" i="1" dirty="0"/>
              <a:t>not</a:t>
            </a:r>
            <a:r>
              <a:rPr lang="en-US" sz="4000" dirty="0"/>
              <a:t> have regarded their deaths to have been the result of a </a:t>
            </a:r>
            <a:r>
              <a:rPr lang="en-US" sz="4000" b="1" i="1" dirty="0"/>
              <a:t>lack of faith </a:t>
            </a:r>
            <a:r>
              <a:rPr lang="en-US" sz="4000" dirty="0"/>
              <a:t>on their part. </a:t>
            </a:r>
          </a:p>
          <a:p>
            <a:r>
              <a:rPr lang="en-US" sz="4000" dirty="0"/>
              <a:t>In their utter dependence on God’s will, their faith did </a:t>
            </a:r>
            <a:r>
              <a:rPr lang="en-US" sz="4000" b="1" i="1" dirty="0"/>
              <a:t>indeed</a:t>
            </a:r>
            <a:r>
              <a:rPr lang="en-US" sz="4000" dirty="0"/>
              <a:t> quench the flames (Heb 11:34). </a:t>
            </a:r>
          </a:p>
          <a:p>
            <a:r>
              <a:rPr lang="en-US" sz="4000" dirty="0"/>
              <a:t>But the writer of Hebrews tells us that others who had a </a:t>
            </a:r>
            <a:r>
              <a:rPr lang="en-US" sz="4000" b="1" i="1" dirty="0"/>
              <a:t>similar</a:t>
            </a:r>
            <a:r>
              <a:rPr lang="en-US" sz="4000" dirty="0"/>
              <a:t> faith “</a:t>
            </a:r>
            <a:r>
              <a:rPr lang="en-US" sz="4000" b="1" i="1" dirty="0">
                <a:solidFill>
                  <a:srgbClr val="0000FF"/>
                </a:solidFill>
                <a:latin typeface="Cambria" panose="02040503050406030204" pitchFamily="18" charset="0"/>
                <a:ea typeface="Cambria" panose="02040503050406030204" pitchFamily="18" charset="0"/>
              </a:rPr>
              <a:t>were tortured</a:t>
            </a:r>
            <a:r>
              <a:rPr lang="en-US" sz="4000" i="1" dirty="0">
                <a:solidFill>
                  <a:srgbClr val="0000FF"/>
                </a:solidFill>
                <a:latin typeface="Cambria" panose="02040503050406030204" pitchFamily="18" charset="0"/>
                <a:ea typeface="Cambria" panose="02040503050406030204" pitchFamily="18" charset="0"/>
              </a:rPr>
              <a:t>, refusing to accept release, so that they might rise again to a better life. </a:t>
            </a:r>
            <a:r>
              <a:rPr lang="en-US" sz="4000" b="1" i="1" dirty="0">
                <a:solidFill>
                  <a:srgbClr val="0000FF"/>
                </a:solidFill>
                <a:latin typeface="Cambria" panose="02040503050406030204" pitchFamily="18" charset="0"/>
                <a:ea typeface="Cambria" panose="02040503050406030204" pitchFamily="18" charset="0"/>
              </a:rPr>
              <a:t>Others suffered </a:t>
            </a:r>
            <a:r>
              <a:rPr lang="en-US" sz="4000" i="1" dirty="0">
                <a:solidFill>
                  <a:srgbClr val="0000FF"/>
                </a:solidFill>
                <a:latin typeface="Cambria" panose="02040503050406030204" pitchFamily="18" charset="0"/>
                <a:ea typeface="Cambria" panose="02040503050406030204" pitchFamily="18" charset="0"/>
              </a:rPr>
              <a:t>mocking and flogging, and even chains and imprisonment. They were stoned, they were sawn in two, they were killed with the sword...</a:t>
            </a:r>
            <a:r>
              <a:rPr lang="en-US" sz="4000" dirty="0"/>
              <a:t>” (Heb 11:35–37).</a:t>
            </a:r>
          </a:p>
          <a:p>
            <a:r>
              <a:rPr lang="en-US" sz="4000" dirty="0"/>
              <a:t>What lesson can we draw from the contrast that the writer of Hebrews draws between two very different outcomes for people having similar faith?</a:t>
            </a:r>
          </a:p>
          <a:p>
            <a:endParaRPr lang="en-US" dirty="0"/>
          </a:p>
        </p:txBody>
      </p:sp>
    </p:spTree>
    <p:extLst>
      <p:ext uri="{BB962C8B-B14F-4D97-AF65-F5344CB8AC3E}">
        <p14:creationId xmlns:p14="http://schemas.microsoft.com/office/powerpoint/2010/main" val="2554385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AA1DF5BF-914B-7C72-FDB1-46E6BED1FE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898DA9-52F0-917C-2F54-7C13125802C7}"/>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B352A2F-0176-C77B-1850-618C88469B6C}"/>
              </a:ext>
            </a:extLst>
          </p:cNvPr>
          <p:cNvSpPr>
            <a:spLocks noGrp="1"/>
          </p:cNvSpPr>
          <p:nvPr>
            <p:ph idx="1"/>
          </p:nvPr>
        </p:nvSpPr>
        <p:spPr>
          <a:xfrm>
            <a:off x="246490" y="516832"/>
            <a:ext cx="11545293" cy="6288917"/>
          </a:xfrm>
        </p:spPr>
        <p:txBody>
          <a:bodyPr>
            <a:normAutofit fontScale="92500" lnSpcReduction="20000"/>
          </a:bodyPr>
          <a:lstStyle/>
          <a:p>
            <a:r>
              <a:rPr lang="en-US" sz="4000" dirty="0"/>
              <a:t>What did you think about my conclusion that the fourth man that Nebuchadnezzar saw in the fire was </a:t>
            </a:r>
            <a:r>
              <a:rPr lang="en-US" sz="4000" b="1" i="1" dirty="0"/>
              <a:t>not</a:t>
            </a:r>
            <a:r>
              <a:rPr lang="en-US" sz="4000" dirty="0"/>
              <a:t> the second person of the Trinity as suggested by the KJV, but that he was an angel sent by God to aid and comfort Daniel’s three friends in their trial?</a:t>
            </a:r>
          </a:p>
          <a:p>
            <a:r>
              <a:rPr lang="en-US" sz="4000" dirty="0"/>
              <a:t>What reasons would you give in support of your view?</a:t>
            </a:r>
          </a:p>
          <a:p>
            <a:r>
              <a:rPr lang="en-US" sz="4000" dirty="0"/>
              <a:t>I made an observation today that even in today’s world unbelievers may not understand or appreciate Christian convictions, but usually they respect those who are willing to take a stand for their God. </a:t>
            </a:r>
          </a:p>
          <a:p>
            <a:r>
              <a:rPr lang="en-US" sz="4000" dirty="0"/>
              <a:t>Have you seen examples of this in your own life, or perhaps in the life of another Christian with whom you </a:t>
            </a:r>
            <a:r>
              <a:rPr lang="en-US" sz="4000"/>
              <a:t>are acquainted?</a:t>
            </a:r>
            <a:endParaRPr lang="en-US" sz="4000" dirty="0"/>
          </a:p>
          <a:p>
            <a:endParaRPr lang="en-US" sz="4000" dirty="0"/>
          </a:p>
          <a:p>
            <a:endParaRPr lang="en-US" dirty="0"/>
          </a:p>
        </p:txBody>
      </p:sp>
    </p:spTree>
    <p:extLst>
      <p:ext uri="{BB962C8B-B14F-4D97-AF65-F5344CB8AC3E}">
        <p14:creationId xmlns:p14="http://schemas.microsoft.com/office/powerpoint/2010/main" val="1846205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B43CF5A-F02B-F373-1BAC-4E4EBD749EA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39F3D6-C937-62E0-6344-B75BEF7B1BFE}"/>
              </a:ext>
            </a:extLst>
          </p:cNvPr>
          <p:cNvSpPr>
            <a:spLocks noGrp="1"/>
          </p:cNvSpPr>
          <p:nvPr>
            <p:ph idx="1"/>
          </p:nvPr>
        </p:nvSpPr>
        <p:spPr>
          <a:xfrm>
            <a:off x="192505" y="1656348"/>
            <a:ext cx="11806989" cy="4688306"/>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It’s easy to see how an absolute monarch like Nebuchadnezzar would have been enraged at what </a:t>
            </a:r>
            <a:r>
              <a:rPr lang="en-US" sz="3200" b="1" i="1" dirty="0">
                <a:solidFill>
                  <a:schemeClr val="bg1"/>
                </a:solidFill>
                <a:effectLst>
                  <a:outerShdw blurRad="38100" dist="38100" dir="2700000" algn="ctr" rotWithShape="0">
                    <a:schemeClr val="tx1"/>
                  </a:outerShdw>
                </a:effectLst>
              </a:rPr>
              <a:t>he</a:t>
            </a:r>
            <a:r>
              <a:rPr lang="en-US" sz="3200" dirty="0">
                <a:solidFill>
                  <a:schemeClr val="bg1"/>
                </a:solidFill>
                <a:effectLst>
                  <a:outerShdw blurRad="38100" dist="38100" dir="2700000" algn="ctr" rotWithShape="0">
                    <a:schemeClr val="tx1"/>
                  </a:outerShdw>
                </a:effectLst>
              </a:rPr>
              <a:t> </a:t>
            </a:r>
            <a:r>
              <a:rPr lang="en-US" sz="3200" dirty="0" err="1">
                <a:solidFill>
                  <a:schemeClr val="bg1"/>
                </a:solidFill>
                <a:effectLst>
                  <a:outerShdw blurRad="38100" dist="38100" dir="2700000" algn="ctr" rotWithShape="0">
                    <a:schemeClr val="tx1"/>
                  </a:outerShdw>
                </a:effectLst>
              </a:rPr>
              <a:t>viewed,as</a:t>
            </a:r>
            <a:r>
              <a:rPr lang="en-US" sz="3200" dirty="0">
                <a:solidFill>
                  <a:schemeClr val="bg1"/>
                </a:solidFill>
                <a:effectLst>
                  <a:outerShdw blurRad="38100" dist="38100" dir="2700000" algn="ctr" rotWithShape="0">
                    <a:schemeClr val="tx1"/>
                  </a:outerShdw>
                </a:effectLst>
              </a:rPr>
              <a:t> presumptuous behavior on the part of these three men. </a:t>
            </a:r>
          </a:p>
          <a:p>
            <a:r>
              <a:rPr lang="en-US" sz="3200" dirty="0">
                <a:solidFill>
                  <a:schemeClr val="bg1"/>
                </a:solidFill>
                <a:effectLst>
                  <a:outerShdw blurRad="38100" dist="38100" dir="2700000" algn="ctr" rotWithShape="0">
                    <a:schemeClr val="tx1"/>
                  </a:outerShdw>
                </a:effectLst>
              </a:rPr>
              <a:t>He is perhaps </a:t>
            </a:r>
            <a:r>
              <a:rPr lang="en-US" sz="3200" b="1" i="1" dirty="0">
                <a:solidFill>
                  <a:schemeClr val="bg1"/>
                </a:solidFill>
                <a:effectLst>
                  <a:outerShdw blurRad="38100" dist="38100" dir="2700000" algn="ctr" rotWithShape="0">
                    <a:schemeClr val="tx1"/>
                  </a:outerShdw>
                </a:effectLst>
              </a:rPr>
              <a:t>especially</a:t>
            </a:r>
            <a:r>
              <a:rPr lang="en-US" sz="3200" dirty="0">
                <a:solidFill>
                  <a:schemeClr val="bg1"/>
                </a:solidFill>
                <a:effectLst>
                  <a:outerShdw blurRad="38100" dist="38100" dir="2700000" algn="ctr" rotWithShape="0">
                    <a:schemeClr val="tx1"/>
                  </a:outerShdw>
                </a:effectLst>
              </a:rPr>
              <a:t> upset that he had recently </a:t>
            </a:r>
            <a:r>
              <a:rPr lang="en-US" sz="3200" b="1" i="1" dirty="0">
                <a:solidFill>
                  <a:schemeClr val="bg1"/>
                </a:solidFill>
                <a:effectLst>
                  <a:outerShdw blurRad="38100" dist="38100" dir="2700000" algn="ctr" rotWithShape="0">
                    <a:schemeClr val="tx1"/>
                  </a:outerShdw>
                </a:effectLst>
              </a:rPr>
              <a:t>promoted</a:t>
            </a:r>
            <a:r>
              <a:rPr lang="en-US" sz="3200" dirty="0">
                <a:solidFill>
                  <a:schemeClr val="bg1"/>
                </a:solidFill>
                <a:effectLst>
                  <a:outerShdw blurRad="38100" dist="38100" dir="2700000" algn="ctr" rotWithShape="0">
                    <a:schemeClr val="tx1"/>
                  </a:outerShdw>
                </a:effectLst>
              </a:rPr>
              <a:t> these men per Daniel’s recommendation.</a:t>
            </a:r>
          </a:p>
          <a:p>
            <a:r>
              <a:rPr lang="en-US" sz="3200" dirty="0">
                <a:solidFill>
                  <a:schemeClr val="bg1"/>
                </a:solidFill>
                <a:effectLst>
                  <a:outerShdw blurRad="38100" dist="38100" dir="2700000" algn="ctr" rotWithShape="0">
                    <a:schemeClr val="tx1"/>
                  </a:outerShdw>
                </a:effectLst>
              </a:rPr>
              <a:t>From </a:t>
            </a:r>
            <a:r>
              <a:rPr lang="en-US" sz="3200" b="1" i="1" dirty="0">
                <a:solidFill>
                  <a:schemeClr val="bg1"/>
                </a:solidFill>
                <a:effectLst>
                  <a:outerShdw blurRad="38100" dist="38100" dir="2700000" algn="ctr" rotWithShape="0">
                    <a:schemeClr val="tx1"/>
                  </a:outerShdw>
                </a:effectLst>
              </a:rPr>
              <a:t>his</a:t>
            </a:r>
            <a:r>
              <a:rPr lang="en-US" sz="3200" dirty="0">
                <a:solidFill>
                  <a:schemeClr val="bg1"/>
                </a:solidFill>
                <a:effectLst>
                  <a:outerShdw blurRad="38100" dist="38100" dir="2700000" algn="ctr" rotWithShape="0">
                    <a:schemeClr val="tx1"/>
                  </a:outerShdw>
                </a:effectLst>
              </a:rPr>
              <a:t> point of view, it is unbelievable that </a:t>
            </a:r>
            <a:r>
              <a:rPr lang="en-US" sz="3200" b="1" i="1" dirty="0">
                <a:solidFill>
                  <a:schemeClr val="bg1"/>
                </a:solidFill>
                <a:effectLst>
                  <a:outerShdw blurRad="38100" dist="38100" dir="2700000" algn="ctr" rotWithShape="0">
                    <a:schemeClr val="tx1"/>
                  </a:outerShdw>
                </a:effectLst>
              </a:rPr>
              <a:t>anyone</a:t>
            </a:r>
            <a:r>
              <a:rPr lang="en-US" sz="3200" dirty="0">
                <a:solidFill>
                  <a:schemeClr val="bg1"/>
                </a:solidFill>
                <a:effectLst>
                  <a:outerShdw blurRad="38100" dist="38100" dir="2700000" algn="ctr" rotWithShape="0">
                    <a:schemeClr val="tx1"/>
                  </a:outerShdw>
                </a:effectLst>
              </a:rPr>
              <a:t> would be so bold as to </a:t>
            </a:r>
            <a:r>
              <a:rPr lang="en-US" sz="3200" b="1" i="1" dirty="0">
                <a:solidFill>
                  <a:schemeClr val="bg1"/>
                </a:solidFill>
                <a:effectLst>
                  <a:outerShdw blurRad="38100" dist="38100" dir="2700000" algn="ctr" rotWithShape="0">
                    <a:schemeClr val="tx1"/>
                  </a:outerShdw>
                </a:effectLst>
              </a:rPr>
              <a:t>refuse</a:t>
            </a:r>
            <a:r>
              <a:rPr lang="en-US" sz="3200" dirty="0">
                <a:solidFill>
                  <a:schemeClr val="bg1"/>
                </a:solidFill>
                <a:effectLst>
                  <a:outerShdw blurRad="38100" dist="38100" dir="2700000" algn="ctr" rotWithShape="0">
                    <a:schemeClr val="tx1"/>
                  </a:outerShdw>
                </a:effectLst>
              </a:rPr>
              <a:t> to obey an edict issued by the king. </a:t>
            </a:r>
          </a:p>
          <a:p>
            <a:r>
              <a:rPr lang="en-US" sz="3200" dirty="0">
                <a:solidFill>
                  <a:schemeClr val="bg1"/>
                </a:solidFill>
                <a:effectLst>
                  <a:outerShdw blurRad="38100" dist="38100" dir="2700000" algn="ctr" rotWithShape="0">
                    <a:schemeClr val="tx1"/>
                  </a:outerShdw>
                </a:effectLst>
              </a:rPr>
              <a:t>At the same time, he seems to allow for the fact that there may have just been a misunderstanding here. </a:t>
            </a:r>
          </a:p>
          <a:p>
            <a:r>
              <a:rPr lang="en-US" sz="3200" dirty="0">
                <a:solidFill>
                  <a:schemeClr val="bg1"/>
                </a:solidFill>
                <a:effectLst>
                  <a:outerShdw blurRad="38100" dist="38100" dir="2700000" algn="ctr" rotWithShape="0">
                    <a:schemeClr val="tx1"/>
                  </a:outerShdw>
                </a:effectLst>
              </a:rPr>
              <a:t>He is, no doubt, aware of the fact that it </a:t>
            </a:r>
            <a:r>
              <a:rPr lang="en-US" sz="3200" b="1" i="1" dirty="0">
                <a:solidFill>
                  <a:schemeClr val="bg1"/>
                </a:solidFill>
                <a:effectLst>
                  <a:outerShdw blurRad="38100" dist="38100" dir="2700000" algn="ctr" rotWithShape="0">
                    <a:schemeClr val="tx1"/>
                  </a:outerShdw>
                </a:effectLst>
              </a:rPr>
              <a:t>may</a:t>
            </a:r>
            <a:r>
              <a:rPr lang="en-US" sz="3200" dirty="0">
                <a:solidFill>
                  <a:schemeClr val="bg1"/>
                </a:solidFill>
                <a:effectLst>
                  <a:outerShdw blurRad="38100" dist="38100" dir="2700000" algn="ctr" rotWithShape="0">
                    <a:schemeClr val="tx1"/>
                  </a:outerShdw>
                </a:effectLst>
              </a:rPr>
              <a:t> have been </a:t>
            </a:r>
            <a:r>
              <a:rPr lang="en-US" sz="3200" b="1" i="1" dirty="0">
                <a:solidFill>
                  <a:schemeClr val="bg1"/>
                </a:solidFill>
                <a:effectLst>
                  <a:outerShdw blurRad="38100" dist="38100" dir="2700000" algn="ctr" rotWithShape="0">
                    <a:schemeClr val="tx1"/>
                  </a:outerShdw>
                </a:effectLst>
              </a:rPr>
              <a:t>jealousy</a:t>
            </a:r>
            <a:r>
              <a:rPr lang="en-US" sz="3200" dirty="0">
                <a:solidFill>
                  <a:schemeClr val="bg1"/>
                </a:solidFill>
                <a:effectLst>
                  <a:outerShdw blurRad="38100" dist="38100" dir="2700000" algn="ctr" rotWithShape="0">
                    <a:schemeClr val="tx1"/>
                  </a:outerShdw>
                </a:effectLst>
              </a:rPr>
              <a:t> that motivated their accusers. </a:t>
            </a:r>
          </a:p>
          <a:p>
            <a:r>
              <a:rPr lang="en-US" sz="3200" dirty="0">
                <a:solidFill>
                  <a:schemeClr val="bg1"/>
                </a:solidFill>
                <a:effectLst>
                  <a:outerShdw blurRad="38100" dist="38100" dir="2700000" algn="ctr" rotWithShape="0">
                    <a:schemeClr val="tx1"/>
                  </a:outerShdw>
                </a:effectLst>
              </a:rPr>
              <a:t>So, in fairness to these men, Nebuchadnezzar gives them an opportunity to speak for themselves.</a:t>
            </a:r>
          </a:p>
        </p:txBody>
      </p:sp>
      <p:sp>
        <p:nvSpPr>
          <p:cNvPr id="2" name="TextBox 1">
            <a:extLst>
              <a:ext uri="{FF2B5EF4-FFF2-40B4-BE49-F238E27FC236}">
                <a16:creationId xmlns:a16="http://schemas.microsoft.com/office/drawing/2014/main" id="{8051B028-4CD1-3965-C6C7-753DAB577FD6}"/>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sz="1800" dirty="0">
                <a:solidFill>
                  <a:schemeClr val="bg1"/>
                </a:solidFill>
                <a:effectLst>
                  <a:outerShdw blurRad="38100" dist="38100" dir="2700000" algn="ctr" rotWithShape="0">
                    <a:schemeClr val="tx1"/>
                  </a:outerShdw>
                </a:effectLst>
              </a:rPr>
              <a:t> 149-150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CAD0FDFC-E81F-0EE5-4A39-88DAEA10B247}"/>
              </a:ext>
            </a:extLst>
          </p:cNvPr>
          <p:cNvSpPr>
            <a:spLocks noGrp="1"/>
          </p:cNvSpPr>
          <p:nvPr>
            <p:ph type="title"/>
          </p:nvPr>
        </p:nvSpPr>
        <p:spPr>
          <a:xfrm>
            <a:off x="0" y="2"/>
            <a:ext cx="12192000" cy="152801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3:13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Nebuchadnezzar in furious rage commanded that Shadrach, Meshach, and Abednego be brought. So they brought these men before the king.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Nebuchadnezzar answered and said to them, “Is it true, O Shadrach, Meshach, and Abednego, that you do not serve my gods or worship the golden image that I have set up?”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192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184B945-D9F6-5338-F33D-F2975DB8FD8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578542-D65C-F1D9-2C89-81E99BF9E0C4}"/>
              </a:ext>
            </a:extLst>
          </p:cNvPr>
          <p:cNvSpPr>
            <a:spLocks noGrp="1"/>
          </p:cNvSpPr>
          <p:nvPr>
            <p:ph idx="1"/>
          </p:nvPr>
        </p:nvSpPr>
        <p:spPr>
          <a:xfrm>
            <a:off x="192505" y="1656348"/>
            <a:ext cx="11806989" cy="4688306"/>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Without waiting to hear their response to his question, Nebuchadnezzar gives these young men another opportunity to do the “right thing” (as he sees it). </a:t>
            </a:r>
          </a:p>
          <a:p>
            <a:r>
              <a:rPr lang="en-US" sz="3600" dirty="0">
                <a:solidFill>
                  <a:schemeClr val="bg1"/>
                </a:solidFill>
                <a:effectLst>
                  <a:outerShdw blurRad="38100" dist="38100" dir="2700000" algn="ctr" rotWithShape="0">
                    <a:schemeClr val="tx1"/>
                  </a:outerShdw>
                </a:effectLst>
              </a:rPr>
              <a:t>Possibly he had grown fond of them, or perhaps he felt that it would be a pity to lose three capable men – especially since he had made such a large investment of time and money in them. </a:t>
            </a:r>
          </a:p>
          <a:p>
            <a:r>
              <a:rPr lang="en-US" sz="3600" dirty="0">
                <a:solidFill>
                  <a:schemeClr val="bg1"/>
                </a:solidFill>
                <a:effectLst>
                  <a:outerShdw blurRad="38100" dist="38100" dir="2700000" algn="ctr" rotWithShape="0">
                    <a:schemeClr val="tx1"/>
                  </a:outerShdw>
                </a:effectLst>
              </a:rPr>
              <a:t>The king offered to have the orchestra play </a:t>
            </a:r>
            <a:r>
              <a:rPr lang="en-US" sz="3600" b="1" i="1" dirty="0">
                <a:solidFill>
                  <a:schemeClr val="bg1"/>
                </a:solidFill>
                <a:effectLst>
                  <a:outerShdw blurRad="38100" dist="38100" dir="2700000" algn="ctr" rotWithShape="0">
                    <a:schemeClr val="tx1"/>
                  </a:outerShdw>
                </a:effectLst>
              </a:rPr>
              <a:t>just for them</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If Shadrach, Meshach, and Abednego would bow down before the image, all would be well.</a:t>
            </a:r>
          </a:p>
          <a:p>
            <a:r>
              <a:rPr lang="en-US" sz="3600" dirty="0">
                <a:solidFill>
                  <a:schemeClr val="bg1"/>
                </a:solidFill>
                <a:effectLst>
                  <a:outerShdw blurRad="38100" dist="38100" dir="2700000" algn="ctr" rotWithShape="0">
                    <a:schemeClr val="tx1"/>
                  </a:outerShdw>
                </a:effectLst>
              </a:rPr>
              <a:t>But if not, they would be thrown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immediately</a:t>
            </a:r>
            <a:r>
              <a:rPr lang="en-US" sz="3600" dirty="0">
                <a:solidFill>
                  <a:schemeClr val="bg1"/>
                </a:solidFill>
                <a:effectLst>
                  <a:outerShdw blurRad="38100" dist="38100" dir="2700000" algn="ctr" rotWithShape="0">
                    <a:schemeClr val="tx1"/>
                  </a:outerShdw>
                </a:effectLst>
              </a:rPr>
              <a:t>” into the blazing furnace.</a:t>
            </a:r>
          </a:p>
        </p:txBody>
      </p:sp>
      <p:sp>
        <p:nvSpPr>
          <p:cNvPr id="2" name="TextBox 1">
            <a:extLst>
              <a:ext uri="{FF2B5EF4-FFF2-40B4-BE49-F238E27FC236}">
                <a16:creationId xmlns:a16="http://schemas.microsoft.com/office/drawing/2014/main" id="{2754B6D9-64A4-50B9-59D2-4FAC35EBFACC}"/>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118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E90A68D9-76DA-1289-D69B-308E733BE085}"/>
              </a:ext>
            </a:extLst>
          </p:cNvPr>
          <p:cNvSpPr>
            <a:spLocks noGrp="1"/>
          </p:cNvSpPr>
          <p:nvPr>
            <p:ph type="title"/>
          </p:nvPr>
        </p:nvSpPr>
        <p:spPr>
          <a:xfrm>
            <a:off x="0" y="2"/>
            <a:ext cx="12192000" cy="152801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if you are ready when you hear the sound of the horn, pipe, lyre, trigon, harp, bagpipe, and every kind of music, to fall down and worship the image that I have made, well and good. But if you do not worship, you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immediately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 cast into a burning fiery furnace. And who is the god who will deliver you out of my hands?”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084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161698B-DDD0-C697-9D92-027EFA8578B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D9C733-927A-0DCF-69BA-BE62ACA380A5}"/>
              </a:ext>
            </a:extLst>
          </p:cNvPr>
          <p:cNvSpPr>
            <a:spLocks noGrp="1"/>
          </p:cNvSpPr>
          <p:nvPr>
            <p:ph idx="1"/>
          </p:nvPr>
        </p:nvSpPr>
        <p:spPr>
          <a:xfrm>
            <a:off x="192505" y="1656348"/>
            <a:ext cx="11806989" cy="4688306"/>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Nebuchadnezzar then added,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who is the god who will deliver you out of my hands?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language here is emphatic.</a:t>
            </a:r>
          </a:p>
          <a:p>
            <a:r>
              <a:rPr lang="en-US" sz="3600" dirty="0">
                <a:solidFill>
                  <a:schemeClr val="bg1"/>
                </a:solidFill>
                <a:effectLst>
                  <a:outerShdw blurRad="38100" dist="38100" dir="2700000" algn="ctr" rotWithShape="0">
                    <a:schemeClr val="tx1"/>
                  </a:outerShdw>
                </a:effectLst>
              </a:rPr>
              <a:t>The God these men serve (Yahweh) had proven himself </a:t>
            </a:r>
            <a:r>
              <a:rPr lang="en-US" sz="3600" b="1" i="1" dirty="0">
                <a:solidFill>
                  <a:schemeClr val="bg1"/>
                </a:solidFill>
                <a:effectLst>
                  <a:outerShdw blurRad="38100" dist="38100" dir="2700000" algn="ctr" rotWithShape="0">
                    <a:schemeClr val="tx1"/>
                  </a:outerShdw>
                </a:effectLst>
              </a:rPr>
              <a:t>powerful</a:t>
            </a:r>
            <a:r>
              <a:rPr lang="en-US" sz="3600" dirty="0">
                <a:solidFill>
                  <a:schemeClr val="bg1"/>
                </a:solidFill>
                <a:effectLst>
                  <a:outerShdw blurRad="38100" dist="38100" dir="2700000" algn="ctr" rotWithShape="0">
                    <a:schemeClr val="tx1"/>
                  </a:outerShdw>
                </a:effectLst>
              </a:rPr>
              <a:t> by revealing the content and interpretation of Nebuchadnezzar’s dream, but </a:t>
            </a:r>
            <a:r>
              <a:rPr lang="en-US" sz="3600" b="1" i="1" dirty="0">
                <a:solidFill>
                  <a:schemeClr val="bg1"/>
                </a:solidFill>
                <a:effectLst>
                  <a:outerShdw blurRad="38100" dist="38100" dir="2700000" algn="ctr" rotWithShape="0">
                    <a:schemeClr val="tx1"/>
                  </a:outerShdw>
                </a:effectLst>
              </a:rPr>
              <a:t>surely</a:t>
            </a:r>
            <a:r>
              <a:rPr lang="en-US" sz="3600" dirty="0">
                <a:solidFill>
                  <a:schemeClr val="bg1"/>
                </a:solidFill>
                <a:effectLst>
                  <a:outerShdw blurRad="38100" dist="38100" dir="2700000" algn="ctr" rotWithShape="0">
                    <a:schemeClr val="tx1"/>
                  </a:outerShdw>
                </a:effectLst>
              </a:rPr>
              <a:t> even such a great god as Yahweh would not be able to protect his followers from death in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fiery furnace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Nebuchadnezzar </a:t>
            </a:r>
            <a:r>
              <a:rPr lang="en-US" sz="3600" b="1" i="1" dirty="0">
                <a:solidFill>
                  <a:schemeClr val="bg1"/>
                </a:solidFill>
                <a:effectLst>
                  <a:outerShdw blurRad="38100" dist="38100" dir="2700000" algn="ctr" rotWithShape="0">
                    <a:schemeClr val="tx1"/>
                  </a:outerShdw>
                </a:effectLst>
              </a:rPr>
              <a:t>may</a:t>
            </a:r>
            <a:r>
              <a:rPr lang="en-US" sz="3600" dirty="0">
                <a:solidFill>
                  <a:schemeClr val="bg1"/>
                </a:solidFill>
                <a:effectLst>
                  <a:outerShdw blurRad="38100" dist="38100" dir="2700000" algn="ctr" rotWithShape="0">
                    <a:schemeClr val="tx1"/>
                  </a:outerShdw>
                </a:effectLst>
              </a:rPr>
              <a:t> even be deliberately </a:t>
            </a:r>
            <a:r>
              <a:rPr lang="en-US" sz="3600" b="1" i="1" dirty="0">
                <a:solidFill>
                  <a:schemeClr val="bg1"/>
                </a:solidFill>
                <a:effectLst>
                  <a:outerShdw blurRad="38100" dist="38100" dir="2700000" algn="ctr" rotWithShape="0">
                    <a:schemeClr val="tx1"/>
                  </a:outerShdw>
                </a:effectLst>
              </a:rPr>
              <a:t>challenging</a:t>
            </a:r>
            <a:r>
              <a:rPr lang="en-US" sz="3600" dirty="0">
                <a:solidFill>
                  <a:schemeClr val="bg1"/>
                </a:solidFill>
                <a:effectLst>
                  <a:outerShdw blurRad="38100" dist="38100" dir="2700000" algn="ctr" rotWithShape="0">
                    <a:schemeClr val="tx1"/>
                  </a:outerShdw>
                </a:effectLst>
              </a:rPr>
              <a:t> Yahweh at this point. </a:t>
            </a:r>
          </a:p>
          <a:p>
            <a:r>
              <a:rPr lang="en-US" sz="3600" dirty="0">
                <a:solidFill>
                  <a:schemeClr val="bg1"/>
                </a:solidFill>
                <a:effectLst>
                  <a:outerShdw blurRad="38100" dist="38100" dir="2700000" algn="ctr" rotWithShape="0">
                    <a:schemeClr val="tx1"/>
                  </a:outerShdw>
                </a:effectLst>
              </a:rPr>
              <a:t>If the young men did not change their minds and bow to the image, surely </a:t>
            </a:r>
            <a:r>
              <a:rPr lang="en-US" sz="3600" b="1" i="1" dirty="0">
                <a:solidFill>
                  <a:schemeClr val="bg1"/>
                </a:solidFill>
                <a:effectLst>
                  <a:outerShdw blurRad="38100" dist="38100" dir="2700000" algn="ctr" rotWithShape="0">
                    <a:schemeClr val="tx1"/>
                  </a:outerShdw>
                </a:effectLst>
              </a:rPr>
              <a:t>no god </a:t>
            </a:r>
            <a:r>
              <a:rPr lang="en-US" sz="3600" dirty="0">
                <a:solidFill>
                  <a:schemeClr val="bg1"/>
                </a:solidFill>
                <a:effectLst>
                  <a:outerShdw blurRad="38100" dist="38100" dir="2700000" algn="ctr" rotWithShape="0">
                    <a:schemeClr val="tx1"/>
                  </a:outerShdw>
                </a:effectLst>
              </a:rPr>
              <a:t>will be able to deliver them.</a:t>
            </a:r>
          </a:p>
        </p:txBody>
      </p:sp>
      <p:sp>
        <p:nvSpPr>
          <p:cNvPr id="2" name="TextBox 1">
            <a:extLst>
              <a:ext uri="{FF2B5EF4-FFF2-40B4-BE49-F238E27FC236}">
                <a16:creationId xmlns:a16="http://schemas.microsoft.com/office/drawing/2014/main" id="{926264D7-913E-D13A-61B5-71D7F29817FC}"/>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118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E38CDBA9-5829-20FB-7B0C-A9ADA9371403}"/>
              </a:ext>
            </a:extLst>
          </p:cNvPr>
          <p:cNvSpPr>
            <a:spLocks noGrp="1"/>
          </p:cNvSpPr>
          <p:nvPr>
            <p:ph type="title"/>
          </p:nvPr>
        </p:nvSpPr>
        <p:spPr>
          <a:xfrm>
            <a:off x="0" y="2"/>
            <a:ext cx="12192000" cy="152801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if you are ready when you hear the sound of the horn, pipe, lyre, trigon, harp, bagpipe, and every kind of music, to fall down and worship the image that I have made, well and good. But if you do not worship, you shall immediately be cast into a burning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fiery furnace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who is the god who will deliver you out of my hands?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575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091A6ED-FD02-CC1D-5837-67EA834B3B4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26E2A9-CFF2-E320-F06D-C3221F55634C}"/>
              </a:ext>
            </a:extLst>
          </p:cNvPr>
          <p:cNvSpPr>
            <a:spLocks noGrp="1"/>
          </p:cNvSpPr>
          <p:nvPr>
            <p:ph idx="1"/>
          </p:nvPr>
        </p:nvSpPr>
        <p:spPr>
          <a:xfrm>
            <a:off x="192504" y="1114697"/>
            <a:ext cx="11806989" cy="5614964"/>
          </a:xfrm>
        </p:spPr>
        <p:txBody>
          <a:bodyPr>
            <a:normAutofit fontScale="85000" lnSpcReduction="10000"/>
          </a:bodyPr>
          <a:lstStyle/>
          <a:p>
            <a:r>
              <a:rPr lang="en-US" sz="3600" dirty="0">
                <a:solidFill>
                  <a:schemeClr val="bg1"/>
                </a:solidFill>
                <a:effectLst>
                  <a:outerShdw blurRad="38100" dist="38100" dir="2700000" algn="ctr" rotWithShape="0">
                    <a:schemeClr val="tx1"/>
                  </a:outerShdw>
                </a:effectLst>
              </a:rPr>
              <a:t>Here we see that the initial response of Shadrach, Meshach, and Abednego to the charges leveled against them is simply to concede that they are, in fact, guilty: They had </a:t>
            </a:r>
            <a:r>
              <a:rPr lang="en-US" sz="3600" b="1" i="1" dirty="0">
                <a:solidFill>
                  <a:schemeClr val="bg1"/>
                </a:solidFill>
                <a:effectLst>
                  <a:outerShdw blurRad="38100" dist="38100" dir="2700000" algn="ctr" rotWithShape="0">
                    <a:schemeClr val="tx1"/>
                  </a:outerShdw>
                </a:effectLst>
              </a:rPr>
              <a:t>deliberately</a:t>
            </a:r>
            <a:r>
              <a:rPr lang="en-US" sz="3600" dirty="0">
                <a:solidFill>
                  <a:schemeClr val="bg1"/>
                </a:solidFill>
                <a:effectLst>
                  <a:outerShdw blurRad="38100" dist="38100" dir="2700000" algn="ctr" rotWithShape="0">
                    <a:schemeClr val="tx1"/>
                  </a:outerShdw>
                </a:effectLst>
              </a:rPr>
              <a:t> disobeyed the king’s command. </a:t>
            </a:r>
          </a:p>
          <a:p>
            <a:r>
              <a:rPr lang="en-US" sz="3600" dirty="0">
                <a:solidFill>
                  <a:schemeClr val="bg1"/>
                </a:solidFill>
                <a:effectLst>
                  <a:outerShdw blurRad="38100" dist="38100" dir="2700000" algn="ctr" rotWithShape="0">
                    <a:schemeClr val="tx1"/>
                  </a:outerShdw>
                </a:effectLst>
              </a:rPr>
              <a:t>There is no arrogance in their reply.</a:t>
            </a:r>
          </a:p>
          <a:p>
            <a:r>
              <a:rPr lang="en-US" sz="3600" dirty="0">
                <a:solidFill>
                  <a:schemeClr val="bg1"/>
                </a:solidFill>
                <a:effectLst>
                  <a:outerShdw blurRad="38100" dist="38100" dir="2700000" algn="ctr" rotWithShape="0">
                    <a:schemeClr val="tx1"/>
                  </a:outerShdw>
                </a:effectLst>
              </a:rPr>
              <a:t>The three are simply acknowledging that the indictment laid against them was correct and there is no defense or apology that can be made. </a:t>
            </a:r>
          </a:p>
          <a:p>
            <a:r>
              <a:rPr lang="en-US" sz="3600" dirty="0">
                <a:solidFill>
                  <a:schemeClr val="bg1"/>
                </a:solidFill>
                <a:effectLst>
                  <a:outerShdw blurRad="38100" dist="38100" dir="2700000" algn="ctr" rotWithShape="0">
                    <a:schemeClr val="tx1"/>
                  </a:outerShdw>
                </a:effectLst>
              </a:rPr>
              <a:t>They have </a:t>
            </a:r>
            <a:r>
              <a:rPr lang="en-US" sz="3600" b="1" i="1" dirty="0">
                <a:solidFill>
                  <a:schemeClr val="bg1"/>
                </a:solidFill>
                <a:effectLst>
                  <a:outerShdw blurRad="38100" dist="38100" dir="2700000" algn="ctr" rotWithShape="0">
                    <a:schemeClr val="tx1"/>
                  </a:outerShdw>
                </a:effectLst>
              </a:rPr>
              <a:t>utterly </a:t>
            </a:r>
            <a:r>
              <a:rPr lang="en-US" sz="3600" dirty="0">
                <a:solidFill>
                  <a:schemeClr val="bg1"/>
                </a:solidFill>
                <a:effectLst>
                  <a:outerShdw blurRad="38100" dist="38100" dir="2700000" algn="ctr" rotWithShape="0">
                    <a:schemeClr val="tx1"/>
                  </a:outerShdw>
                </a:effectLst>
              </a:rPr>
              <a:t>cast themselves upon the mercy of God. </a:t>
            </a:r>
          </a:p>
          <a:p>
            <a:r>
              <a:rPr lang="en-US" sz="3600" dirty="0">
                <a:solidFill>
                  <a:schemeClr val="bg1"/>
                </a:solidFill>
                <a:effectLst>
                  <a:outerShdw blurRad="38100" dist="38100" dir="2700000" algn="ctr" rotWithShape="0">
                    <a:schemeClr val="tx1"/>
                  </a:outerShdw>
                </a:effectLst>
              </a:rPr>
              <a:t>This is a case where they are compelled to serve God rather than man.</a:t>
            </a:r>
          </a:p>
          <a:p>
            <a:r>
              <a:rPr lang="en-US" sz="3600" dirty="0">
                <a:solidFill>
                  <a:schemeClr val="bg1"/>
                </a:solidFill>
                <a:effectLst>
                  <a:outerShdw blurRad="38100" dist="38100" dir="2700000" algn="ctr" rotWithShape="0">
                    <a:schemeClr val="tx1"/>
                  </a:outerShdw>
                </a:effectLst>
              </a:rPr>
              <a:t>Many years later, these men would be </a:t>
            </a:r>
            <a:r>
              <a:rPr lang="en-US" sz="3600" b="1" i="1" dirty="0">
                <a:solidFill>
                  <a:schemeClr val="bg1"/>
                </a:solidFill>
                <a:effectLst>
                  <a:outerShdw blurRad="38100" dist="38100" dir="2700000" algn="ctr" rotWithShape="0">
                    <a:schemeClr val="tx1"/>
                  </a:outerShdw>
                </a:effectLst>
              </a:rPr>
              <a:t>honored</a:t>
            </a:r>
            <a:r>
              <a:rPr lang="en-US" sz="3600" dirty="0">
                <a:solidFill>
                  <a:schemeClr val="bg1"/>
                </a:solidFill>
                <a:effectLst>
                  <a:outerShdw blurRad="38100" dist="38100" dir="2700000" algn="ctr" rotWithShape="0">
                    <a:schemeClr val="tx1"/>
                  </a:outerShdw>
                </a:effectLst>
              </a:rPr>
              <a:t> for their noble faith by the writer of Hebrews when he writes about those who by faith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quenched the power of fire</a:t>
            </a:r>
            <a:r>
              <a:rPr lang="en-US" sz="3600" dirty="0">
                <a:solidFill>
                  <a:schemeClr val="bg1"/>
                </a:solidFill>
                <a:effectLst>
                  <a:outerShdw blurRad="38100" dist="38100" dir="2700000" algn="ctr" rotWithShape="0">
                    <a:schemeClr val="tx1"/>
                  </a:outerShdw>
                </a:effectLst>
              </a:rPr>
              <a:t>”. (Heb 11:34)</a:t>
            </a:r>
          </a:p>
        </p:txBody>
      </p:sp>
      <p:sp>
        <p:nvSpPr>
          <p:cNvPr id="2" name="TextBox 1">
            <a:extLst>
              <a:ext uri="{FF2B5EF4-FFF2-40B4-BE49-F238E27FC236}">
                <a16:creationId xmlns:a16="http://schemas.microsoft.com/office/drawing/2014/main" id="{8B5898E2-4D7B-2FA6-7CE9-28E6D2AC35BD}"/>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3684C81D-70DD-6581-8962-6324819B1284}"/>
              </a:ext>
            </a:extLst>
          </p:cNvPr>
          <p:cNvSpPr>
            <a:spLocks noGrp="1"/>
          </p:cNvSpPr>
          <p:nvPr>
            <p:ph type="title"/>
          </p:nvPr>
        </p:nvSpPr>
        <p:spPr>
          <a:xfrm>
            <a:off x="0" y="2"/>
            <a:ext cx="12192000" cy="92310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Shadrach, Meshach, and Abednego answered and said to the king, “O Nebuchadnezzar, we have no need to answer you in this matter.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4705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535CB8E-6588-DED1-2159-CC29DED982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F4D26C-6E1C-A613-D100-F32F3FDC091F}"/>
              </a:ext>
            </a:extLst>
          </p:cNvPr>
          <p:cNvSpPr>
            <a:spLocks noGrp="1"/>
          </p:cNvSpPr>
          <p:nvPr>
            <p:ph idx="1"/>
          </p:nvPr>
        </p:nvSpPr>
        <p:spPr>
          <a:xfrm>
            <a:off x="192504" y="1451811"/>
            <a:ext cx="11806989" cy="5277849"/>
          </a:xfrm>
        </p:spPr>
        <p:txBody>
          <a:bodyPr>
            <a:normAutofit lnSpcReduction="10000"/>
          </a:bodyPr>
          <a:lstStyle/>
          <a:p>
            <a:r>
              <a:rPr lang="en-US" sz="3600" dirty="0">
                <a:solidFill>
                  <a:schemeClr val="bg1"/>
                </a:solidFill>
                <a:effectLst>
                  <a:outerShdw blurRad="38100" dist="38100" dir="2700000" algn="ctr" rotWithShape="0">
                    <a:schemeClr val="tx1"/>
                  </a:outerShdw>
                </a:effectLst>
              </a:rPr>
              <a:t>The statement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God whom we serve is able to deliver us… But if not… </a:t>
            </a:r>
            <a:r>
              <a:rPr lang="en-US" sz="3600" dirty="0">
                <a:solidFill>
                  <a:schemeClr val="bg1"/>
                </a:solidFill>
                <a:effectLst>
                  <a:outerShdw blurRad="38100" dist="38100" dir="2700000" algn="ctr" rotWithShape="0">
                    <a:schemeClr val="tx1"/>
                  </a:outerShdw>
                </a:effectLst>
              </a:rPr>
              <a:t>” does not mean that they questioned the </a:t>
            </a:r>
            <a:r>
              <a:rPr lang="en-US" sz="3600" b="1" i="1" dirty="0">
                <a:solidFill>
                  <a:schemeClr val="bg1"/>
                </a:solidFill>
                <a:effectLst>
                  <a:outerShdw blurRad="38100" dist="38100" dir="2700000" algn="ctr" rotWithShape="0">
                    <a:schemeClr val="tx1"/>
                  </a:outerShdw>
                </a:effectLst>
              </a:rPr>
              <a:t>ability</a:t>
            </a:r>
            <a:r>
              <a:rPr lang="en-US" sz="3600" dirty="0">
                <a:solidFill>
                  <a:schemeClr val="bg1"/>
                </a:solidFill>
                <a:effectLst>
                  <a:outerShdw blurRad="38100" dist="38100" dir="2700000" algn="ctr" rotWithShape="0">
                    <a:schemeClr val="tx1"/>
                  </a:outerShdw>
                </a:effectLst>
              </a:rPr>
              <a:t> or </a:t>
            </a:r>
            <a:r>
              <a:rPr lang="en-US" sz="3600" b="1" i="1" dirty="0">
                <a:solidFill>
                  <a:schemeClr val="bg1"/>
                </a:solidFill>
                <a:effectLst>
                  <a:outerShdw blurRad="38100" dist="38100" dir="2700000" algn="ctr" rotWithShape="0">
                    <a:schemeClr val="tx1"/>
                  </a:outerShdw>
                </a:effectLst>
              </a:rPr>
              <a:t>power</a:t>
            </a:r>
            <a:r>
              <a:rPr lang="en-US" sz="3600" dirty="0">
                <a:solidFill>
                  <a:schemeClr val="bg1"/>
                </a:solidFill>
                <a:effectLst>
                  <a:outerShdw blurRad="38100" dist="38100" dir="2700000" algn="ctr" rotWithShape="0">
                    <a:schemeClr val="tx1"/>
                  </a:outerShdw>
                </a:effectLst>
              </a:rPr>
              <a:t> of God to deliver them. </a:t>
            </a:r>
          </a:p>
          <a:p>
            <a:r>
              <a:rPr lang="en-US" sz="3600" dirty="0">
                <a:solidFill>
                  <a:schemeClr val="bg1"/>
                </a:solidFill>
                <a:effectLst>
                  <a:outerShdw blurRad="38100" dist="38100" dir="2700000" algn="ctr" rotWithShape="0">
                    <a:schemeClr val="tx1"/>
                  </a:outerShdw>
                </a:effectLst>
              </a:rPr>
              <a:t>They do not doubt for a minute that their God has the power to deliver them from the king’s furnace</a:t>
            </a:r>
          </a:p>
          <a:p>
            <a:r>
              <a:rPr lang="en-US" sz="3600" dirty="0">
                <a:solidFill>
                  <a:schemeClr val="bg1"/>
                </a:solidFill>
                <a:effectLst>
                  <a:outerShdw blurRad="38100" dist="38100" dir="2700000" algn="ctr" rotWithShape="0">
                    <a:schemeClr val="tx1"/>
                  </a:outerShdw>
                </a:effectLst>
              </a:rPr>
              <a:t>But at the same time, they realize that they have no right to </a:t>
            </a:r>
            <a:r>
              <a:rPr lang="en-US" sz="3600" b="1" i="1" dirty="0">
                <a:solidFill>
                  <a:schemeClr val="bg1"/>
                </a:solidFill>
                <a:effectLst>
                  <a:outerShdw blurRad="38100" dist="38100" dir="2700000" algn="ctr" rotWithShape="0">
                    <a:schemeClr val="tx1"/>
                  </a:outerShdw>
                </a:effectLst>
              </a:rPr>
              <a:t>presume</a:t>
            </a:r>
            <a:r>
              <a:rPr lang="en-US" sz="3600" dirty="0">
                <a:solidFill>
                  <a:schemeClr val="bg1"/>
                </a:solidFill>
                <a:effectLst>
                  <a:outerShdw blurRad="38100" dist="38100" dir="2700000" algn="ctr" rotWithShape="0">
                    <a:schemeClr val="tx1"/>
                  </a:outerShdw>
                </a:effectLst>
              </a:rPr>
              <a:t> that He will do so.</a:t>
            </a:r>
          </a:p>
          <a:p>
            <a:r>
              <a:rPr lang="en-US" sz="3600" dirty="0">
                <a:solidFill>
                  <a:schemeClr val="bg1"/>
                </a:solidFill>
                <a:effectLst>
                  <a:outerShdw blurRad="38100" dist="38100" dir="2700000" algn="ctr" rotWithShape="0">
                    <a:schemeClr val="tx1"/>
                  </a:outerShdw>
                </a:effectLst>
              </a:rPr>
              <a:t>These young men recognized that God’s will might be different from what they would prefer, and they were willing for that to be the case, without complaining.</a:t>
            </a:r>
          </a:p>
        </p:txBody>
      </p:sp>
      <p:sp>
        <p:nvSpPr>
          <p:cNvPr id="2" name="TextBox 1">
            <a:extLst>
              <a:ext uri="{FF2B5EF4-FFF2-40B4-BE49-F238E27FC236}">
                <a16:creationId xmlns:a16="http://schemas.microsoft.com/office/drawing/2014/main" id="{19134989-5C1F-1DF2-0214-53411D7E0DCA}"/>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F688EAC4-9ADB-9219-DD86-0DC484DB7657}"/>
              </a:ext>
            </a:extLst>
          </p:cNvPr>
          <p:cNvSpPr>
            <a:spLocks noGrp="1"/>
          </p:cNvSpPr>
          <p:nvPr>
            <p:ph type="title"/>
          </p:nvPr>
        </p:nvSpPr>
        <p:spPr>
          <a:xfrm>
            <a:off x="0" y="2"/>
            <a:ext cx="12192000" cy="122320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this be so,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God whom we serve is able to deliver us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the burning fiery furnace, and he will deliver us out of your hand, O king.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if not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 it known to you, O king, that we will not serve your gods or worship the golden image that you have set up.”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673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C4A08A8-9BFC-C38C-82B3-2D9036CEF6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91D8A7-EB11-0AF5-A044-6DCFB6B83334}"/>
              </a:ext>
            </a:extLst>
          </p:cNvPr>
          <p:cNvSpPr>
            <a:spLocks noGrp="1"/>
          </p:cNvSpPr>
          <p:nvPr>
            <p:ph idx="1"/>
          </p:nvPr>
        </p:nvSpPr>
        <p:spPr>
          <a:xfrm>
            <a:off x="192504" y="1451811"/>
            <a:ext cx="11806989" cy="5277849"/>
          </a:xfrm>
        </p:spPr>
        <p:txBody>
          <a:bodyPr>
            <a:normAutofit/>
          </a:bodyPr>
          <a:lstStyle/>
          <a:p>
            <a:r>
              <a:rPr lang="en-US" sz="3600" dirty="0">
                <a:solidFill>
                  <a:schemeClr val="bg1"/>
                </a:solidFill>
                <a:effectLst>
                  <a:outerShdw blurRad="38100" dist="38100" dir="2700000" algn="ctr" rotWithShape="0">
                    <a:schemeClr val="tx1"/>
                  </a:outerShdw>
                </a:effectLst>
              </a:rPr>
              <a:t>Too often Christians complain </a:t>
            </a:r>
            <a:r>
              <a:rPr lang="en-US" sz="3600" b="1" i="1" dirty="0">
                <a:solidFill>
                  <a:schemeClr val="bg1"/>
                </a:solidFill>
                <a:effectLst>
                  <a:outerShdw blurRad="38100" dist="38100" dir="2700000" algn="ctr" rotWithShape="0">
                    <a:schemeClr val="tx1"/>
                  </a:outerShdw>
                </a:effectLst>
              </a:rPr>
              <a:t>vigorously</a:t>
            </a:r>
            <a:r>
              <a:rPr lang="en-US" sz="3600" dirty="0">
                <a:solidFill>
                  <a:schemeClr val="bg1"/>
                </a:solidFill>
                <a:effectLst>
                  <a:outerShdw blurRad="38100" dist="38100" dir="2700000" algn="ctr" rotWithShape="0">
                    <a:schemeClr val="tx1"/>
                  </a:outerShdw>
                </a:effectLst>
              </a:rPr>
              <a:t> when God’s will in a particular situation is </a:t>
            </a:r>
            <a:r>
              <a:rPr lang="en-US" sz="3600" b="1" i="1" dirty="0">
                <a:solidFill>
                  <a:schemeClr val="bg1"/>
                </a:solidFill>
                <a:effectLst>
                  <a:outerShdw blurRad="38100" dist="38100" dir="2700000" algn="ctr" rotWithShape="0">
                    <a:schemeClr val="tx1"/>
                  </a:outerShdw>
                </a:effectLst>
              </a:rPr>
              <a:t>different</a:t>
            </a:r>
            <a:r>
              <a:rPr lang="en-US" sz="3600" dirty="0">
                <a:solidFill>
                  <a:schemeClr val="bg1"/>
                </a:solidFill>
                <a:effectLst>
                  <a:outerShdw blurRad="38100" dist="38100" dir="2700000" algn="ctr" rotWithShape="0">
                    <a:schemeClr val="tx1"/>
                  </a:outerShdw>
                </a:effectLst>
              </a:rPr>
              <a:t> from what </a:t>
            </a:r>
            <a:r>
              <a:rPr lang="en-US" sz="3600" b="1" i="1" dirty="0">
                <a:solidFill>
                  <a:schemeClr val="bg1"/>
                </a:solidFill>
                <a:effectLst>
                  <a:outerShdw blurRad="38100" dist="38100" dir="2700000" algn="ctr" rotWithShape="0">
                    <a:schemeClr val="tx1"/>
                  </a:outerShdw>
                </a:effectLst>
              </a:rPr>
              <a:t>they</a:t>
            </a:r>
            <a:r>
              <a:rPr lang="en-US" sz="3600" dirty="0">
                <a:solidFill>
                  <a:schemeClr val="bg1"/>
                </a:solidFill>
                <a:effectLst>
                  <a:outerShdw blurRad="38100" dist="38100" dir="2700000" algn="ctr" rotWithShape="0">
                    <a:schemeClr val="tx1"/>
                  </a:outerShdw>
                </a:effectLst>
              </a:rPr>
              <a:t> would prefer.</a:t>
            </a:r>
          </a:p>
          <a:p>
            <a:r>
              <a:rPr lang="en-US" sz="3600" dirty="0">
                <a:solidFill>
                  <a:schemeClr val="bg1"/>
                </a:solidFill>
                <a:effectLst>
                  <a:outerShdw blurRad="38100" dist="38100" dir="2700000" algn="ctr" rotWithShape="0">
                    <a:schemeClr val="tx1"/>
                  </a:outerShdw>
                </a:effectLst>
              </a:rPr>
              <a:t>These men did not make their own obedience contingent upon God’s doing that which was pleasant to them. </a:t>
            </a:r>
          </a:p>
          <a:p>
            <a:r>
              <a:rPr lang="en-US" sz="3600" dirty="0">
                <a:solidFill>
                  <a:schemeClr val="bg1"/>
                </a:solidFill>
                <a:effectLst>
                  <a:outerShdw blurRad="38100" dist="38100" dir="2700000" algn="ctr" rotWithShape="0">
                    <a:schemeClr val="tx1"/>
                  </a:outerShdw>
                </a:effectLst>
              </a:rPr>
              <a:t>They were ready to obey God, whether he chose to deliver them from the furnace or not. </a:t>
            </a:r>
          </a:p>
          <a:p>
            <a:r>
              <a:rPr lang="en-US" sz="3600" dirty="0">
                <a:solidFill>
                  <a:schemeClr val="bg1"/>
                </a:solidFill>
                <a:effectLst>
                  <a:outerShdw blurRad="38100" dist="38100" dir="2700000" algn="ctr" rotWithShape="0">
                    <a:schemeClr val="tx1"/>
                  </a:outerShdw>
                </a:effectLst>
              </a:rPr>
              <a:t>In other words, the object of their affection was God </a:t>
            </a:r>
            <a:r>
              <a:rPr lang="en-US" sz="3600" b="1" i="1" dirty="0">
                <a:solidFill>
                  <a:schemeClr val="bg1"/>
                </a:solidFill>
                <a:effectLst>
                  <a:outerShdw blurRad="38100" dist="38100" dir="2700000" algn="ctr" rotWithShape="0">
                    <a:schemeClr val="tx1"/>
                  </a:outerShdw>
                </a:effectLst>
              </a:rPr>
              <a:t>Himself</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not</a:t>
            </a:r>
            <a:r>
              <a:rPr lang="en-US" sz="3600" dirty="0">
                <a:solidFill>
                  <a:schemeClr val="bg1"/>
                </a:solidFill>
                <a:effectLst>
                  <a:outerShdw blurRad="38100" dist="38100" dir="2700000" algn="ctr" rotWithShape="0">
                    <a:schemeClr val="tx1"/>
                  </a:outerShdw>
                </a:effectLst>
              </a:rPr>
              <a:t> what God </a:t>
            </a:r>
            <a:r>
              <a:rPr lang="en-US" sz="3600" b="1" i="1" dirty="0">
                <a:solidFill>
                  <a:schemeClr val="bg1"/>
                </a:solidFill>
                <a:effectLst>
                  <a:outerShdw blurRad="38100" dist="38100" dir="2700000" algn="ctr" rotWithShape="0">
                    <a:schemeClr val="tx1"/>
                  </a:outerShdw>
                </a:effectLst>
              </a:rPr>
              <a:t>could do</a:t>
            </a:r>
            <a:r>
              <a:rPr lang="en-US" sz="3600" dirty="0">
                <a:solidFill>
                  <a:schemeClr val="bg1"/>
                </a:solidFill>
                <a:effectLst>
                  <a:outerShdw blurRad="38100" dist="38100" dir="2700000" algn="ctr" rotWithShape="0">
                    <a:schemeClr val="tx1"/>
                  </a:outerShdw>
                </a:effectLst>
              </a:rPr>
              <a:t> for them.</a:t>
            </a:r>
          </a:p>
        </p:txBody>
      </p:sp>
      <p:sp>
        <p:nvSpPr>
          <p:cNvPr id="2" name="TextBox 1">
            <a:extLst>
              <a:ext uri="{FF2B5EF4-FFF2-40B4-BE49-F238E27FC236}">
                <a16:creationId xmlns:a16="http://schemas.microsoft.com/office/drawing/2014/main" id="{1C508B04-CF87-50E4-F54F-2FF37E47C5B4}"/>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7EE6C67A-BACC-6573-F433-E5094C06FB6C}"/>
              </a:ext>
            </a:extLst>
          </p:cNvPr>
          <p:cNvSpPr>
            <a:spLocks noGrp="1"/>
          </p:cNvSpPr>
          <p:nvPr>
            <p:ph type="title"/>
          </p:nvPr>
        </p:nvSpPr>
        <p:spPr>
          <a:xfrm>
            <a:off x="0" y="2"/>
            <a:ext cx="12192000" cy="122320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this be so, our God whom we serve is able to deliver us from the burning fiery furnace, and he will deliver us out of your hand, O king.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if not, be it known to you, O king, that we will not serve your gods or worship the golden image that you have set up.”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260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3F017E0-DB62-1E4C-9552-FF8D4651F13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3994C62-228F-E0A7-912F-FFDAC465CAD8}"/>
              </a:ext>
            </a:extLst>
          </p:cNvPr>
          <p:cNvSpPr>
            <a:spLocks noGrp="1"/>
          </p:cNvSpPr>
          <p:nvPr>
            <p:ph idx="1"/>
          </p:nvPr>
        </p:nvSpPr>
        <p:spPr>
          <a:xfrm>
            <a:off x="192504" y="1312474"/>
            <a:ext cx="11806989" cy="5277849"/>
          </a:xfrm>
        </p:spPr>
        <p:txBody>
          <a:bodyPr>
            <a:normAutofit lnSpcReduction="10000"/>
          </a:bodyPr>
          <a:lstStyle/>
          <a:p>
            <a:r>
              <a:rPr lang="en-US" sz="3600" dirty="0">
                <a:solidFill>
                  <a:schemeClr val="bg1"/>
                </a:solidFill>
                <a:effectLst>
                  <a:outerShdw blurRad="38100" dist="38100" dir="2700000" algn="ctr" rotWithShape="0">
                    <a:schemeClr val="tx1"/>
                  </a:outerShdw>
                </a:effectLst>
              </a:rPr>
              <a:t>The bottom line is that, had these young men </a:t>
            </a:r>
            <a:r>
              <a:rPr lang="en-US" sz="3600" b="1" i="1" dirty="0">
                <a:solidFill>
                  <a:schemeClr val="bg1"/>
                </a:solidFill>
                <a:effectLst>
                  <a:outerShdw blurRad="38100" dist="38100" dir="2700000" algn="ctr" rotWithShape="0">
                    <a:schemeClr val="tx1"/>
                  </a:outerShdw>
                </a:effectLst>
              </a:rPr>
              <a:t>died</a:t>
            </a:r>
            <a:r>
              <a:rPr lang="en-US" sz="3600" dirty="0">
                <a:solidFill>
                  <a:schemeClr val="bg1"/>
                </a:solidFill>
                <a:effectLst>
                  <a:outerShdw blurRad="38100" dist="38100" dir="2700000" algn="ctr" rotWithShape="0">
                    <a:schemeClr val="tx1"/>
                  </a:outerShdw>
                </a:effectLst>
              </a:rPr>
              <a:t> in the flames, they would </a:t>
            </a:r>
            <a:r>
              <a:rPr lang="en-US" sz="3600" b="1" i="1" dirty="0">
                <a:solidFill>
                  <a:schemeClr val="bg1"/>
                </a:solidFill>
                <a:effectLst>
                  <a:outerShdw blurRad="38100" dist="38100" dir="2700000" algn="ctr" rotWithShape="0">
                    <a:schemeClr val="tx1"/>
                  </a:outerShdw>
                </a:effectLst>
              </a:rPr>
              <a:t>not</a:t>
            </a:r>
            <a:r>
              <a:rPr lang="en-US" sz="3600" dirty="0">
                <a:solidFill>
                  <a:schemeClr val="bg1"/>
                </a:solidFill>
                <a:effectLst>
                  <a:outerShdw blurRad="38100" dist="38100" dir="2700000" algn="ctr" rotWithShape="0">
                    <a:schemeClr val="tx1"/>
                  </a:outerShdw>
                </a:effectLst>
              </a:rPr>
              <a:t> have regarded their deaths to have been the result of a lack of faith on their part. </a:t>
            </a:r>
          </a:p>
          <a:p>
            <a:r>
              <a:rPr lang="en-US" sz="3600" dirty="0">
                <a:solidFill>
                  <a:schemeClr val="bg1"/>
                </a:solidFill>
                <a:effectLst>
                  <a:outerShdw blurRad="38100" dist="38100" dir="2700000" algn="ctr" rotWithShape="0">
                    <a:schemeClr val="tx1"/>
                  </a:outerShdw>
                </a:effectLst>
              </a:rPr>
              <a:t>As it turns out, in their utter dependence on God’s will, their faith did </a:t>
            </a:r>
            <a:r>
              <a:rPr lang="en-US" sz="3600" b="1" i="1" dirty="0">
                <a:solidFill>
                  <a:schemeClr val="bg1"/>
                </a:solidFill>
                <a:effectLst>
                  <a:outerShdw blurRad="38100" dist="38100" dir="2700000" algn="ctr" rotWithShape="0">
                    <a:schemeClr val="tx1"/>
                  </a:outerShdw>
                </a:effectLst>
              </a:rPr>
              <a:t>indeed</a:t>
            </a:r>
            <a:r>
              <a:rPr lang="en-US" sz="3600" dirty="0">
                <a:solidFill>
                  <a:schemeClr val="bg1"/>
                </a:solidFill>
                <a:effectLst>
                  <a:outerShdw blurRad="38100" dist="38100" dir="2700000" algn="ctr" rotWithShape="0">
                    <a:schemeClr val="tx1"/>
                  </a:outerShdw>
                </a:effectLst>
              </a:rPr>
              <a:t> quench flames (Heb 11:34). </a:t>
            </a:r>
          </a:p>
          <a:p>
            <a:r>
              <a:rPr lang="en-US" sz="3600" dirty="0">
                <a:solidFill>
                  <a:schemeClr val="bg1"/>
                </a:solidFill>
                <a:effectLst>
                  <a:outerShdw blurRad="38100" dist="38100" dir="2700000" algn="ctr" rotWithShape="0">
                    <a:schemeClr val="tx1"/>
                  </a:outerShdw>
                </a:effectLst>
              </a:rPr>
              <a:t>But the writer of Hebrews tells us that </a:t>
            </a:r>
            <a:r>
              <a:rPr lang="en-US" sz="3600" b="1" i="1" dirty="0">
                <a:solidFill>
                  <a:schemeClr val="bg1"/>
                </a:solidFill>
                <a:effectLst>
                  <a:outerShdw blurRad="38100" dist="38100" dir="2700000" algn="ctr" rotWithShape="0">
                    <a:schemeClr val="tx1"/>
                  </a:outerShdw>
                </a:effectLst>
              </a:rPr>
              <a:t>others</a:t>
            </a:r>
            <a:r>
              <a:rPr lang="en-US" sz="3600" dirty="0">
                <a:solidFill>
                  <a:schemeClr val="bg1"/>
                </a:solidFill>
                <a:effectLst>
                  <a:outerShdw blurRad="38100" dist="38100" dir="2700000" algn="ctr" rotWithShape="0">
                    <a:schemeClr val="tx1"/>
                  </a:outerShdw>
                </a:effectLst>
              </a:rPr>
              <a:t> who had a </a:t>
            </a:r>
            <a:r>
              <a:rPr lang="en-US" sz="3600" b="1" i="1" dirty="0">
                <a:solidFill>
                  <a:schemeClr val="bg1"/>
                </a:solidFill>
                <a:effectLst>
                  <a:outerShdw blurRad="38100" dist="38100" dir="2700000" algn="ctr" rotWithShape="0">
                    <a:schemeClr val="tx1"/>
                  </a:outerShdw>
                </a:effectLst>
              </a:rPr>
              <a:t>similar</a:t>
            </a:r>
            <a:r>
              <a:rPr lang="en-US" sz="3600" dirty="0">
                <a:solidFill>
                  <a:schemeClr val="bg1"/>
                </a:solidFill>
                <a:effectLst>
                  <a:outerShdw blurRad="38100" dist="38100" dir="2700000" algn="ctr" rotWithShape="0">
                    <a:schemeClr val="tx1"/>
                  </a:outerShdw>
                </a:effectLst>
              </a:rPr>
              <a:t> faith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were tortured</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refusing to accept release, so that they might rise again to a better life.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Others suffered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mocking and flogging, and even chains and imprisonment. They were stoned, they were sawn in two, they were killed with the sword...</a:t>
            </a:r>
            <a:r>
              <a:rPr lang="en-US" sz="3600" dirty="0">
                <a:solidFill>
                  <a:schemeClr val="bg1"/>
                </a:solidFill>
                <a:effectLst>
                  <a:outerShdw blurRad="38100" dist="38100" dir="2700000" algn="ctr" rotWithShape="0">
                    <a:schemeClr val="tx1"/>
                  </a:outerShdw>
                </a:effectLst>
              </a:rPr>
              <a:t>” (Heb 11:35–37).</a:t>
            </a:r>
          </a:p>
        </p:txBody>
      </p:sp>
      <p:sp>
        <p:nvSpPr>
          <p:cNvPr id="2" name="TextBox 1">
            <a:extLst>
              <a:ext uri="{FF2B5EF4-FFF2-40B4-BE49-F238E27FC236}">
                <a16:creationId xmlns:a16="http://schemas.microsoft.com/office/drawing/2014/main" id="{A7FBA068-EEA8-786D-0C91-89192ACD4911}"/>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Storms, Sam;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Biblical Studies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(2016)</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6991BA4A-B6F3-5422-BB30-2369BB2E3A56}"/>
              </a:ext>
            </a:extLst>
          </p:cNvPr>
          <p:cNvSpPr>
            <a:spLocks noGrp="1"/>
          </p:cNvSpPr>
          <p:nvPr>
            <p:ph type="title"/>
          </p:nvPr>
        </p:nvSpPr>
        <p:spPr>
          <a:xfrm>
            <a:off x="0" y="2"/>
            <a:ext cx="12192000" cy="122320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this be so, our God whom we serve is able to deliver us from the burning fiery furnace, and he will deliver us out of your hand, O king.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if not, be it known to you, O king, that we will not serve your gods or worship the golden image that you have set up.”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675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70856</TotalTime>
  <Words>4770</Words>
  <Application>Microsoft Office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vt:lpstr>
      <vt:lpstr>Times New Roman</vt:lpstr>
      <vt:lpstr>Office Theme</vt:lpstr>
      <vt:lpstr>PowerPoint Presentation</vt:lpstr>
      <vt:lpstr>The Inquisition (3:13–18)</vt:lpstr>
      <vt:lpstr>3:13 Then Nebuchadnezzar in furious rage commanded that Shadrach, Meshach, and Abednego be brought. So they brought these men before the king. 14 Nebuchadnezzar answered and said to them, “Is it true, O Shadrach, Meshach, and Abednego, that you do not serve my gods or worship the golden image that I have set up?” (ESV)</vt:lpstr>
      <vt:lpstr>3:15 Now if you are ready when you hear the sound of the horn, pipe, lyre, trigon, harp, bagpipe, and every kind of music, to fall down and worship the image that I have made, well and good. But if you do not worship, you shall immediately be cast into a burning fiery furnace. And who is the god who will deliver you out of my hands?” (ESV)</vt:lpstr>
      <vt:lpstr>3:15 Now if you are ready when you hear the sound of the horn, pipe, lyre, trigon, harp, bagpipe, and every kind of music, to fall down and worship the image that I have made, well and good. But if you do not worship, you shall immediately be cast into a burning fiery furnace. And who is the god who will deliver you out of my hands?” (ESV)</vt:lpstr>
      <vt:lpstr>3:16 Shadrach, Meshach, and Abednego answered and said to the king, “O Nebuchadnezzar, we have no need to answer you in this matter. (ESV)</vt:lpstr>
      <vt:lpstr>3:17 If this be so, our God whom we serve is able to deliver us from the burning fiery furnace, and he will deliver us out of your hand, O king. 18 But if not, be it known to you, O king, that we will not serve your gods or worship the golden image that you have set up.” (ESV)</vt:lpstr>
      <vt:lpstr>3:17 If this be so, our God whom we serve is able to deliver us from the burning fiery furnace, and he will deliver us out of your hand, O king. 18 But if not, be it known to you, O king, that we will not serve your gods or worship the golden image that you have set up.” (ESV)</vt:lpstr>
      <vt:lpstr>3:17 If this be so, our God whom we serve is able to deliver us from the burning fiery furnace, and he will deliver us out of your hand, O king. 18 But if not, be it known to you, O king, that we will not serve your gods or worship the golden image that you have set up.” (ESV)</vt:lpstr>
      <vt:lpstr>The Sentence (3:19-23)</vt:lpstr>
      <vt:lpstr>3:19 Then Nebuchadnezzar was filled with fury, and the expression of his face was changed against Shadrach, Meshach, and Abednego. He ordered the furnace heated seven times more than it was usually heated. 20 And he ordered some of the mighty men of his army to bind Shadrach, Meshach, and Abednego, and to cast them into the burning fiery furnace.” (ESV)</vt:lpstr>
      <vt:lpstr>3:19 Then Nebuchadnezzar was filled with fury, and the expression of his face was changed against Shadrach, Meshach, and Abednego. He ordered the furnace heated seven times more than it was usually heated. 20 And he ordered some of the mighty men of his army to bind Shadrach, Meshach, and Abednego, and to cast them into the burning fiery furnace.” (ESV)</vt:lpstr>
      <vt:lpstr>3:21 Then these men were bound in their cloaks, their tunics, their hats, and their other garments, and they were thrown into the burning fiery furnace. 22 Because the king's order was urgent and the furnace overheated, the flame of the fire killed those men who took up Shadrach, Meshach, and Abednego. 23 And these three men, Shadrach, Meshach, and Abednego, fell bound into the burning fiery furnace. (ESV)</vt:lpstr>
      <vt:lpstr>3:21 Then these men were bound in their cloaks, their tunics, their hats, and their other garments, and they were thrown into the burning fiery furnace. 22 Because the king's order was urgent and the furnace overheated, the flame of the fire killed those men who took up Shadrach, Meshach, and Abednego. 23 And these three men, Shadrach, Meshach, and Abednego, fell bound into the burning fiery furnace. (ESV)</vt:lpstr>
      <vt:lpstr>The Deliverance (3:24-27)</vt:lpstr>
      <vt:lpstr>3:24 Then King Nebuchadnezzar was astonished and rose up in haste. He declared to his counselors, “Did we not cast three men bound into the fire?” They answered and said to the king, “True, O king.” (ESV)</vt:lpstr>
      <vt:lpstr>3:25 He answered and said, "But I see four men unbound, walking in the midst of the fire, and they are not hurt; and the appearance of the fourth is like a son of the gods." (ESV)</vt:lpstr>
      <vt:lpstr>3:25 He answered and said, “But I see four men unbound, walking in the midst of the fire, and they are not hurt; and the appearance of the fourth is like a son of the gods.” (ESV)</vt:lpstr>
      <vt:lpstr>3:26 Then Nebuchadnezzar came near to the door of the burning fiery furnace; he declared, "Shadrach, Meshach, and Abednego, servants of the Most High God, come out, and come here!" Then Shadrach, Meshach, and Abednego came out from the fire. (ESV)</vt:lpstr>
      <vt:lpstr>3:27 And the satraps, the prefects, the governors, and the king's counselors gathered together and saw that the fire had not had any power over the bodies of those men. The hair of their heads was not singed, their cloaks were not harmed, and no smell of fire had come upon them. (ESV)</vt:lpstr>
      <vt:lpstr>The Result (3:28-30)</vt:lpstr>
      <vt:lpstr>3:28 Nebuchadnezzar answered and said, "Blessed be the God of Shadrach, Meshach, and Abednego, who has sent his angel and delivered his servants, who trusted in him, and set aside the king's command, and yielded up their bodies rather than serve and worship any god except their own God. (ESV)</vt:lpstr>
      <vt:lpstr>3:29 Therefore I make a decree: Any people, nation, or language that speaks anything against the God of Shadrach, Meshach, and Abednego shall be torn limb from limb, and their houses laid in ruins, for there is no other god who is able to rescue in this way." (ESV)</vt:lpstr>
      <vt:lpstr>3:30 Then the king promoted Shadrach, Meshach, and Abednego in the province of Babylon.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521</cp:revision>
  <cp:lastPrinted>2025-02-16T14:52:04Z</cp:lastPrinted>
  <dcterms:created xsi:type="dcterms:W3CDTF">2024-11-22T01:38:01Z</dcterms:created>
  <dcterms:modified xsi:type="dcterms:W3CDTF">2025-02-16T20:38:02Z</dcterms:modified>
</cp:coreProperties>
</file>