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565" r:id="rId2"/>
    <p:sldId id="592" r:id="rId3"/>
    <p:sldId id="566" r:id="rId4"/>
    <p:sldId id="571" r:id="rId5"/>
    <p:sldId id="572" r:id="rId6"/>
    <p:sldId id="573" r:id="rId7"/>
    <p:sldId id="568" r:id="rId8"/>
    <p:sldId id="574" r:id="rId9"/>
    <p:sldId id="575" r:id="rId10"/>
    <p:sldId id="576" r:id="rId11"/>
    <p:sldId id="577" r:id="rId12"/>
    <p:sldId id="569" r:id="rId13"/>
    <p:sldId id="570" r:id="rId14"/>
    <p:sldId id="585" r:id="rId15"/>
    <p:sldId id="578" r:id="rId16"/>
    <p:sldId id="579" r:id="rId17"/>
    <p:sldId id="580" r:id="rId18"/>
    <p:sldId id="581" r:id="rId19"/>
    <p:sldId id="582" r:id="rId20"/>
    <p:sldId id="583" r:id="rId21"/>
    <p:sldId id="586" r:id="rId22"/>
    <p:sldId id="587" r:id="rId23"/>
    <p:sldId id="584" r:id="rId24"/>
    <p:sldId id="588" r:id="rId25"/>
    <p:sldId id="589" r:id="rId26"/>
    <p:sldId id="590" r:id="rId27"/>
    <p:sldId id="591"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BFE4FD"/>
    <a:srgbClr val="C1FBC2"/>
    <a:srgbClr val="CCFFFF"/>
    <a:srgbClr val="000099"/>
    <a:srgbClr val="FF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04" d="100"/>
          <a:sy n="104" d="100"/>
        </p:scale>
        <p:origin x="126" y="2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3/1/2025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3/1/2025 5:04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3/1/2025 5:04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3/1/2025 5:04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3/1/2025 5:04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3/1/2025 5:04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3/1/2025 5:04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3/1/2025 5:04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3/1/2025 5:04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3/1/2025 5:04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3/1/2025 5:04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3/1/2025 5:04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3/1/2025 5:04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AEFD84C-2CEF-8D5D-304F-C3D18D5EB80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DBA42B-39E0-3906-733C-18ACB03E31E7}"/>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61603B5D-F8D3-088C-9A91-9CED8400656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7B118FAD-ECDD-BB74-F97E-6195C0C52758}"/>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75CA1AF6-D053-637E-E09C-E95329AFCB1E}"/>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5612013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D928FED-6E0A-7A14-D6E8-E4D55AA1391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139D60B-4364-30BC-F683-AB8F1A1A230F}"/>
              </a:ext>
            </a:extLst>
          </p:cNvPr>
          <p:cNvSpPr>
            <a:spLocks noGrp="1"/>
          </p:cNvSpPr>
          <p:nvPr>
            <p:ph idx="1"/>
          </p:nvPr>
        </p:nvSpPr>
        <p:spPr>
          <a:xfrm>
            <a:off x="192504" y="1999985"/>
            <a:ext cx="11806989" cy="4667793"/>
          </a:xfrm>
        </p:spPr>
        <p:txBody>
          <a:bodyPr>
            <a:normAutofit fontScale="85000" lnSpcReduction="20000"/>
          </a:bodyPr>
          <a:lstStyle/>
          <a:p>
            <a:r>
              <a:rPr lang="en-US" sz="4000" dirty="0">
                <a:solidFill>
                  <a:schemeClr val="bg1"/>
                </a:solidFill>
                <a:effectLst>
                  <a:outerShdw blurRad="38100" dist="38100" dir="2700000" algn="ctr" rotWithShape="0">
                    <a:schemeClr val="tx1"/>
                  </a:outerShdw>
                </a:effectLst>
              </a:rPr>
              <a:t>At last </a:t>
            </a:r>
            <a:r>
              <a:rPr lang="en-US" sz="4000" b="1" i="1" dirty="0">
                <a:solidFill>
                  <a:schemeClr val="bg1"/>
                </a:solidFill>
                <a:effectLst>
                  <a:outerShdw blurRad="38100" dist="38100" dir="2700000" algn="ctr" rotWithShape="0">
                    <a:schemeClr val="tx1"/>
                  </a:outerShdw>
                </a:effectLst>
              </a:rPr>
              <a:t>Daniel</a:t>
            </a:r>
            <a:r>
              <a:rPr lang="en-US" sz="4000" dirty="0">
                <a:solidFill>
                  <a:schemeClr val="bg1"/>
                </a:solidFill>
                <a:effectLst>
                  <a:outerShdw blurRad="38100" dist="38100" dir="2700000" algn="ctr" rotWithShape="0">
                    <a:schemeClr val="tx1"/>
                  </a:outerShdw>
                </a:effectLst>
              </a:rPr>
              <a:t> appeared before the king. </a:t>
            </a:r>
          </a:p>
          <a:p>
            <a:r>
              <a:rPr lang="en-US" sz="4000" dirty="0">
                <a:solidFill>
                  <a:schemeClr val="bg1"/>
                </a:solidFill>
                <a:effectLst>
                  <a:outerShdw blurRad="38100" dist="38100" dir="2700000" algn="ctr" rotWithShape="0">
                    <a:schemeClr val="tx1"/>
                  </a:outerShdw>
                </a:effectLst>
              </a:rPr>
              <a:t>No explanation is offered for his late arrival. </a:t>
            </a:r>
          </a:p>
          <a:p>
            <a:r>
              <a:rPr lang="en-US" sz="4000" dirty="0">
                <a:solidFill>
                  <a:schemeClr val="bg1"/>
                </a:solidFill>
                <a:effectLst>
                  <a:outerShdw blurRad="38100" dist="38100" dir="2700000" algn="ctr" rotWithShape="0">
                    <a:schemeClr val="tx1"/>
                  </a:outerShdw>
                </a:effectLst>
              </a:rPr>
              <a:t>Daniel may have </a:t>
            </a:r>
            <a:r>
              <a:rPr lang="en-US" sz="4000" b="1" i="1" dirty="0">
                <a:solidFill>
                  <a:schemeClr val="bg1"/>
                </a:solidFill>
                <a:effectLst>
                  <a:outerShdw blurRad="38100" dist="38100" dir="2700000" algn="ctr" rotWithShape="0">
                    <a:schemeClr val="tx1"/>
                  </a:outerShdw>
                </a:effectLst>
              </a:rPr>
              <a:t>deliberately</a:t>
            </a:r>
            <a:r>
              <a:rPr lang="en-US" sz="4000" dirty="0">
                <a:solidFill>
                  <a:schemeClr val="bg1"/>
                </a:solidFill>
                <a:effectLst>
                  <a:outerShdw blurRad="38100" dist="38100" dir="2700000" algn="ctr" rotWithShape="0">
                    <a:schemeClr val="tx1"/>
                  </a:outerShdw>
                </a:effectLst>
              </a:rPr>
              <a:t> delayed his coming in order to give the pagan wise men an opportunity to prove their inability before Yahweh again demonstrated his reality and power through him. </a:t>
            </a:r>
          </a:p>
          <a:p>
            <a:r>
              <a:rPr lang="en-US" sz="4000" dirty="0">
                <a:solidFill>
                  <a:schemeClr val="bg1"/>
                </a:solidFill>
                <a:effectLst>
                  <a:outerShdw blurRad="38100" dist="38100" dir="2700000" algn="ctr" rotWithShape="0">
                    <a:schemeClr val="tx1"/>
                  </a:outerShdw>
                </a:effectLst>
              </a:rPr>
              <a:t>Or perhaps Daniel was not at the palace with the other wise men when the call went out.</a:t>
            </a:r>
          </a:p>
          <a:p>
            <a:r>
              <a:rPr lang="en-US" sz="4000" dirty="0">
                <a:solidFill>
                  <a:schemeClr val="bg1"/>
                </a:solidFill>
                <a:effectLst>
                  <a:outerShdw blurRad="38100" dist="38100" dir="2700000" algn="ctr" rotWithShape="0">
                    <a:schemeClr val="tx1"/>
                  </a:outerShdw>
                </a:effectLst>
              </a:rPr>
              <a:t>Daniel was addressed by his Babylonian name,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Belteshazzar</a:t>
            </a:r>
            <a:r>
              <a:rPr lang="en-US" sz="4000" dirty="0">
                <a:solidFill>
                  <a:schemeClr val="bg1"/>
                </a:solidFill>
                <a:effectLst>
                  <a:outerShdw blurRad="38100" dist="38100" dir="2700000" algn="ctr" rotWithShape="0">
                    <a:schemeClr val="tx1"/>
                  </a:outerShdw>
                </a:effectLst>
              </a:rPr>
              <a:t>”, which would have been the name most people in Babylon knew him by. </a:t>
            </a:r>
          </a:p>
        </p:txBody>
      </p:sp>
      <p:sp>
        <p:nvSpPr>
          <p:cNvPr id="2" name="TextBox 1">
            <a:extLst>
              <a:ext uri="{FF2B5EF4-FFF2-40B4-BE49-F238E27FC236}">
                <a16:creationId xmlns:a16="http://schemas.microsoft.com/office/drawing/2014/main" id="{ED31723A-106C-D5D4-B16C-EE1585336AA8}"/>
              </a:ext>
            </a:extLst>
          </p:cNvPr>
          <p:cNvSpPr txBox="1"/>
          <p:nvPr/>
        </p:nvSpPr>
        <p:spPr>
          <a:xfrm>
            <a:off x="-1" y="6483112"/>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131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D24953A4-5E27-009E-2093-4335D0795C4D}"/>
              </a:ext>
            </a:extLst>
          </p:cNvPr>
          <p:cNvSpPr>
            <a:spLocks noGrp="1"/>
          </p:cNvSpPr>
          <p:nvPr>
            <p:ph type="title"/>
          </p:nvPr>
        </p:nvSpPr>
        <p:spPr>
          <a:xfrm>
            <a:off x="0" y="2"/>
            <a:ext cx="12192000" cy="189240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last Daniel came in before me--he who was named Belteshazzar after the name of my god, and in whom is the spirit of the holy gods--and I told him the dream, saying,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 Belteshazzar, chief of the magicians, because I know that the spirit of the holy gods is in you and that no mystery is too difficult for you, tell me the visions of my dream that I saw and their interpretation.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4891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F8992F0-0B85-2256-4444-4E63DF726D7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DF40481-71EC-C80E-C37E-75984669B28E}"/>
              </a:ext>
            </a:extLst>
          </p:cNvPr>
          <p:cNvSpPr>
            <a:spLocks noGrp="1"/>
          </p:cNvSpPr>
          <p:nvPr>
            <p:ph idx="1"/>
          </p:nvPr>
        </p:nvSpPr>
        <p:spPr>
          <a:xfrm>
            <a:off x="243840" y="1946367"/>
            <a:ext cx="11686903" cy="4536746"/>
          </a:xfrm>
        </p:spPr>
        <p:txBody>
          <a:bodyPr>
            <a:normAutofit fontScale="92500"/>
          </a:bodyPr>
          <a:lstStyle/>
          <a:p>
            <a:r>
              <a:rPr lang="en-US" sz="3600" dirty="0">
                <a:solidFill>
                  <a:schemeClr val="bg1"/>
                </a:solidFill>
                <a:effectLst>
                  <a:outerShdw blurRad="38100" dist="38100" dir="2700000" algn="ctr" rotWithShape="0">
                    <a:schemeClr val="tx1"/>
                  </a:outerShdw>
                </a:effectLst>
              </a:rPr>
              <a:t>Nebuchadnezzar declared that Daniel was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named Belteshazzar after the name of my god</a:t>
            </a:r>
            <a:r>
              <a:rPr lang="en-US" sz="3600" dirty="0">
                <a:solidFill>
                  <a:schemeClr val="bg1"/>
                </a:solidFill>
                <a:effectLst>
                  <a:outerShdw blurRad="38100" dist="38100" dir="2700000" algn="ctr" rotWithShape="0">
                    <a:schemeClr val="tx1"/>
                  </a:outerShdw>
                </a:effectLst>
              </a:rPr>
              <a:t>,” indicating either that the name of a deity was </a:t>
            </a:r>
            <a:r>
              <a:rPr lang="en-US" sz="3600" b="1" i="1" dirty="0">
                <a:solidFill>
                  <a:schemeClr val="bg1"/>
                </a:solidFill>
                <a:effectLst>
                  <a:outerShdw blurRad="38100" dist="38100" dir="2700000" algn="ctr" rotWithShape="0">
                    <a:schemeClr val="tx1"/>
                  </a:outerShdw>
                </a:effectLst>
              </a:rPr>
              <a:t>implied</a:t>
            </a:r>
            <a:r>
              <a:rPr lang="en-US" sz="3600" dirty="0">
                <a:solidFill>
                  <a:schemeClr val="bg1"/>
                </a:solidFill>
                <a:effectLst>
                  <a:outerShdw blurRad="38100" dist="38100" dir="2700000" algn="ctr" rotWithShape="0">
                    <a:schemeClr val="tx1"/>
                  </a:outerShdw>
                </a:effectLst>
              </a:rPr>
              <a:t> by his name or possibly that the name “Belteshazzar” </a:t>
            </a:r>
            <a:r>
              <a:rPr lang="en-US" sz="3600" b="1" i="1" dirty="0">
                <a:solidFill>
                  <a:schemeClr val="bg1"/>
                </a:solidFill>
                <a:effectLst>
                  <a:outerShdw blurRad="38100" dist="38100" dir="2700000" algn="ctr" rotWithShape="0">
                    <a:schemeClr val="tx1"/>
                  </a:outerShdw>
                </a:effectLst>
              </a:rPr>
              <a:t>included</a:t>
            </a:r>
            <a:r>
              <a:rPr lang="en-US" sz="3600" dirty="0">
                <a:solidFill>
                  <a:schemeClr val="bg1"/>
                </a:solidFill>
                <a:effectLst>
                  <a:outerShdw blurRad="38100" dist="38100" dir="2700000" algn="ctr" rotWithShape="0">
                    <a:schemeClr val="tx1"/>
                  </a:outerShdw>
                </a:effectLst>
              </a:rPr>
              <a:t> the name of a Babylonian god, probably Marduk. </a:t>
            </a:r>
          </a:p>
          <a:p>
            <a:r>
              <a:rPr lang="en-US" sz="3600" dirty="0">
                <a:solidFill>
                  <a:schemeClr val="bg1"/>
                </a:solidFill>
                <a:effectLst>
                  <a:outerShdw blurRad="38100" dist="38100" dir="2700000" algn="ctr" rotWithShape="0">
                    <a:schemeClr val="tx1"/>
                  </a:outerShdw>
                </a:effectLst>
              </a:rPr>
              <a:t>Nebuchadnezzar recognized that there was something special about Daniel, namely,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spirit of the holy gods </a:t>
            </a:r>
            <a:r>
              <a:rPr lang="en-US" sz="3600" dirty="0">
                <a:solidFill>
                  <a:schemeClr val="bg1"/>
                </a:solidFill>
                <a:effectLst>
                  <a:outerShdw blurRad="38100" dist="38100" dir="2700000" algn="ctr" rotWithShape="0">
                    <a:schemeClr val="tx1"/>
                  </a:outerShdw>
                </a:effectLst>
              </a:rPr>
              <a:t>” was in him. </a:t>
            </a:r>
          </a:p>
          <a:p>
            <a:r>
              <a:rPr lang="en-US" sz="3600" dirty="0">
                <a:solidFill>
                  <a:schemeClr val="bg1"/>
                </a:solidFill>
                <a:effectLst>
                  <a:outerShdw blurRad="38100" dist="38100" dir="2700000" algn="ctr" rotWithShape="0">
                    <a:schemeClr val="tx1"/>
                  </a:outerShdw>
                </a:effectLst>
              </a:rPr>
              <a:t>Nebuchadnezzar had seen on a prior occasion how these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holy gods</a:t>
            </a:r>
            <a:r>
              <a:rPr lang="en-US" sz="3600" dirty="0">
                <a:solidFill>
                  <a:schemeClr val="bg1"/>
                </a:solidFill>
                <a:effectLst>
                  <a:outerShdw blurRad="38100" dist="38100" dir="2700000" algn="ctr" rotWithShape="0">
                    <a:schemeClr val="tx1"/>
                  </a:outerShdw>
                </a:effectLst>
              </a:rPr>
              <a:t>” had </a:t>
            </a:r>
            <a:r>
              <a:rPr lang="en-US" sz="3600" b="1" i="1" dirty="0">
                <a:solidFill>
                  <a:schemeClr val="bg1"/>
                </a:solidFill>
                <a:effectLst>
                  <a:outerShdw blurRad="38100" dist="38100" dir="2700000" algn="ctr" rotWithShape="0">
                    <a:schemeClr val="tx1"/>
                  </a:outerShdw>
                </a:effectLst>
              </a:rPr>
              <a:t>spoken</a:t>
            </a:r>
            <a:r>
              <a:rPr lang="en-US" sz="3600" dirty="0">
                <a:solidFill>
                  <a:schemeClr val="bg1"/>
                </a:solidFill>
                <a:effectLst>
                  <a:outerShdw blurRad="38100" dist="38100" dir="2700000" algn="ctr" rotWithShape="0">
                    <a:schemeClr val="tx1"/>
                  </a:outerShdw>
                </a:effectLst>
              </a:rPr>
              <a:t> </a:t>
            </a:r>
            <a:r>
              <a:rPr lang="en-US" sz="3600" b="1" i="1" dirty="0">
                <a:solidFill>
                  <a:schemeClr val="bg1"/>
                </a:solidFill>
                <a:effectLst>
                  <a:outerShdw blurRad="38100" dist="38100" dir="2700000" algn="ctr" rotWithShape="0">
                    <a:schemeClr val="tx1"/>
                  </a:outerShdw>
                </a:effectLst>
              </a:rPr>
              <a:t>through</a:t>
            </a:r>
            <a:r>
              <a:rPr lang="en-US" sz="3600" dirty="0">
                <a:solidFill>
                  <a:schemeClr val="bg1"/>
                </a:solidFill>
                <a:effectLst>
                  <a:outerShdw blurRad="38100" dist="38100" dir="2700000" algn="ctr" rotWithShape="0">
                    <a:schemeClr val="tx1"/>
                  </a:outerShdw>
                </a:effectLst>
              </a:rPr>
              <a:t> his faithful counselor. </a:t>
            </a:r>
          </a:p>
        </p:txBody>
      </p:sp>
      <p:sp>
        <p:nvSpPr>
          <p:cNvPr id="2" name="TextBox 1">
            <a:extLst>
              <a:ext uri="{FF2B5EF4-FFF2-40B4-BE49-F238E27FC236}">
                <a16:creationId xmlns:a16="http://schemas.microsoft.com/office/drawing/2014/main" id="{2DAE0491-DFFF-67CC-6094-89A4759BE45B}"/>
              </a:ext>
            </a:extLst>
          </p:cNvPr>
          <p:cNvSpPr txBox="1"/>
          <p:nvPr/>
        </p:nvSpPr>
        <p:spPr>
          <a:xfrm>
            <a:off x="-1" y="6483112"/>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131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0EAEF417-29CF-0DC5-244A-7706A15CB1AB}"/>
              </a:ext>
            </a:extLst>
          </p:cNvPr>
          <p:cNvSpPr>
            <a:spLocks noGrp="1"/>
          </p:cNvSpPr>
          <p:nvPr>
            <p:ph type="title"/>
          </p:nvPr>
        </p:nvSpPr>
        <p:spPr>
          <a:xfrm>
            <a:off x="0" y="2"/>
            <a:ext cx="12192000" cy="1892408"/>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last Daniel came in before me--he who was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named Belteshazzar after the name of my god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 whom is the spirit of the holy gods--and I told him the dream, saying,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 Belteshazzar, chief of the magicians, because I know that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spirit of the holy gods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is in you and that no mystery is too difficult for you, tell me the visions of my dream that I saw and their interpretation.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25362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6F36BA0-D116-D0C6-7703-2EBD876EDB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0A9E26-872C-8FB8-3A02-BF63D74842B7}"/>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Content of the Dream (4:10–18)</a:t>
            </a:r>
          </a:p>
        </p:txBody>
      </p:sp>
      <p:sp>
        <p:nvSpPr>
          <p:cNvPr id="5" name="Content Placeholder 4">
            <a:extLst>
              <a:ext uri="{FF2B5EF4-FFF2-40B4-BE49-F238E27FC236}">
                <a16:creationId xmlns:a16="http://schemas.microsoft.com/office/drawing/2014/main" id="{2CD58679-2E0E-7EEA-CE81-9325882EB2C9}"/>
              </a:ext>
            </a:extLst>
          </p:cNvPr>
          <p:cNvSpPr>
            <a:spLocks noGrp="1"/>
          </p:cNvSpPr>
          <p:nvPr>
            <p:ph idx="1"/>
          </p:nvPr>
        </p:nvSpPr>
        <p:spPr>
          <a:xfrm>
            <a:off x="357809" y="818735"/>
            <a:ext cx="11502887" cy="5976920"/>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These are the visions I saw while lying in my bed: I looked, and there before me stood a tree in the middle of the land. Its height was enormous.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tree grew large and strong and its top touched the sky; it was visible to the ends of the earth.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Its leaves were beautiful, its fruit abundant, and on it was food for all. Under it the beasts of the field found shelter, and the birds of the air lived in its branches; from it every creature was fed. </a:t>
            </a:r>
            <a:endPar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18030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DF85CEF-791F-AE28-7888-CA00392F86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7D01F4-1B15-D3AA-E6F2-08D1CF26846F}"/>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Content of the Dream (4:10–18)</a:t>
            </a:r>
          </a:p>
        </p:txBody>
      </p:sp>
      <p:sp>
        <p:nvSpPr>
          <p:cNvPr id="5" name="Content Placeholder 4">
            <a:extLst>
              <a:ext uri="{FF2B5EF4-FFF2-40B4-BE49-F238E27FC236}">
                <a16:creationId xmlns:a16="http://schemas.microsoft.com/office/drawing/2014/main" id="{96372173-568A-F6EC-5747-54A32BB5B4C6}"/>
              </a:ext>
            </a:extLst>
          </p:cNvPr>
          <p:cNvSpPr>
            <a:spLocks noGrp="1"/>
          </p:cNvSpPr>
          <p:nvPr>
            <p:ph idx="1"/>
          </p:nvPr>
        </p:nvSpPr>
        <p:spPr>
          <a:xfrm>
            <a:off x="269578" y="818735"/>
            <a:ext cx="11766012" cy="5976920"/>
          </a:xfrm>
        </p:spPr>
        <p:txBody>
          <a:bodyPr>
            <a:normAutofit fontScale="92500" lnSpcReduction="10000"/>
          </a:bodyPr>
          <a:lstStyle/>
          <a:p>
            <a:pPr marL="0" indent="0">
              <a:buNone/>
            </a:pP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4:13</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visions I saw while lying in my bed, I looked, and there before me was a messenger, a holy one, coming down from heaven.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36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called in a loud voice: ‘Cut down the tree and trim off its branches; strip off its leaves and scatter its fruit. Let the animals flee from under it and the birds from its branches.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let the stump and its roots, bound with iron and bronze, remain in the ground, in the grass of the field. “ ‘Let him be drenched with the dew of heaven, and let him live with the animals among the plants of the earth.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Let his mind be changed from that of a man and let him be given the mind of an animal, till seven times pass by for him. </a:t>
            </a: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 ‘The decision is announced by messengers, the holy ones declare the verdict, so that the living may know that the Most High is sovereign over the kingdoms of men and gives them to anyone he wishes and sets over them the lowliest of men.’ </a:t>
            </a:r>
          </a:p>
        </p:txBody>
      </p:sp>
    </p:spTree>
    <p:extLst>
      <p:ext uri="{BB962C8B-B14F-4D97-AF65-F5344CB8AC3E}">
        <p14:creationId xmlns:p14="http://schemas.microsoft.com/office/powerpoint/2010/main" val="3757680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9F249C0-BEA8-74DA-18B4-ACE9513100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B0A610-EBEB-85FE-D5C7-ACFD2AF49682}"/>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Content of the Dream (4:10–18)</a:t>
            </a:r>
          </a:p>
        </p:txBody>
      </p:sp>
      <p:sp>
        <p:nvSpPr>
          <p:cNvPr id="5" name="Content Placeholder 4">
            <a:extLst>
              <a:ext uri="{FF2B5EF4-FFF2-40B4-BE49-F238E27FC236}">
                <a16:creationId xmlns:a16="http://schemas.microsoft.com/office/drawing/2014/main" id="{DB1E737F-6A6B-58F7-77E2-28822973D084}"/>
              </a:ext>
            </a:extLst>
          </p:cNvPr>
          <p:cNvSpPr>
            <a:spLocks noGrp="1"/>
          </p:cNvSpPr>
          <p:nvPr>
            <p:ph idx="1"/>
          </p:nvPr>
        </p:nvSpPr>
        <p:spPr>
          <a:xfrm>
            <a:off x="269578" y="818735"/>
            <a:ext cx="11766012" cy="5976920"/>
          </a:xfrm>
        </p:spPr>
        <p:txBody>
          <a:bodyPr>
            <a:normAutofit/>
          </a:bodyPr>
          <a:lstStyle/>
          <a:p>
            <a:pPr marL="0" indent="0">
              <a:buNone/>
            </a:pPr>
            <a:r>
              <a:rPr lang="en-US" sz="36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4:18</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"This is the dream that I, King Nebuchadnezzar, had. Now, Belteshazzar, tell me what it means, for none of the wise men in my kingdom can interpret it for me. But you can, because the spirit of the holy gods is in you." </a:t>
            </a:r>
            <a:r>
              <a:rPr lang="en-US" sz="36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5192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F1E5CEE-2EBE-3718-5D6B-D011BEC2CEF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294CF9-B975-9ACE-6599-15771A45D93A}"/>
              </a:ext>
            </a:extLst>
          </p:cNvPr>
          <p:cNvSpPr>
            <a:spLocks noGrp="1"/>
          </p:cNvSpPr>
          <p:nvPr>
            <p:ph idx="1"/>
          </p:nvPr>
        </p:nvSpPr>
        <p:spPr>
          <a:xfrm>
            <a:off x="192505" y="2025316"/>
            <a:ext cx="11806989" cy="4457797"/>
          </a:xfrm>
        </p:spPr>
        <p:txBody>
          <a:bodyPr>
            <a:normAutofit/>
          </a:bodyPr>
          <a:lstStyle/>
          <a:p>
            <a:r>
              <a:rPr lang="en-US" sz="3600" dirty="0">
                <a:solidFill>
                  <a:schemeClr val="bg1"/>
                </a:solidFill>
                <a:effectLst>
                  <a:outerShdw blurRad="38100" dist="38100" dir="2700000" algn="ctr" rotWithShape="0">
                    <a:schemeClr val="tx1"/>
                  </a:outerShdw>
                </a:effectLst>
              </a:rPr>
              <a:t>Nebuchadnezzar’s dream was a disturbing one. </a:t>
            </a:r>
          </a:p>
          <a:p>
            <a:r>
              <a:rPr lang="en-US" sz="3600" dirty="0">
                <a:solidFill>
                  <a:schemeClr val="bg1"/>
                </a:solidFill>
                <a:effectLst>
                  <a:outerShdw blurRad="38100" dist="38100" dir="2700000" algn="ctr" rotWithShape="0">
                    <a:schemeClr val="tx1"/>
                  </a:outerShdw>
                </a:effectLst>
              </a:rPr>
              <a:t>It is not difficult to see why a dream like this would haunt him, even though he did not fully understand its significance. </a:t>
            </a:r>
          </a:p>
          <a:p>
            <a:r>
              <a:rPr lang="en-US" sz="3600" dirty="0">
                <a:solidFill>
                  <a:schemeClr val="bg1"/>
                </a:solidFill>
                <a:effectLst>
                  <a:outerShdw blurRad="38100" dist="38100" dir="2700000" algn="ctr" rotWithShape="0">
                    <a:schemeClr val="tx1"/>
                  </a:outerShdw>
                </a:effectLst>
              </a:rPr>
              <a:t>He had seen a cosmic tree reaching into the heavens and visible throughout the earth. </a:t>
            </a:r>
          </a:p>
          <a:p>
            <a:r>
              <a:rPr lang="en-US" sz="3600" dirty="0">
                <a:solidFill>
                  <a:schemeClr val="bg1"/>
                </a:solidFill>
                <a:effectLst>
                  <a:outerShdw blurRad="38100" dist="38100" dir="2700000" algn="ctr" rotWithShape="0">
                    <a:schemeClr val="tx1"/>
                  </a:outerShdw>
                </a:effectLst>
              </a:rPr>
              <a:t>It was not only </a:t>
            </a:r>
            <a:r>
              <a:rPr lang="en-US" sz="3600" b="1" i="1" dirty="0">
                <a:solidFill>
                  <a:schemeClr val="bg1"/>
                </a:solidFill>
                <a:effectLst>
                  <a:outerShdw blurRad="38100" dist="38100" dir="2700000" algn="ctr" rotWithShape="0">
                    <a:schemeClr val="tx1"/>
                  </a:outerShdw>
                </a:effectLst>
              </a:rPr>
              <a:t>beautiful</a:t>
            </a:r>
            <a:r>
              <a:rPr lang="en-US" sz="3600" dirty="0">
                <a:solidFill>
                  <a:schemeClr val="bg1"/>
                </a:solidFill>
                <a:effectLst>
                  <a:outerShdw blurRad="38100" dist="38100" dir="2700000" algn="ctr" rotWithShape="0">
                    <a:schemeClr val="tx1"/>
                  </a:outerShdw>
                </a:effectLst>
              </a:rPr>
              <a:t>, but it was also </a:t>
            </a:r>
            <a:r>
              <a:rPr lang="en-US" sz="3600" b="1" i="1" dirty="0">
                <a:solidFill>
                  <a:schemeClr val="bg1"/>
                </a:solidFill>
                <a:effectLst>
                  <a:outerShdw blurRad="38100" dist="38100" dir="2700000" algn="ctr" rotWithShape="0">
                    <a:schemeClr val="tx1"/>
                  </a:outerShdw>
                </a:effectLst>
              </a:rPr>
              <a:t>fruitful</a:t>
            </a:r>
            <a:r>
              <a:rPr lang="en-US" sz="3600" dirty="0">
                <a:solidFill>
                  <a:schemeClr val="bg1"/>
                </a:solidFill>
                <a:effectLst>
                  <a:outerShdw blurRad="38100" dist="38100" dir="2700000" algn="ctr" rotWithShape="0">
                    <a:schemeClr val="tx1"/>
                  </a:outerShdw>
                </a:effectLst>
              </a:rPr>
              <a:t> and provided protection and nourishment for the birds of the air and beasts of the field.</a:t>
            </a:r>
          </a:p>
        </p:txBody>
      </p:sp>
      <p:sp>
        <p:nvSpPr>
          <p:cNvPr id="2" name="TextBox 1">
            <a:extLst>
              <a:ext uri="{FF2B5EF4-FFF2-40B4-BE49-F238E27FC236}">
                <a16:creationId xmlns:a16="http://schemas.microsoft.com/office/drawing/2014/main" id="{8FCA189B-8214-BF9E-6E0B-00DCA23E1394}"/>
              </a:ext>
            </a:extLst>
          </p:cNvPr>
          <p:cNvSpPr txBox="1"/>
          <p:nvPr/>
        </p:nvSpPr>
        <p:spPr>
          <a:xfrm>
            <a:off x="-1" y="6483112"/>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Ferguson, Sinclair B.;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Preacher's Commentary - Vol. 21: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92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E9B5A937-6FC4-9057-4504-08512D2F2F75}"/>
              </a:ext>
            </a:extLst>
          </p:cNvPr>
          <p:cNvSpPr>
            <a:spLocks noGrp="1"/>
          </p:cNvSpPr>
          <p:nvPr>
            <p:ph type="title"/>
          </p:nvPr>
        </p:nvSpPr>
        <p:spPr>
          <a:xfrm>
            <a:off x="0" y="2"/>
            <a:ext cx="12192000" cy="183681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visions of my head as I lay in bed were these: I saw, and behold, a tree in the midst of the earth, and its height was great.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tree grew and became strong, and its top reached to heaven, and it was visible to the end of the whole earth.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Its leaves were beautiful and its fruit abundant, and in it was food for all. The beasts of the field found shade under it, and the birds of the heavens lived in its branches, and all flesh was fed from it.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29800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4653A8C-39DE-1468-AC8B-04AB6D9B175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C60FCF5-CA71-0AB5-ACA8-AA4FE921D4CD}"/>
              </a:ext>
            </a:extLst>
          </p:cNvPr>
          <p:cNvSpPr>
            <a:spLocks noGrp="1"/>
          </p:cNvSpPr>
          <p:nvPr>
            <p:ph idx="1"/>
          </p:nvPr>
        </p:nvSpPr>
        <p:spPr>
          <a:xfrm>
            <a:off x="192505" y="2025316"/>
            <a:ext cx="11806989" cy="4457797"/>
          </a:xfrm>
        </p:spPr>
        <p:txBody>
          <a:bodyPr>
            <a:normAutofit fontScale="85000" lnSpcReduction="20000"/>
          </a:bodyPr>
          <a:lstStyle/>
          <a:p>
            <a:r>
              <a:rPr lang="en-US" sz="3600" dirty="0">
                <a:solidFill>
                  <a:schemeClr val="bg1"/>
                </a:solidFill>
                <a:effectLst>
                  <a:outerShdw blurRad="38100" dist="38100" dir="2700000" algn="ctr" rotWithShape="0">
                    <a:schemeClr val="tx1"/>
                  </a:outerShdw>
                </a:effectLst>
              </a:rPr>
              <a:t>Suddenly a heavenly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watcher, a holy one</a:t>
            </a:r>
            <a:r>
              <a:rPr lang="en-US" sz="3600" dirty="0">
                <a:solidFill>
                  <a:schemeClr val="bg1"/>
                </a:solidFill>
                <a:effectLst>
                  <a:outerShdw blurRad="38100" dist="38100" dir="2700000" algn="ctr" rotWithShape="0">
                    <a:schemeClr val="tx1"/>
                  </a:outerShdw>
                </a:effectLst>
              </a:rPr>
              <a:t>,” was observed coming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down from heaven.</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The terminology used here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behold</a:t>
            </a:r>
            <a:r>
              <a:rPr lang="en-US" sz="3600" dirty="0">
                <a:solidFill>
                  <a:schemeClr val="bg1"/>
                </a:solidFill>
                <a:effectLst>
                  <a:outerShdw blurRad="38100" dist="38100" dir="2700000" algn="ctr" rotWithShape="0">
                    <a:schemeClr val="tx1"/>
                  </a:outerShdw>
                </a:effectLst>
              </a:rPr>
              <a:t>”), suggests that Nebuchadnezzar was </a:t>
            </a:r>
            <a:r>
              <a:rPr lang="en-US" sz="3600" b="1" i="1" dirty="0">
                <a:solidFill>
                  <a:schemeClr val="bg1"/>
                </a:solidFill>
                <a:effectLst>
                  <a:outerShdw blurRad="38100" dist="38100" dir="2700000" algn="ctr" rotWithShape="0">
                    <a:schemeClr val="tx1"/>
                  </a:outerShdw>
                </a:effectLst>
              </a:rPr>
              <a:t>astounded</a:t>
            </a:r>
            <a:r>
              <a:rPr lang="en-US" sz="3600" dirty="0">
                <a:solidFill>
                  <a:schemeClr val="bg1"/>
                </a:solidFill>
                <a:effectLst>
                  <a:outerShdw blurRad="38100" dist="38100" dir="2700000" algn="ctr" rotWithShape="0">
                    <a:schemeClr val="tx1"/>
                  </a:outerShdw>
                </a:effectLst>
              </a:rPr>
              <a:t> by this heavenly being. </a:t>
            </a:r>
          </a:p>
          <a:p>
            <a:r>
              <a:rPr lang="en-US" sz="3600" dirty="0">
                <a:solidFill>
                  <a:schemeClr val="bg1"/>
                </a:solidFill>
                <a:effectLst>
                  <a:outerShdw blurRad="38100" dist="38100" dir="2700000" algn="ctr" rotWithShape="0">
                    <a:schemeClr val="tx1"/>
                  </a:outerShdw>
                </a:effectLst>
              </a:rPr>
              <a:t>The term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watcher</a:t>
            </a:r>
            <a:r>
              <a:rPr lang="en-US" sz="3600" dirty="0">
                <a:solidFill>
                  <a:schemeClr val="bg1"/>
                </a:solidFill>
                <a:effectLst>
                  <a:outerShdw blurRad="38100" dist="38100" dir="2700000" algn="ctr" rotWithShape="0">
                    <a:schemeClr val="tx1"/>
                  </a:outerShdw>
                </a:effectLst>
              </a:rPr>
              <a:t>” literally means “one who is awake” and occurs only in this chapter (vv. 13, 17, 23) in the Bible. </a:t>
            </a:r>
          </a:p>
          <a:p>
            <a:r>
              <a:rPr lang="en-US" sz="3600" dirty="0">
                <a:solidFill>
                  <a:schemeClr val="bg1"/>
                </a:solidFill>
                <a:effectLst>
                  <a:outerShdw blurRad="38100" dist="38100" dir="2700000" algn="ctr" rotWithShape="0">
                    <a:schemeClr val="tx1"/>
                  </a:outerShdw>
                </a:effectLst>
              </a:rPr>
              <a:t>The idea is that this heavenly being is awake and keeping watch over the activities of the human race. </a:t>
            </a:r>
          </a:p>
          <a:p>
            <a:r>
              <a:rPr lang="en-US" sz="3600" dirty="0">
                <a:solidFill>
                  <a:schemeClr val="bg1"/>
                </a:solidFill>
                <a:effectLst>
                  <a:outerShdw blurRad="38100" dist="38100" dir="2700000" algn="ctr" rotWithShape="0">
                    <a:schemeClr val="tx1"/>
                  </a:outerShdw>
                </a:effectLst>
              </a:rPr>
              <a:t>“Holy watchers” is a good description of God’s </a:t>
            </a:r>
            <a:r>
              <a:rPr lang="en-US" sz="3600" b="1" i="1" dirty="0">
                <a:solidFill>
                  <a:schemeClr val="bg1"/>
                </a:solidFill>
                <a:effectLst>
                  <a:outerShdw blurRad="38100" dist="38100" dir="2700000" algn="ctr" rotWithShape="0">
                    <a:schemeClr val="tx1"/>
                  </a:outerShdw>
                </a:effectLst>
              </a:rPr>
              <a:t>angels</a:t>
            </a:r>
            <a:r>
              <a:rPr lang="en-US" sz="3600" dirty="0">
                <a:solidFill>
                  <a:schemeClr val="bg1"/>
                </a:solidFill>
                <a:effectLst>
                  <a:outerShdw blurRad="38100" dist="38100" dir="2700000" algn="ctr" rotWithShape="0">
                    <a:schemeClr val="tx1"/>
                  </a:outerShdw>
                </a:effectLst>
              </a:rPr>
              <a:t>, for they both watch over the activities of human beings and are holy (cf. Ezek 1:18, where many eyes [in order to watch] are associated with the cherubs). </a:t>
            </a:r>
          </a:p>
        </p:txBody>
      </p:sp>
      <p:sp>
        <p:nvSpPr>
          <p:cNvPr id="2" name="TextBox 1">
            <a:extLst>
              <a:ext uri="{FF2B5EF4-FFF2-40B4-BE49-F238E27FC236}">
                <a16:creationId xmlns:a16="http://schemas.microsoft.com/office/drawing/2014/main" id="{D912C51C-FF5F-7645-B6BA-3E298E88763D}"/>
              </a:ext>
            </a:extLst>
          </p:cNvPr>
          <p:cNvSpPr txBox="1"/>
          <p:nvPr/>
        </p:nvSpPr>
        <p:spPr>
          <a:xfrm>
            <a:off x="-1" y="6483112"/>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133</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B5C9D4A9-B45B-E2CD-7EF1-EA40262DFF0D}"/>
              </a:ext>
            </a:extLst>
          </p:cNvPr>
          <p:cNvSpPr>
            <a:spLocks noGrp="1"/>
          </p:cNvSpPr>
          <p:nvPr>
            <p:ph type="title"/>
          </p:nvPr>
        </p:nvSpPr>
        <p:spPr>
          <a:xfrm>
            <a:off x="0" y="2"/>
            <a:ext cx="12192000" cy="183681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saw in the visions of my head as I lay in bed,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behold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watcher, a holy one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down from heaven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proclaimed aloud and said thus: ‘Chop down the tree and lop off its branches, strip off its leaves and scatter its fruit. Let the beasts flee from under it and the birds from its branches.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leave the stump of its roots in the earth, bound with a band of iron and bronze, amid the tender grass of the field.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06492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FEC4BEF-26DE-E225-9BC1-2CE713A011F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F812270-E5A3-0266-87C9-C8E4E16CBE4A}"/>
              </a:ext>
            </a:extLst>
          </p:cNvPr>
          <p:cNvSpPr>
            <a:spLocks noGrp="1"/>
          </p:cNvSpPr>
          <p:nvPr>
            <p:ph idx="1"/>
          </p:nvPr>
        </p:nvSpPr>
        <p:spPr>
          <a:xfrm>
            <a:off x="192505" y="2025316"/>
            <a:ext cx="11806989" cy="4457797"/>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Here we see the angel commands that the tree be cut down and stripped of its branches, leaves, and fruit. </a:t>
            </a:r>
          </a:p>
          <a:p>
            <a:r>
              <a:rPr lang="en-US" sz="3600" dirty="0">
                <a:solidFill>
                  <a:schemeClr val="bg1"/>
                </a:solidFill>
                <a:effectLst>
                  <a:outerShdw blurRad="38100" dist="38100" dir="2700000" algn="ctr" rotWithShape="0">
                    <a:schemeClr val="tx1"/>
                  </a:outerShdw>
                </a:effectLst>
              </a:rPr>
              <a:t>When this is done, the animals and birds are no longer able to enjoy its protection or be satisfied by its produce. </a:t>
            </a:r>
          </a:p>
          <a:p>
            <a:r>
              <a:rPr lang="en-US" sz="3600" dirty="0">
                <a:solidFill>
                  <a:schemeClr val="bg1"/>
                </a:solidFill>
                <a:effectLst>
                  <a:outerShdw blurRad="38100" dist="38100" dir="2700000" algn="ctr" rotWithShape="0">
                    <a:schemeClr val="tx1"/>
                  </a:outerShdw>
                </a:effectLst>
              </a:rPr>
              <a:t>Yet the tree is not to be </a:t>
            </a:r>
            <a:r>
              <a:rPr lang="en-US" sz="3600" b="1" i="1" dirty="0">
                <a:solidFill>
                  <a:schemeClr val="bg1"/>
                </a:solidFill>
                <a:effectLst>
                  <a:outerShdw blurRad="38100" dist="38100" dir="2700000" algn="ctr" rotWithShape="0">
                    <a:schemeClr val="tx1"/>
                  </a:outerShdw>
                </a:effectLst>
              </a:rPr>
              <a:t>completely</a:t>
            </a:r>
            <a:r>
              <a:rPr lang="en-US" sz="3600" dirty="0">
                <a:solidFill>
                  <a:schemeClr val="bg1"/>
                </a:solidFill>
                <a:effectLst>
                  <a:outerShdw blurRad="38100" dist="38100" dir="2700000" algn="ctr" rotWithShape="0">
                    <a:schemeClr val="tx1"/>
                  </a:outerShdw>
                </a:effectLst>
              </a:rPr>
              <a:t> destroyed. </a:t>
            </a:r>
          </a:p>
          <a:p>
            <a:r>
              <a:rPr lang="en-US" sz="3600" dirty="0">
                <a:solidFill>
                  <a:schemeClr val="bg1"/>
                </a:solidFill>
                <a:effectLst>
                  <a:outerShdw blurRad="38100" dist="38100" dir="2700000" algn="ctr" rotWithShape="0">
                    <a:schemeClr val="tx1"/>
                  </a:outerShdw>
                </a:effectLst>
              </a:rPr>
              <a:t>Its stump and roots are left standing in the middle of the grassy field, suggesting the possibility that the tree </a:t>
            </a:r>
            <a:r>
              <a:rPr lang="en-US" sz="3600" b="1" i="1" dirty="0">
                <a:solidFill>
                  <a:schemeClr val="bg1"/>
                </a:solidFill>
                <a:effectLst>
                  <a:outerShdw blurRad="38100" dist="38100" dir="2700000" algn="ctr" rotWithShape="0">
                    <a:schemeClr val="tx1"/>
                  </a:outerShdw>
                </a:effectLst>
              </a:rPr>
              <a:t>may</a:t>
            </a:r>
            <a:r>
              <a:rPr lang="en-US" sz="3600" dirty="0">
                <a:solidFill>
                  <a:schemeClr val="bg1"/>
                </a:solidFill>
                <a:effectLst>
                  <a:outerShdw blurRad="38100" dist="38100" dir="2700000" algn="ctr" rotWithShape="0">
                    <a:schemeClr val="tx1"/>
                  </a:outerShdw>
                </a:effectLst>
              </a:rPr>
              <a:t> grow again. </a:t>
            </a:r>
          </a:p>
          <a:p>
            <a:r>
              <a:rPr lang="en-US" sz="3600" dirty="0">
                <a:solidFill>
                  <a:schemeClr val="bg1"/>
                </a:solidFill>
                <a:effectLst>
                  <a:outerShdw blurRad="38100" dist="38100" dir="2700000" algn="ctr" rotWithShape="0">
                    <a:schemeClr val="tx1"/>
                  </a:outerShdw>
                </a:effectLst>
              </a:rPr>
              <a:t>The stump is to be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bound with a band of iron and bronze</a:t>
            </a:r>
            <a:r>
              <a:rPr lang="en-US" sz="3600" dirty="0">
                <a:solidFill>
                  <a:schemeClr val="bg1"/>
                </a:solidFill>
                <a:effectLst>
                  <a:outerShdw blurRad="38100" dist="38100" dir="2700000" algn="ctr" rotWithShape="0">
                    <a:schemeClr val="tx1"/>
                  </a:outerShdw>
                </a:effectLst>
              </a:rPr>
              <a:t>,” which means that a strong band or fence was to be placed around the stump of the tree in order to protect it from destruction. </a:t>
            </a:r>
          </a:p>
          <a:p>
            <a:r>
              <a:rPr lang="en-US" sz="3600" dirty="0">
                <a:solidFill>
                  <a:schemeClr val="bg1"/>
                </a:solidFill>
                <a:effectLst>
                  <a:outerShdw blurRad="38100" dist="38100" dir="2700000" algn="ctr" rotWithShape="0">
                    <a:schemeClr val="tx1"/>
                  </a:outerShdw>
                </a:effectLst>
              </a:rPr>
              <a:t>Verses 23 and 26 demonstrate that this metal band is symbolic of the preservation of Nebuchadnezzar’s life and kingdom.</a:t>
            </a:r>
          </a:p>
        </p:txBody>
      </p:sp>
      <p:sp>
        <p:nvSpPr>
          <p:cNvPr id="2" name="TextBox 1">
            <a:extLst>
              <a:ext uri="{FF2B5EF4-FFF2-40B4-BE49-F238E27FC236}">
                <a16:creationId xmlns:a16="http://schemas.microsoft.com/office/drawing/2014/main" id="{EF7DB06C-08A3-98ED-0EA2-BF6785B06EB3}"/>
              </a:ext>
            </a:extLst>
          </p:cNvPr>
          <p:cNvSpPr txBox="1"/>
          <p:nvPr/>
        </p:nvSpPr>
        <p:spPr>
          <a:xfrm>
            <a:off x="-1" y="6483112"/>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133</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C225141B-62E2-1D80-6F0F-E5A91EA6147E}"/>
              </a:ext>
            </a:extLst>
          </p:cNvPr>
          <p:cNvSpPr>
            <a:spLocks noGrp="1"/>
          </p:cNvSpPr>
          <p:nvPr>
            <p:ph type="title"/>
          </p:nvPr>
        </p:nvSpPr>
        <p:spPr>
          <a:xfrm>
            <a:off x="0" y="2"/>
            <a:ext cx="12192000" cy="1836819"/>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saw in the visions of my head as I lay in bed, and behold, a watcher, a holy one, came down from heaven.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proclaimed aloud and said thus: ‘Chop down the tree and lop off its branches, strip off its leaves and scatter its fruit. Let the beasts flee from under it and the birds from its branches.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15a</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leave the stump of its roots in the earth,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bound with a band of iron and bronze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amid the tender grass of the field.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83096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9DD8EDA-C3A8-F643-014F-4A94FC9693A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3664AB6-B6E8-F8E1-FE69-29794B48F891}"/>
              </a:ext>
            </a:extLst>
          </p:cNvPr>
          <p:cNvSpPr>
            <a:spLocks noGrp="1"/>
          </p:cNvSpPr>
          <p:nvPr>
            <p:ph idx="1"/>
          </p:nvPr>
        </p:nvSpPr>
        <p:spPr>
          <a:xfrm>
            <a:off x="192505" y="1471864"/>
            <a:ext cx="11806989" cy="5011250"/>
          </a:xfrm>
        </p:spPr>
        <p:txBody>
          <a:bodyPr>
            <a:normAutofit fontScale="92500" lnSpcReduction="10000"/>
          </a:bodyPr>
          <a:lstStyle/>
          <a:p>
            <a:r>
              <a:rPr lang="en-US" sz="3600" dirty="0">
                <a:solidFill>
                  <a:schemeClr val="bg1"/>
                </a:solidFill>
                <a:effectLst>
                  <a:outerShdw blurRad="38100" dist="38100" dir="2700000" algn="ctr" rotWithShape="0">
                    <a:schemeClr val="tx1"/>
                  </a:outerShdw>
                </a:effectLst>
              </a:rPr>
              <a:t>Now the description changes from that of a </a:t>
            </a:r>
            <a:r>
              <a:rPr lang="en-US" sz="3600" b="1" i="1" dirty="0">
                <a:solidFill>
                  <a:schemeClr val="bg1"/>
                </a:solidFill>
                <a:effectLst>
                  <a:outerShdw blurRad="38100" dist="38100" dir="2700000" algn="ctr" rotWithShape="0">
                    <a:schemeClr val="tx1"/>
                  </a:outerShdw>
                </a:effectLst>
              </a:rPr>
              <a:t>tree</a:t>
            </a:r>
            <a:r>
              <a:rPr lang="en-US" sz="3600" dirty="0">
                <a:solidFill>
                  <a:schemeClr val="bg1"/>
                </a:solidFill>
                <a:effectLst>
                  <a:outerShdw blurRad="38100" dist="38100" dir="2700000" algn="ctr" rotWithShape="0">
                    <a:schemeClr val="tx1"/>
                  </a:outerShdw>
                </a:effectLst>
              </a:rPr>
              <a:t> to that which was </a:t>
            </a:r>
            <a:r>
              <a:rPr lang="en-US" sz="3600" b="1" i="1" dirty="0">
                <a:solidFill>
                  <a:schemeClr val="bg1"/>
                </a:solidFill>
                <a:effectLst>
                  <a:outerShdw blurRad="38100" dist="38100" dir="2700000" algn="ctr" rotWithShape="0">
                    <a:schemeClr val="tx1"/>
                  </a:outerShdw>
                </a:effectLst>
              </a:rPr>
              <a:t>symbolized</a:t>
            </a:r>
            <a:r>
              <a:rPr lang="en-US" sz="3600" dirty="0">
                <a:solidFill>
                  <a:schemeClr val="bg1"/>
                </a:solidFill>
                <a:effectLst>
                  <a:outerShdw blurRad="38100" dist="38100" dir="2700000" algn="ctr" rotWithShape="0">
                    <a:schemeClr val="tx1"/>
                  </a:outerShdw>
                </a:effectLst>
              </a:rPr>
              <a:t> </a:t>
            </a:r>
            <a:r>
              <a:rPr lang="en-US" sz="3600" b="1" i="1" dirty="0">
                <a:solidFill>
                  <a:schemeClr val="bg1"/>
                </a:solidFill>
                <a:effectLst>
                  <a:outerShdw blurRad="38100" dist="38100" dir="2700000" algn="ctr" rotWithShape="0">
                    <a:schemeClr val="tx1"/>
                  </a:outerShdw>
                </a:effectLst>
              </a:rPr>
              <a:t>by</a:t>
            </a:r>
            <a:r>
              <a:rPr lang="en-US" sz="3600" dirty="0">
                <a:solidFill>
                  <a:schemeClr val="bg1"/>
                </a:solidFill>
                <a:effectLst>
                  <a:outerShdw blurRad="38100" dist="38100" dir="2700000" algn="ctr" rotWithShape="0">
                    <a:schemeClr val="tx1"/>
                  </a:outerShdw>
                </a:effectLst>
              </a:rPr>
              <a:t> the tree: a </a:t>
            </a:r>
            <a:r>
              <a:rPr lang="en-US" sz="3600" b="1" i="1" dirty="0">
                <a:solidFill>
                  <a:schemeClr val="bg1"/>
                </a:solidFill>
                <a:effectLst>
                  <a:outerShdw blurRad="38100" dist="38100" dir="2700000" algn="ctr" rotWithShape="0">
                    <a:schemeClr val="tx1"/>
                  </a:outerShdw>
                </a:effectLst>
              </a:rPr>
              <a:t>man</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This man was to live outdoors with the animals of the field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grass </a:t>
            </a:r>
            <a:r>
              <a:rPr lang="en-US" sz="3600" dirty="0">
                <a:solidFill>
                  <a:schemeClr val="bg1"/>
                </a:solidFill>
                <a:effectLst>
                  <a:outerShdw blurRad="38100" dist="38100" dir="2700000" algn="ctr" rotWithShape="0">
                    <a:schemeClr val="tx1"/>
                  </a:outerShdw>
                </a:effectLst>
              </a:rPr>
              <a:t>[eaten by the grazing animals]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the earth</a:t>
            </a:r>
            <a:r>
              <a:rPr lang="en-US" sz="3600" dirty="0">
                <a:solidFill>
                  <a:schemeClr val="bg1"/>
                </a:solidFill>
                <a:effectLst>
                  <a:outerShdw blurRad="38100" dist="38100" dir="2700000" algn="ctr" rotWithShape="0">
                    <a:schemeClr val="tx1"/>
                  </a:outerShdw>
                </a:effectLst>
              </a:rPr>
              <a:t>”), where he would be exposed to the elements of nature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wet with the dew of heaven</a:t>
            </a:r>
            <a:r>
              <a:rPr lang="en-US" sz="3600" dirty="0">
                <a:solidFill>
                  <a:schemeClr val="bg1"/>
                </a:solidFill>
                <a:effectLst>
                  <a:outerShdw blurRad="38100" dist="38100" dir="2700000" algn="ctr" rotWithShape="0">
                    <a:schemeClr val="tx1"/>
                  </a:outerShdw>
                </a:effectLst>
              </a:rPr>
              <a:t>”).</a:t>
            </a:r>
          </a:p>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mind </a:t>
            </a:r>
            <a:r>
              <a:rPr lang="en-US" sz="3600" dirty="0">
                <a:solidFill>
                  <a:schemeClr val="bg1"/>
                </a:solidFill>
                <a:effectLst>
                  <a:outerShdw blurRad="38100" dist="38100" dir="2700000" algn="ctr" rotWithShape="0">
                    <a:schemeClr val="tx1"/>
                  </a:outerShdw>
                </a:effectLst>
              </a:rPr>
              <a:t>” will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 changed </a:t>
            </a:r>
            <a:r>
              <a:rPr lang="en-US" sz="3600" dirty="0">
                <a:solidFill>
                  <a:schemeClr val="bg1"/>
                </a:solidFill>
                <a:effectLst>
                  <a:outerShdw blurRad="38100" dist="38100" dir="2700000" algn="ctr" rotWithShape="0">
                    <a:schemeClr val="tx1"/>
                  </a:outerShdw>
                </a:effectLst>
              </a:rPr>
              <a:t>” from that of a man to that of an animal. </a:t>
            </a:r>
          </a:p>
          <a:p>
            <a:r>
              <a:rPr lang="en-US" sz="3600" dirty="0">
                <a:solidFill>
                  <a:schemeClr val="bg1"/>
                </a:solidFill>
                <a:effectLst>
                  <a:outerShdw blurRad="38100" dist="38100" dir="2700000" algn="ctr" rotWithShape="0">
                    <a:schemeClr val="tx1"/>
                  </a:outerShdw>
                </a:effectLst>
              </a:rPr>
              <a:t>“</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Let his mind be changed from a man's, and let a beast's mind be given to him</a:t>
            </a:r>
            <a:r>
              <a:rPr lang="en-US" sz="3600" dirty="0">
                <a:solidFill>
                  <a:schemeClr val="bg1"/>
                </a:solidFill>
                <a:effectLst>
                  <a:outerShdw blurRad="38100" dist="38100" dir="2700000" algn="ctr" rotWithShape="0">
                    <a:schemeClr val="tx1"/>
                  </a:outerShdw>
                </a:effectLst>
              </a:rPr>
              <a:t>” – This individual would actually believe himself to be an animal – a psychological phenomenon known as lycanthropy. </a:t>
            </a:r>
          </a:p>
        </p:txBody>
      </p:sp>
      <p:sp>
        <p:nvSpPr>
          <p:cNvPr id="2" name="TextBox 1">
            <a:extLst>
              <a:ext uri="{FF2B5EF4-FFF2-40B4-BE49-F238E27FC236}">
                <a16:creationId xmlns:a16="http://schemas.microsoft.com/office/drawing/2014/main" id="{2E7B6D89-805C-D47A-36D8-57EF1E75848E}"/>
              </a:ext>
            </a:extLst>
          </p:cNvPr>
          <p:cNvSpPr txBox="1"/>
          <p:nvPr/>
        </p:nvSpPr>
        <p:spPr>
          <a:xfrm>
            <a:off x="-1" y="6483112"/>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133–135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7FC2B31C-FFA8-BA89-D25D-60A7908C8E4D}"/>
              </a:ext>
            </a:extLst>
          </p:cNvPr>
          <p:cNvSpPr>
            <a:spLocks noGrp="1"/>
          </p:cNvSpPr>
          <p:nvPr>
            <p:ph type="title"/>
          </p:nvPr>
        </p:nvSpPr>
        <p:spPr>
          <a:xfrm>
            <a:off x="0" y="2"/>
            <a:ext cx="12192000" cy="127534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4:15b</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Let him be wet with the dew of heaven. Let his portion be with the beasts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grass of the earth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Let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mind be changed from a man's, and let a beast's mind be given to him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let seven periods of time pass over him.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7837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57F7B01-E85E-93CB-B47F-2319D68F17A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97F8A1-DC3F-A7EB-E3CC-FA182AD4439A}"/>
              </a:ext>
            </a:extLst>
          </p:cNvPr>
          <p:cNvSpPr>
            <a:spLocks noGrp="1"/>
          </p:cNvSpPr>
          <p:nvPr>
            <p:ph idx="1"/>
          </p:nvPr>
        </p:nvSpPr>
        <p:spPr>
          <a:xfrm>
            <a:off x="192505" y="1471864"/>
            <a:ext cx="11806989" cy="5011250"/>
          </a:xfrm>
        </p:spPr>
        <p:txBody>
          <a:bodyPr>
            <a:normAutofit fontScale="85000" lnSpcReduction="20000"/>
          </a:bodyPr>
          <a:lstStyle/>
          <a:p>
            <a:r>
              <a:rPr lang="en-US" sz="3600" dirty="0">
                <a:solidFill>
                  <a:schemeClr val="bg1"/>
                </a:solidFill>
                <a:effectLst>
                  <a:outerShdw blurRad="38100" dist="38100" dir="2700000" algn="ctr" rotWithShape="0">
                    <a:schemeClr val="tx1"/>
                  </a:outerShdw>
                </a:effectLst>
              </a:rPr>
              <a:t>Nebuchadnezzar’s illness would continue until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periods of time pass over him</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Most scholars, ancient and modern, have interpreted the “seven times” as seven years, although there are those who take the phrase to denote merely a period of time, the length of which is unspecified. </a:t>
            </a:r>
          </a:p>
          <a:p>
            <a:r>
              <a:rPr lang="en-US" sz="3600" dirty="0">
                <a:solidFill>
                  <a:schemeClr val="bg1"/>
                </a:solidFill>
                <a:effectLst>
                  <a:outerShdw blurRad="38100" dist="38100" dir="2700000" algn="ctr" rotWithShape="0">
                    <a:schemeClr val="tx1"/>
                  </a:outerShdw>
                </a:effectLst>
              </a:rPr>
              <a:t>But it seems that the word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a:t>
            </a:r>
            <a:r>
              <a:rPr lang="en-US" sz="3600" dirty="0">
                <a:solidFill>
                  <a:schemeClr val="bg1"/>
                </a:solidFill>
                <a:effectLst>
                  <a:outerShdw blurRad="38100" dist="38100" dir="2700000" algn="ctr" rotWithShape="0">
                    <a:schemeClr val="tx1"/>
                  </a:outerShdw>
                </a:effectLst>
              </a:rPr>
              <a:t>” would be expected to designate some definite and well-known period of time such as days, weeks, months, or years. </a:t>
            </a:r>
          </a:p>
          <a:p>
            <a:r>
              <a:rPr lang="en-US" sz="3600" dirty="0">
                <a:solidFill>
                  <a:schemeClr val="bg1"/>
                </a:solidFill>
                <a:effectLst>
                  <a:outerShdw blurRad="38100" dist="38100" dir="2700000" algn="ctr" rotWithShape="0">
                    <a:schemeClr val="tx1"/>
                  </a:outerShdw>
                </a:effectLst>
              </a:rPr>
              <a:t>Since seven days, weeks, or even months seem to be too short a duration for the illness, it is reasonable to suppose that the time was seven years. </a:t>
            </a:r>
          </a:p>
          <a:p>
            <a:r>
              <a:rPr lang="en-US" sz="3600" dirty="0">
                <a:solidFill>
                  <a:schemeClr val="bg1"/>
                </a:solidFill>
                <a:effectLst>
                  <a:outerShdw blurRad="38100" dist="38100" dir="2700000" algn="ctr" rotWithShape="0">
                    <a:schemeClr val="tx1"/>
                  </a:outerShdw>
                </a:effectLst>
              </a:rPr>
              <a:t>The idea is that the full cycle of seasons, with all the changes in types of weather involved, would pass over the king seven times.</a:t>
            </a:r>
          </a:p>
        </p:txBody>
      </p:sp>
      <p:sp>
        <p:nvSpPr>
          <p:cNvPr id="2" name="TextBox 1">
            <a:extLst>
              <a:ext uri="{FF2B5EF4-FFF2-40B4-BE49-F238E27FC236}">
                <a16:creationId xmlns:a16="http://schemas.microsoft.com/office/drawing/2014/main" id="{E4D2F20B-F591-8314-7412-A7111E013748}"/>
              </a:ext>
            </a:extLst>
          </p:cNvPr>
          <p:cNvSpPr txBox="1"/>
          <p:nvPr/>
        </p:nvSpPr>
        <p:spPr>
          <a:xfrm>
            <a:off x="-1" y="6483112"/>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133–135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73C7C4E7-3AC7-714B-BEBF-EC7282E677A1}"/>
              </a:ext>
            </a:extLst>
          </p:cNvPr>
          <p:cNvSpPr>
            <a:spLocks noGrp="1"/>
          </p:cNvSpPr>
          <p:nvPr>
            <p:ph type="title"/>
          </p:nvPr>
        </p:nvSpPr>
        <p:spPr>
          <a:xfrm>
            <a:off x="0" y="2"/>
            <a:ext cx="12192000" cy="127534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4:15b</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Let him be wet with the dew of heaven. Let his portion be with the beasts in the grass of the earth.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Let his mind be changed from a man's, and let a beast's mind be given to him; and let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seven periods of time pass over him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061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BBCEDFD-4861-EC19-2DC1-D50DAC3918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257F33-A42D-8644-5A12-CD7660F2002E}"/>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Introduction to Daniel Chapter 4</a:t>
            </a:r>
          </a:p>
        </p:txBody>
      </p:sp>
      <p:sp>
        <p:nvSpPr>
          <p:cNvPr id="5" name="Content Placeholder 4">
            <a:extLst>
              <a:ext uri="{FF2B5EF4-FFF2-40B4-BE49-F238E27FC236}">
                <a16:creationId xmlns:a16="http://schemas.microsoft.com/office/drawing/2014/main" id="{C9DFEA3C-2BDF-8D57-F343-84BE3E4FDC7D}"/>
              </a:ext>
            </a:extLst>
          </p:cNvPr>
          <p:cNvSpPr>
            <a:spLocks noGrp="1"/>
          </p:cNvSpPr>
          <p:nvPr>
            <p:ph idx="1"/>
          </p:nvPr>
        </p:nvSpPr>
        <p:spPr>
          <a:xfrm>
            <a:off x="357809" y="718457"/>
            <a:ext cx="11502887" cy="5800989"/>
          </a:xfrm>
        </p:spPr>
        <p:txBody>
          <a:bodyPr>
            <a:normAutofit fontScale="92500" lnSpcReduction="10000"/>
          </a:bodyPr>
          <a:lstStyle/>
          <a:p>
            <a:r>
              <a:rPr lang="en-US" sz="3600" dirty="0">
                <a:solidFill>
                  <a:schemeClr val="bg1"/>
                </a:solidFill>
                <a:effectLst>
                  <a:outerShdw blurRad="38100" dist="38100" dir="2700000" algn="ctr" rotWithShape="0">
                    <a:schemeClr val="tx1"/>
                  </a:outerShdw>
                </a:effectLst>
              </a:rPr>
              <a:t>Today we will begin looking at Daniel chapter 4.</a:t>
            </a:r>
          </a:p>
          <a:p>
            <a:r>
              <a:rPr lang="en-US" sz="3600" dirty="0">
                <a:solidFill>
                  <a:schemeClr val="bg1"/>
                </a:solidFill>
                <a:effectLst>
                  <a:outerShdw blurRad="38100" dist="38100" dir="2700000" algn="ctr" rotWithShape="0">
                    <a:schemeClr val="tx1"/>
                  </a:outerShdw>
                </a:effectLst>
              </a:rPr>
              <a:t>This chapter describes the last in a series of events in which God is dealing with King Nebuchadnezzar. </a:t>
            </a:r>
          </a:p>
          <a:p>
            <a:r>
              <a:rPr lang="en-US" sz="3600" dirty="0">
                <a:solidFill>
                  <a:schemeClr val="bg1"/>
                </a:solidFill>
                <a:effectLst>
                  <a:outerShdw blurRad="38100" dist="38100" dir="2700000" algn="ctr" rotWithShape="0">
                    <a:schemeClr val="tx1"/>
                  </a:outerShdw>
                </a:effectLst>
              </a:rPr>
              <a:t>Chapter 4 is </a:t>
            </a:r>
            <a:r>
              <a:rPr lang="en-US" sz="3600" b="1" i="1" dirty="0">
                <a:solidFill>
                  <a:schemeClr val="bg1"/>
                </a:solidFill>
                <a:effectLst>
                  <a:outerShdw blurRad="38100" dist="38100" dir="2700000" algn="ctr" rotWithShape="0">
                    <a:schemeClr val="tx1"/>
                  </a:outerShdw>
                </a:effectLst>
              </a:rPr>
              <a:t>similar</a:t>
            </a:r>
            <a:r>
              <a:rPr lang="en-US" sz="3600" dirty="0">
                <a:solidFill>
                  <a:schemeClr val="bg1"/>
                </a:solidFill>
                <a:effectLst>
                  <a:outerShdw blurRad="38100" dist="38100" dir="2700000" algn="ctr" rotWithShape="0">
                    <a:schemeClr val="tx1"/>
                  </a:outerShdw>
                </a:effectLst>
              </a:rPr>
              <a:t> to chapter 2 in the sense that it has a dream as its centerpiece.</a:t>
            </a:r>
          </a:p>
          <a:p>
            <a:r>
              <a:rPr lang="en-US" sz="3600" dirty="0">
                <a:solidFill>
                  <a:schemeClr val="bg1"/>
                </a:solidFill>
                <a:effectLst>
                  <a:outerShdw blurRad="38100" dist="38100" dir="2700000" algn="ctr" rotWithShape="0">
                    <a:schemeClr val="tx1"/>
                  </a:outerShdw>
                </a:effectLst>
              </a:rPr>
              <a:t>But it stands in </a:t>
            </a:r>
            <a:r>
              <a:rPr lang="en-US" sz="3600" b="1" i="1" dirty="0">
                <a:solidFill>
                  <a:schemeClr val="bg1"/>
                </a:solidFill>
                <a:effectLst>
                  <a:outerShdw blurRad="38100" dist="38100" dir="2700000" algn="ctr" rotWithShape="0">
                    <a:schemeClr val="tx1"/>
                  </a:outerShdw>
                </a:effectLst>
              </a:rPr>
              <a:t>contrast</a:t>
            </a:r>
            <a:r>
              <a:rPr lang="en-US" sz="3600" dirty="0">
                <a:solidFill>
                  <a:schemeClr val="bg1"/>
                </a:solidFill>
                <a:effectLst>
                  <a:outerShdw blurRad="38100" dist="38100" dir="2700000" algn="ctr" rotWithShape="0">
                    <a:schemeClr val="tx1"/>
                  </a:outerShdw>
                </a:effectLst>
              </a:rPr>
              <a:t> to </a:t>
            </a:r>
            <a:r>
              <a:rPr lang="en-US" sz="3600" b="1" i="1" dirty="0">
                <a:solidFill>
                  <a:schemeClr val="bg1"/>
                </a:solidFill>
                <a:effectLst>
                  <a:outerShdw blurRad="38100" dist="38100" dir="2700000" algn="ctr" rotWithShape="0">
                    <a:schemeClr val="tx1"/>
                  </a:outerShdw>
                </a:effectLst>
              </a:rPr>
              <a:t>both</a:t>
            </a:r>
            <a:r>
              <a:rPr lang="en-US" sz="3600" dirty="0">
                <a:solidFill>
                  <a:schemeClr val="bg1"/>
                </a:solidFill>
                <a:effectLst>
                  <a:outerShdw blurRad="38100" dist="38100" dir="2700000" algn="ctr" rotWithShape="0">
                    <a:schemeClr val="tx1"/>
                  </a:outerShdw>
                </a:effectLst>
              </a:rPr>
              <a:t> chapters 2 </a:t>
            </a:r>
            <a:r>
              <a:rPr lang="en-US" sz="3600" b="1" i="1" dirty="0">
                <a:solidFill>
                  <a:schemeClr val="bg1"/>
                </a:solidFill>
                <a:effectLst>
                  <a:outerShdw blurRad="38100" dist="38100" dir="2700000" algn="ctr" rotWithShape="0">
                    <a:schemeClr val="tx1"/>
                  </a:outerShdw>
                </a:effectLst>
              </a:rPr>
              <a:t>and</a:t>
            </a:r>
            <a:r>
              <a:rPr lang="en-US" sz="3600" dirty="0">
                <a:solidFill>
                  <a:schemeClr val="bg1"/>
                </a:solidFill>
                <a:effectLst>
                  <a:outerShdw blurRad="38100" dist="38100" dir="2700000" algn="ctr" rotWithShape="0">
                    <a:schemeClr val="tx1"/>
                  </a:outerShdw>
                </a:effectLst>
              </a:rPr>
              <a:t> 3 because there is no hint that Daniel or his companions are in personal danger.</a:t>
            </a:r>
          </a:p>
          <a:p>
            <a:r>
              <a:rPr lang="en-US" sz="3600" dirty="0">
                <a:solidFill>
                  <a:schemeClr val="bg1"/>
                </a:solidFill>
                <a:effectLst>
                  <a:outerShdw blurRad="38100" dist="38100" dir="2700000" algn="ctr" rotWithShape="0">
                    <a:schemeClr val="tx1"/>
                  </a:outerShdw>
                </a:effectLst>
              </a:rPr>
              <a:t>The focus of attention in</a:t>
            </a:r>
            <a:r>
              <a:rPr lang="en-US" sz="3600" b="1" i="1" dirty="0">
                <a:solidFill>
                  <a:schemeClr val="bg1"/>
                </a:solidFill>
                <a:effectLst>
                  <a:outerShdw blurRad="38100" dist="38100" dir="2700000" algn="ctr" rotWithShape="0">
                    <a:schemeClr val="tx1"/>
                  </a:outerShdw>
                </a:effectLst>
              </a:rPr>
              <a:t> this </a:t>
            </a:r>
            <a:r>
              <a:rPr lang="en-US" sz="3600" dirty="0">
                <a:solidFill>
                  <a:schemeClr val="bg1"/>
                </a:solidFill>
                <a:effectLst>
                  <a:outerShdw blurRad="38100" dist="38100" dir="2700000" algn="ctr" rotWithShape="0">
                    <a:schemeClr val="tx1"/>
                  </a:outerShdw>
                </a:effectLst>
              </a:rPr>
              <a:t>chapter is on the way in which God deals with </a:t>
            </a:r>
            <a:r>
              <a:rPr lang="en-US" sz="3600" b="1" i="1" dirty="0">
                <a:solidFill>
                  <a:schemeClr val="bg1"/>
                </a:solidFill>
                <a:effectLst>
                  <a:outerShdw blurRad="38100" dist="38100" dir="2700000" algn="ctr" rotWithShape="0">
                    <a:schemeClr val="tx1"/>
                  </a:outerShdw>
                </a:effectLst>
              </a:rPr>
              <a:t>Nebuchadnezzar</a:t>
            </a:r>
            <a:r>
              <a:rPr lang="en-US" sz="3600" dirty="0">
                <a:solidFill>
                  <a:schemeClr val="bg1"/>
                </a:solidFill>
                <a:effectLst>
                  <a:outerShdw blurRad="38100" dist="38100" dir="2700000" algn="ctr" rotWithShape="0">
                    <a:schemeClr val="tx1"/>
                  </a:outerShdw>
                </a:effectLst>
              </a:rPr>
              <a:t> himself.</a:t>
            </a:r>
          </a:p>
          <a:p>
            <a:r>
              <a:rPr lang="en-US" sz="3600" dirty="0">
                <a:solidFill>
                  <a:schemeClr val="bg1"/>
                </a:solidFill>
                <a:effectLst>
                  <a:outerShdw blurRad="38100" dist="38100" dir="2700000" algn="ctr" rotWithShape="0">
                    <a:schemeClr val="tx1"/>
                  </a:outerShdw>
                </a:effectLst>
              </a:rPr>
              <a:t>Consequently the chapter opens and closes with a declaration about the sovereign power of God (vv. 1–3, 34–37).</a:t>
            </a:r>
          </a:p>
          <a:p>
            <a:r>
              <a:rPr lang="en-US" sz="3600" dirty="0">
                <a:solidFill>
                  <a:schemeClr val="bg1"/>
                </a:solidFill>
                <a:effectLst>
                  <a:outerShdw blurRad="38100" dist="38100" dir="2700000" algn="ctr" rotWithShape="0">
                    <a:schemeClr val="tx1"/>
                  </a:outerShdw>
                </a:effectLst>
              </a:rPr>
              <a:t>This morning I plan to cover verses 1-18</a:t>
            </a:r>
          </a:p>
        </p:txBody>
      </p:sp>
      <p:sp>
        <p:nvSpPr>
          <p:cNvPr id="2" name="TextBox 1">
            <a:extLst>
              <a:ext uri="{FF2B5EF4-FFF2-40B4-BE49-F238E27FC236}">
                <a16:creationId xmlns:a16="http://schemas.microsoft.com/office/drawing/2014/main" id="{3808DA01-5F32-76A4-4269-00F24C18488B}"/>
              </a:ext>
            </a:extLst>
          </p:cNvPr>
          <p:cNvSpPr txBox="1"/>
          <p:nvPr/>
        </p:nvSpPr>
        <p:spPr>
          <a:xfrm>
            <a:off x="0" y="6519446"/>
            <a:ext cx="12192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FFFFFF"/>
                </a:solidFill>
                <a:effectLst>
                  <a:outerShdw blurRad="50800" dist="50800" dir="5400000" algn="ctr">
                    <a:srgbClr val="000000"/>
                  </a:outerShdw>
                </a:effectLst>
                <a:latin typeface="Calibri" panose="020F0502020204030204" pitchFamily="34" charset="0"/>
                <a:ea typeface="+mn-ea"/>
                <a:cs typeface="+mn-cs"/>
              </a:rPr>
              <a:t>Ferguson, Sinclair B.; </a:t>
            </a:r>
            <a:r>
              <a:rPr lang="en-US" sz="16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Preacher's Commentary - Vol. 21: Daniel</a:t>
            </a:r>
            <a:r>
              <a:rPr lang="en-US" sz="16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600" dirty="0">
                <a:solidFill>
                  <a:schemeClr val="bg1"/>
                </a:solidFill>
                <a:effectLst>
                  <a:outerShdw blurRad="38100" dist="38100" dir="2700000" algn="ctr" rotWithShape="0">
                    <a:schemeClr val="tx1"/>
                  </a:outerShdw>
                </a:effectLst>
              </a:rPr>
              <a:t>87</a:t>
            </a:r>
            <a:r>
              <a:rPr lang="en-US" sz="16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789627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1AAB7EF-00A6-C820-E570-E4694F59622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352709-8C00-CA19-DC8D-9D08EEF9CD57}"/>
              </a:ext>
            </a:extLst>
          </p:cNvPr>
          <p:cNvSpPr>
            <a:spLocks noGrp="1"/>
          </p:cNvSpPr>
          <p:nvPr>
            <p:ph idx="1"/>
          </p:nvPr>
        </p:nvSpPr>
        <p:spPr>
          <a:xfrm>
            <a:off x="192505" y="1471864"/>
            <a:ext cx="11806989" cy="5011250"/>
          </a:xfrm>
        </p:spPr>
        <p:txBody>
          <a:bodyPr>
            <a:normAutofit fontScale="77500" lnSpcReduction="20000"/>
          </a:bodyPr>
          <a:lstStyle/>
          <a:p>
            <a:r>
              <a:rPr lang="en-US" sz="3600" dirty="0">
                <a:solidFill>
                  <a:schemeClr val="bg1"/>
                </a:solidFill>
                <a:effectLst>
                  <a:outerShdw blurRad="38100" dist="38100" dir="2700000" algn="ctr" rotWithShape="0">
                    <a:schemeClr val="tx1"/>
                  </a:outerShdw>
                </a:effectLst>
              </a:rPr>
              <a:t>This verse indicates that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watchers</a:t>
            </a:r>
            <a:r>
              <a:rPr lang="en-US" sz="3600" dirty="0">
                <a:solidFill>
                  <a:schemeClr val="bg1"/>
                </a:solidFill>
                <a:effectLst>
                  <a:outerShdw blurRad="38100" dist="38100" dir="2700000" algn="ctr" rotWithShape="0">
                    <a:schemeClr val="tx1"/>
                  </a:outerShdw>
                </a:effectLst>
              </a:rPr>
              <a:t>” are somehow involved in issuing 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sentence</a:t>
            </a:r>
            <a:r>
              <a:rPr lang="en-US" sz="3600" dirty="0">
                <a:solidFill>
                  <a:schemeClr val="bg1"/>
                </a:solidFill>
                <a:effectLst>
                  <a:outerShdw blurRad="38100" dist="38100" dir="2700000" algn="ctr" rotWithShape="0">
                    <a:schemeClr val="tx1"/>
                  </a:outerShdw>
                </a:effectLst>
              </a:rPr>
              <a:t>” that is decreed. </a:t>
            </a:r>
          </a:p>
          <a:p>
            <a:r>
              <a:rPr lang="en-US" sz="3600" dirty="0">
                <a:solidFill>
                  <a:schemeClr val="bg1"/>
                </a:solidFill>
                <a:effectLst>
                  <a:outerShdw blurRad="38100" dist="38100" dir="2700000" algn="ctr" rotWithShape="0">
                    <a:schemeClr val="tx1"/>
                  </a:outerShdw>
                </a:effectLst>
              </a:rPr>
              <a:t>Of course </a:t>
            </a:r>
            <a:r>
              <a:rPr lang="en-US" sz="3600" b="1" i="1" dirty="0">
                <a:solidFill>
                  <a:schemeClr val="bg1"/>
                </a:solidFill>
                <a:effectLst>
                  <a:outerShdw blurRad="38100" dist="38100" dir="2700000" algn="ctr" rotWithShape="0">
                    <a:schemeClr val="tx1"/>
                  </a:outerShdw>
                </a:effectLst>
              </a:rPr>
              <a:t>ultimately</a:t>
            </a:r>
            <a:r>
              <a:rPr lang="en-US" sz="3600" dirty="0">
                <a:solidFill>
                  <a:schemeClr val="bg1"/>
                </a:solidFill>
                <a:effectLst>
                  <a:outerShdw blurRad="38100" dist="38100" dir="2700000" algn="ctr" rotWithShape="0">
                    <a:schemeClr val="tx1"/>
                  </a:outerShdw>
                </a:effectLst>
              </a:rPr>
              <a:t>, this is </a:t>
            </a:r>
            <a:r>
              <a:rPr lang="en-US" sz="3600" b="1" i="1" dirty="0">
                <a:solidFill>
                  <a:schemeClr val="bg1"/>
                </a:solidFill>
                <a:effectLst>
                  <a:outerShdw blurRad="38100" dist="38100" dir="2700000" algn="ctr" rotWithShape="0">
                    <a:schemeClr val="tx1"/>
                  </a:outerShdw>
                </a:effectLst>
              </a:rPr>
              <a:t>God’s </a:t>
            </a:r>
            <a:r>
              <a:rPr lang="en-US" sz="3600" dirty="0">
                <a:solidFill>
                  <a:schemeClr val="bg1"/>
                </a:solidFill>
                <a:effectLst>
                  <a:outerShdw blurRad="38100" dist="38100" dir="2700000" algn="ctr" rotWithShape="0">
                    <a:schemeClr val="tx1"/>
                  </a:outerShdw>
                </a:effectLst>
              </a:rPr>
              <a:t>decision (as the second part of the verse makes clear), and the holy angels would naturally concur with what God has decreed. </a:t>
            </a:r>
          </a:p>
          <a:p>
            <a:r>
              <a:rPr lang="en-US" sz="3600" dirty="0">
                <a:solidFill>
                  <a:schemeClr val="bg1"/>
                </a:solidFill>
                <a:effectLst>
                  <a:outerShdw blurRad="38100" dist="38100" dir="2700000" algn="ctr" rotWithShape="0">
                    <a:schemeClr val="tx1"/>
                  </a:outerShdw>
                </a:effectLst>
              </a:rPr>
              <a:t>Heaven’s decision to judge this man with insanity was made in order that all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living may know that the Most High rules the kingdom of men </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As a further rebuke to Nebuchadnezzar’s pride and to that of all the kings of the earth, God points out that at times he even allows 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lowliest of men</a:t>
            </a:r>
            <a:r>
              <a:rPr lang="en-US" sz="3600" dirty="0">
                <a:solidFill>
                  <a:schemeClr val="bg1"/>
                </a:solidFill>
                <a:effectLst>
                  <a:outerShdw blurRad="38100" dist="38100" dir="2700000" algn="ctr" rotWithShape="0">
                    <a:schemeClr val="tx1"/>
                  </a:outerShdw>
                </a:effectLst>
              </a:rPr>
              <a:t>” to reign. </a:t>
            </a:r>
          </a:p>
          <a:p>
            <a:r>
              <a:rPr lang="en-US" sz="3600" dirty="0">
                <a:solidFill>
                  <a:schemeClr val="bg1"/>
                </a:solidFill>
                <a:effectLst>
                  <a:outerShdw blurRad="38100" dist="38100" dir="2700000" algn="ctr" rotWithShape="0">
                    <a:schemeClr val="tx1"/>
                  </a:outerShdw>
                </a:effectLst>
              </a:rPr>
              <a:t>This truth is borne out by the facts of history.</a:t>
            </a:r>
          </a:p>
          <a:p>
            <a:r>
              <a:rPr lang="en-US" sz="3600" dirty="0">
                <a:solidFill>
                  <a:schemeClr val="bg1"/>
                </a:solidFill>
                <a:effectLst>
                  <a:outerShdw blurRad="38100" dist="38100" dir="2700000" algn="ctr" rotWithShape="0">
                    <a:schemeClr val="tx1"/>
                  </a:outerShdw>
                </a:effectLst>
              </a:rPr>
              <a:t>Therefore, a king should not be filled with pride, for it is not by </a:t>
            </a:r>
            <a:r>
              <a:rPr lang="en-US" sz="3600" b="1" i="1" dirty="0">
                <a:solidFill>
                  <a:schemeClr val="bg1"/>
                </a:solidFill>
                <a:effectLst>
                  <a:outerShdw blurRad="38100" dist="38100" dir="2700000" algn="ctr" rotWithShape="0">
                    <a:schemeClr val="tx1"/>
                  </a:outerShdw>
                </a:effectLst>
              </a:rPr>
              <a:t>his ability </a:t>
            </a:r>
            <a:r>
              <a:rPr lang="en-US" sz="3600" dirty="0">
                <a:solidFill>
                  <a:schemeClr val="bg1"/>
                </a:solidFill>
                <a:effectLst>
                  <a:outerShdw blurRad="38100" dist="38100" dir="2700000" algn="ctr" rotWithShape="0">
                    <a:schemeClr val="tx1"/>
                  </a:outerShdw>
                </a:effectLst>
              </a:rPr>
              <a:t>but by </a:t>
            </a:r>
            <a:r>
              <a:rPr lang="en-US" sz="3600" b="1" i="1" dirty="0">
                <a:solidFill>
                  <a:schemeClr val="bg1"/>
                </a:solidFill>
                <a:effectLst>
                  <a:outerShdw blurRad="38100" dist="38100" dir="2700000" algn="ctr" rotWithShape="0">
                    <a:schemeClr val="tx1"/>
                  </a:outerShdw>
                </a:effectLst>
              </a:rPr>
              <a:t>God’s permission </a:t>
            </a:r>
            <a:r>
              <a:rPr lang="en-US" sz="3600" dirty="0">
                <a:solidFill>
                  <a:schemeClr val="bg1"/>
                </a:solidFill>
                <a:effectLst>
                  <a:outerShdw blurRad="38100" dist="38100" dir="2700000" algn="ctr" rotWithShape="0">
                    <a:schemeClr val="tx1"/>
                  </a:outerShdw>
                </a:effectLst>
              </a:rPr>
              <a:t>that he reigns. </a:t>
            </a:r>
          </a:p>
        </p:txBody>
      </p:sp>
      <p:sp>
        <p:nvSpPr>
          <p:cNvPr id="2" name="TextBox 1">
            <a:extLst>
              <a:ext uri="{FF2B5EF4-FFF2-40B4-BE49-F238E27FC236}">
                <a16:creationId xmlns:a16="http://schemas.microsoft.com/office/drawing/2014/main" id="{FDA0B6D7-1DF6-14CC-D37E-0702B94EEB26}"/>
              </a:ext>
            </a:extLst>
          </p:cNvPr>
          <p:cNvSpPr txBox="1"/>
          <p:nvPr/>
        </p:nvSpPr>
        <p:spPr>
          <a:xfrm>
            <a:off x="-1" y="6483112"/>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133–135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1298D4CA-D21B-C69E-BA9D-ACF061CB4AC7}"/>
              </a:ext>
            </a:extLst>
          </p:cNvPr>
          <p:cNvSpPr>
            <a:spLocks noGrp="1"/>
          </p:cNvSpPr>
          <p:nvPr>
            <p:ph type="title"/>
          </p:nvPr>
        </p:nvSpPr>
        <p:spPr>
          <a:xfrm>
            <a:off x="0" y="2"/>
            <a:ext cx="12192000" cy="127534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sentence is by the decree of the watchers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decision by the word of the holy ones, to the end that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living may know that the Most High rules the kingdom of men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gives it to whom he will and sets over it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lowliest of men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73543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915B353-1D35-60E2-3C04-CEC15E5815B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7CD09E3-0A02-6BD2-08E8-17E6367701C9}"/>
              </a:ext>
            </a:extLst>
          </p:cNvPr>
          <p:cNvSpPr>
            <a:spLocks noGrp="1"/>
          </p:cNvSpPr>
          <p:nvPr>
            <p:ph idx="1"/>
          </p:nvPr>
        </p:nvSpPr>
        <p:spPr>
          <a:xfrm>
            <a:off x="192505" y="1275347"/>
            <a:ext cx="11908055" cy="5343167"/>
          </a:xfrm>
        </p:spPr>
        <p:txBody>
          <a:bodyPr>
            <a:normAutofit/>
          </a:bodyPr>
          <a:lstStyle/>
          <a:p>
            <a:r>
              <a:rPr lang="en-US" sz="4000" dirty="0">
                <a:solidFill>
                  <a:schemeClr val="bg1"/>
                </a:solidFill>
                <a:effectLst>
                  <a:outerShdw blurRad="38100" dist="38100" dir="2700000" algn="ctr" rotWithShape="0">
                    <a:schemeClr val="tx1"/>
                  </a:outerShdw>
                </a:effectLst>
              </a:rPr>
              <a:t>Nebuchadnezzar now asks </a:t>
            </a:r>
            <a:r>
              <a:rPr lang="en-US" sz="4000" b="1" i="1" dirty="0">
                <a:solidFill>
                  <a:schemeClr val="bg1"/>
                </a:solidFill>
                <a:effectLst>
                  <a:outerShdw blurRad="38100" dist="38100" dir="2700000" algn="ctr" rotWithShape="0">
                    <a:schemeClr val="tx1"/>
                  </a:outerShdw>
                </a:effectLst>
              </a:rPr>
              <a:t>Daniel</a:t>
            </a:r>
            <a:r>
              <a:rPr lang="en-US" sz="4000" dirty="0">
                <a:solidFill>
                  <a:schemeClr val="bg1"/>
                </a:solidFill>
                <a:effectLst>
                  <a:outerShdw blurRad="38100" dist="38100" dir="2700000" algn="ctr" rotWithShape="0">
                    <a:schemeClr val="tx1"/>
                  </a:outerShdw>
                </a:effectLst>
              </a:rPr>
              <a:t> to interpret the dream. </a:t>
            </a:r>
          </a:p>
          <a:p>
            <a:r>
              <a:rPr lang="en-US" sz="4000" dirty="0">
                <a:solidFill>
                  <a:schemeClr val="bg1"/>
                </a:solidFill>
                <a:effectLst>
                  <a:outerShdw blurRad="38100" dist="38100" dir="2700000" algn="ctr" rotWithShape="0">
                    <a:schemeClr val="tx1"/>
                  </a:outerShdw>
                </a:effectLst>
              </a:rPr>
              <a:t>Although it is safe to assume that the pagan wise men of Babylon realized that the dream was a prophecy of doom for the king, none of them fully understood its meaning. </a:t>
            </a:r>
          </a:p>
          <a:p>
            <a:r>
              <a:rPr lang="en-US" sz="4000" dirty="0">
                <a:solidFill>
                  <a:schemeClr val="bg1"/>
                </a:solidFill>
                <a:effectLst>
                  <a:outerShdw blurRad="38100" dist="38100" dir="2700000" algn="ctr" rotWithShape="0">
                    <a:schemeClr val="tx1"/>
                  </a:outerShdw>
                </a:effectLst>
              </a:rPr>
              <a:t>Yet Nebuchadnezzar again expressed faith in his chief counselor’s ability because he was aware of Daniel’s special relationship with the spiritual world (cf. </a:t>
            </a:r>
            <a:r>
              <a:rPr lang="en-US" sz="4000" dirty="0" err="1">
                <a:solidFill>
                  <a:schemeClr val="bg1"/>
                </a:solidFill>
                <a:effectLst>
                  <a:outerShdw blurRad="38100" dist="38100" dir="2700000" algn="ctr" rotWithShape="0">
                    <a:schemeClr val="tx1"/>
                  </a:outerShdw>
                </a:effectLst>
              </a:rPr>
              <a:t>vss</a:t>
            </a:r>
            <a:r>
              <a:rPr lang="en-US" sz="4000" dirty="0">
                <a:solidFill>
                  <a:schemeClr val="bg1"/>
                </a:solidFill>
                <a:effectLst>
                  <a:outerShdw blurRad="38100" dist="38100" dir="2700000" algn="ctr" rotWithShape="0">
                    <a:schemeClr val="tx1"/>
                  </a:outerShdw>
                </a:effectLst>
              </a:rPr>
              <a:t> 8-9). </a:t>
            </a:r>
          </a:p>
        </p:txBody>
      </p:sp>
      <p:sp>
        <p:nvSpPr>
          <p:cNvPr id="2" name="TextBox 1">
            <a:extLst>
              <a:ext uri="{FF2B5EF4-FFF2-40B4-BE49-F238E27FC236}">
                <a16:creationId xmlns:a16="http://schemas.microsoft.com/office/drawing/2014/main" id="{FFF9944E-0A73-7891-B985-062EB04D6A7F}"/>
              </a:ext>
            </a:extLst>
          </p:cNvPr>
          <p:cNvSpPr txBox="1"/>
          <p:nvPr/>
        </p:nvSpPr>
        <p:spPr>
          <a:xfrm>
            <a:off x="-1" y="6483112"/>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135–136</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7AE07C25-69B6-3D78-E1D4-A3AAFC11E642}"/>
              </a:ext>
            </a:extLst>
          </p:cNvPr>
          <p:cNvSpPr>
            <a:spLocks noGrp="1"/>
          </p:cNvSpPr>
          <p:nvPr>
            <p:ph type="title"/>
          </p:nvPr>
        </p:nvSpPr>
        <p:spPr>
          <a:xfrm>
            <a:off x="0" y="2"/>
            <a:ext cx="12192000" cy="127534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This dream I, King Nebuchadnezzar, saw. And you, O Belteshazzar, tell me the interpretation, because all the wise men of my kingdom are not able to make known to me the interpretation, but you are able, for the spirit of the holy gods is in you.”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37570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6431F5F1-A731-6D95-ECB7-1543158975F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7B38DD-B7C0-AC77-6F17-B798A6CE9BB6}"/>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7EB7748B-B091-05B7-3489-1E545C525074}"/>
              </a:ext>
            </a:extLst>
          </p:cNvPr>
          <p:cNvSpPr>
            <a:spLocks noGrp="1"/>
          </p:cNvSpPr>
          <p:nvPr>
            <p:ph idx="1"/>
          </p:nvPr>
        </p:nvSpPr>
        <p:spPr>
          <a:xfrm>
            <a:off x="246490" y="516832"/>
            <a:ext cx="11545293" cy="6288917"/>
          </a:xfrm>
        </p:spPr>
        <p:txBody>
          <a:bodyPr>
            <a:normAutofit fontScale="92500" lnSpcReduction="10000"/>
          </a:bodyPr>
          <a:lstStyle/>
          <a:p>
            <a:r>
              <a:rPr lang="en-US" sz="4000" dirty="0"/>
              <a:t>We saw in today’s lesson that emphasis is placed here on the “</a:t>
            </a:r>
            <a:r>
              <a:rPr lang="en-US" sz="4000" i="1" dirty="0">
                <a:solidFill>
                  <a:srgbClr val="0000FF"/>
                </a:solidFill>
                <a:latin typeface="Cambria" panose="02040503050406030204" pitchFamily="18" charset="0"/>
                <a:ea typeface="Cambria" panose="02040503050406030204" pitchFamily="18" charset="0"/>
              </a:rPr>
              <a:t>signs</a:t>
            </a:r>
            <a:r>
              <a:rPr lang="en-US" sz="4000" dirty="0"/>
              <a:t>” and “</a:t>
            </a:r>
            <a:r>
              <a:rPr lang="en-US" sz="4000" i="1" dirty="0">
                <a:solidFill>
                  <a:srgbClr val="0000FF"/>
                </a:solidFill>
                <a:latin typeface="Cambria" panose="02040503050406030204" pitchFamily="18" charset="0"/>
                <a:ea typeface="Cambria" panose="02040503050406030204" pitchFamily="18" charset="0"/>
              </a:rPr>
              <a:t>wonders</a:t>
            </a:r>
            <a:r>
              <a:rPr lang="en-US" sz="4000" dirty="0"/>
              <a:t>” that Yahweh had employed to demonstrate his existence and power to Nebuchadnezzar.</a:t>
            </a:r>
          </a:p>
          <a:p>
            <a:r>
              <a:rPr lang="en-US" sz="4000" dirty="0"/>
              <a:t>Do we </a:t>
            </a:r>
            <a:r>
              <a:rPr lang="en-US" sz="4000" b="1" i="1" dirty="0"/>
              <a:t>need</a:t>
            </a:r>
            <a:r>
              <a:rPr lang="en-US" sz="4000" dirty="0"/>
              <a:t> “</a:t>
            </a:r>
            <a:r>
              <a:rPr lang="en-US" sz="4000" i="1" dirty="0">
                <a:solidFill>
                  <a:srgbClr val="0000FF"/>
                </a:solidFill>
                <a:latin typeface="Cambria" panose="02040503050406030204" pitchFamily="18" charset="0"/>
                <a:ea typeface="Cambria" panose="02040503050406030204" pitchFamily="18" charset="0"/>
              </a:rPr>
              <a:t>signs</a:t>
            </a:r>
            <a:r>
              <a:rPr lang="en-US" sz="4000" dirty="0"/>
              <a:t>” and “</a:t>
            </a:r>
            <a:r>
              <a:rPr lang="en-US" sz="4000" i="1" dirty="0">
                <a:solidFill>
                  <a:srgbClr val="0000FF"/>
                </a:solidFill>
                <a:latin typeface="Cambria" panose="02040503050406030204" pitchFamily="18" charset="0"/>
                <a:ea typeface="Cambria" panose="02040503050406030204" pitchFamily="18" charset="0"/>
              </a:rPr>
              <a:t>wonders</a:t>
            </a:r>
            <a:r>
              <a:rPr lang="en-US" sz="4000" dirty="0"/>
              <a:t>” in order to demonstrate the existence and power of God?</a:t>
            </a:r>
          </a:p>
          <a:p>
            <a:r>
              <a:rPr lang="en-US" sz="4000" dirty="0"/>
              <a:t>As you think about your answer, consider this verse: “</a:t>
            </a:r>
            <a:r>
              <a:rPr lang="en-US" sz="4000" i="1" dirty="0">
                <a:solidFill>
                  <a:srgbClr val="0000FF"/>
                </a:solidFill>
                <a:latin typeface="Cambria" panose="02040503050406030204" pitchFamily="18" charset="0"/>
                <a:ea typeface="Cambria" panose="02040503050406030204" pitchFamily="18" charset="0"/>
              </a:rPr>
              <a:t>For what can be known about God is </a:t>
            </a:r>
            <a:r>
              <a:rPr lang="en-US" sz="4000" b="1" i="1" dirty="0">
                <a:solidFill>
                  <a:srgbClr val="0000FF"/>
                </a:solidFill>
                <a:latin typeface="Cambria" panose="02040503050406030204" pitchFamily="18" charset="0"/>
                <a:ea typeface="Cambria" panose="02040503050406030204" pitchFamily="18" charset="0"/>
              </a:rPr>
              <a:t>plain</a:t>
            </a:r>
            <a:r>
              <a:rPr lang="en-US" sz="4000" i="1" dirty="0">
                <a:solidFill>
                  <a:srgbClr val="0000FF"/>
                </a:solidFill>
                <a:latin typeface="Cambria" panose="02040503050406030204" pitchFamily="18" charset="0"/>
                <a:ea typeface="Cambria" panose="02040503050406030204" pitchFamily="18" charset="0"/>
              </a:rPr>
              <a:t> to them, because God has shown it to them. For his invisible attributes, namely, his eternal power and divine nature, </a:t>
            </a:r>
            <a:r>
              <a:rPr lang="en-US" sz="4000" b="1" i="1" dirty="0">
                <a:solidFill>
                  <a:srgbClr val="0000FF"/>
                </a:solidFill>
                <a:latin typeface="Cambria" panose="02040503050406030204" pitchFamily="18" charset="0"/>
                <a:ea typeface="Cambria" panose="02040503050406030204" pitchFamily="18" charset="0"/>
              </a:rPr>
              <a:t>have been clearly perceived</a:t>
            </a:r>
            <a:r>
              <a:rPr lang="en-US" sz="4000" i="1" dirty="0">
                <a:solidFill>
                  <a:srgbClr val="0000FF"/>
                </a:solidFill>
                <a:latin typeface="Cambria" panose="02040503050406030204" pitchFamily="18" charset="0"/>
                <a:ea typeface="Cambria" panose="02040503050406030204" pitchFamily="18" charset="0"/>
              </a:rPr>
              <a:t>, ever since the creation of the world, </a:t>
            </a:r>
            <a:r>
              <a:rPr lang="en-US" sz="4000" b="1" i="1" dirty="0">
                <a:solidFill>
                  <a:srgbClr val="0000FF"/>
                </a:solidFill>
                <a:latin typeface="Cambria" panose="02040503050406030204" pitchFamily="18" charset="0"/>
                <a:ea typeface="Cambria" panose="02040503050406030204" pitchFamily="18" charset="0"/>
              </a:rPr>
              <a:t>in the things that have been made</a:t>
            </a:r>
            <a:r>
              <a:rPr lang="en-US" sz="4000" i="1" dirty="0">
                <a:solidFill>
                  <a:srgbClr val="0000FF"/>
                </a:solidFill>
                <a:latin typeface="Cambria" panose="02040503050406030204" pitchFamily="18" charset="0"/>
                <a:ea typeface="Cambria" panose="02040503050406030204" pitchFamily="18" charset="0"/>
              </a:rPr>
              <a:t>. So they are without excuse</a:t>
            </a:r>
            <a:r>
              <a:rPr lang="en-US" sz="4000" dirty="0"/>
              <a:t>.” (Rom 1:19-20)</a:t>
            </a:r>
          </a:p>
          <a:p>
            <a:endParaRPr lang="en-US" sz="4000" dirty="0"/>
          </a:p>
          <a:p>
            <a:endParaRPr lang="en-US" dirty="0"/>
          </a:p>
        </p:txBody>
      </p:sp>
    </p:spTree>
    <p:extLst>
      <p:ext uri="{BB962C8B-B14F-4D97-AF65-F5344CB8AC3E}">
        <p14:creationId xmlns:p14="http://schemas.microsoft.com/office/powerpoint/2010/main" val="1215684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289CA6DF-4A92-3F5C-5644-96EBE56D81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73F8A6-10D8-0091-5DF9-6A776CD405D5}"/>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C7DB7F5F-9488-257A-0C4E-16C1527F0580}"/>
              </a:ext>
            </a:extLst>
          </p:cNvPr>
          <p:cNvSpPr>
            <a:spLocks noGrp="1"/>
          </p:cNvSpPr>
          <p:nvPr>
            <p:ph idx="1"/>
          </p:nvPr>
        </p:nvSpPr>
        <p:spPr>
          <a:xfrm>
            <a:off x="246490" y="516832"/>
            <a:ext cx="11545293" cy="6288917"/>
          </a:xfrm>
        </p:spPr>
        <p:txBody>
          <a:bodyPr>
            <a:normAutofit fontScale="92500" lnSpcReduction="10000"/>
          </a:bodyPr>
          <a:lstStyle/>
          <a:p>
            <a:r>
              <a:rPr lang="en-US" sz="4000" dirty="0"/>
              <a:t>We saw earlier that it gave Nebuchadnezzar “</a:t>
            </a:r>
            <a:r>
              <a:rPr lang="en-US" sz="4000" i="1" dirty="0">
                <a:solidFill>
                  <a:srgbClr val="0000FF"/>
                </a:solidFill>
                <a:latin typeface="Cambria" panose="02040503050406030204" pitchFamily="18" charset="0"/>
                <a:ea typeface="Cambria" panose="02040503050406030204" pitchFamily="18" charset="0"/>
              </a:rPr>
              <a:t>pleasure</a:t>
            </a:r>
            <a:r>
              <a:rPr lang="en-US" sz="4000" dirty="0"/>
              <a:t>” to share with the whole world what God had done in his life.</a:t>
            </a:r>
          </a:p>
          <a:p>
            <a:r>
              <a:rPr lang="en-US" sz="4000" dirty="0"/>
              <a:t>I then made the observation that this should be the attitude of any believer – if God has done something wonderful in our life, we should be delighted to share that experience with others.</a:t>
            </a:r>
          </a:p>
          <a:p>
            <a:r>
              <a:rPr lang="en-US" sz="4000" dirty="0"/>
              <a:t>If you were to share something wonderful that God has recently done in your life, what would it be?</a:t>
            </a:r>
          </a:p>
          <a:p>
            <a:r>
              <a:rPr lang="en-US" sz="4000" dirty="0"/>
              <a:t>I personally have found that telling about the good things that God has done in my life is often a good way to start a conversation that makes it easy to share the gospel with others in a very natural way.</a:t>
            </a:r>
          </a:p>
          <a:p>
            <a:endParaRPr lang="en-US" sz="4000" dirty="0"/>
          </a:p>
          <a:p>
            <a:endParaRPr lang="en-US" sz="4000" dirty="0"/>
          </a:p>
          <a:p>
            <a:endParaRPr lang="en-US" dirty="0"/>
          </a:p>
        </p:txBody>
      </p:sp>
    </p:spTree>
    <p:extLst>
      <p:ext uri="{BB962C8B-B14F-4D97-AF65-F5344CB8AC3E}">
        <p14:creationId xmlns:p14="http://schemas.microsoft.com/office/powerpoint/2010/main" val="24559494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F65D18B9-7753-416B-5F4B-33A403A906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1F2BB3-7652-FB11-23BC-1B183BAC8B44}"/>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38CA4713-A969-D209-4998-9333590D934C}"/>
              </a:ext>
            </a:extLst>
          </p:cNvPr>
          <p:cNvSpPr>
            <a:spLocks noGrp="1"/>
          </p:cNvSpPr>
          <p:nvPr>
            <p:ph idx="1"/>
          </p:nvPr>
        </p:nvSpPr>
        <p:spPr>
          <a:xfrm>
            <a:off x="246490" y="516832"/>
            <a:ext cx="11545293" cy="6288917"/>
          </a:xfrm>
        </p:spPr>
        <p:txBody>
          <a:bodyPr>
            <a:normAutofit lnSpcReduction="10000"/>
          </a:bodyPr>
          <a:lstStyle/>
          <a:p>
            <a:r>
              <a:rPr lang="en-US" sz="4000" dirty="0"/>
              <a:t>We saw today that Nebuchadnezzar’s experience that is recorded in this chapter graphically illustrated to Nebuchadnezzar that his kingdom as well as his life could be taken away by the Lord as he pleased without prior notice.</a:t>
            </a:r>
          </a:p>
          <a:p>
            <a:r>
              <a:rPr lang="en-US" sz="4000" dirty="0"/>
              <a:t>While Nebuchadnezzar’s experience is extraordinary, he is not unique in having something happen in his life that made him aware of his own mortality.</a:t>
            </a:r>
          </a:p>
          <a:p>
            <a:r>
              <a:rPr lang="en-US" sz="4000" dirty="0"/>
              <a:t>What would be an example of something that God has done in your life that drove home to you the fact that </a:t>
            </a:r>
            <a:r>
              <a:rPr lang="en-US" sz="4000" b="1" i="1" dirty="0"/>
              <a:t>your</a:t>
            </a:r>
            <a:r>
              <a:rPr lang="en-US" sz="4000" dirty="0"/>
              <a:t> life can be taken away by the Lord at will?</a:t>
            </a:r>
          </a:p>
          <a:p>
            <a:endParaRPr lang="en-US" sz="4000" dirty="0"/>
          </a:p>
          <a:p>
            <a:endParaRPr lang="en-US" sz="4000" dirty="0"/>
          </a:p>
          <a:p>
            <a:endParaRPr lang="en-US" dirty="0"/>
          </a:p>
        </p:txBody>
      </p:sp>
    </p:spTree>
    <p:extLst>
      <p:ext uri="{BB962C8B-B14F-4D97-AF65-F5344CB8AC3E}">
        <p14:creationId xmlns:p14="http://schemas.microsoft.com/office/powerpoint/2010/main" val="18605092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ECF1E046-B609-3C30-6426-06B9CE50F0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BDE4C4-37AB-92A8-60F1-2429DE35CBF4}"/>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DD135076-673A-AC56-0875-B0579598E58D}"/>
              </a:ext>
            </a:extLst>
          </p:cNvPr>
          <p:cNvSpPr>
            <a:spLocks noGrp="1"/>
          </p:cNvSpPr>
          <p:nvPr>
            <p:ph idx="1"/>
          </p:nvPr>
        </p:nvSpPr>
        <p:spPr>
          <a:xfrm>
            <a:off x="246490" y="516832"/>
            <a:ext cx="11545293" cy="6288917"/>
          </a:xfrm>
        </p:spPr>
        <p:txBody>
          <a:bodyPr>
            <a:normAutofit fontScale="92500"/>
          </a:bodyPr>
          <a:lstStyle/>
          <a:p>
            <a:r>
              <a:rPr lang="en-US" sz="4000" dirty="0"/>
              <a:t>We saw where God brought a terrifying dream into the life Nebuchadnezzar when he least expected it: he was “</a:t>
            </a:r>
            <a:r>
              <a:rPr lang="en-US" sz="4000" i="1" dirty="0">
                <a:solidFill>
                  <a:srgbClr val="0000FF"/>
                </a:solidFill>
                <a:latin typeface="Cambria" panose="02040503050406030204" pitchFamily="18" charset="0"/>
                <a:ea typeface="Cambria" panose="02040503050406030204" pitchFamily="18" charset="0"/>
              </a:rPr>
              <a:t>at ease in [his] house and prospering in [his] palace.</a:t>
            </a:r>
            <a:r>
              <a:rPr lang="en-US" sz="4000" dirty="0"/>
              <a:t>”</a:t>
            </a:r>
          </a:p>
          <a:p>
            <a:r>
              <a:rPr lang="en-US" sz="4000" dirty="0"/>
              <a:t>Nebuchadnezzar is not the only person to become complacent during a period of prosperity.</a:t>
            </a:r>
          </a:p>
          <a:p>
            <a:r>
              <a:rPr lang="en-US" sz="4000" dirty="0"/>
              <a:t>Can you think of a time in your own life where things seemed to be going well and you had become somewhat complacent until the Lord brought a serious disruption into your life?</a:t>
            </a:r>
          </a:p>
          <a:p>
            <a:r>
              <a:rPr lang="en-US" sz="4000" dirty="0"/>
              <a:t>How did you view the disruption at the time? How do you view it now?</a:t>
            </a:r>
          </a:p>
          <a:p>
            <a:endParaRPr lang="en-US" sz="4000" dirty="0"/>
          </a:p>
          <a:p>
            <a:endParaRPr lang="en-US" sz="4000" dirty="0"/>
          </a:p>
          <a:p>
            <a:endParaRPr lang="en-US" dirty="0"/>
          </a:p>
        </p:txBody>
      </p:sp>
    </p:spTree>
    <p:extLst>
      <p:ext uri="{BB962C8B-B14F-4D97-AF65-F5344CB8AC3E}">
        <p14:creationId xmlns:p14="http://schemas.microsoft.com/office/powerpoint/2010/main" val="1761909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48669748-0AF2-4441-0106-F44307414B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7C6F73-9913-3D32-CA21-2BAC392E58E1}"/>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C75C38A3-9BEA-1E08-2B24-DB6E930B683D}"/>
              </a:ext>
            </a:extLst>
          </p:cNvPr>
          <p:cNvSpPr>
            <a:spLocks noGrp="1"/>
          </p:cNvSpPr>
          <p:nvPr>
            <p:ph idx="1"/>
          </p:nvPr>
        </p:nvSpPr>
        <p:spPr>
          <a:xfrm>
            <a:off x="246490" y="516832"/>
            <a:ext cx="11545293" cy="6288917"/>
          </a:xfrm>
        </p:spPr>
        <p:txBody>
          <a:bodyPr>
            <a:normAutofit/>
          </a:bodyPr>
          <a:lstStyle/>
          <a:p>
            <a:r>
              <a:rPr lang="en-US" sz="4000" dirty="0"/>
              <a:t>We were reminded today of a principle of Biblical interpretation: where the scriptures are silent, we must also be silent.</a:t>
            </a:r>
          </a:p>
          <a:p>
            <a:r>
              <a:rPr lang="en-US" sz="4000" dirty="0"/>
              <a:t>Or, to put it another way, we must be careful not to go beyond the text.</a:t>
            </a:r>
          </a:p>
          <a:p>
            <a:r>
              <a:rPr lang="en-US" sz="4000" dirty="0"/>
              <a:t> Do you believe this is an important principle? What are some of the negative effects and consequences of going beyond the text of scripture?</a:t>
            </a:r>
          </a:p>
          <a:p>
            <a:endParaRPr lang="en-US" sz="4000" dirty="0"/>
          </a:p>
          <a:p>
            <a:endParaRPr lang="en-US" sz="4000" dirty="0"/>
          </a:p>
          <a:p>
            <a:endParaRPr lang="en-US" dirty="0"/>
          </a:p>
        </p:txBody>
      </p:sp>
    </p:spTree>
    <p:extLst>
      <p:ext uri="{BB962C8B-B14F-4D97-AF65-F5344CB8AC3E}">
        <p14:creationId xmlns:p14="http://schemas.microsoft.com/office/powerpoint/2010/main" val="554286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9DD2E94C-9378-7678-688E-58A389F8BF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3107AC-0B24-7346-B1A6-6A4C8D70F9E5}"/>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C8B32E79-8F30-CA47-AD28-3F4752966EAA}"/>
              </a:ext>
            </a:extLst>
          </p:cNvPr>
          <p:cNvSpPr>
            <a:spLocks noGrp="1"/>
          </p:cNvSpPr>
          <p:nvPr>
            <p:ph idx="1"/>
          </p:nvPr>
        </p:nvSpPr>
        <p:spPr>
          <a:xfrm>
            <a:off x="246490" y="516832"/>
            <a:ext cx="11545293" cy="6288917"/>
          </a:xfrm>
        </p:spPr>
        <p:txBody>
          <a:bodyPr>
            <a:normAutofit/>
          </a:bodyPr>
          <a:lstStyle/>
          <a:p>
            <a:r>
              <a:rPr lang="en-US" sz="4000" dirty="0"/>
              <a:t>In our text today, causing Nebuchadnezzar to believe he was a beast was a form of judgment from God.</a:t>
            </a:r>
          </a:p>
          <a:p>
            <a:r>
              <a:rPr lang="en-US" sz="4000" dirty="0"/>
              <a:t>This seems similar to people today who believe themselves to be something that they’re not: a boy believes he is a girl, a girl believes he is a boy.</a:t>
            </a:r>
          </a:p>
          <a:p>
            <a:r>
              <a:rPr lang="en-US" sz="4000" dirty="0"/>
              <a:t> Do you believe this could also be a form of God’s judgment on those who believe such things?</a:t>
            </a:r>
          </a:p>
          <a:p>
            <a:r>
              <a:rPr lang="en-US" sz="4000" dirty="0"/>
              <a:t>Maybe something like those described in 2 Thes 2:11 where “</a:t>
            </a:r>
            <a:r>
              <a:rPr lang="en-US" sz="4000" i="1" dirty="0">
                <a:solidFill>
                  <a:srgbClr val="0000FF"/>
                </a:solidFill>
                <a:latin typeface="Cambria" panose="02040503050406030204" pitchFamily="18" charset="0"/>
                <a:ea typeface="Cambria" panose="02040503050406030204" pitchFamily="18" charset="0"/>
              </a:rPr>
              <a:t>God sends them a strong delusion, so that they may believe what is false…</a:t>
            </a:r>
            <a:r>
              <a:rPr lang="en-US" sz="4000" dirty="0"/>
              <a:t>”</a:t>
            </a:r>
          </a:p>
          <a:p>
            <a:endParaRPr lang="en-US" sz="4000" dirty="0"/>
          </a:p>
          <a:p>
            <a:endParaRPr lang="en-US" sz="4000" dirty="0"/>
          </a:p>
          <a:p>
            <a:endParaRPr lang="en-US" dirty="0"/>
          </a:p>
        </p:txBody>
      </p:sp>
    </p:spTree>
    <p:extLst>
      <p:ext uri="{BB962C8B-B14F-4D97-AF65-F5344CB8AC3E}">
        <p14:creationId xmlns:p14="http://schemas.microsoft.com/office/powerpoint/2010/main" val="265597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1BF89E7-2683-3461-F064-803DCA06AB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5D7CC36-0499-6D84-AC75-0AED38CF00E2}"/>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Nebuchadnezzar’s Proclamation (4:1–3)</a:t>
            </a:r>
          </a:p>
        </p:txBody>
      </p:sp>
      <p:sp>
        <p:nvSpPr>
          <p:cNvPr id="5" name="Content Placeholder 4">
            <a:extLst>
              <a:ext uri="{FF2B5EF4-FFF2-40B4-BE49-F238E27FC236}">
                <a16:creationId xmlns:a16="http://schemas.microsoft.com/office/drawing/2014/main" id="{18072FF5-A9DE-35F3-CC97-FFD65F14F883}"/>
              </a:ext>
            </a:extLst>
          </p:cNvPr>
          <p:cNvSpPr>
            <a:spLocks noGrp="1"/>
          </p:cNvSpPr>
          <p:nvPr>
            <p:ph idx="1"/>
          </p:nvPr>
        </p:nvSpPr>
        <p:spPr>
          <a:xfrm>
            <a:off x="357809" y="1001863"/>
            <a:ext cx="11502887" cy="5793791"/>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King Nebuchadnezzar, To the peoples, nations and men of every language, who live in all the world: May you prosper greatly!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 is my pleasure to tell you about the miraculous signs and wonders that the Most High God has performed for me.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How great are his signs, how mighty his wonders! His kingdom is an eternal kingdom; his dominion endures from generation to generation.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1867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5A51046-0203-396E-B3A7-747733FB6A8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FF456D4-4759-6CA4-83CE-135F878FE16B}"/>
              </a:ext>
            </a:extLst>
          </p:cNvPr>
          <p:cNvSpPr>
            <a:spLocks noGrp="1"/>
          </p:cNvSpPr>
          <p:nvPr>
            <p:ph idx="1"/>
          </p:nvPr>
        </p:nvSpPr>
        <p:spPr>
          <a:xfrm>
            <a:off x="192505" y="1141012"/>
            <a:ext cx="11806989" cy="5203642"/>
          </a:xfrm>
        </p:spPr>
        <p:txBody>
          <a:bodyPr>
            <a:normAutofit/>
          </a:bodyPr>
          <a:lstStyle/>
          <a:p>
            <a:r>
              <a:rPr lang="en-US" sz="3200" dirty="0">
                <a:solidFill>
                  <a:schemeClr val="bg1"/>
                </a:solidFill>
                <a:effectLst>
                  <a:outerShdw blurRad="38100" dist="38100" dir="2700000" algn="ctr" rotWithShape="0">
                    <a:schemeClr val="tx1"/>
                  </a:outerShdw>
                </a:effectLst>
              </a:rPr>
              <a:t>Verse 1 is written in the form of a royal edict: </a:t>
            </a:r>
          </a:p>
          <a:p>
            <a:pPr lvl="1"/>
            <a:r>
              <a:rPr lang="en-US" sz="2800" dirty="0">
                <a:solidFill>
                  <a:schemeClr val="bg1"/>
                </a:solidFill>
                <a:effectLst>
                  <a:outerShdw blurRad="38100" dist="38100" dir="2700000" algn="ctr" rotWithShape="0">
                    <a:schemeClr val="tx1"/>
                  </a:outerShdw>
                </a:effectLst>
              </a:rPr>
              <a:t>It identifies its author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Nebuchadnezzar </a:t>
            </a:r>
            <a:r>
              <a:rPr lang="en-US" sz="2800" dirty="0">
                <a:solidFill>
                  <a:schemeClr val="bg1"/>
                </a:solidFill>
                <a:effectLst>
                  <a:outerShdw blurRad="38100" dist="38100" dir="2700000" algn="ctr" rotWithShape="0">
                    <a:schemeClr val="tx1"/>
                  </a:outerShdw>
                </a:effectLst>
              </a:rPr>
              <a:t>) </a:t>
            </a:r>
          </a:p>
          <a:p>
            <a:pPr lvl="1"/>
            <a:r>
              <a:rPr lang="en-US" sz="2800" dirty="0">
                <a:solidFill>
                  <a:schemeClr val="bg1"/>
                </a:solidFill>
                <a:effectLst>
                  <a:outerShdw blurRad="38100" dist="38100" dir="2700000" algn="ctr" rotWithShape="0">
                    <a:schemeClr val="tx1"/>
                  </a:outerShdw>
                </a:effectLst>
              </a:rPr>
              <a:t>Specifies to whom it is addressed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peoples, nations, and languages, that dwell in all the earth</a:t>
            </a:r>
            <a:r>
              <a:rPr lang="en-US" sz="2800" dirty="0">
                <a:solidFill>
                  <a:schemeClr val="bg1"/>
                </a:solidFill>
                <a:effectLst>
                  <a:outerShdw blurRad="38100" dist="38100" dir="2700000" algn="ctr" rotWithShape="0">
                    <a:schemeClr val="tx1"/>
                  </a:outerShdw>
                </a:effectLst>
              </a:rPr>
              <a:t>)</a:t>
            </a:r>
          </a:p>
          <a:p>
            <a:pPr lvl="1"/>
            <a:r>
              <a:rPr lang="en-US" sz="2800" dirty="0">
                <a:solidFill>
                  <a:schemeClr val="bg1"/>
                </a:solidFill>
                <a:effectLst>
                  <a:outerShdw blurRad="38100" dist="38100" dir="2700000" algn="ctr" rotWithShape="0">
                    <a:schemeClr val="tx1"/>
                  </a:outerShdw>
                </a:effectLst>
              </a:rPr>
              <a:t>Followed by formal and customary greeting: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Peace be multiplied to you!</a:t>
            </a:r>
            <a:r>
              <a:rPr lang="en-US" sz="28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fact that this edict is proclaimed </a:t>
            </a:r>
            <a:r>
              <a:rPr lang="en-US" sz="3200" b="1" i="1" dirty="0">
                <a:solidFill>
                  <a:schemeClr val="bg1"/>
                </a:solidFill>
                <a:effectLst>
                  <a:outerShdw blurRad="38100" dist="38100" dir="2700000" algn="ctr" rotWithShape="0">
                    <a:schemeClr val="tx1"/>
                  </a:outerShdw>
                </a:effectLst>
              </a:rPr>
              <a:t>universally</a:t>
            </a:r>
            <a:r>
              <a:rPr lang="en-US" sz="3200" dirty="0">
                <a:solidFill>
                  <a:schemeClr val="bg1"/>
                </a:solidFill>
                <a:effectLst>
                  <a:outerShdw blurRad="38100" dist="38100" dir="2700000" algn="ctr" rotWithShape="0">
                    <a:schemeClr val="tx1"/>
                  </a:outerShdw>
                </a:effectLst>
              </a:rPr>
              <a:t> to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peoples, nations, and languages, that dwell in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earth</a:t>
            </a:r>
            <a:r>
              <a:rPr lang="en-US" sz="3200" dirty="0">
                <a:solidFill>
                  <a:schemeClr val="bg1"/>
                </a:solidFill>
                <a:effectLst>
                  <a:outerShdw blurRad="38100" dist="38100" dir="2700000" algn="ctr" rotWithShape="0">
                    <a:schemeClr val="tx1"/>
                  </a:outerShdw>
                </a:effectLst>
              </a:rPr>
              <a:t>” indicates the </a:t>
            </a:r>
            <a:r>
              <a:rPr lang="en-US" sz="3200" b="1" i="1" dirty="0">
                <a:solidFill>
                  <a:schemeClr val="bg1"/>
                </a:solidFill>
                <a:effectLst>
                  <a:outerShdw blurRad="38100" dist="38100" dir="2700000" algn="ctr" rotWithShape="0">
                    <a:schemeClr val="tx1"/>
                  </a:outerShdw>
                </a:effectLst>
              </a:rPr>
              <a:t>importance</a:t>
            </a:r>
            <a:r>
              <a:rPr lang="en-US" sz="3200" dirty="0">
                <a:solidFill>
                  <a:schemeClr val="bg1"/>
                </a:solidFill>
                <a:effectLst>
                  <a:outerShdw blurRad="38100" dist="38100" dir="2700000" algn="ctr" rotWithShape="0">
                    <a:schemeClr val="tx1"/>
                  </a:outerShdw>
                </a:effectLst>
              </a:rPr>
              <a:t> that Nebuchadnezzar attached to his experience. </a:t>
            </a:r>
          </a:p>
          <a:p>
            <a:r>
              <a:rPr lang="en-US" sz="3200" dirty="0">
                <a:solidFill>
                  <a:schemeClr val="bg1"/>
                </a:solidFill>
                <a:effectLst>
                  <a:outerShdw blurRad="38100" dist="38100" dir="2700000" algn="ctr" rotWithShape="0">
                    <a:schemeClr val="tx1"/>
                  </a:outerShdw>
                </a:effectLst>
              </a:rPr>
              <a:t>He recognized that there were </a:t>
            </a:r>
            <a:r>
              <a:rPr lang="en-US" sz="3200" b="1" i="1" dirty="0">
                <a:solidFill>
                  <a:schemeClr val="bg1"/>
                </a:solidFill>
                <a:effectLst>
                  <a:outerShdw blurRad="38100" dist="38100" dir="2700000" algn="ctr" rotWithShape="0">
                    <a:schemeClr val="tx1"/>
                  </a:outerShdw>
                </a:effectLst>
              </a:rPr>
              <a:t>many</a:t>
            </a:r>
            <a:r>
              <a:rPr lang="en-US" sz="3200" dirty="0">
                <a:solidFill>
                  <a:schemeClr val="bg1"/>
                </a:solidFill>
                <a:effectLst>
                  <a:outerShdw blurRad="38100" dist="38100" dir="2700000" algn="ctr" rotWithShape="0">
                    <a:schemeClr val="tx1"/>
                  </a:outerShdw>
                </a:effectLst>
              </a:rPr>
              <a:t> besides himself who needed to take to heart what had been brought home to </a:t>
            </a:r>
            <a:r>
              <a:rPr lang="en-US" sz="3200" b="1" i="1" dirty="0">
                <a:solidFill>
                  <a:schemeClr val="bg1"/>
                </a:solidFill>
                <a:effectLst>
                  <a:outerShdw blurRad="38100" dist="38100" dir="2700000" algn="ctr" rotWithShape="0">
                    <a:schemeClr val="tx1"/>
                  </a:outerShdw>
                </a:effectLst>
              </a:rPr>
              <a:t>him</a:t>
            </a:r>
            <a:r>
              <a:rPr lang="en-US" sz="3200" dirty="0">
                <a:solidFill>
                  <a:schemeClr val="bg1"/>
                </a:solidFill>
                <a:effectLst>
                  <a:outerShdw blurRad="38100" dist="38100" dir="2700000" algn="ctr" rotWithShape="0">
                    <a:schemeClr val="tx1"/>
                  </a:outerShdw>
                </a:effectLst>
              </a:rPr>
              <a:t> under such extraordinary circumstances. </a:t>
            </a:r>
          </a:p>
          <a:p>
            <a:endParaRPr lang="en-US" sz="32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BFF0E3FB-925E-33F3-3529-9B24C807E751}"/>
              </a:ext>
            </a:extLst>
          </p:cNvPr>
          <p:cNvSpPr txBox="1"/>
          <p:nvPr/>
        </p:nvSpPr>
        <p:spPr>
          <a:xfrm>
            <a:off x="-1" y="6488668"/>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Leupold, H. C.;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Exposition of Daniel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(1949); (pp. </a:t>
            </a:r>
            <a:r>
              <a:rPr lang="en-US" sz="1800" dirty="0">
                <a:solidFill>
                  <a:schemeClr val="bg1"/>
                </a:solidFill>
                <a:effectLst>
                  <a:outerShdw blurRad="38100" dist="38100" dir="2700000" algn="ctr" rotWithShape="0">
                    <a:schemeClr val="tx1"/>
                  </a:outerShdw>
                </a:effectLst>
              </a:rPr>
              <a:t>169–170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90DC981E-04AC-0585-58AB-D80A1FF13610}"/>
              </a:ext>
            </a:extLst>
          </p:cNvPr>
          <p:cNvSpPr>
            <a:spLocks noGrp="1"/>
          </p:cNvSpPr>
          <p:nvPr>
            <p:ph type="title"/>
          </p:nvPr>
        </p:nvSpPr>
        <p:spPr>
          <a:xfrm>
            <a:off x="0" y="2"/>
            <a:ext cx="12192000" cy="938252"/>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Nebuchadnezzar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peoples, nations, and languages, that dwell in all the earth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Peace be multiplied to you!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2455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677F684-9758-6693-B609-D92CF212940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C5D63B3-A372-B9E6-673F-6E88E0E975C0}"/>
              </a:ext>
            </a:extLst>
          </p:cNvPr>
          <p:cNvSpPr>
            <a:spLocks noGrp="1"/>
          </p:cNvSpPr>
          <p:nvPr>
            <p:ph idx="1"/>
          </p:nvPr>
        </p:nvSpPr>
        <p:spPr>
          <a:xfrm>
            <a:off x="192505" y="1118937"/>
            <a:ext cx="11806989" cy="5225717"/>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Here in verse 2 the </a:t>
            </a:r>
            <a:r>
              <a:rPr lang="en-US" sz="3200" b="1" i="1" dirty="0">
                <a:solidFill>
                  <a:schemeClr val="bg1"/>
                </a:solidFill>
                <a:effectLst>
                  <a:outerShdw blurRad="38100" dist="38100" dir="2700000" algn="ctr" rotWithShape="0">
                    <a:schemeClr val="tx1"/>
                  </a:outerShdw>
                </a:effectLst>
              </a:rPr>
              <a:t>purpose</a:t>
            </a:r>
            <a:r>
              <a:rPr lang="en-US" sz="3200" dirty="0">
                <a:solidFill>
                  <a:schemeClr val="bg1"/>
                </a:solidFill>
                <a:effectLst>
                  <a:outerShdw blurRad="38100" dist="38100" dir="2700000" algn="ctr" rotWithShape="0">
                    <a:schemeClr val="tx1"/>
                  </a:outerShdw>
                </a:effectLst>
              </a:rPr>
              <a:t> of Nebuchadnezzar’s proclamation is given, namely, to tell of the  power of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a:t>
            </a:r>
            <a:r>
              <a:rPr lang="en-US" sz="3200" dirty="0">
                <a:solidFill>
                  <a:schemeClr val="bg1"/>
                </a:solidFill>
                <a:effectLst>
                  <a:outerShdw blurRad="38100" dist="38100" dir="2700000" algn="ctr" rotWithShape="0">
                    <a:schemeClr val="tx1"/>
                  </a:outerShdw>
                </a:effectLst>
              </a:rPr>
              <a:t>” as it has been exhibited in his life. </a:t>
            </a:r>
          </a:p>
          <a:p>
            <a:r>
              <a:rPr lang="en-US" sz="3200" dirty="0">
                <a:solidFill>
                  <a:schemeClr val="bg1"/>
                </a:solidFill>
                <a:effectLst>
                  <a:outerShdw blurRad="38100" dist="38100" dir="2700000" algn="ctr" rotWithShape="0">
                    <a:schemeClr val="tx1"/>
                  </a:outerShdw>
                </a:effectLst>
              </a:rPr>
              <a:t>Emphasis is placed here on God’s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signs</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wonders</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The Lord had used </a:t>
            </a:r>
            <a:r>
              <a:rPr lang="en-US" sz="3200" b="1" i="1" dirty="0">
                <a:solidFill>
                  <a:schemeClr val="bg1"/>
                </a:solidFill>
                <a:effectLst>
                  <a:outerShdw blurRad="38100" dist="38100" dir="2700000" algn="ctr" rotWithShape="0">
                    <a:schemeClr val="tx1"/>
                  </a:outerShdw>
                </a:effectLst>
              </a:rPr>
              <a:t>miracles</a:t>
            </a:r>
            <a:r>
              <a:rPr lang="en-US" sz="3200" dirty="0">
                <a:solidFill>
                  <a:schemeClr val="bg1"/>
                </a:solidFill>
                <a:effectLst>
                  <a:outerShdw blurRad="38100" dist="38100" dir="2700000" algn="ctr" rotWithShape="0">
                    <a:schemeClr val="tx1"/>
                  </a:outerShdw>
                </a:effectLst>
              </a:rPr>
              <a:t> to demonstrate his existence and power to Nebuchadnezzar.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It… seemed good</a:t>
            </a:r>
            <a:r>
              <a:rPr lang="en-US" sz="3200" dirty="0">
                <a:solidFill>
                  <a:schemeClr val="bg1"/>
                </a:solidFill>
                <a:effectLst>
                  <a:outerShdw blurRad="38100" dist="38100" dir="2700000" algn="ctr" rotWithShape="0">
                    <a:schemeClr val="tx1"/>
                  </a:outerShdw>
                </a:effectLst>
              </a:rPr>
              <a:t>” to the king to share with </a:t>
            </a:r>
            <a:r>
              <a:rPr lang="en-US" sz="3200" b="1" i="1" dirty="0">
                <a:solidFill>
                  <a:schemeClr val="bg1"/>
                </a:solidFill>
                <a:effectLst>
                  <a:outerShdw blurRad="38100" dist="38100" dir="2700000" algn="ctr" rotWithShape="0">
                    <a:schemeClr val="tx1"/>
                  </a:outerShdw>
                </a:effectLst>
              </a:rPr>
              <a:t>others</a:t>
            </a:r>
            <a:r>
              <a:rPr lang="en-US" sz="3200" dirty="0">
                <a:solidFill>
                  <a:schemeClr val="bg1"/>
                </a:solidFill>
                <a:effectLst>
                  <a:outerShdw blurRad="38100" dist="38100" dir="2700000" algn="ctr" rotWithShape="0">
                    <a:schemeClr val="tx1"/>
                  </a:outerShdw>
                </a:effectLst>
              </a:rPr>
              <a:t> what God had done in his life (cf. the NIV translation :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It is my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pleasure</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This </a:t>
            </a:r>
            <a:r>
              <a:rPr lang="en-US" sz="3200" b="1" i="1" dirty="0">
                <a:solidFill>
                  <a:schemeClr val="bg1"/>
                </a:solidFill>
                <a:effectLst>
                  <a:outerShdw blurRad="38100" dist="38100" dir="2700000" algn="ctr" rotWithShape="0">
                    <a:schemeClr val="tx1"/>
                  </a:outerShdw>
                </a:effectLst>
              </a:rPr>
              <a:t>should</a:t>
            </a:r>
            <a:r>
              <a:rPr lang="en-US" sz="3200" dirty="0">
                <a:solidFill>
                  <a:schemeClr val="bg1"/>
                </a:solidFill>
                <a:effectLst>
                  <a:outerShdw blurRad="38100" dist="38100" dir="2700000" algn="ctr" rotWithShape="0">
                    <a:schemeClr val="tx1"/>
                  </a:outerShdw>
                </a:effectLst>
              </a:rPr>
              <a:t> be the attitude of </a:t>
            </a:r>
            <a:r>
              <a:rPr lang="en-US" sz="3200" b="1" i="1" dirty="0">
                <a:solidFill>
                  <a:schemeClr val="bg1"/>
                </a:solidFill>
                <a:effectLst>
                  <a:outerShdw blurRad="38100" dist="38100" dir="2700000" algn="ctr" rotWithShape="0">
                    <a:schemeClr val="tx1"/>
                  </a:outerShdw>
                </a:effectLst>
              </a:rPr>
              <a:t>anyone</a:t>
            </a:r>
            <a:r>
              <a:rPr lang="en-US" sz="3200" dirty="0">
                <a:solidFill>
                  <a:schemeClr val="bg1"/>
                </a:solidFill>
                <a:effectLst>
                  <a:outerShdw blurRad="38100" dist="38100" dir="2700000" algn="ctr" rotWithShape="0">
                    <a:schemeClr val="tx1"/>
                  </a:outerShdw>
                </a:effectLst>
              </a:rPr>
              <a:t> who is the recipient of God’s blessings. </a:t>
            </a:r>
          </a:p>
          <a:p>
            <a:r>
              <a:rPr lang="en-US" sz="3200" dirty="0">
                <a:solidFill>
                  <a:schemeClr val="bg1"/>
                </a:solidFill>
                <a:effectLst>
                  <a:outerShdw blurRad="38100" dist="38100" dir="2700000" algn="ctr" rotWithShape="0">
                    <a:schemeClr val="tx1"/>
                  </a:outerShdw>
                </a:effectLst>
              </a:rPr>
              <a:t>If God has done something wonderful in our life, we should be </a:t>
            </a:r>
            <a:r>
              <a:rPr lang="en-US" sz="3200" b="1" i="1" dirty="0">
                <a:solidFill>
                  <a:schemeClr val="bg1"/>
                </a:solidFill>
                <a:effectLst>
                  <a:outerShdw blurRad="38100" dist="38100" dir="2700000" algn="ctr" rotWithShape="0">
                    <a:schemeClr val="tx1"/>
                  </a:outerShdw>
                </a:effectLst>
              </a:rPr>
              <a:t>delighted</a:t>
            </a:r>
            <a:r>
              <a:rPr lang="en-US" sz="3200" dirty="0">
                <a:solidFill>
                  <a:schemeClr val="bg1"/>
                </a:solidFill>
                <a:effectLst>
                  <a:outerShdw blurRad="38100" dist="38100" dir="2700000" algn="ctr" rotWithShape="0">
                    <a:schemeClr val="tx1"/>
                  </a:outerShdw>
                </a:effectLst>
              </a:rPr>
              <a:t> to share that experience with others</a:t>
            </a:r>
          </a:p>
        </p:txBody>
      </p:sp>
      <p:sp>
        <p:nvSpPr>
          <p:cNvPr id="2" name="TextBox 1">
            <a:extLst>
              <a:ext uri="{FF2B5EF4-FFF2-40B4-BE49-F238E27FC236}">
                <a16:creationId xmlns:a16="http://schemas.microsoft.com/office/drawing/2014/main" id="{ABB281CE-D422-1195-FF19-C7668157CAF3}"/>
              </a:ext>
            </a:extLst>
          </p:cNvPr>
          <p:cNvSpPr txBox="1"/>
          <p:nvPr/>
        </p:nvSpPr>
        <p:spPr>
          <a:xfrm>
            <a:off x="-1" y="6488668"/>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129</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FF1680D6-5AA3-4325-3C08-154669CC86E9}"/>
              </a:ext>
            </a:extLst>
          </p:cNvPr>
          <p:cNvSpPr>
            <a:spLocks noGrp="1"/>
          </p:cNvSpPr>
          <p:nvPr>
            <p:ph type="title"/>
          </p:nvPr>
        </p:nvSpPr>
        <p:spPr>
          <a:xfrm>
            <a:off x="0" y="2"/>
            <a:ext cx="12192000" cy="87830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4:2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seemed good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me to show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signs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wonders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has done for me.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0161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99CD18B-BB45-4D6E-F9C9-FCFD8BFFFAD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9EB1171-F254-DED1-0E97-DA5954EE3372}"/>
              </a:ext>
            </a:extLst>
          </p:cNvPr>
          <p:cNvSpPr>
            <a:spLocks noGrp="1"/>
          </p:cNvSpPr>
          <p:nvPr>
            <p:ph idx="1"/>
          </p:nvPr>
        </p:nvSpPr>
        <p:spPr>
          <a:xfrm>
            <a:off x="127191" y="1014207"/>
            <a:ext cx="11806989" cy="5570256"/>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Here Nebuchadnezzar praises Yahweh for 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mighty</a:t>
            </a:r>
            <a:r>
              <a:rPr lang="en-US" sz="3200" dirty="0">
                <a:solidFill>
                  <a:schemeClr val="bg1"/>
                </a:solidFill>
                <a:effectLst>
                  <a:outerShdw blurRad="38100" dist="38100" dir="2700000" algn="ctr" rotWithShape="0">
                    <a:schemeClr val="tx1"/>
                  </a:outerShdw>
                </a:effectLst>
              </a:rPr>
              <a:t>” miracles. </a:t>
            </a:r>
          </a:p>
          <a:p>
            <a:r>
              <a:rPr lang="en-US" sz="3200" dirty="0">
                <a:solidFill>
                  <a:schemeClr val="bg1"/>
                </a:solidFill>
                <a:effectLst>
                  <a:outerShdw blurRad="38100" dist="38100" dir="2700000" algn="ctr" rotWithShape="0">
                    <a:schemeClr val="tx1"/>
                  </a:outerShdw>
                </a:effectLst>
              </a:rPr>
              <a:t>These miraculous deeds included: </a:t>
            </a:r>
          </a:p>
          <a:p>
            <a:pPr lvl="1"/>
            <a:r>
              <a:rPr lang="en-US" sz="2800" dirty="0">
                <a:solidFill>
                  <a:schemeClr val="bg1"/>
                </a:solidFill>
                <a:effectLst>
                  <a:outerShdw blurRad="38100" dist="38100" dir="2700000" algn="ctr" rotWithShape="0">
                    <a:schemeClr val="tx1"/>
                  </a:outerShdw>
                </a:effectLst>
              </a:rPr>
              <a:t>A dream revealed and interpreted (chap. 2), </a:t>
            </a:r>
          </a:p>
          <a:p>
            <a:pPr lvl="1"/>
            <a:r>
              <a:rPr lang="en-US" sz="2800" dirty="0">
                <a:solidFill>
                  <a:schemeClr val="bg1"/>
                </a:solidFill>
                <a:effectLst>
                  <a:outerShdw blurRad="38100" dist="38100" dir="2700000" algn="ctr" rotWithShape="0">
                    <a:schemeClr val="tx1"/>
                  </a:outerShdw>
                </a:effectLst>
              </a:rPr>
              <a:t>Three men delivered from a fiery furnace (chap. 3), </a:t>
            </a:r>
          </a:p>
          <a:p>
            <a:pPr lvl="1"/>
            <a:r>
              <a:rPr lang="en-US" sz="2800" dirty="0">
                <a:solidFill>
                  <a:schemeClr val="bg1"/>
                </a:solidFill>
                <a:effectLst>
                  <a:outerShdw blurRad="38100" dist="38100" dir="2700000" algn="ctr" rotWithShape="0">
                    <a:schemeClr val="tx1"/>
                  </a:outerShdw>
                </a:effectLst>
              </a:rPr>
              <a:t>The removal and restoration of Nebuchadnezzar’s sanity and his kingdom (chap. 4). </a:t>
            </a:r>
          </a:p>
          <a:p>
            <a:r>
              <a:rPr lang="en-US" sz="3200" dirty="0">
                <a:solidFill>
                  <a:schemeClr val="bg1"/>
                </a:solidFill>
                <a:effectLst>
                  <a:outerShdw blurRad="38100" dist="38100" dir="2700000" algn="ctr" rotWithShape="0">
                    <a:schemeClr val="tx1"/>
                  </a:outerShdw>
                </a:effectLst>
              </a:rPr>
              <a:t>Through the experience recorded in this chapter, it was also graphically illustrated to Nebuchadnezzar that his </a:t>
            </a:r>
            <a:r>
              <a:rPr lang="en-US" sz="3200" b="1" i="1" dirty="0">
                <a:solidFill>
                  <a:schemeClr val="bg1"/>
                </a:solidFill>
                <a:effectLst>
                  <a:outerShdw blurRad="38100" dist="38100" dir="2700000" algn="ctr" rotWithShape="0">
                    <a:schemeClr val="tx1"/>
                  </a:outerShdw>
                </a:effectLst>
              </a:rPr>
              <a:t>kingdom</a:t>
            </a:r>
            <a:r>
              <a:rPr lang="en-US" sz="3200" dirty="0">
                <a:solidFill>
                  <a:schemeClr val="bg1"/>
                </a:solidFill>
                <a:effectLst>
                  <a:outerShdw blurRad="38100" dist="38100" dir="2700000" algn="ctr" rotWithShape="0">
                    <a:schemeClr val="tx1"/>
                  </a:outerShdw>
                </a:effectLst>
              </a:rPr>
              <a:t> as well as his </a:t>
            </a:r>
            <a:r>
              <a:rPr lang="en-US" sz="3200" b="1" i="1" dirty="0">
                <a:solidFill>
                  <a:schemeClr val="bg1"/>
                </a:solidFill>
                <a:effectLst>
                  <a:outerShdw blurRad="38100" dist="38100" dir="2700000" algn="ctr" rotWithShape="0">
                    <a:schemeClr val="tx1"/>
                  </a:outerShdw>
                </a:effectLst>
              </a:rPr>
              <a:t>life</a:t>
            </a:r>
            <a:r>
              <a:rPr lang="en-US" sz="3200" dirty="0">
                <a:solidFill>
                  <a:schemeClr val="bg1"/>
                </a:solidFill>
                <a:effectLst>
                  <a:outerShdw blurRad="38100" dist="38100" dir="2700000" algn="ctr" rotWithShape="0">
                    <a:schemeClr val="tx1"/>
                  </a:outerShdw>
                </a:effectLst>
              </a:rPr>
              <a:t> could be taken away by the Lord anytime he pleased without a moment’s notice. </a:t>
            </a:r>
          </a:p>
          <a:p>
            <a:r>
              <a:rPr lang="en-US" sz="3200" dirty="0">
                <a:solidFill>
                  <a:schemeClr val="bg1"/>
                </a:solidFill>
                <a:effectLst>
                  <a:outerShdw blurRad="38100" dist="38100" dir="2700000" algn="ctr" rotWithShape="0">
                    <a:schemeClr val="tx1"/>
                  </a:outerShdw>
                </a:effectLst>
              </a:rPr>
              <a:t>The king was now an old man and must have been acutely aware that soon death would bring an end to his life and thereby to his reign. </a:t>
            </a:r>
          </a:p>
          <a:p>
            <a:r>
              <a:rPr lang="en-US" sz="3200" dirty="0">
                <a:solidFill>
                  <a:schemeClr val="bg1"/>
                </a:solidFill>
                <a:effectLst>
                  <a:outerShdw blurRad="38100" dist="38100" dir="2700000" algn="ctr" rotWithShape="0">
                    <a:schemeClr val="tx1"/>
                  </a:outerShdw>
                </a:effectLst>
              </a:rPr>
              <a:t>But he acknowledges here that </a:t>
            </a:r>
            <a:r>
              <a:rPr lang="en-US" sz="3200" b="1" i="1" dirty="0">
                <a:solidFill>
                  <a:schemeClr val="bg1"/>
                </a:solidFill>
                <a:effectLst>
                  <a:outerShdw blurRad="38100" dist="38100" dir="2700000" algn="ctr" rotWithShape="0">
                    <a:schemeClr val="tx1"/>
                  </a:outerShdw>
                </a:effectLst>
              </a:rPr>
              <a:t>Yahweh’s</a:t>
            </a:r>
            <a:r>
              <a:rPr lang="en-US" sz="3200" dirty="0">
                <a:solidFill>
                  <a:schemeClr val="bg1"/>
                </a:solidFill>
                <a:effectLst>
                  <a:outerShdw blurRad="38100" dist="38100" dir="2700000" algn="ctr" rotWithShape="0">
                    <a:schemeClr val="tx1"/>
                  </a:outerShdw>
                </a:effectLst>
              </a:rPr>
              <a:t> kingdom 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everlasting</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endures from generation to generation</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When you consider that these things were spoken by a powerful and well-known </a:t>
            </a:r>
            <a:r>
              <a:rPr lang="en-US" sz="3200" b="1" i="1" dirty="0">
                <a:solidFill>
                  <a:schemeClr val="bg1"/>
                </a:solidFill>
                <a:effectLst>
                  <a:outerShdw blurRad="38100" dist="38100" dir="2700000" algn="ctr" rotWithShape="0">
                    <a:schemeClr val="tx1"/>
                  </a:outerShdw>
                </a:effectLst>
              </a:rPr>
              <a:t>pagan monarch, </a:t>
            </a:r>
            <a:r>
              <a:rPr lang="en-US" sz="3200" dirty="0">
                <a:solidFill>
                  <a:schemeClr val="bg1"/>
                </a:solidFill>
                <a:effectLst>
                  <a:outerShdw blurRad="38100" dist="38100" dir="2700000" algn="ctr" rotWithShape="0">
                    <a:schemeClr val="tx1"/>
                  </a:outerShdw>
                </a:effectLst>
              </a:rPr>
              <a:t>it is truly incredible. </a:t>
            </a:r>
          </a:p>
        </p:txBody>
      </p:sp>
      <p:sp>
        <p:nvSpPr>
          <p:cNvPr id="2" name="TextBox 1">
            <a:extLst>
              <a:ext uri="{FF2B5EF4-FFF2-40B4-BE49-F238E27FC236}">
                <a16:creationId xmlns:a16="http://schemas.microsoft.com/office/drawing/2014/main" id="{4B95565E-D2FE-9BB2-448A-C09B5C9B70CD}"/>
              </a:ext>
            </a:extLst>
          </p:cNvPr>
          <p:cNvSpPr txBox="1"/>
          <p:nvPr/>
        </p:nvSpPr>
        <p:spPr>
          <a:xfrm>
            <a:off x="-1" y="6488668"/>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129–130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6C26CD91-F217-F20B-6B81-593E1860285F}"/>
              </a:ext>
            </a:extLst>
          </p:cNvPr>
          <p:cNvSpPr>
            <a:spLocks noGrp="1"/>
          </p:cNvSpPr>
          <p:nvPr>
            <p:ph type="title"/>
          </p:nvPr>
        </p:nvSpPr>
        <p:spPr>
          <a:xfrm>
            <a:off x="0" y="2"/>
            <a:ext cx="12192000" cy="91841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How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are his signs, how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mighty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wonders! His kingdom is an everlasting kingdom, and his dominion endures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from generation to generation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4107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p:cTn id="63"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343E1B3-7BEB-DA0F-1E5D-5CF177A61A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8318E-7CEC-B257-D9ED-36EAE2FEA8FD}"/>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Nebuchadnezzar Has Another Dream (4:4–9)</a:t>
            </a:r>
          </a:p>
        </p:txBody>
      </p:sp>
      <p:sp>
        <p:nvSpPr>
          <p:cNvPr id="5" name="Content Placeholder 4">
            <a:extLst>
              <a:ext uri="{FF2B5EF4-FFF2-40B4-BE49-F238E27FC236}">
                <a16:creationId xmlns:a16="http://schemas.microsoft.com/office/drawing/2014/main" id="{A8D495C6-5459-0684-C198-A543E469BB3E}"/>
              </a:ext>
            </a:extLst>
          </p:cNvPr>
          <p:cNvSpPr>
            <a:spLocks noGrp="1"/>
          </p:cNvSpPr>
          <p:nvPr>
            <p:ph idx="1"/>
          </p:nvPr>
        </p:nvSpPr>
        <p:spPr>
          <a:xfrm>
            <a:off x="357809" y="818735"/>
            <a:ext cx="11502887" cy="5976920"/>
          </a:xfrm>
        </p:spPr>
        <p:txBody>
          <a:bodyPr>
            <a:normAutofit/>
          </a:bodyPr>
          <a:lstStyle/>
          <a:p>
            <a:pPr marL="0" indent="0">
              <a:buNone/>
            </a:pP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4:4</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Nebuchadnezzar, was at home in my palace, contented and prosperous.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had a dream that made me afraid. As I was lying in my bed, the images and visions that passed through my mind terrified me.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 I commanded that all the wise men of Babylon be brought before me to interpret the dream for me.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When the magicians, enchanters, astrologers and diviners came, I told them the dream, but they could not interpret it for me.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Finally, Daniel came into my presence and I told him the dream. (He is called Belteshazzar, after the name of my god, and the spirit of the holy gods is in him.) </a:t>
            </a:r>
            <a:r>
              <a:rPr lang="en-US" sz="32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said, "Belteshazzar, chief of the magicians, I know that the spirit of the holy gods is in you, and no mystery is too difficult for you. Here is my dream; interpret it for me. </a:t>
            </a:r>
            <a:r>
              <a:rPr lang="en-US" sz="32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602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70B9C29-ED50-4BC7-2C55-DDCE055E305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7538814-CB39-9E0C-05A9-AFCC64AACD23}"/>
              </a:ext>
            </a:extLst>
          </p:cNvPr>
          <p:cNvSpPr>
            <a:spLocks noGrp="1"/>
          </p:cNvSpPr>
          <p:nvPr>
            <p:ph idx="1"/>
          </p:nvPr>
        </p:nvSpPr>
        <p:spPr>
          <a:xfrm>
            <a:off x="192505" y="1122947"/>
            <a:ext cx="11806989" cy="5221707"/>
          </a:xfrm>
        </p:spPr>
        <p:txBody>
          <a:bodyPr>
            <a:normAutofit lnSpcReduction="10000"/>
          </a:bodyPr>
          <a:lstStyle/>
          <a:p>
            <a:r>
              <a:rPr lang="en-US" sz="3200" dirty="0">
                <a:solidFill>
                  <a:schemeClr val="bg1"/>
                </a:solidFill>
                <a:effectLst>
                  <a:outerShdw blurRad="38100" dist="38100" dir="2700000" algn="ctr" rotWithShape="0">
                    <a:schemeClr val="tx1"/>
                  </a:outerShdw>
                </a:effectLst>
              </a:rPr>
              <a:t>God spoke to Nebuchadnezzar when he </a:t>
            </a:r>
            <a:r>
              <a:rPr lang="en-US" sz="3200" b="1" i="1" dirty="0">
                <a:solidFill>
                  <a:schemeClr val="bg1"/>
                </a:solidFill>
                <a:effectLst>
                  <a:outerShdw blurRad="38100" dist="38100" dir="2700000" algn="ctr" rotWithShape="0">
                    <a:schemeClr val="tx1"/>
                  </a:outerShdw>
                </a:effectLst>
              </a:rPr>
              <a:t>least</a:t>
            </a:r>
            <a:r>
              <a:rPr lang="en-US" sz="3200" dirty="0">
                <a:solidFill>
                  <a:schemeClr val="bg1"/>
                </a:solidFill>
                <a:effectLst>
                  <a:outerShdw blurRad="38100" dist="38100" dir="2700000" algn="ctr" rotWithShape="0">
                    <a:schemeClr val="tx1"/>
                  </a:outerShdw>
                </a:effectLst>
              </a:rPr>
              <a:t> expected it: he was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ease in [his] house and prospering in [his] palace</a:t>
            </a:r>
            <a:r>
              <a:rPr lang="en-US" sz="3200" dirty="0">
                <a:solidFill>
                  <a:schemeClr val="bg1"/>
                </a:solidFill>
                <a:effectLst>
                  <a:outerShdw blurRad="38100" dist="38100" dir="2700000" algn="ctr" rotWithShape="0">
                    <a:schemeClr val="tx1"/>
                  </a:outerShdw>
                </a:effectLst>
              </a:rPr>
              <a:t>.”</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These were the golden years of his reign.</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It is not difficult to imagine him relaxing in the Hanging Gardens of Babylon, enjoying the luxuries he must have felt that he deserved.</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He thought of himself as successful and secure on his throne. He was master of all that he could see.</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Suddenly the king’s carefree life was </a:t>
            </a:r>
            <a:r>
              <a:rPr lang="en-US" sz="3200" b="1" i="1" dirty="0">
                <a:solidFill>
                  <a:schemeClr val="bg1"/>
                </a:solidFill>
                <a:effectLst>
                  <a:outerShdw blurRad="38100" dist="38100" dir="2700000" algn="ctr" rotWithShape="0">
                    <a:schemeClr val="tx1"/>
                  </a:outerShdw>
                </a:effectLst>
              </a:rPr>
              <a:t>shattered</a:t>
            </a:r>
            <a:r>
              <a:rPr lang="en-US" sz="3200" dirty="0">
                <a:solidFill>
                  <a:schemeClr val="bg1"/>
                </a:solidFill>
                <a:effectLst>
                  <a:outerShdw blurRad="38100" dist="38100" dir="2700000" algn="ctr" rotWithShape="0">
                    <a:schemeClr val="tx1"/>
                  </a:outerShdw>
                </a:effectLst>
              </a:rPr>
              <a:t> by a strange dream.</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contrast between his state of mind in v. 4 and in v. 5 is </a:t>
            </a:r>
            <a:r>
              <a:rPr lang="en-US" sz="3200" b="1" i="1" dirty="0">
                <a:solidFill>
                  <a:schemeClr val="bg1"/>
                </a:solidFill>
                <a:effectLst>
                  <a:outerShdw blurRad="38100" dist="38100" dir="2700000" algn="ctr" rotWithShape="0">
                    <a:schemeClr val="tx1"/>
                  </a:outerShdw>
                </a:effectLst>
              </a:rPr>
              <a:t>dramatic</a:t>
            </a:r>
            <a:r>
              <a:rPr lang="en-US" sz="3200" dirty="0">
                <a:solidFill>
                  <a:schemeClr val="bg1"/>
                </a:solidFill>
                <a:effectLst>
                  <a:outerShdw blurRad="38100" dist="38100" dir="2700000" algn="ctr" rotWithShape="0">
                    <a:schemeClr val="tx1"/>
                  </a:outerShdw>
                </a:effectLst>
              </a:rPr>
              <a:t>.</a:t>
            </a:r>
            <a:r>
              <a:rPr lang="en-US" sz="3200" baseline="30000" dirty="0">
                <a:solidFill>
                  <a:srgbClr val="FFFFFF"/>
                </a:solidFill>
                <a:effectLst>
                  <a:outerShdw blurRad="50800" dist="50800" dir="5400000" algn="ctr">
                    <a:srgbClr val="000000"/>
                  </a:outerShdw>
                </a:effectLst>
                <a:latin typeface="Calibri" panose="020F0502020204030204" pitchFamily="34" charset="0"/>
              </a:rPr>
              <a:t>2</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contents of this dream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alarmed</a:t>
            </a:r>
            <a:r>
              <a:rPr lang="en-US" sz="3200" dirty="0">
                <a:solidFill>
                  <a:schemeClr val="bg1"/>
                </a:solidFill>
                <a:effectLst>
                  <a:outerShdw blurRad="38100" dist="38100" dir="2700000" algn="ctr" rotWithShape="0">
                    <a:schemeClr val="tx1"/>
                  </a:outerShdw>
                </a:effectLst>
              </a:rPr>
              <a:t>” (cf. the NIV: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terrified</a:t>
            </a:r>
            <a:r>
              <a:rPr lang="en-US" sz="3200" dirty="0">
                <a:solidFill>
                  <a:schemeClr val="bg1"/>
                </a:solidFill>
                <a:effectLst>
                  <a:outerShdw blurRad="38100" dist="38100" dir="2700000" algn="ctr" rotWithShape="0">
                    <a:schemeClr val="tx1"/>
                  </a:outerShdw>
                </a:effectLst>
              </a:rPr>
              <a:t>”) him.</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2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14A8D92A-441C-2D62-9759-CC038FDDF42C}"/>
              </a:ext>
            </a:extLst>
          </p:cNvPr>
          <p:cNvSpPr txBox="1"/>
          <p:nvPr/>
        </p:nvSpPr>
        <p:spPr>
          <a:xfrm>
            <a:off x="-1" y="6206380"/>
            <a:ext cx="1219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Ferguson, Sinclair B.;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Preacher's Commentary - Vol. 21: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90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pPr>
              <a:defRPr/>
            </a:pPr>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Miller, Stephen R., Daniel, vol. 18,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New American Commentary</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129–130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5670D5BE-D49C-6706-D4ED-F739C3B9F150}"/>
              </a:ext>
            </a:extLst>
          </p:cNvPr>
          <p:cNvSpPr>
            <a:spLocks noGrp="1"/>
          </p:cNvSpPr>
          <p:nvPr>
            <p:ph type="title"/>
          </p:nvPr>
        </p:nvSpPr>
        <p:spPr>
          <a:xfrm>
            <a:off x="0" y="2"/>
            <a:ext cx="12192000" cy="918410"/>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4:4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Nebuchadnezzar, was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ease in my house and prospering in my palace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saw a dream that made me afraid. As I lay in bed the fancies and the visions of my head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alarmed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4098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18A185E-5DF6-85EC-C5F7-329C1B8AED4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6DF22D5-BF49-6476-87E0-8CD82264FADF}"/>
              </a:ext>
            </a:extLst>
          </p:cNvPr>
          <p:cNvSpPr>
            <a:spLocks noGrp="1"/>
          </p:cNvSpPr>
          <p:nvPr>
            <p:ph idx="1"/>
          </p:nvPr>
        </p:nvSpPr>
        <p:spPr>
          <a:xfrm>
            <a:off x="192505" y="1772653"/>
            <a:ext cx="11806989" cy="4710459"/>
          </a:xfrm>
        </p:spPr>
        <p:txBody>
          <a:bodyPr>
            <a:normAutofit lnSpcReduction="10000"/>
          </a:bodyPr>
          <a:lstStyle/>
          <a:p>
            <a:r>
              <a:rPr lang="en-US" sz="3200" dirty="0">
                <a:solidFill>
                  <a:schemeClr val="bg1"/>
                </a:solidFill>
                <a:effectLst>
                  <a:outerShdw blurRad="38100" dist="38100" dir="2700000" algn="ctr" rotWithShape="0">
                    <a:schemeClr val="tx1"/>
                  </a:outerShdw>
                </a:effectLst>
              </a:rPr>
              <a:t>The matter is of such concern to the king that he issues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decree</a:t>
            </a:r>
            <a:r>
              <a:rPr lang="en-US" sz="3200" dirty="0">
                <a:solidFill>
                  <a:schemeClr val="bg1"/>
                </a:solidFill>
                <a:effectLst>
                  <a:outerShdw blurRad="38100" dist="38100" dir="2700000" algn="ctr" rotWithShape="0">
                    <a:schemeClr val="tx1"/>
                  </a:outerShdw>
                </a:effectLst>
              </a:rPr>
              <a:t>” that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wise men</a:t>
            </a:r>
            <a:r>
              <a:rPr lang="en-US" sz="3200" dirty="0">
                <a:solidFill>
                  <a:schemeClr val="bg1"/>
                </a:solidFill>
                <a:effectLst>
                  <a:outerShdw blurRad="38100" dist="38100" dir="2700000" algn="ctr" rotWithShape="0">
                    <a:schemeClr val="tx1"/>
                  </a:outerShdw>
                </a:effectLst>
              </a:rPr>
              <a:t>” be summoned. </a:t>
            </a:r>
          </a:p>
          <a:p>
            <a:r>
              <a:rPr lang="en-US" sz="3200" dirty="0">
                <a:solidFill>
                  <a:schemeClr val="bg1"/>
                </a:solidFill>
                <a:effectLst>
                  <a:outerShdw blurRad="38100" dist="38100" dir="2700000" algn="ctr" rotWithShape="0">
                    <a:schemeClr val="tx1"/>
                  </a:outerShdw>
                </a:effectLst>
              </a:rPr>
              <a:t>Given the categories listed, it must have been a fairly sizable group that was assembled before the king to hear him tell his dream. </a:t>
            </a:r>
          </a:p>
          <a:p>
            <a:r>
              <a:rPr lang="en-US" sz="3200" dirty="0">
                <a:solidFill>
                  <a:schemeClr val="bg1"/>
                </a:solidFill>
                <a:effectLst>
                  <a:outerShdw blurRad="38100" dist="38100" dir="2700000" algn="ctr" rotWithShape="0">
                    <a:schemeClr val="tx1"/>
                  </a:outerShdw>
                </a:effectLst>
              </a:rPr>
              <a:t>They may have listened with some fear as they recalled a similar gathering about twenty years ago that had been extremely dangerous—an event in which some of them may have participated. </a:t>
            </a:r>
          </a:p>
          <a:p>
            <a:r>
              <a:rPr lang="en-US" sz="3200" dirty="0">
                <a:solidFill>
                  <a:schemeClr val="bg1"/>
                </a:solidFill>
                <a:effectLst>
                  <a:outerShdw blurRad="38100" dist="38100" dir="2700000" algn="ctr" rotWithShape="0">
                    <a:schemeClr val="tx1"/>
                  </a:outerShdw>
                </a:effectLst>
              </a:rPr>
              <a:t>One </a:t>
            </a:r>
            <a:r>
              <a:rPr lang="en-US" sz="3200" b="1" i="1" dirty="0">
                <a:solidFill>
                  <a:schemeClr val="bg1"/>
                </a:solidFill>
                <a:effectLst>
                  <a:outerShdw blurRad="38100" dist="38100" dir="2700000" algn="ctr" rotWithShape="0">
                    <a:schemeClr val="tx1"/>
                  </a:outerShdw>
                </a:effectLst>
              </a:rPr>
              <a:t>striking</a:t>
            </a:r>
            <a:r>
              <a:rPr lang="en-US" sz="3200" dirty="0">
                <a:solidFill>
                  <a:schemeClr val="bg1"/>
                </a:solidFill>
                <a:effectLst>
                  <a:outerShdw blurRad="38100" dist="38100" dir="2700000" algn="ctr" rotWithShape="0">
                    <a:schemeClr val="tx1"/>
                  </a:outerShdw>
                </a:effectLst>
              </a:rPr>
              <a:t> similarity between then and now was that the entire group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wise men</a:t>
            </a:r>
            <a:r>
              <a:rPr lang="en-US" sz="3200" dirty="0">
                <a:solidFill>
                  <a:schemeClr val="bg1"/>
                </a:solidFill>
                <a:effectLst>
                  <a:outerShdw blurRad="38100" dist="38100" dir="2700000" algn="ctr" rotWithShape="0">
                    <a:schemeClr val="tx1"/>
                  </a:outerShdw>
                </a:effectLst>
              </a:rPr>
              <a:t>” was still </a:t>
            </a:r>
            <a:r>
              <a:rPr lang="en-US" sz="3200" b="1" i="1" dirty="0">
                <a:solidFill>
                  <a:schemeClr val="bg1"/>
                </a:solidFill>
                <a:effectLst>
                  <a:outerShdw blurRad="38100" dist="38100" dir="2700000" algn="ctr" rotWithShape="0">
                    <a:schemeClr val="tx1"/>
                  </a:outerShdw>
                </a:effectLst>
              </a:rPr>
              <a:t>completely unable </a:t>
            </a:r>
            <a:r>
              <a:rPr lang="en-US" sz="3200" dirty="0">
                <a:solidFill>
                  <a:schemeClr val="bg1"/>
                </a:solidFill>
                <a:effectLst>
                  <a:outerShdw blurRad="38100" dist="38100" dir="2700000" algn="ctr" rotWithShape="0">
                    <a:schemeClr val="tx1"/>
                  </a:outerShdw>
                </a:effectLst>
              </a:rPr>
              <a:t>to provide an interpretation.</a:t>
            </a:r>
          </a:p>
        </p:txBody>
      </p:sp>
      <p:sp>
        <p:nvSpPr>
          <p:cNvPr id="2" name="TextBox 1">
            <a:extLst>
              <a:ext uri="{FF2B5EF4-FFF2-40B4-BE49-F238E27FC236}">
                <a16:creationId xmlns:a16="http://schemas.microsoft.com/office/drawing/2014/main" id="{D0BB60E0-208B-FB37-ACFB-85B9E3761D78}"/>
              </a:ext>
            </a:extLst>
          </p:cNvPr>
          <p:cNvSpPr txBox="1"/>
          <p:nvPr/>
        </p:nvSpPr>
        <p:spPr>
          <a:xfrm>
            <a:off x="-1" y="6483112"/>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Leupold, H. C.;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Exposition of Daniel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(1949); (pp. </a:t>
            </a:r>
            <a:r>
              <a:rPr lang="en-US" sz="1800" dirty="0">
                <a:solidFill>
                  <a:schemeClr val="bg1"/>
                </a:solidFill>
                <a:effectLst>
                  <a:outerShdw blurRad="38100" dist="38100" dir="2700000" algn="ctr" rotWithShape="0">
                    <a:schemeClr val="tx1"/>
                  </a:outerShdw>
                </a:effectLst>
              </a:rPr>
              <a:t>173–174</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05B9B620-7BC9-11B4-7C86-2630E3DD8055}"/>
              </a:ext>
            </a:extLst>
          </p:cNvPr>
          <p:cNvSpPr>
            <a:spLocks noGrp="1"/>
          </p:cNvSpPr>
          <p:nvPr>
            <p:ph type="title"/>
          </p:nvPr>
        </p:nvSpPr>
        <p:spPr>
          <a:xfrm>
            <a:off x="0" y="2"/>
            <a:ext cx="12192000" cy="156811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4:6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 I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made a decree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the wise men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Babylon should be brought before me, that they might make known to me the interpretation of the dream.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magicians, the enchanters, the Chaldeans, and the astrologers came in, and I told them the dream, but they could not make known to me its interpretation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82757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77752</TotalTime>
  <Words>4448</Words>
  <Application>Microsoft Office PowerPoint</Application>
  <PresentationFormat>Widescreen</PresentationFormat>
  <Paragraphs>158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vt:lpstr>
      <vt:lpstr>Times New Roman</vt:lpstr>
      <vt:lpstr>Office Theme</vt:lpstr>
      <vt:lpstr>PowerPoint Presentation</vt:lpstr>
      <vt:lpstr>Introduction to Daniel Chapter 4</vt:lpstr>
      <vt:lpstr>Nebuchadnezzar’s Proclamation (4:1–3)</vt:lpstr>
      <vt:lpstr>4:1 King Nebuchadnezzar to all peoples, nations, and languages, that dwell in all the earth: Peace be multiplied to you! (ESV)</vt:lpstr>
      <vt:lpstr>4:2 It has seemed good to me to show the signs and wonders that the Most High God has done for me. (ESV)</vt:lpstr>
      <vt:lpstr>4:3 How great are his signs, how mighty his wonders! His kingdom is an everlasting kingdom, and his dominion endures from generation to generation. (ESV)</vt:lpstr>
      <vt:lpstr>Nebuchadnezzar Has Another Dream (4:4–9)</vt:lpstr>
      <vt:lpstr>4:4 I, Nebuchadnezzar, was at ease in my house and prospering in my palace. 5 I saw a dream that made me afraid. As I lay in bed the fancies and the visions of my head alarmed me. (ESV)</vt:lpstr>
      <vt:lpstr>4:6 So I made a decree that all the wise men of Babylon should be brought before me, that they might make known to me the interpretation of the dream. 7 Then the magicians, the enchanters, the Chaldeans, and the astrologers came in, and I told them the dream, but they could not make known to me its interpretation (ESV)</vt:lpstr>
      <vt:lpstr>4:8 At last Daniel came in before me--he who was named Belteshazzar after the name of my god, and in whom is the spirit of the holy gods--and I told him the dream, saying, 9 “O Belteshazzar, chief of the magicians, because I know that the spirit of the holy gods is in you and that no mystery is too difficult for you, tell me the visions of my dream that I saw and their interpretation. (ESV)</vt:lpstr>
      <vt:lpstr>4:8 At last Daniel came in before me--he who was named Belteshazzar after the name of my god, and in whom is the spirit of the holy gods--and I told him the dream, saying, 9 "O Belteshazzar, chief of the magicians, because I know that the spirit of the holy gods is in you and that no mystery is too difficult for you, tell me the visions of my dream that I saw and their interpretation. (ESV)</vt:lpstr>
      <vt:lpstr>The Content of the Dream (4:10–18)</vt:lpstr>
      <vt:lpstr>The Content of the Dream (4:10–18)</vt:lpstr>
      <vt:lpstr>The Content of the Dream (4:10–18)</vt:lpstr>
      <vt:lpstr>4:10 The visions of my head as I lay in bed were these: I saw, and behold, a tree in the midst of the earth, and its height was great. 11 The tree grew and became strong, and its top reached to heaven, and it was visible to the end of the whole earth. 12 Its leaves were beautiful and its fruit abundant, and in it was food for all. The beasts of the field found shade under it, and the birds of the heavens lived in its branches, and all flesh was fed from it. (ESV)</vt:lpstr>
      <vt:lpstr>4:13 "I saw in the visions of my head as I lay in bed, and behold, a watcher, a holy one, came down from heaven. 14 He proclaimed aloud and said thus: ‘Chop down the tree and lop off its branches, strip off its leaves and scatter its fruit. Let the beasts flee from under it and the birds from its branches. 15a But leave the stump of its roots in the earth, bound with a band of iron and bronze, amid the tender grass of the field. (ESV)</vt:lpstr>
      <vt:lpstr>4:13 "I saw in the visions of my head as I lay in bed, and behold, a watcher, a holy one, came down from heaven. 14 He proclaimed aloud and said thus: ‘Chop down the tree and lop off its branches, strip off its leaves and scatter its fruit. Let the beasts flee from under it and the birds from its branches. 15a But leave the stump of its roots in the earth, bound with a band of iron and bronze, amid the tender grass of the field. (ESV)</vt:lpstr>
      <vt:lpstr>4:15b Let him be wet with the dew of heaven. Let his portion be with the beasts in the grass of the earth. 16 Let his mind be changed from a man's, and let a beast's mind be given to him; and let seven periods of time pass over him. (ESV)</vt:lpstr>
      <vt:lpstr>4:15b Let him be wet with the dew of heaven. Let his portion be with the beasts in the grass of the earth. 16 Let his mind be changed from a man's, and let a beast's mind be given to him; and let seven periods of time pass over him. (ESV)</vt:lpstr>
      <vt:lpstr>4:17 The sentence is by the decree of the watchers, the decision by the word of the holy ones, to the end that the living may know that the Most High rules the kingdom of men and gives it to whom he will and sets over it the lowliest of men.’ (ESV)</vt:lpstr>
      <vt:lpstr>4:18 This dream I, King Nebuchadnezzar, saw. And you, O Belteshazzar, tell me the interpretation, because all the wise men of my kingdom are not able to make known to me the interpretation, but you are able, for the spirit of the holy gods is in you.” (ESV)</vt:lpstr>
      <vt:lpstr>Class Discussion Time</vt:lpstr>
      <vt:lpstr>Class Discussion Time</vt:lpstr>
      <vt:lpstr>Class Discussion Time</vt:lpstr>
      <vt:lpstr>Class Discussion Time</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583</cp:revision>
  <cp:lastPrinted>2025-03-02T14:38:35Z</cp:lastPrinted>
  <dcterms:created xsi:type="dcterms:W3CDTF">2024-11-22T01:38:01Z</dcterms:created>
  <dcterms:modified xsi:type="dcterms:W3CDTF">2025-03-02T16:53:22Z</dcterms:modified>
</cp:coreProperties>
</file>