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93" r:id="rId2"/>
    <p:sldId id="594" r:id="rId3"/>
    <p:sldId id="597" r:id="rId4"/>
    <p:sldId id="598" r:id="rId5"/>
    <p:sldId id="599" r:id="rId6"/>
    <p:sldId id="600" r:id="rId7"/>
    <p:sldId id="601" r:id="rId8"/>
    <p:sldId id="620" r:id="rId9"/>
    <p:sldId id="595" r:id="rId10"/>
    <p:sldId id="605" r:id="rId11"/>
    <p:sldId id="606" r:id="rId12"/>
    <p:sldId id="607" r:id="rId13"/>
    <p:sldId id="608" r:id="rId14"/>
    <p:sldId id="609" r:id="rId15"/>
    <p:sldId id="610" r:id="rId16"/>
    <p:sldId id="596" r:id="rId17"/>
    <p:sldId id="611" r:id="rId18"/>
    <p:sldId id="612" r:id="rId19"/>
    <p:sldId id="613" r:id="rId20"/>
    <p:sldId id="614" r:id="rId21"/>
    <p:sldId id="615" r:id="rId22"/>
    <p:sldId id="616" r:id="rId23"/>
    <p:sldId id="622" r:id="rId24"/>
    <p:sldId id="617" r:id="rId25"/>
    <p:sldId id="624" r:id="rId26"/>
    <p:sldId id="623"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60" d="100"/>
          <a:sy n="160" d="100"/>
        </p:scale>
        <p:origin x="108"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3/9/2025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3/9/2025 4:23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3/9/2025 4:23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3/9/2025 4:23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3/9/2025 4:23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3/9/2025 4:23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3/9/2025 4:23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3/9/2025 4:23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3/9/2025 4:23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3/9/2025 4:23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3/9/2025 4:23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3/9/2025 4:23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3/9/2025 4:23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3D451D9-5AFC-8C0E-68FB-D43CA5778A1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37CD31-CDDA-8520-A9DB-59E34F5105D7}"/>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5E43C6E-6EF4-DD9E-8879-7CE4D71EE5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C140924D-345D-4E85-43E0-026893D4D3FD}"/>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65241C8C-308C-FDCE-1552-9E64FD25F2DB}"/>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90464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9EE3161-83BF-DDC5-B89E-AAF21DDCF13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B5451F-6B45-DAA9-9C63-5DA6B58D4213}"/>
              </a:ext>
            </a:extLst>
          </p:cNvPr>
          <p:cNvSpPr>
            <a:spLocks noGrp="1"/>
          </p:cNvSpPr>
          <p:nvPr>
            <p:ph idx="1"/>
          </p:nvPr>
        </p:nvSpPr>
        <p:spPr>
          <a:xfrm>
            <a:off x="192505" y="1740568"/>
            <a:ext cx="11908055" cy="4742544"/>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Here we see that </a:t>
            </a:r>
            <a:r>
              <a:rPr lang="en-US" sz="3200" b="1" i="1" dirty="0">
                <a:solidFill>
                  <a:schemeClr val="bg1"/>
                </a:solidFill>
                <a:effectLst>
                  <a:outerShdw blurRad="38100" dist="38100" dir="2700000" algn="ctr" rotWithShape="0">
                    <a:schemeClr val="tx1"/>
                  </a:outerShdw>
                </a:effectLst>
              </a:rPr>
              <a:t>all</a:t>
            </a:r>
            <a:r>
              <a:rPr lang="en-US" sz="3200" dirty="0">
                <a:solidFill>
                  <a:schemeClr val="bg1"/>
                </a:solidFill>
                <a:effectLst>
                  <a:outerShdw blurRad="38100" dist="38100" dir="2700000" algn="ctr" rotWithShape="0">
                    <a:schemeClr val="tx1"/>
                  </a:outerShdw>
                </a:effectLst>
              </a:rPr>
              <a:t> of the horrible events foretold in the dream did, regrettably, come to pass.</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Twelve months </a:t>
            </a:r>
            <a:r>
              <a:rPr lang="en-US" sz="3200" dirty="0">
                <a:solidFill>
                  <a:schemeClr val="bg1"/>
                </a:solidFill>
                <a:effectLst>
                  <a:outerShdw blurRad="38100" dist="38100" dir="2700000" algn="ctr" rotWithShape="0">
                    <a:schemeClr val="tx1"/>
                  </a:outerShdw>
                </a:effectLst>
              </a:rPr>
              <a:t>” later God’s judgment fell upon the king of Babylon. </a:t>
            </a:r>
          </a:p>
          <a:p>
            <a:r>
              <a:rPr lang="en-US" sz="3200" dirty="0">
                <a:solidFill>
                  <a:schemeClr val="bg1"/>
                </a:solidFill>
                <a:effectLst>
                  <a:outerShdw blurRad="38100" dist="38100" dir="2700000" algn="ctr" rotWithShape="0">
                    <a:schemeClr val="tx1"/>
                  </a:outerShdw>
                </a:effectLst>
              </a:rPr>
              <a:t>In his </a:t>
            </a:r>
            <a:r>
              <a:rPr lang="en-US" sz="3200" b="1" i="1" dirty="0">
                <a:solidFill>
                  <a:schemeClr val="bg1"/>
                </a:solidFill>
                <a:effectLst>
                  <a:outerShdw blurRad="38100" dist="38100" dir="2700000" algn="ctr" rotWithShape="0">
                    <a:schemeClr val="tx1"/>
                  </a:outerShdw>
                </a:effectLst>
              </a:rPr>
              <a:t>mercy</a:t>
            </a:r>
            <a:r>
              <a:rPr lang="en-US" sz="3200" dirty="0">
                <a:solidFill>
                  <a:schemeClr val="bg1"/>
                </a:solidFill>
                <a:effectLst>
                  <a:outerShdw blurRad="38100" dist="38100" dir="2700000" algn="ctr" rotWithShape="0">
                    <a:schemeClr val="tx1"/>
                  </a:outerShdw>
                </a:effectLst>
              </a:rPr>
              <a:t> God had </a:t>
            </a:r>
            <a:r>
              <a:rPr lang="en-US" sz="3200" b="1" i="1" dirty="0">
                <a:solidFill>
                  <a:schemeClr val="bg1"/>
                </a:solidFill>
                <a:effectLst>
                  <a:outerShdw blurRad="38100" dist="38100" dir="2700000" algn="ctr" rotWithShape="0">
                    <a:schemeClr val="tx1"/>
                  </a:outerShdw>
                </a:effectLst>
              </a:rPr>
              <a:t>graciously</a:t>
            </a:r>
            <a:r>
              <a:rPr lang="en-US" sz="3200" dirty="0">
                <a:solidFill>
                  <a:schemeClr val="bg1"/>
                </a:solidFill>
                <a:effectLst>
                  <a:outerShdw blurRad="38100" dist="38100" dir="2700000" algn="ctr" rotWithShape="0">
                    <a:schemeClr val="tx1"/>
                  </a:outerShdw>
                </a:effectLst>
              </a:rPr>
              <a:t> allowed Nebuchadnezzar a </a:t>
            </a:r>
            <a:r>
              <a:rPr lang="en-US" sz="3200" b="1" i="1" dirty="0">
                <a:solidFill>
                  <a:schemeClr val="bg1"/>
                </a:solidFill>
                <a:effectLst>
                  <a:outerShdw blurRad="38100" dist="38100" dir="2700000" algn="ctr" rotWithShape="0">
                    <a:schemeClr val="tx1"/>
                  </a:outerShdw>
                </a:effectLst>
              </a:rPr>
              <a:t>full year </a:t>
            </a:r>
            <a:r>
              <a:rPr lang="en-US" sz="3200" dirty="0">
                <a:solidFill>
                  <a:schemeClr val="bg1"/>
                </a:solidFill>
                <a:effectLst>
                  <a:outerShdw blurRad="38100" dist="38100" dir="2700000" algn="ctr" rotWithShape="0">
                    <a:schemeClr val="tx1"/>
                  </a:outerShdw>
                </a:effectLst>
              </a:rPr>
              <a:t>to repent of his sins, but he had not done so. </a:t>
            </a:r>
          </a:p>
          <a:p>
            <a:r>
              <a:rPr lang="en-US" sz="3200" dirty="0">
                <a:solidFill>
                  <a:schemeClr val="bg1"/>
                </a:solidFill>
                <a:effectLst>
                  <a:outerShdw blurRad="38100" dist="38100" dir="2700000" algn="ctr" rotWithShape="0">
                    <a:schemeClr val="tx1"/>
                  </a:outerShdw>
                </a:effectLst>
              </a:rPr>
              <a:t>Now a great outburst of pride on the part of the Babylonian monarch became the catalyst for the dream’s fulfillment.</a:t>
            </a:r>
          </a:p>
          <a:p>
            <a:r>
              <a:rPr lang="en-US" sz="3200" dirty="0">
                <a:solidFill>
                  <a:schemeClr val="bg1"/>
                </a:solidFill>
                <a:effectLst>
                  <a:outerShdw blurRad="38100" dist="38100" dir="2700000" algn="ctr" rotWithShape="0">
                    <a:schemeClr val="tx1"/>
                  </a:outerShdw>
                </a:effectLst>
              </a:rPr>
              <a:t>Nebuchadnezzar was walking on the roof of his royal palace looking out over the magnificent city he had built. </a:t>
            </a:r>
          </a:p>
          <a:p>
            <a:r>
              <a:rPr lang="en-US" sz="3200" dirty="0">
                <a:solidFill>
                  <a:schemeClr val="bg1"/>
                </a:solidFill>
                <a:effectLst>
                  <a:outerShdw blurRad="38100" dist="38100" dir="2700000" algn="ctr" rotWithShape="0">
                    <a:schemeClr val="tx1"/>
                  </a:outerShdw>
                </a:effectLst>
              </a:rPr>
              <a:t>From this high vantage point he had an </a:t>
            </a:r>
            <a:r>
              <a:rPr lang="en-US" sz="3200" b="1" i="1" dirty="0">
                <a:solidFill>
                  <a:schemeClr val="bg1"/>
                </a:solidFill>
                <a:effectLst>
                  <a:outerShdw blurRad="38100" dist="38100" dir="2700000" algn="ctr" rotWithShape="0">
                    <a:schemeClr val="tx1"/>
                  </a:outerShdw>
                </a:effectLst>
              </a:rPr>
              <a:t>impressive view </a:t>
            </a:r>
            <a:r>
              <a:rPr lang="en-US" sz="3200" dirty="0">
                <a:solidFill>
                  <a:schemeClr val="bg1"/>
                </a:solidFill>
                <a:effectLst>
                  <a:outerShdw blurRad="38100" dist="38100" dir="2700000" algn="ctr" rotWithShape="0">
                    <a:schemeClr val="tx1"/>
                  </a:outerShdw>
                </a:effectLst>
              </a:rPr>
              <a:t>of the area.</a:t>
            </a:r>
          </a:p>
          <a:p>
            <a:r>
              <a:rPr lang="en-US" sz="3200" dirty="0">
                <a:solidFill>
                  <a:schemeClr val="bg1"/>
                </a:solidFill>
                <a:effectLst>
                  <a:outerShdw blurRad="38100" dist="38100" dir="2700000" algn="ctr" rotWithShape="0">
                    <a:schemeClr val="tx1"/>
                  </a:outerShdw>
                </a:effectLst>
              </a:rPr>
              <a:t>Nebuchadnezzar here refers to the city as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Babylon</a:t>
            </a:r>
            <a:r>
              <a:rPr lang="en-US" sz="3200" dirty="0">
                <a:solidFill>
                  <a:schemeClr val="bg1"/>
                </a:solidFill>
                <a:effectLst>
                  <a:outerShdw blurRad="38100" dist="38100" dir="2700000" algn="ctr" rotWithShape="0">
                    <a:schemeClr val="tx1"/>
                  </a:outerShdw>
                </a:effectLst>
              </a:rPr>
              <a:t>” (cf. Rev 14:8 and 18:2), and indeed it was great. </a:t>
            </a:r>
          </a:p>
        </p:txBody>
      </p:sp>
      <p:sp>
        <p:nvSpPr>
          <p:cNvPr id="2" name="TextBox 1">
            <a:extLst>
              <a:ext uri="{FF2B5EF4-FFF2-40B4-BE49-F238E27FC236}">
                <a16:creationId xmlns:a16="http://schemas.microsoft.com/office/drawing/2014/main" id="{93A1C0C4-5894-56F8-8090-4E665436CD1D}"/>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139–141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70F7B1DA-8CE5-C52B-DA04-DD254C7E8A4D}"/>
              </a:ext>
            </a:extLst>
          </p:cNvPr>
          <p:cNvSpPr>
            <a:spLocks noGrp="1"/>
          </p:cNvSpPr>
          <p:nvPr>
            <p:ph type="title"/>
          </p:nvPr>
        </p:nvSpPr>
        <p:spPr>
          <a:xfrm>
            <a:off x="0" y="1"/>
            <a:ext cx="12192000" cy="158816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this came upon King Nebuchadnezzar.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twelve months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was walking on the roof of the royal palace of Babylon,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answered and said, “Is not this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Babylon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I have built by my mighty power as a royal residence and for the glory of my majesty?”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638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0EEF871-8BB2-0162-77FF-A8D9388228D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704F6A-FFB4-28DB-77AA-E0FF2653898C}"/>
              </a:ext>
            </a:extLst>
          </p:cNvPr>
          <p:cNvSpPr>
            <a:spLocks noGrp="1"/>
          </p:cNvSpPr>
          <p:nvPr>
            <p:ph idx="1"/>
          </p:nvPr>
        </p:nvSpPr>
        <p:spPr>
          <a:xfrm>
            <a:off x="192505" y="1680412"/>
            <a:ext cx="11908055" cy="4876800"/>
          </a:xfrm>
        </p:spPr>
        <p:txBody>
          <a:bodyPr>
            <a:normAutofit lnSpcReduction="10000"/>
          </a:bodyPr>
          <a:lstStyle/>
          <a:p>
            <a:r>
              <a:rPr lang="en-US" dirty="0">
                <a:solidFill>
                  <a:schemeClr val="bg1"/>
                </a:solidFill>
                <a:effectLst>
                  <a:outerShdw blurRad="38100" dist="38100" dir="2700000" algn="ctr" rotWithShape="0">
                    <a:schemeClr val="tx1"/>
                  </a:outerShdw>
                </a:effectLst>
              </a:rPr>
              <a:t>Babylon was one of the preeminent cities of history and during Nebuchadnezzar’s reign it was undoubtedly the most magnificent (and probably the largest) city on earth. </a:t>
            </a:r>
          </a:p>
          <a:p>
            <a:r>
              <a:rPr lang="en-US" dirty="0">
                <a:solidFill>
                  <a:schemeClr val="bg1"/>
                </a:solidFill>
                <a:effectLst>
                  <a:outerShdw blurRad="38100" dist="38100" dir="2700000" algn="ctr" rotWithShape="0">
                    <a:schemeClr val="tx1"/>
                  </a:outerShdw>
                </a:effectLst>
              </a:rPr>
              <a:t>Herodotus, the ancient Greek historian, visited Babylon about one hundred years after Nebuchadnezzar’s time and was </a:t>
            </a:r>
            <a:r>
              <a:rPr lang="en-US" b="1" i="1" dirty="0">
                <a:solidFill>
                  <a:schemeClr val="bg1"/>
                </a:solidFill>
                <a:effectLst>
                  <a:outerShdw blurRad="38100" dist="38100" dir="2700000" algn="ctr" rotWithShape="0">
                    <a:schemeClr val="tx1"/>
                  </a:outerShdw>
                </a:effectLst>
              </a:rPr>
              <a:t>overwhelmed</a:t>
            </a:r>
            <a:r>
              <a:rPr lang="en-US" dirty="0">
                <a:solidFill>
                  <a:schemeClr val="bg1"/>
                </a:solidFill>
                <a:effectLst>
                  <a:outerShdw blurRad="38100" dist="38100" dir="2700000" algn="ctr" rotWithShape="0">
                    <a:schemeClr val="tx1"/>
                  </a:outerShdw>
                </a:effectLst>
              </a:rPr>
              <a:t> by its grandeur. </a:t>
            </a:r>
          </a:p>
          <a:p>
            <a:r>
              <a:rPr lang="en-US" dirty="0">
                <a:solidFill>
                  <a:schemeClr val="bg1"/>
                </a:solidFill>
                <a:effectLst>
                  <a:outerShdw blurRad="38100" dist="38100" dir="2700000" algn="ctr" rotWithShape="0">
                    <a:schemeClr val="tx1"/>
                  </a:outerShdw>
                </a:effectLst>
              </a:rPr>
              <a:t>Over </a:t>
            </a:r>
            <a:r>
              <a:rPr lang="en-US" b="1" i="1" dirty="0">
                <a:solidFill>
                  <a:schemeClr val="bg1"/>
                </a:solidFill>
                <a:effectLst>
                  <a:outerShdw blurRad="38100" dist="38100" dir="2700000" algn="ctr" rotWithShape="0">
                    <a:schemeClr val="tx1"/>
                  </a:outerShdw>
                </a:effectLst>
              </a:rPr>
              <a:t>two hundred years </a:t>
            </a:r>
            <a:r>
              <a:rPr lang="en-US" dirty="0">
                <a:solidFill>
                  <a:schemeClr val="bg1"/>
                </a:solidFill>
                <a:effectLst>
                  <a:outerShdw blurRad="38100" dist="38100" dir="2700000" algn="ctr" rotWithShape="0">
                    <a:schemeClr val="tx1"/>
                  </a:outerShdw>
                </a:effectLst>
              </a:rPr>
              <a:t>later, Alexander the Great planned to make the city of Babylon the </a:t>
            </a:r>
            <a:r>
              <a:rPr lang="en-US" b="1" i="1" dirty="0">
                <a:solidFill>
                  <a:schemeClr val="bg1"/>
                </a:solidFill>
                <a:effectLst>
                  <a:outerShdw blurRad="38100" dist="38100" dir="2700000" algn="ctr" rotWithShape="0">
                    <a:schemeClr val="tx1"/>
                  </a:outerShdw>
                </a:effectLst>
              </a:rPr>
              <a:t>headquarters</a:t>
            </a:r>
            <a:r>
              <a:rPr lang="en-US" dirty="0">
                <a:solidFill>
                  <a:schemeClr val="bg1"/>
                </a:solidFill>
                <a:effectLst>
                  <a:outerShdw blurRad="38100" dist="38100" dir="2700000" algn="ctr" rotWithShape="0">
                    <a:schemeClr val="tx1"/>
                  </a:outerShdw>
                </a:effectLst>
              </a:rPr>
              <a:t> for his vast empire.</a:t>
            </a:r>
          </a:p>
          <a:p>
            <a:r>
              <a:rPr lang="en-US" dirty="0">
                <a:solidFill>
                  <a:schemeClr val="bg1"/>
                </a:solidFill>
                <a:effectLst>
                  <a:outerShdw blurRad="38100" dist="38100" dir="2700000" algn="ctr" rotWithShape="0">
                    <a:schemeClr val="tx1"/>
                  </a:outerShdw>
                </a:effectLst>
              </a:rPr>
              <a:t>Babylon also boasted the famous “hanging gardens,” which the ancient Greeks considered one of the seven wonders of the world. </a:t>
            </a:r>
          </a:p>
          <a:p>
            <a:r>
              <a:rPr lang="en-US" dirty="0">
                <a:solidFill>
                  <a:schemeClr val="bg1"/>
                </a:solidFill>
                <a:effectLst>
                  <a:outerShdw blurRad="38100" dist="38100" dir="2700000" algn="ctr" rotWithShape="0">
                    <a:schemeClr val="tx1"/>
                  </a:outerShdw>
                </a:effectLst>
              </a:rPr>
              <a:t>According to the Babylonian historian </a:t>
            </a:r>
            <a:r>
              <a:rPr lang="en-US" dirty="0" err="1">
                <a:solidFill>
                  <a:schemeClr val="bg1"/>
                </a:solidFill>
                <a:effectLst>
                  <a:outerShdw blurRad="38100" dist="38100" dir="2700000" algn="ctr" rotWithShape="0">
                    <a:schemeClr val="tx1"/>
                  </a:outerShdw>
                </a:effectLst>
              </a:rPr>
              <a:t>Berosus</a:t>
            </a:r>
            <a:r>
              <a:rPr lang="en-US" dirty="0">
                <a:solidFill>
                  <a:schemeClr val="bg1"/>
                </a:solidFill>
                <a:effectLst>
                  <a:outerShdw blurRad="38100" dist="38100" dir="2700000" algn="ctr" rotWithShape="0">
                    <a:schemeClr val="tx1"/>
                  </a:outerShdw>
                </a:effectLst>
              </a:rPr>
              <a:t>, Nebuchadnezzar constructed these for his wife (</a:t>
            </a:r>
            <a:r>
              <a:rPr lang="en-US" dirty="0" err="1">
                <a:solidFill>
                  <a:schemeClr val="bg1"/>
                </a:solidFill>
                <a:effectLst>
                  <a:outerShdw blurRad="38100" dist="38100" dir="2700000" algn="ctr" rotWithShape="0">
                    <a:schemeClr val="tx1"/>
                  </a:outerShdw>
                </a:effectLst>
              </a:rPr>
              <a:t>Amytis</a:t>
            </a:r>
            <a:r>
              <a:rPr lang="en-US" dirty="0">
                <a:solidFill>
                  <a:schemeClr val="bg1"/>
                </a:solidFill>
                <a:effectLst>
                  <a:outerShdw blurRad="38100" dist="38100" dir="2700000" algn="ctr" rotWithShape="0">
                    <a:schemeClr val="tx1"/>
                  </a:outerShdw>
                </a:effectLst>
              </a:rPr>
              <a:t>) who had left the mountains of her native Media for the alluvial plains of Babylonia. </a:t>
            </a:r>
          </a:p>
        </p:txBody>
      </p:sp>
      <p:sp>
        <p:nvSpPr>
          <p:cNvPr id="2" name="TextBox 1">
            <a:extLst>
              <a:ext uri="{FF2B5EF4-FFF2-40B4-BE49-F238E27FC236}">
                <a16:creationId xmlns:a16="http://schemas.microsoft.com/office/drawing/2014/main" id="{3CB0C472-5914-CE40-4A5A-280D803CC32A}"/>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139–141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448BFECE-B3FD-8DAE-D3FC-DCF83C3A2D09}"/>
              </a:ext>
            </a:extLst>
          </p:cNvPr>
          <p:cNvSpPr>
            <a:spLocks noGrp="1"/>
          </p:cNvSpPr>
          <p:nvPr>
            <p:ph type="title"/>
          </p:nvPr>
        </p:nvSpPr>
        <p:spPr>
          <a:xfrm>
            <a:off x="0" y="1"/>
            <a:ext cx="12192000" cy="158816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this came upon King Nebuchadnezzar.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twelve months he was walking on the roof of the royal palace of Babylon,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answered and said, “Is not this great Babylon, which I have built by my mighty power as a royal residence and for the glory of my majesty?”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80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40325D5-74FC-CE37-BB72-885200820B3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837F23-EC45-BA6B-B178-2237FB91B546}"/>
              </a:ext>
            </a:extLst>
          </p:cNvPr>
          <p:cNvSpPr>
            <a:spLocks noGrp="1"/>
          </p:cNvSpPr>
          <p:nvPr>
            <p:ph idx="1"/>
          </p:nvPr>
        </p:nvSpPr>
        <p:spPr>
          <a:xfrm>
            <a:off x="192505" y="1740568"/>
            <a:ext cx="11908055" cy="4790861"/>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From the roof of his palace the king gazed out upon all of this grandeur, and his heart became </a:t>
            </a:r>
            <a:r>
              <a:rPr lang="en-US" sz="3600" b="1" i="1" dirty="0">
                <a:solidFill>
                  <a:schemeClr val="bg1"/>
                </a:solidFill>
                <a:effectLst>
                  <a:outerShdw blurRad="38100" dist="38100" dir="2700000" algn="ctr" rotWithShape="0">
                    <a:schemeClr val="tx1"/>
                  </a:outerShdw>
                </a:effectLst>
              </a:rPr>
              <a:t>filled</a:t>
            </a:r>
            <a:r>
              <a:rPr lang="en-US" sz="3600" dirty="0">
                <a:solidFill>
                  <a:schemeClr val="bg1"/>
                </a:solidFill>
                <a:effectLst>
                  <a:outerShdw blurRad="38100" dist="38100" dir="2700000" algn="ctr" rotWithShape="0">
                    <a:schemeClr val="tx1"/>
                  </a:outerShdw>
                </a:effectLst>
              </a:rPr>
              <a:t> with pride.</a:t>
            </a:r>
          </a:p>
          <a:p>
            <a:r>
              <a:rPr lang="en-US" sz="3600" dirty="0">
                <a:solidFill>
                  <a:schemeClr val="bg1"/>
                </a:solidFill>
                <a:effectLst>
                  <a:outerShdw blurRad="38100" dist="38100" dir="2700000" algn="ctr" rotWithShape="0">
                    <a:schemeClr val="tx1"/>
                  </a:outerShdw>
                </a:effectLst>
              </a:rPr>
              <a:t>Nebuchadnezzar boasted that it was </a:t>
            </a:r>
            <a:r>
              <a:rPr lang="en-US" sz="3600" b="1" i="1" dirty="0">
                <a:solidFill>
                  <a:schemeClr val="bg1"/>
                </a:solidFill>
                <a:effectLst>
                  <a:outerShdw blurRad="38100" dist="38100" dir="2700000" algn="ctr" rotWithShape="0">
                    <a:schemeClr val="tx1"/>
                  </a:outerShdw>
                </a:effectLst>
              </a:rPr>
              <a:t>he</a:t>
            </a:r>
            <a:r>
              <a:rPr lang="en-US" sz="3600" dirty="0">
                <a:solidFill>
                  <a:schemeClr val="bg1"/>
                </a:solidFill>
                <a:effectLst>
                  <a:outerShdw blurRad="38100" dist="38100" dir="2700000" algn="ctr" rotWithShape="0">
                    <a:schemeClr val="tx1"/>
                  </a:outerShdw>
                </a:effectLst>
              </a:rPr>
              <a:t> who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built</a:t>
            </a:r>
            <a:r>
              <a:rPr lang="en-US" sz="3600" dirty="0">
                <a:solidFill>
                  <a:schemeClr val="bg1"/>
                </a:solidFill>
                <a:effectLst>
                  <a:outerShdw blurRad="38100" dist="38100" dir="2700000" algn="ctr" rotWithShape="0">
                    <a:schemeClr val="tx1"/>
                  </a:outerShdw>
                </a:effectLst>
              </a:rPr>
              <a:t>” this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Babylon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Many outstanding achievements may be attributed to Nebuchadnezzar, but sadly he failed to give God the glory for his blessings. </a:t>
            </a:r>
          </a:p>
          <a:p>
            <a:r>
              <a:rPr lang="en-US" sz="3600" dirty="0">
                <a:solidFill>
                  <a:schemeClr val="bg1"/>
                </a:solidFill>
                <a:effectLst>
                  <a:outerShdw blurRad="38100" dist="38100" dir="2700000" algn="ctr" rotWithShape="0">
                    <a:schemeClr val="tx1"/>
                  </a:outerShdw>
                </a:effectLst>
              </a:rPr>
              <a:t>His heart was filled with pride and self-importance, and he began to boast of his own greatness and ability. </a:t>
            </a:r>
          </a:p>
          <a:p>
            <a:r>
              <a:rPr lang="en-US" sz="3600" dirty="0">
                <a:solidFill>
                  <a:schemeClr val="bg1"/>
                </a:solidFill>
                <a:effectLst>
                  <a:outerShdw blurRad="38100" dist="38100" dir="2700000" algn="ctr" rotWithShape="0">
                    <a:schemeClr val="tx1"/>
                  </a:outerShdw>
                </a:effectLst>
              </a:rPr>
              <a:t>The first person pronouns are conspicuous here: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have built by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mighty power as a royal residence and for the glory of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majesty</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In his pride the king took for </a:t>
            </a:r>
            <a:r>
              <a:rPr lang="en-US" sz="3600" b="1" i="1" dirty="0">
                <a:solidFill>
                  <a:schemeClr val="bg1"/>
                </a:solidFill>
                <a:effectLst>
                  <a:outerShdw blurRad="38100" dist="38100" dir="2700000" algn="ctr" rotWithShape="0">
                    <a:schemeClr val="tx1"/>
                  </a:outerShdw>
                </a:effectLst>
              </a:rPr>
              <a:t>himself</a:t>
            </a:r>
            <a:r>
              <a:rPr lang="en-US" sz="3600" dirty="0">
                <a:solidFill>
                  <a:schemeClr val="bg1"/>
                </a:solidFill>
                <a:effectLst>
                  <a:outerShdw blurRad="38100" dist="38100" dir="2700000" algn="ctr" rotWithShape="0">
                    <a:schemeClr val="tx1"/>
                  </a:outerShdw>
                </a:effectLst>
              </a:rPr>
              <a:t> the glory that rightly belonged to </a:t>
            </a:r>
            <a:r>
              <a:rPr lang="en-US" sz="3600" b="1" i="1" dirty="0">
                <a:solidFill>
                  <a:schemeClr val="bg1"/>
                </a:solidFill>
                <a:effectLst>
                  <a:outerShdw blurRad="38100" dist="38100" dir="2700000" algn="ctr" rotWithShape="0">
                    <a:schemeClr val="tx1"/>
                  </a:outerShdw>
                </a:effectLst>
              </a:rPr>
              <a:t>God</a:t>
            </a:r>
            <a:r>
              <a:rPr lang="en-US" sz="3600" dirty="0">
                <a:solidFill>
                  <a:schemeClr val="bg1"/>
                </a:solidFill>
                <a:effectLst>
                  <a:outerShdw blurRad="38100" dist="38100" dir="2700000" algn="ctr" rotWithShape="0">
                    <a:schemeClr val="tx1"/>
                  </a:outerShdw>
                </a:effectLst>
              </a:rPr>
              <a:t> and thereby invited </a:t>
            </a:r>
            <a:r>
              <a:rPr lang="en-US" sz="3600" b="1" i="1" dirty="0">
                <a:solidFill>
                  <a:schemeClr val="bg1"/>
                </a:solidFill>
                <a:effectLst>
                  <a:outerShdw blurRad="38100" dist="38100" dir="2700000" algn="ctr" rotWithShape="0">
                    <a:schemeClr val="tx1"/>
                  </a:outerShdw>
                </a:effectLst>
              </a:rPr>
              <a:t>divine judgment</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E13D61BB-027F-983A-99C7-5CB88AF549B7}"/>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139–141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9D5DB2B9-A765-EB34-F7F1-E6379831CB93}"/>
              </a:ext>
            </a:extLst>
          </p:cNvPr>
          <p:cNvSpPr>
            <a:spLocks noGrp="1"/>
          </p:cNvSpPr>
          <p:nvPr>
            <p:ph type="title"/>
          </p:nvPr>
        </p:nvSpPr>
        <p:spPr>
          <a:xfrm>
            <a:off x="0" y="1"/>
            <a:ext cx="12192000" cy="158816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this came upon King Nebuchadnezzar.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twelve months he was walking on the roof of the royal palace of Babylon,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answered and said, “Is not this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Babylon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built by my mighty power as a royal residence and for the glory of my majesty?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51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CD125F9-BB1C-5BB8-3F74-5068B85D54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14E222-C78A-E69A-1FB8-DC6137021CD4}"/>
              </a:ext>
            </a:extLst>
          </p:cNvPr>
          <p:cNvSpPr>
            <a:spLocks noGrp="1"/>
          </p:cNvSpPr>
          <p:nvPr>
            <p:ph idx="1"/>
          </p:nvPr>
        </p:nvSpPr>
        <p:spPr>
          <a:xfrm>
            <a:off x="192505" y="2201779"/>
            <a:ext cx="11908055" cy="4329649"/>
          </a:xfrm>
        </p:spPr>
        <p:txBody>
          <a:bodyPr>
            <a:normAutofit lnSpcReduction="10000"/>
          </a:bodyPr>
          <a:lstStyle/>
          <a:p>
            <a:r>
              <a:rPr lang="en-US" sz="3600" dirty="0">
                <a:solidFill>
                  <a:schemeClr val="bg1"/>
                </a:solidFill>
                <a:effectLst>
                  <a:outerShdw blurRad="38100" dist="38100" dir="2700000" algn="ctr" rotWithShape="0">
                    <a:schemeClr val="tx1"/>
                  </a:outerShdw>
                </a:effectLst>
              </a:rPr>
              <a:t>While the boastful words were still coming out of the king’s mouth, a voice from heaven pronounced </a:t>
            </a:r>
            <a:r>
              <a:rPr lang="en-US" sz="3600" b="1" i="1" dirty="0">
                <a:solidFill>
                  <a:schemeClr val="bg1"/>
                </a:solidFill>
                <a:effectLst>
                  <a:outerShdw blurRad="38100" dist="38100" dir="2700000" algn="ctr" rotWithShape="0">
                    <a:schemeClr val="tx1"/>
                  </a:outerShdw>
                </a:effectLst>
              </a:rPr>
              <a:t>judgment</a:t>
            </a:r>
            <a:r>
              <a:rPr lang="en-US" sz="3600" dirty="0">
                <a:solidFill>
                  <a:schemeClr val="bg1"/>
                </a:solidFill>
                <a:effectLst>
                  <a:outerShdw blurRad="38100" dist="38100" dir="2700000" algn="ctr" rotWithShape="0">
                    <a:schemeClr val="tx1"/>
                  </a:outerShdw>
                </a:effectLst>
              </a:rPr>
              <a:t> upon him. </a:t>
            </a:r>
          </a:p>
          <a:p>
            <a:r>
              <a:rPr lang="en-US" sz="3600" dirty="0">
                <a:solidFill>
                  <a:schemeClr val="bg1"/>
                </a:solidFill>
                <a:effectLst>
                  <a:outerShdw blurRad="38100" dist="38100" dir="2700000" algn="ctr" rotWithShape="0">
                    <a:schemeClr val="tx1"/>
                  </a:outerShdw>
                </a:effectLst>
              </a:rPr>
              <a:t>Evidently this was an </a:t>
            </a:r>
            <a:r>
              <a:rPr lang="en-US" sz="3600" b="1" i="1" dirty="0">
                <a:solidFill>
                  <a:schemeClr val="bg1"/>
                </a:solidFill>
                <a:effectLst>
                  <a:outerShdw blurRad="38100" dist="38100" dir="2700000" algn="ctr" rotWithShape="0">
                    <a:schemeClr val="tx1"/>
                  </a:outerShdw>
                </a:effectLst>
              </a:rPr>
              <a:t>audible</a:t>
            </a:r>
            <a:r>
              <a:rPr lang="en-US" sz="3600" dirty="0">
                <a:solidFill>
                  <a:schemeClr val="bg1"/>
                </a:solidFill>
                <a:effectLst>
                  <a:outerShdw blurRad="38100" dist="38100" dir="2700000" algn="ctr" rotWithShape="0">
                    <a:schemeClr val="tx1"/>
                  </a:outerShdw>
                </a:effectLst>
              </a:rPr>
              <a:t> announcement (at least to the king). </a:t>
            </a:r>
          </a:p>
          <a:p>
            <a:r>
              <a:rPr lang="en-US" sz="3600" dirty="0">
                <a:solidFill>
                  <a:schemeClr val="bg1"/>
                </a:solidFill>
                <a:effectLst>
                  <a:outerShdw blurRad="38100" dist="38100" dir="2700000" algn="ctr" rotWithShape="0">
                    <a:schemeClr val="tx1"/>
                  </a:outerShdw>
                </a:effectLst>
              </a:rPr>
              <a:t>The voice declared that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heaven</a:t>
            </a:r>
            <a:r>
              <a:rPr lang="en-US" sz="3600" dirty="0">
                <a:solidFill>
                  <a:schemeClr val="bg1"/>
                </a:solidFill>
                <a:effectLst>
                  <a:outerShdw blurRad="38100" dist="38100" dir="2700000" algn="ctr" rotWithShape="0">
                    <a:schemeClr val="tx1"/>
                  </a:outerShdw>
                </a:effectLst>
              </a:rPr>
              <a:t>” had decreed his judgment. </a:t>
            </a:r>
          </a:p>
          <a:p>
            <a:r>
              <a:rPr lang="en-US" sz="3600" dirty="0">
                <a:solidFill>
                  <a:schemeClr val="bg1"/>
                </a:solidFill>
                <a:effectLst>
                  <a:outerShdw blurRad="38100" dist="38100" dir="2700000" algn="ctr" rotWithShape="0">
                    <a:schemeClr val="tx1"/>
                  </a:outerShdw>
                </a:effectLst>
              </a:rPr>
              <a:t>Nebuchadnezzar would live with the wild animals and eat grass like the cattle for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periods of time </a:t>
            </a:r>
            <a:r>
              <a:rPr lang="en-US" sz="3600" dirty="0">
                <a:solidFill>
                  <a:schemeClr val="bg1"/>
                </a:solidFill>
                <a:effectLst>
                  <a:outerShdw blurRad="38100" dist="38100" dir="2700000" algn="ctr" rotWithShape="0">
                    <a:schemeClr val="tx1"/>
                  </a:outerShdw>
                </a:effectLst>
              </a:rPr>
              <a:t>” (seven years) until he finally repented of his pride and gave glory to God.</a:t>
            </a:r>
          </a:p>
        </p:txBody>
      </p:sp>
      <p:sp>
        <p:nvSpPr>
          <p:cNvPr id="2" name="TextBox 1">
            <a:extLst>
              <a:ext uri="{FF2B5EF4-FFF2-40B4-BE49-F238E27FC236}">
                <a16:creationId xmlns:a16="http://schemas.microsoft.com/office/drawing/2014/main" id="{FE729AE7-3830-1EAE-ADDC-A308D944F8BC}"/>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141–142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AE1AB371-2982-A739-B700-D3B2EA70B265}"/>
              </a:ext>
            </a:extLst>
          </p:cNvPr>
          <p:cNvSpPr>
            <a:spLocks noGrp="1"/>
          </p:cNvSpPr>
          <p:nvPr>
            <p:ph type="title"/>
          </p:nvPr>
        </p:nvSpPr>
        <p:spPr>
          <a:xfrm>
            <a:off x="0" y="1"/>
            <a:ext cx="12192000" cy="200927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the words were still in the king's mouth, there fell a voice from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heaven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King Nebuchadnezzar, to you it is spoken: The kingdom has departed from you,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shall be driven from among men, and your dwelling shall be with the beasts of the field. And you shall be made to eat grass like an ox,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periods of time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pass over you, until you know that the Most High rules the kingdom of men and gives it to whom he will.”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3935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4FE867F-39DB-6F49-2847-C3E4308DBF7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954295-37D4-EBF2-67F4-0223FA557AC9}"/>
              </a:ext>
            </a:extLst>
          </p:cNvPr>
          <p:cNvSpPr>
            <a:spLocks noGrp="1"/>
          </p:cNvSpPr>
          <p:nvPr>
            <p:ph idx="1"/>
          </p:nvPr>
        </p:nvSpPr>
        <p:spPr>
          <a:xfrm>
            <a:off x="192505" y="1495926"/>
            <a:ext cx="11908055" cy="4900864"/>
          </a:xfrm>
        </p:spPr>
        <p:txBody>
          <a:bodyPr>
            <a:normAutofit fontScale="92500" lnSpcReduction="10000"/>
          </a:bodyPr>
          <a:lstStyle/>
          <a:p>
            <a:r>
              <a:rPr lang="en-US" sz="3200" b="1" i="1" dirty="0">
                <a:solidFill>
                  <a:schemeClr val="bg1"/>
                </a:solidFill>
                <a:effectLst>
                  <a:outerShdw blurRad="38100" dist="38100" dir="2700000" algn="ctr" rotWithShape="0">
                    <a:schemeClr val="tx1"/>
                  </a:outerShdw>
                </a:effectLst>
              </a:rPr>
              <a:t>Immediately</a:t>
            </a:r>
            <a:r>
              <a:rPr lang="en-US" sz="3200" dirty="0">
                <a:solidFill>
                  <a:schemeClr val="bg1"/>
                </a:solidFill>
                <a:effectLst>
                  <a:outerShdw blurRad="38100" dist="38100" dir="2700000" algn="ctr" rotWithShape="0">
                    <a:schemeClr val="tx1"/>
                  </a:outerShdw>
                </a:effectLst>
              </a:rPr>
              <a:t> the horrible sentence was carried out. </a:t>
            </a:r>
          </a:p>
          <a:p>
            <a:r>
              <a:rPr lang="en-US" sz="3200" dirty="0">
                <a:solidFill>
                  <a:schemeClr val="bg1"/>
                </a:solidFill>
                <a:effectLst>
                  <a:outerShdw blurRad="38100" dist="38100" dir="2700000" algn="ctr" rotWithShape="0">
                    <a:schemeClr val="tx1"/>
                  </a:outerShdw>
                </a:effectLst>
              </a:rPr>
              <a:t>Nebuchadnezzar fell under a strange </a:t>
            </a:r>
            <a:r>
              <a:rPr lang="en-US" sz="3200" b="1" i="1" dirty="0">
                <a:solidFill>
                  <a:schemeClr val="bg1"/>
                </a:solidFill>
                <a:effectLst>
                  <a:outerShdw blurRad="38100" dist="38100" dir="2700000" algn="ctr" rotWithShape="0">
                    <a:schemeClr val="tx1"/>
                  </a:outerShdw>
                </a:effectLst>
              </a:rPr>
              <a:t>delusion</a:t>
            </a:r>
            <a:r>
              <a:rPr lang="en-US" sz="3200" dirty="0">
                <a:solidFill>
                  <a:schemeClr val="bg1"/>
                </a:solidFill>
                <a:effectLst>
                  <a:outerShdw blurRad="38100" dist="38100" dir="2700000" algn="ctr" rotWithShape="0">
                    <a:schemeClr val="tx1"/>
                  </a:outerShdw>
                </a:effectLst>
              </a:rPr>
              <a:t> and began to act like an animal. </a:t>
            </a:r>
          </a:p>
          <a:p>
            <a:r>
              <a:rPr lang="en-US" sz="3200" dirty="0">
                <a:solidFill>
                  <a:schemeClr val="bg1"/>
                </a:solidFill>
                <a:effectLst>
                  <a:outerShdw blurRad="38100" dist="38100" dir="2700000" algn="ctr" rotWithShape="0">
                    <a:schemeClr val="tx1"/>
                  </a:outerShdw>
                </a:effectLst>
              </a:rPr>
              <a:t>Because of this bizarre behavior,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driven from among men </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He lived outdoors with the beasts,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ate grass like an ox</a:t>
            </a:r>
            <a:r>
              <a:rPr lang="en-US" sz="3200" dirty="0">
                <a:solidFill>
                  <a:schemeClr val="bg1"/>
                </a:solidFill>
                <a:effectLst>
                  <a:outerShdw blurRad="38100" dist="38100" dir="2700000" algn="ctr" rotWithShape="0">
                    <a:schemeClr val="tx1"/>
                  </a:outerShdw>
                </a:effectLst>
              </a:rPr>
              <a:t>,” and was exposed to the weather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body was wet with the dew of heaven </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hair grew</a:t>
            </a:r>
            <a:r>
              <a:rPr lang="en-US" sz="3200" dirty="0">
                <a:solidFill>
                  <a:schemeClr val="bg1"/>
                </a:solidFill>
                <a:effectLst>
                  <a:outerShdw blurRad="38100" dist="38100" dir="2700000" algn="ctr" rotWithShape="0">
                    <a:schemeClr val="tx1"/>
                  </a:outerShdw>
                </a:effectLst>
              </a:rPr>
              <a:t>” and became matted and coarse and looked like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eagles' feathers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His fingernails and toenails, never cut, became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birds' claws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How ironic that the king who felt himself </a:t>
            </a:r>
            <a:r>
              <a:rPr lang="en-US" sz="3200" b="1" i="1" dirty="0">
                <a:solidFill>
                  <a:schemeClr val="bg1"/>
                </a:solidFill>
                <a:effectLst>
                  <a:outerShdw blurRad="38100" dist="38100" dir="2700000" algn="ctr" rotWithShape="0">
                    <a:schemeClr val="tx1"/>
                  </a:outerShdw>
                </a:effectLst>
              </a:rPr>
              <a:t>superior</a:t>
            </a:r>
            <a:r>
              <a:rPr lang="en-US" sz="3200" dirty="0">
                <a:solidFill>
                  <a:schemeClr val="bg1"/>
                </a:solidFill>
                <a:effectLst>
                  <a:outerShdw blurRad="38100" dist="38100" dir="2700000" algn="ctr" rotWithShape="0">
                    <a:schemeClr val="tx1"/>
                  </a:outerShdw>
                </a:effectLst>
              </a:rPr>
              <a:t> to other men had now sunk to a </a:t>
            </a:r>
            <a:r>
              <a:rPr lang="en-US" sz="3200" b="1" i="1" dirty="0">
                <a:solidFill>
                  <a:schemeClr val="bg1"/>
                </a:solidFill>
                <a:effectLst>
                  <a:outerShdw blurRad="38100" dist="38100" dir="2700000" algn="ctr" rotWithShape="0">
                    <a:schemeClr val="tx1"/>
                  </a:outerShdw>
                </a:effectLst>
              </a:rPr>
              <a:t>subhuman</a:t>
            </a:r>
            <a:r>
              <a:rPr lang="en-US" sz="3200" dirty="0">
                <a:solidFill>
                  <a:schemeClr val="bg1"/>
                </a:solidFill>
                <a:effectLst>
                  <a:outerShdw blurRad="38100" dist="38100" dir="2700000" algn="ctr" rotWithShape="0">
                    <a:schemeClr val="tx1"/>
                  </a:outerShdw>
                </a:effectLst>
              </a:rPr>
              <a:t> level.</a:t>
            </a:r>
          </a:p>
        </p:txBody>
      </p:sp>
      <p:sp>
        <p:nvSpPr>
          <p:cNvPr id="2" name="TextBox 1">
            <a:extLst>
              <a:ext uri="{FF2B5EF4-FFF2-40B4-BE49-F238E27FC236}">
                <a16:creationId xmlns:a16="http://schemas.microsoft.com/office/drawing/2014/main" id="{71E7FB95-22EC-13A2-9D46-6DEFEC7E0042}"/>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141–142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63E370D4-FDCA-409B-4355-FA6F14EF7907}"/>
              </a:ext>
            </a:extLst>
          </p:cNvPr>
          <p:cNvSpPr>
            <a:spLocks noGrp="1"/>
          </p:cNvSpPr>
          <p:nvPr>
            <p:ph type="title"/>
          </p:nvPr>
        </p:nvSpPr>
        <p:spPr>
          <a:xfrm>
            <a:off x="0" y="2"/>
            <a:ext cx="12192000" cy="125529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Immediately the word was fulfilled against Nebuchadnezzar. He was driven from among men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ate grass like an ox</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body was wet with the dew of heaven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till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hair grew as long as eagles' feathers, and his nails were like birds' claws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3974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5E5FA80-BC7D-D24D-1067-C56C8E977D9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24E9C1-E2B8-3DC6-03BE-1990C5AD66D5}"/>
              </a:ext>
            </a:extLst>
          </p:cNvPr>
          <p:cNvSpPr>
            <a:spLocks noGrp="1"/>
          </p:cNvSpPr>
          <p:nvPr>
            <p:ph idx="1"/>
          </p:nvPr>
        </p:nvSpPr>
        <p:spPr>
          <a:xfrm>
            <a:off x="192505" y="1495926"/>
            <a:ext cx="11908055" cy="5031148"/>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For seven years the king continued in this condition until he finally came to his senses, repented of his pride, and recognized that God was sovereign over the affairs of men. </a:t>
            </a:r>
          </a:p>
          <a:p>
            <a:r>
              <a:rPr lang="en-US" sz="3600" dirty="0">
                <a:solidFill>
                  <a:schemeClr val="bg1"/>
                </a:solidFill>
                <a:effectLst>
                  <a:outerShdw blurRad="38100" dist="38100" dir="2700000" algn="ctr" rotWithShape="0">
                    <a:schemeClr val="tx1"/>
                  </a:outerShdw>
                </a:effectLst>
              </a:rPr>
              <a:t>The historical information (</a:t>
            </a:r>
            <a:r>
              <a:rPr lang="en-US" sz="3600" b="1" i="1" dirty="0">
                <a:solidFill>
                  <a:schemeClr val="bg1"/>
                </a:solidFill>
                <a:effectLst>
                  <a:outerShdw blurRad="38100" dist="38100" dir="2700000" algn="ctr" rotWithShape="0">
                    <a:schemeClr val="tx1"/>
                  </a:outerShdw>
                </a:effectLst>
              </a:rPr>
              <a:t>outside</a:t>
            </a:r>
            <a:r>
              <a:rPr lang="en-US" sz="3600" dirty="0">
                <a:solidFill>
                  <a:schemeClr val="bg1"/>
                </a:solidFill>
                <a:effectLst>
                  <a:outerShdw blurRad="38100" dist="38100" dir="2700000" algn="ctr" rotWithShape="0">
                    <a:schemeClr val="tx1"/>
                  </a:outerShdw>
                </a:effectLst>
              </a:rPr>
              <a:t> of scripture) concerning Nebuchadnezzar’s last thirty years is sparse, and no record of the king’s illness has been found in Babylonian annals.</a:t>
            </a:r>
          </a:p>
          <a:p>
            <a:r>
              <a:rPr lang="en-US" sz="3600" dirty="0">
                <a:solidFill>
                  <a:schemeClr val="bg1"/>
                </a:solidFill>
                <a:effectLst>
                  <a:outerShdw blurRad="38100" dist="38100" dir="2700000" algn="ctr" rotWithShape="0">
                    <a:schemeClr val="tx1"/>
                  </a:outerShdw>
                </a:effectLst>
              </a:rPr>
              <a:t>It would not be uncommon for such a humiliating experience to be </a:t>
            </a:r>
            <a:r>
              <a:rPr lang="en-US" sz="3600" b="1" i="1" dirty="0">
                <a:solidFill>
                  <a:schemeClr val="bg1"/>
                </a:solidFill>
                <a:effectLst>
                  <a:outerShdw blurRad="38100" dist="38100" dir="2700000" algn="ctr" rotWithShape="0">
                    <a:schemeClr val="tx1"/>
                  </a:outerShdw>
                </a:effectLst>
              </a:rPr>
              <a:t>omitted</a:t>
            </a:r>
            <a:r>
              <a:rPr lang="en-US" sz="3600" dirty="0">
                <a:solidFill>
                  <a:schemeClr val="bg1"/>
                </a:solidFill>
                <a:effectLst>
                  <a:outerShdw blurRad="38100" dist="38100" dir="2700000" algn="ctr" rotWithShape="0">
                    <a:schemeClr val="tx1"/>
                  </a:outerShdw>
                </a:effectLst>
              </a:rPr>
              <a:t> from official accounts.</a:t>
            </a:r>
          </a:p>
          <a:p>
            <a:r>
              <a:rPr lang="en-US" sz="3600" dirty="0">
                <a:solidFill>
                  <a:schemeClr val="bg1"/>
                </a:solidFill>
                <a:effectLst>
                  <a:outerShdw blurRad="38100" dist="38100" dir="2700000" algn="ctr" rotWithShape="0">
                    <a:schemeClr val="tx1"/>
                  </a:outerShdw>
                </a:effectLst>
              </a:rPr>
              <a:t>Royal families do not often leave memorials of a great ruler’s shortcomings.</a:t>
            </a:r>
          </a:p>
          <a:p>
            <a:r>
              <a:rPr lang="en-US" sz="3600" dirty="0">
                <a:solidFill>
                  <a:schemeClr val="bg1"/>
                </a:solidFill>
                <a:effectLst>
                  <a:outerShdw blurRad="38100" dist="38100" dir="2700000" algn="ctr" rotWithShape="0">
                    <a:schemeClr val="tx1"/>
                  </a:outerShdw>
                </a:effectLst>
              </a:rPr>
              <a:t>This fact would be doubly true of ancient monarchs whose annals were often used as political propaganda to exalt the reputation of the nation and the king.</a:t>
            </a:r>
          </a:p>
        </p:txBody>
      </p:sp>
      <p:sp>
        <p:nvSpPr>
          <p:cNvPr id="2" name="TextBox 1">
            <a:extLst>
              <a:ext uri="{FF2B5EF4-FFF2-40B4-BE49-F238E27FC236}">
                <a16:creationId xmlns:a16="http://schemas.microsoft.com/office/drawing/2014/main" id="{AC5FF734-FC78-24EF-31E3-FD0E796DB063}"/>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141–142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D1553961-116A-2972-DB09-8685DE5E1B7D}"/>
              </a:ext>
            </a:extLst>
          </p:cNvPr>
          <p:cNvSpPr>
            <a:spLocks noGrp="1"/>
          </p:cNvSpPr>
          <p:nvPr>
            <p:ph type="title"/>
          </p:nvPr>
        </p:nvSpPr>
        <p:spPr>
          <a:xfrm>
            <a:off x="0" y="2"/>
            <a:ext cx="12192000" cy="125529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Immediately the word was fulfilled against Nebuchadnezzar. He was driven from among men and ate grass like an ox, and his body was wet with the dew of heaven till his hair grew as long as eagles' feathers, and his nails were like birds' claws.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73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90167EF-370D-74AB-06FB-88143E8968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A7914D-F101-530E-73EC-3DE75B4BBE12}"/>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Nebuchadnezzar is Restored (4:34-37)</a:t>
            </a:r>
          </a:p>
        </p:txBody>
      </p:sp>
      <p:sp>
        <p:nvSpPr>
          <p:cNvPr id="5" name="Content Placeholder 4">
            <a:extLst>
              <a:ext uri="{FF2B5EF4-FFF2-40B4-BE49-F238E27FC236}">
                <a16:creationId xmlns:a16="http://schemas.microsoft.com/office/drawing/2014/main" id="{1052CBE8-8AE3-E070-24A5-7330DB7BA29A}"/>
              </a:ext>
            </a:extLst>
          </p:cNvPr>
          <p:cNvSpPr>
            <a:spLocks noGrp="1"/>
          </p:cNvSpPr>
          <p:nvPr>
            <p:ph idx="1"/>
          </p:nvPr>
        </p:nvSpPr>
        <p:spPr>
          <a:xfrm>
            <a:off x="357809" y="1001863"/>
            <a:ext cx="11502887" cy="5793791"/>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that time, I, Nebuchadnezzar, raised my eyes toward heaven, and my sanity was restored. Then I praised the Most High; I honored and glorified him who lives forever. His dominion is an eternal dominion; his kingdom endures from generation to generation.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the peoples of the earth are regarded as nothing. He does as he pleases with the powers of heaven and the peoples of the earth. No one can hold back his hand or say to him: “What have you done?”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same time that my sanity was restored, my honor and splendor were returned to me for the glory of my kingdom. My advisers and nobles sought me out, and I was restored to my throne and became even greater than before.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 Nebuchadnezzar, praise and exalt and glorify the King of heaven, because everything he does is right and all his ways are just. And those who walk in pride he is able to humble.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6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5F2B09C-2B0A-B689-CEEC-A20D45CCC30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7920EB-378A-E832-68F6-1B4616636427}"/>
              </a:ext>
            </a:extLst>
          </p:cNvPr>
          <p:cNvSpPr>
            <a:spLocks noGrp="1"/>
          </p:cNvSpPr>
          <p:nvPr>
            <p:ph idx="1"/>
          </p:nvPr>
        </p:nvSpPr>
        <p:spPr>
          <a:xfrm>
            <a:off x="192505" y="1495926"/>
            <a:ext cx="11908055" cy="4900864"/>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This portion of the text is told in the first person, as Nebuchadnezzar continues his personal testimony. </a:t>
            </a:r>
          </a:p>
          <a:p>
            <a:r>
              <a:rPr lang="en-US" sz="3600" dirty="0">
                <a:solidFill>
                  <a:schemeClr val="bg1"/>
                </a:solidFill>
                <a:effectLst>
                  <a:outerShdw blurRad="38100" dist="38100" dir="2700000" algn="ctr" rotWithShape="0">
                    <a:schemeClr val="tx1"/>
                  </a:outerShdw>
                </a:effectLst>
              </a:rPr>
              <a:t>At the end of the seven years, the king raised his eyes toward heaven, an act of submission, surrender, and acknowledgment of his need for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a:t>
            </a:r>
            <a:r>
              <a:rPr lang="en-US" sz="3600" dirty="0">
                <a:solidFill>
                  <a:schemeClr val="bg1"/>
                </a:solidFill>
                <a:effectLst>
                  <a:outerShdw blurRad="38100" dist="38100" dir="2700000" algn="ctr" rotWithShape="0">
                    <a:schemeClr val="tx1"/>
                  </a:outerShdw>
                </a:effectLst>
              </a:rPr>
              <a:t>” God. </a:t>
            </a:r>
          </a:p>
          <a:p>
            <a:r>
              <a:rPr lang="en-US" sz="3600" dirty="0">
                <a:solidFill>
                  <a:schemeClr val="bg1"/>
                </a:solidFill>
                <a:effectLst>
                  <a:outerShdw blurRad="38100" dist="38100" dir="2700000" algn="ctr" rotWithShape="0">
                    <a:schemeClr val="tx1"/>
                  </a:outerShdw>
                </a:effectLst>
              </a:rPr>
              <a:t>Yahweh had proven he was </a:t>
            </a:r>
            <a:r>
              <a:rPr lang="en-US" sz="3600" b="1" i="1" dirty="0">
                <a:solidFill>
                  <a:schemeClr val="bg1"/>
                </a:solidFill>
                <a:effectLst>
                  <a:outerShdw blurRad="38100" dist="38100" dir="2700000" algn="ctr" rotWithShape="0">
                    <a:schemeClr val="tx1"/>
                  </a:outerShdw>
                </a:effectLst>
              </a:rPr>
              <a:t>truly</a:t>
            </a:r>
            <a:r>
              <a:rPr lang="en-US" sz="3600" dirty="0">
                <a:solidFill>
                  <a:schemeClr val="bg1"/>
                </a:solidFill>
                <a:effectLst>
                  <a:outerShdw blurRad="38100" dist="38100" dir="2700000" algn="ctr" rotWithShape="0">
                    <a:schemeClr val="tx1"/>
                  </a:outerShdw>
                </a:effectLst>
              </a:rPr>
              <a:t> the sovereign Lord and could humble the greatest king on earth. </a:t>
            </a:r>
          </a:p>
          <a:p>
            <a:r>
              <a:rPr lang="en-US" sz="3600" dirty="0">
                <a:solidFill>
                  <a:schemeClr val="bg1"/>
                </a:solidFill>
                <a:effectLst>
                  <a:outerShdw blurRad="38100" dist="38100" dir="2700000" algn="ctr" rotWithShape="0">
                    <a:schemeClr val="tx1"/>
                  </a:outerShdw>
                </a:effectLst>
              </a:rPr>
              <a:t>God observed Nebuchadnezzar’s simple gesture of humility and repentance and graciously restored his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reason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Then the king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a:t>
            </a:r>
            <a:r>
              <a:rPr lang="en-US" sz="3600" dirty="0">
                <a:solidFill>
                  <a:schemeClr val="bg1"/>
                </a:solidFill>
                <a:effectLst>
                  <a:outerShdw blurRad="38100" dist="38100" dir="2700000" algn="ctr" rotWithShape="0">
                    <a:schemeClr val="tx1"/>
                  </a:outerShdw>
                </a:effectLst>
              </a:rPr>
              <a:t>” God as sovereign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a:t>
            </a:r>
            <a:r>
              <a:rPr lang="en-US" sz="3600" dirty="0">
                <a:solidFill>
                  <a:schemeClr val="bg1"/>
                </a:solidFill>
                <a:effectLst>
                  <a:outerShdw blurRad="38100" dist="38100" dir="2700000" algn="ctr" rotWithShape="0">
                    <a:schemeClr val="tx1"/>
                  </a:outerShdw>
                </a:effectLst>
              </a:rPr>
              <a:t>”)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praised</a:t>
            </a:r>
            <a:r>
              <a:rPr lang="en-US" sz="3600" dirty="0">
                <a:solidFill>
                  <a:schemeClr val="bg1"/>
                </a:solidFill>
                <a:effectLst>
                  <a:outerShdw blurRad="38100" dist="38100" dir="2700000" algn="ctr" rotWithShape="0">
                    <a:schemeClr val="tx1"/>
                  </a:outerShdw>
                </a:effectLst>
              </a:rPr>
              <a:t>”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honored</a:t>
            </a:r>
            <a:r>
              <a:rPr lang="en-US" sz="3600" dirty="0">
                <a:solidFill>
                  <a:schemeClr val="bg1"/>
                </a:solidFill>
                <a:effectLst>
                  <a:outerShdw blurRad="38100" dist="38100" dir="2700000" algn="ctr" rotWithShape="0">
                    <a:schemeClr val="tx1"/>
                  </a:outerShdw>
                </a:effectLst>
              </a:rPr>
              <a:t>” him as the eternal One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him who lives forever</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7208775E-203D-7707-1AEB-AF21CABA3A4A}"/>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143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2E0E8866-9A57-E4B7-6B75-F4A7DB3919EE}"/>
              </a:ext>
            </a:extLst>
          </p:cNvPr>
          <p:cNvSpPr>
            <a:spLocks noGrp="1"/>
          </p:cNvSpPr>
          <p:nvPr>
            <p:ph type="title"/>
          </p:nvPr>
        </p:nvSpPr>
        <p:spPr>
          <a:xfrm>
            <a:off x="0" y="1"/>
            <a:ext cx="12192000" cy="137560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end of the days I, Nebuchadnezzar, lifted my eyes to heaven,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reason returned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me, and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Most High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praised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honored him who lives forever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his dominion is an everlasting dominion, and his kingdom endures from generation to generation;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7509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9B0BAC-43A6-089D-8DA0-5EA9E5FFBD0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B54AFE-DAFF-B1DB-C627-DC2599F1D318}"/>
              </a:ext>
            </a:extLst>
          </p:cNvPr>
          <p:cNvSpPr>
            <a:spLocks noGrp="1"/>
          </p:cNvSpPr>
          <p:nvPr>
            <p:ph idx="1"/>
          </p:nvPr>
        </p:nvSpPr>
        <p:spPr>
          <a:xfrm>
            <a:off x="192505" y="1415143"/>
            <a:ext cx="11908055" cy="4981647"/>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This verse presents the content of the king’s praise and blessing. </a:t>
            </a:r>
          </a:p>
          <a:p>
            <a:r>
              <a:rPr lang="en-US" sz="3600" dirty="0">
                <a:solidFill>
                  <a:schemeClr val="bg1"/>
                </a:solidFill>
                <a:effectLst>
                  <a:outerShdw blurRad="38100" dist="38100" dir="2700000" algn="ctr" rotWithShape="0">
                    <a:schemeClr val="tx1"/>
                  </a:outerShdw>
                </a:effectLst>
              </a:rPr>
              <a:t>It is a remarkable declaration of the sovereign omnipotence of God.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none can stay his hand</a:t>
            </a:r>
            <a:r>
              <a:rPr lang="en-US" sz="3600" dirty="0">
                <a:solidFill>
                  <a:schemeClr val="bg1"/>
                </a:solidFill>
                <a:effectLst>
                  <a:outerShdw blurRad="38100" dist="38100" dir="2700000" algn="ctr" rotWithShape="0">
                    <a:schemeClr val="tx1"/>
                  </a:outerShdw>
                </a:effectLst>
              </a:rPr>
              <a:t>” – can be literally translated: “none can </a:t>
            </a:r>
            <a:r>
              <a:rPr lang="en-US" sz="3600" b="1" i="1" dirty="0">
                <a:solidFill>
                  <a:schemeClr val="bg1"/>
                </a:solidFill>
                <a:effectLst>
                  <a:outerShdw blurRad="38100" dist="38100" dir="2700000" algn="ctr" rotWithShape="0">
                    <a:schemeClr val="tx1"/>
                  </a:outerShdw>
                </a:effectLst>
              </a:rPr>
              <a:t>smite</a:t>
            </a:r>
            <a:r>
              <a:rPr lang="en-US" sz="3600" dirty="0">
                <a:solidFill>
                  <a:schemeClr val="bg1"/>
                </a:solidFill>
                <a:effectLst>
                  <a:outerShdw blurRad="38100" dist="38100" dir="2700000" algn="ctr" rotWithShape="0">
                    <a:schemeClr val="tx1"/>
                  </a:outerShdw>
                </a:effectLst>
              </a:rPr>
              <a:t> his hand”. </a:t>
            </a:r>
          </a:p>
          <a:p>
            <a:r>
              <a:rPr lang="en-US" sz="3600" dirty="0">
                <a:solidFill>
                  <a:schemeClr val="bg1"/>
                </a:solidFill>
                <a:effectLst>
                  <a:outerShdw blurRad="38100" dist="38100" dir="2700000" algn="ctr" rotWithShape="0">
                    <a:schemeClr val="tx1"/>
                  </a:outerShdw>
                </a:effectLst>
              </a:rPr>
              <a:t>This phrase is derived from the custom of striking children on the hand as chastisement. </a:t>
            </a:r>
          </a:p>
          <a:p>
            <a:r>
              <a:rPr lang="en-US" sz="3600" dirty="0">
                <a:solidFill>
                  <a:schemeClr val="bg1"/>
                </a:solidFill>
                <a:effectLst>
                  <a:outerShdw blurRad="38100" dist="38100" dir="2700000" algn="ctr" rotWithShape="0">
                    <a:schemeClr val="tx1"/>
                  </a:outerShdw>
                </a:effectLst>
              </a:rPr>
              <a:t>In later usage this language it means to reprove or to interfere with. </a:t>
            </a:r>
          </a:p>
          <a:p>
            <a:r>
              <a:rPr lang="en-US" sz="3600" dirty="0">
                <a:solidFill>
                  <a:schemeClr val="bg1"/>
                </a:solidFill>
                <a:effectLst>
                  <a:outerShdw blurRad="38100" dist="38100" dir="2700000" algn="ctr" rotWithShape="0">
                    <a:schemeClr val="tx1"/>
                  </a:outerShdw>
                </a:effectLst>
              </a:rPr>
              <a:t>Here it means that no one can oppose God’s action or stop him from doing what he chooses to do.</a:t>
            </a:r>
          </a:p>
        </p:txBody>
      </p:sp>
      <p:sp>
        <p:nvSpPr>
          <p:cNvPr id="2" name="TextBox 1">
            <a:extLst>
              <a:ext uri="{FF2B5EF4-FFF2-40B4-BE49-F238E27FC236}">
                <a16:creationId xmlns:a16="http://schemas.microsoft.com/office/drawing/2014/main" id="{6AF23215-3759-77C1-6101-C34B7B02A36B}"/>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113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349B4FC8-2D28-080B-ABC0-869085BF2464}"/>
              </a:ext>
            </a:extLst>
          </p:cNvPr>
          <p:cNvSpPr>
            <a:spLocks noGrp="1"/>
          </p:cNvSpPr>
          <p:nvPr>
            <p:ph type="title"/>
          </p:nvPr>
        </p:nvSpPr>
        <p:spPr>
          <a:xfrm>
            <a:off x="0" y="1"/>
            <a:ext cx="12192000" cy="122355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the inhabitants of the earth are accounted as nothing, and he does according to his will among the host of heaven and among the inhabitants of the earth;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none can stay his hand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or say to him, “What have you done?”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651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9B961D-3FED-F386-79F4-D22D20D2FCF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4A2201-5E75-DA2D-24DB-3C0D331B9FB5}"/>
              </a:ext>
            </a:extLst>
          </p:cNvPr>
          <p:cNvSpPr>
            <a:spLocks noGrp="1"/>
          </p:cNvSpPr>
          <p:nvPr>
            <p:ph idx="1"/>
          </p:nvPr>
        </p:nvSpPr>
        <p:spPr>
          <a:xfrm>
            <a:off x="192505" y="1367589"/>
            <a:ext cx="11908055" cy="5029201"/>
          </a:xfrm>
        </p:spPr>
        <p:txBody>
          <a:bodyPr>
            <a:normAutofit fontScale="92500"/>
          </a:bodyPr>
          <a:lstStyle/>
          <a:p>
            <a:r>
              <a:rPr lang="en-US" sz="3600" dirty="0">
                <a:solidFill>
                  <a:schemeClr val="bg1"/>
                </a:solidFill>
                <a:effectLst>
                  <a:outerShdw blurRad="38100" dist="38100" dir="2700000" algn="ctr" rotWithShape="0">
                    <a:schemeClr val="tx1"/>
                  </a:outerShdw>
                </a:effectLst>
              </a:rPr>
              <a:t>When the king repented, God restored his kingdom and his honor, demonstrating the principle that God honors those who honor him (cf. 1 Sam 2:30). </a:t>
            </a:r>
          </a:p>
          <a:p>
            <a:r>
              <a:rPr lang="en-US" sz="3600" dirty="0">
                <a:solidFill>
                  <a:schemeClr val="bg1"/>
                </a:solidFill>
                <a:effectLst>
                  <a:outerShdw blurRad="38100" dist="38100" dir="2700000" algn="ctr" rotWithShape="0">
                    <a:schemeClr val="tx1"/>
                  </a:outerShdw>
                </a:effectLst>
              </a:rPr>
              <a:t>The king’s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counselors and… lords </a:t>
            </a:r>
            <a:r>
              <a:rPr lang="en-US" sz="3600" dirty="0">
                <a:solidFill>
                  <a:schemeClr val="bg1"/>
                </a:solidFill>
                <a:effectLst>
                  <a:outerShdw blurRad="38100" dist="38100" dir="2700000" algn="ctr" rotWithShape="0">
                    <a:schemeClr val="tx1"/>
                  </a:outerShdw>
                </a:effectLst>
              </a:rPr>
              <a:t>” sought him out. </a:t>
            </a:r>
          </a:p>
          <a:p>
            <a:r>
              <a:rPr lang="en-US" sz="3600" dirty="0">
                <a:solidFill>
                  <a:schemeClr val="bg1"/>
                </a:solidFill>
                <a:effectLst>
                  <a:outerShdw blurRad="38100" dist="38100" dir="2700000" algn="ctr" rotWithShape="0">
                    <a:schemeClr val="tx1"/>
                  </a:outerShdw>
                </a:effectLst>
              </a:rPr>
              <a:t>Nebuchadnezzar was one of the great kings of history, and when it was clear that his reason had returned, the government officials were more than eager to restore him to the throne. </a:t>
            </a:r>
          </a:p>
          <a:p>
            <a:r>
              <a:rPr lang="en-US" sz="3600" dirty="0">
                <a:solidFill>
                  <a:schemeClr val="bg1"/>
                </a:solidFill>
                <a:effectLst>
                  <a:outerShdw blurRad="38100" dist="38100" dir="2700000" algn="ctr" rotWithShape="0">
                    <a:schemeClr val="tx1"/>
                  </a:outerShdw>
                </a:effectLst>
              </a:rPr>
              <a:t>The king here tells us that in his latter years he received even </a:t>
            </a:r>
            <a:r>
              <a:rPr lang="en-US" sz="3600" b="1" i="1" dirty="0">
                <a:solidFill>
                  <a:schemeClr val="bg1"/>
                </a:solidFill>
                <a:effectLst>
                  <a:outerShdw blurRad="38100" dist="38100" dir="2700000" algn="ctr" rotWithShape="0">
                    <a:schemeClr val="tx1"/>
                  </a:outerShdw>
                </a:effectLst>
              </a:rPr>
              <a:t>more</a:t>
            </a:r>
            <a:r>
              <a:rPr lang="en-US" sz="3600" dirty="0">
                <a:solidFill>
                  <a:schemeClr val="bg1"/>
                </a:solidFill>
                <a:effectLst>
                  <a:outerShdw blurRad="38100" dist="38100" dir="2700000" algn="ctr" rotWithShape="0">
                    <a:schemeClr val="tx1"/>
                  </a:outerShdw>
                </a:effectLst>
              </a:rPr>
              <a:t> power and honor than he had before his humiliating experience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still more greatness was added to me</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3824296D-862E-439C-761B-28EE3053894D}"/>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143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CBABE260-4C8F-F3B0-DF1C-5AB0425467F3}"/>
              </a:ext>
            </a:extLst>
          </p:cNvPr>
          <p:cNvSpPr>
            <a:spLocks noGrp="1"/>
          </p:cNvSpPr>
          <p:nvPr>
            <p:ph type="title"/>
          </p:nvPr>
        </p:nvSpPr>
        <p:spPr>
          <a:xfrm>
            <a:off x="0" y="2"/>
            <a:ext cx="12192000" cy="127133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same time my reason returned to me, and for the glory of my kingdom, my majesty and splendor returned to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counselors and my lords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sought me, and I was established in my kingdom,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still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more greatness was added to 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416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D9C663B-C806-A816-3BB7-3C4DA5CD39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C9F378-F9B8-AE34-C736-5896C93A571F}"/>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 Interprets the Dream (4:19–27)</a:t>
            </a:r>
          </a:p>
        </p:txBody>
      </p:sp>
      <p:sp>
        <p:nvSpPr>
          <p:cNvPr id="5" name="Content Placeholder 4">
            <a:extLst>
              <a:ext uri="{FF2B5EF4-FFF2-40B4-BE49-F238E27FC236}">
                <a16:creationId xmlns:a16="http://schemas.microsoft.com/office/drawing/2014/main" id="{A4426603-04E9-0F08-473A-AF1DFB39ACE3}"/>
              </a:ext>
            </a:extLst>
          </p:cNvPr>
          <p:cNvSpPr>
            <a:spLocks noGrp="1"/>
          </p:cNvSpPr>
          <p:nvPr>
            <p:ph idx="1"/>
          </p:nvPr>
        </p:nvSpPr>
        <p:spPr>
          <a:xfrm>
            <a:off x="357809" y="1001863"/>
            <a:ext cx="11502887" cy="5793791"/>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(also called Belteshazzar) was greatly perplexed for a time, and his thoughts terrified him. So the king said, “Belteshazzar, do not let the dream or its meaning alarm you.” Belteshazzar answered, “My lord, if only the dream applied to your enemies and its meaning to your adversaries!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tree you saw, which grew large and strong, with its top touching the sky, visible to the whole earth,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beautiful leaves and abundant fruit, providing food for all, giving shelter to the beasts of the field, and having nesting places in its branches for the birds of the air--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O king, are that tree! You have become great and strong; your greatness has grown until it reaches the sky, and your dominion extends to distant parts of the earth. </a:t>
            </a:r>
          </a:p>
        </p:txBody>
      </p:sp>
    </p:spTree>
    <p:extLst>
      <p:ext uri="{BB962C8B-B14F-4D97-AF65-F5344CB8AC3E}">
        <p14:creationId xmlns:p14="http://schemas.microsoft.com/office/powerpoint/2010/main" val="3388748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365B8E9-5ADA-CD2A-3102-9D9C03015BC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671404-80DD-C301-FFC8-8EE7DD923450}"/>
              </a:ext>
            </a:extLst>
          </p:cNvPr>
          <p:cNvSpPr>
            <a:spLocks noGrp="1"/>
          </p:cNvSpPr>
          <p:nvPr>
            <p:ph idx="1"/>
          </p:nvPr>
        </p:nvSpPr>
        <p:spPr>
          <a:xfrm>
            <a:off x="192505" y="1239253"/>
            <a:ext cx="11908055" cy="5243859"/>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Nebuchadnezzar concludes his testimony with an additional word of praise to God,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 of heaven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praise and extol and honor </a:t>
            </a:r>
            <a:r>
              <a:rPr lang="en-US" sz="3600" dirty="0">
                <a:solidFill>
                  <a:schemeClr val="bg1"/>
                </a:solidFill>
                <a:effectLst>
                  <a:outerShdw blurRad="38100" dist="38100" dir="2700000" algn="ctr" rotWithShape="0">
                    <a:schemeClr val="tx1"/>
                  </a:outerShdw>
                </a:effectLst>
              </a:rPr>
              <a:t>” are all participles in the original and here indicate the king’s continual praise of the Lord. </a:t>
            </a:r>
          </a:p>
          <a:p>
            <a:r>
              <a:rPr lang="en-US" sz="3600" dirty="0">
                <a:solidFill>
                  <a:schemeClr val="bg1"/>
                </a:solidFill>
                <a:effectLst>
                  <a:outerShdw blurRad="38100" dist="38100" dir="2700000" algn="ctr" rotWithShape="0">
                    <a:schemeClr val="tx1"/>
                  </a:outerShdw>
                </a:effectLst>
              </a:rPr>
              <a:t>God is worthy of such praise because everything he does 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a:t>
            </a:r>
            <a:r>
              <a:rPr lang="en-US" sz="3600" dirty="0">
                <a:solidFill>
                  <a:schemeClr val="bg1"/>
                </a:solidFill>
                <a:effectLst>
                  <a:outerShdw blurRad="38100" dist="38100" dir="2700000" algn="ctr" rotWithShape="0">
                    <a:schemeClr val="tx1"/>
                  </a:outerShdw>
                </a:effectLst>
              </a:rPr>
              <a:t>” and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just</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By this the king admitted that he had been proud and that God’s judgment of him had been proper.</a:t>
            </a:r>
          </a:p>
          <a:p>
            <a:r>
              <a:rPr lang="en-US" sz="3600" dirty="0">
                <a:solidFill>
                  <a:schemeClr val="bg1"/>
                </a:solidFill>
                <a:effectLst>
                  <a:outerShdw blurRad="38100" dist="38100" dir="2700000" algn="ctr" rotWithShape="0">
                    <a:schemeClr val="tx1"/>
                  </a:outerShdw>
                </a:effectLst>
              </a:rPr>
              <a:t>In the latter part of the chapter’s final verse, the moral lesson of the story is presented,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those who walk in pride he is able to humble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king had learned a painful lesson. </a:t>
            </a:r>
          </a:p>
          <a:p>
            <a:r>
              <a:rPr lang="en-US" sz="3600" dirty="0">
                <a:solidFill>
                  <a:schemeClr val="bg1"/>
                </a:solidFill>
                <a:effectLst>
                  <a:outerShdw blurRad="38100" dist="38100" dir="2700000" algn="ctr" rotWithShape="0">
                    <a:schemeClr val="tx1"/>
                  </a:outerShdw>
                </a:effectLst>
              </a:rPr>
              <a:t>God hates pride and humbles those who will not acknowledge his sovereignty over them. </a:t>
            </a:r>
          </a:p>
          <a:p>
            <a:r>
              <a:rPr lang="en-US" sz="3600" dirty="0">
                <a:solidFill>
                  <a:schemeClr val="bg1"/>
                </a:solidFill>
                <a:effectLst>
                  <a:outerShdw blurRad="38100" dist="38100" dir="2700000" algn="ctr" rotWithShape="0">
                    <a:schemeClr val="tx1"/>
                  </a:outerShdw>
                </a:effectLst>
              </a:rPr>
              <a:t>Persons who walk in pride today discover that this cause-and-effect spiritual law continues to operate.</a:t>
            </a:r>
          </a:p>
        </p:txBody>
      </p:sp>
      <p:sp>
        <p:nvSpPr>
          <p:cNvPr id="2" name="TextBox 1">
            <a:extLst>
              <a:ext uri="{FF2B5EF4-FFF2-40B4-BE49-F238E27FC236}">
                <a16:creationId xmlns:a16="http://schemas.microsoft.com/office/drawing/2014/main" id="{11C025E2-A9E0-262C-5D58-E6DFC2AE3CE0}"/>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144–145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285F3105-B727-37E1-5D12-53BE01DC93AB}"/>
              </a:ext>
            </a:extLst>
          </p:cNvPr>
          <p:cNvSpPr>
            <a:spLocks noGrp="1"/>
          </p:cNvSpPr>
          <p:nvPr>
            <p:ph type="title"/>
          </p:nvPr>
        </p:nvSpPr>
        <p:spPr>
          <a:xfrm>
            <a:off x="0" y="2"/>
            <a:ext cx="12192000" cy="103471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 Nebuchadnezzar,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praise and extol and honor the King of heaven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all his works are right and his ways are just;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walk in pride he is able to humble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817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88E69A9-3C95-7514-0228-ED900853D23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C5A777-42C0-2D0F-F7C5-6514F76399AF}"/>
              </a:ext>
            </a:extLst>
          </p:cNvPr>
          <p:cNvSpPr>
            <a:spLocks noGrp="1"/>
          </p:cNvSpPr>
          <p:nvPr>
            <p:ph idx="1"/>
          </p:nvPr>
        </p:nvSpPr>
        <p:spPr>
          <a:xfrm>
            <a:off x="192505" y="1239253"/>
            <a:ext cx="11908055" cy="5157537"/>
          </a:xfrm>
        </p:spPr>
        <p:txBody>
          <a:bodyPr>
            <a:normAutofit fontScale="92500"/>
          </a:bodyPr>
          <a:lstStyle/>
          <a:p>
            <a:r>
              <a:rPr lang="en-US" sz="3600" dirty="0">
                <a:solidFill>
                  <a:schemeClr val="bg1"/>
                </a:solidFill>
                <a:effectLst>
                  <a:outerShdw blurRad="38100" dist="38100" dir="2700000" algn="ctr" rotWithShape="0">
                    <a:schemeClr val="tx1"/>
                  </a:outerShdw>
                </a:effectLst>
              </a:rPr>
              <a:t>Nebuchadnezzar certainly had an encounter with the living God, and his praise seems sincere. </a:t>
            </a:r>
          </a:p>
          <a:p>
            <a:r>
              <a:rPr lang="en-US" sz="3600" dirty="0">
                <a:solidFill>
                  <a:schemeClr val="bg1"/>
                </a:solidFill>
                <a:effectLst>
                  <a:outerShdw blurRad="38100" dist="38100" dir="2700000" algn="ctr" rotWithShape="0">
                    <a:schemeClr val="tx1"/>
                  </a:outerShdw>
                </a:effectLst>
              </a:rPr>
              <a:t>Was this experience equivalent to salvation, or did it fall short of saving faith? </a:t>
            </a:r>
          </a:p>
          <a:p>
            <a:r>
              <a:rPr lang="en-US" sz="3600" dirty="0">
                <a:solidFill>
                  <a:schemeClr val="bg1"/>
                </a:solidFill>
                <a:effectLst>
                  <a:outerShdw blurRad="38100" dist="38100" dir="2700000" algn="ctr" rotWithShape="0">
                    <a:schemeClr val="tx1"/>
                  </a:outerShdw>
                </a:effectLst>
              </a:rPr>
              <a:t>Wood, Young, Luck, </a:t>
            </a:r>
            <a:r>
              <a:rPr lang="en-US" sz="3600" dirty="0" err="1">
                <a:solidFill>
                  <a:schemeClr val="bg1"/>
                </a:solidFill>
                <a:effectLst>
                  <a:outerShdw blurRad="38100" dist="38100" dir="2700000" algn="ctr" rotWithShape="0">
                    <a:schemeClr val="tx1"/>
                  </a:outerShdw>
                </a:effectLst>
              </a:rPr>
              <a:t>Rushdoony</a:t>
            </a:r>
            <a:r>
              <a:rPr lang="en-US" sz="3600" dirty="0">
                <a:solidFill>
                  <a:schemeClr val="bg1"/>
                </a:solidFill>
                <a:effectLst>
                  <a:outerShdw blurRad="38100" dist="38100" dir="2700000" algn="ctr" rotWithShape="0">
                    <a:schemeClr val="tx1"/>
                  </a:outerShdw>
                </a:effectLst>
              </a:rPr>
              <a:t>, and Walvoord believe that the king had a genuine salvation experience; but others, including Calvin, Keil, Pusey, and Archer, think that the king’s faith fell short. </a:t>
            </a:r>
          </a:p>
          <a:p>
            <a:r>
              <a:rPr lang="en-US" sz="3600" dirty="0">
                <a:solidFill>
                  <a:schemeClr val="bg1"/>
                </a:solidFill>
                <a:effectLst>
                  <a:outerShdw blurRad="38100" dist="38100" dir="2700000" algn="ctr" rotWithShape="0">
                    <a:schemeClr val="tx1"/>
                  </a:outerShdw>
                </a:effectLst>
              </a:rPr>
              <a:t>One cannot be dogmatic, but it seems to me that the language of the text suggests that Nebuchadnezzar </a:t>
            </a:r>
            <a:r>
              <a:rPr lang="en-US" sz="3600" b="1" i="1" dirty="0">
                <a:solidFill>
                  <a:schemeClr val="bg1"/>
                </a:solidFill>
                <a:effectLst>
                  <a:outerShdw blurRad="38100" dist="38100" dir="2700000" algn="ctr" rotWithShape="0">
                    <a:schemeClr val="tx1"/>
                  </a:outerShdw>
                </a:effectLst>
              </a:rPr>
              <a:t>did,</a:t>
            </a:r>
            <a:r>
              <a:rPr lang="en-US" sz="3600" dirty="0">
                <a:solidFill>
                  <a:schemeClr val="bg1"/>
                </a:solidFill>
                <a:effectLst>
                  <a:outerShdw blurRad="38100" dist="38100" dir="2700000" algn="ctr" rotWithShape="0">
                    <a:schemeClr val="tx1"/>
                  </a:outerShdw>
                </a:effectLst>
              </a:rPr>
              <a:t> in fact, have a saving encounter with the true God.</a:t>
            </a:r>
          </a:p>
        </p:txBody>
      </p:sp>
      <p:sp>
        <p:nvSpPr>
          <p:cNvPr id="2" name="TextBox 1">
            <a:extLst>
              <a:ext uri="{FF2B5EF4-FFF2-40B4-BE49-F238E27FC236}">
                <a16:creationId xmlns:a16="http://schemas.microsoft.com/office/drawing/2014/main" id="{9C125D50-E4F4-EAB9-37FC-E36979B3F096}"/>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144–145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D1BF4040-EA0B-536D-5FFA-012B6C7938DB}"/>
              </a:ext>
            </a:extLst>
          </p:cNvPr>
          <p:cNvSpPr>
            <a:spLocks noGrp="1"/>
          </p:cNvSpPr>
          <p:nvPr>
            <p:ph type="title"/>
          </p:nvPr>
        </p:nvSpPr>
        <p:spPr>
          <a:xfrm>
            <a:off x="0" y="2"/>
            <a:ext cx="12192000" cy="103471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 Nebuchadnezzar, praise and extol and honor the King of heaven, for all his works are right and his ways are just; and those who walk in pride he is able to humble.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930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526F8A6-DF4A-F198-2F7F-11D4512B943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10DAF2-AD8F-0EFF-2C7B-C3E762EC0D87}"/>
              </a:ext>
            </a:extLst>
          </p:cNvPr>
          <p:cNvSpPr>
            <a:spLocks noGrp="1"/>
          </p:cNvSpPr>
          <p:nvPr>
            <p:ph idx="1"/>
          </p:nvPr>
        </p:nvSpPr>
        <p:spPr>
          <a:xfrm>
            <a:off x="192505" y="1239253"/>
            <a:ext cx="11908055" cy="5157537"/>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Although the </a:t>
            </a:r>
            <a:r>
              <a:rPr lang="en-US" sz="3600" b="1" i="1" dirty="0">
                <a:solidFill>
                  <a:schemeClr val="bg1"/>
                </a:solidFill>
                <a:effectLst>
                  <a:outerShdw blurRad="38100" dist="38100" dir="2700000" algn="ctr" rotWithShape="0">
                    <a:schemeClr val="tx1"/>
                  </a:outerShdw>
                </a:effectLst>
              </a:rPr>
              <a:t>moral</a:t>
            </a:r>
            <a:r>
              <a:rPr lang="en-US" sz="3600" dirty="0">
                <a:solidFill>
                  <a:schemeClr val="bg1"/>
                </a:solidFill>
                <a:effectLst>
                  <a:outerShdw blurRad="38100" dist="38100" dir="2700000" algn="ctr" rotWithShape="0">
                    <a:schemeClr val="tx1"/>
                  </a:outerShdw>
                </a:effectLst>
              </a:rPr>
              <a:t> of the story is found in here verse 37, the </a:t>
            </a:r>
            <a:r>
              <a:rPr lang="en-US" sz="3600" b="1" i="1" dirty="0">
                <a:solidFill>
                  <a:schemeClr val="bg1"/>
                </a:solidFill>
                <a:effectLst>
                  <a:outerShdw blurRad="38100" dist="38100" dir="2700000" algn="ctr" rotWithShape="0">
                    <a:schemeClr val="tx1"/>
                  </a:outerShdw>
                </a:effectLst>
              </a:rPr>
              <a:t>overall</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theme</a:t>
            </a:r>
            <a:r>
              <a:rPr lang="en-US" sz="3600" dirty="0">
                <a:solidFill>
                  <a:schemeClr val="bg1"/>
                </a:solidFill>
                <a:effectLst>
                  <a:outerShdw blurRad="38100" dist="38100" dir="2700000" algn="ctr" rotWithShape="0">
                    <a:schemeClr val="tx1"/>
                  </a:outerShdw>
                </a:effectLst>
              </a:rPr>
              <a:t> of this chapter (and , in fact the </a:t>
            </a:r>
            <a:r>
              <a:rPr lang="en-US" sz="3600" b="1" i="1" dirty="0">
                <a:solidFill>
                  <a:schemeClr val="bg1"/>
                </a:solidFill>
                <a:effectLst>
                  <a:outerShdw blurRad="38100" dist="38100" dir="2700000" algn="ctr" rotWithShape="0">
                    <a:schemeClr val="tx1"/>
                  </a:outerShdw>
                </a:effectLst>
              </a:rPr>
              <a:t>entire book</a:t>
            </a:r>
            <a:r>
              <a:rPr lang="en-US" sz="3600" dirty="0">
                <a:solidFill>
                  <a:schemeClr val="bg1"/>
                </a:solidFill>
                <a:effectLst>
                  <a:outerShdw blurRad="38100" dist="38100" dir="2700000" algn="ctr" rotWithShape="0">
                    <a:schemeClr val="tx1"/>
                  </a:outerShdw>
                </a:effectLst>
              </a:rPr>
              <a:t>) is summed up in verse 25: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rules the kingdom of men and gives it to whom he will</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Chapter 4 is a story about two sovereignties, the might of the greatest of human kings, Nebuchadnezzar, versus the power of the Most High God. </a:t>
            </a:r>
          </a:p>
          <a:p>
            <a:r>
              <a:rPr lang="en-US" sz="3600" dirty="0">
                <a:solidFill>
                  <a:schemeClr val="bg1"/>
                </a:solidFill>
                <a:effectLst>
                  <a:outerShdw blurRad="38100" dist="38100" dir="2700000" algn="ctr" rotWithShape="0">
                    <a:schemeClr val="tx1"/>
                  </a:outerShdw>
                </a:effectLst>
              </a:rPr>
              <a:t>Of course, the king of Babylon was no match for the King of the universe. </a:t>
            </a:r>
          </a:p>
          <a:p>
            <a:r>
              <a:rPr lang="en-US" sz="3600" dirty="0">
                <a:solidFill>
                  <a:schemeClr val="bg1"/>
                </a:solidFill>
                <a:effectLst>
                  <a:outerShdw blurRad="38100" dist="38100" dir="2700000" algn="ctr" rotWithShape="0">
                    <a:schemeClr val="tx1"/>
                  </a:outerShdw>
                </a:effectLst>
              </a:rPr>
              <a:t>Throughout the book of Daniel the absolute authority of Israel’s God is set forth. </a:t>
            </a:r>
          </a:p>
          <a:p>
            <a:r>
              <a:rPr lang="en-US" sz="3600" dirty="0">
                <a:solidFill>
                  <a:schemeClr val="bg1"/>
                </a:solidFill>
                <a:effectLst>
                  <a:outerShdw blurRad="38100" dist="38100" dir="2700000" algn="ctr" rotWithShape="0">
                    <a:schemeClr val="tx1"/>
                  </a:outerShdw>
                </a:effectLst>
              </a:rPr>
              <a:t>Such is the teaching of Scripture, a teaching that should comfort every believer today who casts a thoughtful glance upon a world in chaos and is tempted to fear. </a:t>
            </a:r>
          </a:p>
          <a:p>
            <a:r>
              <a:rPr lang="en-US" sz="3600" dirty="0">
                <a:solidFill>
                  <a:schemeClr val="bg1"/>
                </a:solidFill>
                <a:effectLst>
                  <a:outerShdw blurRad="38100" dist="38100" dir="2700000" algn="ctr" rotWithShape="0">
                    <a:schemeClr val="tx1"/>
                  </a:outerShdw>
                </a:effectLst>
              </a:rPr>
              <a:t>In these times the redeemed of God must look </a:t>
            </a:r>
            <a:r>
              <a:rPr lang="en-US" sz="3600" b="1" i="1" dirty="0">
                <a:solidFill>
                  <a:schemeClr val="bg1"/>
                </a:solidFill>
                <a:effectLst>
                  <a:outerShdw blurRad="38100" dist="38100" dir="2700000" algn="ctr" rotWithShape="0">
                    <a:schemeClr val="tx1"/>
                  </a:outerShdw>
                </a:effectLst>
              </a:rPr>
              <a:t>beyond</a:t>
            </a:r>
            <a:r>
              <a:rPr lang="en-US" sz="3600" dirty="0">
                <a:solidFill>
                  <a:schemeClr val="bg1"/>
                </a:solidFill>
                <a:effectLst>
                  <a:outerShdw blurRad="38100" dist="38100" dir="2700000" algn="ctr" rotWithShape="0">
                    <a:schemeClr val="tx1"/>
                  </a:outerShdw>
                </a:effectLst>
              </a:rPr>
              <a:t> the earthly scene to heaven and remember that God </a:t>
            </a:r>
            <a:r>
              <a:rPr lang="en-US" sz="3600" b="1" i="1" dirty="0">
                <a:solidFill>
                  <a:schemeClr val="bg1"/>
                </a:solidFill>
                <a:effectLst>
                  <a:outerShdw blurRad="38100" dist="38100" dir="2700000" algn="ctr" rotWithShape="0">
                    <a:schemeClr val="tx1"/>
                  </a:outerShdw>
                </a:effectLst>
              </a:rPr>
              <a:t>still reigns</a:t>
            </a:r>
            <a:r>
              <a:rPr lang="en-US" sz="3600" dirty="0">
                <a:solidFill>
                  <a:schemeClr val="bg1"/>
                </a:solidFill>
                <a:effectLst>
                  <a:outerShdw blurRad="38100" dist="38100" dir="2700000" algn="ctr" rotWithShape="0">
                    <a:schemeClr val="tx1"/>
                  </a:outerShdw>
                </a:effectLst>
              </a:rPr>
              <a:t>, and someday he </a:t>
            </a:r>
            <a:r>
              <a:rPr lang="en-US" sz="3600" b="1" i="1" dirty="0">
                <a:solidFill>
                  <a:schemeClr val="bg1"/>
                </a:solidFill>
                <a:effectLst>
                  <a:outerShdw blurRad="38100" dist="38100" dir="2700000" algn="ctr" rotWithShape="0">
                    <a:schemeClr val="tx1"/>
                  </a:outerShdw>
                </a:effectLst>
              </a:rPr>
              <a:t>will come </a:t>
            </a:r>
            <a:r>
              <a:rPr lang="en-US" sz="3600" dirty="0">
                <a:solidFill>
                  <a:schemeClr val="bg1"/>
                </a:solidFill>
                <a:effectLst>
                  <a:outerShdw blurRad="38100" dist="38100" dir="2700000" algn="ctr" rotWithShape="0">
                    <a:schemeClr val="tx1"/>
                  </a:outerShdw>
                </a:effectLst>
              </a:rPr>
              <a:t>and rule </a:t>
            </a:r>
            <a:r>
              <a:rPr lang="en-US" sz="3600" b="1" i="1" dirty="0">
                <a:solidFill>
                  <a:schemeClr val="bg1"/>
                </a:solidFill>
                <a:effectLst>
                  <a:outerShdw blurRad="38100" dist="38100" dir="2700000" algn="ctr" rotWithShape="0">
                    <a:schemeClr val="tx1"/>
                  </a:outerShdw>
                </a:effectLst>
              </a:rPr>
              <a:t>directly</a:t>
            </a:r>
            <a:r>
              <a:rPr lang="en-US" sz="3600" dirty="0">
                <a:solidFill>
                  <a:schemeClr val="bg1"/>
                </a:solidFill>
                <a:effectLst>
                  <a:outerShdw blurRad="38100" dist="38100" dir="2700000" algn="ctr" rotWithShape="0">
                    <a:schemeClr val="tx1"/>
                  </a:outerShdw>
                </a:effectLst>
              </a:rPr>
              <a:t> over the kingdoms of the earth.</a:t>
            </a:r>
          </a:p>
        </p:txBody>
      </p:sp>
      <p:sp>
        <p:nvSpPr>
          <p:cNvPr id="2" name="TextBox 1">
            <a:extLst>
              <a:ext uri="{FF2B5EF4-FFF2-40B4-BE49-F238E27FC236}">
                <a16:creationId xmlns:a16="http://schemas.microsoft.com/office/drawing/2014/main" id="{92FDBC4F-3CA0-380B-FD77-6A35AF240F17}"/>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144–145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361C0DAF-F805-5708-88EB-2A50350CF9FE}"/>
              </a:ext>
            </a:extLst>
          </p:cNvPr>
          <p:cNvSpPr>
            <a:spLocks noGrp="1"/>
          </p:cNvSpPr>
          <p:nvPr>
            <p:ph type="title"/>
          </p:nvPr>
        </p:nvSpPr>
        <p:spPr>
          <a:xfrm>
            <a:off x="0" y="2"/>
            <a:ext cx="12192000" cy="103471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 Nebuchadnezzar, praise and extol and honor the King of heaven, for all his works are right and his ways are just; and those who walk in pride he is able to humble.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2182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A098EDBE-C276-A697-073C-F942975669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B8A97F-F2C8-B081-712B-8F2B54139696}"/>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09E5B43D-8746-284F-1B35-218345D99542}"/>
              </a:ext>
            </a:extLst>
          </p:cNvPr>
          <p:cNvSpPr>
            <a:spLocks noGrp="1"/>
          </p:cNvSpPr>
          <p:nvPr>
            <p:ph idx="1"/>
          </p:nvPr>
        </p:nvSpPr>
        <p:spPr>
          <a:xfrm>
            <a:off x="246490" y="516832"/>
            <a:ext cx="11545293" cy="6288917"/>
          </a:xfrm>
        </p:spPr>
        <p:txBody>
          <a:bodyPr>
            <a:normAutofit/>
          </a:bodyPr>
          <a:lstStyle/>
          <a:p>
            <a:r>
              <a:rPr lang="en-US" sz="4000" dirty="0"/>
              <a:t>The book of Daniel and this chapter in particular is a good reminder of the sovereignty of God and the importance of acknowledging God’s grace and mercy in </a:t>
            </a:r>
            <a:r>
              <a:rPr lang="en-US" sz="4000" b="1" i="1" dirty="0"/>
              <a:t>all</a:t>
            </a:r>
            <a:r>
              <a:rPr lang="en-US" sz="4000" dirty="0"/>
              <a:t> of our endeavors and accomplishments.</a:t>
            </a:r>
          </a:p>
          <a:p>
            <a:r>
              <a:rPr lang="en-US" sz="4000" dirty="0"/>
              <a:t>The New Testament gives us this sobering reminder: “</a:t>
            </a:r>
            <a:r>
              <a:rPr lang="en-US" sz="4000" i="1" dirty="0">
                <a:solidFill>
                  <a:srgbClr val="0000FF"/>
                </a:solidFill>
                <a:latin typeface="Cambria" panose="02040503050406030204" pitchFamily="18" charset="0"/>
                <a:ea typeface="Cambria" panose="02040503050406030204" pitchFamily="18" charset="0"/>
              </a:rPr>
              <a:t>What do you have that you did not </a:t>
            </a:r>
            <a:r>
              <a:rPr lang="en-US" sz="4000" b="1" i="1" dirty="0">
                <a:solidFill>
                  <a:srgbClr val="0000FF"/>
                </a:solidFill>
                <a:latin typeface="Cambria" panose="02040503050406030204" pitchFamily="18" charset="0"/>
                <a:ea typeface="Cambria" panose="02040503050406030204" pitchFamily="18" charset="0"/>
              </a:rPr>
              <a:t>receive</a:t>
            </a:r>
            <a:r>
              <a:rPr lang="en-US" sz="4000" i="1" dirty="0">
                <a:solidFill>
                  <a:srgbClr val="0000FF"/>
                </a:solidFill>
                <a:latin typeface="Cambria" panose="02040503050406030204" pitchFamily="18" charset="0"/>
                <a:ea typeface="Cambria" panose="02040503050406030204" pitchFamily="18" charset="0"/>
              </a:rPr>
              <a:t>? If then you received it, why do you </a:t>
            </a:r>
            <a:r>
              <a:rPr lang="en-US" sz="4000" b="1" i="1" dirty="0">
                <a:solidFill>
                  <a:srgbClr val="0000FF"/>
                </a:solidFill>
                <a:latin typeface="Cambria" panose="02040503050406030204" pitchFamily="18" charset="0"/>
                <a:ea typeface="Cambria" panose="02040503050406030204" pitchFamily="18" charset="0"/>
              </a:rPr>
              <a:t>boast</a:t>
            </a:r>
            <a:r>
              <a:rPr lang="en-US" sz="4000" i="1" dirty="0">
                <a:solidFill>
                  <a:srgbClr val="0000FF"/>
                </a:solidFill>
                <a:latin typeface="Cambria" panose="02040503050406030204" pitchFamily="18" charset="0"/>
                <a:ea typeface="Cambria" panose="02040503050406030204" pitchFamily="18" charset="0"/>
              </a:rPr>
              <a:t> as if you did </a:t>
            </a:r>
            <a:r>
              <a:rPr lang="en-US" sz="4000" b="1" i="1" dirty="0">
                <a:solidFill>
                  <a:srgbClr val="0000FF"/>
                </a:solidFill>
                <a:latin typeface="Cambria" panose="02040503050406030204" pitchFamily="18" charset="0"/>
                <a:ea typeface="Cambria" panose="02040503050406030204" pitchFamily="18" charset="0"/>
              </a:rPr>
              <a:t>not</a:t>
            </a:r>
            <a:r>
              <a:rPr lang="en-US" sz="4000" i="1" dirty="0">
                <a:solidFill>
                  <a:srgbClr val="0000FF"/>
                </a:solidFill>
                <a:latin typeface="Cambria" panose="02040503050406030204" pitchFamily="18" charset="0"/>
                <a:ea typeface="Cambria" panose="02040503050406030204" pitchFamily="18" charset="0"/>
              </a:rPr>
              <a:t> receive it?</a:t>
            </a:r>
            <a:r>
              <a:rPr lang="en-US" sz="4000" dirty="0"/>
              <a:t>”</a:t>
            </a:r>
            <a:r>
              <a:rPr lang="en-US" sz="4000" i="1" dirty="0">
                <a:solidFill>
                  <a:srgbClr val="0000FF"/>
                </a:solidFill>
                <a:latin typeface="Cambria" panose="02040503050406030204" pitchFamily="18" charset="0"/>
                <a:ea typeface="Cambria" panose="02040503050406030204" pitchFamily="18" charset="0"/>
              </a:rPr>
              <a:t> </a:t>
            </a:r>
            <a:r>
              <a:rPr lang="en-US" sz="4000" dirty="0"/>
              <a:t>(1Cor 4:7)</a:t>
            </a:r>
          </a:p>
          <a:p>
            <a:r>
              <a:rPr lang="en-US" sz="4000" dirty="0"/>
              <a:t>Do you ever find yourself forgetting this principle?</a:t>
            </a:r>
          </a:p>
        </p:txBody>
      </p:sp>
    </p:spTree>
    <p:extLst>
      <p:ext uri="{BB962C8B-B14F-4D97-AF65-F5344CB8AC3E}">
        <p14:creationId xmlns:p14="http://schemas.microsoft.com/office/powerpoint/2010/main" val="401666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2265863A-7F8E-5A1E-29C0-3099CBDDF4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D0312B-96F1-C5AC-428F-C7A6BBA655E8}"/>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8F9DC140-0AE6-343B-9079-14AD10C417BD}"/>
              </a:ext>
            </a:extLst>
          </p:cNvPr>
          <p:cNvSpPr>
            <a:spLocks noGrp="1"/>
          </p:cNvSpPr>
          <p:nvPr>
            <p:ph idx="1"/>
          </p:nvPr>
        </p:nvSpPr>
        <p:spPr>
          <a:xfrm>
            <a:off x="246490" y="516832"/>
            <a:ext cx="11545293" cy="6288917"/>
          </a:xfrm>
        </p:spPr>
        <p:txBody>
          <a:bodyPr>
            <a:normAutofit fontScale="77500" lnSpcReduction="20000"/>
          </a:bodyPr>
          <a:lstStyle/>
          <a:p>
            <a:r>
              <a:rPr lang="en-US" sz="4000" dirty="0"/>
              <a:t>In our text today, Daniel is so “</a:t>
            </a:r>
            <a:r>
              <a:rPr lang="en-US" sz="4000" i="1" dirty="0">
                <a:solidFill>
                  <a:srgbClr val="0000FF"/>
                </a:solidFill>
                <a:latin typeface="Cambria" panose="02040503050406030204" pitchFamily="18" charset="0"/>
                <a:ea typeface="Cambria" panose="02040503050406030204" pitchFamily="18" charset="0"/>
              </a:rPr>
              <a:t>dismayed</a:t>
            </a:r>
            <a:r>
              <a:rPr lang="en-US" sz="4000" dirty="0"/>
              <a:t>” and “</a:t>
            </a:r>
            <a:r>
              <a:rPr lang="en-US" sz="4000" i="1" dirty="0">
                <a:solidFill>
                  <a:srgbClr val="0000FF"/>
                </a:solidFill>
                <a:latin typeface="Cambria" panose="02040503050406030204" pitchFamily="18" charset="0"/>
                <a:ea typeface="Cambria" panose="02040503050406030204" pitchFamily="18" charset="0"/>
              </a:rPr>
              <a:t>alarmed</a:t>
            </a:r>
            <a:r>
              <a:rPr lang="en-US" sz="4000" dirty="0"/>
              <a:t>” at the negative consequences that the dream forecasts will take place in the life of the king that “</a:t>
            </a:r>
            <a:r>
              <a:rPr lang="en-US" sz="4000" i="1" dirty="0">
                <a:solidFill>
                  <a:srgbClr val="0000FF"/>
                </a:solidFill>
                <a:latin typeface="Cambria" panose="02040503050406030204" pitchFamily="18" charset="0"/>
                <a:ea typeface="Cambria" panose="02040503050406030204" pitchFamily="18" charset="0"/>
              </a:rPr>
              <a:t>for a while</a:t>
            </a:r>
            <a:r>
              <a:rPr lang="en-US" sz="4000" dirty="0"/>
              <a:t>” he cannot even speak.</a:t>
            </a:r>
          </a:p>
          <a:p>
            <a:r>
              <a:rPr lang="en-US" sz="4000" dirty="0"/>
              <a:t>Keep in mind that, at this point, Nebuchadnezzar is still a pagan unbeliever who has in times past caused serious problems for Daniel and his friends.</a:t>
            </a:r>
          </a:p>
          <a:p>
            <a:r>
              <a:rPr lang="en-US" sz="4000" dirty="0"/>
              <a:t>And yet it is obvious from Daniel’s response when he hears of the righteous judgement of God that is coming for the king, that Daniel is troubled because </a:t>
            </a:r>
            <a:r>
              <a:rPr lang="en-US" sz="4000" b="1" i="1" dirty="0"/>
              <a:t>cares</a:t>
            </a:r>
            <a:r>
              <a:rPr lang="en-US" sz="4000" dirty="0"/>
              <a:t> for the king and wishes the king could be </a:t>
            </a:r>
            <a:r>
              <a:rPr lang="en-US" sz="4000" b="1" i="1" dirty="0"/>
              <a:t>spared</a:t>
            </a:r>
            <a:r>
              <a:rPr lang="en-US" sz="4000" dirty="0"/>
              <a:t> from such a horrible judgment.</a:t>
            </a:r>
          </a:p>
          <a:p>
            <a:r>
              <a:rPr lang="en-US" sz="4000" dirty="0"/>
              <a:t>Later in the text (4:27) he counsels the king to repent so as to avoid, or least lessen, the coming judgment.</a:t>
            </a:r>
          </a:p>
          <a:p>
            <a:r>
              <a:rPr lang="en-US" sz="4000" dirty="0"/>
              <a:t>Do you think Daniel’s response to this situation is a good model of how </a:t>
            </a:r>
            <a:r>
              <a:rPr lang="en-US" sz="4000" b="1" i="1" dirty="0"/>
              <a:t>we</a:t>
            </a:r>
            <a:r>
              <a:rPr lang="en-US" sz="4000" dirty="0"/>
              <a:t> ought to feel and respond to the pagan unbelievers in </a:t>
            </a:r>
            <a:r>
              <a:rPr lang="en-US" sz="4000" b="1" i="1" dirty="0"/>
              <a:t>our</a:t>
            </a:r>
            <a:r>
              <a:rPr lang="en-US" sz="4000" dirty="0"/>
              <a:t> life, especially as we see future judgment coming in their lives?</a:t>
            </a:r>
          </a:p>
          <a:p>
            <a:endParaRPr lang="en-US" sz="4000" dirty="0"/>
          </a:p>
          <a:p>
            <a:endParaRPr lang="en-US" dirty="0"/>
          </a:p>
        </p:txBody>
      </p:sp>
    </p:spTree>
    <p:extLst>
      <p:ext uri="{BB962C8B-B14F-4D97-AF65-F5344CB8AC3E}">
        <p14:creationId xmlns:p14="http://schemas.microsoft.com/office/powerpoint/2010/main" val="2157271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6CA23304-42BF-21F4-8111-E05F55B5DD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0C354B-71DE-F8C0-F1E0-68614514ED7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CC54256-5E0F-B815-1D42-F3331882600F}"/>
              </a:ext>
            </a:extLst>
          </p:cNvPr>
          <p:cNvSpPr>
            <a:spLocks noGrp="1"/>
          </p:cNvSpPr>
          <p:nvPr>
            <p:ph idx="1"/>
          </p:nvPr>
        </p:nvSpPr>
        <p:spPr>
          <a:xfrm>
            <a:off x="246490" y="516832"/>
            <a:ext cx="11545293" cy="6288917"/>
          </a:xfrm>
        </p:spPr>
        <p:txBody>
          <a:bodyPr>
            <a:normAutofit fontScale="92500" lnSpcReduction="20000"/>
          </a:bodyPr>
          <a:lstStyle/>
          <a:p>
            <a:r>
              <a:rPr lang="en-US" sz="4000" dirty="0"/>
              <a:t>We are told that, as Christians, “</a:t>
            </a:r>
            <a:r>
              <a:rPr lang="en-US" sz="4000" i="1" dirty="0">
                <a:solidFill>
                  <a:srgbClr val="0000FF"/>
                </a:solidFill>
                <a:latin typeface="Cambria" panose="02040503050406030204" pitchFamily="18" charset="0"/>
                <a:ea typeface="Cambria" panose="02040503050406030204" pitchFamily="18" charset="0"/>
              </a:rPr>
              <a:t>Do not be surprised, brothers, that the world hates you.</a:t>
            </a:r>
            <a:r>
              <a:rPr lang="en-US" sz="4000" dirty="0"/>
              <a:t>” (1 John 3:13). And the reason the world hates you is because Christ chose you out of the world and the world hates Christ (John 15:18-19).</a:t>
            </a:r>
          </a:p>
          <a:p>
            <a:r>
              <a:rPr lang="en-US" sz="4000" dirty="0"/>
              <a:t>And yet, as I pointed out earlier in today’s lesson</a:t>
            </a:r>
            <a:r>
              <a:rPr lang="en-US" sz="4000"/>
              <a:t>, the </a:t>
            </a:r>
            <a:r>
              <a:rPr lang="en-US" sz="4000" dirty="0"/>
              <a:t>courtesy and respect with which Nebuchadnezzar, a pagan king at the time, speaks to Daniel gives ample evidence that Daniel had won the </a:t>
            </a:r>
            <a:r>
              <a:rPr lang="en-US" sz="4000" b="1" i="1" dirty="0"/>
              <a:t>confidence</a:t>
            </a:r>
            <a:r>
              <a:rPr lang="en-US" sz="4000" dirty="0"/>
              <a:t> and </a:t>
            </a:r>
            <a:r>
              <a:rPr lang="en-US" sz="4000" b="1" i="1" dirty="0"/>
              <a:t>respect</a:t>
            </a:r>
            <a:r>
              <a:rPr lang="en-US" sz="4000" dirty="0"/>
              <a:t> of the king.</a:t>
            </a:r>
          </a:p>
          <a:p>
            <a:r>
              <a:rPr lang="en-US" sz="4000" dirty="0"/>
              <a:t>In the New Testament, a believer who desires to server as an elder “</a:t>
            </a:r>
            <a:r>
              <a:rPr lang="en-US" sz="4000" i="1" dirty="0">
                <a:solidFill>
                  <a:srgbClr val="0000FF"/>
                </a:solidFill>
                <a:latin typeface="Cambria" panose="02040503050406030204" pitchFamily="18" charset="0"/>
                <a:ea typeface="Cambria" panose="02040503050406030204" pitchFamily="18" charset="0"/>
              </a:rPr>
              <a:t>must be </a:t>
            </a:r>
            <a:r>
              <a:rPr lang="en-US" sz="4000" b="1" i="1" dirty="0">
                <a:solidFill>
                  <a:srgbClr val="0000FF"/>
                </a:solidFill>
                <a:latin typeface="Cambria" panose="02040503050406030204" pitchFamily="18" charset="0"/>
                <a:ea typeface="Cambria" panose="02040503050406030204" pitchFamily="18" charset="0"/>
              </a:rPr>
              <a:t>well thought of </a:t>
            </a:r>
            <a:r>
              <a:rPr lang="en-US" sz="4000" i="1" dirty="0">
                <a:solidFill>
                  <a:srgbClr val="0000FF"/>
                </a:solidFill>
                <a:latin typeface="Cambria" panose="02040503050406030204" pitchFamily="18" charset="0"/>
                <a:ea typeface="Cambria" panose="02040503050406030204" pitchFamily="18" charset="0"/>
              </a:rPr>
              <a:t>by outsiders [i.e. unbelievers]</a:t>
            </a:r>
            <a:r>
              <a:rPr lang="en-US" sz="4000" dirty="0"/>
              <a:t>” (1Tim 3:7)</a:t>
            </a:r>
          </a:p>
          <a:p>
            <a:r>
              <a:rPr lang="en-US" sz="4000" dirty="0"/>
              <a:t>How do these seemingly opposing ideas fit together?</a:t>
            </a:r>
          </a:p>
          <a:p>
            <a:endParaRPr lang="en-US" dirty="0"/>
          </a:p>
        </p:txBody>
      </p:sp>
    </p:spTree>
    <p:extLst>
      <p:ext uri="{BB962C8B-B14F-4D97-AF65-F5344CB8AC3E}">
        <p14:creationId xmlns:p14="http://schemas.microsoft.com/office/powerpoint/2010/main" val="3343154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4D6752D6-2319-DA25-AD89-B17416598B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DBEFE0-81E9-8C1C-F74D-8D40B8F5445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72C3251-D7EE-93FD-3A3F-1A9FF513312E}"/>
              </a:ext>
            </a:extLst>
          </p:cNvPr>
          <p:cNvSpPr>
            <a:spLocks noGrp="1"/>
          </p:cNvSpPr>
          <p:nvPr>
            <p:ph idx="1"/>
          </p:nvPr>
        </p:nvSpPr>
        <p:spPr>
          <a:xfrm>
            <a:off x="246490" y="516832"/>
            <a:ext cx="11545293" cy="6288917"/>
          </a:xfrm>
        </p:spPr>
        <p:txBody>
          <a:bodyPr>
            <a:normAutofit/>
          </a:bodyPr>
          <a:lstStyle/>
          <a:p>
            <a:r>
              <a:rPr lang="en-US" sz="4000" dirty="0"/>
              <a:t>I mentioned that commentaries on the book of Daniel differ over whether Nebuchadnezzar became a genuine, regenerate child of God as a result of his experience as described in this chapter.</a:t>
            </a:r>
          </a:p>
          <a:p>
            <a:r>
              <a:rPr lang="en-US" sz="4000" dirty="0"/>
              <a:t>What do you think and why?</a:t>
            </a:r>
          </a:p>
        </p:txBody>
      </p:sp>
    </p:spTree>
    <p:extLst>
      <p:ext uri="{BB962C8B-B14F-4D97-AF65-F5344CB8AC3E}">
        <p14:creationId xmlns:p14="http://schemas.microsoft.com/office/powerpoint/2010/main" val="1261546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CEACD2C-D4FE-ACCE-0E6A-96E8817D80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129E57-9D50-7048-8354-9120D143172A}"/>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 Interprets the Dream (4:19–27)</a:t>
            </a:r>
          </a:p>
        </p:txBody>
      </p:sp>
      <p:sp>
        <p:nvSpPr>
          <p:cNvPr id="5" name="Content Placeholder 4">
            <a:extLst>
              <a:ext uri="{FF2B5EF4-FFF2-40B4-BE49-F238E27FC236}">
                <a16:creationId xmlns:a16="http://schemas.microsoft.com/office/drawing/2014/main" id="{C9A4A2E1-BEFB-2BFF-DA4B-34B3F1956C7B}"/>
              </a:ext>
            </a:extLst>
          </p:cNvPr>
          <p:cNvSpPr>
            <a:spLocks noGrp="1"/>
          </p:cNvSpPr>
          <p:nvPr>
            <p:ph idx="1"/>
          </p:nvPr>
        </p:nvSpPr>
        <p:spPr>
          <a:xfrm>
            <a:off x="357809" y="1001863"/>
            <a:ext cx="11502887" cy="5793791"/>
          </a:xfrm>
        </p:spPr>
        <p:txBody>
          <a:bodyPr>
            <a:normAutofit fontScale="77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O king, saw a messenger, a holy one, coming down from heaven and saying, ‘Cut down the tree and destroy it, but leave the stump, bound with iron and bronze, in the grass of the field, while its roots remain in the ground. Let him be drenched with the dew of heaven; let him live like the wild animals, until seven times pass by for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interpretation, O king, and this is the decree the Most High has issued against my lord the king: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will be driven away from people and will live with the wild animals; you will eat grass like cattle and be drenched with the dew of heaven. Seven times will pass by for you until you acknowledge that the Most High is sovereign over the kingdoms of men and gives them to anyone he wishes.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command to leave the stump of the tree with its roots means that your kingdom will be restored to you when you acknowledge that Heaven rules.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O king, be pleased to accept my advice: Renounce your sins by doing what is right, and your wickedness by being kind to the oppressed. It may be that then your prosperity will continue.”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8151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309DEA3-02BC-5548-466A-D5DBEA8971D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434CFF-06F5-D4E3-9105-02C8AC466D1C}"/>
              </a:ext>
            </a:extLst>
          </p:cNvPr>
          <p:cNvSpPr>
            <a:spLocks noGrp="1"/>
          </p:cNvSpPr>
          <p:nvPr>
            <p:ph idx="1"/>
          </p:nvPr>
        </p:nvSpPr>
        <p:spPr>
          <a:xfrm>
            <a:off x="192505" y="1685108"/>
            <a:ext cx="11908055" cy="4904187"/>
          </a:xfrm>
        </p:spPr>
        <p:txBody>
          <a:bodyPr>
            <a:normAutofit lnSpcReduction="10000"/>
          </a:bodyPr>
          <a:lstStyle/>
          <a:p>
            <a:r>
              <a:rPr lang="en-US" dirty="0">
                <a:solidFill>
                  <a:schemeClr val="bg1"/>
                </a:solidFill>
                <a:effectLst>
                  <a:outerShdw blurRad="38100" dist="38100" dir="2700000" algn="ctr" rotWithShape="0">
                    <a:schemeClr val="tx1"/>
                  </a:outerShdw>
                </a:effectLst>
              </a:rPr>
              <a:t>Having an </a:t>
            </a:r>
            <a:r>
              <a:rPr lang="en-US" b="1" i="1" dirty="0">
                <a:solidFill>
                  <a:schemeClr val="bg1"/>
                </a:solidFill>
                <a:effectLst>
                  <a:outerShdw blurRad="38100" dist="38100" dir="2700000" algn="ctr" rotWithShape="0">
                    <a:schemeClr val="tx1"/>
                  </a:outerShdw>
                </a:effectLst>
              </a:rPr>
              <a:t>immediate</a:t>
            </a:r>
            <a:r>
              <a:rPr lang="en-US" dirty="0">
                <a:solidFill>
                  <a:schemeClr val="bg1"/>
                </a:solidFill>
                <a:effectLst>
                  <a:outerShdw blurRad="38100" dist="38100" dir="2700000" algn="ctr" rotWithShape="0">
                    <a:schemeClr val="tx1"/>
                  </a:outerShdw>
                </a:effectLst>
              </a:rPr>
              <a:t> understanding of what the dream meant, Daniel was so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dismayed</a:t>
            </a:r>
            <a:r>
              <a:rPr lang="en-US" dirty="0">
                <a:solidFill>
                  <a:schemeClr val="bg1"/>
                </a:solidFill>
                <a:effectLst>
                  <a:outerShdw blurRad="38100" dist="38100" dir="2700000" algn="ctr" rotWithShape="0">
                    <a:schemeClr val="tx1"/>
                  </a:outerShdw>
                </a:effectLst>
              </a:rPr>
              <a:t>” that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a while</a:t>
            </a:r>
            <a:r>
              <a:rPr lang="en-US" dirty="0">
                <a:solidFill>
                  <a:schemeClr val="bg1"/>
                </a:solidFill>
                <a:effectLst>
                  <a:outerShdw blurRad="38100" dist="38100" dir="2700000" algn="ctr" rotWithShape="0">
                    <a:schemeClr val="tx1"/>
                  </a:outerShdw>
                </a:effectLst>
              </a:rPr>
              <a:t>” he was speechless. </a:t>
            </a:r>
          </a:p>
          <a:p>
            <a:r>
              <a:rPr lang="en-US" dirty="0">
                <a:solidFill>
                  <a:schemeClr val="bg1"/>
                </a:solidFill>
                <a:effectLst>
                  <a:outerShdw blurRad="38100" dist="38100" dir="2700000" algn="ctr" rotWithShape="0">
                    <a:schemeClr val="tx1"/>
                  </a:outerShdw>
                </a:effectLst>
              </a:rPr>
              <a:t>He was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alarmed</a:t>
            </a:r>
            <a:r>
              <a:rPr lang="en-US" dirty="0">
                <a:solidFill>
                  <a:schemeClr val="bg1"/>
                </a:solidFill>
                <a:effectLst>
                  <a:outerShdw blurRad="38100" dist="38100" dir="2700000" algn="ctr" rotWithShape="0">
                    <a:schemeClr val="tx1"/>
                  </a:outerShdw>
                </a:effectLst>
              </a:rPr>
              <a:t>” because he wished for things to go </a:t>
            </a:r>
            <a:r>
              <a:rPr lang="en-US" b="1" i="1" dirty="0">
                <a:solidFill>
                  <a:schemeClr val="bg1"/>
                </a:solidFill>
                <a:effectLst>
                  <a:outerShdw blurRad="38100" dist="38100" dir="2700000" algn="ctr" rotWithShape="0">
                    <a:schemeClr val="tx1"/>
                  </a:outerShdw>
                </a:effectLst>
              </a:rPr>
              <a:t>well</a:t>
            </a:r>
            <a:r>
              <a:rPr lang="en-US" dirty="0">
                <a:solidFill>
                  <a:schemeClr val="bg1"/>
                </a:solidFill>
                <a:effectLst>
                  <a:outerShdw blurRad="38100" dist="38100" dir="2700000" algn="ctr" rotWithShape="0">
                    <a:schemeClr val="tx1"/>
                  </a:outerShdw>
                </a:effectLst>
              </a:rPr>
              <a:t> for Nebuchadnezzar, but </a:t>
            </a:r>
            <a:r>
              <a:rPr lang="en-US" b="1" i="1" dirty="0">
                <a:solidFill>
                  <a:schemeClr val="bg1"/>
                </a:solidFill>
                <a:effectLst>
                  <a:outerShdw blurRad="38100" dist="38100" dir="2700000" algn="ctr" rotWithShape="0">
                    <a:schemeClr val="tx1"/>
                  </a:outerShdw>
                </a:effectLst>
              </a:rPr>
              <a:t>instead</a:t>
            </a:r>
            <a:r>
              <a:rPr lang="en-US" dirty="0">
                <a:solidFill>
                  <a:schemeClr val="bg1"/>
                </a:solidFill>
                <a:effectLst>
                  <a:outerShdw blurRad="38100" dist="38100" dir="2700000" algn="ctr" rotWithShape="0">
                    <a:schemeClr val="tx1"/>
                  </a:outerShdw>
                </a:effectLst>
              </a:rPr>
              <a:t> he had to announce a weighty </a:t>
            </a:r>
            <a:r>
              <a:rPr lang="en-US" b="1" i="1" dirty="0">
                <a:solidFill>
                  <a:schemeClr val="bg1"/>
                </a:solidFill>
                <a:effectLst>
                  <a:outerShdw blurRad="38100" dist="38100" dir="2700000" algn="ctr" rotWithShape="0">
                    <a:schemeClr val="tx1"/>
                  </a:outerShdw>
                </a:effectLst>
              </a:rPr>
              <a:t>judgment</a:t>
            </a:r>
            <a:r>
              <a:rPr lang="en-US" dirty="0">
                <a:solidFill>
                  <a:schemeClr val="bg1"/>
                </a:solidFill>
                <a:effectLst>
                  <a:outerShdw blurRad="38100" dist="38100" dir="2700000" algn="ctr" rotWithShape="0">
                    <a:schemeClr val="tx1"/>
                  </a:outerShdw>
                </a:effectLst>
              </a:rPr>
              <a:t> upon him from God. </a:t>
            </a:r>
          </a:p>
          <a:p>
            <a:r>
              <a:rPr lang="en-US" dirty="0">
                <a:solidFill>
                  <a:schemeClr val="bg1"/>
                </a:solidFill>
                <a:effectLst>
                  <a:outerShdw blurRad="38100" dist="38100" dir="2700000" algn="ctr" rotWithShape="0">
                    <a:schemeClr val="tx1"/>
                  </a:outerShdw>
                </a:effectLst>
              </a:rPr>
              <a:t>It is not </a:t>
            </a:r>
            <a:r>
              <a:rPr lang="en-US" b="1" i="1" dirty="0">
                <a:solidFill>
                  <a:schemeClr val="bg1"/>
                </a:solidFill>
                <a:effectLst>
                  <a:outerShdw blurRad="38100" dist="38100" dir="2700000" algn="ctr" rotWithShape="0">
                    <a:schemeClr val="tx1"/>
                  </a:outerShdw>
                </a:effectLst>
              </a:rPr>
              <a:t>likely</a:t>
            </a:r>
            <a:r>
              <a:rPr lang="en-US" dirty="0">
                <a:solidFill>
                  <a:schemeClr val="bg1"/>
                </a:solidFill>
                <a:effectLst>
                  <a:outerShdw blurRad="38100" dist="38100" dir="2700000" algn="ctr" rotWithShape="0">
                    <a:schemeClr val="tx1"/>
                  </a:outerShdw>
                </a:effectLst>
              </a:rPr>
              <a:t> that Daniel’s hesitation to speak was due to any fear of possible </a:t>
            </a:r>
            <a:r>
              <a:rPr lang="en-US" b="1" i="1" dirty="0">
                <a:solidFill>
                  <a:schemeClr val="bg1"/>
                </a:solidFill>
                <a:effectLst>
                  <a:outerShdw blurRad="38100" dist="38100" dir="2700000" algn="ctr" rotWithShape="0">
                    <a:schemeClr val="tx1"/>
                  </a:outerShdw>
                </a:effectLst>
              </a:rPr>
              <a:t>consequences</a:t>
            </a:r>
            <a:r>
              <a:rPr lang="en-US" dirty="0">
                <a:solidFill>
                  <a:schemeClr val="bg1"/>
                </a:solidFill>
                <a:effectLst>
                  <a:outerShdw blurRad="38100" dist="38100" dir="2700000" algn="ctr" rotWithShape="0">
                    <a:schemeClr val="tx1"/>
                  </a:outerShdw>
                </a:effectLst>
              </a:rPr>
              <a:t> that he might suffer for </a:t>
            </a:r>
            <a:r>
              <a:rPr lang="en-US" b="1" i="1" dirty="0">
                <a:solidFill>
                  <a:schemeClr val="bg1"/>
                </a:solidFill>
                <a:effectLst>
                  <a:outerShdw blurRad="38100" dist="38100" dir="2700000" algn="ctr" rotWithShape="0">
                    <a:schemeClr val="tx1"/>
                  </a:outerShdw>
                </a:effectLst>
              </a:rPr>
              <a:t>making</a:t>
            </a:r>
            <a:r>
              <a:rPr lang="en-US" dirty="0">
                <a:solidFill>
                  <a:schemeClr val="bg1"/>
                </a:solidFill>
                <a:effectLst>
                  <a:outerShdw blurRad="38100" dist="38100" dir="2700000" algn="ctr" rotWithShape="0">
                    <a:schemeClr val="tx1"/>
                  </a:outerShdw>
                </a:effectLst>
              </a:rPr>
              <a:t> the announcement – the courtesy and respect with which Nebuchadnezzar speaks to him gives ample evidence that Daniel has won the confidence and respect of the king. </a:t>
            </a:r>
          </a:p>
          <a:p>
            <a:r>
              <a:rPr lang="en-US" dirty="0">
                <a:solidFill>
                  <a:schemeClr val="bg1"/>
                </a:solidFill>
                <a:effectLst>
                  <a:outerShdw blurRad="38100" dist="38100" dir="2700000" algn="ctr" rotWithShape="0">
                    <a:schemeClr val="tx1"/>
                  </a:outerShdw>
                </a:effectLst>
              </a:rPr>
              <a:t>Nebuchadnezzar sincerely desires that, </a:t>
            </a:r>
            <a:r>
              <a:rPr lang="en-US" b="1" i="1" dirty="0">
                <a:solidFill>
                  <a:schemeClr val="bg1"/>
                </a:solidFill>
                <a:effectLst>
                  <a:outerShdw blurRad="38100" dist="38100" dir="2700000" algn="ctr" rotWithShape="0">
                    <a:schemeClr val="tx1"/>
                  </a:outerShdw>
                </a:effectLst>
              </a:rPr>
              <a:t>whatever</a:t>
            </a:r>
            <a:r>
              <a:rPr lang="en-US" dirty="0">
                <a:solidFill>
                  <a:schemeClr val="bg1"/>
                </a:solidFill>
                <a:effectLst>
                  <a:outerShdw blurRad="38100" dist="38100" dir="2700000" algn="ctr" rotWithShape="0">
                    <a:schemeClr val="tx1"/>
                  </a:outerShdw>
                </a:effectLst>
              </a:rPr>
              <a:t> the interpretation of the dream may be, Daniel should explain it. </a:t>
            </a:r>
          </a:p>
          <a:p>
            <a:r>
              <a:rPr lang="en-US" dirty="0">
                <a:solidFill>
                  <a:schemeClr val="bg1"/>
                </a:solidFill>
                <a:effectLst>
                  <a:outerShdw blurRad="38100" dist="38100" dir="2700000" algn="ctr" rotWithShape="0">
                    <a:schemeClr val="tx1"/>
                  </a:outerShdw>
                </a:effectLst>
              </a:rPr>
              <a:t>With equal grace and courtesy, because the dream </a:t>
            </a:r>
            <a:r>
              <a:rPr lang="en-US" b="1" i="1" dirty="0">
                <a:solidFill>
                  <a:schemeClr val="bg1"/>
                </a:solidFill>
                <a:effectLst>
                  <a:outerShdw blurRad="38100" dist="38100" dir="2700000" algn="ctr" rotWithShape="0">
                    <a:schemeClr val="tx1"/>
                  </a:outerShdw>
                </a:effectLst>
              </a:rPr>
              <a:t>is</a:t>
            </a:r>
            <a:r>
              <a:rPr lang="en-US" dirty="0">
                <a:solidFill>
                  <a:schemeClr val="bg1"/>
                </a:solidFill>
                <a:effectLst>
                  <a:outerShdw blurRad="38100" dist="38100" dir="2700000" algn="ctr" rotWithShape="0">
                    <a:schemeClr val="tx1"/>
                  </a:outerShdw>
                </a:effectLst>
              </a:rPr>
              <a:t> unfavorable to the king, Daniel expresses his wish that the dream applied </a:t>
            </a:r>
            <a:r>
              <a:rPr lang="en-US" b="1" i="1" dirty="0">
                <a:solidFill>
                  <a:schemeClr val="bg1"/>
                </a:solidFill>
                <a:effectLst>
                  <a:outerShdw blurRad="38100" dist="38100" dir="2700000" algn="ctr" rotWithShape="0">
                    <a:schemeClr val="tx1"/>
                  </a:outerShdw>
                </a:effectLst>
              </a:rPr>
              <a:t>instead</a:t>
            </a:r>
            <a:r>
              <a:rPr lang="en-US" dirty="0">
                <a:solidFill>
                  <a:schemeClr val="bg1"/>
                </a:solidFill>
                <a:effectLst>
                  <a:outerShdw blurRad="38100" dist="38100" dir="2700000" algn="ctr" rotWithShape="0">
                    <a:schemeClr val="tx1"/>
                  </a:outerShdw>
                </a:effectLst>
              </a:rPr>
              <a:t> to the king’s </a:t>
            </a:r>
            <a:r>
              <a:rPr lang="en-US" b="1" i="1" dirty="0">
                <a:solidFill>
                  <a:schemeClr val="bg1"/>
                </a:solidFill>
                <a:effectLst>
                  <a:outerShdw blurRad="38100" dist="38100" dir="2700000" algn="ctr" rotWithShape="0">
                    <a:schemeClr val="tx1"/>
                  </a:outerShdw>
                </a:effectLst>
              </a:rPr>
              <a:t>enemies</a:t>
            </a:r>
            <a:r>
              <a:rPr lang="en-US"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6BFBFCD2-69AA-14FF-E6F0-47258315EE65}"/>
              </a:ext>
            </a:extLst>
          </p:cNvPr>
          <p:cNvSpPr txBox="1"/>
          <p:nvPr/>
        </p:nvSpPr>
        <p:spPr>
          <a:xfrm>
            <a:off x="-1" y="6483112"/>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dirty="0">
                <a:solidFill>
                  <a:schemeClr val="bg1"/>
                </a:solidFill>
                <a:effectLst>
                  <a:outerShdw blurRad="38100" dist="38100" dir="2700000" algn="ctr" rotWithShape="0">
                    <a:schemeClr val="tx1"/>
                  </a:outerShdw>
                </a:effectLst>
              </a:rPr>
              <a:t> 106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0C4A8D3A-E4A8-9C12-0967-B1DCBA1024E5}"/>
              </a:ext>
            </a:extLst>
          </p:cNvPr>
          <p:cNvSpPr>
            <a:spLocks noGrp="1"/>
          </p:cNvSpPr>
          <p:nvPr>
            <p:ph type="title"/>
          </p:nvPr>
        </p:nvSpPr>
        <p:spPr>
          <a:xfrm>
            <a:off x="0" y="2"/>
            <a:ext cx="12192000" cy="142373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whose name was Belteshazzar,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dismayed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a while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his thoughts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alarmed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him. The king answered and said, “Belteshazzar, let not the dream or the interpretation alarm you.” Belteshazzar answered and said, “My lord, may the dream be for those who hate you and its interpretation for your enemies!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9710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39E012-3E59-FA39-01C7-71968A8C6D9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FC3301-0D26-F96D-7923-33265D652C3D}"/>
              </a:ext>
            </a:extLst>
          </p:cNvPr>
          <p:cNvSpPr>
            <a:spLocks noGrp="1"/>
          </p:cNvSpPr>
          <p:nvPr>
            <p:ph idx="1"/>
          </p:nvPr>
        </p:nvSpPr>
        <p:spPr>
          <a:xfrm>
            <a:off x="192505" y="2203268"/>
            <a:ext cx="11908055" cy="4415245"/>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So, here we see Daniel begins to </a:t>
            </a:r>
            <a:r>
              <a:rPr lang="en-US" sz="3200" b="1" i="1" dirty="0">
                <a:solidFill>
                  <a:schemeClr val="bg1"/>
                </a:solidFill>
                <a:effectLst>
                  <a:outerShdw blurRad="38100" dist="38100" dir="2700000" algn="ctr" rotWithShape="0">
                    <a:schemeClr val="tx1"/>
                  </a:outerShdw>
                </a:effectLst>
              </a:rPr>
              <a:t>interpret</a:t>
            </a:r>
            <a:r>
              <a:rPr lang="en-US" sz="3200" dirty="0">
                <a:solidFill>
                  <a:schemeClr val="bg1"/>
                </a:solidFill>
                <a:effectLst>
                  <a:outerShdw blurRad="38100" dist="38100" dir="2700000" algn="ctr" rotWithShape="0">
                    <a:schemeClr val="tx1"/>
                  </a:outerShdw>
                </a:effectLst>
              </a:rPr>
              <a:t> the dream for Nebuchadnezzar. </a:t>
            </a:r>
          </a:p>
          <a:p>
            <a:r>
              <a:rPr lang="en-US" sz="3200" dirty="0">
                <a:solidFill>
                  <a:schemeClr val="bg1"/>
                </a:solidFill>
                <a:effectLst>
                  <a:outerShdw blurRad="38100" dist="38100" dir="2700000" algn="ctr" rotWithShape="0">
                    <a:schemeClr val="tx1"/>
                  </a:outerShdw>
                </a:effectLst>
              </a:rPr>
              <a:t>He explains that the great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tree</a:t>
            </a:r>
            <a:r>
              <a:rPr lang="en-US" sz="3200" dirty="0">
                <a:solidFill>
                  <a:schemeClr val="bg1"/>
                </a:solidFill>
                <a:effectLst>
                  <a:outerShdw blurRad="38100" dist="38100" dir="2700000" algn="ctr" rotWithShape="0">
                    <a:schemeClr val="tx1"/>
                  </a:outerShdw>
                </a:effectLst>
              </a:rPr>
              <a:t>” represents Nebuchadnezzar and his vast kingdom, which had afforded prosperity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abundant… fruit</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food</a:t>
            </a:r>
            <a:r>
              <a:rPr lang="en-US" sz="3200" dirty="0">
                <a:solidFill>
                  <a:schemeClr val="bg1"/>
                </a:solidFill>
                <a:effectLst>
                  <a:outerShdw blurRad="38100" dist="38100" dir="2700000" algn="ctr" rotWithShape="0">
                    <a:schemeClr val="tx1"/>
                  </a:outerShdw>
                </a:effectLst>
              </a:rPr>
              <a:t>”) and protection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shade</a:t>
            </a:r>
            <a:r>
              <a:rPr lang="en-US" sz="3200" dirty="0">
                <a:solidFill>
                  <a:schemeClr val="bg1"/>
                </a:solidFill>
                <a:effectLst>
                  <a:outerShdw blurRad="38100" dist="38100" dir="2700000" algn="ctr" rotWithShape="0">
                    <a:schemeClr val="tx1"/>
                  </a:outerShdw>
                </a:effectLst>
              </a:rPr>
              <a:t>”) to the peoples of the earth. </a:t>
            </a:r>
          </a:p>
          <a:p>
            <a:r>
              <a:rPr lang="en-US" sz="3200" dirty="0">
                <a:solidFill>
                  <a:schemeClr val="bg1"/>
                </a:solidFill>
                <a:effectLst>
                  <a:outerShdw blurRad="38100" dist="38100" dir="2700000" algn="ctr" rotWithShape="0">
                    <a:schemeClr val="tx1"/>
                  </a:outerShdw>
                </a:effectLst>
              </a:rPr>
              <a:t>This is not the </a:t>
            </a:r>
            <a:r>
              <a:rPr lang="en-US" sz="3200" b="1" i="1" dirty="0">
                <a:solidFill>
                  <a:schemeClr val="bg1"/>
                </a:solidFill>
                <a:effectLst>
                  <a:outerShdw blurRad="38100" dist="38100" dir="2700000" algn="ctr" rotWithShape="0">
                    <a:schemeClr val="tx1"/>
                  </a:outerShdw>
                </a:effectLst>
              </a:rPr>
              <a:t>only</a:t>
            </a:r>
            <a:r>
              <a:rPr lang="en-US" sz="3200" dirty="0">
                <a:solidFill>
                  <a:schemeClr val="bg1"/>
                </a:solidFill>
                <a:effectLst>
                  <a:outerShdw blurRad="38100" dist="38100" dir="2700000" algn="ctr" rotWithShape="0">
                    <a:schemeClr val="tx1"/>
                  </a:outerShdw>
                </a:effectLst>
              </a:rPr>
              <a:t> place in the Old Testament where a tree is used to figuratively speak of man in his pride (cf. Isaiah 2:12–13; 10:34; Ezek 31:3-17). </a:t>
            </a:r>
          </a:p>
          <a:p>
            <a:r>
              <a:rPr lang="en-US" sz="3200" dirty="0">
                <a:solidFill>
                  <a:schemeClr val="bg1"/>
                </a:solidFill>
                <a:effectLst>
                  <a:outerShdw blurRad="38100" dist="38100" dir="2700000" algn="ctr" rotWithShape="0">
                    <a:schemeClr val="tx1"/>
                  </a:outerShdw>
                </a:effectLst>
              </a:rPr>
              <a:t>Many commentators have noted the similarity between 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is you, O king</a:t>
            </a:r>
            <a:r>
              <a:rPr lang="en-US" sz="3200" dirty="0">
                <a:solidFill>
                  <a:schemeClr val="bg1"/>
                </a:solidFill>
                <a:effectLst>
                  <a:outerShdw blurRad="38100" dist="38100" dir="2700000" algn="ctr" rotWithShape="0">
                    <a:schemeClr val="tx1"/>
                  </a:outerShdw>
                </a:effectLst>
              </a:rPr>
              <a:t>” and Nathan’s words to David,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the man!</a:t>
            </a:r>
            <a:r>
              <a:rPr lang="en-US" sz="3200" dirty="0">
                <a:solidFill>
                  <a:schemeClr val="bg1"/>
                </a:solidFill>
                <a:effectLst>
                  <a:outerShdw blurRad="38100" dist="38100" dir="2700000" algn="ctr" rotWithShape="0">
                    <a:schemeClr val="tx1"/>
                  </a:outerShdw>
                </a:effectLst>
              </a:rPr>
              <a:t>” (2 Sam 12:7).</a:t>
            </a:r>
          </a:p>
        </p:txBody>
      </p:sp>
      <p:sp>
        <p:nvSpPr>
          <p:cNvPr id="2" name="TextBox 1">
            <a:extLst>
              <a:ext uri="{FF2B5EF4-FFF2-40B4-BE49-F238E27FC236}">
                <a16:creationId xmlns:a16="http://schemas.microsoft.com/office/drawing/2014/main" id="{31BCD6BC-A3A6-8D9F-7E11-E7751C1134E1}"/>
              </a:ext>
            </a:extLst>
          </p:cNvPr>
          <p:cNvSpPr txBox="1"/>
          <p:nvPr/>
        </p:nvSpPr>
        <p:spPr>
          <a:xfrm>
            <a:off x="-1" y="6483112"/>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137</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16083604-E09A-E928-AF51-35B6EAAB4372}"/>
              </a:ext>
            </a:extLst>
          </p:cNvPr>
          <p:cNvSpPr>
            <a:spLocks noGrp="1"/>
          </p:cNvSpPr>
          <p:nvPr>
            <p:ph type="title"/>
          </p:nvPr>
        </p:nvSpPr>
        <p:spPr>
          <a:xfrm>
            <a:off x="0" y="1"/>
            <a:ext cx="12192000" cy="211182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saw, which grew and became strong, so that its top reached to heaven, and it was visible to the end of the whole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whose leaves were beautiful and its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fruit abundant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which was food for all, under which beasts of the field found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shade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whose branches the birds of the heavens lived--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is you, O 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have grown and become strong. Your greatness has grown and reaches to heaven, and your dominion to the ends of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2317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519DA89-0FC0-D381-B1D4-BEE446B940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C9DA38-B537-ED5B-C4DB-BD7052D4119F}"/>
              </a:ext>
            </a:extLst>
          </p:cNvPr>
          <p:cNvSpPr>
            <a:spLocks noGrp="1"/>
          </p:cNvSpPr>
          <p:nvPr>
            <p:ph idx="1"/>
          </p:nvPr>
        </p:nvSpPr>
        <p:spPr>
          <a:xfrm>
            <a:off x="192506" y="2442410"/>
            <a:ext cx="11794844" cy="3994485"/>
          </a:xfrm>
        </p:spPr>
        <p:txBody>
          <a:bodyPr>
            <a:normAutofit/>
          </a:bodyPr>
          <a:lstStyle/>
          <a:p>
            <a:r>
              <a:rPr lang="en-US" sz="3600" dirty="0">
                <a:solidFill>
                  <a:schemeClr val="bg1"/>
                </a:solidFill>
                <a:effectLst>
                  <a:outerShdw blurRad="38100" dist="38100" dir="2700000" algn="ctr" rotWithShape="0">
                    <a:schemeClr val="tx1"/>
                  </a:outerShdw>
                </a:effectLst>
              </a:rPr>
              <a:t>Here Daniel repeats and summarizes the portion of Nebuchadnezzar’s dream previously given in verses 13–17 where he describes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decree of the watchers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He then </a:t>
            </a:r>
            <a:r>
              <a:rPr lang="en-US" sz="3600" b="1" i="1" dirty="0">
                <a:solidFill>
                  <a:schemeClr val="bg1"/>
                </a:solidFill>
                <a:effectLst>
                  <a:outerShdw blurRad="38100" dist="38100" dir="2700000" algn="ctr" rotWithShape="0">
                    <a:schemeClr val="tx1"/>
                  </a:outerShdw>
                </a:effectLst>
              </a:rPr>
              <a:t>interprets</a:t>
            </a:r>
            <a:r>
              <a:rPr lang="en-US" sz="3600" dirty="0">
                <a:solidFill>
                  <a:schemeClr val="bg1"/>
                </a:solidFill>
                <a:effectLst>
                  <a:outerShdw blurRad="38100" dist="38100" dir="2700000" algn="ctr" rotWithShape="0">
                    <a:schemeClr val="tx1"/>
                  </a:outerShdw>
                </a:effectLst>
              </a:rPr>
              <a:t> this portion of the dream by explaining that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decree of the watchers</a:t>
            </a:r>
            <a:r>
              <a:rPr lang="en-US" sz="3600" dirty="0">
                <a:solidFill>
                  <a:schemeClr val="bg1"/>
                </a:solidFill>
                <a:effectLst>
                  <a:outerShdw blurRad="38100" dist="38100" dir="2700000" algn="ctr" rotWithShape="0">
                    <a:schemeClr val="tx1"/>
                  </a:outerShdw>
                </a:effectLst>
              </a:rPr>
              <a:t>” (in verse 17) was the </a:t>
            </a:r>
            <a:r>
              <a:rPr lang="en-US" sz="3600" b="1" i="1" dirty="0">
                <a:solidFill>
                  <a:schemeClr val="bg1"/>
                </a:solidFill>
                <a:effectLst>
                  <a:outerShdw blurRad="38100" dist="38100" dir="2700000" algn="ctr" rotWithShape="0">
                    <a:schemeClr val="tx1"/>
                  </a:outerShdw>
                </a:effectLst>
              </a:rPr>
              <a:t>ultimately</a:t>
            </a:r>
            <a:r>
              <a:rPr lang="en-US" sz="3600" dirty="0">
                <a:solidFill>
                  <a:schemeClr val="bg1"/>
                </a:solidFill>
                <a:effectLst>
                  <a:outerShdw blurRad="38100" dist="38100" dir="2700000" algn="ctr" rotWithShape="0">
                    <a:schemeClr val="tx1"/>
                  </a:outerShdw>
                </a:effectLst>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decree of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God</a:t>
            </a:r>
            <a:r>
              <a:rPr lang="en-US" sz="3600" dirty="0">
                <a:solidFill>
                  <a:schemeClr val="bg1"/>
                </a:solidFill>
                <a:effectLst>
                  <a:outerShdw blurRad="38100" dist="38100" dir="2700000" algn="ctr" rotWithShape="0">
                    <a:schemeClr val="tx1"/>
                  </a:outerShdw>
                </a:effectLst>
              </a:rPr>
              <a:t> issued against the king.</a:t>
            </a:r>
          </a:p>
        </p:txBody>
      </p:sp>
      <p:sp>
        <p:nvSpPr>
          <p:cNvPr id="2" name="TextBox 1">
            <a:extLst>
              <a:ext uri="{FF2B5EF4-FFF2-40B4-BE49-F238E27FC236}">
                <a16:creationId xmlns:a16="http://schemas.microsoft.com/office/drawing/2014/main" id="{4E6EC0E2-870C-D3CA-0894-27AB85ACA063}"/>
              </a:ext>
            </a:extLst>
          </p:cNvPr>
          <p:cNvSpPr txBox="1"/>
          <p:nvPr/>
        </p:nvSpPr>
        <p:spPr>
          <a:xfrm>
            <a:off x="-1" y="6483112"/>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137</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5F8EDF08-F449-2481-DAD1-2B52DF56E9B8}"/>
              </a:ext>
            </a:extLst>
          </p:cNvPr>
          <p:cNvSpPr>
            <a:spLocks noGrp="1"/>
          </p:cNvSpPr>
          <p:nvPr>
            <p:ph type="title"/>
          </p:nvPr>
        </p:nvSpPr>
        <p:spPr>
          <a:xfrm>
            <a:off x="0" y="1"/>
            <a:ext cx="12192000" cy="223386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because the king saw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watcher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 holy one, coming down from heaven and saying, ‘Chop down the tree and destroy it, but leave the stump of its roots in the earth, bound with a band of iron and bronze, in the tender grass of the field, and let him be wet with the dew of heaven, and let his portion be with the beasts of the field, till seven periods of time pass over him,’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interpretation, O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is a decree of the Most High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has come upon my lord the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947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0F0CB16-8CF0-D957-4A3E-C6CD27D4E6C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743703-D6E8-E5E1-1157-A3DB23EF084F}"/>
              </a:ext>
            </a:extLst>
          </p:cNvPr>
          <p:cNvSpPr>
            <a:spLocks noGrp="1"/>
          </p:cNvSpPr>
          <p:nvPr>
            <p:ph idx="1"/>
          </p:nvPr>
        </p:nvSpPr>
        <p:spPr>
          <a:xfrm>
            <a:off x="192505" y="1716505"/>
            <a:ext cx="11908055" cy="490200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Daniel tells Nebuchadnezzar that he will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driven from among men</a:t>
            </a:r>
            <a:r>
              <a:rPr lang="en-US" sz="3200" dirty="0">
                <a:solidFill>
                  <a:schemeClr val="bg1"/>
                </a:solidFill>
                <a:effectLst>
                  <a:outerShdw blurRad="38100" dist="38100" dir="2700000" algn="ctr" rotWithShape="0">
                    <a:schemeClr val="tx1"/>
                  </a:outerShdw>
                </a:effectLst>
              </a:rPr>
              <a:t>” because of his strange behavior and be forced to live with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beasts of the field</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eat grass like an ox</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king’s diet, while in this state, may not have consisted </a:t>
            </a:r>
            <a:r>
              <a:rPr lang="en-US" sz="3200" b="1" i="1" dirty="0">
                <a:solidFill>
                  <a:schemeClr val="bg1"/>
                </a:solidFill>
                <a:effectLst>
                  <a:outerShdw blurRad="38100" dist="38100" dir="2700000" algn="ctr" rotWithShape="0">
                    <a:schemeClr val="tx1"/>
                  </a:outerShdw>
                </a:effectLst>
              </a:rPr>
              <a:t>solely</a:t>
            </a:r>
            <a:r>
              <a:rPr lang="en-US" sz="3200" dirty="0">
                <a:solidFill>
                  <a:schemeClr val="bg1"/>
                </a:solidFill>
                <a:effectLst>
                  <a:outerShdw blurRad="38100" dist="38100" dir="2700000" algn="ctr" rotWithShape="0">
                    <a:schemeClr val="tx1"/>
                  </a:outerShdw>
                </a:effectLst>
              </a:rPr>
              <a:t>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grass</a:t>
            </a:r>
            <a:r>
              <a:rPr lang="en-US" sz="3200" dirty="0">
                <a:solidFill>
                  <a:schemeClr val="bg1"/>
                </a:solidFill>
                <a:effectLst>
                  <a:outerShdw blurRad="38100" dist="38100" dir="2700000" algn="ctr" rotWithShape="0">
                    <a:schemeClr val="tx1"/>
                  </a:outerShdw>
                </a:effectLst>
              </a:rPr>
              <a:t>,” since the Aramaic word here could also include vegetables and other herbs.</a:t>
            </a:r>
          </a:p>
          <a:p>
            <a:r>
              <a:rPr lang="en-US" sz="3200" dirty="0">
                <a:solidFill>
                  <a:schemeClr val="bg1"/>
                </a:solidFill>
                <a:effectLst>
                  <a:outerShdw blurRad="38100" dist="38100" dir="2700000" algn="ctr" rotWithShape="0">
                    <a:schemeClr val="tx1"/>
                  </a:outerShdw>
                </a:effectLst>
              </a:rPr>
              <a:t>At night Nebuchadnezzar would not come inside like a man but would remain in the open field. </a:t>
            </a:r>
          </a:p>
          <a:p>
            <a:r>
              <a:rPr lang="en-US" sz="3200" dirty="0">
                <a:solidFill>
                  <a:schemeClr val="bg1"/>
                </a:solidFill>
                <a:effectLst>
                  <a:outerShdw blurRad="38100" dist="38100" dir="2700000" algn="ctr" rotWithShape="0">
                    <a:schemeClr val="tx1"/>
                  </a:outerShdw>
                </a:effectLst>
              </a:rPr>
              <a:t>Consequently in the mornings he would be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wet with the dew of heaven</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Such insane behavior would continue for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periods </a:t>
            </a:r>
            <a:r>
              <a:rPr lang="en-US" sz="3200" dirty="0">
                <a:solidFill>
                  <a:schemeClr val="bg1"/>
                </a:solidFill>
                <a:effectLst>
                  <a:outerShdw blurRad="38100" dist="38100" dir="2700000" algn="ctr" rotWithShape="0">
                    <a:schemeClr val="tx1"/>
                  </a:outerShdw>
                </a:effectLst>
              </a:rPr>
              <a:t>” (probably seven years) until the king repented of his pride and acknowledged that the Most High God is sovereign –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till you know that the Most High rules the kingdom of men and gives it to whom he will</a:t>
            </a:r>
            <a:r>
              <a:rPr lang="en-US" sz="32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9A2D9916-0F17-BE08-B2B5-E905A25259BC}"/>
              </a:ext>
            </a:extLst>
          </p:cNvPr>
          <p:cNvSpPr txBox="1"/>
          <p:nvPr/>
        </p:nvSpPr>
        <p:spPr>
          <a:xfrm>
            <a:off x="-1" y="6483112"/>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137-138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78D62F5E-4BB2-BFB2-85FC-B37C6AACADF0}"/>
              </a:ext>
            </a:extLst>
          </p:cNvPr>
          <p:cNvSpPr>
            <a:spLocks noGrp="1"/>
          </p:cNvSpPr>
          <p:nvPr>
            <p:ph type="title"/>
          </p:nvPr>
        </p:nvSpPr>
        <p:spPr>
          <a:xfrm>
            <a:off x="0" y="1"/>
            <a:ext cx="12192000" cy="15841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you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driven from among men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your dwelling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the beasts of the field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shall be made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eat grass like an ox</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wet with the dew of heaven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seven periods of time shall pass over you,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till you know that the Most High rules the kingdom of men and gives it to whom he will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819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CC58065-06C1-48FF-2C6D-5AA72801048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52032C-786D-5ADF-91E3-AD11BE3A15DD}"/>
              </a:ext>
            </a:extLst>
          </p:cNvPr>
          <p:cNvSpPr>
            <a:spLocks noGrp="1"/>
          </p:cNvSpPr>
          <p:nvPr>
            <p:ph idx="1"/>
          </p:nvPr>
        </p:nvSpPr>
        <p:spPr>
          <a:xfrm>
            <a:off x="192505" y="1942011"/>
            <a:ext cx="11908055" cy="464166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There was one ray of </a:t>
            </a:r>
            <a:r>
              <a:rPr lang="en-US" sz="3200" b="1" i="1" dirty="0">
                <a:solidFill>
                  <a:schemeClr val="bg1"/>
                </a:solidFill>
                <a:effectLst>
                  <a:outerShdw blurRad="38100" dist="38100" dir="2700000" algn="ctr" rotWithShape="0">
                    <a:schemeClr val="tx1"/>
                  </a:outerShdw>
                </a:effectLst>
              </a:rPr>
              <a:t>hope</a:t>
            </a:r>
            <a:r>
              <a:rPr lang="en-US" sz="3200" dirty="0">
                <a:solidFill>
                  <a:schemeClr val="bg1"/>
                </a:solidFill>
                <a:effectLst>
                  <a:outerShdw blurRad="38100" dist="38100" dir="2700000" algn="ctr" rotWithShape="0">
                    <a:schemeClr val="tx1"/>
                  </a:outerShdw>
                </a:effectLst>
              </a:rPr>
              <a:t> in this horrifying prediction. </a:t>
            </a:r>
          </a:p>
          <a:p>
            <a:r>
              <a:rPr lang="en-US" sz="3200" dirty="0">
                <a:solidFill>
                  <a:schemeClr val="bg1"/>
                </a:solidFill>
                <a:effectLst>
                  <a:outerShdw blurRad="38100" dist="38100" dir="2700000" algn="ctr" rotWithShape="0">
                    <a:schemeClr val="tx1"/>
                  </a:outerShdw>
                </a:effectLst>
              </a:rPr>
              <a:t>Daniel explained that the stump and roots being </a:t>
            </a:r>
            <a:r>
              <a:rPr lang="en-US" sz="3200" b="1" i="1" dirty="0">
                <a:solidFill>
                  <a:schemeClr val="bg1"/>
                </a:solidFill>
                <a:effectLst>
                  <a:outerShdw blurRad="38100" dist="38100" dir="2700000" algn="ctr" rotWithShape="0">
                    <a:schemeClr val="tx1"/>
                  </a:outerShdw>
                </a:effectLst>
              </a:rPr>
              <a:t>spared</a:t>
            </a:r>
            <a:r>
              <a:rPr lang="en-US" sz="3200" dirty="0">
                <a:solidFill>
                  <a:schemeClr val="bg1"/>
                </a:solidFill>
                <a:effectLst>
                  <a:outerShdw blurRad="38100" dist="38100" dir="2700000" algn="ctr" rotWithShape="0">
                    <a:schemeClr val="tx1"/>
                  </a:outerShdw>
                </a:effectLst>
              </a:rPr>
              <a:t> meant that Nebuchadnezzar will one day </a:t>
            </a:r>
            <a:r>
              <a:rPr lang="en-US" sz="3200" b="1" i="1" dirty="0">
                <a:solidFill>
                  <a:schemeClr val="bg1"/>
                </a:solidFill>
                <a:effectLst>
                  <a:outerShdw blurRad="38100" dist="38100" dir="2700000" algn="ctr" rotWithShape="0">
                    <a:schemeClr val="tx1"/>
                  </a:outerShdw>
                </a:effectLst>
              </a:rPr>
              <a:t>repent</a:t>
            </a:r>
            <a:r>
              <a:rPr lang="en-US" sz="3200" dirty="0">
                <a:solidFill>
                  <a:schemeClr val="bg1"/>
                </a:solidFill>
                <a:effectLst>
                  <a:outerShdw blurRad="38100" dist="38100" dir="2700000" algn="ctr" rotWithShape="0">
                    <a:schemeClr val="tx1"/>
                  </a:outerShdw>
                </a:effectLst>
              </a:rPr>
              <a:t> of his pride and will come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a:t>
            </a:r>
            <a:r>
              <a:rPr lang="en-US" sz="3200" dirty="0">
                <a:solidFill>
                  <a:schemeClr val="bg1"/>
                </a:solidFill>
                <a:effectLst>
                  <a:outerShdw blurRad="38100" dist="38100" dir="2700000" algn="ctr" rotWithShape="0">
                    <a:schemeClr val="tx1"/>
                  </a:outerShdw>
                </a:effectLst>
              </a:rPr>
              <a:t>” (i.e. recognize) that it is the God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Heaven [who] rules</a:t>
            </a:r>
            <a:r>
              <a:rPr lang="en-US" sz="3200" dirty="0">
                <a:solidFill>
                  <a:schemeClr val="bg1"/>
                </a:solidFill>
                <a:effectLst>
                  <a:outerShdw blurRad="38100" dist="38100" dir="2700000" algn="ctr" rotWithShape="0">
                    <a:schemeClr val="tx1"/>
                  </a:outerShdw>
                </a:effectLst>
              </a:rPr>
              <a:t>” – at which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a:t>
            </a:r>
            <a:r>
              <a:rPr lang="en-US" sz="3200" dirty="0">
                <a:solidFill>
                  <a:schemeClr val="bg1"/>
                </a:solidFill>
                <a:effectLst>
                  <a:outerShdw blurRad="38100" dist="38100" dir="2700000" algn="ctr" rotWithShape="0">
                    <a:schemeClr val="tx1"/>
                  </a:outerShdw>
                </a:effectLst>
              </a:rPr>
              <a:t>” his sanity </a:t>
            </a:r>
            <a:r>
              <a:rPr lang="en-US" sz="3200" b="1" i="1" dirty="0">
                <a:solidFill>
                  <a:schemeClr val="bg1"/>
                </a:solidFill>
                <a:effectLst>
                  <a:outerShdw blurRad="38100" dist="38100" dir="2700000" algn="ctr" rotWithShape="0">
                    <a:schemeClr val="tx1"/>
                  </a:outerShdw>
                </a:effectLst>
              </a:rPr>
              <a:t>and</a:t>
            </a:r>
            <a:r>
              <a:rPr lang="en-US" sz="3200" dirty="0">
                <a:solidFill>
                  <a:schemeClr val="bg1"/>
                </a:solidFill>
                <a:effectLst>
                  <a:outerShdw blurRad="38100" dist="38100" dir="2700000" algn="ctr" rotWithShape="0">
                    <a:schemeClr val="tx1"/>
                  </a:outerShdw>
                </a:effectLst>
              </a:rPr>
              <a:t> his kingdom will be </a:t>
            </a:r>
            <a:r>
              <a:rPr lang="en-US" sz="3200" b="1" i="1" dirty="0">
                <a:solidFill>
                  <a:schemeClr val="bg1"/>
                </a:solidFill>
                <a:effectLst>
                  <a:outerShdw blurRad="38100" dist="38100" dir="2700000" algn="ctr" rotWithShape="0">
                    <a:schemeClr val="tx1"/>
                  </a:outerShdw>
                </a:effectLst>
              </a:rPr>
              <a:t>restored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And so Daniel even </a:t>
            </a:r>
            <a:r>
              <a:rPr lang="en-US" sz="3200" b="1" i="1" dirty="0">
                <a:solidFill>
                  <a:schemeClr val="bg1"/>
                </a:solidFill>
                <a:effectLst>
                  <a:outerShdw blurRad="38100" dist="38100" dir="2700000" algn="ctr" rotWithShape="0">
                    <a:schemeClr val="tx1"/>
                  </a:outerShdw>
                </a:effectLst>
              </a:rPr>
              <a:t>now</a:t>
            </a:r>
            <a:r>
              <a:rPr lang="en-US" sz="3200" dirty="0">
                <a:solidFill>
                  <a:schemeClr val="bg1"/>
                </a:solidFill>
                <a:effectLst>
                  <a:outerShdw blurRad="38100" dist="38100" dir="2700000" algn="ctr" rotWithShape="0">
                    <a:schemeClr val="tx1"/>
                  </a:outerShdw>
                </a:effectLst>
              </a:rPr>
              <a:t> encourages the king to </a:t>
            </a:r>
            <a:r>
              <a:rPr lang="en-US" sz="3200" b="1" i="1" dirty="0">
                <a:solidFill>
                  <a:schemeClr val="bg1"/>
                </a:solidFill>
                <a:effectLst>
                  <a:outerShdw blurRad="38100" dist="38100" dir="2700000" algn="ctr" rotWithShape="0">
                    <a:schemeClr val="tx1"/>
                  </a:outerShdw>
                </a:effectLst>
              </a:rPr>
              <a:t>repent</a:t>
            </a:r>
            <a:r>
              <a:rPr lang="en-US" sz="3200" dirty="0">
                <a:solidFill>
                  <a:schemeClr val="bg1"/>
                </a:solidFill>
                <a:effectLst>
                  <a:outerShdw blurRad="38100" dist="38100" dir="2700000" algn="ctr" rotWithShape="0">
                    <a:schemeClr val="tx1"/>
                  </a:outerShdw>
                </a:effectLst>
              </a:rPr>
              <a:t> of his sins. </a:t>
            </a:r>
          </a:p>
          <a:p>
            <a:r>
              <a:rPr lang="en-US" sz="3200" dirty="0">
                <a:solidFill>
                  <a:schemeClr val="bg1"/>
                </a:solidFill>
                <a:effectLst>
                  <a:outerShdw blurRad="38100" dist="38100" dir="2700000" algn="ctr" rotWithShape="0">
                    <a:schemeClr val="tx1"/>
                  </a:outerShdw>
                </a:effectLst>
              </a:rPr>
              <a:t>Nebuchadnezzar should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break off </a:t>
            </a:r>
            <a:r>
              <a:rPr lang="en-US" sz="3200" dirty="0">
                <a:solidFill>
                  <a:schemeClr val="bg1"/>
                </a:solidFill>
                <a:effectLst>
                  <a:outerShdw blurRad="38100" dist="38100" dir="2700000" algn="ctr" rotWithShape="0">
                    <a:schemeClr val="tx1"/>
                  </a:outerShdw>
                </a:effectLst>
              </a:rPr>
              <a:t>”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sins</a:t>
            </a:r>
            <a:r>
              <a:rPr lang="en-US" sz="3200" dirty="0">
                <a:solidFill>
                  <a:schemeClr val="bg1"/>
                </a:solidFill>
                <a:effectLst>
                  <a:outerShdw blurRad="38100" dist="38100" dir="2700000" algn="ctr" rotWithShape="0">
                    <a:schemeClr val="tx1"/>
                  </a:outerShdw>
                </a:effectLst>
              </a:rPr>
              <a:t>” and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iniquities</a:t>
            </a:r>
            <a:r>
              <a:rPr lang="en-US" sz="3200" dirty="0">
                <a:solidFill>
                  <a:schemeClr val="bg1"/>
                </a:solidFill>
                <a:effectLst>
                  <a:outerShdw blurRad="38100" dist="38100" dir="2700000" algn="ctr" rotWithShape="0">
                    <a:schemeClr val="tx1"/>
                  </a:outerShdw>
                </a:effectLst>
              </a:rPr>
              <a:t>”, demonstrating his repentance by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practicing righteousness</a:t>
            </a:r>
            <a:r>
              <a:rPr lang="en-US" sz="3200" dirty="0">
                <a:solidFill>
                  <a:schemeClr val="bg1"/>
                </a:solidFill>
                <a:effectLst>
                  <a:outerShdw blurRad="38100" dist="38100" dir="2700000" algn="ctr" rotWithShape="0">
                    <a:schemeClr val="tx1"/>
                  </a:outerShdw>
                </a:effectLst>
              </a:rPr>
              <a:t>” (i.e., doing good deeds)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showing mercy to the oppressed</a:t>
            </a:r>
            <a:r>
              <a:rPr lang="en-US" sz="3200" dirty="0">
                <a:solidFill>
                  <a:schemeClr val="bg1"/>
                </a:solidFill>
                <a:effectLst>
                  <a:outerShdw blurRad="38100" dist="38100" dir="2700000" algn="ctr" rotWithShape="0">
                    <a:schemeClr val="tx1"/>
                  </a:outerShdw>
                </a:effectLst>
              </a:rPr>
              <a:t>” (the poor and unfortunate). </a:t>
            </a:r>
          </a:p>
          <a:p>
            <a:r>
              <a:rPr lang="en-US" sz="3200" dirty="0">
                <a:solidFill>
                  <a:schemeClr val="bg1"/>
                </a:solidFill>
                <a:effectLst>
                  <a:outerShdw blurRad="38100" dist="38100" dir="2700000" algn="ctr" rotWithShape="0">
                    <a:schemeClr val="tx1"/>
                  </a:outerShdw>
                </a:effectLst>
              </a:rPr>
              <a:t>By heeding the warning in this dream and performing good deeds, the monarch would prove that he acknowledged God’s supremacy over him. </a:t>
            </a:r>
          </a:p>
        </p:txBody>
      </p:sp>
      <p:sp>
        <p:nvSpPr>
          <p:cNvPr id="2" name="TextBox 1">
            <a:extLst>
              <a:ext uri="{FF2B5EF4-FFF2-40B4-BE49-F238E27FC236}">
                <a16:creationId xmlns:a16="http://schemas.microsoft.com/office/drawing/2014/main" id="{506BE30E-92B1-EA68-F67E-43375EA27860}"/>
              </a:ext>
            </a:extLst>
          </p:cNvPr>
          <p:cNvSpPr txBox="1"/>
          <p:nvPr/>
        </p:nvSpPr>
        <p:spPr>
          <a:xfrm>
            <a:off x="-1" y="6483112"/>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137-138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2004AE64-3770-55F5-E37E-2C21FA0380E6}"/>
              </a:ext>
            </a:extLst>
          </p:cNvPr>
          <p:cNvSpPr>
            <a:spLocks noGrp="1"/>
          </p:cNvSpPr>
          <p:nvPr>
            <p:ph type="title"/>
          </p:nvPr>
        </p:nvSpPr>
        <p:spPr>
          <a:xfrm>
            <a:off x="0" y="1"/>
            <a:ext cx="12192000" cy="184621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it was commanded to leave the stump of the roots of the tree, your kingdom shall be confirmed for you from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you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Heaven rules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O king, let my counsel be acceptable to you: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break off your sins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practicing righteousness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your iniquities by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showing mercy to the oppressed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there may perhaps be a lengthening of your prosperity."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831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90CC501-7B59-CBEB-2731-CE465AF6D1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10299B-FDA8-3793-582C-EBA9AAEABA08}"/>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Fulfillment of the Dream (4:28–33)</a:t>
            </a:r>
          </a:p>
        </p:txBody>
      </p:sp>
      <p:sp>
        <p:nvSpPr>
          <p:cNvPr id="5" name="Content Placeholder 4">
            <a:extLst>
              <a:ext uri="{FF2B5EF4-FFF2-40B4-BE49-F238E27FC236}">
                <a16:creationId xmlns:a16="http://schemas.microsoft.com/office/drawing/2014/main" id="{5993A341-D0D3-0109-66A5-D6DF2E97723F}"/>
              </a:ext>
            </a:extLst>
          </p:cNvPr>
          <p:cNvSpPr>
            <a:spLocks noGrp="1"/>
          </p:cNvSpPr>
          <p:nvPr>
            <p:ph idx="1"/>
          </p:nvPr>
        </p:nvSpPr>
        <p:spPr>
          <a:xfrm>
            <a:off x="261258" y="818735"/>
            <a:ext cx="11739154" cy="5976919"/>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this happened to King Nebuchadnezzar.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Twelve months later, as the king was walking on the roof of the royal palace of Babylon,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“Is not this the great Babylon I have built as the royal residence, by my mighty power and for the glory of my majesty?”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words were still on his lips when a voice came from heaven, “This is what is decreed for you, King Nebuchadnezzar: Your royal authority has been taken from you.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will be driven away from people and will live with the wild animals; you will eat grass like cattle. Seven times will pass by for you until you acknowledge that the Most High is sovereign over the kingdoms of men and gives them to anyone he wishes.”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Immediately what had been said about Nebuchadnezzar was fulfilled. He was driven away from people and ate grass like cattle. His body was drenched with the dew of heaven until his hair grew like the feathers of an eagle and his nails like the claws of a bird.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87705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80181</TotalTime>
  <Words>4990</Words>
  <Application>Microsoft Office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vt:lpstr>
      <vt:lpstr>Times New Roman</vt:lpstr>
      <vt:lpstr>Office Theme</vt:lpstr>
      <vt:lpstr>PowerPoint Presentation</vt:lpstr>
      <vt:lpstr>Daniel Interprets the Dream (4:19–27)</vt:lpstr>
      <vt:lpstr>Daniel Interprets the Dream (4:19–27)</vt:lpstr>
      <vt:lpstr>4:19 Then Daniel, whose name was Belteshazzar, was dismayed for a while, and his thoughts alarmed him. The king answered and said, “Belteshazzar, let not the dream or the interpretation alarm you.” Belteshazzar answered and said, “My lord, may the dream be for those who hate you and its interpretation for your enemies! (ESV)</vt:lpstr>
      <vt:lpstr>4:20 The tree you saw, which grew and became strong, so that its top reached to heaven, and it was visible to the end of the whole earth, 21 whose leaves were beautiful and its fruit abundant, and in which was food for all, under which beasts of the field found shade, and in whose branches the birds of the heavens lived-- 22 it is you, O king, who have grown and become strong. Your greatness has grown and reaches to heaven, and your dominion to the ends of the earth. (ESV)</vt:lpstr>
      <vt:lpstr>4:23 And because the king saw a watcher, a holy one, coming down from heaven and saying, ‘Chop down the tree and destroy it, but leave the stump of its roots in the earth, bound with a band of iron and bronze, in the tender grass of the field, and let him be wet with the dew of heaven, and let his portion be with the beasts of the field, till seven periods of time pass over him,’ 24 this is the interpretation, O king: It is a decree of the Most High, which has come upon my lord the king, (ESV)</vt:lpstr>
      <vt:lpstr>4:25 that you shall be driven from among men, and your dwelling shall be with the beasts of the field. You shall be made to eat grass like an ox, and you shall be wet with the dew of heaven, and seven periods of time shall pass over you, till you know that the Most High rules the kingdom of men and gives it to whom he will. (ESV)</vt:lpstr>
      <vt:lpstr>4:26 And as it was commanded to leave the stump of the roots of the tree, your kingdom shall be confirmed for you from the time that you know that Heaven rules. 27 Therefore, O king, let my counsel be acceptable to you: break off your sins by practicing righteousness, and your iniquities by showing mercy to the oppressed, that there may perhaps be a lengthening of your prosperity." (ESV)</vt:lpstr>
      <vt:lpstr>The Fulfillment of the Dream (4:28–33)</vt:lpstr>
      <vt:lpstr>4:28 All this came upon King Nebuchadnezzar. 29 At the end of twelve months he was walking on the roof of the royal palace of Babylon, 30 and the king answered and said, “Is not this great Babylon, which I have built by my mighty power as a royal residence and for the glory of my majesty?” (ESV)</vt:lpstr>
      <vt:lpstr>4:28 All this came upon King Nebuchadnezzar. 29 At the end of twelve months he was walking on the roof of the royal palace of Babylon, 30 and the king answered and said, “Is not this great Babylon, which I have built by my mighty power as a royal residence and for the glory of my majesty?” (ESV)</vt:lpstr>
      <vt:lpstr>4:28 All this came upon King Nebuchadnezzar. 29 At the end of twelve months he was walking on the roof of the royal palace of Babylon, 30 and the king answered and said, “Is not this great Babylon, which I have built by my mighty power as a royal residence and for the glory of my majesty?” (ESV)</vt:lpstr>
      <vt:lpstr>4:31 While the words were still in the king's mouth, there fell a voice from heaven, “O King Nebuchadnezzar, to you it is spoken: The kingdom has departed from you, 32 and you shall be driven from among men, and your dwelling shall be with the beasts of the field. And you shall be made to eat grass like an ox, and seven periods of time shall pass over you, until you know that the Most High rules the kingdom of men and gives it to whom he will.” (ESV)</vt:lpstr>
      <vt:lpstr>4:33 Immediately the word was fulfilled against Nebuchadnezzar. He was driven from among men and ate grass like an ox, and his body was wet with the dew of heaven till his hair grew as long as eagles' feathers, and his nails were like birds' claws. (ESV)</vt:lpstr>
      <vt:lpstr>4:33 Immediately the word was fulfilled against Nebuchadnezzar. He was driven from among men and ate grass like an ox, and his body was wet with the dew of heaven till his hair grew as long as eagles' feathers, and his nails were like birds' claws. (ESV)</vt:lpstr>
      <vt:lpstr>Nebuchadnezzar is Restored (4:34-37)</vt:lpstr>
      <vt:lpstr>4:34 At the end of the days I, Nebuchadnezzar, lifted my eyes to heaven, and my reason returned to me, and I blessed the Most High, and praised and honored him who lives forever, for his dominion is an everlasting dominion, and his kingdom endures from generation to generation; (ESV)</vt:lpstr>
      <vt:lpstr>4:35 all the inhabitants of the earth are accounted as nothing, and he does according to his will among the host of heaven and among the inhabitants of the earth; and none can stay his hand or say to him, “What have you done?” (ESV)</vt:lpstr>
      <vt:lpstr>4:36 At the same time my reason returned to me, and for the glory of my kingdom, my majesty and splendor returned to me. My counselors and my lords sought me, and I was established in my kingdom, and still more greatness was added to me. (ESV)</vt:lpstr>
      <vt:lpstr>4:37 Now I, Nebuchadnezzar, praise and extol and honor the King of heaven, for all his works are right and his ways are just; and those who walk in pride he is able to humble. (ESV)</vt:lpstr>
      <vt:lpstr>4:37 Now I, Nebuchadnezzar, praise and extol and honor the King of heaven, for all his works are right and his ways are just; and those who walk in pride he is able to humble. (ESV)</vt:lpstr>
      <vt:lpstr>4:37 Now I, Nebuchadnezzar, praise and extol and honor the King of heaven, for all his works are right and his ways are just; and those who walk in pride he is able to humble. (ESV)</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630</cp:revision>
  <cp:lastPrinted>2025-03-09T14:06:31Z</cp:lastPrinted>
  <dcterms:created xsi:type="dcterms:W3CDTF">2024-11-22T01:38:01Z</dcterms:created>
  <dcterms:modified xsi:type="dcterms:W3CDTF">2025-03-09T21:25:33Z</dcterms:modified>
</cp:coreProperties>
</file>