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655" r:id="rId2"/>
    <p:sldId id="656" r:id="rId3"/>
    <p:sldId id="660" r:id="rId4"/>
    <p:sldId id="659" r:id="rId5"/>
    <p:sldId id="661" r:id="rId6"/>
    <p:sldId id="686" r:id="rId7"/>
    <p:sldId id="662" r:id="rId8"/>
    <p:sldId id="663" r:id="rId9"/>
    <p:sldId id="664" r:id="rId10"/>
    <p:sldId id="665" r:id="rId11"/>
    <p:sldId id="666" r:id="rId12"/>
    <p:sldId id="667" r:id="rId13"/>
    <p:sldId id="657" r:id="rId14"/>
    <p:sldId id="669" r:id="rId15"/>
    <p:sldId id="670" r:id="rId16"/>
    <p:sldId id="671" r:id="rId17"/>
    <p:sldId id="658" r:id="rId18"/>
    <p:sldId id="673" r:id="rId19"/>
    <p:sldId id="675" r:id="rId20"/>
    <p:sldId id="674" r:id="rId21"/>
    <p:sldId id="676" r:id="rId22"/>
    <p:sldId id="672" r:id="rId23"/>
    <p:sldId id="685" r:id="rId24"/>
    <p:sldId id="679" r:id="rId25"/>
    <p:sldId id="683" r:id="rId26"/>
    <p:sldId id="688" r:id="rId27"/>
    <p:sldId id="689" r:id="rId28"/>
    <p:sldId id="687" r:id="rId29"/>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FFFF"/>
    <a:srgbClr val="BFE4FD"/>
    <a:srgbClr val="C1FBC2"/>
    <a:srgbClr val="CCFFFF"/>
    <a:srgbClr val="000099"/>
    <a:srgbClr val="FFFF99"/>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6" autoAdjust="0"/>
    <p:restoredTop sz="97482" autoAdjust="0"/>
  </p:normalViewPr>
  <p:slideViewPr>
    <p:cSldViewPr snapToGrid="0">
      <p:cViewPr varScale="1">
        <p:scale>
          <a:sx n="89" d="100"/>
          <a:sy n="89" d="100"/>
        </p:scale>
        <p:origin x="90" y="48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D37C37FF-10C8-4DB3-8D86-D5E44D27C0CA}" type="datetimeFigureOut">
              <a:rPr lang="en-US" smtClean="0"/>
              <a:t>4/5/2025</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B28B79C9-7D3E-4FDB-BDA2-CB6060862D11}" type="slidenum">
              <a:rPr lang="en-US" smtClean="0"/>
              <a:t>‹#›</a:t>
            </a:fld>
            <a:endParaRPr lang="en-US"/>
          </a:p>
        </p:txBody>
      </p:sp>
    </p:spTree>
    <p:extLst>
      <p:ext uri="{BB962C8B-B14F-4D97-AF65-F5344CB8AC3E}">
        <p14:creationId xmlns:p14="http://schemas.microsoft.com/office/powerpoint/2010/main" val="14225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9D3D7-1E06-B910-43D5-BFC4D58F64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601D1C-5D84-76BB-C42E-EC83EE4C13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D38870-55A9-9711-E2EF-FEC198F1F685}"/>
              </a:ext>
            </a:extLst>
          </p:cNvPr>
          <p:cNvSpPr>
            <a:spLocks noGrp="1"/>
          </p:cNvSpPr>
          <p:nvPr>
            <p:ph type="dt" sz="half" idx="10"/>
          </p:nvPr>
        </p:nvSpPr>
        <p:spPr/>
        <p:txBody>
          <a:bodyPr/>
          <a:lstStyle/>
          <a:p>
            <a:fld id="{B7A785C7-C7F7-4FE3-BA54-D8F7FBBCDA4F}" type="datetime8">
              <a:rPr lang="en-US" smtClean="0"/>
              <a:t>4/5/2025 11:05 AM</a:t>
            </a:fld>
            <a:endParaRPr lang="en-US"/>
          </a:p>
        </p:txBody>
      </p:sp>
      <p:sp>
        <p:nvSpPr>
          <p:cNvPr id="5" name="Footer Placeholder 4">
            <a:extLst>
              <a:ext uri="{FF2B5EF4-FFF2-40B4-BE49-F238E27FC236}">
                <a16:creationId xmlns:a16="http://schemas.microsoft.com/office/drawing/2014/main" id="{7F6F5A40-788C-A63E-A213-704A5796B4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609FB0-7612-0A13-CF3B-6FD59F5A0DA3}"/>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051265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35DCF-83D4-1288-64F6-3EC7438741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33D1FF-A08F-6432-AE47-FC2B1C8D68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EDCAA5-9659-FF36-FFFA-1C50155ADC6C}"/>
              </a:ext>
            </a:extLst>
          </p:cNvPr>
          <p:cNvSpPr>
            <a:spLocks noGrp="1"/>
          </p:cNvSpPr>
          <p:nvPr>
            <p:ph type="dt" sz="half" idx="10"/>
          </p:nvPr>
        </p:nvSpPr>
        <p:spPr/>
        <p:txBody>
          <a:bodyPr/>
          <a:lstStyle/>
          <a:p>
            <a:fld id="{5C7C2EB6-6A7D-47BF-802A-0B61D08FC687}" type="datetime8">
              <a:rPr lang="en-US" smtClean="0"/>
              <a:t>4/5/2025 11:06 AM</a:t>
            </a:fld>
            <a:endParaRPr lang="en-US"/>
          </a:p>
        </p:txBody>
      </p:sp>
      <p:sp>
        <p:nvSpPr>
          <p:cNvPr id="5" name="Footer Placeholder 4">
            <a:extLst>
              <a:ext uri="{FF2B5EF4-FFF2-40B4-BE49-F238E27FC236}">
                <a16:creationId xmlns:a16="http://schemas.microsoft.com/office/drawing/2014/main" id="{B14EB53E-919B-3EF6-3C1C-79EF838CB8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69273A-1DEF-2464-715F-5472A7281216}"/>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534936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DB6625-1F16-E88F-D23E-9916402F5E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5CD301-8C8A-017E-D518-3099BB2782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8156D8-9CD9-F2A1-4AFD-D81F2328673A}"/>
              </a:ext>
            </a:extLst>
          </p:cNvPr>
          <p:cNvSpPr>
            <a:spLocks noGrp="1"/>
          </p:cNvSpPr>
          <p:nvPr>
            <p:ph type="dt" sz="half" idx="10"/>
          </p:nvPr>
        </p:nvSpPr>
        <p:spPr/>
        <p:txBody>
          <a:bodyPr/>
          <a:lstStyle/>
          <a:p>
            <a:fld id="{D182BCAA-5807-468F-8625-2A01A3E0E915}" type="datetime8">
              <a:rPr lang="en-US" smtClean="0"/>
              <a:t>4/5/2025 11:06 AM</a:t>
            </a:fld>
            <a:endParaRPr lang="en-US"/>
          </a:p>
        </p:txBody>
      </p:sp>
      <p:sp>
        <p:nvSpPr>
          <p:cNvPr id="5" name="Footer Placeholder 4">
            <a:extLst>
              <a:ext uri="{FF2B5EF4-FFF2-40B4-BE49-F238E27FC236}">
                <a16:creationId xmlns:a16="http://schemas.microsoft.com/office/drawing/2014/main" id="{83C01CBE-AC09-0BFE-5E75-3F93B0100C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64C33A-1EB0-B831-A52D-AA628FB3BFAA}"/>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500164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7E8A4-8034-6CA8-1E1A-47D295A07F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840350-F1ED-CEB1-D622-36F537F04B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202004-C474-1493-6DBB-B55DA51283BC}"/>
              </a:ext>
            </a:extLst>
          </p:cNvPr>
          <p:cNvSpPr>
            <a:spLocks noGrp="1"/>
          </p:cNvSpPr>
          <p:nvPr>
            <p:ph type="dt" sz="half" idx="10"/>
          </p:nvPr>
        </p:nvSpPr>
        <p:spPr/>
        <p:txBody>
          <a:bodyPr/>
          <a:lstStyle/>
          <a:p>
            <a:fld id="{87C1C1E6-ED29-4692-ACEE-0C5846DC82E1}" type="datetime8">
              <a:rPr lang="en-US" smtClean="0"/>
              <a:t>4/5/2025 11:05 AM</a:t>
            </a:fld>
            <a:endParaRPr lang="en-US"/>
          </a:p>
        </p:txBody>
      </p:sp>
      <p:sp>
        <p:nvSpPr>
          <p:cNvPr id="5" name="Footer Placeholder 4">
            <a:extLst>
              <a:ext uri="{FF2B5EF4-FFF2-40B4-BE49-F238E27FC236}">
                <a16:creationId xmlns:a16="http://schemas.microsoft.com/office/drawing/2014/main" id="{7C9886FA-3FB9-5065-7CBD-D6363B5BFB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906CA9-4135-598C-7428-E272466B62A1}"/>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270712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67C8-8133-804A-9F5F-45614E864C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5DC25B-F931-0ED0-A1A5-7F73AE27C3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F15FF5-7372-8845-6521-BE0D1FDD820E}"/>
              </a:ext>
            </a:extLst>
          </p:cNvPr>
          <p:cNvSpPr>
            <a:spLocks noGrp="1"/>
          </p:cNvSpPr>
          <p:nvPr>
            <p:ph type="dt" sz="half" idx="10"/>
          </p:nvPr>
        </p:nvSpPr>
        <p:spPr/>
        <p:txBody>
          <a:bodyPr/>
          <a:lstStyle/>
          <a:p>
            <a:fld id="{5128464E-EE04-4B1F-A80F-B9FD8FB9650D}" type="datetime8">
              <a:rPr lang="en-US" smtClean="0"/>
              <a:t>4/5/2025 11:06 AM</a:t>
            </a:fld>
            <a:endParaRPr lang="en-US"/>
          </a:p>
        </p:txBody>
      </p:sp>
      <p:sp>
        <p:nvSpPr>
          <p:cNvPr id="5" name="Footer Placeholder 4">
            <a:extLst>
              <a:ext uri="{FF2B5EF4-FFF2-40B4-BE49-F238E27FC236}">
                <a16:creationId xmlns:a16="http://schemas.microsoft.com/office/drawing/2014/main" id="{0AE9F6E3-5C35-23D2-B838-00EE62191E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31CF06-DB13-2D70-EA8D-AD5D39E8C47A}"/>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3202552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DC2E1-2BC9-7E9B-8668-292B657781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7C765B-7AA6-1A73-B495-183DC03F51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94A8B5-CEB2-3A46-4139-F3F84A6AEB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5A833C-1F0C-64F5-6E74-47C733B6D49D}"/>
              </a:ext>
            </a:extLst>
          </p:cNvPr>
          <p:cNvSpPr>
            <a:spLocks noGrp="1"/>
          </p:cNvSpPr>
          <p:nvPr>
            <p:ph type="dt" sz="half" idx="10"/>
          </p:nvPr>
        </p:nvSpPr>
        <p:spPr/>
        <p:txBody>
          <a:bodyPr/>
          <a:lstStyle/>
          <a:p>
            <a:fld id="{14B516CB-B3AB-4C05-BD8F-AC5CEA40B84E}" type="datetime8">
              <a:rPr lang="en-US" smtClean="0"/>
              <a:t>4/5/2025 11:06 AM</a:t>
            </a:fld>
            <a:endParaRPr lang="en-US"/>
          </a:p>
        </p:txBody>
      </p:sp>
      <p:sp>
        <p:nvSpPr>
          <p:cNvPr id="6" name="Footer Placeholder 5">
            <a:extLst>
              <a:ext uri="{FF2B5EF4-FFF2-40B4-BE49-F238E27FC236}">
                <a16:creationId xmlns:a16="http://schemas.microsoft.com/office/drawing/2014/main" id="{7522BBD7-D1FD-96CB-955F-1BD1255F60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9ABB3D-D4A2-1E1D-43DF-5BD6CCA8032D}"/>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486293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45EFE-F290-450B-C9AE-BC4E8A520D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580F03-39B1-19AF-F729-F2E6DB149A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3F73DC-8FC3-7C36-8F50-F3CF3936E6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8077E3-4995-BE7D-57C5-EEF7575918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58A9DF-DE55-6771-C3AC-BA5774F7A2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C19F6E-FB72-E379-B6C4-C44688748DD1}"/>
              </a:ext>
            </a:extLst>
          </p:cNvPr>
          <p:cNvSpPr>
            <a:spLocks noGrp="1"/>
          </p:cNvSpPr>
          <p:nvPr>
            <p:ph type="dt" sz="half" idx="10"/>
          </p:nvPr>
        </p:nvSpPr>
        <p:spPr/>
        <p:txBody>
          <a:bodyPr/>
          <a:lstStyle/>
          <a:p>
            <a:fld id="{F390785F-F96D-420C-97DD-8D72989C66A0}" type="datetime8">
              <a:rPr lang="en-US" smtClean="0"/>
              <a:t>4/5/2025 11:06 AM</a:t>
            </a:fld>
            <a:endParaRPr lang="en-US"/>
          </a:p>
        </p:txBody>
      </p:sp>
      <p:sp>
        <p:nvSpPr>
          <p:cNvPr id="8" name="Footer Placeholder 7">
            <a:extLst>
              <a:ext uri="{FF2B5EF4-FFF2-40B4-BE49-F238E27FC236}">
                <a16:creationId xmlns:a16="http://schemas.microsoft.com/office/drawing/2014/main" id="{D0E0F197-C0E0-DD4D-8F6A-FB9214EF22A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EFA811-C023-8F4C-258A-71D818A1D35C}"/>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342311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167BF-F934-6636-13A6-A25B452243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96E405-4353-A6CB-3384-982A2F747CB7}"/>
              </a:ext>
            </a:extLst>
          </p:cNvPr>
          <p:cNvSpPr>
            <a:spLocks noGrp="1"/>
          </p:cNvSpPr>
          <p:nvPr>
            <p:ph type="dt" sz="half" idx="10"/>
          </p:nvPr>
        </p:nvSpPr>
        <p:spPr/>
        <p:txBody>
          <a:bodyPr/>
          <a:lstStyle/>
          <a:p>
            <a:fld id="{248F9E38-CD42-44AA-A854-648AA1458DAE}" type="datetime8">
              <a:rPr lang="en-US" smtClean="0"/>
              <a:t>4/5/2025 11:06 AM</a:t>
            </a:fld>
            <a:endParaRPr lang="en-US"/>
          </a:p>
        </p:txBody>
      </p:sp>
      <p:sp>
        <p:nvSpPr>
          <p:cNvPr id="4" name="Footer Placeholder 3">
            <a:extLst>
              <a:ext uri="{FF2B5EF4-FFF2-40B4-BE49-F238E27FC236}">
                <a16:creationId xmlns:a16="http://schemas.microsoft.com/office/drawing/2014/main" id="{862DF4A6-55AE-E177-1F0F-7F427FBF23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6624DD-E353-8F88-A0D2-28ED71E3D441}"/>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55616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54E53F-7AD6-DB9F-C1AA-FD81916307A3}"/>
              </a:ext>
            </a:extLst>
          </p:cNvPr>
          <p:cNvSpPr>
            <a:spLocks noGrp="1"/>
          </p:cNvSpPr>
          <p:nvPr>
            <p:ph type="dt" sz="half" idx="10"/>
          </p:nvPr>
        </p:nvSpPr>
        <p:spPr/>
        <p:txBody>
          <a:bodyPr/>
          <a:lstStyle/>
          <a:p>
            <a:fld id="{FDD2F625-C442-460F-A33A-C385D42E4BF0}" type="datetime8">
              <a:rPr lang="en-US" smtClean="0"/>
              <a:t>4/5/2025 11:06 AM</a:t>
            </a:fld>
            <a:endParaRPr lang="en-US"/>
          </a:p>
        </p:txBody>
      </p:sp>
      <p:sp>
        <p:nvSpPr>
          <p:cNvPr id="3" name="Footer Placeholder 2">
            <a:extLst>
              <a:ext uri="{FF2B5EF4-FFF2-40B4-BE49-F238E27FC236}">
                <a16:creationId xmlns:a16="http://schemas.microsoft.com/office/drawing/2014/main" id="{49A1BEA7-E521-EFB6-A614-AA25E664B6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28A0A6-3426-F777-D745-C51471B06401}"/>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145496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F4472-1203-0952-0B24-BD0EAD5CFD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4D0110-C02C-D87E-B062-BE623ABB19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36B595-F64A-309A-8F14-9A2D590C44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AF1243-922E-DD1D-1639-47655E1AB389}"/>
              </a:ext>
            </a:extLst>
          </p:cNvPr>
          <p:cNvSpPr>
            <a:spLocks noGrp="1"/>
          </p:cNvSpPr>
          <p:nvPr>
            <p:ph type="dt" sz="half" idx="10"/>
          </p:nvPr>
        </p:nvSpPr>
        <p:spPr/>
        <p:txBody>
          <a:bodyPr/>
          <a:lstStyle/>
          <a:p>
            <a:fld id="{9AD9FFA2-37BB-4065-9E59-A04EE9D0B335}" type="datetime8">
              <a:rPr lang="en-US" smtClean="0"/>
              <a:t>4/5/2025 11:06 AM</a:t>
            </a:fld>
            <a:endParaRPr lang="en-US"/>
          </a:p>
        </p:txBody>
      </p:sp>
      <p:sp>
        <p:nvSpPr>
          <p:cNvPr id="6" name="Footer Placeholder 5">
            <a:extLst>
              <a:ext uri="{FF2B5EF4-FFF2-40B4-BE49-F238E27FC236}">
                <a16:creationId xmlns:a16="http://schemas.microsoft.com/office/drawing/2014/main" id="{ABFC9A5B-94C3-798B-ED21-431621A814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FC7C39-38A6-AED3-DEF8-62B0F13D241B}"/>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3053383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ABE40-D137-117B-5C80-B342354B1E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52401C-2F38-01DA-2925-0EB99FB27D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306111-57C5-955B-EDCD-34B3E0CC92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A951AC-5BC5-EC54-1BDF-3B62381B6D86}"/>
              </a:ext>
            </a:extLst>
          </p:cNvPr>
          <p:cNvSpPr>
            <a:spLocks noGrp="1"/>
          </p:cNvSpPr>
          <p:nvPr>
            <p:ph type="dt" sz="half" idx="10"/>
          </p:nvPr>
        </p:nvSpPr>
        <p:spPr/>
        <p:txBody>
          <a:bodyPr/>
          <a:lstStyle/>
          <a:p>
            <a:fld id="{013A77E5-F162-4169-A739-FABD41F31034}" type="datetime8">
              <a:rPr lang="en-US" smtClean="0"/>
              <a:t>4/5/2025 11:06 AM</a:t>
            </a:fld>
            <a:endParaRPr lang="en-US"/>
          </a:p>
        </p:txBody>
      </p:sp>
      <p:sp>
        <p:nvSpPr>
          <p:cNvPr id="6" name="Footer Placeholder 5">
            <a:extLst>
              <a:ext uri="{FF2B5EF4-FFF2-40B4-BE49-F238E27FC236}">
                <a16:creationId xmlns:a16="http://schemas.microsoft.com/office/drawing/2014/main" id="{60BA0740-9CDC-3F83-F22F-6A430E5F65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9A168F-496E-608D-E2CC-8E3D1574A949}"/>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3723730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BD4B27-6CDA-AB2D-F14B-FB10A975CB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4BB02E-3AEB-BE4B-5EFA-E438C98730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FCE556-CDA2-3DBE-F45F-88ED34C4B1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5C8904-FB86-4BDA-A8FA-65327C0ABD7E}" type="datetime8">
              <a:rPr lang="en-US" smtClean="0"/>
              <a:t>4/5/2025 11:05 AM</a:t>
            </a:fld>
            <a:endParaRPr lang="en-US"/>
          </a:p>
        </p:txBody>
      </p:sp>
      <p:sp>
        <p:nvSpPr>
          <p:cNvPr id="5" name="Footer Placeholder 4">
            <a:extLst>
              <a:ext uri="{FF2B5EF4-FFF2-40B4-BE49-F238E27FC236}">
                <a16:creationId xmlns:a16="http://schemas.microsoft.com/office/drawing/2014/main" id="{BA6FF8D2-BFD8-CCB3-D054-567111AD0F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499E67-EF5C-43C9-9535-74047E0A04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2F9812-7396-49BD-A011-6A37D97C8A4C}" type="slidenum">
              <a:rPr lang="en-US" smtClean="0"/>
              <a:t>‹#›</a:t>
            </a:fld>
            <a:endParaRPr lang="en-US"/>
          </a:p>
        </p:txBody>
      </p:sp>
    </p:spTree>
    <p:extLst>
      <p:ext uri="{BB962C8B-B14F-4D97-AF65-F5344CB8AC3E}">
        <p14:creationId xmlns:p14="http://schemas.microsoft.com/office/powerpoint/2010/main" val="1035401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ubsplash.com/charis/media/ms/+b72rmnj"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www.purifiedbyfaith.com/Daniel/Daniel.ht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77FBFA19-8380-D6E8-94B3-CE2BD8B53E7C}"/>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808C2E3-DCE4-9ACB-FC72-26FBDA9F536A}"/>
              </a:ext>
            </a:extLst>
          </p:cNvPr>
          <p:cNvSpPr>
            <a:spLocks noGrp="1"/>
          </p:cNvSpPr>
          <p:nvPr>
            <p:ph type="subTitle" idx="1"/>
          </p:nvPr>
        </p:nvSpPr>
        <p:spPr>
          <a:xfrm>
            <a:off x="9186930" y="1669962"/>
            <a:ext cx="2897746" cy="3434366"/>
          </a:xfrm>
        </p:spPr>
        <p:txBody>
          <a:bodyPr>
            <a:normAutofit/>
          </a:bodyPr>
          <a:lstStyle/>
          <a:p>
            <a:pPr algn="l"/>
            <a:r>
              <a:rPr lang="en-US" sz="2800" b="1"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Most High God rules over the kingdoms of the world and appoints anyone he desires to rule over them.</a:t>
            </a:r>
          </a:p>
          <a:p>
            <a:pPr algn="l"/>
            <a:r>
              <a:rPr lang="en-US" sz="2800" b="1"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800" b="1" i="1" dirty="0">
                <a:solidFill>
                  <a:srgbClr val="CC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(Dan 5:21b NLT)</a:t>
            </a:r>
            <a:endParaRPr lang="en-US" sz="3600" b="1" i="1" dirty="0">
              <a:solidFill>
                <a:srgbClr val="CCFFFF"/>
              </a:solidFill>
              <a:effectLst>
                <a:outerShdw blurRad="50800" dist="50800" dir="5400000" algn="ctr" rotWithShape="0">
                  <a:schemeClr val="tx1"/>
                </a:outerShdw>
              </a:effectLst>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6491F26E-5E5B-6DE9-A68F-9AA1CB0D5A9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9036432" cy="6121758"/>
          </a:xfrm>
          <a:prstGeom prst="rect">
            <a:avLst/>
          </a:prstGeom>
        </p:spPr>
      </p:pic>
      <p:sp>
        <p:nvSpPr>
          <p:cNvPr id="8" name="TextBox 7">
            <a:extLst>
              <a:ext uri="{FF2B5EF4-FFF2-40B4-BE49-F238E27FC236}">
                <a16:creationId xmlns:a16="http://schemas.microsoft.com/office/drawing/2014/main" id="{F73898BA-0684-2C1B-78AD-1A23D2D2494F}"/>
              </a:ext>
            </a:extLst>
          </p:cNvPr>
          <p:cNvSpPr txBox="1"/>
          <p:nvPr/>
        </p:nvSpPr>
        <p:spPr>
          <a:xfrm>
            <a:off x="7774546" y="6519446"/>
            <a:ext cx="4417454"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CFFFF"/>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https://subsplash.com/charis/media/ms/+b72rmnj</a:t>
            </a:r>
            <a:r>
              <a:rPr kumimoji="0" lang="en-US" sz="1600" b="0" i="0" u="none" strike="noStrike" kern="1200" cap="none" spc="0" normalizeH="0" baseline="0" noProof="0" dirty="0">
                <a:ln>
                  <a:noFill/>
                </a:ln>
                <a:solidFill>
                  <a:srgbClr val="CCFFFF"/>
                </a:solidFill>
                <a:effectLst/>
                <a:uLnTx/>
                <a:uFillTx/>
                <a:latin typeface="Calibri" panose="020F0502020204030204"/>
                <a:ea typeface="+mn-ea"/>
                <a:cs typeface="+mn-cs"/>
              </a:rPr>
              <a:t>   </a:t>
            </a:r>
          </a:p>
        </p:txBody>
      </p:sp>
      <p:sp>
        <p:nvSpPr>
          <p:cNvPr id="9" name="TextBox 8">
            <a:extLst>
              <a:ext uri="{FF2B5EF4-FFF2-40B4-BE49-F238E27FC236}">
                <a16:creationId xmlns:a16="http://schemas.microsoft.com/office/drawing/2014/main" id="{D144E06F-55CD-B73D-FFBE-65A42BA088F6}"/>
              </a:ext>
            </a:extLst>
          </p:cNvPr>
          <p:cNvSpPr txBox="1"/>
          <p:nvPr/>
        </p:nvSpPr>
        <p:spPr>
          <a:xfrm>
            <a:off x="22084" y="6306281"/>
            <a:ext cx="4797289" cy="584775"/>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400" b="0" i="0" u="none" strike="noStrike" cap="none" spc="0" normalizeH="0" baseline="0">
                <a:ln>
                  <a:noFill/>
                </a:ln>
                <a:solidFill>
                  <a:srgbClr val="70AD47">
                    <a:lumMod val="60000"/>
                    <a:lumOff val="40000"/>
                  </a:srgbClr>
                </a:solidFill>
                <a:effectLst/>
                <a:uLnTx/>
                <a:uFillTx/>
                <a:latin typeface="Calibri" panose="020F0502020204030204"/>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D7D31">
                    <a:lumMod val="40000"/>
                    <a:lumOff val="60000"/>
                  </a:srgbClr>
                </a:solidFill>
                <a:effectLst>
                  <a:outerShdw blurRad="50800" dist="50800" dir="5400000" algn="ctr" rotWithShape="0">
                    <a:prstClr val="black"/>
                  </a:outerShdw>
                </a:effectLst>
                <a:uLnTx/>
                <a:uFillTx/>
                <a:latin typeface="Calibri" panose="020F0502020204030204"/>
                <a:ea typeface="+mn-ea"/>
                <a:cs typeface="+mn-cs"/>
              </a:rPr>
              <a:t>To Download this lesson go to: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CFFFF"/>
                </a:solidFill>
                <a:effectLst>
                  <a:outerShdw blurRad="50800" dist="50800" dir="5400000" algn="ctr" rotWithShape="0">
                    <a:prstClr val="black"/>
                  </a:outerShdw>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http://www.purifiedbyfaith.com/Daniel/Daniel.htm </a:t>
            </a:r>
            <a:endParaRPr kumimoji="0" lang="en-US" sz="1600" b="0" i="0" u="none" strike="noStrike" kern="1200" cap="none" spc="0" normalizeH="0" baseline="0" noProof="0" dirty="0">
              <a:ln>
                <a:noFill/>
              </a:ln>
              <a:solidFill>
                <a:srgbClr val="CCFFFF"/>
              </a:solidFill>
              <a:effectLst>
                <a:outerShdw blurRad="50800" dist="50800" dir="5400000" algn="ctr" rotWithShape="0">
                  <a:prstClr val="black"/>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2871835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B2AB425B-79B8-0544-0089-9C90B959C447}"/>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52CCCB4-E0CC-A10C-CDC4-DB782B230613}"/>
              </a:ext>
            </a:extLst>
          </p:cNvPr>
          <p:cNvSpPr>
            <a:spLocks noGrp="1"/>
          </p:cNvSpPr>
          <p:nvPr>
            <p:ph idx="1"/>
          </p:nvPr>
        </p:nvSpPr>
        <p:spPr>
          <a:xfrm>
            <a:off x="286247" y="1780674"/>
            <a:ext cx="11741321" cy="4707993"/>
          </a:xfrm>
        </p:spPr>
        <p:txBody>
          <a:bodyPr>
            <a:normAutofit/>
          </a:bodyPr>
          <a:lstStyle/>
          <a:p>
            <a:r>
              <a:rPr lang="en-US" dirty="0">
                <a:solidFill>
                  <a:schemeClr val="bg1"/>
                </a:solidFill>
                <a:effectLst>
                  <a:outerShdw blurRad="38100" dist="38100" dir="2700000" algn="ctr" rotWithShape="0">
                    <a:schemeClr val="tx1"/>
                  </a:outerShdw>
                </a:effectLst>
              </a:rPr>
              <a:t>How would Belshazzar have been aware of Nebuchadnezzar’s humiliation? </a:t>
            </a:r>
          </a:p>
          <a:p>
            <a:r>
              <a:rPr lang="en-US" dirty="0">
                <a:solidFill>
                  <a:schemeClr val="bg1"/>
                </a:solidFill>
                <a:effectLst>
                  <a:outerShdw blurRad="38100" dist="38100" dir="2700000" algn="ctr" rotWithShape="0">
                    <a:schemeClr val="tx1"/>
                  </a:outerShdw>
                </a:effectLst>
              </a:rPr>
              <a:t>Certainly the story would have been widely known, but there is reason to believe that Belshazzar may have witnessed these events </a:t>
            </a:r>
            <a:r>
              <a:rPr lang="en-US" b="1" i="1" dirty="0">
                <a:solidFill>
                  <a:schemeClr val="bg1"/>
                </a:solidFill>
                <a:effectLst>
                  <a:outerShdw blurRad="38100" dist="38100" dir="2700000" algn="ctr" rotWithShape="0">
                    <a:schemeClr val="tx1"/>
                  </a:outerShdw>
                </a:effectLst>
              </a:rPr>
              <a:t>firsthand</a:t>
            </a:r>
            <a:r>
              <a:rPr lang="en-US" dirty="0">
                <a:solidFill>
                  <a:schemeClr val="bg1"/>
                </a:solidFill>
                <a:effectLst>
                  <a:outerShdw blurRad="38100" dist="38100" dir="2700000" algn="ctr" rotWithShape="0">
                    <a:schemeClr val="tx1"/>
                  </a:outerShdw>
                </a:effectLst>
              </a:rPr>
              <a:t>. </a:t>
            </a:r>
          </a:p>
          <a:p>
            <a:r>
              <a:rPr lang="en-US" dirty="0">
                <a:solidFill>
                  <a:schemeClr val="bg1"/>
                </a:solidFill>
                <a:effectLst>
                  <a:outerShdw blurRad="38100" dist="38100" dir="2700000" algn="ctr" rotWithShape="0">
                    <a:schemeClr val="tx1"/>
                  </a:outerShdw>
                </a:effectLst>
              </a:rPr>
              <a:t>According to extra-biblical Babylonian historical documents, Belshazzar served as chief officer during the administration of King Neriglissar in 560 B.C.</a:t>
            </a:r>
          </a:p>
          <a:p>
            <a:r>
              <a:rPr lang="en-US" dirty="0">
                <a:solidFill>
                  <a:schemeClr val="bg1"/>
                </a:solidFill>
                <a:effectLst>
                  <a:outerShdw blurRad="38100" dist="38100" dir="2700000" algn="ctr" rotWithShape="0">
                    <a:schemeClr val="tx1"/>
                  </a:outerShdw>
                </a:effectLst>
              </a:rPr>
              <a:t>This means that the king was old enough to serve in a high position in government only </a:t>
            </a:r>
            <a:r>
              <a:rPr lang="en-US" b="1" i="1" dirty="0">
                <a:solidFill>
                  <a:schemeClr val="bg1"/>
                </a:solidFill>
                <a:effectLst>
                  <a:outerShdw blurRad="38100" dist="38100" dir="2700000" algn="ctr" rotWithShape="0">
                    <a:schemeClr val="tx1"/>
                  </a:outerShdw>
                </a:effectLst>
              </a:rPr>
              <a:t>two years </a:t>
            </a:r>
            <a:r>
              <a:rPr lang="en-US" dirty="0">
                <a:solidFill>
                  <a:schemeClr val="bg1"/>
                </a:solidFill>
                <a:effectLst>
                  <a:outerShdw blurRad="38100" dist="38100" dir="2700000" algn="ctr" rotWithShape="0">
                    <a:schemeClr val="tx1"/>
                  </a:outerShdw>
                </a:effectLst>
              </a:rPr>
              <a:t>after Nebuchadnezzar’s death (562 B.C.). </a:t>
            </a:r>
          </a:p>
          <a:p>
            <a:r>
              <a:rPr lang="en-US" dirty="0">
                <a:solidFill>
                  <a:schemeClr val="bg1"/>
                </a:solidFill>
                <a:effectLst>
                  <a:outerShdw blurRad="38100" dist="38100" dir="2700000" algn="ctr" rotWithShape="0">
                    <a:schemeClr val="tx1"/>
                  </a:outerShdw>
                </a:effectLst>
              </a:rPr>
              <a:t>Since Belshazzar’s father Nabonidus was an official in Nebuchadnezzar’s administration, Belshazzar would have lived in Babylon and would have observed personally the last years of the great king’s reign. </a:t>
            </a:r>
          </a:p>
        </p:txBody>
      </p:sp>
      <p:sp>
        <p:nvSpPr>
          <p:cNvPr id="7" name="Title 1">
            <a:extLst>
              <a:ext uri="{FF2B5EF4-FFF2-40B4-BE49-F238E27FC236}">
                <a16:creationId xmlns:a16="http://schemas.microsoft.com/office/drawing/2014/main" id="{3C5B8DF3-A360-1055-9998-5406D9AC1C57}"/>
              </a:ext>
            </a:extLst>
          </p:cNvPr>
          <p:cNvSpPr>
            <a:spLocks noGrp="1"/>
          </p:cNvSpPr>
          <p:nvPr>
            <p:ph type="title"/>
          </p:nvPr>
        </p:nvSpPr>
        <p:spPr>
          <a:xfrm>
            <a:off x="0" y="2"/>
            <a:ext cx="12192000" cy="1576135"/>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5:22</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you his son, Belshazzar, have not humbled your heart, though you knew all this,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23a</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but you have lifted up yourself against the Lord of heaven. And the vessels of his house have been brought in before you, and you and your lords, your wives, and your concubines have drunk wine from them.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E65D2C43-9AFA-8F8D-C66C-2947778C0371}"/>
              </a:ext>
            </a:extLst>
          </p:cNvPr>
          <p:cNvSpPr txBox="1"/>
          <p:nvPr/>
        </p:nvSpPr>
        <p:spPr>
          <a:xfrm>
            <a:off x="0" y="6488667"/>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Daniel, vol. 18,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The New American Commentary</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 (pp. </a:t>
            </a:r>
            <a:r>
              <a:rPr lang="en-US" dirty="0">
                <a:solidFill>
                  <a:schemeClr val="bg1"/>
                </a:solidFill>
                <a:effectLst>
                  <a:outerShdw blurRad="38100" dist="38100" dir="2700000" algn="ctr" rotWithShape="0">
                    <a:schemeClr val="tx1"/>
                  </a:outerShdw>
                </a:effectLst>
              </a:rPr>
              <a:t>163–164</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3823243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6C0F6255-E476-6BDB-1509-5A2FD1A1EE15}"/>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596B76B-3E18-67EB-E387-254839593087}"/>
              </a:ext>
            </a:extLst>
          </p:cNvPr>
          <p:cNvSpPr>
            <a:spLocks noGrp="1"/>
          </p:cNvSpPr>
          <p:nvPr>
            <p:ph idx="1"/>
          </p:nvPr>
        </p:nvSpPr>
        <p:spPr>
          <a:xfrm>
            <a:off x="286247" y="1612232"/>
            <a:ext cx="11741321" cy="4932947"/>
          </a:xfrm>
        </p:spPr>
        <p:txBody>
          <a:bodyPr>
            <a:normAutofit lnSpcReduction="10000"/>
          </a:bodyPr>
          <a:lstStyle/>
          <a:p>
            <a:r>
              <a:rPr lang="en-US" dirty="0">
                <a:solidFill>
                  <a:schemeClr val="bg1"/>
                </a:solidFill>
                <a:effectLst>
                  <a:outerShdw blurRad="38100" dist="38100" dir="2700000" algn="ctr" rotWithShape="0">
                    <a:schemeClr val="tx1"/>
                  </a:outerShdw>
                </a:effectLst>
              </a:rPr>
              <a:t>And yet, even though Belshazzar had seen what happened to Nebuchadnezzar with his </a:t>
            </a:r>
            <a:r>
              <a:rPr lang="en-US" b="1" i="1" dirty="0">
                <a:solidFill>
                  <a:schemeClr val="bg1"/>
                </a:solidFill>
                <a:effectLst>
                  <a:outerShdw blurRad="38100" dist="38100" dir="2700000" algn="ctr" rotWithShape="0">
                    <a:schemeClr val="tx1"/>
                  </a:outerShdw>
                </a:effectLst>
              </a:rPr>
              <a:t>own eyes </a:t>
            </a:r>
            <a:r>
              <a:rPr lang="en-US" dirty="0">
                <a:solidFill>
                  <a:schemeClr val="bg1"/>
                </a:solidFill>
                <a:effectLst>
                  <a:outerShdw blurRad="38100" dist="38100" dir="2700000" algn="ctr" rotWithShape="0">
                    <a:schemeClr val="tx1"/>
                  </a:outerShdw>
                </a:effectLst>
              </a:rPr>
              <a:t>(“</a:t>
            </a:r>
            <a:r>
              <a:rPr lang="en-US"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you </a:t>
            </a:r>
            <a:r>
              <a:rPr lang="en-US"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knew</a:t>
            </a:r>
            <a:r>
              <a:rPr lang="en-US"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all this</a:t>
            </a:r>
            <a:r>
              <a:rPr lang="en-US" dirty="0">
                <a:solidFill>
                  <a:schemeClr val="bg1"/>
                </a:solidFill>
                <a:effectLst>
                  <a:outerShdw blurRad="38100" dist="38100" dir="2700000" algn="ctr" rotWithShape="0">
                    <a:schemeClr val="tx1"/>
                  </a:outerShdw>
                </a:effectLst>
              </a:rPr>
              <a:t>”), he </a:t>
            </a:r>
            <a:r>
              <a:rPr lang="en-US" b="1" i="1" dirty="0">
                <a:solidFill>
                  <a:schemeClr val="bg1"/>
                </a:solidFill>
                <a:effectLst>
                  <a:outerShdw blurRad="38100" dist="38100" dir="2700000" algn="ctr" rotWithShape="0">
                    <a:schemeClr val="tx1"/>
                  </a:outerShdw>
                </a:effectLst>
              </a:rPr>
              <a:t>still</a:t>
            </a:r>
            <a:r>
              <a:rPr lang="en-US" dirty="0">
                <a:solidFill>
                  <a:schemeClr val="bg1"/>
                </a:solidFill>
                <a:effectLst>
                  <a:outerShdw blurRad="38100" dist="38100" dir="2700000" algn="ctr" rotWithShape="0">
                    <a:schemeClr val="tx1"/>
                  </a:outerShdw>
                </a:effectLst>
              </a:rPr>
              <a:t> refused to humble himself before the Most High God.</a:t>
            </a:r>
          </a:p>
          <a:p>
            <a:r>
              <a:rPr lang="en-US" dirty="0">
                <a:solidFill>
                  <a:schemeClr val="bg1"/>
                </a:solidFill>
                <a:effectLst>
                  <a:outerShdw blurRad="38100" dist="38100" dir="2700000" algn="ctr" rotWithShape="0">
                    <a:schemeClr val="tx1"/>
                  </a:outerShdw>
                </a:effectLst>
              </a:rPr>
              <a:t>This made Belshazzar’s blasphemy against Israel’s God even </a:t>
            </a:r>
            <a:r>
              <a:rPr lang="en-US" b="1" i="1" dirty="0">
                <a:solidFill>
                  <a:schemeClr val="bg1"/>
                </a:solidFill>
                <a:effectLst>
                  <a:outerShdw blurRad="38100" dist="38100" dir="2700000" algn="ctr" rotWithShape="0">
                    <a:schemeClr val="tx1"/>
                  </a:outerShdw>
                </a:effectLst>
              </a:rPr>
              <a:t>more</a:t>
            </a:r>
            <a:r>
              <a:rPr lang="en-US" dirty="0">
                <a:solidFill>
                  <a:schemeClr val="bg1"/>
                </a:solidFill>
                <a:effectLst>
                  <a:outerShdw blurRad="38100" dist="38100" dir="2700000" algn="ctr" rotWithShape="0">
                    <a:schemeClr val="tx1"/>
                  </a:outerShdw>
                </a:effectLst>
              </a:rPr>
              <a:t> inexcusable. </a:t>
            </a:r>
          </a:p>
          <a:p>
            <a:r>
              <a:rPr lang="en-US" dirty="0">
                <a:solidFill>
                  <a:schemeClr val="bg1"/>
                </a:solidFill>
                <a:effectLst>
                  <a:outerShdw blurRad="38100" dist="38100" dir="2700000" algn="ctr" rotWithShape="0">
                    <a:schemeClr val="tx1"/>
                  </a:outerShdw>
                </a:effectLst>
              </a:rPr>
              <a:t>Instead of </a:t>
            </a:r>
            <a:r>
              <a:rPr lang="en-US" b="1" i="1" dirty="0">
                <a:solidFill>
                  <a:schemeClr val="bg1"/>
                </a:solidFill>
                <a:effectLst>
                  <a:outerShdw blurRad="38100" dist="38100" dir="2700000" algn="ctr" rotWithShape="0">
                    <a:schemeClr val="tx1"/>
                  </a:outerShdw>
                </a:effectLst>
              </a:rPr>
              <a:t>glorifying</a:t>
            </a:r>
            <a:r>
              <a:rPr lang="en-US" dirty="0">
                <a:solidFill>
                  <a:schemeClr val="bg1"/>
                </a:solidFill>
                <a:effectLst>
                  <a:outerShdw blurRad="38100" dist="38100" dir="2700000" algn="ctr" rotWithShape="0">
                    <a:schemeClr val="tx1"/>
                  </a:outerShdw>
                </a:effectLst>
              </a:rPr>
              <a:t> Yahweh, he purposely </a:t>
            </a:r>
            <a:r>
              <a:rPr lang="en-US" b="1" i="1" dirty="0">
                <a:solidFill>
                  <a:schemeClr val="bg1"/>
                </a:solidFill>
                <a:effectLst>
                  <a:outerShdw blurRad="38100" dist="38100" dir="2700000" algn="ctr" rotWithShape="0">
                    <a:schemeClr val="tx1"/>
                  </a:outerShdw>
                </a:effectLst>
              </a:rPr>
              <a:t>defied</a:t>
            </a:r>
            <a:r>
              <a:rPr lang="en-US" dirty="0">
                <a:solidFill>
                  <a:schemeClr val="bg1"/>
                </a:solidFill>
                <a:effectLst>
                  <a:outerShdw blurRad="38100" dist="38100" dir="2700000" algn="ctr" rotWithShape="0">
                    <a:schemeClr val="tx1"/>
                  </a:outerShdw>
                </a:effectLst>
              </a:rPr>
              <a:t> him (“</a:t>
            </a:r>
            <a:r>
              <a:rPr lang="en-US"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you have lifted up yourself against the Lord of heaven</a:t>
            </a:r>
            <a:r>
              <a:rPr lang="en-US" dirty="0">
                <a:solidFill>
                  <a:schemeClr val="bg1"/>
                </a:solidFill>
                <a:effectLst>
                  <a:outerShdw blurRad="38100" dist="38100" dir="2700000" algn="ctr" rotWithShape="0">
                    <a:schemeClr val="tx1"/>
                  </a:outerShdw>
                </a:effectLst>
              </a:rPr>
              <a:t>”) by desecrating holy vessels taken from the temple and using them to praise his idols. </a:t>
            </a:r>
          </a:p>
          <a:p>
            <a:r>
              <a:rPr lang="en-US" dirty="0">
                <a:solidFill>
                  <a:schemeClr val="bg1"/>
                </a:solidFill>
                <a:effectLst>
                  <a:outerShdw blurRad="38100" dist="38100" dir="2700000" algn="ctr" rotWithShape="0">
                    <a:schemeClr val="tx1"/>
                  </a:outerShdw>
                </a:effectLst>
              </a:rPr>
              <a:t>By committing this act of sacrilege, Belshazzar was, in effect, issuing a </a:t>
            </a:r>
            <a:r>
              <a:rPr lang="en-US" b="1" i="1" dirty="0">
                <a:solidFill>
                  <a:schemeClr val="bg1"/>
                </a:solidFill>
                <a:effectLst>
                  <a:outerShdw blurRad="38100" dist="38100" dir="2700000" algn="ctr" rotWithShape="0">
                    <a:schemeClr val="tx1"/>
                  </a:outerShdw>
                </a:effectLst>
              </a:rPr>
              <a:t>challenge</a:t>
            </a:r>
            <a:r>
              <a:rPr lang="en-US" dirty="0">
                <a:solidFill>
                  <a:schemeClr val="bg1"/>
                </a:solidFill>
                <a:effectLst>
                  <a:outerShdw blurRad="38100" dist="38100" dir="2700000" algn="ctr" rotWithShape="0">
                    <a:schemeClr val="tx1"/>
                  </a:outerShdw>
                </a:effectLst>
              </a:rPr>
              <a:t> to “</a:t>
            </a:r>
            <a:r>
              <a:rPr lang="en-US"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Lord of heaven</a:t>
            </a:r>
            <a:r>
              <a:rPr lang="en-US" dirty="0">
                <a:solidFill>
                  <a:schemeClr val="bg1"/>
                </a:solidFill>
                <a:effectLst>
                  <a:outerShdw blurRad="38100" dist="38100" dir="2700000" algn="ctr" rotWithShape="0">
                    <a:schemeClr val="tx1"/>
                  </a:outerShdw>
                </a:effectLst>
              </a:rPr>
              <a:t>.”</a:t>
            </a:r>
          </a:p>
          <a:p>
            <a:r>
              <a:rPr lang="en-US" dirty="0">
                <a:solidFill>
                  <a:schemeClr val="bg1"/>
                </a:solidFill>
                <a:effectLst>
                  <a:outerShdw blurRad="38100" dist="38100" dir="2700000" algn="ctr" rotWithShape="0">
                    <a:schemeClr val="tx1"/>
                  </a:outerShdw>
                </a:effectLst>
              </a:rPr>
              <a:t>In spite of his knowledge of Yahweh and Yahweh’s power as demonstrated by what he did to Nebuchadnezzar, Belshazzar had </a:t>
            </a:r>
            <a:r>
              <a:rPr lang="en-US" b="1" i="1" dirty="0">
                <a:solidFill>
                  <a:schemeClr val="bg1"/>
                </a:solidFill>
                <a:effectLst>
                  <a:outerShdw blurRad="38100" dist="38100" dir="2700000" algn="ctr" rotWithShape="0">
                    <a:schemeClr val="tx1"/>
                  </a:outerShdw>
                </a:effectLst>
              </a:rPr>
              <a:t>deliberately</a:t>
            </a:r>
            <a:r>
              <a:rPr lang="en-US" dirty="0">
                <a:solidFill>
                  <a:schemeClr val="bg1"/>
                </a:solidFill>
                <a:effectLst>
                  <a:outerShdw blurRad="38100" dist="38100" dir="2700000" algn="ctr" rotWithShape="0">
                    <a:schemeClr val="tx1"/>
                  </a:outerShdw>
                </a:effectLst>
              </a:rPr>
              <a:t> chosen to worship the idols of Babylon using sacred vessels taken from Yahweh’s temple. </a:t>
            </a:r>
          </a:p>
        </p:txBody>
      </p:sp>
      <p:sp>
        <p:nvSpPr>
          <p:cNvPr id="7" name="Title 1">
            <a:extLst>
              <a:ext uri="{FF2B5EF4-FFF2-40B4-BE49-F238E27FC236}">
                <a16:creationId xmlns:a16="http://schemas.microsoft.com/office/drawing/2014/main" id="{A55BE5D9-5E99-080C-243D-E912AF7F027C}"/>
              </a:ext>
            </a:extLst>
          </p:cNvPr>
          <p:cNvSpPr>
            <a:spLocks noGrp="1"/>
          </p:cNvSpPr>
          <p:nvPr>
            <p:ph type="title"/>
          </p:nvPr>
        </p:nvSpPr>
        <p:spPr>
          <a:xfrm>
            <a:off x="0" y="3"/>
            <a:ext cx="12192000" cy="1475872"/>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5:22</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you his son, Belshazzar, have not humbled your heart, though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you knew all this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23a</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but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you have lifted up yourself against the Lord of heaven</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the vessels of his house have been brought in before you, and you and your lords, your wives, and your concubines have drunk wine from them.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A2183133-12E1-43D6-F3CB-61B60F9F6CC4}"/>
              </a:ext>
            </a:extLst>
          </p:cNvPr>
          <p:cNvSpPr txBox="1"/>
          <p:nvPr/>
        </p:nvSpPr>
        <p:spPr>
          <a:xfrm>
            <a:off x="0" y="6488667"/>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Daniel, vol. 18,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The New American Commentary</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 (pp. </a:t>
            </a:r>
            <a:r>
              <a:rPr lang="en-US" dirty="0">
                <a:solidFill>
                  <a:schemeClr val="bg1"/>
                </a:solidFill>
                <a:effectLst>
                  <a:outerShdw blurRad="38100" dist="38100" dir="2700000" algn="ctr" rotWithShape="0">
                    <a:schemeClr val="tx1"/>
                  </a:outerShdw>
                </a:effectLst>
              </a:rPr>
              <a:t>163–164</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3890351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BA29A2B2-7991-49CE-8037-9B5EF07E5F64}"/>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315C4AF-BB24-2C18-A834-CDF9AE009AF8}"/>
              </a:ext>
            </a:extLst>
          </p:cNvPr>
          <p:cNvSpPr>
            <a:spLocks noGrp="1"/>
          </p:cNvSpPr>
          <p:nvPr>
            <p:ph idx="1"/>
          </p:nvPr>
        </p:nvSpPr>
        <p:spPr>
          <a:xfrm>
            <a:off x="264695" y="1527828"/>
            <a:ext cx="11762874" cy="5145505"/>
          </a:xfrm>
        </p:spPr>
        <p:txBody>
          <a:bodyPr>
            <a:normAutofit lnSpcReduction="10000"/>
          </a:bodyPr>
          <a:lstStyle/>
          <a:p>
            <a:r>
              <a:rPr lang="en-US" dirty="0">
                <a:solidFill>
                  <a:schemeClr val="bg1"/>
                </a:solidFill>
                <a:effectLst>
                  <a:outerShdw blurRad="38100" dist="38100" dir="2700000" algn="ctr" rotWithShape="0">
                    <a:schemeClr val="tx1"/>
                  </a:outerShdw>
                </a:effectLst>
              </a:rPr>
              <a:t>Here Daniel uses blunt language, describing these Babylonian gods as mere objects “</a:t>
            </a:r>
            <a:r>
              <a:rPr lang="en-US"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of silver and gold, of bronze, iron, wood, and stone, which do not see or hear or know</a:t>
            </a:r>
            <a:r>
              <a:rPr lang="en-US" dirty="0">
                <a:solidFill>
                  <a:schemeClr val="bg1"/>
                </a:solidFill>
                <a:effectLst>
                  <a:outerShdw blurRad="38100" dist="38100" dir="2700000" algn="ctr" rotWithShape="0">
                    <a:schemeClr val="tx1"/>
                  </a:outerShdw>
                </a:effectLst>
              </a:rPr>
              <a:t>”. </a:t>
            </a:r>
          </a:p>
          <a:p>
            <a:r>
              <a:rPr lang="en-US" dirty="0">
                <a:solidFill>
                  <a:schemeClr val="bg1"/>
                </a:solidFill>
                <a:effectLst>
                  <a:outerShdw blurRad="38100" dist="38100" dir="2700000" algn="ctr" rotWithShape="0">
                    <a:schemeClr val="tx1"/>
                  </a:outerShdw>
                </a:effectLst>
              </a:rPr>
              <a:t>These words illustrate the folly of </a:t>
            </a:r>
            <a:r>
              <a:rPr lang="en-US" b="1" i="1" dirty="0">
                <a:solidFill>
                  <a:schemeClr val="bg1"/>
                </a:solidFill>
                <a:effectLst>
                  <a:outerShdw blurRad="38100" dist="38100" dir="2700000" algn="ctr" rotWithShape="0">
                    <a:schemeClr val="tx1"/>
                  </a:outerShdw>
                </a:effectLst>
              </a:rPr>
              <a:t>any</a:t>
            </a:r>
            <a:r>
              <a:rPr lang="en-US" dirty="0">
                <a:solidFill>
                  <a:schemeClr val="bg1"/>
                </a:solidFill>
                <a:effectLst>
                  <a:outerShdw blurRad="38100" dist="38100" dir="2700000" algn="ctr" rotWithShape="0">
                    <a:schemeClr val="tx1"/>
                  </a:outerShdw>
                </a:effectLst>
              </a:rPr>
              <a:t> religion or philosophy which is not founded upon belief in the true God. </a:t>
            </a:r>
          </a:p>
          <a:p>
            <a:r>
              <a:rPr lang="en-US" dirty="0">
                <a:solidFill>
                  <a:schemeClr val="bg1"/>
                </a:solidFill>
                <a:effectLst>
                  <a:outerShdw blurRad="38100" dist="38100" dir="2700000" algn="ctr" rotWithShape="0">
                    <a:schemeClr val="tx1"/>
                  </a:outerShdw>
                </a:effectLst>
              </a:rPr>
              <a:t>For </a:t>
            </a:r>
            <a:r>
              <a:rPr lang="en-US" b="1" i="1" dirty="0">
                <a:solidFill>
                  <a:schemeClr val="bg1"/>
                </a:solidFill>
                <a:effectLst>
                  <a:outerShdw blurRad="38100" dist="38100" dir="2700000" algn="ctr" rotWithShape="0">
                    <a:schemeClr val="tx1"/>
                  </a:outerShdw>
                </a:effectLst>
              </a:rPr>
              <a:t>all</a:t>
            </a:r>
            <a:r>
              <a:rPr lang="en-US" dirty="0">
                <a:solidFill>
                  <a:schemeClr val="bg1"/>
                </a:solidFill>
                <a:effectLst>
                  <a:outerShdw blurRad="38100" dist="38100" dir="2700000" algn="ctr" rotWithShape="0">
                    <a:schemeClr val="tx1"/>
                  </a:outerShdw>
                </a:effectLst>
              </a:rPr>
              <a:t> idols – whether they be idols of wood or stone, or idolatrous human philosophies – are the creation of men’s minds that can neither see nor hear nor know anything. </a:t>
            </a:r>
          </a:p>
          <a:p>
            <a:r>
              <a:rPr lang="en-US" dirty="0">
                <a:solidFill>
                  <a:schemeClr val="bg1"/>
                </a:solidFill>
                <a:effectLst>
                  <a:outerShdw blurRad="38100" dist="38100" dir="2700000" algn="ctr" rotWithShape="0">
                    <a:schemeClr val="tx1"/>
                  </a:outerShdw>
                </a:effectLst>
              </a:rPr>
              <a:t>Belshazzar </a:t>
            </a:r>
            <a:r>
              <a:rPr lang="en-US" b="1" i="1" dirty="0">
                <a:solidFill>
                  <a:schemeClr val="bg1"/>
                </a:solidFill>
                <a:effectLst>
                  <a:outerShdw blurRad="38100" dist="38100" dir="2700000" algn="ctr" rotWithShape="0">
                    <a:schemeClr val="tx1"/>
                  </a:outerShdw>
                </a:effectLst>
              </a:rPr>
              <a:t>worshipped</a:t>
            </a:r>
            <a:r>
              <a:rPr lang="en-US" dirty="0">
                <a:solidFill>
                  <a:schemeClr val="bg1"/>
                </a:solidFill>
                <a:effectLst>
                  <a:outerShdw blurRad="38100" dist="38100" dir="2700000" algn="ctr" rotWithShape="0">
                    <a:schemeClr val="tx1"/>
                  </a:outerShdw>
                </a:effectLst>
              </a:rPr>
              <a:t> this pantheon of </a:t>
            </a:r>
            <a:r>
              <a:rPr lang="en-US" b="1" i="1" dirty="0">
                <a:solidFill>
                  <a:schemeClr val="bg1"/>
                </a:solidFill>
                <a:effectLst>
                  <a:outerShdw blurRad="38100" dist="38100" dir="2700000" algn="ctr" rotWithShape="0">
                    <a:schemeClr val="tx1"/>
                  </a:outerShdw>
                </a:effectLst>
              </a:rPr>
              <a:t>lifeless</a:t>
            </a:r>
            <a:r>
              <a:rPr lang="en-US" dirty="0">
                <a:solidFill>
                  <a:schemeClr val="bg1"/>
                </a:solidFill>
                <a:effectLst>
                  <a:outerShdw blurRad="38100" dist="38100" dir="2700000" algn="ctr" rotWithShape="0">
                    <a:schemeClr val="tx1"/>
                  </a:outerShdw>
                </a:effectLst>
              </a:rPr>
              <a:t> idols, but </a:t>
            </a:r>
            <a:r>
              <a:rPr lang="en-US" b="1" i="1" dirty="0">
                <a:solidFill>
                  <a:schemeClr val="bg1"/>
                </a:solidFill>
                <a:effectLst>
                  <a:outerShdw blurRad="38100" dist="38100" dir="2700000" algn="ctr" rotWithShape="0">
                    <a:schemeClr val="tx1"/>
                  </a:outerShdw>
                </a:effectLst>
              </a:rPr>
              <a:t>refused</a:t>
            </a:r>
            <a:r>
              <a:rPr lang="en-US" dirty="0">
                <a:solidFill>
                  <a:schemeClr val="bg1"/>
                </a:solidFill>
                <a:effectLst>
                  <a:outerShdw blurRad="38100" dist="38100" dir="2700000" algn="ctr" rotWithShape="0">
                    <a:schemeClr val="tx1"/>
                  </a:outerShdw>
                </a:effectLst>
              </a:rPr>
              <a:t> to honor the </a:t>
            </a:r>
            <a:r>
              <a:rPr lang="en-US" b="1" i="1" dirty="0">
                <a:solidFill>
                  <a:schemeClr val="bg1"/>
                </a:solidFill>
                <a:effectLst>
                  <a:outerShdw blurRad="38100" dist="38100" dir="2700000" algn="ctr" rotWithShape="0">
                    <a:schemeClr val="tx1"/>
                  </a:outerShdw>
                </a:effectLst>
              </a:rPr>
              <a:t>living</a:t>
            </a:r>
            <a:r>
              <a:rPr lang="en-US" dirty="0">
                <a:solidFill>
                  <a:schemeClr val="bg1"/>
                </a:solidFill>
                <a:effectLst>
                  <a:outerShdw blurRad="38100" dist="38100" dir="2700000" algn="ctr" rotWithShape="0">
                    <a:schemeClr val="tx1"/>
                  </a:outerShdw>
                </a:effectLst>
              </a:rPr>
              <a:t> God, </a:t>
            </a:r>
            <a:r>
              <a:rPr lang="en-US"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in whose hand is [his] breath [i.e. life]</a:t>
            </a:r>
            <a:r>
              <a:rPr lang="en-US" dirty="0">
                <a:solidFill>
                  <a:schemeClr val="bg1"/>
                </a:solidFill>
                <a:effectLst>
                  <a:outerShdw blurRad="38100" dist="38100" dir="2700000" algn="ctr" rotWithShape="0">
                    <a:schemeClr val="tx1"/>
                  </a:outerShdw>
                </a:effectLst>
              </a:rPr>
              <a:t>”) and who determines all his “</a:t>
            </a:r>
            <a:r>
              <a:rPr lang="en-US"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ways</a:t>
            </a:r>
            <a:r>
              <a:rPr lang="en-US" dirty="0">
                <a:solidFill>
                  <a:schemeClr val="bg1"/>
                </a:solidFill>
                <a:effectLst>
                  <a:outerShdw blurRad="38100" dist="38100" dir="2700000" algn="ctr" rotWithShape="0">
                    <a:schemeClr val="tx1"/>
                  </a:outerShdw>
                </a:effectLst>
              </a:rPr>
              <a:t>” (his life’s course).</a:t>
            </a:r>
          </a:p>
          <a:p>
            <a:r>
              <a:rPr lang="en-US" dirty="0">
                <a:solidFill>
                  <a:schemeClr val="bg1"/>
                </a:solidFill>
                <a:effectLst>
                  <a:outerShdw blurRad="38100" dist="38100" dir="2700000" algn="ctr" rotWithShape="0">
                    <a:schemeClr val="tx1"/>
                  </a:outerShdw>
                </a:effectLst>
              </a:rPr>
              <a:t>Daniel concludes his “sermon” by telling Belshazzar that it was because of his blasphemous, defiant actions that “</a:t>
            </a:r>
            <a:r>
              <a:rPr lang="en-US"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hand was sent</a:t>
            </a:r>
            <a:r>
              <a:rPr lang="en-US" dirty="0">
                <a:solidFill>
                  <a:schemeClr val="bg1"/>
                </a:solidFill>
                <a:effectLst>
                  <a:outerShdw blurRad="38100" dist="38100" dir="2700000" algn="ctr" rotWithShape="0">
                    <a:schemeClr val="tx1"/>
                  </a:outerShdw>
                </a:effectLst>
              </a:rPr>
              <a:t>” from the living God. </a:t>
            </a:r>
          </a:p>
        </p:txBody>
      </p:sp>
      <p:sp>
        <p:nvSpPr>
          <p:cNvPr id="7" name="Title 1">
            <a:extLst>
              <a:ext uri="{FF2B5EF4-FFF2-40B4-BE49-F238E27FC236}">
                <a16:creationId xmlns:a16="http://schemas.microsoft.com/office/drawing/2014/main" id="{8BCA2B4D-1404-DF78-026D-43E5E8F38562}"/>
              </a:ext>
            </a:extLst>
          </p:cNvPr>
          <p:cNvSpPr>
            <a:spLocks noGrp="1"/>
          </p:cNvSpPr>
          <p:nvPr>
            <p:ph type="title"/>
          </p:nvPr>
        </p:nvSpPr>
        <p:spPr>
          <a:xfrm>
            <a:off x="0" y="3"/>
            <a:ext cx="12192000" cy="1411702"/>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5:23b</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you have praised the gods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of silver and gold, of bronze, iron, wood, and stone, which do not see or hear or know</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but the God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in whose hand is your breath</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whose are all your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ways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you have not honored.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24</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“Then from his presence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hand was sent</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this writing was inscribed.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44E2D421-4D90-9A5A-3537-AC4FDA382F77}"/>
              </a:ext>
            </a:extLst>
          </p:cNvPr>
          <p:cNvSpPr txBox="1"/>
          <p:nvPr/>
        </p:nvSpPr>
        <p:spPr>
          <a:xfrm>
            <a:off x="0" y="6488667"/>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Daniel, vol. 18,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The New American Commentary</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 (pp. </a:t>
            </a:r>
            <a:r>
              <a:rPr lang="en-US" dirty="0">
                <a:solidFill>
                  <a:schemeClr val="bg1"/>
                </a:solidFill>
                <a:effectLst>
                  <a:outerShdw blurRad="38100" dist="38100" dir="2700000" algn="ctr" rotWithShape="0">
                    <a:schemeClr val="tx1"/>
                  </a:outerShdw>
                </a:effectLst>
              </a:rPr>
              <a:t>163–164</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0579064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8A32E28D-11F3-B95D-FB55-55617B5ED01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666D16-6E3A-1172-BE44-EF0882188943}"/>
              </a:ext>
            </a:extLst>
          </p:cNvPr>
          <p:cNvSpPr>
            <a:spLocks noGrp="1"/>
          </p:cNvSpPr>
          <p:nvPr>
            <p:ph type="title"/>
          </p:nvPr>
        </p:nvSpPr>
        <p:spPr>
          <a:xfrm>
            <a:off x="0" y="0"/>
            <a:ext cx="12192000" cy="818735"/>
          </a:xfrm>
        </p:spPr>
        <p:txBody>
          <a:bodyPr>
            <a:normAutofit/>
          </a:bodyPr>
          <a:lstStyle/>
          <a:p>
            <a:pPr algn="ctr"/>
            <a:r>
              <a:rPr lang="en-US" sz="48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The Handwriting Explained (5:25-28)</a:t>
            </a:r>
          </a:p>
        </p:txBody>
      </p:sp>
      <p:sp>
        <p:nvSpPr>
          <p:cNvPr id="5" name="Content Placeholder 4">
            <a:extLst>
              <a:ext uri="{FF2B5EF4-FFF2-40B4-BE49-F238E27FC236}">
                <a16:creationId xmlns:a16="http://schemas.microsoft.com/office/drawing/2014/main" id="{FB5A66CF-9A9A-2073-DD1E-47AAA599D5F7}"/>
              </a:ext>
            </a:extLst>
          </p:cNvPr>
          <p:cNvSpPr>
            <a:spLocks noGrp="1"/>
          </p:cNvSpPr>
          <p:nvPr>
            <p:ph idx="1"/>
          </p:nvPr>
        </p:nvSpPr>
        <p:spPr>
          <a:xfrm>
            <a:off x="357809" y="1001863"/>
            <a:ext cx="11502887" cy="5793791"/>
          </a:xfrm>
        </p:spPr>
        <p:txBody>
          <a:bodyPr>
            <a:normAutofit/>
          </a:bodyPr>
          <a:lstStyle/>
          <a:p>
            <a:pPr marL="0" indent="0">
              <a:buNone/>
            </a:pP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5:25</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This is the inscription that was written: MENE, MENE, TEKEL, PARSIN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26</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This is what these words mean: MENE: God has numbered the days of your reign and brought it to an end.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27</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TEKEL: You have been weighed on the scales and found wanting.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28</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PERES: Your kingdom is divided and given to the Medes and Persians. </a:t>
            </a:r>
            <a:r>
              <a:rPr lang="en-US" sz="40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(NIV)</a:t>
            </a:r>
          </a:p>
        </p:txBody>
      </p:sp>
    </p:spTree>
    <p:extLst>
      <p:ext uri="{BB962C8B-B14F-4D97-AF65-F5344CB8AC3E}">
        <p14:creationId xmlns:p14="http://schemas.microsoft.com/office/powerpoint/2010/main" val="10835852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1A45288D-9036-8DAC-3060-FB28BA872D29}"/>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FFC4C77-864F-FEC8-B198-0AE2A470F203}"/>
              </a:ext>
            </a:extLst>
          </p:cNvPr>
          <p:cNvSpPr>
            <a:spLocks noGrp="1"/>
          </p:cNvSpPr>
          <p:nvPr>
            <p:ph idx="1"/>
          </p:nvPr>
        </p:nvSpPr>
        <p:spPr>
          <a:xfrm>
            <a:off x="78377" y="1580148"/>
            <a:ext cx="11991703" cy="4965032"/>
          </a:xfrm>
        </p:spPr>
        <p:txBody>
          <a:bodyPr>
            <a:normAutofit lnSpcReduction="10000"/>
          </a:bodyPr>
          <a:lstStyle/>
          <a:p>
            <a:r>
              <a:rPr lang="en-US" sz="3200" dirty="0">
                <a:solidFill>
                  <a:schemeClr val="bg1"/>
                </a:solidFill>
                <a:effectLst>
                  <a:outerShdw blurRad="38100" dist="38100" dir="2700000" algn="ctr" rotWithShape="0">
                    <a:schemeClr val="tx1"/>
                  </a:outerShdw>
                </a:effectLst>
              </a:rPr>
              <a:t>Daniel now reveals what was written by the hand on the wall – four brief words: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MENE, MENE, TEKEL, and PARSIN</a:t>
            </a:r>
            <a:r>
              <a:rPr lang="en-US" sz="3200" dirty="0">
                <a:solidFill>
                  <a:schemeClr val="bg1"/>
                </a:solidFill>
                <a:effectLst>
                  <a:outerShdw blurRad="38100" dist="38100" dir="2700000" algn="ctr" rotWithShape="0">
                    <a:schemeClr val="tx1"/>
                  </a:outerShdw>
                </a:effectLst>
              </a:rPr>
              <a:t>.”</a:t>
            </a:r>
          </a:p>
          <a:p>
            <a:pPr lvl="1"/>
            <a:r>
              <a:rPr lang="en-US" sz="2800" dirty="0">
                <a:solidFill>
                  <a:schemeClr val="bg1"/>
                </a:solidFill>
                <a:effectLst>
                  <a:outerShdw blurRad="38100" dist="38100" dir="2700000" algn="ctr" rotWithShape="0">
                    <a:schemeClr val="tx1"/>
                  </a:outerShdw>
                </a:effectLst>
              </a:rPr>
              <a:t>“</a:t>
            </a:r>
            <a:r>
              <a:rPr lang="en-US" sz="28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MENE</a:t>
            </a:r>
            <a:r>
              <a:rPr lang="en-US" sz="2800" dirty="0">
                <a:solidFill>
                  <a:schemeClr val="bg1"/>
                </a:solidFill>
                <a:effectLst>
                  <a:outerShdw blurRad="38100" dist="38100" dir="2700000" algn="ctr" rotWithShape="0">
                    <a:schemeClr val="tx1"/>
                  </a:outerShdw>
                </a:effectLst>
              </a:rPr>
              <a:t>” means “numbered” </a:t>
            </a:r>
          </a:p>
          <a:p>
            <a:pPr lvl="1"/>
            <a:r>
              <a:rPr lang="en-US" sz="2800" dirty="0">
                <a:solidFill>
                  <a:schemeClr val="bg1"/>
                </a:solidFill>
                <a:effectLst>
                  <a:outerShdw blurRad="38100" dist="38100" dir="2700000" algn="ctr" rotWithShape="0">
                    <a:schemeClr val="tx1"/>
                  </a:outerShdw>
                </a:effectLst>
              </a:rPr>
              <a:t>“</a:t>
            </a:r>
            <a:r>
              <a:rPr lang="en-US" sz="28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TEKEL</a:t>
            </a:r>
            <a:r>
              <a:rPr lang="en-US" sz="2800" dirty="0">
                <a:solidFill>
                  <a:schemeClr val="bg1"/>
                </a:solidFill>
                <a:effectLst>
                  <a:outerShdw blurRad="38100" dist="38100" dir="2700000" algn="ctr" rotWithShape="0">
                    <a:schemeClr val="tx1"/>
                  </a:outerShdw>
                </a:effectLst>
              </a:rPr>
              <a:t>” means “weighed” </a:t>
            </a:r>
          </a:p>
          <a:p>
            <a:pPr lvl="1"/>
            <a:r>
              <a:rPr lang="en-US" sz="2800" dirty="0">
                <a:solidFill>
                  <a:schemeClr val="bg1"/>
                </a:solidFill>
                <a:effectLst>
                  <a:outerShdw blurRad="38100" dist="38100" dir="2700000" algn="ctr" rotWithShape="0">
                    <a:schemeClr val="tx1"/>
                  </a:outerShdw>
                </a:effectLst>
              </a:rPr>
              <a:t>“</a:t>
            </a:r>
            <a:r>
              <a:rPr lang="en-US" sz="28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PARSIN</a:t>
            </a:r>
            <a:r>
              <a:rPr lang="en-US" sz="2800" dirty="0">
                <a:solidFill>
                  <a:schemeClr val="bg1"/>
                </a:solidFill>
                <a:effectLst>
                  <a:outerShdw blurRad="38100" dist="38100" dir="2700000" algn="ctr" rotWithShape="0">
                    <a:schemeClr val="tx1"/>
                  </a:outerShdw>
                </a:effectLst>
              </a:rPr>
              <a:t>” means “divided” </a:t>
            </a:r>
          </a:p>
          <a:p>
            <a:r>
              <a:rPr lang="en-US" sz="3200" dirty="0">
                <a:solidFill>
                  <a:schemeClr val="bg1"/>
                </a:solidFill>
                <a:effectLst>
                  <a:outerShdw blurRad="38100" dist="38100" dir="2700000" algn="ctr" rotWithShape="0">
                    <a:schemeClr val="tx1"/>
                  </a:outerShdw>
                </a:effectLst>
              </a:rPr>
              <a:t>“</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MENE</a:t>
            </a:r>
            <a:r>
              <a:rPr lang="en-US" sz="3200" dirty="0">
                <a:solidFill>
                  <a:schemeClr val="bg1"/>
                </a:solidFill>
                <a:effectLst>
                  <a:outerShdw blurRad="38100" dist="38100" dir="2700000" algn="ctr" rotWithShape="0">
                    <a:schemeClr val="tx1"/>
                  </a:outerShdw>
                </a:effectLst>
              </a:rPr>
              <a:t>” was written </a:t>
            </a:r>
            <a:r>
              <a:rPr lang="en-US" sz="3200" b="1" i="1" dirty="0">
                <a:solidFill>
                  <a:schemeClr val="bg1"/>
                </a:solidFill>
                <a:effectLst>
                  <a:outerShdw blurRad="38100" dist="38100" dir="2700000" algn="ctr" rotWithShape="0">
                    <a:schemeClr val="tx1"/>
                  </a:outerShdw>
                </a:effectLst>
              </a:rPr>
              <a:t>twice</a:t>
            </a:r>
            <a:r>
              <a:rPr lang="en-US" sz="3200" dirty="0">
                <a:solidFill>
                  <a:schemeClr val="bg1"/>
                </a:solidFill>
                <a:effectLst>
                  <a:outerShdw blurRad="38100" dist="38100" dir="2700000" algn="ctr" rotWithShape="0">
                    <a:schemeClr val="tx1"/>
                  </a:outerShdw>
                </a:effectLst>
              </a:rPr>
              <a:t> to stress the </a:t>
            </a:r>
            <a:r>
              <a:rPr lang="en-US" sz="3200" b="1" i="1" dirty="0">
                <a:solidFill>
                  <a:schemeClr val="bg1"/>
                </a:solidFill>
                <a:effectLst>
                  <a:outerShdw blurRad="38100" dist="38100" dir="2700000" algn="ctr" rotWithShape="0">
                    <a:schemeClr val="tx1"/>
                  </a:outerShdw>
                </a:effectLst>
              </a:rPr>
              <a:t>certainty</a:t>
            </a:r>
            <a:r>
              <a:rPr lang="en-US" sz="3200" dirty="0">
                <a:solidFill>
                  <a:schemeClr val="bg1"/>
                </a:solidFill>
                <a:effectLst>
                  <a:outerShdw blurRad="38100" dist="38100" dir="2700000" algn="ctr" rotWithShape="0">
                    <a:schemeClr val="tx1"/>
                  </a:outerShdw>
                </a:effectLst>
              </a:rPr>
              <a:t> of divine fulfillment. </a:t>
            </a:r>
          </a:p>
          <a:p>
            <a:r>
              <a:rPr lang="en-US" sz="3200" dirty="0">
                <a:solidFill>
                  <a:schemeClr val="bg1"/>
                </a:solidFill>
                <a:effectLst>
                  <a:outerShdw blurRad="38100" dist="38100" dir="2700000" algn="ctr" rotWithShape="0">
                    <a:schemeClr val="tx1"/>
                  </a:outerShdw>
                </a:effectLst>
              </a:rPr>
              <a:t>So, the </a:t>
            </a:r>
            <a:r>
              <a:rPr lang="en-US" sz="3200" b="1" i="1" dirty="0">
                <a:solidFill>
                  <a:schemeClr val="bg1"/>
                </a:solidFill>
                <a:effectLst>
                  <a:outerShdw blurRad="38100" dist="38100" dir="2700000" algn="ctr" rotWithShape="0">
                    <a:schemeClr val="tx1"/>
                  </a:outerShdw>
                </a:effectLst>
              </a:rPr>
              <a:t>literal</a:t>
            </a:r>
            <a:r>
              <a:rPr lang="en-US" sz="3200" dirty="0">
                <a:solidFill>
                  <a:schemeClr val="bg1"/>
                </a:solidFill>
                <a:effectLst>
                  <a:outerShdw blurRad="38100" dist="38100" dir="2700000" algn="ctr" rotWithShape="0">
                    <a:schemeClr val="tx1"/>
                  </a:outerShdw>
                </a:effectLst>
              </a:rPr>
              <a:t> meaning of the message is: “</a:t>
            </a:r>
            <a:r>
              <a:rPr lang="en-US" sz="3200" i="1" dirty="0">
                <a:solidFill>
                  <a:schemeClr val="bg1"/>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Numbered, numbered, weighed, and divided</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The king, no doubt, would have </a:t>
            </a:r>
            <a:r>
              <a:rPr lang="en-US" sz="3200" b="1" i="1" dirty="0">
                <a:solidFill>
                  <a:schemeClr val="bg1"/>
                </a:solidFill>
                <a:effectLst>
                  <a:outerShdw blurRad="38100" dist="38100" dir="2700000" algn="ctr" rotWithShape="0">
                    <a:schemeClr val="tx1"/>
                  </a:outerShdw>
                </a:effectLst>
              </a:rPr>
              <a:t>recognized</a:t>
            </a:r>
            <a:r>
              <a:rPr lang="en-US" sz="3200" dirty="0">
                <a:solidFill>
                  <a:schemeClr val="bg1"/>
                </a:solidFill>
                <a:effectLst>
                  <a:outerShdw blurRad="38100" dist="38100" dir="2700000" algn="ctr" rotWithShape="0">
                    <a:schemeClr val="tx1"/>
                  </a:outerShdw>
                </a:effectLst>
              </a:rPr>
              <a:t> these Aramaic words, but their </a:t>
            </a:r>
            <a:r>
              <a:rPr lang="en-US" sz="3200" b="1" i="1" dirty="0">
                <a:solidFill>
                  <a:schemeClr val="bg1"/>
                </a:solidFill>
                <a:effectLst>
                  <a:outerShdw blurRad="38100" dist="38100" dir="2700000" algn="ctr" rotWithShape="0">
                    <a:schemeClr val="tx1"/>
                  </a:outerShdw>
                </a:effectLst>
              </a:rPr>
              <a:t>significance</a:t>
            </a:r>
            <a:r>
              <a:rPr lang="en-US" sz="3200" dirty="0">
                <a:solidFill>
                  <a:schemeClr val="bg1"/>
                </a:solidFill>
                <a:effectLst>
                  <a:outerShdw blurRad="38100" dist="38100" dir="2700000" algn="ctr" rotWithShape="0">
                    <a:schemeClr val="tx1"/>
                  </a:outerShdw>
                </a:effectLst>
              </a:rPr>
              <a:t> was a mystery to him. </a:t>
            </a:r>
          </a:p>
          <a:p>
            <a:r>
              <a:rPr lang="en-US" sz="3200" dirty="0">
                <a:solidFill>
                  <a:schemeClr val="bg1"/>
                </a:solidFill>
                <a:effectLst>
                  <a:outerShdw blurRad="38100" dist="38100" dir="2700000" algn="ctr" rotWithShape="0">
                    <a:schemeClr val="tx1"/>
                  </a:outerShdw>
                </a:effectLst>
              </a:rPr>
              <a:t>Daniel now </a:t>
            </a:r>
            <a:r>
              <a:rPr lang="en-US" sz="3200" b="1" i="1" dirty="0">
                <a:solidFill>
                  <a:schemeClr val="bg1"/>
                </a:solidFill>
                <a:effectLst>
                  <a:outerShdw blurRad="38100" dist="38100" dir="2700000" algn="ctr" rotWithShape="0">
                    <a:schemeClr val="tx1"/>
                  </a:outerShdw>
                </a:effectLst>
              </a:rPr>
              <a:t>explains</a:t>
            </a:r>
            <a:r>
              <a:rPr lang="en-US" sz="3200" dirty="0">
                <a:solidFill>
                  <a:schemeClr val="bg1"/>
                </a:solidFill>
                <a:effectLst>
                  <a:outerShdw blurRad="38100" dist="38100" dir="2700000" algn="ctr" rotWithShape="0">
                    <a:schemeClr val="tx1"/>
                  </a:outerShdw>
                </a:effectLst>
              </a:rPr>
              <a:t> what they mean. </a:t>
            </a:r>
          </a:p>
        </p:txBody>
      </p:sp>
      <p:sp>
        <p:nvSpPr>
          <p:cNvPr id="7" name="Title 1">
            <a:extLst>
              <a:ext uri="{FF2B5EF4-FFF2-40B4-BE49-F238E27FC236}">
                <a16:creationId xmlns:a16="http://schemas.microsoft.com/office/drawing/2014/main" id="{20D008E0-A354-D51B-14D2-FFE64227CE9F}"/>
              </a:ext>
            </a:extLst>
          </p:cNvPr>
          <p:cNvSpPr>
            <a:spLocks noGrp="1"/>
          </p:cNvSpPr>
          <p:nvPr>
            <p:ph type="title"/>
          </p:nvPr>
        </p:nvSpPr>
        <p:spPr>
          <a:xfrm>
            <a:off x="0" y="2"/>
            <a:ext cx="12192000" cy="1471861"/>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5:25</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this is the writing that was inscribed: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MENE, MENE, TEKEL, and PARSIN</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26</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This is the interpretation of the matter: MENE, God has numbered the days of your kingdom and brought it to an end;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27</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TEKEL, you have been weighed in the balances and found wanting;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28</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PERES, your kingdom is divided and given to the Medes and Persians."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E46F55CE-9F24-7044-158D-AA83C80418E3}"/>
              </a:ext>
            </a:extLst>
          </p:cNvPr>
          <p:cNvSpPr txBox="1"/>
          <p:nvPr/>
        </p:nvSpPr>
        <p:spPr>
          <a:xfrm>
            <a:off x="0" y="6488667"/>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Daniel, vol. 18,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The New American Commentary</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 (pp. </a:t>
            </a:r>
            <a:r>
              <a:rPr lang="en-US" dirty="0">
                <a:solidFill>
                  <a:schemeClr val="bg1"/>
                </a:solidFill>
                <a:effectLst>
                  <a:outerShdw blurRad="38100" dist="38100" dir="2700000" algn="ctr" rotWithShape="0">
                    <a:schemeClr val="tx1"/>
                  </a:outerShdw>
                </a:effectLst>
              </a:rPr>
              <a:t>164–166</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2679600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p:cTn id="49"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5">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5">
                                            <p:txEl>
                                              <p:pRg st="7" end="7"/>
                                            </p:txEl>
                                          </p:spTgt>
                                        </p:tgtEl>
                                        <p:attrNameLst>
                                          <p:attrName>style.visibility</p:attrName>
                                        </p:attrNameLst>
                                      </p:cBhvr>
                                      <p:to>
                                        <p:strVal val="visible"/>
                                      </p:to>
                                    </p:set>
                                    <p:anim calcmode="lin" valueType="num">
                                      <p:cBhvr>
                                        <p:cTn id="56"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D8E35119-9457-5B61-683D-4FFF5F4CC407}"/>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29AED51-C68E-07BB-A9B4-3203D65F2C1C}"/>
              </a:ext>
            </a:extLst>
          </p:cNvPr>
          <p:cNvSpPr>
            <a:spLocks noGrp="1"/>
          </p:cNvSpPr>
          <p:nvPr>
            <p:ph idx="1"/>
          </p:nvPr>
        </p:nvSpPr>
        <p:spPr>
          <a:xfrm>
            <a:off x="286247" y="1937084"/>
            <a:ext cx="11741321" cy="4519375"/>
          </a:xfrm>
        </p:spPr>
        <p:txBody>
          <a:bodyPr>
            <a:normAutofit fontScale="92500" lnSpcReduction="20000"/>
          </a:bodyPr>
          <a:lstStyle/>
          <a:p>
            <a:r>
              <a:rPr lang="en-US" sz="3200" dirty="0">
                <a:solidFill>
                  <a:schemeClr val="bg1"/>
                </a:solidFill>
                <a:effectLst>
                  <a:outerShdw blurRad="38100" dist="38100" dir="2700000" algn="ctr" rotWithShape="0">
                    <a:schemeClr val="tx1"/>
                  </a:outerShdw>
                </a:effectLst>
              </a:rPr>
              <a:t>The inscription was an announcement of the divine </a:t>
            </a:r>
            <a:r>
              <a:rPr lang="en-US" sz="3200" b="1" i="1" dirty="0">
                <a:solidFill>
                  <a:schemeClr val="bg1"/>
                </a:solidFill>
                <a:effectLst>
                  <a:outerShdw blurRad="38100" dist="38100" dir="2700000" algn="ctr" rotWithShape="0">
                    <a:schemeClr val="tx1"/>
                  </a:outerShdw>
                </a:effectLst>
              </a:rPr>
              <a:t>evaluation</a:t>
            </a:r>
            <a:r>
              <a:rPr lang="en-US" sz="3200" dirty="0">
                <a:solidFill>
                  <a:schemeClr val="bg1"/>
                </a:solidFill>
                <a:effectLst>
                  <a:outerShdw blurRad="38100" dist="38100" dir="2700000" algn="ctr" rotWithShape="0">
                    <a:schemeClr val="tx1"/>
                  </a:outerShdw>
                </a:effectLst>
              </a:rPr>
              <a:t> of Belshazzar’s reign and a </a:t>
            </a:r>
            <a:r>
              <a:rPr lang="en-US" sz="3200" b="1" i="1" dirty="0">
                <a:solidFill>
                  <a:schemeClr val="bg1"/>
                </a:solidFill>
                <a:effectLst>
                  <a:outerShdw blurRad="38100" dist="38100" dir="2700000" algn="ctr" rotWithShape="0">
                    <a:schemeClr val="tx1"/>
                  </a:outerShdw>
                </a:effectLst>
              </a:rPr>
              <a:t>pronouncement</a:t>
            </a:r>
            <a:r>
              <a:rPr lang="en-US" sz="3200" dirty="0">
                <a:solidFill>
                  <a:schemeClr val="bg1"/>
                </a:solidFill>
                <a:effectLst>
                  <a:outerShdw blurRad="38100" dist="38100" dir="2700000" algn="ctr" rotWithShape="0">
                    <a:schemeClr val="tx1"/>
                  </a:outerShdw>
                </a:effectLst>
              </a:rPr>
              <a:t> of imminent </a:t>
            </a:r>
            <a:r>
              <a:rPr lang="en-US" sz="3200" b="1" i="1" dirty="0">
                <a:solidFill>
                  <a:schemeClr val="bg1"/>
                </a:solidFill>
                <a:effectLst>
                  <a:outerShdw blurRad="38100" dist="38100" dir="2700000" algn="ctr" rotWithShape="0">
                    <a:schemeClr val="tx1"/>
                  </a:outerShdw>
                </a:effectLst>
              </a:rPr>
              <a:t>judgment</a:t>
            </a:r>
            <a:r>
              <a:rPr lang="en-US" sz="3200" dirty="0">
                <a:solidFill>
                  <a:schemeClr val="bg1"/>
                </a:solidFill>
                <a:effectLst>
                  <a:outerShdw blurRad="38100" dist="38100" dir="2700000" algn="ctr" rotWithShape="0">
                    <a:schemeClr val="tx1"/>
                  </a:outerShdw>
                </a:effectLst>
              </a:rPr>
              <a:t>.</a:t>
            </a:r>
          </a:p>
          <a:p>
            <a:r>
              <a:rPr lang="en-US" sz="3200" dirty="0">
                <a:solidFill>
                  <a:schemeClr val="bg1"/>
                </a:solidFill>
                <a:effectLst>
                  <a:outerShdw blurRad="38100" dist="38100" dir="2700000" algn="ctr" rotWithShape="0">
                    <a:schemeClr val="tx1"/>
                  </a:outerShdw>
                </a:effectLst>
              </a:rPr>
              <a:t>“</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MENE</a:t>
            </a:r>
            <a:r>
              <a:rPr lang="en-US" sz="3200" dirty="0">
                <a:solidFill>
                  <a:schemeClr val="bg1"/>
                </a:solidFill>
                <a:effectLst>
                  <a:outerShdw blurRad="38100" dist="38100" dir="2700000" algn="ctr" rotWithShape="0">
                    <a:schemeClr val="tx1"/>
                  </a:outerShdw>
                </a:effectLst>
              </a:rPr>
              <a:t>” signifies that Belshazzar’s evil rule (and his life) would soon be over (in other words, his days are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numbered</a:t>
            </a:r>
            <a:r>
              <a:rPr lang="en-US" sz="3200" dirty="0">
                <a:solidFill>
                  <a:schemeClr val="bg1"/>
                </a:solidFill>
                <a:effectLst>
                  <a:outerShdw blurRad="38100" dist="38100" dir="2700000" algn="ctr" rotWithShape="0">
                    <a:schemeClr val="tx1"/>
                  </a:outerShdw>
                </a:effectLst>
              </a:rPr>
              <a:t>”).</a:t>
            </a:r>
          </a:p>
          <a:p>
            <a:r>
              <a:rPr lang="en-US" sz="3200" dirty="0">
                <a:solidFill>
                  <a:schemeClr val="bg1"/>
                </a:solidFill>
                <a:effectLst>
                  <a:outerShdw blurRad="38100" dist="38100" dir="2700000" algn="ctr" rotWithShape="0">
                    <a:schemeClr val="tx1"/>
                  </a:outerShdw>
                </a:effectLst>
              </a:rPr>
              <a:t>The term translated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wanting</a:t>
            </a:r>
            <a:r>
              <a:rPr lang="en-US" sz="3200" dirty="0">
                <a:solidFill>
                  <a:schemeClr val="bg1"/>
                </a:solidFill>
                <a:effectLst>
                  <a:outerShdw blurRad="38100" dist="38100" dir="2700000" algn="ctr" rotWithShape="0">
                    <a:schemeClr val="tx1"/>
                  </a:outerShdw>
                </a:effectLst>
              </a:rPr>
              <a:t>” means “lacking, deficient.” </a:t>
            </a:r>
          </a:p>
          <a:p>
            <a:r>
              <a:rPr lang="en-US" sz="3200" dirty="0">
                <a:solidFill>
                  <a:schemeClr val="bg1"/>
                </a:solidFill>
                <a:effectLst>
                  <a:outerShdw blurRad="38100" dist="38100" dir="2700000" algn="ctr" rotWithShape="0">
                    <a:schemeClr val="tx1"/>
                  </a:outerShdw>
                </a:effectLst>
              </a:rPr>
              <a:t>Belshazzar was “lacking, deficient in moral worth.”</a:t>
            </a:r>
          </a:p>
          <a:p>
            <a:r>
              <a:rPr lang="en-US" sz="3200" dirty="0">
                <a:solidFill>
                  <a:schemeClr val="bg1"/>
                </a:solidFill>
                <a:effectLst>
                  <a:outerShdw blurRad="38100" dist="38100" dir="2700000" algn="ctr" rotWithShape="0">
                    <a:schemeClr val="tx1"/>
                  </a:outerShdw>
                </a:effectLst>
              </a:rPr>
              <a:t>God’s righteous standards were placed on </a:t>
            </a:r>
            <a:r>
              <a:rPr lang="en-US" sz="3200" b="1" i="1" dirty="0">
                <a:solidFill>
                  <a:schemeClr val="bg1"/>
                </a:solidFill>
                <a:effectLst>
                  <a:outerShdw blurRad="38100" dist="38100" dir="2700000" algn="ctr" rotWithShape="0">
                    <a:schemeClr val="tx1"/>
                  </a:outerShdw>
                </a:effectLst>
              </a:rPr>
              <a:t>one</a:t>
            </a:r>
            <a:r>
              <a:rPr lang="en-US" sz="3200" dirty="0">
                <a:solidFill>
                  <a:schemeClr val="bg1"/>
                </a:solidFill>
                <a:effectLst>
                  <a:outerShdw blurRad="38100" dist="38100" dir="2700000" algn="ctr" rotWithShape="0">
                    <a:schemeClr val="tx1"/>
                  </a:outerShdw>
                </a:effectLst>
              </a:rPr>
              <a:t> side of the scales and the king’s wicked life on </a:t>
            </a:r>
            <a:r>
              <a:rPr lang="en-US" sz="3200" b="1" i="1" dirty="0">
                <a:solidFill>
                  <a:schemeClr val="bg1"/>
                </a:solidFill>
                <a:effectLst>
                  <a:outerShdw blurRad="38100" dist="38100" dir="2700000" algn="ctr" rotWithShape="0">
                    <a:schemeClr val="tx1"/>
                  </a:outerShdw>
                </a:effectLst>
              </a:rPr>
              <a:t>the other</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Belshazzar did not </a:t>
            </a:r>
            <a:r>
              <a:rPr lang="en-US" sz="3200" b="1" i="1" dirty="0">
                <a:solidFill>
                  <a:schemeClr val="bg1"/>
                </a:solidFill>
                <a:effectLst>
                  <a:outerShdw blurRad="38100" dist="38100" dir="2700000" algn="ctr" rotWithShape="0">
                    <a:schemeClr val="tx1"/>
                  </a:outerShdw>
                </a:effectLst>
              </a:rPr>
              <a:t>measure up </a:t>
            </a:r>
            <a:r>
              <a:rPr lang="en-US" sz="3200" dirty="0">
                <a:solidFill>
                  <a:schemeClr val="bg1"/>
                </a:solidFill>
                <a:effectLst>
                  <a:outerShdw blurRad="38100" dist="38100" dir="2700000" algn="ctr" rotWithShape="0">
                    <a:schemeClr val="tx1"/>
                  </a:outerShdw>
                </a:effectLst>
              </a:rPr>
              <a:t>to God’s standard of righteousness, and the proud king had never repented of his sins and humbled himself before God and asked for forgiveness.</a:t>
            </a:r>
          </a:p>
        </p:txBody>
      </p:sp>
      <p:sp>
        <p:nvSpPr>
          <p:cNvPr id="7" name="Title 1">
            <a:extLst>
              <a:ext uri="{FF2B5EF4-FFF2-40B4-BE49-F238E27FC236}">
                <a16:creationId xmlns:a16="http://schemas.microsoft.com/office/drawing/2014/main" id="{579AAA63-7231-49D8-5917-476CBE9AAC7A}"/>
              </a:ext>
            </a:extLst>
          </p:cNvPr>
          <p:cNvSpPr>
            <a:spLocks noGrp="1"/>
          </p:cNvSpPr>
          <p:nvPr>
            <p:ph type="title"/>
          </p:nvPr>
        </p:nvSpPr>
        <p:spPr>
          <a:xfrm>
            <a:off x="0" y="2"/>
            <a:ext cx="12192000" cy="1732545"/>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5:25</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this is the writing that was inscribed: MENE, MENE, TEKEL, and PARSIN.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26</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This is the interpretation of the matter: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MENE, God has numbered the days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of your kingdom and brought it to an end;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27</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TEKEL, you have been weighed in the balances and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found wanting</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28</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PERES, your kingdom is divided and given to the Medes and Persians."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C1A947E1-3B13-5FDA-7695-1732652F942F}"/>
              </a:ext>
            </a:extLst>
          </p:cNvPr>
          <p:cNvSpPr txBox="1"/>
          <p:nvPr/>
        </p:nvSpPr>
        <p:spPr>
          <a:xfrm>
            <a:off x="0" y="6488667"/>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Daniel, vol. 18,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The New American Commentary</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 (pp. </a:t>
            </a:r>
            <a:r>
              <a:rPr lang="en-US" dirty="0">
                <a:solidFill>
                  <a:schemeClr val="bg1"/>
                </a:solidFill>
                <a:effectLst>
                  <a:outerShdw blurRad="38100" dist="38100" dir="2700000" algn="ctr" rotWithShape="0">
                    <a:schemeClr val="tx1"/>
                  </a:outerShdw>
                </a:effectLst>
              </a:rPr>
              <a:t>164–166</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9476843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079E2ECC-D81C-C25D-2EBD-B5F0EB31E0CC}"/>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D94F0BD-0FAF-1EEB-6F91-88D3095831AE}"/>
              </a:ext>
            </a:extLst>
          </p:cNvPr>
          <p:cNvSpPr>
            <a:spLocks noGrp="1"/>
          </p:cNvSpPr>
          <p:nvPr>
            <p:ph idx="1"/>
          </p:nvPr>
        </p:nvSpPr>
        <p:spPr>
          <a:xfrm>
            <a:off x="286247" y="1937084"/>
            <a:ext cx="11741321" cy="4551583"/>
          </a:xfrm>
        </p:spPr>
        <p:txBody>
          <a:bodyPr>
            <a:normAutofit fontScale="92500" lnSpcReduction="20000"/>
          </a:bodyPr>
          <a:lstStyle/>
          <a:p>
            <a:r>
              <a:rPr lang="en-US" sz="3200" dirty="0">
                <a:solidFill>
                  <a:schemeClr val="bg1"/>
                </a:solidFill>
                <a:effectLst>
                  <a:outerShdw blurRad="38100" dist="38100" dir="2700000" algn="ctr" rotWithShape="0">
                    <a:schemeClr val="tx1"/>
                  </a:outerShdw>
                </a:effectLst>
              </a:rPr>
              <a:t>Verse 28 reads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PERES, your kingdom is divided</a:t>
            </a:r>
            <a:r>
              <a:rPr lang="en-US" sz="3200" dirty="0">
                <a:solidFill>
                  <a:schemeClr val="bg1"/>
                </a:solidFill>
                <a:effectLst>
                  <a:outerShdw blurRad="38100" dist="38100" dir="2700000" algn="ctr" rotWithShape="0">
                    <a:schemeClr val="tx1"/>
                  </a:outerShdw>
                </a:effectLst>
              </a:rPr>
              <a:t>”</a:t>
            </a:r>
          </a:p>
          <a:p>
            <a:r>
              <a:rPr lang="en-US" sz="3200" dirty="0">
                <a:solidFill>
                  <a:schemeClr val="bg1"/>
                </a:solidFill>
                <a:effectLst>
                  <a:outerShdw blurRad="38100" dist="38100" dir="2700000" algn="ctr" rotWithShape="0">
                    <a:schemeClr val="tx1"/>
                  </a:outerShdw>
                </a:effectLst>
              </a:rPr>
              <a:t>“</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PERES</a:t>
            </a:r>
            <a:r>
              <a:rPr lang="en-US" sz="3200" dirty="0">
                <a:solidFill>
                  <a:schemeClr val="bg1"/>
                </a:solidFill>
                <a:effectLst>
                  <a:outerShdw blurRad="38100" dist="38100" dir="2700000" algn="ctr" rotWithShape="0">
                    <a:schemeClr val="tx1"/>
                  </a:outerShdw>
                </a:effectLst>
              </a:rPr>
              <a:t>”  is the singular form of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PARSIN</a:t>
            </a:r>
            <a:r>
              <a:rPr lang="en-US" sz="3200" dirty="0">
                <a:solidFill>
                  <a:schemeClr val="bg1"/>
                </a:solidFill>
                <a:effectLst>
                  <a:outerShdw blurRad="38100" dist="38100" dir="2700000" algn="ctr" rotWithShape="0">
                    <a:schemeClr val="tx1"/>
                  </a:outerShdw>
                </a:effectLst>
              </a:rPr>
              <a:t>” (vs. 25), which means “divided”</a:t>
            </a:r>
          </a:p>
          <a:p>
            <a:r>
              <a:rPr lang="en-US" sz="3200" dirty="0">
                <a:solidFill>
                  <a:schemeClr val="bg1"/>
                </a:solidFill>
                <a:effectLst>
                  <a:outerShdw blurRad="38100" dist="38100" dir="2700000" algn="ctr" rotWithShape="0">
                    <a:schemeClr val="tx1"/>
                  </a:outerShdw>
                </a:effectLst>
              </a:rPr>
              <a:t>Belshazzar’s kingdom was to be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divided</a:t>
            </a:r>
            <a:r>
              <a:rPr lang="en-US" sz="3200" dirty="0">
                <a:solidFill>
                  <a:schemeClr val="bg1"/>
                </a:solidFill>
                <a:effectLst>
                  <a:outerShdw blurRad="38100" dist="38100" dir="2700000" algn="ctr" rotWithShape="0">
                    <a:schemeClr val="tx1"/>
                  </a:outerShdw>
                </a:effectLst>
              </a:rPr>
              <a:t>” – broken into pieces and destroyed.</a:t>
            </a:r>
          </a:p>
          <a:p>
            <a:r>
              <a:rPr lang="en-US" sz="3200" dirty="0">
                <a:solidFill>
                  <a:schemeClr val="bg1"/>
                </a:solidFill>
                <a:effectLst>
                  <a:outerShdw blurRad="38100" dist="38100" dir="2700000" algn="ctr" rotWithShape="0">
                    <a:schemeClr val="tx1"/>
                  </a:outerShdw>
                </a:effectLst>
              </a:rPr>
              <a:t>The text then states that Belshazzar’s kingdom would be given to the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Medes and Persians</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The word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PERES</a:t>
            </a:r>
            <a:r>
              <a:rPr lang="en-US" sz="3200" dirty="0">
                <a:solidFill>
                  <a:schemeClr val="bg1"/>
                </a:solidFill>
                <a:effectLst>
                  <a:outerShdw blurRad="38100" dist="38100" dir="2700000" algn="ctr" rotWithShape="0">
                    <a:schemeClr val="tx1"/>
                  </a:outerShdw>
                </a:effectLst>
              </a:rPr>
              <a:t>” has the same consonants (only the consonants were written in ancient Aramaic and Hebrew scripts) as the Aramaic word translated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Persians</a:t>
            </a:r>
            <a:r>
              <a:rPr lang="en-US" sz="3200" dirty="0">
                <a:solidFill>
                  <a:schemeClr val="bg1"/>
                </a:solidFill>
                <a:effectLst>
                  <a:outerShdw blurRad="38100" dist="38100" dir="2700000" algn="ctr" rotWithShape="0">
                    <a:schemeClr val="tx1"/>
                  </a:outerShdw>
                </a:effectLst>
              </a:rPr>
              <a:t>” and was likely intended as a play on words, hinting that the division of the kingdom would be brought about by the Persian armies.</a:t>
            </a:r>
          </a:p>
        </p:txBody>
      </p:sp>
      <p:sp>
        <p:nvSpPr>
          <p:cNvPr id="7" name="Title 1">
            <a:extLst>
              <a:ext uri="{FF2B5EF4-FFF2-40B4-BE49-F238E27FC236}">
                <a16:creationId xmlns:a16="http://schemas.microsoft.com/office/drawing/2014/main" id="{D15873AD-017B-0119-D91A-E292E7B08262}"/>
              </a:ext>
            </a:extLst>
          </p:cNvPr>
          <p:cNvSpPr>
            <a:spLocks noGrp="1"/>
          </p:cNvSpPr>
          <p:nvPr>
            <p:ph type="title"/>
          </p:nvPr>
        </p:nvSpPr>
        <p:spPr>
          <a:xfrm>
            <a:off x="0" y="2"/>
            <a:ext cx="12192000" cy="1732545"/>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5:25</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this is the writing that was inscribed: MENE, MENE, TEKEL, and PARSIN.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26</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This is the interpretation of the matter: MENE, God has numbered the days of your kingdom and brought it to an end;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27</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TEKEL, you have been weighed in the balances and found wanting;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28</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PERES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your kingdom is divided</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given to the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Medes and Persians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57D4B03D-464E-BA17-D3A2-33E3AC11A17E}"/>
              </a:ext>
            </a:extLst>
          </p:cNvPr>
          <p:cNvSpPr txBox="1"/>
          <p:nvPr/>
        </p:nvSpPr>
        <p:spPr>
          <a:xfrm>
            <a:off x="0" y="6488667"/>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Daniel, vol. 18,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The New American Commentary</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 (pp. </a:t>
            </a:r>
            <a:r>
              <a:rPr lang="en-US" dirty="0">
                <a:solidFill>
                  <a:schemeClr val="bg1"/>
                </a:solidFill>
                <a:effectLst>
                  <a:outerShdw blurRad="38100" dist="38100" dir="2700000" algn="ctr" rotWithShape="0">
                    <a:schemeClr val="tx1"/>
                  </a:outerShdw>
                </a:effectLst>
              </a:rPr>
              <a:t>164–166</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3045152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1D786CCD-07F8-5C0F-127B-635D1AE3C29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60D3736-272C-31AC-6FB3-1AEC5BB35192}"/>
              </a:ext>
            </a:extLst>
          </p:cNvPr>
          <p:cNvSpPr>
            <a:spLocks noGrp="1"/>
          </p:cNvSpPr>
          <p:nvPr>
            <p:ph type="title"/>
          </p:nvPr>
        </p:nvSpPr>
        <p:spPr>
          <a:xfrm>
            <a:off x="0" y="0"/>
            <a:ext cx="12192000" cy="818735"/>
          </a:xfrm>
        </p:spPr>
        <p:txBody>
          <a:bodyPr>
            <a:normAutofit fontScale="90000"/>
          </a:bodyPr>
          <a:lstStyle/>
          <a:p>
            <a:pPr algn="ctr"/>
            <a:r>
              <a:rPr lang="en-US" sz="48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Daniel’s Exaltation and the Fall of Babylon (5:29-31)</a:t>
            </a:r>
          </a:p>
        </p:txBody>
      </p:sp>
      <p:sp>
        <p:nvSpPr>
          <p:cNvPr id="5" name="Content Placeholder 4">
            <a:extLst>
              <a:ext uri="{FF2B5EF4-FFF2-40B4-BE49-F238E27FC236}">
                <a16:creationId xmlns:a16="http://schemas.microsoft.com/office/drawing/2014/main" id="{E6D42F3A-4978-040C-718F-90788276AD07}"/>
              </a:ext>
            </a:extLst>
          </p:cNvPr>
          <p:cNvSpPr>
            <a:spLocks noGrp="1"/>
          </p:cNvSpPr>
          <p:nvPr>
            <p:ph idx="1"/>
          </p:nvPr>
        </p:nvSpPr>
        <p:spPr>
          <a:xfrm>
            <a:off x="357809" y="1001863"/>
            <a:ext cx="11502887" cy="5793791"/>
          </a:xfrm>
        </p:spPr>
        <p:txBody>
          <a:bodyPr>
            <a:normAutofit/>
          </a:bodyPr>
          <a:lstStyle/>
          <a:p>
            <a:pPr marL="0" indent="0">
              <a:buNone/>
            </a:pP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5:29</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Then at Belshazzar's command, Daniel was clothed in purple, a gold chain was placed around his neck, and he was proclaimed the third highest ruler in the kingdom.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30</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That very night Belshazzar, king of the Babylonians, was slain,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31</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Darius the Mede took over the kingdom, at the age of sixty-two. </a:t>
            </a:r>
            <a:r>
              <a:rPr lang="en-US" sz="40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(NIV)</a:t>
            </a:r>
          </a:p>
        </p:txBody>
      </p:sp>
    </p:spTree>
    <p:extLst>
      <p:ext uri="{BB962C8B-B14F-4D97-AF65-F5344CB8AC3E}">
        <p14:creationId xmlns:p14="http://schemas.microsoft.com/office/powerpoint/2010/main" val="18468386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7A8F13D5-B104-EB3E-2847-BD26F91F2F4C}"/>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1189F58-A085-16B2-4948-883B3B17B386}"/>
              </a:ext>
            </a:extLst>
          </p:cNvPr>
          <p:cNvSpPr>
            <a:spLocks noGrp="1"/>
          </p:cNvSpPr>
          <p:nvPr>
            <p:ph idx="1"/>
          </p:nvPr>
        </p:nvSpPr>
        <p:spPr>
          <a:xfrm>
            <a:off x="225339" y="1283369"/>
            <a:ext cx="11741321" cy="5257800"/>
          </a:xfrm>
        </p:spPr>
        <p:txBody>
          <a:bodyPr>
            <a:normAutofit lnSpcReduction="10000"/>
          </a:bodyPr>
          <a:lstStyle/>
          <a:p>
            <a:r>
              <a:rPr lang="en-US" dirty="0">
                <a:solidFill>
                  <a:schemeClr val="bg1"/>
                </a:solidFill>
                <a:effectLst>
                  <a:outerShdw blurRad="38100" dist="38100" dir="2700000" algn="ctr" rotWithShape="0">
                    <a:schemeClr val="tx1"/>
                  </a:outerShdw>
                </a:effectLst>
              </a:rPr>
              <a:t>Daniel had interpreted the writing and was given the rewards promised by the king. </a:t>
            </a:r>
          </a:p>
          <a:p>
            <a:r>
              <a:rPr lang="en-US" dirty="0">
                <a:solidFill>
                  <a:schemeClr val="bg1"/>
                </a:solidFill>
                <a:effectLst>
                  <a:outerShdw blurRad="38100" dist="38100" dir="2700000" algn="ctr" rotWithShape="0">
                    <a:schemeClr val="tx1"/>
                  </a:outerShdw>
                </a:effectLst>
              </a:rPr>
              <a:t>He did not refuse the gifts since it could no longer be argued that they somehow influenced his message, since he had already given it. </a:t>
            </a:r>
          </a:p>
          <a:p>
            <a:r>
              <a:rPr lang="en-US" dirty="0">
                <a:solidFill>
                  <a:schemeClr val="bg1"/>
                </a:solidFill>
                <a:effectLst>
                  <a:outerShdw blurRad="38100" dist="38100" dir="2700000" algn="ctr" rotWithShape="0">
                    <a:schemeClr val="tx1"/>
                  </a:outerShdw>
                </a:effectLst>
              </a:rPr>
              <a:t>Besides that, the gifts were of little value at this point. </a:t>
            </a:r>
          </a:p>
          <a:p>
            <a:r>
              <a:rPr lang="en-US" dirty="0">
                <a:solidFill>
                  <a:schemeClr val="bg1"/>
                </a:solidFill>
                <a:effectLst>
                  <a:outerShdw blurRad="38100" dist="38100" dir="2700000" algn="ctr" rotWithShape="0">
                    <a:schemeClr val="tx1"/>
                  </a:outerShdw>
                </a:effectLst>
              </a:rPr>
              <a:t>What good is a “</a:t>
            </a:r>
            <a:r>
              <a:rPr lang="en-US"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proclamation</a:t>
            </a:r>
            <a:r>
              <a:rPr lang="en-US" dirty="0">
                <a:solidFill>
                  <a:schemeClr val="bg1"/>
                </a:solidFill>
                <a:effectLst>
                  <a:outerShdw blurRad="38100" dist="38100" dir="2700000" algn="ctr" rotWithShape="0">
                    <a:schemeClr val="tx1"/>
                  </a:outerShdw>
                </a:effectLst>
              </a:rPr>
              <a:t>” (to the people in the room, not throughout the empire) that he was to be the “</a:t>
            </a:r>
            <a:r>
              <a:rPr lang="en-US"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third ruler</a:t>
            </a:r>
            <a:r>
              <a:rPr lang="en-US" dirty="0">
                <a:solidFill>
                  <a:schemeClr val="bg1"/>
                </a:solidFill>
                <a:effectLst>
                  <a:outerShdw blurRad="38100" dist="38100" dir="2700000" algn="ctr" rotWithShape="0">
                    <a:schemeClr val="tx1"/>
                  </a:outerShdw>
                </a:effectLst>
              </a:rPr>
              <a:t>” in an empire that would collapse in only a few hours? </a:t>
            </a:r>
          </a:p>
          <a:p>
            <a:r>
              <a:rPr lang="en-US" dirty="0">
                <a:solidFill>
                  <a:schemeClr val="bg1"/>
                </a:solidFill>
                <a:effectLst>
                  <a:outerShdw blurRad="38100" dist="38100" dir="2700000" algn="ctr" rotWithShape="0">
                    <a:schemeClr val="tx1"/>
                  </a:outerShdw>
                </a:effectLst>
              </a:rPr>
              <a:t>There is no record of Belshazzar ever acknowledging the greatness and power of Israel’s God, but by conferring the promised gifts upon Yahweh’s representative, Daniel, it indicates that he at least believed Daniel’s interpretation of the message on the wall. </a:t>
            </a:r>
          </a:p>
          <a:p>
            <a:r>
              <a:rPr lang="en-US" dirty="0">
                <a:solidFill>
                  <a:schemeClr val="bg1"/>
                </a:solidFill>
                <a:effectLst>
                  <a:outerShdw blurRad="38100" dist="38100" dir="2700000" algn="ctr" rotWithShape="0">
                    <a:schemeClr val="tx1"/>
                  </a:outerShdw>
                </a:effectLst>
              </a:rPr>
              <a:t>This in itself was an </a:t>
            </a:r>
            <a:r>
              <a:rPr lang="en-US" b="1" i="1" dirty="0">
                <a:solidFill>
                  <a:schemeClr val="bg1"/>
                </a:solidFill>
                <a:effectLst>
                  <a:outerShdw blurRad="38100" dist="38100" dir="2700000" algn="ctr" rotWithShape="0">
                    <a:schemeClr val="tx1"/>
                  </a:outerShdw>
                </a:effectLst>
              </a:rPr>
              <a:t>indirect</a:t>
            </a:r>
            <a:r>
              <a:rPr lang="en-US" dirty="0">
                <a:solidFill>
                  <a:schemeClr val="bg1"/>
                </a:solidFill>
                <a:effectLst>
                  <a:outerShdw blurRad="38100" dist="38100" dir="2700000" algn="ctr" rotWithShape="0">
                    <a:schemeClr val="tx1"/>
                  </a:outerShdw>
                </a:effectLst>
              </a:rPr>
              <a:t> recognition of Yahweh’s reality and power. </a:t>
            </a:r>
          </a:p>
        </p:txBody>
      </p:sp>
      <p:sp>
        <p:nvSpPr>
          <p:cNvPr id="7" name="Title 1">
            <a:extLst>
              <a:ext uri="{FF2B5EF4-FFF2-40B4-BE49-F238E27FC236}">
                <a16:creationId xmlns:a16="http://schemas.microsoft.com/office/drawing/2014/main" id="{516C14B9-6A6A-AA7D-F59B-B02B6D3D0124}"/>
              </a:ext>
            </a:extLst>
          </p:cNvPr>
          <p:cNvSpPr>
            <a:spLocks noGrp="1"/>
          </p:cNvSpPr>
          <p:nvPr>
            <p:ph type="title"/>
          </p:nvPr>
        </p:nvSpPr>
        <p:spPr>
          <a:xfrm>
            <a:off x="0" y="3"/>
            <a:ext cx="12192000" cy="1219197"/>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5:29</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Then Belshazzar gave the command, and Daniel was clothed with purple, a chain of gold was put around his neck, and a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proclamation</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was made about him, that he should be the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third ruler</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in the kingdom.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67C4CECE-143E-F48A-50BB-08B6CB4F0917}"/>
              </a:ext>
            </a:extLst>
          </p:cNvPr>
          <p:cNvSpPr txBox="1"/>
          <p:nvPr/>
        </p:nvSpPr>
        <p:spPr>
          <a:xfrm>
            <a:off x="0" y="6488667"/>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Daniel, vol. 18,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The New American Commentary</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 (pp. </a:t>
            </a:r>
            <a:r>
              <a:rPr kumimoji="0" lang="en-US" sz="1800" b="0" i="0" u="none" strike="noStrike" kern="1200" cap="none" spc="0" normalizeH="0" baseline="0" noProof="0" dirty="0">
                <a:ln>
                  <a:noFill/>
                </a:ln>
                <a:solidFill>
                  <a:prstClr val="white"/>
                </a:solidFill>
                <a:effectLst>
                  <a:outerShdw blurRad="38100" dist="38100" dir="2700000" algn="ctr" rotWithShape="0">
                    <a:prstClr val="black"/>
                  </a:outerShdw>
                </a:effectLst>
                <a:uLnTx/>
                <a:uFillTx/>
                <a:latin typeface="Calibri" panose="020F0502020204030204"/>
                <a:ea typeface="+mn-ea"/>
                <a:cs typeface="+mn-cs"/>
              </a:rPr>
              <a:t>164–166</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342627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53C87548-D9B5-7AEC-775A-44936448D68B}"/>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0BD8736-DE8B-8A5C-11BD-43AE6BDA9DE0}"/>
              </a:ext>
            </a:extLst>
          </p:cNvPr>
          <p:cNvSpPr>
            <a:spLocks noGrp="1"/>
          </p:cNvSpPr>
          <p:nvPr>
            <p:ph idx="1"/>
          </p:nvPr>
        </p:nvSpPr>
        <p:spPr>
          <a:xfrm>
            <a:off x="286247" y="1247274"/>
            <a:ext cx="11741321" cy="5241394"/>
          </a:xfrm>
        </p:spPr>
        <p:txBody>
          <a:bodyPr>
            <a:normAutofit lnSpcReduction="10000"/>
          </a:bodyPr>
          <a:lstStyle/>
          <a:p>
            <a:r>
              <a:rPr lang="en-US" sz="3200" dirty="0">
                <a:solidFill>
                  <a:schemeClr val="bg1"/>
                </a:solidFill>
                <a:effectLst>
                  <a:outerShdw blurRad="38100" dist="38100" dir="2700000" algn="ctr" rotWithShape="0">
                    <a:schemeClr val="tx1"/>
                  </a:outerShdw>
                </a:effectLst>
              </a:rPr>
              <a:t>With only a few words the writer of Daniel reported one of the most significant events in world history: the fall of the Babylonian Empire and the beginning of the Medo-Persian Empire. </a:t>
            </a:r>
          </a:p>
          <a:p>
            <a:r>
              <a:rPr lang="en-US" sz="3200" dirty="0">
                <a:solidFill>
                  <a:schemeClr val="bg1"/>
                </a:solidFill>
                <a:effectLst>
                  <a:outerShdw blurRad="38100" dist="38100" dir="2700000" algn="ctr" rotWithShape="0">
                    <a:schemeClr val="tx1"/>
                  </a:outerShdw>
                </a:effectLst>
              </a:rPr>
              <a:t>That night the city fell and with it the last remnants of Babylonian dominance. </a:t>
            </a:r>
          </a:p>
          <a:p>
            <a:r>
              <a:rPr lang="en-US" sz="3200" dirty="0">
                <a:solidFill>
                  <a:schemeClr val="bg1"/>
                </a:solidFill>
                <a:effectLst>
                  <a:outerShdw blurRad="38100" dist="38100" dir="2700000" algn="ctr" rotWithShape="0">
                    <a:schemeClr val="tx1"/>
                  </a:outerShdw>
                </a:effectLst>
              </a:rPr>
              <a:t>Belshazzar was executed only a few hours later.</a:t>
            </a:r>
          </a:p>
          <a:p>
            <a:r>
              <a:rPr lang="en-US" sz="3200" dirty="0">
                <a:solidFill>
                  <a:schemeClr val="bg1"/>
                </a:solidFill>
                <a:effectLst>
                  <a:outerShdw blurRad="38100" dist="38100" dir="2700000" algn="ctr" rotWithShape="0">
                    <a:schemeClr val="tx1"/>
                  </a:outerShdw>
                </a:effectLst>
              </a:rPr>
              <a:t>Daniel furnishes very little information about the actual fall of Babylon, but a number of extra-biblical historical sources supplement the biblical account. </a:t>
            </a:r>
          </a:p>
          <a:p>
            <a:r>
              <a:rPr lang="en-US" sz="3200" dirty="0">
                <a:solidFill>
                  <a:schemeClr val="bg1"/>
                </a:solidFill>
                <a:effectLst>
                  <a:outerShdw blurRad="38100" dist="38100" dir="2700000" algn="ctr" rotWithShape="0">
                    <a:schemeClr val="tx1"/>
                  </a:outerShdw>
                </a:effectLst>
              </a:rPr>
              <a:t>The Greek historians, Herodotus (fifth century B.C.) and Xenophon (ca. 434–355 B.C.), supply exceptionally helpful details in this regard. </a:t>
            </a:r>
          </a:p>
        </p:txBody>
      </p:sp>
      <p:sp>
        <p:nvSpPr>
          <p:cNvPr id="7" name="Title 1">
            <a:extLst>
              <a:ext uri="{FF2B5EF4-FFF2-40B4-BE49-F238E27FC236}">
                <a16:creationId xmlns:a16="http://schemas.microsoft.com/office/drawing/2014/main" id="{AD4EE6C7-0537-3B51-2131-8199BAC861A0}"/>
              </a:ext>
            </a:extLst>
          </p:cNvPr>
          <p:cNvSpPr>
            <a:spLocks noGrp="1"/>
          </p:cNvSpPr>
          <p:nvPr>
            <p:ph type="title"/>
          </p:nvPr>
        </p:nvSpPr>
        <p:spPr>
          <a:xfrm>
            <a:off x="0" y="3"/>
            <a:ext cx="12192000" cy="1054765"/>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5:30</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That very night Belshazzar the Chaldean king was killed.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31</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Darius the Mede received the kingdom, being about sixty-two years old.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FCEA42E0-776D-9EE2-7DD1-40A60F2EFF43}"/>
              </a:ext>
            </a:extLst>
          </p:cNvPr>
          <p:cNvSpPr txBox="1"/>
          <p:nvPr/>
        </p:nvSpPr>
        <p:spPr>
          <a:xfrm>
            <a:off x="0" y="6488667"/>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Daniel, vol. 18,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The New American Commentary</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 (pp. </a:t>
            </a:r>
            <a:r>
              <a:rPr kumimoji="0" lang="en-US" sz="1800" b="0" i="0" u="none" strike="noStrike" kern="1200" cap="none" spc="0" normalizeH="0" baseline="0" noProof="0" dirty="0">
                <a:ln>
                  <a:noFill/>
                </a:ln>
                <a:solidFill>
                  <a:prstClr val="white"/>
                </a:solidFill>
                <a:effectLst>
                  <a:outerShdw blurRad="38100" dist="38100" dir="2700000" algn="ctr" rotWithShape="0">
                    <a:prstClr val="black"/>
                  </a:outerShdw>
                </a:effectLst>
                <a:uLnTx/>
                <a:uFillTx/>
                <a:latin typeface="Calibri" panose="020F0502020204030204"/>
                <a:ea typeface="+mn-ea"/>
                <a:cs typeface="+mn-cs"/>
              </a:rPr>
              <a:t>164–169</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40172261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E15021BA-F11D-D9F0-8D00-08CB8C61195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1308F18-DCE4-1E1B-24E5-B8ACF667B72F}"/>
              </a:ext>
            </a:extLst>
          </p:cNvPr>
          <p:cNvSpPr>
            <a:spLocks noGrp="1"/>
          </p:cNvSpPr>
          <p:nvPr>
            <p:ph type="title"/>
          </p:nvPr>
        </p:nvSpPr>
        <p:spPr>
          <a:xfrm>
            <a:off x="0" y="0"/>
            <a:ext cx="12192000" cy="818735"/>
          </a:xfrm>
        </p:spPr>
        <p:txBody>
          <a:bodyPr>
            <a:normAutofit/>
          </a:bodyPr>
          <a:lstStyle/>
          <a:p>
            <a:pPr algn="ctr"/>
            <a:r>
              <a:rPr lang="en-US" sz="48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Daniel’s Admonition to The King (5:17-24)</a:t>
            </a:r>
          </a:p>
        </p:txBody>
      </p:sp>
      <p:sp>
        <p:nvSpPr>
          <p:cNvPr id="5" name="Content Placeholder 4">
            <a:extLst>
              <a:ext uri="{FF2B5EF4-FFF2-40B4-BE49-F238E27FC236}">
                <a16:creationId xmlns:a16="http://schemas.microsoft.com/office/drawing/2014/main" id="{E25DE035-0FE7-C7AF-C8A6-70BA8EB9361F}"/>
              </a:ext>
            </a:extLst>
          </p:cNvPr>
          <p:cNvSpPr>
            <a:spLocks noGrp="1"/>
          </p:cNvSpPr>
          <p:nvPr>
            <p:ph idx="1"/>
          </p:nvPr>
        </p:nvSpPr>
        <p:spPr>
          <a:xfrm>
            <a:off x="357809" y="1001863"/>
            <a:ext cx="11502887" cy="5793791"/>
          </a:xfrm>
        </p:spPr>
        <p:txBody>
          <a:bodyPr>
            <a:normAutofit fontScale="92500"/>
          </a:bodyPr>
          <a:lstStyle/>
          <a:p>
            <a:pPr marL="0" indent="0">
              <a:buNone/>
            </a:pP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5:17</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Then Daniel answered the king, "You may keep your gifts for yourself and give your rewards to someone else. Nevertheless, I will read the writing for the king and tell him what it means.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18</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“O king, the Most High God gave your father Nebuchadnezzar sovereignty and greatness and glory and splendor.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19</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Because of the high position he gave him, all the peoples and nations and men of every language dreaded and feared him. Those the king wanted to put to death, he put to death; those he wanted to spare, he spared; those he wanted to promote, he promoted; and those he wanted to humble, he humbled. </a:t>
            </a:r>
            <a:endParaRPr lang="en-US" sz="40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713685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82D405C1-B51A-7EFF-2020-E23DB8FD45F6}"/>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A66AA96-1DC2-6A2E-7E48-C0E1ED15A09D}"/>
              </a:ext>
            </a:extLst>
          </p:cNvPr>
          <p:cNvSpPr>
            <a:spLocks noGrp="1"/>
          </p:cNvSpPr>
          <p:nvPr>
            <p:ph idx="1"/>
          </p:nvPr>
        </p:nvSpPr>
        <p:spPr>
          <a:xfrm>
            <a:off x="286247" y="1247274"/>
            <a:ext cx="11741321" cy="5241394"/>
          </a:xfrm>
        </p:spPr>
        <p:txBody>
          <a:bodyPr>
            <a:normAutofit fontScale="92500"/>
          </a:bodyPr>
          <a:lstStyle/>
          <a:p>
            <a:r>
              <a:rPr lang="en-US" sz="3200" dirty="0">
                <a:solidFill>
                  <a:schemeClr val="bg1"/>
                </a:solidFill>
                <a:effectLst>
                  <a:outerShdw blurRad="38100" dist="38100" dir="2700000" algn="ctr" rotWithShape="0">
                    <a:schemeClr val="tx1"/>
                  </a:outerShdw>
                </a:effectLst>
              </a:rPr>
              <a:t>The walls surrounding the city of Babylon were formidable. </a:t>
            </a:r>
          </a:p>
          <a:p>
            <a:r>
              <a:rPr lang="en-US" sz="3200" dirty="0">
                <a:solidFill>
                  <a:schemeClr val="bg1"/>
                </a:solidFill>
                <a:effectLst>
                  <a:outerShdw blurRad="38100" dist="38100" dir="2700000" algn="ctr" rotWithShape="0">
                    <a:schemeClr val="tx1"/>
                  </a:outerShdw>
                </a:effectLst>
              </a:rPr>
              <a:t>The outer walls were approximately twenty-five feet in width and rose to a height of at least forty feet. </a:t>
            </a:r>
          </a:p>
          <a:p>
            <a:r>
              <a:rPr lang="en-US" sz="3200" dirty="0">
                <a:solidFill>
                  <a:schemeClr val="bg1"/>
                </a:solidFill>
                <a:effectLst>
                  <a:outerShdw blurRad="38100" dist="38100" dir="2700000" algn="ctr" rotWithShape="0">
                    <a:schemeClr val="tx1"/>
                  </a:outerShdw>
                </a:effectLst>
              </a:rPr>
              <a:t>These fortifications were too difficult to penetrate, and so according to Herodotus and Xenophon, the Medo-Persian army diverted water from the Euphrates River (which ran under the walls of Babylon) into a marsh. </a:t>
            </a:r>
          </a:p>
          <a:p>
            <a:r>
              <a:rPr lang="en-US" sz="3200" dirty="0">
                <a:solidFill>
                  <a:schemeClr val="bg1"/>
                </a:solidFill>
                <a:effectLst>
                  <a:outerShdw blurRad="38100" dist="38100" dir="2700000" algn="ctr" rotWithShape="0">
                    <a:schemeClr val="tx1"/>
                  </a:outerShdw>
                </a:effectLst>
              </a:rPr>
              <a:t>With the level of the water lowered, the soldiers were able to wade the river under the walls and enter the city.</a:t>
            </a:r>
          </a:p>
          <a:p>
            <a:r>
              <a:rPr lang="en-US" sz="3200" dirty="0">
                <a:solidFill>
                  <a:schemeClr val="bg1"/>
                </a:solidFill>
                <a:effectLst>
                  <a:outerShdw blurRad="38100" dist="38100" dir="2700000" algn="ctr" rotWithShape="0">
                    <a:schemeClr val="tx1"/>
                  </a:outerShdw>
                </a:effectLst>
              </a:rPr>
              <a:t>Xenophon added that the city was invaded while the Babylonians were feasting in a time of drunken revelry, and Herodotus confirms this as well.</a:t>
            </a:r>
          </a:p>
        </p:txBody>
      </p:sp>
      <p:sp>
        <p:nvSpPr>
          <p:cNvPr id="7" name="Title 1">
            <a:extLst>
              <a:ext uri="{FF2B5EF4-FFF2-40B4-BE49-F238E27FC236}">
                <a16:creationId xmlns:a16="http://schemas.microsoft.com/office/drawing/2014/main" id="{D0996894-509A-C4BB-E72C-3E425378D466}"/>
              </a:ext>
            </a:extLst>
          </p:cNvPr>
          <p:cNvSpPr>
            <a:spLocks noGrp="1"/>
          </p:cNvSpPr>
          <p:nvPr>
            <p:ph type="title"/>
          </p:nvPr>
        </p:nvSpPr>
        <p:spPr>
          <a:xfrm>
            <a:off x="0" y="3"/>
            <a:ext cx="12192000" cy="1054765"/>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5:30</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That very night Belshazzar the Chaldean king was killed.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31</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Darius the Mede received the kingdom, being about sixty-two years old.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C4D1FDF6-F687-10CB-F055-115104B9D0A9}"/>
              </a:ext>
            </a:extLst>
          </p:cNvPr>
          <p:cNvSpPr txBox="1"/>
          <p:nvPr/>
        </p:nvSpPr>
        <p:spPr>
          <a:xfrm>
            <a:off x="0" y="6488667"/>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Daniel, vol. 18,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The New American Commentary</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 (pp. </a:t>
            </a:r>
            <a:r>
              <a:rPr kumimoji="0" lang="en-US" sz="1800" b="0" i="0" u="none" strike="noStrike" kern="1200" cap="none" spc="0" normalizeH="0" baseline="0" noProof="0" dirty="0">
                <a:ln>
                  <a:noFill/>
                </a:ln>
                <a:solidFill>
                  <a:prstClr val="white"/>
                </a:solidFill>
                <a:effectLst>
                  <a:outerShdw blurRad="38100" dist="38100" dir="2700000" algn="ctr" rotWithShape="0">
                    <a:prstClr val="black"/>
                  </a:outerShdw>
                </a:effectLst>
                <a:uLnTx/>
                <a:uFillTx/>
                <a:latin typeface="Calibri" panose="020F0502020204030204"/>
                <a:ea typeface="+mn-ea"/>
                <a:cs typeface="+mn-cs"/>
              </a:rPr>
              <a:t>164–169</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5384330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4243EAE8-D2C8-944A-C6D7-DDEDDC3E96AB}"/>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CCC50A8-7E37-9CFA-15A9-76CAB69D5D28}"/>
              </a:ext>
            </a:extLst>
          </p:cNvPr>
          <p:cNvSpPr>
            <a:spLocks noGrp="1"/>
          </p:cNvSpPr>
          <p:nvPr>
            <p:ph idx="1"/>
          </p:nvPr>
        </p:nvSpPr>
        <p:spPr>
          <a:xfrm>
            <a:off x="286247" y="1247274"/>
            <a:ext cx="11741321" cy="5241394"/>
          </a:xfrm>
        </p:spPr>
        <p:txBody>
          <a:bodyPr>
            <a:normAutofit/>
          </a:bodyPr>
          <a:lstStyle/>
          <a:p>
            <a:r>
              <a:rPr lang="en-US" dirty="0">
                <a:solidFill>
                  <a:schemeClr val="bg1"/>
                </a:solidFill>
                <a:effectLst>
                  <a:outerShdw blurRad="38100" dist="38100" dir="2700000" algn="ctr" rotWithShape="0">
                    <a:schemeClr val="tx1"/>
                  </a:outerShdw>
                </a:effectLst>
              </a:rPr>
              <a:t>As a matter of fact, Xenophon cited the festival as the </a:t>
            </a:r>
            <a:r>
              <a:rPr lang="en-US" b="1" i="1" dirty="0">
                <a:solidFill>
                  <a:schemeClr val="bg1"/>
                </a:solidFill>
                <a:effectLst>
                  <a:outerShdw blurRad="38100" dist="38100" dir="2700000" algn="ctr" rotWithShape="0">
                    <a:schemeClr val="tx1"/>
                  </a:outerShdw>
                </a:effectLst>
              </a:rPr>
              <a:t>reason</a:t>
            </a:r>
            <a:r>
              <a:rPr lang="en-US" dirty="0">
                <a:solidFill>
                  <a:schemeClr val="bg1"/>
                </a:solidFill>
                <a:effectLst>
                  <a:outerShdw blurRad="38100" dist="38100" dir="2700000" algn="ctr" rotWithShape="0">
                    <a:schemeClr val="tx1"/>
                  </a:outerShdw>
                </a:effectLst>
              </a:rPr>
              <a:t> the Persians chose to attack Babylon on that particular night. </a:t>
            </a:r>
          </a:p>
          <a:p>
            <a:r>
              <a:rPr lang="en-US" dirty="0">
                <a:solidFill>
                  <a:schemeClr val="bg1"/>
                </a:solidFill>
                <a:effectLst>
                  <a:outerShdw blurRad="38100" dist="38100" dir="2700000" algn="ctr" rotWithShape="0">
                    <a:schemeClr val="tx1"/>
                  </a:outerShdw>
                </a:effectLst>
              </a:rPr>
              <a:t>He further mentioned that Gobryas, a commander under Cyrus, led his soldiers into the palace, where they found the king holding a dagger, with the intent to take his own life. </a:t>
            </a:r>
          </a:p>
          <a:p>
            <a:r>
              <a:rPr lang="en-US" dirty="0">
                <a:solidFill>
                  <a:schemeClr val="bg1"/>
                </a:solidFill>
                <a:effectLst>
                  <a:outerShdw blurRad="38100" dist="38100" dir="2700000" algn="ctr" rotWithShape="0">
                    <a:schemeClr val="tx1"/>
                  </a:outerShdw>
                </a:effectLst>
              </a:rPr>
              <a:t>According to Xenophon, the king and his attendants were overpowered, and the invaders then executed “the wicked king”.</a:t>
            </a:r>
          </a:p>
          <a:p>
            <a:r>
              <a:rPr lang="en-US" dirty="0">
                <a:solidFill>
                  <a:schemeClr val="bg1"/>
                </a:solidFill>
                <a:effectLst>
                  <a:outerShdw blurRad="38100" dist="38100" dir="2700000" algn="ctr" rotWithShape="0">
                    <a:schemeClr val="tx1"/>
                  </a:outerShdw>
                </a:effectLst>
              </a:rPr>
              <a:t>All the peoples who had been taken into captivity by the Babylonians received Cyrus with </a:t>
            </a:r>
            <a:r>
              <a:rPr lang="en-US" b="1" i="1" dirty="0">
                <a:solidFill>
                  <a:schemeClr val="bg1"/>
                </a:solidFill>
                <a:effectLst>
                  <a:outerShdw blurRad="38100" dist="38100" dir="2700000" algn="ctr" rotWithShape="0">
                    <a:schemeClr val="tx1"/>
                  </a:outerShdw>
                </a:effectLst>
              </a:rPr>
              <a:t>joy</a:t>
            </a:r>
            <a:r>
              <a:rPr lang="en-US" dirty="0">
                <a:solidFill>
                  <a:schemeClr val="bg1"/>
                </a:solidFill>
                <a:effectLst>
                  <a:outerShdw blurRad="38100" dist="38100" dir="2700000" algn="ctr" rotWithShape="0">
                    <a:schemeClr val="tx1"/>
                  </a:outerShdw>
                </a:effectLst>
              </a:rPr>
              <a:t> because he allowed them to return to their homelands (cf. the Cyrus Cylinder and Ezra 1:1–4). </a:t>
            </a:r>
          </a:p>
          <a:p>
            <a:r>
              <a:rPr lang="en-US" dirty="0">
                <a:solidFill>
                  <a:schemeClr val="bg1"/>
                </a:solidFill>
                <a:effectLst>
                  <a:outerShdw blurRad="38100" dist="38100" dir="2700000" algn="ctr" rotWithShape="0">
                    <a:schemeClr val="tx1"/>
                  </a:outerShdw>
                </a:effectLst>
              </a:rPr>
              <a:t>This description of the events harmonizes well with the peaceful transition to Persian rule that is suggested in the Book of Daniel.</a:t>
            </a:r>
          </a:p>
        </p:txBody>
      </p:sp>
      <p:sp>
        <p:nvSpPr>
          <p:cNvPr id="7" name="Title 1">
            <a:extLst>
              <a:ext uri="{FF2B5EF4-FFF2-40B4-BE49-F238E27FC236}">
                <a16:creationId xmlns:a16="http://schemas.microsoft.com/office/drawing/2014/main" id="{D6231631-2380-0FCE-616C-B24A316B0BA0}"/>
              </a:ext>
            </a:extLst>
          </p:cNvPr>
          <p:cNvSpPr>
            <a:spLocks noGrp="1"/>
          </p:cNvSpPr>
          <p:nvPr>
            <p:ph type="title"/>
          </p:nvPr>
        </p:nvSpPr>
        <p:spPr>
          <a:xfrm>
            <a:off x="0" y="3"/>
            <a:ext cx="12192000" cy="1054765"/>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5:30</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That very night Belshazzar the Chaldean king was killed.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31</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Darius the Mede received the kingdom, being about sixty-two years old.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C9D0CDC1-C48C-9A01-73BF-4F9B89BFA13D}"/>
              </a:ext>
            </a:extLst>
          </p:cNvPr>
          <p:cNvSpPr txBox="1"/>
          <p:nvPr/>
        </p:nvSpPr>
        <p:spPr>
          <a:xfrm>
            <a:off x="0" y="6488667"/>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Daniel, vol. 18,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The New American Commentary</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 (pp. </a:t>
            </a:r>
            <a:r>
              <a:rPr kumimoji="0" lang="en-US" sz="1800" b="0" i="0" u="none" strike="noStrike" kern="1200" cap="none" spc="0" normalizeH="0" baseline="0" noProof="0" dirty="0">
                <a:ln>
                  <a:noFill/>
                </a:ln>
                <a:solidFill>
                  <a:prstClr val="white"/>
                </a:solidFill>
                <a:effectLst>
                  <a:outerShdw blurRad="38100" dist="38100" dir="2700000" algn="ctr" rotWithShape="0">
                    <a:prstClr val="black"/>
                  </a:outerShdw>
                </a:effectLst>
                <a:uLnTx/>
                <a:uFillTx/>
                <a:latin typeface="Calibri" panose="020F0502020204030204"/>
                <a:ea typeface="+mn-ea"/>
                <a:cs typeface="+mn-cs"/>
              </a:rPr>
              <a:t>164–169</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7226780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74DF9C09-D76C-4DA0-2AB2-E29570BE8D3F}"/>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318C02B-C74A-106A-6343-AE51B7BE75B4}"/>
              </a:ext>
            </a:extLst>
          </p:cNvPr>
          <p:cNvSpPr>
            <a:spLocks noGrp="1"/>
          </p:cNvSpPr>
          <p:nvPr>
            <p:ph idx="1"/>
          </p:nvPr>
        </p:nvSpPr>
        <p:spPr>
          <a:xfrm>
            <a:off x="286247" y="1247274"/>
            <a:ext cx="11741321" cy="5241394"/>
          </a:xfrm>
        </p:spPr>
        <p:txBody>
          <a:bodyPr>
            <a:normAutofit lnSpcReduction="10000"/>
          </a:bodyPr>
          <a:lstStyle/>
          <a:p>
            <a:r>
              <a:rPr lang="en-US" sz="4000" dirty="0">
                <a:solidFill>
                  <a:schemeClr val="bg1"/>
                </a:solidFill>
                <a:effectLst>
                  <a:outerShdw blurRad="38100" dist="38100" dir="2700000" algn="ctr" rotWithShape="0">
                    <a:schemeClr val="tx1"/>
                  </a:outerShdw>
                </a:effectLst>
              </a:rPr>
              <a:t>Next we read,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Darius the Mede</a:t>
            </a:r>
            <a:r>
              <a:rPr lang="en-US" sz="4000" dirty="0">
                <a:solidFill>
                  <a:schemeClr val="bg1"/>
                </a:solidFill>
                <a:effectLst>
                  <a:outerShdw blurRad="38100" dist="38100" dir="2700000" algn="ctr" rotWithShape="0">
                    <a:schemeClr val="tx1"/>
                  </a:outerShdw>
                </a:effectLst>
              </a:rPr>
              <a:t>”, who was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sixty-two</a:t>
            </a:r>
            <a:r>
              <a:rPr lang="en-US" sz="4000" dirty="0">
                <a:solidFill>
                  <a:schemeClr val="bg1"/>
                </a:solidFill>
                <a:effectLst>
                  <a:outerShdw blurRad="38100" dist="38100" dir="2700000" algn="ctr" rotWithShape="0">
                    <a:schemeClr val="tx1"/>
                  </a:outerShdw>
                </a:effectLst>
              </a:rPr>
              <a:t>” years of age, became ruler of Babylon . </a:t>
            </a:r>
          </a:p>
          <a:p>
            <a:r>
              <a:rPr lang="en-US" sz="4000" dirty="0">
                <a:solidFill>
                  <a:schemeClr val="bg1"/>
                </a:solidFill>
                <a:effectLst>
                  <a:outerShdw blurRad="38100" dist="38100" dir="2700000" algn="ctr" rotWithShape="0">
                    <a:schemeClr val="tx1"/>
                  </a:outerShdw>
                </a:effectLst>
              </a:rPr>
              <a:t>He is said to have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received the kingdom</a:t>
            </a:r>
            <a:r>
              <a:rPr lang="en-US" sz="4000" dirty="0">
                <a:solidFill>
                  <a:schemeClr val="bg1"/>
                </a:solidFill>
                <a:effectLst>
                  <a:outerShdw blurRad="38100" dist="38100" dir="2700000" algn="ctr" rotWithShape="0">
                    <a:schemeClr val="tx1"/>
                  </a:outerShdw>
                </a:effectLst>
              </a:rPr>
              <a:t>” meaning either: </a:t>
            </a:r>
          </a:p>
          <a:p>
            <a:pPr lvl="1"/>
            <a:r>
              <a:rPr lang="en-US" sz="4000" dirty="0">
                <a:solidFill>
                  <a:schemeClr val="bg1"/>
                </a:solidFill>
                <a:effectLst>
                  <a:outerShdw blurRad="38100" dist="38100" dir="2700000" algn="ctr" rotWithShape="0">
                    <a:schemeClr val="tx1"/>
                  </a:outerShdw>
                </a:effectLst>
              </a:rPr>
              <a:t>God bestowed the kingdom on him </a:t>
            </a:r>
          </a:p>
          <a:p>
            <a:pPr lvl="1"/>
            <a:r>
              <a:rPr lang="en-US" sz="4000" dirty="0">
                <a:solidFill>
                  <a:schemeClr val="bg1"/>
                </a:solidFill>
                <a:effectLst>
                  <a:outerShdw blurRad="38100" dist="38100" dir="2700000" algn="ctr" rotWithShape="0">
                    <a:schemeClr val="tx1"/>
                  </a:outerShdw>
                </a:effectLst>
              </a:rPr>
              <a:t>He was given the kingdom by a superior, maybe Cyrus. </a:t>
            </a:r>
          </a:p>
          <a:p>
            <a:r>
              <a:rPr lang="en-US" sz="4000" dirty="0">
                <a:solidFill>
                  <a:schemeClr val="bg1"/>
                </a:solidFill>
                <a:effectLst>
                  <a:outerShdw blurRad="38100" dist="38100" dir="2700000" algn="ctr" rotWithShape="0">
                    <a:schemeClr val="tx1"/>
                  </a:outerShdw>
                </a:effectLst>
              </a:rPr>
              <a:t>The identification of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Darius the Mede</a:t>
            </a:r>
            <a:r>
              <a:rPr lang="en-US" sz="4000" dirty="0">
                <a:solidFill>
                  <a:schemeClr val="bg1"/>
                </a:solidFill>
                <a:effectLst>
                  <a:outerShdw blurRad="38100" dist="38100" dir="2700000" algn="ctr" rotWithShape="0">
                    <a:schemeClr val="tx1"/>
                  </a:outerShdw>
                </a:effectLst>
              </a:rPr>
              <a:t>” has been the subject of much debate.</a:t>
            </a:r>
          </a:p>
        </p:txBody>
      </p:sp>
      <p:sp>
        <p:nvSpPr>
          <p:cNvPr id="7" name="Title 1">
            <a:extLst>
              <a:ext uri="{FF2B5EF4-FFF2-40B4-BE49-F238E27FC236}">
                <a16:creationId xmlns:a16="http://schemas.microsoft.com/office/drawing/2014/main" id="{596DCB34-D335-7157-2770-E5D8AA21EABA}"/>
              </a:ext>
            </a:extLst>
          </p:cNvPr>
          <p:cNvSpPr>
            <a:spLocks noGrp="1"/>
          </p:cNvSpPr>
          <p:nvPr>
            <p:ph type="title"/>
          </p:nvPr>
        </p:nvSpPr>
        <p:spPr>
          <a:xfrm>
            <a:off x="0" y="3"/>
            <a:ext cx="12192000" cy="1054765"/>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5:30</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That very night Belshazzar the Chaldean king was killed.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31</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Darius the Mede received the kingdom, being about sixty-two years old</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57AE7D7B-ADDF-207B-5EAE-B26236F51FE2}"/>
              </a:ext>
            </a:extLst>
          </p:cNvPr>
          <p:cNvSpPr txBox="1"/>
          <p:nvPr/>
        </p:nvSpPr>
        <p:spPr>
          <a:xfrm>
            <a:off x="0" y="6488667"/>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Daniel, vol. 18,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The New American Commentary</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 (pp. </a:t>
            </a:r>
            <a:r>
              <a:rPr lang="en-US" dirty="0">
                <a:solidFill>
                  <a:schemeClr val="bg1"/>
                </a:solidFill>
                <a:effectLst>
                  <a:outerShdw blurRad="38100" dist="38100" dir="2700000" algn="ctr" rotWithShape="0">
                    <a:schemeClr val="tx1"/>
                  </a:outerShdw>
                </a:effectLst>
              </a:rPr>
              <a:t>171–177</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5448478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F59CBBF7-6A64-74D8-73CC-E37927FAE0C1}"/>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49B9973-E090-EA91-34C8-983A157D4F23}"/>
              </a:ext>
            </a:extLst>
          </p:cNvPr>
          <p:cNvSpPr>
            <a:spLocks noGrp="1"/>
          </p:cNvSpPr>
          <p:nvPr>
            <p:ph idx="1"/>
          </p:nvPr>
        </p:nvSpPr>
        <p:spPr>
          <a:xfrm>
            <a:off x="286247" y="1247274"/>
            <a:ext cx="11741321" cy="5241394"/>
          </a:xfrm>
        </p:spPr>
        <p:txBody>
          <a:bodyPr>
            <a:normAutofit/>
          </a:bodyPr>
          <a:lstStyle/>
          <a:p>
            <a:r>
              <a:rPr lang="en-US" b="1" i="1" dirty="0">
                <a:solidFill>
                  <a:schemeClr val="bg1"/>
                </a:solidFill>
                <a:effectLst>
                  <a:outerShdw blurRad="38100" dist="38100" dir="2700000" algn="ctr" rotWithShape="0">
                    <a:schemeClr val="tx1"/>
                  </a:outerShdw>
                </a:effectLst>
              </a:rPr>
              <a:t>Liberal</a:t>
            </a:r>
            <a:r>
              <a:rPr lang="en-US" dirty="0">
                <a:solidFill>
                  <a:schemeClr val="bg1"/>
                </a:solidFill>
                <a:effectLst>
                  <a:outerShdw blurRad="38100" dist="38100" dir="2700000" algn="ctr" rotWithShape="0">
                    <a:schemeClr val="tx1"/>
                  </a:outerShdw>
                </a:effectLst>
              </a:rPr>
              <a:t> scholars generally consider Darius the Mede to be literary fiction.</a:t>
            </a:r>
          </a:p>
          <a:p>
            <a:r>
              <a:rPr lang="en-US" dirty="0">
                <a:solidFill>
                  <a:schemeClr val="bg1"/>
                </a:solidFill>
                <a:effectLst>
                  <a:outerShdw blurRad="38100" dist="38100" dir="2700000" algn="ctr" rotWithShape="0">
                    <a:schemeClr val="tx1"/>
                  </a:outerShdw>
                </a:effectLst>
              </a:rPr>
              <a:t>They believe that certain historical facts concerning Persian history were misconstrued by the author of Daniel. </a:t>
            </a:r>
          </a:p>
          <a:p>
            <a:r>
              <a:rPr lang="en-US" dirty="0">
                <a:solidFill>
                  <a:schemeClr val="bg1"/>
                </a:solidFill>
                <a:effectLst>
                  <a:outerShdw blurRad="38100" dist="38100" dir="2700000" algn="ctr" rotWithShape="0">
                    <a:schemeClr val="tx1"/>
                  </a:outerShdw>
                </a:effectLst>
              </a:rPr>
              <a:t>At this time, no extra-biblical text has yet been discovered that identifies “</a:t>
            </a:r>
            <a:r>
              <a:rPr lang="en-US"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Darius the Mede </a:t>
            </a:r>
            <a:r>
              <a:rPr lang="en-US" dirty="0">
                <a:solidFill>
                  <a:schemeClr val="bg1"/>
                </a:solidFill>
                <a:effectLst>
                  <a:outerShdw blurRad="38100" dist="38100" dir="2700000" algn="ctr" rotWithShape="0">
                    <a:schemeClr val="tx1"/>
                  </a:outerShdw>
                </a:effectLst>
              </a:rPr>
              <a:t>” by that name. </a:t>
            </a:r>
          </a:p>
          <a:p>
            <a:r>
              <a:rPr lang="en-US" dirty="0">
                <a:solidFill>
                  <a:schemeClr val="bg1"/>
                </a:solidFill>
                <a:effectLst>
                  <a:outerShdw blurRad="38100" dist="38100" dir="2700000" algn="ctr" rotWithShape="0">
                    <a:schemeClr val="tx1"/>
                  </a:outerShdw>
                </a:effectLst>
              </a:rPr>
              <a:t>But to assume that Darius the Mede did not exist, and so to dismiss the evidence provided by this book, is high-handed and unwise.</a:t>
            </a:r>
          </a:p>
          <a:p>
            <a:r>
              <a:rPr lang="en-US" dirty="0">
                <a:solidFill>
                  <a:schemeClr val="bg1"/>
                </a:solidFill>
                <a:effectLst>
                  <a:outerShdw blurRad="38100" dist="38100" dir="2700000" algn="ctr" rotWithShape="0">
                    <a:schemeClr val="tx1"/>
                  </a:outerShdw>
                </a:effectLst>
              </a:rPr>
              <a:t>Especially when we remember that at one time that name “</a:t>
            </a:r>
            <a:r>
              <a:rPr lang="en-US"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Belshazzar</a:t>
            </a:r>
            <a:r>
              <a:rPr lang="en-US" dirty="0">
                <a:solidFill>
                  <a:schemeClr val="bg1"/>
                </a:solidFill>
                <a:effectLst>
                  <a:outerShdw blurRad="38100" dist="38100" dir="2700000" algn="ctr" rotWithShape="0">
                    <a:schemeClr val="tx1"/>
                  </a:outerShdw>
                </a:effectLst>
              </a:rPr>
              <a:t>” was not found in any extra-biblical documents, and therefore liberal scholars at the time declared </a:t>
            </a:r>
            <a:r>
              <a:rPr lang="en-US" b="1" i="1" dirty="0">
                <a:solidFill>
                  <a:schemeClr val="bg1"/>
                </a:solidFill>
                <a:effectLst>
                  <a:outerShdw blurRad="38100" dist="38100" dir="2700000" algn="ctr" rotWithShape="0">
                    <a:schemeClr val="tx1"/>
                  </a:outerShdw>
                </a:effectLst>
              </a:rPr>
              <a:t>him</a:t>
            </a:r>
            <a:r>
              <a:rPr lang="en-US" dirty="0">
                <a:solidFill>
                  <a:schemeClr val="bg1"/>
                </a:solidFill>
                <a:effectLst>
                  <a:outerShdw blurRad="38100" dist="38100" dir="2700000" algn="ctr" rotWithShape="0">
                    <a:schemeClr val="tx1"/>
                  </a:outerShdw>
                </a:effectLst>
              </a:rPr>
              <a:t> to be a fictional character.</a:t>
            </a:r>
          </a:p>
          <a:p>
            <a:r>
              <a:rPr lang="en-US" dirty="0">
                <a:solidFill>
                  <a:schemeClr val="bg1"/>
                </a:solidFill>
                <a:effectLst>
                  <a:outerShdw blurRad="38100" dist="38100" dir="2700000" algn="ctr" rotWithShape="0">
                    <a:schemeClr val="tx1"/>
                  </a:outerShdw>
                </a:effectLst>
              </a:rPr>
              <a:t>Later they were proven wrong.</a:t>
            </a:r>
          </a:p>
        </p:txBody>
      </p:sp>
      <p:sp>
        <p:nvSpPr>
          <p:cNvPr id="7" name="Title 1">
            <a:extLst>
              <a:ext uri="{FF2B5EF4-FFF2-40B4-BE49-F238E27FC236}">
                <a16:creationId xmlns:a16="http://schemas.microsoft.com/office/drawing/2014/main" id="{9F045947-5979-E6EE-DBBD-F25807179132}"/>
              </a:ext>
            </a:extLst>
          </p:cNvPr>
          <p:cNvSpPr>
            <a:spLocks noGrp="1"/>
          </p:cNvSpPr>
          <p:nvPr>
            <p:ph type="title"/>
          </p:nvPr>
        </p:nvSpPr>
        <p:spPr>
          <a:xfrm>
            <a:off x="0" y="3"/>
            <a:ext cx="12192000" cy="1054765"/>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5:30</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That very night Belshazzar the Chaldean king was killed.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31</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Darius the Mede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received the kingdom, being about sixty-two years old.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D1CAADA6-128E-F863-82CC-2EDAF77677AD}"/>
              </a:ext>
            </a:extLst>
          </p:cNvPr>
          <p:cNvSpPr txBox="1"/>
          <p:nvPr/>
        </p:nvSpPr>
        <p:spPr>
          <a:xfrm>
            <a:off x="0" y="6488667"/>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Daniel, vol. 18,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The New American Commentary</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 (pp. </a:t>
            </a:r>
            <a:r>
              <a:rPr lang="en-US" dirty="0">
                <a:solidFill>
                  <a:schemeClr val="bg1"/>
                </a:solidFill>
                <a:effectLst>
                  <a:outerShdw blurRad="38100" dist="38100" dir="2700000" algn="ctr" rotWithShape="0">
                    <a:schemeClr val="tx1"/>
                  </a:outerShdw>
                </a:effectLst>
              </a:rPr>
              <a:t>171–177</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41122908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DC8B3803-B433-A8F3-0C48-CEA4316FE7D2}"/>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7FA689F-303B-8511-D379-180A1ECD23A7}"/>
              </a:ext>
            </a:extLst>
          </p:cNvPr>
          <p:cNvSpPr>
            <a:spLocks noGrp="1"/>
          </p:cNvSpPr>
          <p:nvPr>
            <p:ph idx="1"/>
          </p:nvPr>
        </p:nvSpPr>
        <p:spPr>
          <a:xfrm>
            <a:off x="286247" y="1247274"/>
            <a:ext cx="11741321" cy="5241394"/>
          </a:xfrm>
        </p:spPr>
        <p:txBody>
          <a:bodyPr>
            <a:normAutofit lnSpcReduction="10000"/>
          </a:bodyPr>
          <a:lstStyle/>
          <a:p>
            <a:r>
              <a:rPr lang="en-US" b="1" i="1" dirty="0">
                <a:solidFill>
                  <a:schemeClr val="bg1"/>
                </a:solidFill>
                <a:effectLst>
                  <a:outerShdw blurRad="38100" dist="38100" dir="2700000" algn="ctr" rotWithShape="0">
                    <a:schemeClr val="tx1"/>
                  </a:outerShdw>
                </a:effectLst>
              </a:rPr>
              <a:t>Many</a:t>
            </a:r>
            <a:r>
              <a:rPr lang="en-US" dirty="0">
                <a:solidFill>
                  <a:schemeClr val="bg1"/>
                </a:solidFill>
                <a:effectLst>
                  <a:outerShdw blurRad="38100" dist="38100" dir="2700000" algn="ctr" rotWithShape="0">
                    <a:schemeClr val="tx1"/>
                  </a:outerShdw>
                </a:effectLst>
              </a:rPr>
              <a:t> scholars have identified “</a:t>
            </a:r>
            <a:r>
              <a:rPr lang="en-US"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Darius</a:t>
            </a:r>
            <a:r>
              <a:rPr lang="en-US" dirty="0">
                <a:solidFill>
                  <a:schemeClr val="bg1"/>
                </a:solidFill>
                <a:effectLst>
                  <a:outerShdw blurRad="38100" dist="38100" dir="2700000" algn="ctr" rotWithShape="0">
                    <a:schemeClr val="tx1"/>
                  </a:outerShdw>
                </a:effectLst>
              </a:rPr>
              <a:t>” as Gubaru, the governor of Babylon mentioned in the Nabonidus Chronicle and other ancient texts. </a:t>
            </a:r>
          </a:p>
          <a:p>
            <a:r>
              <a:rPr lang="en-US" dirty="0">
                <a:solidFill>
                  <a:schemeClr val="bg1"/>
                </a:solidFill>
                <a:effectLst>
                  <a:outerShdw blurRad="38100" dist="38100" dir="2700000" algn="ctr" rotWithShape="0">
                    <a:schemeClr val="tx1"/>
                  </a:outerShdw>
                </a:effectLst>
              </a:rPr>
              <a:t>And there is a great deal of historical data to support that idea.</a:t>
            </a:r>
          </a:p>
          <a:p>
            <a:r>
              <a:rPr lang="en-US" dirty="0">
                <a:solidFill>
                  <a:schemeClr val="bg1"/>
                </a:solidFill>
                <a:effectLst>
                  <a:outerShdw blurRad="38100" dist="38100" dir="2700000" algn="ctr" rotWithShape="0">
                    <a:schemeClr val="tx1"/>
                  </a:outerShdw>
                </a:effectLst>
              </a:rPr>
              <a:t>A number of </a:t>
            </a:r>
            <a:r>
              <a:rPr lang="en-US" b="1" i="1" dirty="0">
                <a:solidFill>
                  <a:schemeClr val="bg1"/>
                </a:solidFill>
                <a:effectLst>
                  <a:outerShdw blurRad="38100" dist="38100" dir="2700000" algn="ctr" rotWithShape="0">
                    <a:schemeClr val="tx1"/>
                  </a:outerShdw>
                </a:effectLst>
              </a:rPr>
              <a:t>other</a:t>
            </a:r>
            <a:r>
              <a:rPr lang="en-US" dirty="0">
                <a:solidFill>
                  <a:schemeClr val="bg1"/>
                </a:solidFill>
                <a:effectLst>
                  <a:outerShdw blurRad="38100" dist="38100" dir="2700000" algn="ctr" rotWithShape="0">
                    <a:schemeClr val="tx1"/>
                  </a:outerShdw>
                </a:effectLst>
              </a:rPr>
              <a:t> scholars believe that “</a:t>
            </a:r>
            <a:r>
              <a:rPr lang="en-US"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Darius</a:t>
            </a:r>
            <a:r>
              <a:rPr lang="en-US" dirty="0">
                <a:solidFill>
                  <a:schemeClr val="bg1"/>
                </a:solidFill>
                <a:effectLst>
                  <a:outerShdw blurRad="38100" dist="38100" dir="2700000" algn="ctr" rotWithShape="0">
                    <a:schemeClr val="tx1"/>
                  </a:outerShdw>
                </a:effectLst>
              </a:rPr>
              <a:t>” is another title for Cyrus, the first ruler of the Medo-Persian Empire.</a:t>
            </a:r>
          </a:p>
          <a:p>
            <a:r>
              <a:rPr lang="en-US" dirty="0">
                <a:solidFill>
                  <a:schemeClr val="bg1"/>
                </a:solidFill>
                <a:effectLst>
                  <a:outerShdw blurRad="38100" dist="38100" dir="2700000" algn="ctr" rotWithShape="0">
                    <a:schemeClr val="tx1"/>
                  </a:outerShdw>
                </a:effectLst>
              </a:rPr>
              <a:t>And there is a strong historical case that can be made for this possibility as well.</a:t>
            </a:r>
          </a:p>
          <a:p>
            <a:r>
              <a:rPr lang="en-US" dirty="0">
                <a:solidFill>
                  <a:schemeClr val="bg1"/>
                </a:solidFill>
                <a:effectLst>
                  <a:outerShdw blurRad="38100" dist="38100" dir="2700000" algn="ctr" rotWithShape="0">
                    <a:schemeClr val="tx1"/>
                  </a:outerShdw>
                </a:effectLst>
              </a:rPr>
              <a:t>Given the extrabiblical historical information that we have available at this time, either of the above views is possible: Darius the Mede may have been Gubaru, the governor of Babylon who was </a:t>
            </a:r>
            <a:r>
              <a:rPr lang="en-US" b="1" i="1" dirty="0">
                <a:solidFill>
                  <a:schemeClr val="bg1"/>
                </a:solidFill>
                <a:effectLst>
                  <a:outerShdw blurRad="38100" dist="38100" dir="2700000" algn="ctr" rotWithShape="0">
                    <a:schemeClr val="tx1"/>
                  </a:outerShdw>
                </a:effectLst>
              </a:rPr>
              <a:t>appointed</a:t>
            </a:r>
            <a:r>
              <a:rPr lang="en-US" dirty="0">
                <a:solidFill>
                  <a:schemeClr val="bg1"/>
                </a:solidFill>
                <a:effectLst>
                  <a:outerShdw blurRad="38100" dist="38100" dir="2700000" algn="ctr" rotWithShape="0">
                    <a:schemeClr val="tx1"/>
                  </a:outerShdw>
                </a:effectLst>
              </a:rPr>
              <a:t> by Cyrus, or he may have been the great King Cyrus himself. </a:t>
            </a:r>
          </a:p>
          <a:p>
            <a:r>
              <a:rPr lang="en-US" dirty="0">
                <a:solidFill>
                  <a:schemeClr val="bg1"/>
                </a:solidFill>
                <a:effectLst>
                  <a:outerShdw blurRad="38100" dist="38100" dir="2700000" algn="ctr" rotWithShape="0">
                    <a:schemeClr val="tx1"/>
                  </a:outerShdw>
                </a:effectLst>
              </a:rPr>
              <a:t>Hopefully, further historical data will be forthcoming that will clarify the matter.</a:t>
            </a:r>
          </a:p>
          <a:p>
            <a:endParaRPr lang="en-US" dirty="0">
              <a:solidFill>
                <a:schemeClr val="bg1"/>
              </a:solidFill>
              <a:effectLst>
                <a:outerShdw blurRad="38100" dist="38100" dir="2700000" algn="ctr" rotWithShape="0">
                  <a:schemeClr val="tx1"/>
                </a:outerShdw>
              </a:effectLst>
            </a:endParaRPr>
          </a:p>
          <a:p>
            <a:endParaRPr lang="en-US" dirty="0">
              <a:solidFill>
                <a:schemeClr val="bg1"/>
              </a:solidFill>
              <a:effectLst>
                <a:outerShdw blurRad="38100" dist="38100" dir="2700000" algn="ctr" rotWithShape="0">
                  <a:schemeClr val="tx1"/>
                </a:outerShdw>
              </a:effectLst>
            </a:endParaRPr>
          </a:p>
        </p:txBody>
      </p:sp>
      <p:sp>
        <p:nvSpPr>
          <p:cNvPr id="7" name="Title 1">
            <a:extLst>
              <a:ext uri="{FF2B5EF4-FFF2-40B4-BE49-F238E27FC236}">
                <a16:creationId xmlns:a16="http://schemas.microsoft.com/office/drawing/2014/main" id="{5343942B-F2C4-AFEF-2BBA-EE2E5C5C7E3E}"/>
              </a:ext>
            </a:extLst>
          </p:cNvPr>
          <p:cNvSpPr>
            <a:spLocks noGrp="1"/>
          </p:cNvSpPr>
          <p:nvPr>
            <p:ph type="title"/>
          </p:nvPr>
        </p:nvSpPr>
        <p:spPr>
          <a:xfrm>
            <a:off x="0" y="3"/>
            <a:ext cx="12192000" cy="1054765"/>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5:30</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That very night Belshazzar the Chaldean king was killed.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31</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Darius the Mede received the kingdom, being about sixty-two years old.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F2F7AB48-B6F0-8645-DE3C-A8380A1BC2C1}"/>
              </a:ext>
            </a:extLst>
          </p:cNvPr>
          <p:cNvSpPr txBox="1"/>
          <p:nvPr/>
        </p:nvSpPr>
        <p:spPr>
          <a:xfrm>
            <a:off x="0" y="6488667"/>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Daniel, vol. 18,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The New American Commentary</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 (pp. </a:t>
            </a:r>
            <a:r>
              <a:rPr lang="en-US" dirty="0">
                <a:solidFill>
                  <a:schemeClr val="bg1"/>
                </a:solidFill>
                <a:effectLst>
                  <a:outerShdw blurRad="38100" dist="38100" dir="2700000" algn="ctr" rotWithShape="0">
                    <a:schemeClr val="tx1"/>
                  </a:outerShdw>
                </a:effectLst>
              </a:rPr>
              <a:t>171–177</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9748363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a:extLst>
            <a:ext uri="{FF2B5EF4-FFF2-40B4-BE49-F238E27FC236}">
              <a16:creationId xmlns:a16="http://schemas.microsoft.com/office/drawing/2014/main" id="{DC857B2D-9511-632C-1375-9182DFE3AED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C4D4871-10F0-F843-FC01-E70CE44926E2}"/>
              </a:ext>
            </a:extLst>
          </p:cNvPr>
          <p:cNvSpPr>
            <a:spLocks noGrp="1"/>
          </p:cNvSpPr>
          <p:nvPr>
            <p:ph type="title"/>
          </p:nvPr>
        </p:nvSpPr>
        <p:spPr>
          <a:xfrm>
            <a:off x="0" y="0"/>
            <a:ext cx="12192000" cy="588394"/>
          </a:xfrm>
        </p:spPr>
        <p:txBody>
          <a:bodyPr>
            <a:noAutofit/>
          </a:bodyPr>
          <a:lstStyle/>
          <a:p>
            <a:pPr algn="ctr"/>
            <a:r>
              <a:rPr lang="en-US" b="1" dirty="0">
                <a:effectLst/>
                <a:latin typeface="+mn-lt"/>
              </a:rPr>
              <a:t>Class Discussion Time</a:t>
            </a:r>
            <a:endParaRPr lang="en-US" dirty="0">
              <a:effectLst/>
              <a:latin typeface="+mn-lt"/>
            </a:endParaRPr>
          </a:p>
        </p:txBody>
      </p:sp>
      <p:sp>
        <p:nvSpPr>
          <p:cNvPr id="2" name="Content Placeholder 1">
            <a:extLst>
              <a:ext uri="{FF2B5EF4-FFF2-40B4-BE49-F238E27FC236}">
                <a16:creationId xmlns:a16="http://schemas.microsoft.com/office/drawing/2014/main" id="{E14E5BCD-C14C-4370-9B88-496469B71FA7}"/>
              </a:ext>
            </a:extLst>
          </p:cNvPr>
          <p:cNvSpPr>
            <a:spLocks noGrp="1"/>
          </p:cNvSpPr>
          <p:nvPr>
            <p:ph idx="1"/>
          </p:nvPr>
        </p:nvSpPr>
        <p:spPr>
          <a:xfrm>
            <a:off x="246490" y="588394"/>
            <a:ext cx="11545293" cy="6217355"/>
          </a:xfrm>
        </p:spPr>
        <p:txBody>
          <a:bodyPr>
            <a:normAutofit fontScale="85000" lnSpcReduction="20000"/>
          </a:bodyPr>
          <a:lstStyle/>
          <a:p>
            <a:r>
              <a:rPr lang="en-US" sz="4000" dirty="0"/>
              <a:t>Last week at the end of our section, we saw that the king (Belshazzar) offered to give valuable gifts and bestow great honor upon Daniel if Daniel could successfully interpret the writing written on the wall by a mysterious hand. </a:t>
            </a:r>
          </a:p>
          <a:p>
            <a:r>
              <a:rPr lang="en-US" sz="4000" dirty="0"/>
              <a:t>Today we read in our opening verse (verse 17) that Daniel responded to the king’s generous offer by speaking in a very pointed and direct way saying, “</a:t>
            </a:r>
            <a:r>
              <a:rPr lang="en-US" sz="4000" i="1" dirty="0">
                <a:solidFill>
                  <a:srgbClr val="0000FF"/>
                </a:solidFill>
                <a:latin typeface="Cambria" panose="02040503050406030204" pitchFamily="18" charset="0"/>
                <a:ea typeface="Cambria" panose="02040503050406030204" pitchFamily="18" charset="0"/>
              </a:rPr>
              <a:t>You may keep your gifts for yourself and give your rewards to someone else</a:t>
            </a:r>
            <a:r>
              <a:rPr lang="en-US" sz="4000" dirty="0"/>
              <a:t>”.</a:t>
            </a:r>
          </a:p>
          <a:p>
            <a:r>
              <a:rPr lang="en-US" sz="4000" dirty="0"/>
              <a:t>Daniel then goes on to rebuke the king for what he has done.</a:t>
            </a:r>
          </a:p>
          <a:p>
            <a:r>
              <a:rPr lang="en-US" sz="4000" dirty="0"/>
              <a:t>In giving this response, do you think Daniel is being a little disrespectful or perhaps ungrateful to the king?</a:t>
            </a:r>
          </a:p>
          <a:p>
            <a:r>
              <a:rPr lang="en-US" sz="4000" dirty="0"/>
              <a:t>Why or why not?</a:t>
            </a:r>
          </a:p>
          <a:p>
            <a:r>
              <a:rPr lang="en-US" sz="4000" dirty="0"/>
              <a:t>Carrying this a step farther, are there circumstances where it would be appropriate for us to speak to those in authority over </a:t>
            </a:r>
            <a:r>
              <a:rPr lang="en-US" sz="4000" b="1" i="1" dirty="0"/>
              <a:t>us</a:t>
            </a:r>
            <a:r>
              <a:rPr lang="en-US" sz="4000" dirty="0"/>
              <a:t> in this way? Explain your answer.</a:t>
            </a:r>
          </a:p>
        </p:txBody>
      </p:sp>
    </p:spTree>
    <p:extLst>
      <p:ext uri="{BB962C8B-B14F-4D97-AF65-F5344CB8AC3E}">
        <p14:creationId xmlns:p14="http://schemas.microsoft.com/office/powerpoint/2010/main" val="41164506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a:extLst>
            <a:ext uri="{FF2B5EF4-FFF2-40B4-BE49-F238E27FC236}">
              <a16:creationId xmlns:a16="http://schemas.microsoft.com/office/drawing/2014/main" id="{42D28199-9945-74DB-B30B-381C2D1C0C7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E75C7A-0B8F-C543-DC94-9F65F5362834}"/>
              </a:ext>
            </a:extLst>
          </p:cNvPr>
          <p:cNvSpPr>
            <a:spLocks noGrp="1"/>
          </p:cNvSpPr>
          <p:nvPr>
            <p:ph type="title"/>
          </p:nvPr>
        </p:nvSpPr>
        <p:spPr>
          <a:xfrm>
            <a:off x="0" y="0"/>
            <a:ext cx="12192000" cy="588394"/>
          </a:xfrm>
        </p:spPr>
        <p:txBody>
          <a:bodyPr>
            <a:noAutofit/>
          </a:bodyPr>
          <a:lstStyle/>
          <a:p>
            <a:pPr algn="ctr"/>
            <a:r>
              <a:rPr lang="en-US" b="1" dirty="0">
                <a:effectLst/>
                <a:latin typeface="+mn-lt"/>
              </a:rPr>
              <a:t>Class Discussion Time</a:t>
            </a:r>
            <a:endParaRPr lang="en-US" dirty="0">
              <a:effectLst/>
              <a:latin typeface="+mn-lt"/>
            </a:endParaRPr>
          </a:p>
        </p:txBody>
      </p:sp>
      <p:sp>
        <p:nvSpPr>
          <p:cNvPr id="2" name="Content Placeholder 1">
            <a:extLst>
              <a:ext uri="{FF2B5EF4-FFF2-40B4-BE49-F238E27FC236}">
                <a16:creationId xmlns:a16="http://schemas.microsoft.com/office/drawing/2014/main" id="{379C6D18-3A01-73A0-7CF3-C41191C07C0F}"/>
              </a:ext>
            </a:extLst>
          </p:cNvPr>
          <p:cNvSpPr>
            <a:spLocks noGrp="1"/>
          </p:cNvSpPr>
          <p:nvPr>
            <p:ph idx="1"/>
          </p:nvPr>
        </p:nvSpPr>
        <p:spPr>
          <a:xfrm>
            <a:off x="246490" y="588394"/>
            <a:ext cx="11545293" cy="6217355"/>
          </a:xfrm>
        </p:spPr>
        <p:txBody>
          <a:bodyPr>
            <a:normAutofit lnSpcReduction="10000"/>
          </a:bodyPr>
          <a:lstStyle/>
          <a:p>
            <a:r>
              <a:rPr lang="en-US" sz="4000" dirty="0"/>
              <a:t>After telling the king “</a:t>
            </a:r>
            <a:r>
              <a:rPr lang="en-US" sz="4000" i="1" dirty="0">
                <a:solidFill>
                  <a:srgbClr val="0000FF"/>
                </a:solidFill>
                <a:latin typeface="Cambria" panose="02040503050406030204" pitchFamily="18" charset="0"/>
                <a:ea typeface="Cambria" panose="02040503050406030204" pitchFamily="18" charset="0"/>
              </a:rPr>
              <a:t>You may keep your gifts for yourself and give your rewards to someone else</a:t>
            </a:r>
            <a:r>
              <a:rPr lang="en-US" sz="4000" dirty="0"/>
              <a:t>”, Daniel complies with the king’s request to interpret the writing on the wall.</a:t>
            </a:r>
          </a:p>
          <a:p>
            <a:r>
              <a:rPr lang="en-US" sz="4000" dirty="0"/>
              <a:t>The king then presents Daniel with the gifts and honors that he had offered earlier and Daniel </a:t>
            </a:r>
            <a:r>
              <a:rPr lang="en-US" sz="4000" b="1" i="1" dirty="0"/>
              <a:t>accepts</a:t>
            </a:r>
            <a:r>
              <a:rPr lang="en-US" sz="4000" dirty="0"/>
              <a:t> them.</a:t>
            </a:r>
          </a:p>
          <a:p>
            <a:r>
              <a:rPr lang="en-US" sz="4000" dirty="0"/>
              <a:t>Do you think it was it inappropriate for Daniel to accept these gifts and honors, given what he had said at the outset?</a:t>
            </a:r>
          </a:p>
          <a:p>
            <a:r>
              <a:rPr lang="en-US" sz="4000" dirty="0"/>
              <a:t>Why do you think he accepted them?</a:t>
            </a:r>
          </a:p>
          <a:p>
            <a:endParaRPr lang="en-US" sz="4000" dirty="0"/>
          </a:p>
          <a:p>
            <a:endParaRPr lang="en-US" sz="4000" dirty="0"/>
          </a:p>
          <a:p>
            <a:endParaRPr lang="en-US" sz="4000" dirty="0"/>
          </a:p>
          <a:p>
            <a:pPr marL="0" indent="0">
              <a:buNone/>
            </a:pPr>
            <a:endParaRPr lang="en-US" sz="4000" dirty="0"/>
          </a:p>
        </p:txBody>
      </p:sp>
    </p:spTree>
    <p:extLst>
      <p:ext uri="{BB962C8B-B14F-4D97-AF65-F5344CB8AC3E}">
        <p14:creationId xmlns:p14="http://schemas.microsoft.com/office/powerpoint/2010/main" val="35700904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a:extLst>
            <a:ext uri="{FF2B5EF4-FFF2-40B4-BE49-F238E27FC236}">
              <a16:creationId xmlns:a16="http://schemas.microsoft.com/office/drawing/2014/main" id="{D4B0DE66-83A2-0CAA-2E4B-BDC5B75545D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7FF6917-5B7E-2E23-41B8-9A7B4056B4EF}"/>
              </a:ext>
            </a:extLst>
          </p:cNvPr>
          <p:cNvSpPr>
            <a:spLocks noGrp="1"/>
          </p:cNvSpPr>
          <p:nvPr>
            <p:ph type="title"/>
          </p:nvPr>
        </p:nvSpPr>
        <p:spPr>
          <a:xfrm>
            <a:off x="0" y="0"/>
            <a:ext cx="12192000" cy="588394"/>
          </a:xfrm>
        </p:spPr>
        <p:txBody>
          <a:bodyPr>
            <a:noAutofit/>
          </a:bodyPr>
          <a:lstStyle/>
          <a:p>
            <a:pPr algn="ctr"/>
            <a:r>
              <a:rPr lang="en-US" b="1" dirty="0">
                <a:effectLst/>
                <a:latin typeface="+mn-lt"/>
              </a:rPr>
              <a:t>Class Discussion Time</a:t>
            </a:r>
            <a:endParaRPr lang="en-US" dirty="0">
              <a:effectLst/>
              <a:latin typeface="+mn-lt"/>
            </a:endParaRPr>
          </a:p>
        </p:txBody>
      </p:sp>
      <p:sp>
        <p:nvSpPr>
          <p:cNvPr id="2" name="Content Placeholder 1">
            <a:extLst>
              <a:ext uri="{FF2B5EF4-FFF2-40B4-BE49-F238E27FC236}">
                <a16:creationId xmlns:a16="http://schemas.microsoft.com/office/drawing/2014/main" id="{A38D9925-7A8C-0CD8-A1AD-6F206BCCDE04}"/>
              </a:ext>
            </a:extLst>
          </p:cNvPr>
          <p:cNvSpPr>
            <a:spLocks noGrp="1"/>
          </p:cNvSpPr>
          <p:nvPr>
            <p:ph idx="1"/>
          </p:nvPr>
        </p:nvSpPr>
        <p:spPr>
          <a:xfrm>
            <a:off x="246490" y="588394"/>
            <a:ext cx="11545293" cy="6217355"/>
          </a:xfrm>
        </p:spPr>
        <p:txBody>
          <a:bodyPr>
            <a:normAutofit fontScale="85000" lnSpcReduction="20000"/>
          </a:bodyPr>
          <a:lstStyle/>
          <a:p>
            <a:endParaRPr lang="en-US" sz="4000" dirty="0"/>
          </a:p>
          <a:p>
            <a:r>
              <a:rPr lang="en-US" sz="4000" dirty="0"/>
              <a:t>Proverbs 21:11 says, “</a:t>
            </a:r>
            <a:r>
              <a:rPr lang="en-US" sz="4000" i="1" dirty="0">
                <a:solidFill>
                  <a:srgbClr val="0000FF"/>
                </a:solidFill>
                <a:latin typeface="Cambria" panose="02040503050406030204" pitchFamily="18" charset="0"/>
                <a:ea typeface="Cambria" panose="02040503050406030204" pitchFamily="18" charset="0"/>
              </a:rPr>
              <a:t>When a scoffer is punished, the simple becomes wise; when a wise man is instructed, he gains knowledge</a:t>
            </a:r>
            <a:r>
              <a:rPr lang="en-US" sz="4000" dirty="0"/>
              <a:t>.”</a:t>
            </a:r>
          </a:p>
          <a:p>
            <a:r>
              <a:rPr lang="en-US" sz="4000" dirty="0"/>
              <a:t>In reflecting on Daniel’s rebuke of Belshazzar in Daniel 5:18-22, do you see how Belshazzar violated the principle taught in this Proverb? </a:t>
            </a:r>
          </a:p>
          <a:p>
            <a:pPr lvl="1"/>
            <a:r>
              <a:rPr lang="en-US" sz="3600" dirty="0"/>
              <a:t>“</a:t>
            </a:r>
            <a:r>
              <a:rPr lang="en-US" sz="3600" i="1" dirty="0">
                <a:solidFill>
                  <a:srgbClr val="0000FF"/>
                </a:solidFill>
                <a:latin typeface="Cambria" panose="02040503050406030204" pitchFamily="18" charset="0"/>
                <a:ea typeface="Cambria" panose="02040503050406030204" pitchFamily="18" charset="0"/>
              </a:rPr>
              <a:t>The Most High God gave Nebuchadnezzar your father kingship and greatness and glory and majesty… But when his heart was lifted up and his spirit was hardened so that he dealt proudly, he was brought down from his kingly throne, and his glory was taken from him… And you his son, Belshazzar, have not humbled your heart, </a:t>
            </a:r>
            <a:r>
              <a:rPr lang="en-US" sz="3600" b="1" i="1" dirty="0">
                <a:solidFill>
                  <a:srgbClr val="0000FF"/>
                </a:solidFill>
                <a:latin typeface="Cambria" panose="02040503050406030204" pitchFamily="18" charset="0"/>
                <a:ea typeface="Cambria" panose="02040503050406030204" pitchFamily="18" charset="0"/>
              </a:rPr>
              <a:t>though you knew all this</a:t>
            </a:r>
            <a:r>
              <a:rPr lang="en-US" sz="3600" i="1" dirty="0">
                <a:solidFill>
                  <a:srgbClr val="0000FF"/>
                </a:solidFill>
                <a:latin typeface="Cambria" panose="02040503050406030204" pitchFamily="18" charset="0"/>
                <a:ea typeface="Cambria" panose="02040503050406030204" pitchFamily="18" charset="0"/>
              </a:rPr>
              <a:t>…</a:t>
            </a:r>
            <a:r>
              <a:rPr lang="en-US" sz="3600" dirty="0"/>
              <a:t>” (Dan 5:18-22)</a:t>
            </a:r>
          </a:p>
          <a:p>
            <a:r>
              <a:rPr lang="en-US" sz="4000" dirty="0"/>
              <a:t>In your own words, what is the principle expressed by this Proverb and how did Belshazzar violate it?</a:t>
            </a:r>
          </a:p>
        </p:txBody>
      </p:sp>
    </p:spTree>
    <p:extLst>
      <p:ext uri="{BB962C8B-B14F-4D97-AF65-F5344CB8AC3E}">
        <p14:creationId xmlns:p14="http://schemas.microsoft.com/office/powerpoint/2010/main" val="26648365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p:cTn id="7"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2">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 calcmode="lin" valueType="num">
                                      <p:cBhvr>
                                        <p:cTn id="14"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 calcmode="lin" valueType="num">
                                      <p:cBhvr>
                                        <p:cTn id="21"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a:extLst>
            <a:ext uri="{FF2B5EF4-FFF2-40B4-BE49-F238E27FC236}">
              <a16:creationId xmlns:a16="http://schemas.microsoft.com/office/drawing/2014/main" id="{5654AD49-BB8F-4BBC-BF14-24131751B52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D8CFD4C-B1AF-8C93-0BE7-619B3B765490}"/>
              </a:ext>
            </a:extLst>
          </p:cNvPr>
          <p:cNvSpPr>
            <a:spLocks noGrp="1"/>
          </p:cNvSpPr>
          <p:nvPr>
            <p:ph type="title"/>
          </p:nvPr>
        </p:nvSpPr>
        <p:spPr>
          <a:xfrm>
            <a:off x="0" y="0"/>
            <a:ext cx="12192000" cy="588394"/>
          </a:xfrm>
        </p:spPr>
        <p:txBody>
          <a:bodyPr>
            <a:noAutofit/>
          </a:bodyPr>
          <a:lstStyle/>
          <a:p>
            <a:pPr algn="ctr"/>
            <a:r>
              <a:rPr lang="en-US" b="1" dirty="0">
                <a:effectLst/>
                <a:latin typeface="+mn-lt"/>
              </a:rPr>
              <a:t>Class Discussion Time</a:t>
            </a:r>
            <a:endParaRPr lang="en-US" dirty="0">
              <a:effectLst/>
              <a:latin typeface="+mn-lt"/>
            </a:endParaRPr>
          </a:p>
        </p:txBody>
      </p:sp>
      <p:sp>
        <p:nvSpPr>
          <p:cNvPr id="2" name="Content Placeholder 1">
            <a:extLst>
              <a:ext uri="{FF2B5EF4-FFF2-40B4-BE49-F238E27FC236}">
                <a16:creationId xmlns:a16="http://schemas.microsoft.com/office/drawing/2014/main" id="{E03E5CCA-BBE3-6668-0F37-108A4220966D}"/>
              </a:ext>
            </a:extLst>
          </p:cNvPr>
          <p:cNvSpPr>
            <a:spLocks noGrp="1"/>
          </p:cNvSpPr>
          <p:nvPr>
            <p:ph idx="1"/>
          </p:nvPr>
        </p:nvSpPr>
        <p:spPr>
          <a:xfrm>
            <a:off x="246490" y="588394"/>
            <a:ext cx="11545293" cy="6217355"/>
          </a:xfrm>
        </p:spPr>
        <p:txBody>
          <a:bodyPr>
            <a:normAutofit fontScale="92500" lnSpcReduction="20000"/>
          </a:bodyPr>
          <a:lstStyle/>
          <a:p>
            <a:r>
              <a:rPr lang="en-US" sz="4000" dirty="0"/>
              <a:t>In verse 27 we see that God had weighed Belshazzar’s life against the divine standard of what God requires and he was “found wanting”</a:t>
            </a:r>
          </a:p>
          <a:p>
            <a:r>
              <a:rPr lang="en-US" sz="4000" dirty="0"/>
              <a:t>The point of this text is that Belshazzar was an evil ruler (especially in contrast to his “father” Nebuchadnezzar) and Daniel was explaining to him why God was about to bring down judgment on him.</a:t>
            </a:r>
          </a:p>
          <a:p>
            <a:r>
              <a:rPr lang="en-US" sz="4000" dirty="0"/>
              <a:t>But if you think about it more deeply, do you see in this statement to Belshazzar a hint of the need we </a:t>
            </a:r>
            <a:r>
              <a:rPr lang="en-US" sz="4000" b="1" i="1" dirty="0"/>
              <a:t>all</a:t>
            </a:r>
            <a:r>
              <a:rPr lang="en-US" sz="4000" dirty="0"/>
              <a:t> have for the Gospel?</a:t>
            </a:r>
          </a:p>
          <a:p>
            <a:r>
              <a:rPr lang="en-US" sz="4000" dirty="0"/>
              <a:t>And if so, do you find it humbling and a good reminder of your own condition before God saved you from the coming judgment?</a:t>
            </a:r>
          </a:p>
        </p:txBody>
      </p:sp>
    </p:spTree>
    <p:extLst>
      <p:ext uri="{BB962C8B-B14F-4D97-AF65-F5344CB8AC3E}">
        <p14:creationId xmlns:p14="http://schemas.microsoft.com/office/powerpoint/2010/main" val="11462049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41FE1A93-133E-4445-5E32-4ADDF4C719F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6478803-5D26-FDF0-E905-1D060B605439}"/>
              </a:ext>
            </a:extLst>
          </p:cNvPr>
          <p:cNvSpPr>
            <a:spLocks noGrp="1"/>
          </p:cNvSpPr>
          <p:nvPr>
            <p:ph type="title"/>
          </p:nvPr>
        </p:nvSpPr>
        <p:spPr>
          <a:xfrm>
            <a:off x="0" y="0"/>
            <a:ext cx="12192000" cy="818735"/>
          </a:xfrm>
        </p:spPr>
        <p:txBody>
          <a:bodyPr>
            <a:normAutofit/>
          </a:bodyPr>
          <a:lstStyle/>
          <a:p>
            <a:pPr algn="ctr"/>
            <a:r>
              <a:rPr lang="en-US" sz="48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Daniel’s Admonition to The King (5:17-24)</a:t>
            </a:r>
          </a:p>
        </p:txBody>
      </p:sp>
      <p:sp>
        <p:nvSpPr>
          <p:cNvPr id="5" name="Content Placeholder 4">
            <a:extLst>
              <a:ext uri="{FF2B5EF4-FFF2-40B4-BE49-F238E27FC236}">
                <a16:creationId xmlns:a16="http://schemas.microsoft.com/office/drawing/2014/main" id="{12F40599-FA3B-083E-3DFD-F7B800060A37}"/>
              </a:ext>
            </a:extLst>
          </p:cNvPr>
          <p:cNvSpPr>
            <a:spLocks noGrp="1"/>
          </p:cNvSpPr>
          <p:nvPr>
            <p:ph idx="1"/>
          </p:nvPr>
        </p:nvSpPr>
        <p:spPr>
          <a:xfrm>
            <a:off x="357809" y="1001863"/>
            <a:ext cx="11502887" cy="5793791"/>
          </a:xfrm>
        </p:spPr>
        <p:txBody>
          <a:bodyPr>
            <a:normAutofit/>
          </a:bodyPr>
          <a:lstStyle/>
          <a:p>
            <a:pPr marL="0" indent="0">
              <a:buNone/>
            </a:pP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5:20</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But when his heart became arrogant and hardened with pride, he was deposed from his royal throne and stripped of his glory.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21</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He was driven away from people and given the mind of an animal; he lived with the wild donkeys and ate grass like cattle; and his body was drenched with the dew of heaven, until he acknowledged that the Most High God is sovereign over the kingdoms of men and sets over them anyone he wishes. </a:t>
            </a:r>
            <a:endParaRPr lang="en-US" sz="40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777257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6F063B7C-4EC0-7D9E-2561-2404372CC12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9C1B56E-7A3C-8251-AD21-7A8E8D2D6AB0}"/>
              </a:ext>
            </a:extLst>
          </p:cNvPr>
          <p:cNvSpPr>
            <a:spLocks noGrp="1"/>
          </p:cNvSpPr>
          <p:nvPr>
            <p:ph type="title"/>
          </p:nvPr>
        </p:nvSpPr>
        <p:spPr>
          <a:xfrm>
            <a:off x="0" y="0"/>
            <a:ext cx="12192000" cy="818735"/>
          </a:xfrm>
        </p:spPr>
        <p:txBody>
          <a:bodyPr>
            <a:normAutofit/>
          </a:bodyPr>
          <a:lstStyle/>
          <a:p>
            <a:pPr algn="ctr"/>
            <a:r>
              <a:rPr lang="en-US" sz="48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Daniel’s Admonition to The King (5:17-24)</a:t>
            </a:r>
          </a:p>
        </p:txBody>
      </p:sp>
      <p:sp>
        <p:nvSpPr>
          <p:cNvPr id="5" name="Content Placeholder 4">
            <a:extLst>
              <a:ext uri="{FF2B5EF4-FFF2-40B4-BE49-F238E27FC236}">
                <a16:creationId xmlns:a16="http://schemas.microsoft.com/office/drawing/2014/main" id="{2F551BDB-2278-62FF-3E85-A171531D4F1E}"/>
              </a:ext>
            </a:extLst>
          </p:cNvPr>
          <p:cNvSpPr>
            <a:spLocks noGrp="1"/>
          </p:cNvSpPr>
          <p:nvPr>
            <p:ph idx="1"/>
          </p:nvPr>
        </p:nvSpPr>
        <p:spPr>
          <a:xfrm>
            <a:off x="357809" y="1001863"/>
            <a:ext cx="11502887" cy="5793791"/>
          </a:xfrm>
        </p:spPr>
        <p:txBody>
          <a:bodyPr>
            <a:normAutofit lnSpcReduction="10000"/>
          </a:bodyPr>
          <a:lstStyle/>
          <a:p>
            <a:pPr marL="0" indent="0">
              <a:buNone/>
            </a:pP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5:22</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“But you his son, O Belshazzar, have not humbled yourself, though you knew all this.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23</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Instead, you have set yourself up against the Lord of heaven. You had the goblets from his temple brought to you, and you and your nobles, your wives and your concubines drank wine from them. You praised the gods of silver and gold, of bronze, iron, wood and stone, which cannot see or hear or understand. But you did not honor the God who holds in his hand your life and all your ways.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24</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Therefore he sent the hand that wrote the inscription. </a:t>
            </a:r>
            <a:r>
              <a:rPr lang="en-US" sz="40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(NIV)</a:t>
            </a:r>
          </a:p>
        </p:txBody>
      </p:sp>
    </p:spTree>
    <p:extLst>
      <p:ext uri="{BB962C8B-B14F-4D97-AF65-F5344CB8AC3E}">
        <p14:creationId xmlns:p14="http://schemas.microsoft.com/office/powerpoint/2010/main" val="4637967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FEE0E59D-4A4A-85F1-3CA4-3EF7F4C54A48}"/>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5A2812D-2744-46A4-AEB2-A8F5B30B5DC2}"/>
              </a:ext>
            </a:extLst>
          </p:cNvPr>
          <p:cNvSpPr>
            <a:spLocks noGrp="1"/>
          </p:cNvSpPr>
          <p:nvPr>
            <p:ph idx="1"/>
          </p:nvPr>
        </p:nvSpPr>
        <p:spPr>
          <a:xfrm>
            <a:off x="326571" y="1179095"/>
            <a:ext cx="11412583" cy="5309572"/>
          </a:xfrm>
        </p:spPr>
        <p:txBody>
          <a:bodyPr>
            <a:normAutofit fontScale="92500"/>
          </a:bodyPr>
          <a:lstStyle/>
          <a:p>
            <a:r>
              <a:rPr lang="en-US" sz="4000" dirty="0">
                <a:solidFill>
                  <a:schemeClr val="bg1"/>
                </a:solidFill>
                <a:effectLst>
                  <a:outerShdw blurRad="38100" dist="38100" dir="2700000" algn="ctr" rotWithShape="0">
                    <a:schemeClr val="tx1"/>
                  </a:outerShdw>
                </a:effectLst>
              </a:rPr>
              <a:t>Daniel’s words to the king are very </a:t>
            </a:r>
            <a:r>
              <a:rPr lang="en-US" sz="4000" b="1" i="1" dirty="0">
                <a:solidFill>
                  <a:schemeClr val="bg1"/>
                </a:solidFill>
                <a:effectLst>
                  <a:outerShdw blurRad="38100" dist="38100" dir="2700000" algn="ctr" rotWithShape="0">
                    <a:schemeClr val="tx1"/>
                  </a:outerShdw>
                </a:effectLst>
              </a:rPr>
              <a:t>pointed</a:t>
            </a:r>
            <a:r>
              <a:rPr lang="en-US" sz="4000" dirty="0">
                <a:solidFill>
                  <a:schemeClr val="bg1"/>
                </a:solidFill>
                <a:effectLst>
                  <a:outerShdw blurRad="38100" dist="38100" dir="2700000" algn="ctr" rotWithShape="0">
                    <a:schemeClr val="tx1"/>
                  </a:outerShdw>
                </a:effectLst>
              </a:rPr>
              <a:t> and </a:t>
            </a:r>
            <a:r>
              <a:rPr lang="en-US" sz="4000" b="1" i="1" dirty="0">
                <a:solidFill>
                  <a:schemeClr val="bg1"/>
                </a:solidFill>
                <a:effectLst>
                  <a:outerShdw blurRad="38100" dist="38100" dir="2700000" algn="ctr" rotWithShape="0">
                    <a:schemeClr val="tx1"/>
                  </a:outerShdw>
                </a:effectLst>
              </a:rPr>
              <a:t>direct</a:t>
            </a:r>
            <a:r>
              <a:rPr lang="en-US" sz="4000" dirty="0">
                <a:solidFill>
                  <a:schemeClr val="bg1"/>
                </a:solidFill>
                <a:effectLst>
                  <a:outerShdw blurRad="38100" dist="38100" dir="2700000" algn="ctr" rotWithShape="0">
                    <a:schemeClr val="tx1"/>
                  </a:outerShdw>
                </a:effectLst>
              </a:rPr>
              <a:t>. </a:t>
            </a:r>
          </a:p>
          <a:p>
            <a:r>
              <a:rPr lang="en-US" sz="4000" dirty="0">
                <a:solidFill>
                  <a:schemeClr val="bg1"/>
                </a:solidFill>
                <a:effectLst>
                  <a:outerShdw blurRad="38100" dist="38100" dir="2700000" algn="ctr" rotWithShape="0">
                    <a:schemeClr val="tx1"/>
                  </a:outerShdw>
                </a:effectLst>
              </a:rPr>
              <a:t>Such a bold response, so plainly stated, undoubtably required great courage on the part of Daniel when facing a king who had the power of life and death over his subjects. </a:t>
            </a:r>
          </a:p>
          <a:p>
            <a:r>
              <a:rPr lang="en-US" sz="4000" dirty="0">
                <a:solidFill>
                  <a:schemeClr val="bg1"/>
                </a:solidFill>
                <a:effectLst>
                  <a:outerShdw blurRad="38100" dist="38100" dir="2700000" algn="ctr" rotWithShape="0">
                    <a:schemeClr val="tx1"/>
                  </a:outerShdw>
                </a:effectLst>
              </a:rPr>
              <a:t>But Daniel is </a:t>
            </a:r>
            <a:r>
              <a:rPr lang="en-US" sz="4000" b="1" i="1" dirty="0">
                <a:solidFill>
                  <a:schemeClr val="bg1"/>
                </a:solidFill>
                <a:effectLst>
                  <a:outerShdw blurRad="38100" dist="38100" dir="2700000" algn="ctr" rotWithShape="0">
                    <a:schemeClr val="tx1"/>
                  </a:outerShdw>
                </a:effectLst>
              </a:rPr>
              <a:t>not</a:t>
            </a:r>
            <a:r>
              <a:rPr lang="en-US" sz="4000" dirty="0">
                <a:solidFill>
                  <a:schemeClr val="bg1"/>
                </a:solidFill>
                <a:effectLst>
                  <a:outerShdw blurRad="38100" dist="38100" dir="2700000" algn="ctr" rotWithShape="0">
                    <a:schemeClr val="tx1"/>
                  </a:outerShdw>
                </a:effectLst>
              </a:rPr>
              <a:t> being disrespectful here. </a:t>
            </a:r>
          </a:p>
          <a:p>
            <a:r>
              <a:rPr lang="en-US" sz="4000" dirty="0">
                <a:solidFill>
                  <a:schemeClr val="bg1"/>
                </a:solidFill>
                <a:effectLst>
                  <a:outerShdw blurRad="38100" dist="38100" dir="2700000" algn="ctr" rotWithShape="0">
                    <a:schemeClr val="tx1"/>
                  </a:outerShdw>
                </a:effectLst>
              </a:rPr>
              <a:t>By refusing the king’s gifts he has set himself apart from the mercenary wise men of Babylon who offer their services for a profit. </a:t>
            </a:r>
          </a:p>
        </p:txBody>
      </p:sp>
      <p:sp>
        <p:nvSpPr>
          <p:cNvPr id="2" name="TextBox 1">
            <a:extLst>
              <a:ext uri="{FF2B5EF4-FFF2-40B4-BE49-F238E27FC236}">
                <a16:creationId xmlns:a16="http://schemas.microsoft.com/office/drawing/2014/main" id="{E4E66F43-2726-1618-50C5-69D4D932E051}"/>
              </a:ext>
            </a:extLst>
          </p:cNvPr>
          <p:cNvSpPr txBox="1"/>
          <p:nvPr/>
        </p:nvSpPr>
        <p:spPr>
          <a:xfrm>
            <a:off x="0" y="6488667"/>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Leupold, H. C.;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Exposition of Daniel </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(1949); (pp.</a:t>
            </a:r>
            <a:r>
              <a:rPr lang="en-US" sz="1800" dirty="0">
                <a:solidFill>
                  <a:schemeClr val="bg1"/>
                </a:solidFill>
                <a:effectLst>
                  <a:outerShdw blurRad="38100" dist="38100" dir="2700000" algn="ctr" rotWithShape="0">
                    <a:schemeClr val="tx1"/>
                  </a:outerShdw>
                </a:effectLst>
              </a:rPr>
              <a:t> 229–230</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Title 1">
            <a:extLst>
              <a:ext uri="{FF2B5EF4-FFF2-40B4-BE49-F238E27FC236}">
                <a16:creationId xmlns:a16="http://schemas.microsoft.com/office/drawing/2014/main" id="{68892539-FE24-1E9A-E059-C149718637EE}"/>
              </a:ext>
            </a:extLst>
          </p:cNvPr>
          <p:cNvSpPr>
            <a:spLocks noGrp="1"/>
          </p:cNvSpPr>
          <p:nvPr>
            <p:ph type="title"/>
          </p:nvPr>
        </p:nvSpPr>
        <p:spPr>
          <a:xfrm>
            <a:off x="0" y="1"/>
            <a:ext cx="12192000" cy="1058777"/>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5:17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Then Daniel answered and said before the king, "Let your gifts be for yourself, and give your rewards to another. Nevertheless, I will read the writing to the king and make known to him the interpretation.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387703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0CC86C08-2724-A477-7073-C23627F1BBFE}"/>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309C9EB-228D-6E18-B3AD-DAB53672CE28}"/>
              </a:ext>
            </a:extLst>
          </p:cNvPr>
          <p:cNvSpPr>
            <a:spLocks noGrp="1"/>
          </p:cNvSpPr>
          <p:nvPr>
            <p:ph idx="1"/>
          </p:nvPr>
        </p:nvSpPr>
        <p:spPr>
          <a:xfrm>
            <a:off x="278675" y="1179095"/>
            <a:ext cx="11752216" cy="5387168"/>
          </a:xfrm>
        </p:spPr>
        <p:txBody>
          <a:bodyPr>
            <a:normAutofit fontScale="92500" lnSpcReduction="20000"/>
          </a:bodyPr>
          <a:lstStyle/>
          <a:p>
            <a:r>
              <a:rPr lang="en-US" sz="3600" dirty="0">
                <a:solidFill>
                  <a:schemeClr val="bg1"/>
                </a:solidFill>
                <a:effectLst>
                  <a:outerShdw blurRad="38100" dist="38100" dir="2700000" algn="ctr" rotWithShape="0">
                    <a:schemeClr val="tx1"/>
                  </a:outerShdw>
                </a:effectLst>
              </a:rPr>
              <a:t>Daniel is </a:t>
            </a:r>
            <a:r>
              <a:rPr lang="en-US" sz="3600" b="1" i="1" dirty="0">
                <a:solidFill>
                  <a:schemeClr val="bg1"/>
                </a:solidFill>
                <a:effectLst>
                  <a:outerShdw blurRad="38100" dist="38100" dir="2700000" algn="ctr" rotWithShape="0">
                    <a:schemeClr val="tx1"/>
                  </a:outerShdw>
                </a:effectLst>
              </a:rPr>
              <a:t>not</a:t>
            </a:r>
            <a:r>
              <a:rPr lang="en-US" sz="3600" dirty="0">
                <a:solidFill>
                  <a:schemeClr val="bg1"/>
                </a:solidFill>
                <a:effectLst>
                  <a:outerShdw blurRad="38100" dist="38100" dir="2700000" algn="ctr" rotWithShape="0">
                    <a:schemeClr val="tx1"/>
                  </a:outerShdw>
                </a:effectLst>
              </a:rPr>
              <a:t> someone who uses the revelatory insights that God has given him for personal gain. </a:t>
            </a:r>
          </a:p>
          <a:p>
            <a:r>
              <a:rPr lang="en-US" sz="3600" dirty="0">
                <a:solidFill>
                  <a:schemeClr val="bg1"/>
                </a:solidFill>
                <a:effectLst>
                  <a:outerShdw blurRad="38100" dist="38100" dir="2700000" algn="ctr" rotWithShape="0">
                    <a:schemeClr val="tx1"/>
                  </a:outerShdw>
                </a:effectLst>
              </a:rPr>
              <a:t>And Daniel wants to make that clear before offering his interpretative skills in service to the king. </a:t>
            </a:r>
          </a:p>
          <a:p>
            <a:r>
              <a:rPr lang="en-US" sz="3600" dirty="0">
                <a:solidFill>
                  <a:schemeClr val="bg1"/>
                </a:solidFill>
                <a:effectLst>
                  <a:outerShdw blurRad="38100" dist="38100" dir="2700000" algn="ctr" rotWithShape="0">
                    <a:schemeClr val="tx1"/>
                  </a:outerShdw>
                </a:effectLst>
              </a:rPr>
              <a:t>As we’ll see later (v. 29), Daniel </a:t>
            </a:r>
            <a:r>
              <a:rPr lang="en-US" sz="3600" b="1" i="1" dirty="0">
                <a:solidFill>
                  <a:schemeClr val="bg1"/>
                </a:solidFill>
                <a:effectLst>
                  <a:outerShdw blurRad="38100" dist="38100" dir="2700000" algn="ctr" rotWithShape="0">
                    <a:schemeClr val="tx1"/>
                  </a:outerShdw>
                </a:effectLst>
              </a:rPr>
              <a:t>does</a:t>
            </a:r>
            <a:r>
              <a:rPr lang="en-US" sz="3600" dirty="0">
                <a:solidFill>
                  <a:schemeClr val="bg1"/>
                </a:solidFill>
                <a:effectLst>
                  <a:outerShdw blurRad="38100" dist="38100" dir="2700000" algn="ctr" rotWithShape="0">
                    <a:schemeClr val="tx1"/>
                  </a:outerShdw>
                </a:effectLst>
              </a:rPr>
              <a:t> end up </a:t>
            </a:r>
            <a:r>
              <a:rPr lang="en-US" sz="3600" b="1" i="1" dirty="0">
                <a:solidFill>
                  <a:schemeClr val="bg1"/>
                </a:solidFill>
                <a:effectLst>
                  <a:outerShdw blurRad="38100" dist="38100" dir="2700000" algn="ctr" rotWithShape="0">
                    <a:schemeClr val="tx1"/>
                  </a:outerShdw>
                </a:effectLst>
              </a:rPr>
              <a:t>accepting</a:t>
            </a:r>
            <a:r>
              <a:rPr lang="en-US" sz="3600" dirty="0">
                <a:solidFill>
                  <a:schemeClr val="bg1"/>
                </a:solidFill>
                <a:effectLst>
                  <a:outerShdw blurRad="38100" dist="38100" dir="2700000" algn="ctr" rotWithShape="0">
                    <a:schemeClr val="tx1"/>
                  </a:outerShdw>
                </a:effectLst>
              </a:rPr>
              <a:t> the rewards offered by the king once he has </a:t>
            </a:r>
            <a:r>
              <a:rPr lang="en-US" sz="3600" b="1" i="1" dirty="0">
                <a:solidFill>
                  <a:schemeClr val="bg1"/>
                </a:solidFill>
                <a:effectLst>
                  <a:outerShdw blurRad="38100" dist="38100" dir="2700000" algn="ctr" rotWithShape="0">
                    <a:schemeClr val="tx1"/>
                  </a:outerShdw>
                </a:effectLst>
              </a:rPr>
              <a:t>finished</a:t>
            </a:r>
            <a:r>
              <a:rPr lang="en-US" sz="3600" dirty="0">
                <a:solidFill>
                  <a:schemeClr val="bg1"/>
                </a:solidFill>
                <a:effectLst>
                  <a:outerShdw blurRad="38100" dist="38100" dir="2700000" algn="ctr" rotWithShape="0">
                    <a:schemeClr val="tx1"/>
                  </a:outerShdw>
                </a:effectLst>
              </a:rPr>
              <a:t> interpreting the writing on the wall. </a:t>
            </a:r>
          </a:p>
          <a:p>
            <a:r>
              <a:rPr lang="en-US" sz="3600" dirty="0">
                <a:solidFill>
                  <a:schemeClr val="bg1"/>
                </a:solidFill>
                <a:effectLst>
                  <a:outerShdw blurRad="38100" dist="38100" dir="2700000" algn="ctr" rotWithShape="0">
                    <a:schemeClr val="tx1"/>
                  </a:outerShdw>
                </a:effectLst>
              </a:rPr>
              <a:t>Because at </a:t>
            </a:r>
            <a:r>
              <a:rPr lang="en-US" sz="3600" b="1" i="1" dirty="0">
                <a:solidFill>
                  <a:schemeClr val="bg1"/>
                </a:solidFill>
                <a:effectLst>
                  <a:outerShdw blurRad="38100" dist="38100" dir="2700000" algn="ctr" rotWithShape="0">
                    <a:schemeClr val="tx1"/>
                  </a:outerShdw>
                </a:effectLst>
              </a:rPr>
              <a:t>that</a:t>
            </a:r>
            <a:r>
              <a:rPr lang="en-US" sz="3600" dirty="0">
                <a:solidFill>
                  <a:schemeClr val="bg1"/>
                </a:solidFill>
                <a:effectLst>
                  <a:outerShdw blurRad="38100" dist="38100" dir="2700000" algn="ctr" rotWithShape="0">
                    <a:schemeClr val="tx1"/>
                  </a:outerShdw>
                </a:effectLst>
              </a:rPr>
              <a:t> point he has already provided the divine revelation and made it clear that he does not expect to be paid for it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Let your gifts be for yourself, and give your rewards to another</a:t>
            </a:r>
            <a:r>
              <a:rPr lang="en-US" sz="3600" dirty="0">
                <a:solidFill>
                  <a:schemeClr val="bg1"/>
                </a:solidFill>
                <a:effectLst>
                  <a:outerShdw blurRad="38100" dist="38100" dir="2700000" algn="ctr" rotWithShape="0">
                    <a:schemeClr val="tx1"/>
                  </a:outerShdw>
                </a:effectLst>
              </a:rPr>
              <a:t>”).</a:t>
            </a:r>
          </a:p>
          <a:p>
            <a:r>
              <a:rPr lang="en-US" sz="3600" dirty="0">
                <a:solidFill>
                  <a:schemeClr val="bg1"/>
                </a:solidFill>
                <a:effectLst>
                  <a:outerShdw blurRad="38100" dist="38100" dir="2700000" algn="ctr" rotWithShape="0">
                    <a:schemeClr val="tx1"/>
                  </a:outerShdw>
                </a:effectLst>
              </a:rPr>
              <a:t>Refusal to accept the king’s recognition at </a:t>
            </a:r>
            <a:r>
              <a:rPr lang="en-US" sz="3600" b="1" i="1" dirty="0">
                <a:solidFill>
                  <a:schemeClr val="bg1"/>
                </a:solidFill>
                <a:effectLst>
                  <a:outerShdw blurRad="38100" dist="38100" dir="2700000" algn="ctr" rotWithShape="0">
                    <a:schemeClr val="tx1"/>
                  </a:outerShdw>
                </a:effectLst>
              </a:rPr>
              <a:t>that</a:t>
            </a:r>
            <a:r>
              <a:rPr lang="en-US" sz="3600" dirty="0">
                <a:solidFill>
                  <a:schemeClr val="bg1"/>
                </a:solidFill>
                <a:effectLst>
                  <a:outerShdw blurRad="38100" dist="38100" dir="2700000" algn="ctr" rotWithShape="0">
                    <a:schemeClr val="tx1"/>
                  </a:outerShdw>
                </a:effectLst>
              </a:rPr>
              <a:t> point would have amounted to an </a:t>
            </a:r>
            <a:r>
              <a:rPr lang="en-US" sz="3600" b="1" i="1" dirty="0">
                <a:solidFill>
                  <a:schemeClr val="bg1"/>
                </a:solidFill>
                <a:effectLst>
                  <a:outerShdw blurRad="38100" dist="38100" dir="2700000" algn="ctr" rotWithShape="0">
                    <a:schemeClr val="tx1"/>
                  </a:outerShdw>
                </a:effectLst>
              </a:rPr>
              <a:t>insult</a:t>
            </a:r>
            <a:r>
              <a:rPr lang="en-US" sz="3600" dirty="0">
                <a:solidFill>
                  <a:schemeClr val="bg1"/>
                </a:solidFill>
                <a:effectLst>
                  <a:outerShdw blurRad="38100" dist="38100" dir="2700000" algn="ctr" rotWithShape="0">
                    <a:schemeClr val="tx1"/>
                  </a:outerShdw>
                </a:effectLst>
              </a:rPr>
              <a:t>.</a:t>
            </a:r>
          </a:p>
        </p:txBody>
      </p:sp>
      <p:sp>
        <p:nvSpPr>
          <p:cNvPr id="2" name="TextBox 1">
            <a:extLst>
              <a:ext uri="{FF2B5EF4-FFF2-40B4-BE49-F238E27FC236}">
                <a16:creationId xmlns:a16="http://schemas.microsoft.com/office/drawing/2014/main" id="{0E98C545-0C40-4C6A-1F62-633EC0B915EB}"/>
              </a:ext>
            </a:extLst>
          </p:cNvPr>
          <p:cNvSpPr txBox="1"/>
          <p:nvPr/>
        </p:nvSpPr>
        <p:spPr>
          <a:xfrm>
            <a:off x="0" y="6488667"/>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Leupold, H. C.;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Exposition of Daniel </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(1949); (pp.</a:t>
            </a:r>
            <a:r>
              <a:rPr lang="en-US" sz="1800" dirty="0">
                <a:solidFill>
                  <a:schemeClr val="bg1"/>
                </a:solidFill>
                <a:effectLst>
                  <a:outerShdw blurRad="38100" dist="38100" dir="2700000" algn="ctr" rotWithShape="0">
                    <a:schemeClr val="tx1"/>
                  </a:outerShdw>
                </a:effectLst>
              </a:rPr>
              <a:t> 229–230</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Title 1">
            <a:extLst>
              <a:ext uri="{FF2B5EF4-FFF2-40B4-BE49-F238E27FC236}">
                <a16:creationId xmlns:a16="http://schemas.microsoft.com/office/drawing/2014/main" id="{59D306A3-AF9D-17C1-11A5-881E643AA701}"/>
              </a:ext>
            </a:extLst>
          </p:cNvPr>
          <p:cNvSpPr>
            <a:spLocks noGrp="1"/>
          </p:cNvSpPr>
          <p:nvPr>
            <p:ph type="title"/>
          </p:nvPr>
        </p:nvSpPr>
        <p:spPr>
          <a:xfrm>
            <a:off x="0" y="1"/>
            <a:ext cx="12192000" cy="1058777"/>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5:17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Then Daniel answered and said before the king,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Let your gifts be for yourself, and give your rewards to another</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Nevertheless, I will read the writing to the king and make known to him the interpretation.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8525072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9B46678E-37CC-449A-CC79-9A4E952B7279}"/>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8D6D604-735B-DC18-7B87-AA2B6BB8719B}"/>
              </a:ext>
            </a:extLst>
          </p:cNvPr>
          <p:cNvSpPr>
            <a:spLocks noGrp="1"/>
          </p:cNvSpPr>
          <p:nvPr>
            <p:ph idx="1"/>
          </p:nvPr>
        </p:nvSpPr>
        <p:spPr>
          <a:xfrm>
            <a:off x="308811" y="1739153"/>
            <a:ext cx="11566357" cy="4789984"/>
          </a:xfrm>
        </p:spPr>
        <p:txBody>
          <a:bodyPr>
            <a:normAutofit fontScale="85000" lnSpcReduction="20000"/>
          </a:bodyPr>
          <a:lstStyle/>
          <a:p>
            <a:r>
              <a:rPr lang="en-US" sz="3600" dirty="0">
                <a:solidFill>
                  <a:schemeClr val="bg1"/>
                </a:solidFill>
                <a:effectLst>
                  <a:outerShdw blurRad="38100" dist="38100" dir="2700000" algn="ctr" rotWithShape="0">
                    <a:schemeClr val="tx1"/>
                  </a:outerShdw>
                </a:effectLst>
              </a:rPr>
              <a:t>Daniel points out to Belshazzar that it was the </a:t>
            </a:r>
            <a:r>
              <a:rPr lang="en-US" sz="3600" b="1" i="1" dirty="0">
                <a:solidFill>
                  <a:schemeClr val="bg1"/>
                </a:solidFill>
                <a:effectLst>
                  <a:outerShdw blurRad="38100" dist="38100" dir="2700000" algn="ctr" rotWithShape="0">
                    <a:schemeClr val="tx1"/>
                  </a:outerShdw>
                </a:effectLst>
              </a:rPr>
              <a:t>Most High God </a:t>
            </a:r>
            <a:r>
              <a:rPr lang="en-US" sz="3600" dirty="0">
                <a:solidFill>
                  <a:schemeClr val="bg1"/>
                </a:solidFill>
                <a:effectLst>
                  <a:outerShdw blurRad="38100" dist="38100" dir="2700000" algn="ctr" rotWithShape="0">
                    <a:schemeClr val="tx1"/>
                  </a:outerShdw>
                </a:effectLst>
              </a:rPr>
              <a:t>(Yahweh of Judah, not the idols of Babylon) who had given his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father</a:t>
            </a:r>
            <a:r>
              <a:rPr lang="en-US" sz="3600" dirty="0">
                <a:solidFill>
                  <a:schemeClr val="bg1"/>
                </a:solidFill>
                <a:effectLst>
                  <a:outerShdw blurRad="38100" dist="38100" dir="2700000" algn="ctr" rotWithShape="0">
                    <a:schemeClr val="tx1"/>
                  </a:outerShdw>
                </a:effectLst>
              </a:rPr>
              <a:t>” Nebuchadnezzar a great kingdom, power, and honor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kingship and greatness and glory and majesty</a:t>
            </a:r>
            <a:r>
              <a:rPr lang="en-US" sz="3600" dirty="0">
                <a:solidFill>
                  <a:schemeClr val="bg1"/>
                </a:solidFill>
                <a:effectLst>
                  <a:outerShdw blurRad="38100" dist="38100" dir="2700000" algn="ctr" rotWithShape="0">
                    <a:schemeClr val="tx1"/>
                  </a:outerShdw>
                </a:effectLst>
              </a:rPr>
              <a:t>”). </a:t>
            </a:r>
          </a:p>
          <a:p>
            <a:r>
              <a:rPr lang="en-US" sz="3600" dirty="0">
                <a:solidFill>
                  <a:schemeClr val="bg1"/>
                </a:solidFill>
                <a:effectLst>
                  <a:outerShdw blurRad="38100" dist="38100" dir="2700000" algn="ctr" rotWithShape="0">
                    <a:schemeClr val="tx1"/>
                  </a:outerShdw>
                </a:effectLst>
              </a:rPr>
              <a:t>Nations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trembled and feared </a:t>
            </a:r>
            <a:r>
              <a:rPr lang="en-US" sz="3600" dirty="0">
                <a:solidFill>
                  <a:schemeClr val="bg1"/>
                </a:solidFill>
                <a:effectLst>
                  <a:outerShdw blurRad="38100" dist="38100" dir="2700000" algn="ctr" rotWithShape="0">
                    <a:schemeClr val="tx1"/>
                  </a:outerShdw>
                </a:effectLst>
              </a:rPr>
              <a:t>” Nebuchadnezzar, for the Babylonian monarch had virtually </a:t>
            </a:r>
            <a:r>
              <a:rPr lang="en-US" sz="3600" b="1" i="1" dirty="0">
                <a:solidFill>
                  <a:schemeClr val="bg1"/>
                </a:solidFill>
                <a:effectLst>
                  <a:outerShdw blurRad="38100" dist="38100" dir="2700000" algn="ctr" rotWithShape="0">
                    <a:schemeClr val="tx1"/>
                  </a:outerShdw>
                </a:effectLst>
              </a:rPr>
              <a:t>absolute</a:t>
            </a:r>
            <a:r>
              <a:rPr lang="en-US" sz="3600" dirty="0">
                <a:solidFill>
                  <a:schemeClr val="bg1"/>
                </a:solidFill>
                <a:effectLst>
                  <a:outerShdw blurRad="38100" dist="38100" dir="2700000" algn="ctr" rotWithShape="0">
                    <a:schemeClr val="tx1"/>
                  </a:outerShdw>
                </a:effectLst>
              </a:rPr>
              <a:t> </a:t>
            </a:r>
            <a:r>
              <a:rPr lang="en-US" sz="3600" b="1" i="1" dirty="0">
                <a:solidFill>
                  <a:schemeClr val="bg1"/>
                </a:solidFill>
                <a:effectLst>
                  <a:outerShdw blurRad="38100" dist="38100" dir="2700000" algn="ctr" rotWithShape="0">
                    <a:schemeClr val="tx1"/>
                  </a:outerShdw>
                </a:effectLst>
              </a:rPr>
              <a:t>power</a:t>
            </a:r>
            <a:r>
              <a:rPr lang="en-US" sz="3600" dirty="0">
                <a:solidFill>
                  <a:schemeClr val="bg1"/>
                </a:solidFill>
                <a:effectLst>
                  <a:outerShdw blurRad="38100" dist="38100" dir="2700000" algn="ctr" rotWithShape="0">
                    <a:schemeClr val="tx1"/>
                  </a:outerShdw>
                </a:effectLst>
              </a:rPr>
              <a:t> on earth. </a:t>
            </a:r>
          </a:p>
          <a:p>
            <a:r>
              <a:rPr lang="en-US" sz="3600" dirty="0">
                <a:solidFill>
                  <a:schemeClr val="bg1"/>
                </a:solidFill>
                <a:effectLst>
                  <a:outerShdw blurRad="38100" dist="38100" dir="2700000" algn="ctr" rotWithShape="0">
                    <a:schemeClr val="tx1"/>
                  </a:outerShdw>
                </a:effectLst>
              </a:rPr>
              <a:t>He put to death, spared, promoted, and humbled anyone he pleased. </a:t>
            </a:r>
          </a:p>
          <a:p>
            <a:r>
              <a:rPr lang="en-US" sz="3600" dirty="0">
                <a:solidFill>
                  <a:schemeClr val="bg1"/>
                </a:solidFill>
                <a:effectLst>
                  <a:outerShdw blurRad="38100" dist="38100" dir="2700000" algn="ctr" rotWithShape="0">
                    <a:schemeClr val="tx1"/>
                  </a:outerShdw>
                </a:effectLst>
              </a:rPr>
              <a:t>By this description of Nebuchadnezzar’s power, Daniel appears to have been emphasizing the utter folly of Belshazzar’s proud actions. </a:t>
            </a:r>
          </a:p>
          <a:p>
            <a:r>
              <a:rPr lang="en-US" sz="3600" dirty="0">
                <a:solidFill>
                  <a:schemeClr val="bg1"/>
                </a:solidFill>
                <a:effectLst>
                  <a:outerShdw blurRad="38100" dist="38100" dir="2700000" algn="ctr" rotWithShape="0">
                    <a:schemeClr val="tx1"/>
                  </a:outerShdw>
                </a:effectLst>
              </a:rPr>
              <a:t>The great Nebuchadnezzar had </a:t>
            </a:r>
            <a:r>
              <a:rPr lang="en-US" sz="3600" b="1" i="1" dirty="0">
                <a:solidFill>
                  <a:schemeClr val="bg1"/>
                </a:solidFill>
                <a:effectLst>
                  <a:outerShdw blurRad="38100" dist="38100" dir="2700000" algn="ctr" rotWithShape="0">
                    <a:schemeClr val="tx1"/>
                  </a:outerShdw>
                </a:effectLst>
              </a:rPr>
              <a:t>submitted</a:t>
            </a:r>
            <a:r>
              <a:rPr lang="en-US" sz="3600" dirty="0">
                <a:solidFill>
                  <a:schemeClr val="bg1"/>
                </a:solidFill>
                <a:effectLst>
                  <a:outerShdw blurRad="38100" dist="38100" dir="2700000" algn="ctr" rotWithShape="0">
                    <a:schemeClr val="tx1"/>
                  </a:outerShdw>
                </a:effectLst>
              </a:rPr>
              <a:t> to Yahweh’s sovereignty, whereas Belshazzar, who was hardly worthy to be compared with the earlier king, had not.</a:t>
            </a:r>
          </a:p>
        </p:txBody>
      </p:sp>
      <p:sp>
        <p:nvSpPr>
          <p:cNvPr id="2" name="TextBox 1">
            <a:extLst>
              <a:ext uri="{FF2B5EF4-FFF2-40B4-BE49-F238E27FC236}">
                <a16:creationId xmlns:a16="http://schemas.microsoft.com/office/drawing/2014/main" id="{39C77CCC-B60B-5756-2C2F-6FA76F5323E7}"/>
              </a:ext>
            </a:extLst>
          </p:cNvPr>
          <p:cNvSpPr txBox="1"/>
          <p:nvPr/>
        </p:nvSpPr>
        <p:spPr>
          <a:xfrm>
            <a:off x="0" y="6488667"/>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Daniel, vol. 18,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The New American Commentary</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 (p. </a:t>
            </a:r>
            <a:r>
              <a:rPr lang="en-US" sz="1800" dirty="0">
                <a:solidFill>
                  <a:schemeClr val="bg1"/>
                </a:solidFill>
                <a:effectLst>
                  <a:outerShdw blurRad="38100" dist="38100" dir="2700000" algn="ctr" rotWithShape="0">
                    <a:schemeClr val="tx1"/>
                  </a:outerShdw>
                </a:effectLst>
              </a:rPr>
              <a:t>162</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Title 1">
            <a:extLst>
              <a:ext uri="{FF2B5EF4-FFF2-40B4-BE49-F238E27FC236}">
                <a16:creationId xmlns:a16="http://schemas.microsoft.com/office/drawing/2014/main" id="{494EA5AB-01BB-F079-909D-674983EBF6FE}"/>
              </a:ext>
            </a:extLst>
          </p:cNvPr>
          <p:cNvSpPr>
            <a:spLocks noGrp="1"/>
          </p:cNvSpPr>
          <p:nvPr>
            <p:ph type="title"/>
          </p:nvPr>
        </p:nvSpPr>
        <p:spPr>
          <a:xfrm>
            <a:off x="0" y="2"/>
            <a:ext cx="12192000" cy="1613646"/>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5:18</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O king, the Most High God gave Nebuchadnezzar your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father kingship and greatness and glory and majesty</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19</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because of the greatness that he gave him, all peoples, nations, and languages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trembled and feared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before him. Whom he would, he killed, and whom he would, he kept alive; whom he would, he raised up, and whom he would, he humbled.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360639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F424A869-DDDC-D14A-A141-72FF00A98447}"/>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04EF22A-0FC8-BEA3-D53E-492C870A30CF}"/>
              </a:ext>
            </a:extLst>
          </p:cNvPr>
          <p:cNvSpPr>
            <a:spLocks noGrp="1"/>
          </p:cNvSpPr>
          <p:nvPr>
            <p:ph idx="1"/>
          </p:nvPr>
        </p:nvSpPr>
        <p:spPr>
          <a:xfrm>
            <a:off x="286247" y="2285999"/>
            <a:ext cx="11741321" cy="4059141"/>
          </a:xfrm>
        </p:spPr>
        <p:txBody>
          <a:bodyPr>
            <a:normAutofit fontScale="92500" lnSpcReduction="10000"/>
          </a:bodyPr>
          <a:lstStyle/>
          <a:p>
            <a:r>
              <a:rPr lang="en-US" dirty="0">
                <a:solidFill>
                  <a:schemeClr val="bg1"/>
                </a:solidFill>
                <a:effectLst>
                  <a:outerShdw blurRad="38100" dist="38100" dir="2700000" algn="ctr" rotWithShape="0">
                    <a:schemeClr val="tx1"/>
                  </a:outerShdw>
                </a:effectLst>
              </a:rPr>
              <a:t>A man like Nebuchadnezzar might </a:t>
            </a:r>
            <a:r>
              <a:rPr lang="en-US" b="1" i="1" dirty="0">
                <a:solidFill>
                  <a:schemeClr val="bg1"/>
                </a:solidFill>
                <a:effectLst>
                  <a:outerShdw blurRad="38100" dist="38100" dir="2700000" algn="ctr" rotWithShape="0">
                    <a:schemeClr val="tx1"/>
                  </a:outerShdw>
                </a:effectLst>
              </a:rPr>
              <a:t>seem</a:t>
            </a:r>
            <a:r>
              <a:rPr lang="en-US" dirty="0">
                <a:solidFill>
                  <a:schemeClr val="bg1"/>
                </a:solidFill>
                <a:effectLst>
                  <a:outerShdw blurRad="38100" dist="38100" dir="2700000" algn="ctr" rotWithShape="0">
                    <a:schemeClr val="tx1"/>
                  </a:outerShdw>
                </a:effectLst>
              </a:rPr>
              <a:t> to have </a:t>
            </a:r>
            <a:r>
              <a:rPr lang="en-US" b="1" i="1" dirty="0">
                <a:solidFill>
                  <a:schemeClr val="bg1"/>
                </a:solidFill>
                <a:effectLst>
                  <a:outerShdw blurRad="38100" dist="38100" dir="2700000" algn="ctr" rotWithShape="0">
                    <a:schemeClr val="tx1"/>
                  </a:outerShdw>
                </a:effectLst>
              </a:rPr>
              <a:t>good reason </a:t>
            </a:r>
            <a:r>
              <a:rPr lang="en-US" dirty="0">
                <a:solidFill>
                  <a:schemeClr val="bg1"/>
                </a:solidFill>
                <a:effectLst>
                  <a:outerShdw blurRad="38100" dist="38100" dir="2700000" algn="ctr" rotWithShape="0">
                    <a:schemeClr val="tx1"/>
                  </a:outerShdw>
                </a:effectLst>
              </a:rPr>
              <a:t>for being proud.</a:t>
            </a:r>
            <a:r>
              <a:rPr lang="en-US" baseline="30000" dirty="0">
                <a:solidFill>
                  <a:srgbClr val="FFFFFF"/>
                </a:solidFill>
                <a:effectLst>
                  <a:outerShdw blurRad="50800" dist="50800" dir="5400000" algn="ctr">
                    <a:srgbClr val="000000"/>
                  </a:outerShdw>
                </a:effectLst>
                <a:latin typeface="Calibri" panose="020F0502020204030204" pitchFamily="34" charset="0"/>
              </a:rPr>
              <a:t>1</a:t>
            </a:r>
            <a:endParaRPr lang="en-US" dirty="0">
              <a:solidFill>
                <a:schemeClr val="bg1"/>
              </a:solidFill>
              <a:effectLst>
                <a:outerShdw blurRad="38100" dist="38100" dir="2700000" algn="ctr" rotWithShape="0">
                  <a:schemeClr val="tx1"/>
                </a:outerShdw>
              </a:effectLst>
            </a:endParaRPr>
          </a:p>
          <a:p>
            <a:r>
              <a:rPr lang="en-US" dirty="0">
                <a:solidFill>
                  <a:schemeClr val="bg1"/>
                </a:solidFill>
                <a:effectLst>
                  <a:outerShdw blurRad="38100" dist="38100" dir="2700000" algn="ctr" rotWithShape="0">
                    <a:schemeClr val="tx1"/>
                  </a:outerShdw>
                </a:effectLst>
              </a:rPr>
              <a:t>But even in </a:t>
            </a:r>
            <a:r>
              <a:rPr lang="en-US" b="1" i="1" dirty="0">
                <a:solidFill>
                  <a:schemeClr val="bg1"/>
                </a:solidFill>
                <a:effectLst>
                  <a:outerShdw blurRad="38100" dist="38100" dir="2700000" algn="ctr" rotWithShape="0">
                    <a:schemeClr val="tx1"/>
                  </a:outerShdw>
                </a:effectLst>
              </a:rPr>
              <a:t>his</a:t>
            </a:r>
            <a:r>
              <a:rPr lang="en-US" dirty="0">
                <a:solidFill>
                  <a:schemeClr val="bg1"/>
                </a:solidFill>
                <a:effectLst>
                  <a:outerShdw blurRad="38100" dist="38100" dir="2700000" algn="ctr" rotWithShape="0">
                    <a:schemeClr val="tx1"/>
                  </a:outerShdw>
                </a:effectLst>
              </a:rPr>
              <a:t> case such an attitude of pride received divine correction.</a:t>
            </a:r>
            <a:r>
              <a:rPr lang="en-US" baseline="30000" dirty="0">
                <a:solidFill>
                  <a:srgbClr val="FFFFFF"/>
                </a:solidFill>
                <a:effectLst>
                  <a:outerShdw blurRad="50800" dist="50800" dir="5400000" algn="ctr">
                    <a:srgbClr val="000000"/>
                  </a:outerShdw>
                </a:effectLst>
                <a:latin typeface="Calibri" panose="020F0502020204030204" pitchFamily="34" charset="0"/>
              </a:rPr>
              <a:t> 1</a:t>
            </a:r>
            <a:r>
              <a:rPr lang="en-US" dirty="0">
                <a:solidFill>
                  <a:schemeClr val="bg1"/>
                </a:solidFill>
                <a:effectLst>
                  <a:outerShdw blurRad="38100" dist="38100" dir="2700000" algn="ctr" rotWithShape="0">
                    <a:schemeClr val="tx1"/>
                  </a:outerShdw>
                </a:effectLst>
              </a:rPr>
              <a:t> </a:t>
            </a:r>
          </a:p>
          <a:p>
            <a:r>
              <a:rPr lang="en-US" dirty="0">
                <a:solidFill>
                  <a:schemeClr val="bg1"/>
                </a:solidFill>
                <a:effectLst>
                  <a:outerShdw blurRad="38100" dist="38100" dir="2700000" algn="ctr" rotWithShape="0">
                    <a:schemeClr val="tx1"/>
                  </a:outerShdw>
                </a:effectLst>
              </a:rPr>
              <a:t>Therefore, how much </a:t>
            </a:r>
            <a:r>
              <a:rPr lang="en-US" b="1" i="1" dirty="0">
                <a:solidFill>
                  <a:schemeClr val="bg1"/>
                </a:solidFill>
                <a:effectLst>
                  <a:outerShdw blurRad="38100" dist="38100" dir="2700000" algn="ctr" rotWithShape="0">
                    <a:schemeClr val="tx1"/>
                  </a:outerShdw>
                </a:effectLst>
              </a:rPr>
              <a:t>more</a:t>
            </a:r>
            <a:r>
              <a:rPr lang="en-US" dirty="0">
                <a:solidFill>
                  <a:schemeClr val="bg1"/>
                </a:solidFill>
                <a:effectLst>
                  <a:outerShdw blurRad="38100" dist="38100" dir="2700000" algn="ctr" rotWithShape="0">
                    <a:schemeClr val="tx1"/>
                  </a:outerShdw>
                </a:effectLst>
              </a:rPr>
              <a:t> deserving of punishment was the proud Belshazzar, who did not have </a:t>
            </a:r>
            <a:r>
              <a:rPr lang="en-US" b="1" i="1" dirty="0">
                <a:solidFill>
                  <a:schemeClr val="bg1"/>
                </a:solidFill>
                <a:effectLst>
                  <a:outerShdw blurRad="38100" dist="38100" dir="2700000" algn="ctr" rotWithShape="0">
                    <a:schemeClr val="tx1"/>
                  </a:outerShdw>
                </a:effectLst>
              </a:rPr>
              <a:t>near</a:t>
            </a:r>
            <a:r>
              <a:rPr lang="en-US" dirty="0">
                <a:solidFill>
                  <a:schemeClr val="bg1"/>
                </a:solidFill>
                <a:effectLst>
                  <a:outerShdw blurRad="38100" dist="38100" dir="2700000" algn="ctr" rotWithShape="0">
                    <a:schemeClr val="tx1"/>
                  </a:outerShdw>
                </a:effectLst>
              </a:rPr>
              <a:t> the ground for pride that Nebuchadnezzar would have had.</a:t>
            </a:r>
            <a:r>
              <a:rPr lang="en-US" baseline="30000" dirty="0">
                <a:solidFill>
                  <a:srgbClr val="FFFFFF"/>
                </a:solidFill>
                <a:effectLst>
                  <a:outerShdw blurRad="50800" dist="50800" dir="5400000" algn="ctr">
                    <a:srgbClr val="000000"/>
                  </a:outerShdw>
                </a:effectLst>
                <a:latin typeface="Calibri" panose="020F0502020204030204" pitchFamily="34" charset="0"/>
              </a:rPr>
              <a:t> 1</a:t>
            </a:r>
            <a:r>
              <a:rPr lang="en-US" dirty="0">
                <a:solidFill>
                  <a:schemeClr val="bg1"/>
                </a:solidFill>
                <a:effectLst>
                  <a:outerShdw blurRad="38100" dist="38100" dir="2700000" algn="ctr" rotWithShape="0">
                    <a:schemeClr val="tx1"/>
                  </a:outerShdw>
                </a:effectLst>
              </a:rPr>
              <a:t> </a:t>
            </a:r>
          </a:p>
          <a:p>
            <a:r>
              <a:rPr lang="en-US" b="1" i="1" dirty="0">
                <a:solidFill>
                  <a:schemeClr val="bg1"/>
                </a:solidFill>
                <a:effectLst>
                  <a:outerShdw blurRad="38100" dist="38100" dir="2700000" algn="ctr" rotWithShape="0">
                    <a:schemeClr val="tx1"/>
                  </a:outerShdw>
                </a:effectLst>
              </a:rPr>
              <a:t>Most</a:t>
            </a:r>
            <a:r>
              <a:rPr lang="en-US" dirty="0">
                <a:solidFill>
                  <a:schemeClr val="bg1"/>
                </a:solidFill>
                <a:effectLst>
                  <a:outerShdw blurRad="38100" dist="38100" dir="2700000" algn="ctr" rotWithShape="0">
                    <a:schemeClr val="tx1"/>
                  </a:outerShdw>
                </a:effectLst>
              </a:rPr>
              <a:t> of the thoughts expressed here are a </a:t>
            </a:r>
            <a:r>
              <a:rPr lang="en-US" b="1" i="1" dirty="0">
                <a:solidFill>
                  <a:schemeClr val="bg1"/>
                </a:solidFill>
                <a:effectLst>
                  <a:outerShdw blurRad="38100" dist="38100" dir="2700000" algn="ctr" rotWithShape="0">
                    <a:schemeClr val="tx1"/>
                  </a:outerShdw>
                </a:effectLst>
              </a:rPr>
              <a:t>repeat</a:t>
            </a:r>
            <a:r>
              <a:rPr lang="en-US" dirty="0">
                <a:solidFill>
                  <a:schemeClr val="bg1"/>
                </a:solidFill>
                <a:effectLst>
                  <a:outerShdw blurRad="38100" dist="38100" dir="2700000" algn="ctr" rotWithShape="0">
                    <a:schemeClr val="tx1"/>
                  </a:outerShdw>
                </a:effectLst>
              </a:rPr>
              <a:t> of those found in chapter four – with some slight variation.</a:t>
            </a:r>
            <a:r>
              <a:rPr lang="en-US" baseline="30000" dirty="0">
                <a:solidFill>
                  <a:srgbClr val="FFFFFF"/>
                </a:solidFill>
                <a:effectLst>
                  <a:outerShdw blurRad="50800" dist="50800" dir="5400000" algn="ctr">
                    <a:srgbClr val="000000"/>
                  </a:outerShdw>
                </a:effectLst>
                <a:latin typeface="Calibri" panose="020F0502020204030204" pitchFamily="34" charset="0"/>
              </a:rPr>
              <a:t>1</a:t>
            </a:r>
            <a:r>
              <a:rPr lang="en-US" dirty="0">
                <a:solidFill>
                  <a:schemeClr val="bg1"/>
                </a:solidFill>
                <a:effectLst>
                  <a:outerShdw blurRad="38100" dist="38100" dir="2700000" algn="ctr" rotWithShape="0">
                    <a:schemeClr val="tx1"/>
                  </a:outerShdw>
                </a:effectLst>
              </a:rPr>
              <a:t> </a:t>
            </a:r>
          </a:p>
          <a:p>
            <a:r>
              <a:rPr lang="en-US" dirty="0">
                <a:solidFill>
                  <a:schemeClr val="bg1"/>
                </a:solidFill>
                <a:effectLst>
                  <a:outerShdw blurRad="38100" dist="38100" dir="2700000" algn="ctr" rotWithShape="0">
                    <a:schemeClr val="tx1"/>
                  </a:outerShdw>
                </a:effectLst>
              </a:rPr>
              <a:t>The mention of “</a:t>
            </a:r>
            <a:r>
              <a:rPr lang="en-US"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wild donkeys</a:t>
            </a:r>
            <a:r>
              <a:rPr lang="en-US" dirty="0">
                <a:solidFill>
                  <a:schemeClr val="bg1"/>
                </a:solidFill>
                <a:effectLst>
                  <a:outerShdw blurRad="38100" dist="38100" dir="2700000" algn="ctr" rotWithShape="0">
                    <a:schemeClr val="tx1"/>
                  </a:outerShdw>
                </a:effectLst>
              </a:rPr>
              <a:t>” is new. They were particularly shy creatures (cf. Job 39:5–8). The king had avoided all contact with mankind as much as they did.</a:t>
            </a:r>
            <a:r>
              <a:rPr lang="en-US" baseline="30000" dirty="0">
                <a:solidFill>
                  <a:srgbClr val="FFFFFF"/>
                </a:solidFill>
                <a:effectLst>
                  <a:outerShdw blurRad="50800" dist="50800" dir="5400000" algn="ctr">
                    <a:srgbClr val="000000"/>
                  </a:outerShdw>
                </a:effectLst>
                <a:latin typeface="Calibri" panose="020F0502020204030204" pitchFamily="34" charset="0"/>
              </a:rPr>
              <a:t>1</a:t>
            </a:r>
            <a:r>
              <a:rPr lang="en-US" dirty="0">
                <a:solidFill>
                  <a:schemeClr val="bg1"/>
                </a:solidFill>
                <a:effectLst>
                  <a:outerShdw blurRad="38100" dist="38100" dir="2700000" algn="ctr" rotWithShape="0">
                    <a:schemeClr val="tx1"/>
                  </a:outerShdw>
                </a:effectLst>
              </a:rPr>
              <a:t> </a:t>
            </a:r>
          </a:p>
          <a:p>
            <a:r>
              <a:rPr lang="en-US" dirty="0">
                <a:solidFill>
                  <a:schemeClr val="bg1"/>
                </a:solidFill>
                <a:effectLst>
                  <a:outerShdw blurRad="38100" dist="38100" dir="2700000" algn="ctr" rotWithShape="0">
                    <a:schemeClr val="tx1"/>
                  </a:outerShdw>
                </a:effectLst>
              </a:rPr>
              <a:t>The expression “</a:t>
            </a:r>
            <a:r>
              <a:rPr lang="en-US"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his spirit was hardened so that he </a:t>
            </a:r>
            <a:r>
              <a:rPr lang="en-US"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dealt</a:t>
            </a:r>
            <a:r>
              <a:rPr lang="en-US"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proudly</a:t>
            </a:r>
            <a:r>
              <a:rPr lang="en-US" dirty="0">
                <a:solidFill>
                  <a:schemeClr val="bg1"/>
                </a:solidFill>
                <a:effectLst>
                  <a:outerShdw blurRad="38100" dist="38100" dir="2700000" algn="ctr" rotWithShape="0">
                    <a:schemeClr val="tx1"/>
                  </a:outerShdw>
                </a:effectLst>
              </a:rPr>
              <a:t>” means he “His spirit was hardened so that he </a:t>
            </a:r>
            <a:r>
              <a:rPr lang="en-US" b="1" i="1" dirty="0">
                <a:solidFill>
                  <a:schemeClr val="bg1"/>
                </a:solidFill>
                <a:effectLst>
                  <a:outerShdw blurRad="38100" dist="38100" dir="2700000" algn="ctr" rotWithShape="0">
                    <a:schemeClr val="tx1"/>
                  </a:outerShdw>
                </a:effectLst>
              </a:rPr>
              <a:t>acted</a:t>
            </a:r>
            <a:r>
              <a:rPr lang="en-US" dirty="0">
                <a:solidFill>
                  <a:schemeClr val="bg1"/>
                </a:solidFill>
                <a:effectLst>
                  <a:outerShdw blurRad="38100" dist="38100" dir="2700000" algn="ctr" rotWithShape="0">
                    <a:schemeClr val="tx1"/>
                  </a:outerShdw>
                </a:effectLst>
              </a:rPr>
              <a:t> proudly”.</a:t>
            </a:r>
            <a:r>
              <a:rPr lang="en-US" baseline="30000" dirty="0">
                <a:solidFill>
                  <a:srgbClr val="FFFFFF"/>
                </a:solidFill>
                <a:effectLst>
                  <a:outerShdw blurRad="50800" dist="50800" dir="5400000" algn="ctr">
                    <a:srgbClr val="000000"/>
                  </a:outerShdw>
                </a:effectLst>
                <a:latin typeface="Calibri" panose="020F0502020204030204" pitchFamily="34" charset="0"/>
              </a:rPr>
              <a:t> 2</a:t>
            </a:r>
            <a:endParaRPr lang="en-US" dirty="0">
              <a:solidFill>
                <a:schemeClr val="bg1"/>
              </a:solidFill>
              <a:effectLst>
                <a:outerShdw blurRad="38100" dist="38100" dir="2700000" algn="ctr" rotWithShape="0">
                  <a:schemeClr val="tx1"/>
                </a:outerShdw>
              </a:effectLst>
            </a:endParaRPr>
          </a:p>
        </p:txBody>
      </p:sp>
      <p:sp>
        <p:nvSpPr>
          <p:cNvPr id="2" name="TextBox 1">
            <a:extLst>
              <a:ext uri="{FF2B5EF4-FFF2-40B4-BE49-F238E27FC236}">
                <a16:creationId xmlns:a16="http://schemas.microsoft.com/office/drawing/2014/main" id="{BF0666A0-BE63-6D24-299F-7FAC8F74BCFB}"/>
              </a:ext>
            </a:extLst>
          </p:cNvPr>
          <p:cNvSpPr txBox="1"/>
          <p:nvPr/>
        </p:nvSpPr>
        <p:spPr>
          <a:xfrm>
            <a:off x="0" y="6207691"/>
            <a:ext cx="121920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baseline="30000" dirty="0">
                <a:solidFill>
                  <a:srgbClr val="FFFFFF"/>
                </a:solidFill>
                <a:effectLst>
                  <a:outerShdw blurRad="50800" dist="50800" dir="5400000" algn="ctr">
                    <a:srgbClr val="000000"/>
                  </a:outerShdw>
                </a:effectLst>
                <a:latin typeface="Calibri" panose="020F0502020204030204" pitchFamily="34" charset="0"/>
                <a:ea typeface="+mn-ea"/>
                <a:cs typeface="+mn-cs"/>
              </a:rPr>
              <a:t>1</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Leupold, H. C.;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Exposition of Daniel </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(1949); (pp.</a:t>
            </a:r>
            <a:r>
              <a:rPr lang="en-US" sz="1800" dirty="0">
                <a:solidFill>
                  <a:schemeClr val="bg1"/>
                </a:solidFill>
                <a:effectLst>
                  <a:outerShdw blurRad="38100" dist="38100" dir="2700000" algn="ctr" rotWithShape="0">
                    <a:schemeClr val="tx1"/>
                  </a:outerShdw>
                </a:effectLst>
              </a:rPr>
              <a:t> 231–232</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p>
          <a:p>
            <a:pPr>
              <a:defRPr/>
            </a:pPr>
            <a:r>
              <a:rPr lang="en-US" sz="1800" kern="1200" baseline="30000" dirty="0">
                <a:solidFill>
                  <a:srgbClr val="FFFFFF"/>
                </a:solidFill>
                <a:effectLst>
                  <a:outerShdw blurRad="50800" dist="50800" dir="5400000" algn="ctr">
                    <a:srgbClr val="000000"/>
                  </a:outerShdw>
                </a:effectLst>
                <a:latin typeface="Calibri" panose="020F0502020204030204" pitchFamily="34" charset="0"/>
                <a:ea typeface="+mn-ea"/>
                <a:cs typeface="+mn-cs"/>
              </a:rPr>
              <a:t>2  </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Daniel, vol. 18,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The New American Commentary</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 (p. </a:t>
            </a:r>
            <a:r>
              <a:rPr lang="en-US" sz="1800" dirty="0">
                <a:solidFill>
                  <a:schemeClr val="bg1"/>
                </a:solidFill>
                <a:effectLst>
                  <a:outerShdw blurRad="38100" dist="38100" dir="2700000" algn="ctr" rotWithShape="0">
                    <a:schemeClr val="tx1"/>
                  </a:outerShdw>
                </a:effectLst>
              </a:rPr>
              <a:t>162</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Title 1">
            <a:extLst>
              <a:ext uri="{FF2B5EF4-FFF2-40B4-BE49-F238E27FC236}">
                <a16:creationId xmlns:a16="http://schemas.microsoft.com/office/drawing/2014/main" id="{7DDE0D5F-E903-E227-0474-9951FB8161CE}"/>
              </a:ext>
            </a:extLst>
          </p:cNvPr>
          <p:cNvSpPr>
            <a:spLocks noGrp="1"/>
          </p:cNvSpPr>
          <p:nvPr>
            <p:ph type="title"/>
          </p:nvPr>
        </p:nvSpPr>
        <p:spPr>
          <a:xfrm>
            <a:off x="0" y="2"/>
            <a:ext cx="12192000" cy="2133598"/>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5:20</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But when his heart was lifted up and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his spirit was hardened so that he dealt proudly</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he was brought down from his kingly throne, and his glory was taken from him.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21</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He was driven from among the children of mankind, and his mind was made like that of a beast, and his dwelling was with the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wild donkeys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He was fed grass like an ox, and his body was wet with the dew of heaven, until he knew that the Most High God rules the kingdom of mankind and sets over it whom he will.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27109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4E4873E8-204E-B430-80B1-7FBD70A386E2}"/>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5854868-8AFD-9EBC-6AAC-D2E6FDBF0810}"/>
              </a:ext>
            </a:extLst>
          </p:cNvPr>
          <p:cNvSpPr>
            <a:spLocks noGrp="1"/>
          </p:cNvSpPr>
          <p:nvPr>
            <p:ph idx="1"/>
          </p:nvPr>
        </p:nvSpPr>
        <p:spPr>
          <a:xfrm>
            <a:off x="286247" y="1860885"/>
            <a:ext cx="11741321" cy="4484256"/>
          </a:xfrm>
        </p:spPr>
        <p:txBody>
          <a:bodyPr>
            <a:normAutofit/>
          </a:bodyPr>
          <a:lstStyle/>
          <a:p>
            <a:r>
              <a:rPr lang="en-US" sz="3200" dirty="0">
                <a:solidFill>
                  <a:schemeClr val="bg1"/>
                </a:solidFill>
                <a:effectLst>
                  <a:outerShdw blurRad="38100" dist="38100" dir="2700000" algn="ctr" rotWithShape="0">
                    <a:schemeClr val="tx1"/>
                  </a:outerShdw>
                </a:effectLst>
              </a:rPr>
              <a:t>Here Daniel delivers a stinging rebuke to the arrogant monarch who sat before him. </a:t>
            </a:r>
          </a:p>
          <a:p>
            <a:r>
              <a:rPr lang="en-US" sz="3200" dirty="0">
                <a:solidFill>
                  <a:schemeClr val="bg1"/>
                </a:solidFill>
                <a:effectLst>
                  <a:outerShdw blurRad="38100" dist="38100" dir="2700000" algn="ctr" rotWithShape="0">
                    <a:schemeClr val="tx1"/>
                  </a:outerShdw>
                </a:effectLst>
              </a:rPr>
              <a:t>“</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And </a:t>
            </a:r>
            <a:r>
              <a:rPr lang="en-US" sz="32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you</a:t>
            </a:r>
            <a:r>
              <a:rPr lang="en-US" sz="3200" dirty="0">
                <a:solidFill>
                  <a:schemeClr val="bg1"/>
                </a:solidFill>
                <a:effectLst>
                  <a:outerShdw blurRad="38100" dist="38100" dir="2700000" algn="ctr" rotWithShape="0">
                    <a:schemeClr val="tx1"/>
                  </a:outerShdw>
                </a:effectLst>
              </a:rPr>
              <a:t>” at the beginning of v. 22 is emphatic and expresses a </a:t>
            </a:r>
            <a:r>
              <a:rPr lang="en-US" sz="3200" b="1" i="1" dirty="0">
                <a:solidFill>
                  <a:schemeClr val="bg1"/>
                </a:solidFill>
                <a:effectLst>
                  <a:outerShdw blurRad="38100" dist="38100" dir="2700000" algn="ctr" rotWithShape="0">
                    <a:schemeClr val="tx1"/>
                  </a:outerShdw>
                </a:effectLst>
              </a:rPr>
              <a:t>strong contrast </a:t>
            </a:r>
            <a:r>
              <a:rPr lang="en-US" sz="3200" dirty="0">
                <a:solidFill>
                  <a:schemeClr val="bg1"/>
                </a:solidFill>
                <a:effectLst>
                  <a:outerShdw blurRad="38100" dist="38100" dir="2700000" algn="ctr" rotWithShape="0">
                    <a:schemeClr val="tx1"/>
                  </a:outerShdw>
                </a:effectLst>
              </a:rPr>
              <a:t>between Nebuchadnezzar’s actions and those of Belshazzar. </a:t>
            </a:r>
          </a:p>
          <a:p>
            <a:r>
              <a:rPr lang="en-US" sz="3200" dirty="0">
                <a:solidFill>
                  <a:schemeClr val="bg1"/>
                </a:solidFill>
                <a:effectLst>
                  <a:outerShdw blurRad="38100" dist="38100" dir="2700000" algn="ctr" rotWithShape="0">
                    <a:schemeClr val="tx1"/>
                  </a:outerShdw>
                </a:effectLst>
              </a:rPr>
              <a:t>Nebuchadnezzar had been proud, but he </a:t>
            </a:r>
            <a:r>
              <a:rPr lang="en-US" sz="3200" b="1" i="1" dirty="0">
                <a:solidFill>
                  <a:schemeClr val="bg1"/>
                </a:solidFill>
                <a:effectLst>
                  <a:outerShdw blurRad="38100" dist="38100" dir="2700000" algn="ctr" rotWithShape="0">
                    <a:schemeClr val="tx1"/>
                  </a:outerShdw>
                </a:effectLst>
              </a:rPr>
              <a:t>repented</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On the other hand, Belshazzar,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his son</a:t>
            </a:r>
            <a:r>
              <a:rPr lang="en-US" sz="3200" dirty="0">
                <a:solidFill>
                  <a:schemeClr val="bg1"/>
                </a:solidFill>
                <a:effectLst>
                  <a:outerShdw blurRad="38100" dist="38100" dir="2700000" algn="ctr" rotWithShape="0">
                    <a:schemeClr val="tx1"/>
                  </a:outerShdw>
                </a:effectLst>
              </a:rPr>
              <a:t>,” had </a:t>
            </a:r>
            <a:r>
              <a:rPr lang="en-US" sz="3200" b="1" i="1" dirty="0">
                <a:solidFill>
                  <a:schemeClr val="bg1"/>
                </a:solidFill>
                <a:effectLst>
                  <a:outerShdw blurRad="38100" dist="38100" dir="2700000" algn="ctr" rotWithShape="0">
                    <a:schemeClr val="tx1"/>
                  </a:outerShdw>
                </a:effectLst>
              </a:rPr>
              <a:t>refused</a:t>
            </a:r>
            <a:r>
              <a:rPr lang="en-US" sz="3200" dirty="0">
                <a:solidFill>
                  <a:schemeClr val="bg1"/>
                </a:solidFill>
                <a:effectLst>
                  <a:outerShdw blurRad="38100" dist="38100" dir="2700000" algn="ctr" rotWithShape="0">
                    <a:schemeClr val="tx1"/>
                  </a:outerShdw>
                </a:effectLst>
              </a:rPr>
              <a:t> to humble himself before God, even though he was aware of all that had happened to Nebuchadnezzar. </a:t>
            </a:r>
          </a:p>
        </p:txBody>
      </p:sp>
      <p:sp>
        <p:nvSpPr>
          <p:cNvPr id="7" name="Title 1">
            <a:extLst>
              <a:ext uri="{FF2B5EF4-FFF2-40B4-BE49-F238E27FC236}">
                <a16:creationId xmlns:a16="http://schemas.microsoft.com/office/drawing/2014/main" id="{6859CF83-0873-0FF8-F714-059C31121DE0}"/>
              </a:ext>
            </a:extLst>
          </p:cNvPr>
          <p:cNvSpPr>
            <a:spLocks noGrp="1"/>
          </p:cNvSpPr>
          <p:nvPr>
            <p:ph type="title"/>
          </p:nvPr>
        </p:nvSpPr>
        <p:spPr>
          <a:xfrm>
            <a:off x="0" y="2"/>
            <a:ext cx="12192000" cy="1636293"/>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5:22</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And you his son</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Belshazzar, have not humbled your heart, though you knew all this,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23a</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but you have lifted up yourself against the Lord of heaven. And the vessels of his house have been brought in before you, and you and your lords, your wives, and your concubines have drunk wine from them.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50D4BD5B-8275-E63C-CCB9-D85E746BA15D}"/>
              </a:ext>
            </a:extLst>
          </p:cNvPr>
          <p:cNvSpPr txBox="1"/>
          <p:nvPr/>
        </p:nvSpPr>
        <p:spPr>
          <a:xfrm>
            <a:off x="0" y="6488667"/>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Daniel, vol. 18,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The New American Commentary</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 (pp. </a:t>
            </a:r>
            <a:r>
              <a:rPr lang="en-US" dirty="0">
                <a:solidFill>
                  <a:schemeClr val="bg1"/>
                </a:solidFill>
                <a:effectLst>
                  <a:outerShdw blurRad="38100" dist="38100" dir="2700000" algn="ctr" rotWithShape="0">
                    <a:schemeClr val="tx1"/>
                  </a:outerShdw>
                </a:effectLst>
              </a:rPr>
              <a:t>163–164</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3760534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91561</TotalTime>
  <Words>4673</Words>
  <Application>Microsoft Office PowerPoint</Application>
  <PresentationFormat>Widescreen</PresentationFormat>
  <Paragraphs>173</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Cambria</vt:lpstr>
      <vt:lpstr>Times New Roman</vt:lpstr>
      <vt:lpstr>Office Theme</vt:lpstr>
      <vt:lpstr>PowerPoint Presentation</vt:lpstr>
      <vt:lpstr>Daniel’s Admonition to The King (5:17-24)</vt:lpstr>
      <vt:lpstr>Daniel’s Admonition to The King (5:17-24)</vt:lpstr>
      <vt:lpstr>Daniel’s Admonition to The King (5:17-24)</vt:lpstr>
      <vt:lpstr>5:17 Then Daniel answered and said before the king, "Let your gifts be for yourself, and give your rewards to another. Nevertheless, I will read the writing to the king and make known to him the interpretation. (ESV)</vt:lpstr>
      <vt:lpstr>5:17 Then Daniel answered and said before the king, "Let your gifts be for yourself, and give your rewards to another. Nevertheless, I will read the writing to the king and make known to him the interpretation. (ESV)</vt:lpstr>
      <vt:lpstr>5:18 O king, the Most High God gave Nebuchadnezzar your father kingship and greatness and glory and majesty. 19 And because of the greatness that he gave him, all peoples, nations, and languages trembled and feared before him. Whom he would, he killed, and whom he would, he kept alive; whom he would, he raised up, and whom he would, he humbled. (ESV)</vt:lpstr>
      <vt:lpstr>5:20 But when his heart was lifted up and his spirit was hardened so that he dealt proudly, he was brought down from his kingly throne, and his glory was taken from him. 21 He was driven from among the children of mankind, and his mind was made like that of a beast, and his dwelling was with the wild donkeys. He was fed grass like an ox, and his body was wet with the dew of heaven, until he knew that the Most High God rules the kingdom of mankind and sets over it whom he will. (ESV)</vt:lpstr>
      <vt:lpstr>5:22 And you his son, Belshazzar, have not humbled your heart, though you knew all this, 23a but you have lifted up yourself against the Lord of heaven. And the vessels of his house have been brought in before you, and you and your lords, your wives, and your concubines have drunk wine from them. (ESV)</vt:lpstr>
      <vt:lpstr>5:22 And you his son, Belshazzar, have not humbled your heart, though you knew all this, 23a but you have lifted up yourself against the Lord of heaven. And the vessels of his house have been brought in before you, and you and your lords, your wives, and your concubines have drunk wine from them. (ESV)</vt:lpstr>
      <vt:lpstr>5:22 And you his son, Belshazzar, have not humbled your heart, though you knew all this, 23a but you have lifted up yourself against the Lord of heaven. And the vessels of his house have been brought in before you, and you and your lords, your wives, and your concubines have drunk wine from them. (ESV)</vt:lpstr>
      <vt:lpstr>5:23b And you have praised the gods of silver and gold, of bronze, iron, wood, and stone, which do not see or hear or know, but the God in whose hand is your breath, and whose are all your ways, you have not honored. 24 “Then from his presence the hand was sent, and this writing was inscribed. (ESV)</vt:lpstr>
      <vt:lpstr>The Handwriting Explained (5:25-28)</vt:lpstr>
      <vt:lpstr>5:25 And this is the writing that was inscribed: MENE, MENE, TEKEL, and PARSIN. 26 This is the interpretation of the matter: MENE, God has numbered the days of your kingdom and brought it to an end; 27 TEKEL, you have been weighed in the balances and found wanting; 28 PERES, your kingdom is divided and given to the Medes and Persians." (ESV)</vt:lpstr>
      <vt:lpstr>5:25 And this is the writing that was inscribed: MENE, MENE, TEKEL, and PARSIN. 26 This is the interpretation of the matter: MENE, God has numbered the days of your kingdom and brought it to an end; 27 TEKEL, you have been weighed in the balances and found wanting; 28 PERES, your kingdom is divided and given to the Medes and Persians." (ESV)</vt:lpstr>
      <vt:lpstr>5:25 And this is the writing that was inscribed: MENE, MENE, TEKEL, and PARSIN. 26 This is the interpretation of the matter: MENE, God has numbered the days of your kingdom and brought it to an end; 27 TEKEL, you have been weighed in the balances and found wanting; 28 PERES, your kingdom is divided and given to the Medes and Persians." (ESV)</vt:lpstr>
      <vt:lpstr>Daniel’s Exaltation and the Fall of Babylon (5:29-31)</vt:lpstr>
      <vt:lpstr>5:29 Then Belshazzar gave the command, and Daniel was clothed with purple, a chain of gold was put around his neck, and a proclamation was made about him, that he should be the third ruler in the kingdom. (ESV)</vt:lpstr>
      <vt:lpstr>5:30 That very night Belshazzar the Chaldean king was killed. 31 And Darius the Mede received the kingdom, being about sixty-two years old. (ESV)</vt:lpstr>
      <vt:lpstr>5:30 That very night Belshazzar the Chaldean king was killed. 31 And Darius the Mede received the kingdom, being about sixty-two years old. (ESV)</vt:lpstr>
      <vt:lpstr>5:30 That very night Belshazzar the Chaldean king was killed. 31 And Darius the Mede received the kingdom, being about sixty-two years old. (ESV)</vt:lpstr>
      <vt:lpstr>5:30 That very night Belshazzar the Chaldean king was killed. 31 And Darius the Mede received the kingdom, being about sixty-two years old. (ESV)</vt:lpstr>
      <vt:lpstr>5:30 That very night Belshazzar the Chaldean king was killed. 31 And Darius the Mede received the kingdom, being about sixty-two years old. (ESV)</vt:lpstr>
      <vt:lpstr>5:30 That very night Belshazzar the Chaldean king was killed. 31 And Darius the Mede received the kingdom, being about sixty-two years old. (ESV)</vt:lpstr>
      <vt:lpstr>Class Discussion Time</vt:lpstr>
      <vt:lpstr>Class Discussion Time</vt:lpstr>
      <vt:lpstr>Class Discussion Time</vt:lpstr>
      <vt:lpstr>Class Discussion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Robert Connolly</dc:creator>
  <cp:lastModifiedBy>Robert Connolly</cp:lastModifiedBy>
  <cp:revision>775</cp:revision>
  <cp:lastPrinted>2025-04-06T14:12:55Z</cp:lastPrinted>
  <dcterms:created xsi:type="dcterms:W3CDTF">2024-11-22T01:38:01Z</dcterms:created>
  <dcterms:modified xsi:type="dcterms:W3CDTF">2025-04-06T14:55:17Z</dcterms:modified>
</cp:coreProperties>
</file>