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690" r:id="rId2"/>
    <p:sldId id="692" r:id="rId3"/>
    <p:sldId id="695" r:id="rId4"/>
    <p:sldId id="696" r:id="rId5"/>
    <p:sldId id="697" r:id="rId6"/>
    <p:sldId id="714" r:id="rId7"/>
    <p:sldId id="698" r:id="rId8"/>
    <p:sldId id="693" r:id="rId9"/>
    <p:sldId id="699" r:id="rId10"/>
    <p:sldId id="700" r:id="rId11"/>
    <p:sldId id="701" r:id="rId12"/>
    <p:sldId id="715" r:id="rId13"/>
    <p:sldId id="702" r:id="rId14"/>
    <p:sldId id="703" r:id="rId15"/>
    <p:sldId id="704" r:id="rId16"/>
    <p:sldId id="694" r:id="rId17"/>
    <p:sldId id="705" r:id="rId18"/>
    <p:sldId id="707" r:id="rId19"/>
    <p:sldId id="709" r:id="rId20"/>
    <p:sldId id="710" r:id="rId21"/>
    <p:sldId id="712" r:id="rId22"/>
    <p:sldId id="711" r:id="rId23"/>
    <p:sldId id="717" r:id="rId24"/>
    <p:sldId id="713" r:id="rId25"/>
    <p:sldId id="708" r:id="rId26"/>
    <p:sldId id="718" r:id="rId27"/>
    <p:sldId id="706"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BFE4FD"/>
    <a:srgbClr val="C1FBC2"/>
    <a:srgbClr val="CCFFFF"/>
    <a:srgbClr val="000099"/>
    <a:srgbClr val="FFFF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46" d="100"/>
          <a:sy n="146" d="100"/>
        </p:scale>
        <p:origin x="96" y="4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4/19/2025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4/19/2025 2:30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4/19/2025 2:30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4/19/2025 2:30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4/19/2025 2:30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4/19/2025 2:30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4/19/2025 2:30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4/19/2025 2:30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4/19/2025 2:30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4/19/2025 2:30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4/19/2025 2:30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4/19/2025 2:30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4/19/2025 2:30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3437DAB-1F31-313E-6371-BD3E9DFA7E5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FE9ACF-35D6-3067-2E29-61F6F4674553}"/>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1DD9E290-E0FB-FF6E-4B66-0407320529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CB7C7B8E-D0AE-EE6A-4448-61E9812633C8}"/>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814B9220-2AE6-7533-2BF4-0488135BE668}"/>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34674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2E3CFCA-0104-7969-F275-8EF76689EF7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549B937-2324-0BBB-9C54-F67095450DFC}"/>
              </a:ext>
            </a:extLst>
          </p:cNvPr>
          <p:cNvSpPr>
            <a:spLocks noGrp="1"/>
          </p:cNvSpPr>
          <p:nvPr>
            <p:ph idx="1"/>
          </p:nvPr>
        </p:nvSpPr>
        <p:spPr>
          <a:xfrm>
            <a:off x="286247" y="1134979"/>
            <a:ext cx="11741321" cy="5353689"/>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Finally, these jealous officials decided that there was only </a:t>
            </a:r>
            <a:r>
              <a:rPr lang="en-US" sz="3200" b="1" i="1" dirty="0">
                <a:solidFill>
                  <a:schemeClr val="bg1"/>
                </a:solidFill>
                <a:effectLst>
                  <a:outerShdw blurRad="38100" dist="38100" dir="2700000" algn="ctr" rotWithShape="0">
                    <a:schemeClr val="tx1"/>
                  </a:outerShdw>
                </a:effectLst>
              </a:rPr>
              <a:t>one</a:t>
            </a:r>
            <a:r>
              <a:rPr lang="en-US" sz="3200" dirty="0">
                <a:solidFill>
                  <a:schemeClr val="bg1"/>
                </a:solidFill>
                <a:effectLst>
                  <a:outerShdw blurRad="38100" dist="38100" dir="2700000" algn="ctr" rotWithShape="0">
                    <a:schemeClr val="tx1"/>
                  </a:outerShdw>
                </a:effectLst>
              </a:rPr>
              <a:t> area in which they might find a conflict between Daniel and the Persian government, namely, in the area of his religious beliefs and practices. </a:t>
            </a:r>
          </a:p>
          <a:p>
            <a:r>
              <a:rPr lang="en-US" sz="3200" dirty="0">
                <a:solidFill>
                  <a:schemeClr val="bg1"/>
                </a:solidFill>
                <a:effectLst>
                  <a:outerShdw blurRad="38100" dist="38100" dir="2700000" algn="ctr" rotWithShape="0">
                    <a:schemeClr val="tx1"/>
                  </a:outerShdw>
                </a:effectLst>
              </a:rPr>
              <a:t>They hoped that there might be </a:t>
            </a:r>
            <a:r>
              <a:rPr lang="en-US" sz="3200" b="1" i="1" dirty="0">
                <a:solidFill>
                  <a:schemeClr val="bg1"/>
                </a:solidFill>
                <a:effectLst>
                  <a:outerShdw blurRad="38100" dist="38100" dir="2700000" algn="ctr" rotWithShape="0">
                    <a:schemeClr val="tx1"/>
                  </a:outerShdw>
                </a:effectLst>
              </a:rPr>
              <a:t>something</a:t>
            </a:r>
            <a:r>
              <a:rPr lang="en-US" sz="3200" dirty="0">
                <a:solidFill>
                  <a:schemeClr val="bg1"/>
                </a:solidFill>
                <a:effectLst>
                  <a:outerShdw blurRad="38100" dist="38100" dir="2700000" algn="ctr" rotWithShape="0">
                    <a:schemeClr val="tx1"/>
                  </a:outerShdw>
                </a:effectLst>
              </a:rPr>
              <a:t> in Daniel’s religious beliefs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law of his God</a:t>
            </a:r>
            <a:r>
              <a:rPr lang="en-US" sz="3200" dirty="0">
                <a:solidFill>
                  <a:schemeClr val="bg1"/>
                </a:solidFill>
                <a:effectLst>
                  <a:outerShdw blurRad="38100" dist="38100" dir="2700000" algn="ctr" rotWithShape="0">
                    <a:schemeClr val="tx1"/>
                  </a:outerShdw>
                </a:effectLst>
              </a:rPr>
              <a:t>”) that would </a:t>
            </a:r>
            <a:r>
              <a:rPr lang="en-US" sz="3200" b="1" i="1" dirty="0">
                <a:solidFill>
                  <a:schemeClr val="bg1"/>
                </a:solidFill>
                <a:effectLst>
                  <a:outerShdw blurRad="38100" dist="38100" dir="2700000" algn="ctr" rotWithShape="0">
                    <a:schemeClr val="tx1"/>
                  </a:outerShdw>
                </a:effectLst>
              </a:rPr>
              <a:t>disqualify</a:t>
            </a:r>
            <a:r>
              <a:rPr lang="en-US" sz="3200" dirty="0">
                <a:solidFill>
                  <a:schemeClr val="bg1"/>
                </a:solidFill>
                <a:effectLst>
                  <a:outerShdw blurRad="38100" dist="38100" dir="2700000" algn="ctr" rotWithShape="0">
                    <a:schemeClr val="tx1"/>
                  </a:outerShdw>
                </a:effectLst>
              </a:rPr>
              <a:t> him from serving in Darius’s court. </a:t>
            </a:r>
          </a:p>
          <a:p>
            <a:r>
              <a:rPr lang="en-US" sz="3200" dirty="0">
                <a:solidFill>
                  <a:schemeClr val="bg1"/>
                </a:solidFill>
                <a:effectLst>
                  <a:outerShdw blurRad="38100" dist="38100" dir="2700000" algn="ctr" rotWithShape="0">
                    <a:schemeClr val="tx1"/>
                  </a:outerShdw>
                </a:effectLst>
              </a:rPr>
              <a:t>Because Daniel was a strict monotheist, they hoped they could </a:t>
            </a:r>
            <a:r>
              <a:rPr lang="en-US" sz="3200" b="1" i="1" dirty="0">
                <a:solidFill>
                  <a:schemeClr val="bg1"/>
                </a:solidFill>
                <a:effectLst>
                  <a:outerShdw blurRad="38100" dist="38100" dir="2700000" algn="ctr" rotWithShape="0">
                    <a:schemeClr val="tx1"/>
                  </a:outerShdw>
                </a:effectLst>
              </a:rPr>
              <a:t>ensnare</a:t>
            </a:r>
            <a:r>
              <a:rPr lang="en-US" sz="3200" dirty="0">
                <a:solidFill>
                  <a:schemeClr val="bg1"/>
                </a:solidFill>
                <a:effectLst>
                  <a:outerShdw blurRad="38100" dist="38100" dir="2700000" algn="ctr" rotWithShape="0">
                    <a:schemeClr val="tx1"/>
                  </a:outerShdw>
                </a:effectLst>
              </a:rPr>
              <a:t> him by putting him in a position where he had to refuse to worship other gods. </a:t>
            </a:r>
          </a:p>
          <a:p>
            <a:r>
              <a:rPr lang="en-US" sz="3200" dirty="0">
                <a:solidFill>
                  <a:schemeClr val="bg1"/>
                </a:solidFill>
                <a:effectLst>
                  <a:outerShdw blurRad="38100" dist="38100" dir="2700000" algn="ctr" rotWithShape="0">
                    <a:schemeClr val="tx1"/>
                  </a:outerShdw>
                </a:effectLst>
              </a:rPr>
              <a:t>In which case, Daniel’s choice would be to obey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law of his God</a:t>
            </a:r>
            <a:r>
              <a:rPr lang="en-US" sz="3200" dirty="0">
                <a:solidFill>
                  <a:schemeClr val="bg1"/>
                </a:solidFill>
                <a:effectLst>
                  <a:outerShdw blurRad="38100" dist="38100" dir="2700000" algn="ctr" rotWithShape="0">
                    <a:schemeClr val="tx1"/>
                  </a:outerShdw>
                </a:effectLst>
              </a:rPr>
              <a:t>” or the law of man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laws of the Medes and Persians</a:t>
            </a:r>
            <a:r>
              <a:rPr lang="en-US" sz="3200" dirty="0">
                <a:solidFill>
                  <a:schemeClr val="bg1"/>
                </a:solidFill>
                <a:effectLst>
                  <a:outerShdw blurRad="38100" dist="38100" dir="2700000" algn="ctr" rotWithShape="0">
                    <a:schemeClr val="tx1"/>
                  </a:outerShdw>
                </a:effectLst>
              </a:rPr>
              <a:t>” – see v. 8).</a:t>
            </a:r>
          </a:p>
          <a:p>
            <a:r>
              <a:rPr lang="en-US" sz="3200" b="1" i="1" dirty="0">
                <a:solidFill>
                  <a:schemeClr val="bg1"/>
                </a:solidFill>
                <a:effectLst>
                  <a:outerShdw blurRad="38100" dist="38100" dir="2700000" algn="ctr" rotWithShape="0">
                    <a:schemeClr val="tx1"/>
                  </a:outerShdw>
                </a:effectLst>
              </a:rPr>
              <a:t>Two</a:t>
            </a:r>
            <a:r>
              <a:rPr lang="en-US" sz="3200" dirty="0">
                <a:solidFill>
                  <a:schemeClr val="bg1"/>
                </a:solidFill>
                <a:effectLst>
                  <a:outerShdw blurRad="38100" dist="38100" dir="2700000" algn="ctr" rotWithShape="0">
                    <a:schemeClr val="tx1"/>
                  </a:outerShdw>
                </a:effectLst>
              </a:rPr>
              <a:t> facts concerning Daniel’s religious life are evident from this text: </a:t>
            </a:r>
          </a:p>
          <a:p>
            <a:pPr lvl="1"/>
            <a:r>
              <a:rPr lang="en-US" sz="2800" b="1" i="1" dirty="0">
                <a:solidFill>
                  <a:schemeClr val="bg1"/>
                </a:solidFill>
                <a:effectLst>
                  <a:outerShdw blurRad="38100" dist="38100" dir="2700000" algn="ctr" rotWithShape="0">
                    <a:schemeClr val="tx1"/>
                  </a:outerShdw>
                </a:effectLst>
              </a:rPr>
              <a:t>First</a:t>
            </a:r>
            <a:r>
              <a:rPr lang="en-US" sz="2800" dirty="0">
                <a:solidFill>
                  <a:schemeClr val="bg1"/>
                </a:solidFill>
                <a:effectLst>
                  <a:outerShdw blurRad="38100" dist="38100" dir="2700000" algn="ctr" rotWithShape="0">
                    <a:schemeClr val="tx1"/>
                  </a:outerShdw>
                </a:effectLst>
              </a:rPr>
              <a:t>, Daniel’s religious convictions were not hidden. </a:t>
            </a:r>
          </a:p>
          <a:p>
            <a:pPr lvl="1"/>
            <a:r>
              <a:rPr lang="en-US" sz="2800" dirty="0">
                <a:solidFill>
                  <a:schemeClr val="bg1"/>
                </a:solidFill>
                <a:effectLst>
                  <a:outerShdw blurRad="38100" dist="38100" dir="2700000" algn="ctr" rotWithShape="0">
                    <a:schemeClr val="tx1"/>
                  </a:outerShdw>
                </a:effectLst>
              </a:rPr>
              <a:t>The old prophet was not a secret disciple but a man who was not ashamed to let others know that his allegiance was to the God of Israel. </a:t>
            </a:r>
          </a:p>
          <a:p>
            <a:pPr lvl="1"/>
            <a:r>
              <a:rPr lang="en-US" sz="2800" b="1" i="1" dirty="0">
                <a:solidFill>
                  <a:schemeClr val="bg1"/>
                </a:solidFill>
                <a:effectLst>
                  <a:outerShdw blurRad="38100" dist="38100" dir="2700000" algn="ctr" rotWithShape="0">
                    <a:schemeClr val="tx1"/>
                  </a:outerShdw>
                </a:effectLst>
              </a:rPr>
              <a:t>Second</a:t>
            </a:r>
            <a:r>
              <a:rPr lang="en-US" sz="2800" dirty="0">
                <a:solidFill>
                  <a:schemeClr val="bg1"/>
                </a:solidFill>
                <a:effectLst>
                  <a:outerShdw blurRad="38100" dist="38100" dir="2700000" algn="ctr" rotWithShape="0">
                    <a:schemeClr val="tx1"/>
                  </a:outerShdw>
                </a:effectLst>
              </a:rPr>
              <a:t>, Daniel’s commitment was such that he would not compromise even in the face of punishment or death.</a:t>
            </a:r>
          </a:p>
          <a:p>
            <a:endParaRPr lang="en-US"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6272938E-C440-8B8E-3A2B-04E8D705B8FB}"/>
              </a:ext>
            </a:extLst>
          </p:cNvPr>
          <p:cNvSpPr>
            <a:spLocks noGrp="1"/>
          </p:cNvSpPr>
          <p:nvPr>
            <p:ph type="title"/>
          </p:nvPr>
        </p:nvSpPr>
        <p:spPr>
          <a:xfrm>
            <a:off x="0" y="3"/>
            <a:ext cx="12192000" cy="10547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these men said, "We shall not find any ground for complaint against this Daniel unless we find it in connection with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law of his God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DB3FBAF-5AE3-F96E-E6AC-78338E2342A4}"/>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179</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9720236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FF22573-2516-AE92-AFEE-8D7685AECCE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D61CDAE-1E88-982A-BE4B-F806CEA8014A}"/>
              </a:ext>
            </a:extLst>
          </p:cNvPr>
          <p:cNvSpPr>
            <a:spLocks noGrp="1"/>
          </p:cNvSpPr>
          <p:nvPr>
            <p:ph idx="1"/>
          </p:nvPr>
        </p:nvSpPr>
        <p:spPr>
          <a:xfrm>
            <a:off x="286247" y="1909011"/>
            <a:ext cx="11741321" cy="4696325"/>
          </a:xfrm>
        </p:spPr>
        <p:txBody>
          <a:bodyPr>
            <a:normAutofit lnSpcReduction="10000"/>
          </a:bodyPr>
          <a:lstStyle/>
          <a:p>
            <a:r>
              <a:rPr lang="en-US" sz="3200" dirty="0">
                <a:solidFill>
                  <a:schemeClr val="bg1"/>
                </a:solidFill>
                <a:effectLst>
                  <a:outerShdw blurRad="38100" dist="38100" dir="2700000" algn="ctr" rotWithShape="0">
                    <a:schemeClr val="tx1"/>
                  </a:outerShdw>
                </a:effectLst>
              </a:rPr>
              <a:t>A plot to topple Daniel from the king’s good graces was hatched, and the jealous officials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by agreement </a:t>
            </a:r>
            <a:r>
              <a:rPr lang="en-US" sz="3200" dirty="0">
                <a:solidFill>
                  <a:schemeClr val="bg1"/>
                </a:solidFill>
                <a:effectLst>
                  <a:outerShdw blurRad="38100" dist="38100" dir="2700000" algn="ctr" rotWithShape="0">
                    <a:schemeClr val="tx1"/>
                  </a:outerShdw>
                </a:effectLst>
              </a:rPr>
              <a:t>” to sell their plan to the king. </a:t>
            </a:r>
          </a:p>
          <a:p>
            <a:r>
              <a:rPr lang="en-US" sz="3200" dirty="0">
                <a:solidFill>
                  <a:schemeClr val="bg1"/>
                </a:solidFill>
                <a:effectLst>
                  <a:outerShdw blurRad="38100" dist="38100" dir="2700000" algn="ctr" rotWithShape="0">
                    <a:schemeClr val="tx1"/>
                  </a:outerShdw>
                </a:effectLst>
              </a:rPr>
              <a:t>The phrase translated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by agreement </a:t>
            </a:r>
            <a:r>
              <a:rPr lang="en-US" sz="3200" dirty="0">
                <a:solidFill>
                  <a:schemeClr val="bg1"/>
                </a:solidFill>
                <a:effectLst>
                  <a:outerShdw blurRad="38100" dist="38100" dir="2700000" algn="ctr" rotWithShape="0">
                    <a:schemeClr val="tx1"/>
                  </a:outerShdw>
                </a:effectLst>
              </a:rPr>
              <a:t>” means that “they acted in concert, harmony, or in conspiracy” (or, as the NIV put it, they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went as a group</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Following the customary greeting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 King Darius, live forever!</a:t>
            </a:r>
            <a:r>
              <a:rPr lang="en-US" sz="3200" dirty="0">
                <a:solidFill>
                  <a:schemeClr val="bg1"/>
                </a:solidFill>
                <a:effectLst>
                  <a:outerShdw blurRad="38100" dist="38100" dir="2700000" algn="ctr" rotWithShape="0">
                    <a:schemeClr val="tx1"/>
                  </a:outerShdw>
                </a:effectLst>
              </a:rPr>
              <a:t>” these</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presidents and satraps </a:t>
            </a:r>
            <a:r>
              <a:rPr lang="en-US" sz="3200" dirty="0">
                <a:solidFill>
                  <a:schemeClr val="bg1"/>
                </a:solidFill>
                <a:effectLst>
                  <a:outerShdw blurRad="38100" dist="38100" dir="2700000" algn="ctr" rotWithShape="0">
                    <a:schemeClr val="tx1"/>
                  </a:outerShdw>
                </a:effectLst>
              </a:rPr>
              <a:t>” proposed that the king issue a decree, and strictly enforce it, that no one should pray to any god or man except the king for the next thirty days on penalty of death. </a:t>
            </a:r>
          </a:p>
        </p:txBody>
      </p:sp>
      <p:sp>
        <p:nvSpPr>
          <p:cNvPr id="7" name="Title 1">
            <a:extLst>
              <a:ext uri="{FF2B5EF4-FFF2-40B4-BE49-F238E27FC236}">
                <a16:creationId xmlns:a16="http://schemas.microsoft.com/office/drawing/2014/main" id="{41EA2B99-6230-D586-AB8B-2E5F671BB1B1}"/>
              </a:ext>
            </a:extLst>
          </p:cNvPr>
          <p:cNvSpPr>
            <a:spLocks noGrp="1"/>
          </p:cNvSpPr>
          <p:nvPr>
            <p:ph type="title"/>
          </p:nvPr>
        </p:nvSpPr>
        <p:spPr>
          <a:xfrm>
            <a:off x="0" y="3"/>
            <a:ext cx="12192000" cy="1720513"/>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these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presidents and satraps came by agreement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the king and said to him,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 King Darius, live forever!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All the presidents of the kingdom, the prefects and the satraps, the counselors and the governors are agreed that the king should establish an ordinance and enforce an injunction, that whoever makes petition to any god or man for thirty days, except to you, O king, shall be cast into the den of lions.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0724F0A-156E-3FD5-5D62-717DEE479C31}"/>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179–181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404640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67BEC08-9452-26CF-7C50-5C6F4293621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8DC4A9-ED1D-FF99-797B-14F2A9CA0973}"/>
              </a:ext>
            </a:extLst>
          </p:cNvPr>
          <p:cNvSpPr>
            <a:spLocks noGrp="1"/>
          </p:cNvSpPr>
          <p:nvPr>
            <p:ph idx="1"/>
          </p:nvPr>
        </p:nvSpPr>
        <p:spPr>
          <a:xfrm>
            <a:off x="286247" y="1909011"/>
            <a:ext cx="11741321" cy="4696325"/>
          </a:xfrm>
        </p:spPr>
        <p:txBody>
          <a:bodyPr>
            <a:normAutofit/>
          </a:bodyPr>
          <a:lstStyle/>
          <a:p>
            <a:r>
              <a:rPr lang="en-US" sz="3200" dirty="0">
                <a:solidFill>
                  <a:schemeClr val="bg1"/>
                </a:solidFill>
                <a:effectLst>
                  <a:outerShdw blurRad="38100" dist="38100" dir="2700000" algn="ctr" rotWithShape="0">
                    <a:schemeClr val="tx1"/>
                  </a:outerShdw>
                </a:effectLst>
              </a:rPr>
              <a:t>In order to convince the king that their proposal had </a:t>
            </a:r>
            <a:r>
              <a:rPr lang="en-US" sz="3200" b="1" i="1" dirty="0">
                <a:solidFill>
                  <a:schemeClr val="bg1"/>
                </a:solidFill>
                <a:effectLst>
                  <a:outerShdw blurRad="38100" dist="38100" dir="2700000" algn="ctr" rotWithShape="0">
                    <a:schemeClr val="tx1"/>
                  </a:outerShdw>
                </a:effectLst>
              </a:rPr>
              <a:t>overwhelming</a:t>
            </a:r>
            <a:r>
              <a:rPr lang="en-US" sz="3200" dirty="0">
                <a:solidFill>
                  <a:schemeClr val="bg1"/>
                </a:solidFill>
                <a:effectLst>
                  <a:outerShdw blurRad="38100" dist="38100" dir="2700000" algn="ctr" rotWithShape="0">
                    <a:schemeClr val="tx1"/>
                  </a:outerShdw>
                </a:effectLst>
              </a:rPr>
              <a:t> support, these</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presidents and satraps </a:t>
            </a:r>
            <a:r>
              <a:rPr lang="en-US" sz="3200" dirty="0">
                <a:solidFill>
                  <a:schemeClr val="bg1"/>
                </a:solidFill>
                <a:effectLst>
                  <a:outerShdw blurRad="38100" dist="38100" dir="2700000" algn="ctr" rotWithShape="0">
                    <a:schemeClr val="tx1"/>
                  </a:outerShdw>
                </a:effectLst>
              </a:rPr>
              <a:t>” who stood before Darius </a:t>
            </a:r>
            <a:r>
              <a:rPr lang="en-US" sz="3200" b="1" i="1" dirty="0">
                <a:solidFill>
                  <a:schemeClr val="bg1"/>
                </a:solidFill>
                <a:effectLst>
                  <a:outerShdw blurRad="38100" dist="38100" dir="2700000" algn="ctr" rotWithShape="0">
                    <a:schemeClr val="tx1"/>
                  </a:outerShdw>
                </a:effectLst>
              </a:rPr>
              <a:t>falsely</a:t>
            </a:r>
            <a:r>
              <a:rPr lang="en-US" sz="3200" dirty="0">
                <a:solidFill>
                  <a:schemeClr val="bg1"/>
                </a:solidFill>
                <a:effectLst>
                  <a:outerShdw blurRad="38100" dist="38100" dir="2700000" algn="ctr" rotWithShape="0">
                    <a:schemeClr val="tx1"/>
                  </a:outerShdw>
                </a:effectLst>
              </a:rPr>
              <a:t> claimed that the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presidents of the kingdom, the prefects and the satraps, the counselors and the governors</a:t>
            </a:r>
            <a:r>
              <a:rPr lang="en-US" sz="3200" dirty="0">
                <a:solidFill>
                  <a:schemeClr val="bg1"/>
                </a:solidFill>
                <a:effectLst>
                  <a:outerShdw blurRad="38100" dist="38100" dir="2700000" algn="ctr" rotWithShape="0">
                    <a:schemeClr val="tx1"/>
                  </a:outerShdw>
                </a:effectLst>
              </a:rPr>
              <a:t>” agreed with their proposal. </a:t>
            </a:r>
          </a:p>
          <a:p>
            <a:r>
              <a:rPr lang="en-US" sz="3200" dirty="0">
                <a:solidFill>
                  <a:schemeClr val="bg1"/>
                </a:solidFill>
                <a:effectLst>
                  <a:outerShdw blurRad="38100" dist="38100" dir="2700000" algn="ctr" rotWithShape="0">
                    <a:schemeClr val="tx1"/>
                  </a:outerShdw>
                </a:effectLst>
              </a:rPr>
              <a:t>This was undoubtably an </a:t>
            </a:r>
            <a:r>
              <a:rPr lang="en-US" sz="3200" b="1" i="1" dirty="0">
                <a:solidFill>
                  <a:schemeClr val="bg1"/>
                </a:solidFill>
                <a:effectLst>
                  <a:outerShdw blurRad="38100" dist="38100" dir="2700000" algn="ctr" rotWithShape="0">
                    <a:schemeClr val="tx1"/>
                  </a:outerShdw>
                </a:effectLst>
              </a:rPr>
              <a:t>exaggeration</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majority of these rulers were not even </a:t>
            </a:r>
            <a:r>
              <a:rPr lang="en-US" sz="3200" b="1" i="1" dirty="0">
                <a:solidFill>
                  <a:schemeClr val="bg1"/>
                </a:solidFill>
                <a:effectLst>
                  <a:outerShdw blurRad="38100" dist="38100" dir="2700000" algn="ctr" rotWithShape="0">
                    <a:schemeClr val="tx1"/>
                  </a:outerShdw>
                </a:effectLst>
              </a:rPr>
              <a:t>in</a:t>
            </a:r>
            <a:r>
              <a:rPr lang="en-US" sz="3200" dirty="0">
                <a:solidFill>
                  <a:schemeClr val="bg1"/>
                </a:solidFill>
                <a:effectLst>
                  <a:outerShdw blurRad="38100" dist="38100" dir="2700000" algn="ctr" rotWithShape="0">
                    <a:schemeClr val="tx1"/>
                  </a:outerShdw>
                </a:effectLst>
              </a:rPr>
              <a:t> the city of Babylon but were in the outlying areas and would have been totally unaware of the scheme. </a:t>
            </a:r>
          </a:p>
        </p:txBody>
      </p:sp>
      <p:sp>
        <p:nvSpPr>
          <p:cNvPr id="7" name="Title 1">
            <a:extLst>
              <a:ext uri="{FF2B5EF4-FFF2-40B4-BE49-F238E27FC236}">
                <a16:creationId xmlns:a16="http://schemas.microsoft.com/office/drawing/2014/main" id="{13F19499-0457-694D-CA87-1F53E99946F1}"/>
              </a:ext>
            </a:extLst>
          </p:cNvPr>
          <p:cNvSpPr>
            <a:spLocks noGrp="1"/>
          </p:cNvSpPr>
          <p:nvPr>
            <p:ph type="title"/>
          </p:nvPr>
        </p:nvSpPr>
        <p:spPr>
          <a:xfrm>
            <a:off x="0" y="3"/>
            <a:ext cx="12192000" cy="1720513"/>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these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presidents and satraps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by agreement to the king and said to him, “O King Darius, live forever!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 the presidents of the kingdom, the prefects and the satraps, the counselors and the governors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are agreed that the king should establish an ordinance and enforce an injunction, that whoever makes petition to any god or man for thirty days, except to you, O king, shall be cast into the den of lions.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2F456AD-9A6B-7B05-9DC8-D2A52241E51A}"/>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179–181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2762399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ED8C037-58CB-6D14-6404-0CF064690B0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1C22909-C815-AA0A-660A-435764C8AE35}"/>
              </a:ext>
            </a:extLst>
          </p:cNvPr>
          <p:cNvSpPr>
            <a:spLocks noGrp="1"/>
          </p:cNvSpPr>
          <p:nvPr>
            <p:ph idx="1"/>
          </p:nvPr>
        </p:nvSpPr>
        <p:spPr>
          <a:xfrm>
            <a:off x="286247" y="1876925"/>
            <a:ext cx="11741321" cy="4656221"/>
          </a:xfrm>
        </p:spPr>
        <p:txBody>
          <a:bodyPr>
            <a:normAutofit lnSpcReduction="10000"/>
          </a:bodyPr>
          <a:lstStyle/>
          <a:p>
            <a:r>
              <a:rPr lang="en-US" sz="3200" dirty="0">
                <a:solidFill>
                  <a:schemeClr val="bg1"/>
                </a:solidFill>
                <a:effectLst>
                  <a:outerShdw blurRad="38100" dist="38100" dir="2700000" algn="ctr" rotWithShape="0">
                    <a:schemeClr val="tx1"/>
                  </a:outerShdw>
                </a:effectLst>
              </a:rPr>
              <a:t>They propose that Darious issue the following ordinance: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whoever makes petition to any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200" dirty="0">
                <a:solidFill>
                  <a:schemeClr val="bg1"/>
                </a:solidFill>
                <a:effectLst>
                  <a:outerShdw blurRad="38100" dist="38100" dir="2700000" algn="ctr" rotWithShape="0">
                    <a:schemeClr val="tx1"/>
                  </a:outerShdw>
                </a:effectLst>
              </a:rPr>
              <a:t>,” meaning a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petition</a:t>
            </a:r>
            <a:r>
              <a:rPr lang="en-US" sz="3200" dirty="0">
                <a:solidFill>
                  <a:schemeClr val="bg1"/>
                </a:solidFill>
                <a:effectLst>
                  <a:outerShdw blurRad="38100" dist="38100" dir="2700000" algn="ctr" rotWithShape="0">
                    <a:schemeClr val="tx1"/>
                  </a:outerShdw>
                </a:effectLst>
              </a:rPr>
              <a:t>” made to a god in </a:t>
            </a:r>
            <a:r>
              <a:rPr lang="en-US" sz="3200" b="1" i="1" dirty="0">
                <a:solidFill>
                  <a:schemeClr val="bg1"/>
                </a:solidFill>
                <a:effectLst>
                  <a:outerShdw blurRad="38100" dist="38100" dir="2700000" algn="ctr" rotWithShape="0">
                    <a:schemeClr val="tx1"/>
                  </a:outerShdw>
                </a:effectLst>
              </a:rPr>
              <a:t>prayer</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or</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man </a:t>
            </a:r>
            <a:r>
              <a:rPr lang="en-US" sz="3200" dirty="0">
                <a:solidFill>
                  <a:schemeClr val="bg1"/>
                </a:solidFill>
                <a:effectLst>
                  <a:outerShdw blurRad="38100" dist="38100" dir="2700000" algn="ctr" rotWithShape="0">
                    <a:schemeClr val="tx1"/>
                  </a:outerShdw>
                </a:effectLst>
              </a:rPr>
              <a:t>” meaning a </a:t>
            </a:r>
            <a:r>
              <a:rPr lang="en-US" sz="3200" b="1" i="1" dirty="0">
                <a:solidFill>
                  <a:schemeClr val="bg1"/>
                </a:solidFill>
                <a:effectLst>
                  <a:outerShdw blurRad="38100" dist="38100" dir="2700000" algn="ctr" rotWithShape="0">
                    <a:schemeClr val="tx1"/>
                  </a:outerShdw>
                </a:effectLst>
              </a:rPr>
              <a:t>priest</a:t>
            </a:r>
            <a:r>
              <a:rPr lang="en-US" sz="3200" dirty="0">
                <a:solidFill>
                  <a:schemeClr val="bg1"/>
                </a:solidFill>
                <a:effectLst>
                  <a:outerShdw blurRad="38100" dist="38100" dir="2700000" algn="ctr" rotWithShape="0">
                    <a:schemeClr val="tx1"/>
                  </a:outerShdw>
                </a:effectLst>
              </a:rPr>
              <a:t> through whom petitions in that day were often </a:t>
            </a:r>
            <a:r>
              <a:rPr lang="en-US" sz="3200" b="1" i="1" dirty="0">
                <a:solidFill>
                  <a:schemeClr val="bg1"/>
                </a:solidFill>
                <a:effectLst>
                  <a:outerShdw blurRad="38100" dist="38100" dir="2700000" algn="ctr" rotWithShape="0">
                    <a:schemeClr val="tx1"/>
                  </a:outerShdw>
                </a:effectLst>
              </a:rPr>
              <a:t>mediated</a:t>
            </a:r>
            <a:r>
              <a:rPr lang="en-US" sz="3200" dirty="0">
                <a:solidFill>
                  <a:schemeClr val="bg1"/>
                </a:solidFill>
                <a:effectLst>
                  <a:outerShdw blurRad="38100" dist="38100" dir="2700000" algn="ctr" rotWithShape="0">
                    <a:schemeClr val="tx1"/>
                  </a:outerShdw>
                </a:effectLst>
              </a:rPr>
              <a:t> to the gods. </a:t>
            </a:r>
          </a:p>
          <a:p>
            <a:r>
              <a:rPr lang="en-US" sz="3200" dirty="0">
                <a:solidFill>
                  <a:schemeClr val="bg1"/>
                </a:solidFill>
                <a:effectLst>
                  <a:outerShdw blurRad="38100" dist="38100" dir="2700000" algn="ctr" rotWithShape="0">
                    <a:schemeClr val="tx1"/>
                  </a:outerShdw>
                </a:effectLst>
              </a:rPr>
              <a:t>In other words, they are asking for a law that states that </a:t>
            </a:r>
            <a:r>
              <a:rPr lang="en-US" sz="3200" b="1" i="1" dirty="0">
                <a:solidFill>
                  <a:schemeClr val="bg1"/>
                </a:solidFill>
                <a:effectLst>
                  <a:outerShdw blurRad="38100" dist="38100" dir="2700000" algn="ctr" rotWithShape="0">
                    <a:schemeClr val="tx1"/>
                  </a:outerShdw>
                </a:effectLst>
              </a:rPr>
              <a:t>only </a:t>
            </a:r>
            <a:r>
              <a:rPr lang="en-US" sz="3200" dirty="0">
                <a:solidFill>
                  <a:schemeClr val="bg1"/>
                </a:solidFill>
                <a:effectLst>
                  <a:outerShdw blurRad="38100" dist="38100" dir="2700000" algn="ctr" rotWithShape="0">
                    <a:schemeClr val="tx1"/>
                  </a:outerShdw>
                </a:effectLst>
              </a:rPr>
              <a:t>Darius can serve as the priestly mediator during this period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thirty days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In his role as mediator, prayers to the gods were to be offered through </a:t>
            </a:r>
            <a:r>
              <a:rPr lang="en-US" sz="3200" b="1" i="1" dirty="0">
                <a:solidFill>
                  <a:schemeClr val="bg1"/>
                </a:solidFill>
                <a:effectLst>
                  <a:outerShdw blurRad="38100" dist="38100" dir="2700000" algn="ctr" rotWithShape="0">
                    <a:schemeClr val="tx1"/>
                  </a:outerShdw>
                </a:effectLst>
              </a:rPr>
              <a:t>him</a:t>
            </a:r>
            <a:r>
              <a:rPr lang="en-US" sz="3200" dirty="0">
                <a:solidFill>
                  <a:schemeClr val="bg1"/>
                </a:solidFill>
                <a:effectLst>
                  <a:outerShdw blurRad="38100" dist="38100" dir="2700000" algn="ctr" rotWithShape="0">
                    <a:schemeClr val="tx1"/>
                  </a:outerShdw>
                </a:effectLst>
              </a:rPr>
              <a:t> rather than the priests. </a:t>
            </a:r>
          </a:p>
        </p:txBody>
      </p:sp>
      <p:sp>
        <p:nvSpPr>
          <p:cNvPr id="7" name="Title 1">
            <a:extLst>
              <a:ext uri="{FF2B5EF4-FFF2-40B4-BE49-F238E27FC236}">
                <a16:creationId xmlns:a16="http://schemas.microsoft.com/office/drawing/2014/main" id="{1EFADE36-4944-C617-857B-A475623A9146}"/>
              </a:ext>
            </a:extLst>
          </p:cNvPr>
          <p:cNvSpPr>
            <a:spLocks noGrp="1"/>
          </p:cNvSpPr>
          <p:nvPr>
            <p:ph type="title"/>
          </p:nvPr>
        </p:nvSpPr>
        <p:spPr>
          <a:xfrm>
            <a:off x="0" y="3"/>
            <a:ext cx="12192000" cy="1720513"/>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these presidents and satraps came by agreement to the king and said to him, “O King Darius, live forever!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All the presidents of the kingdom, the prefects and the satraps, the counselors and the governors are agreed that the king should establish an ordinance and enforce an injunction, that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whoever makes petition to any god or man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thirty days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except to you, O king, shall be cast into the den of lions.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041B26F-A611-A4BE-979D-7DF29FD3A2F4}"/>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179–181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537080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64FECB8-A724-583A-1697-E2BBE15082E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9742EC7-0FC2-6BA9-4D39-645BAA23B2D4}"/>
              </a:ext>
            </a:extLst>
          </p:cNvPr>
          <p:cNvSpPr>
            <a:spLocks noGrp="1"/>
          </p:cNvSpPr>
          <p:nvPr>
            <p:ph idx="1"/>
          </p:nvPr>
        </p:nvSpPr>
        <p:spPr>
          <a:xfrm>
            <a:off x="286247" y="1876926"/>
            <a:ext cx="11741321" cy="4611742"/>
          </a:xfrm>
        </p:spPr>
        <p:txBody>
          <a:bodyPr>
            <a:normAutofit/>
          </a:bodyPr>
          <a:lstStyle/>
          <a:p>
            <a:r>
              <a:rPr lang="en-US" sz="3200" dirty="0">
                <a:solidFill>
                  <a:schemeClr val="bg1"/>
                </a:solidFill>
                <a:effectLst>
                  <a:outerShdw blurRad="38100" dist="38100" dir="2700000" algn="ctr" rotWithShape="0">
                    <a:schemeClr val="tx1"/>
                  </a:outerShdw>
                </a:effectLst>
              </a:rPr>
              <a:t>Such a law might have seemed attractive politically, since it would give Darius a way to test the </a:t>
            </a:r>
            <a:r>
              <a:rPr lang="en-US" sz="3200" b="1" i="1" dirty="0">
                <a:solidFill>
                  <a:schemeClr val="bg1"/>
                </a:solidFill>
                <a:effectLst>
                  <a:outerShdw blurRad="38100" dist="38100" dir="2700000" algn="ctr" rotWithShape="0">
                    <a:schemeClr val="tx1"/>
                  </a:outerShdw>
                </a:effectLst>
              </a:rPr>
              <a:t>loyalty</a:t>
            </a:r>
            <a:r>
              <a:rPr lang="en-US" sz="3200" dirty="0">
                <a:solidFill>
                  <a:schemeClr val="bg1"/>
                </a:solidFill>
                <a:effectLst>
                  <a:outerShdw blurRad="38100" dist="38100" dir="2700000" algn="ctr" rotWithShape="0">
                    <a:schemeClr val="tx1"/>
                  </a:outerShdw>
                </a:effectLst>
              </a:rPr>
              <a:t> of the people to his new government. </a:t>
            </a:r>
          </a:p>
          <a:p>
            <a:r>
              <a:rPr lang="en-US" sz="3200" dirty="0">
                <a:solidFill>
                  <a:schemeClr val="bg1"/>
                </a:solidFill>
                <a:effectLst>
                  <a:outerShdw blurRad="38100" dist="38100" dir="2700000" algn="ctr" rotWithShape="0">
                    <a:schemeClr val="tx1"/>
                  </a:outerShdw>
                </a:effectLst>
              </a:rPr>
              <a:t>Compelling every subject in the former Babylonian domain to acknowledge the authority of Persia might have been seen as a way  to bring about the </a:t>
            </a:r>
            <a:r>
              <a:rPr lang="en-US" sz="3200" b="1" i="1" dirty="0">
                <a:solidFill>
                  <a:schemeClr val="bg1"/>
                </a:solidFill>
                <a:effectLst>
                  <a:outerShdw blurRad="38100" dist="38100" dir="2700000" algn="ctr" rotWithShape="0">
                    <a:schemeClr val="tx1"/>
                  </a:outerShdw>
                </a:effectLst>
              </a:rPr>
              <a:t>unification</a:t>
            </a:r>
            <a:r>
              <a:rPr lang="en-US" sz="3200" dirty="0">
                <a:solidFill>
                  <a:schemeClr val="bg1"/>
                </a:solidFill>
                <a:effectLst>
                  <a:outerShdw blurRad="38100" dist="38100" dir="2700000" algn="ctr" rotWithShape="0">
                    <a:schemeClr val="tx1"/>
                  </a:outerShdw>
                </a:effectLst>
              </a:rPr>
              <a:t> of the empire. </a:t>
            </a:r>
          </a:p>
          <a:p>
            <a:r>
              <a:rPr lang="en-US" sz="3200" dirty="0">
                <a:solidFill>
                  <a:schemeClr val="bg1"/>
                </a:solidFill>
                <a:effectLst>
                  <a:outerShdw blurRad="38100" dist="38100" dir="2700000" algn="ctr" rotWithShape="0">
                    <a:schemeClr val="tx1"/>
                  </a:outerShdw>
                </a:effectLst>
              </a:rPr>
              <a:t>A gruesome fate awaited anyone who broke this law. </a:t>
            </a:r>
          </a:p>
          <a:p>
            <a:r>
              <a:rPr lang="en-US" sz="3200" dirty="0">
                <a:solidFill>
                  <a:schemeClr val="bg1"/>
                </a:solidFill>
                <a:effectLst>
                  <a:outerShdw blurRad="38100" dist="38100" dir="2700000" algn="ctr" rotWithShape="0">
                    <a:schemeClr val="tx1"/>
                  </a:outerShdw>
                </a:effectLst>
              </a:rPr>
              <a:t>The guilty parties were to be thrown into a den of lions, where they would be torn to pieces and devoured. </a:t>
            </a:r>
          </a:p>
        </p:txBody>
      </p:sp>
      <p:sp>
        <p:nvSpPr>
          <p:cNvPr id="7" name="Title 1">
            <a:extLst>
              <a:ext uri="{FF2B5EF4-FFF2-40B4-BE49-F238E27FC236}">
                <a16:creationId xmlns:a16="http://schemas.microsoft.com/office/drawing/2014/main" id="{AEF1E91D-A8CC-0C08-8491-D761D3D03BDC}"/>
              </a:ext>
            </a:extLst>
          </p:cNvPr>
          <p:cNvSpPr>
            <a:spLocks noGrp="1"/>
          </p:cNvSpPr>
          <p:nvPr>
            <p:ph type="title"/>
          </p:nvPr>
        </p:nvSpPr>
        <p:spPr>
          <a:xfrm>
            <a:off x="0" y="3"/>
            <a:ext cx="12192000" cy="1720513"/>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these presidents and satraps came by agreement to the king and said to him, “O King Darius, live forever!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All the presidents of the kingdom, the prefects and the satraps, the counselors and the governors are agreed that the king should establish an ordinance and enforce an injunction, that whoever makes petition to any god or man for thirty days, except to you, O king, shall be cast into the den of lions.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232409E-228D-3E19-3B40-32F3B7148C24}"/>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179–181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87670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A697ED9-21BF-8829-2B9D-E4C048D0C80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2CFD4BB-4C4C-4A15-B0D4-D9246848FD59}"/>
              </a:ext>
            </a:extLst>
          </p:cNvPr>
          <p:cNvSpPr>
            <a:spLocks noGrp="1"/>
          </p:cNvSpPr>
          <p:nvPr>
            <p:ph idx="1"/>
          </p:nvPr>
        </p:nvSpPr>
        <p:spPr>
          <a:xfrm>
            <a:off x="286247" y="1503947"/>
            <a:ext cx="11741321" cy="4984721"/>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The king was encouraged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establish the injunction </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sign the document</a:t>
            </a:r>
            <a:r>
              <a:rPr lang="en-US" sz="3200" dirty="0">
                <a:solidFill>
                  <a:schemeClr val="bg1"/>
                </a:solidFill>
                <a:effectLst>
                  <a:outerShdw blurRad="38100" dist="38100" dir="2700000" algn="ctr" rotWithShape="0">
                    <a:schemeClr val="tx1"/>
                  </a:outerShdw>
                </a:effectLst>
              </a:rPr>
              <a:t>” immediately before he had time to think through the implications. </a:t>
            </a:r>
          </a:p>
          <a:p>
            <a:r>
              <a:rPr lang="en-US" sz="3200" dirty="0">
                <a:solidFill>
                  <a:schemeClr val="bg1"/>
                </a:solidFill>
                <a:effectLst>
                  <a:outerShdw blurRad="38100" dist="38100" dir="2700000" algn="ctr" rotWithShape="0">
                    <a:schemeClr val="tx1"/>
                  </a:outerShdw>
                </a:effectLst>
              </a:rPr>
              <a:t>Once signed, Darius’s decree could not be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changed</a:t>
            </a:r>
            <a:r>
              <a:rPr lang="en-US" sz="3200" dirty="0">
                <a:solidFill>
                  <a:schemeClr val="bg1"/>
                </a:solidFill>
                <a:effectLst>
                  <a:outerShdw blurRad="38100" dist="38100" dir="2700000" algn="ctr" rotWithShape="0">
                    <a:schemeClr val="tx1"/>
                  </a:outerShdw>
                </a:effectLst>
              </a:rPr>
              <a:t>” according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law of the Medes and the Persians, which cannot be revoked</a:t>
            </a:r>
            <a:r>
              <a:rPr lang="en-US" sz="3200" dirty="0">
                <a:solidFill>
                  <a:schemeClr val="bg1"/>
                </a:solidFill>
                <a:effectLst>
                  <a:outerShdw blurRad="38100" dist="38100" dir="2700000" algn="ctr" rotWithShape="0">
                    <a:schemeClr val="tx1"/>
                  </a:outerShdw>
                </a:effectLst>
              </a:rPr>
              <a:t>” (cf. 6:8, 12, 15; Esth 1:19; 8:8). </a:t>
            </a:r>
          </a:p>
          <a:p>
            <a:r>
              <a:rPr lang="en-US" sz="3200" dirty="0">
                <a:solidFill>
                  <a:schemeClr val="bg1"/>
                </a:solidFill>
                <a:effectLst>
                  <a:outerShdw blurRad="38100" dist="38100" dir="2700000" algn="ctr" rotWithShape="0">
                    <a:schemeClr val="tx1"/>
                  </a:outerShdw>
                </a:effectLst>
              </a:rPr>
              <a:t>Liberal scholars have challenged Daniel’s statement concerning the irrevocability of the Persian law, but there is evidence to support the book’s accuracy at this point. </a:t>
            </a:r>
          </a:p>
          <a:p>
            <a:r>
              <a:rPr lang="en-US" sz="3200" dirty="0">
                <a:solidFill>
                  <a:schemeClr val="bg1"/>
                </a:solidFill>
                <a:effectLst>
                  <a:outerShdw blurRad="38100" dist="38100" dir="2700000" algn="ctr" rotWithShape="0">
                    <a:schemeClr val="tx1"/>
                  </a:outerShdw>
                </a:effectLst>
              </a:rPr>
              <a:t>Diodorus of Sicily (XVII, 30), in fact, reports the case of a man put to death under Darius III (336–330) even though he was known to be perfectly innocent. </a:t>
            </a:r>
          </a:p>
          <a:p>
            <a:r>
              <a:rPr lang="en-US" sz="3200" dirty="0">
                <a:solidFill>
                  <a:schemeClr val="bg1"/>
                </a:solidFill>
                <a:effectLst>
                  <a:outerShdw blurRad="38100" dist="38100" dir="2700000" algn="ctr" rotWithShape="0">
                    <a:schemeClr val="tx1"/>
                  </a:outerShdw>
                </a:effectLst>
              </a:rPr>
              <a:t>Darius III immediately repented and blamed himself for having committed such a great error, but it was impossible for him to undo what had been done by royal authority.</a:t>
            </a:r>
          </a:p>
        </p:txBody>
      </p:sp>
      <p:sp>
        <p:nvSpPr>
          <p:cNvPr id="7" name="Title 1">
            <a:extLst>
              <a:ext uri="{FF2B5EF4-FFF2-40B4-BE49-F238E27FC236}">
                <a16:creationId xmlns:a16="http://schemas.microsoft.com/office/drawing/2014/main" id="{DE9EA6A0-7FD1-2419-1F6B-F3A1B275BFBF}"/>
              </a:ext>
            </a:extLst>
          </p:cNvPr>
          <p:cNvSpPr>
            <a:spLocks noGrp="1"/>
          </p:cNvSpPr>
          <p:nvPr>
            <p:ph type="title"/>
          </p:nvPr>
        </p:nvSpPr>
        <p:spPr>
          <a:xfrm>
            <a:off x="0" y="3"/>
            <a:ext cx="12192000" cy="1343523"/>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O king,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establish the injunction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sign the document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that it cannot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changed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according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law of the Medes and the Persians, which cannot be revoked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Therefore King Darius signed the document and injunction.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FDC0382-8974-4FEC-A072-DA60C80EC9B1}"/>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181–182</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92734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0FCFE5B-41E3-11EC-6AC0-25A42E5442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B0F780-3A97-4EA3-A172-C35E222C512E}"/>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Courageous Prayer (6:10-15)</a:t>
            </a:r>
          </a:p>
        </p:txBody>
      </p:sp>
      <p:sp>
        <p:nvSpPr>
          <p:cNvPr id="5" name="Content Placeholder 4">
            <a:extLst>
              <a:ext uri="{FF2B5EF4-FFF2-40B4-BE49-F238E27FC236}">
                <a16:creationId xmlns:a16="http://schemas.microsoft.com/office/drawing/2014/main" id="{924BDABA-BBCA-B69A-A1EF-16A7F39AF5E5}"/>
              </a:ext>
            </a:extLst>
          </p:cNvPr>
          <p:cNvSpPr>
            <a:spLocks noGrp="1"/>
          </p:cNvSpPr>
          <p:nvPr>
            <p:ph idx="1"/>
          </p:nvPr>
        </p:nvSpPr>
        <p:spPr>
          <a:xfrm>
            <a:off x="222637" y="711643"/>
            <a:ext cx="11752027" cy="6084012"/>
          </a:xfrm>
        </p:spPr>
        <p:txBody>
          <a:bodyPr>
            <a:normAutofit fontScale="92500" lnSpcReduction="20000"/>
          </a:bodyPr>
          <a:lstStyle/>
          <a:p>
            <a:pPr marL="0" indent="0">
              <a:buNone/>
            </a:pP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6:10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Now when Daniel learned that the decree had been published, he went home to his upstairs room where the windows opened toward Jerusalem. Three times a day he got down on his knees and prayed, giving thanks to his God, just as he had done before.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these men went as a group and found Daniel praying and asking God for help.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they went to the king and spoke to him about his royal decree: “Did you not publish a decree that during the next thirty days anyone who prays to any god or man except to you, O king, would be thrown into the lions' den?” The king answered, “The decree stands--in accordance with the laws of the Medes and Persians, which cannot be repealed."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they said to the king, "Daniel, who is one of the exiles from Judah, pays no attention to you, O king, or to the decree you put in writing. He still prays three times a day.”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the king heard this, he was greatly distressed; he was determined to rescue Daniel and made every effort until sundown to save him.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men went as a group to the king and said to him, “Remember, O king, that according to the law of the Medes and Persians no decree or edict that the king issues can be changed.” </a:t>
            </a:r>
            <a:r>
              <a:rPr lang="en-US" sz="32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3125727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EC29779-655D-7FF4-321F-7759DCB1967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61A41E-14DA-315B-8820-796DBF7C4BF2}"/>
              </a:ext>
            </a:extLst>
          </p:cNvPr>
          <p:cNvSpPr>
            <a:spLocks noGrp="1"/>
          </p:cNvSpPr>
          <p:nvPr>
            <p:ph idx="1"/>
          </p:nvPr>
        </p:nvSpPr>
        <p:spPr>
          <a:xfrm>
            <a:off x="286247" y="1716505"/>
            <a:ext cx="11741321" cy="4772163"/>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This simple scene conveys one of the Bible’s best examples of profound faith. </a:t>
            </a:r>
          </a:p>
          <a:p>
            <a:r>
              <a:rPr lang="en-US" sz="3200" dirty="0">
                <a:solidFill>
                  <a:schemeClr val="bg1"/>
                </a:solidFill>
                <a:effectLst>
                  <a:outerShdw blurRad="38100" dist="38100" dir="2700000" algn="ctr" rotWithShape="0">
                    <a:schemeClr val="tx1"/>
                  </a:outerShdw>
                </a:effectLst>
              </a:rPr>
              <a:t>When Daniel knew that the document had been signed, 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went to his house </a:t>
            </a:r>
            <a:r>
              <a:rPr lang="en-US" sz="3200" dirty="0">
                <a:solidFill>
                  <a:schemeClr val="bg1"/>
                </a:solidFill>
                <a:effectLst>
                  <a:outerShdw blurRad="38100" dist="38100" dir="2700000" algn="ctr" rotWithShape="0">
                    <a:schemeClr val="tx1"/>
                  </a:outerShdw>
                </a:effectLst>
              </a:rPr>
              <a:t>”. </a:t>
            </a:r>
          </a:p>
          <a:p>
            <a:r>
              <a:rPr lang="en-US" sz="3200" b="1" i="1" dirty="0">
                <a:solidFill>
                  <a:schemeClr val="bg1"/>
                </a:solidFill>
                <a:effectLst>
                  <a:outerShdw blurRad="38100" dist="38100" dir="2700000" algn="ctr" rotWithShape="0">
                    <a:schemeClr val="tx1"/>
                  </a:outerShdw>
                </a:effectLst>
              </a:rPr>
              <a:t>Abstaining</a:t>
            </a:r>
            <a:r>
              <a:rPr lang="en-US" sz="3200" dirty="0">
                <a:solidFill>
                  <a:schemeClr val="bg1"/>
                </a:solidFill>
                <a:effectLst>
                  <a:outerShdw blurRad="38100" dist="38100" dir="2700000" algn="ctr" rotWithShape="0">
                    <a:schemeClr val="tx1"/>
                  </a:outerShdw>
                </a:effectLst>
              </a:rPr>
              <a:t> from prayer would have kept him safe, and in power. </a:t>
            </a:r>
          </a:p>
          <a:p>
            <a:r>
              <a:rPr lang="en-US" sz="3200" dirty="0">
                <a:solidFill>
                  <a:schemeClr val="bg1"/>
                </a:solidFill>
                <a:effectLst>
                  <a:outerShdw blurRad="38100" dist="38100" dir="2700000" algn="ctr" rotWithShape="0">
                    <a:schemeClr val="tx1"/>
                  </a:outerShdw>
                </a:effectLst>
              </a:rPr>
              <a:t>But he chose </a:t>
            </a:r>
            <a:r>
              <a:rPr lang="en-US" sz="3200" b="1" i="1" dirty="0">
                <a:solidFill>
                  <a:schemeClr val="bg1"/>
                </a:solidFill>
                <a:effectLst>
                  <a:outerShdw blurRad="38100" dist="38100" dir="2700000" algn="ctr" rotWithShape="0">
                    <a:schemeClr val="tx1"/>
                  </a:outerShdw>
                </a:effectLst>
              </a:rPr>
              <a:t>another</a:t>
            </a:r>
            <a:r>
              <a:rPr lang="en-US" sz="3200" dirty="0">
                <a:solidFill>
                  <a:schemeClr val="bg1"/>
                </a:solidFill>
                <a:effectLst>
                  <a:outerShdw blurRad="38100" dist="38100" dir="2700000" algn="ctr" rotWithShape="0">
                    <a:schemeClr val="tx1"/>
                  </a:outerShdw>
                </a:effectLst>
              </a:rPr>
              <a:t> path, one he had walked since he came to Babylon. </a:t>
            </a:r>
          </a:p>
          <a:p>
            <a:r>
              <a:rPr lang="en-US" sz="3200" dirty="0">
                <a:solidFill>
                  <a:schemeClr val="bg1"/>
                </a:solidFill>
                <a:effectLst>
                  <a:outerShdw blurRad="38100" dist="38100" dir="2700000" algn="ctr" rotWithShape="0">
                    <a:schemeClr val="tx1"/>
                  </a:outerShdw>
                </a:effectLst>
              </a:rPr>
              <a:t>At home, he had windows in his upper chamber open towards Jerusalem. </a:t>
            </a:r>
          </a:p>
          <a:p>
            <a:r>
              <a:rPr lang="en-US" sz="3200" dirty="0">
                <a:solidFill>
                  <a:schemeClr val="bg1"/>
                </a:solidFill>
                <a:effectLst>
                  <a:outerShdw blurRad="38100" dist="38100" dir="2700000" algn="ctr" rotWithShape="0">
                    <a:schemeClr val="tx1"/>
                  </a:outerShdw>
                </a:effectLst>
              </a:rPr>
              <a:t>The practice of praying toward Jerusalem was evidently based on the instructions given by Solomon at the dedication of the temple in 1 Kgs 8:35, 38, 44, 48.</a:t>
            </a:r>
          </a:p>
          <a:p>
            <a:r>
              <a:rPr lang="en-US" sz="3200" dirty="0">
                <a:solidFill>
                  <a:schemeClr val="bg1"/>
                </a:solidFill>
                <a:effectLst>
                  <a:outerShdw blurRad="38100" dist="38100" dir="2700000" algn="ctr" rotWithShape="0">
                    <a:schemeClr val="tx1"/>
                  </a:outerShdw>
                </a:effectLst>
              </a:rPr>
              <a:t>Daniel has apparently been following Psalms 137:5 and 138:1-2, where exiles pledge to remember Jerusalem (137:5), and promise to testify to God in the presence of other gods (138:1-2). </a:t>
            </a:r>
          </a:p>
          <a:p>
            <a:r>
              <a:rPr lang="en-US" sz="3200" dirty="0">
                <a:solidFill>
                  <a:schemeClr val="bg1"/>
                </a:solidFill>
                <a:effectLst>
                  <a:outerShdw blurRad="38100" dist="38100" dir="2700000" algn="ctr" rotWithShape="0">
                    <a:schemeClr val="tx1"/>
                  </a:outerShdw>
                </a:effectLst>
              </a:rPr>
              <a:t>At the risk of losing his life, he </a:t>
            </a:r>
            <a:r>
              <a:rPr lang="en-US" sz="3200" b="1" i="1" dirty="0">
                <a:solidFill>
                  <a:schemeClr val="bg1"/>
                </a:solidFill>
                <a:effectLst>
                  <a:outerShdw blurRad="38100" dist="38100" dir="2700000" algn="ctr" rotWithShape="0">
                    <a:schemeClr val="tx1"/>
                  </a:outerShdw>
                </a:effectLst>
              </a:rPr>
              <a:t>continues</a:t>
            </a:r>
            <a:r>
              <a:rPr lang="en-US" sz="3200" dirty="0">
                <a:solidFill>
                  <a:schemeClr val="bg1"/>
                </a:solidFill>
                <a:effectLst>
                  <a:outerShdw blurRad="38100" dist="38100" dir="2700000" algn="ctr" rotWithShape="0">
                    <a:schemeClr val="tx1"/>
                  </a:outerShdw>
                </a:effectLst>
              </a:rPr>
              <a:t> this practice. </a:t>
            </a:r>
          </a:p>
        </p:txBody>
      </p:sp>
      <p:sp>
        <p:nvSpPr>
          <p:cNvPr id="7" name="Title 1">
            <a:extLst>
              <a:ext uri="{FF2B5EF4-FFF2-40B4-BE49-F238E27FC236}">
                <a16:creationId xmlns:a16="http://schemas.microsoft.com/office/drawing/2014/main" id="{94402B65-E186-B3F5-8FF6-E898ED6EE045}"/>
              </a:ext>
            </a:extLst>
          </p:cNvPr>
          <p:cNvSpPr>
            <a:spLocks noGrp="1"/>
          </p:cNvSpPr>
          <p:nvPr>
            <p:ph type="title"/>
          </p:nvPr>
        </p:nvSpPr>
        <p:spPr>
          <a:xfrm>
            <a:off x="0" y="3"/>
            <a:ext cx="12192000" cy="1495923"/>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Daniel knew that the document had been signed, 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went to his house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where he had windows in his upper chamber open toward Jerusalem. He got down on his knees three times a day and prayed and gave thanks before his God, as he had done previously.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these men came by agreement and found Daniel making petition and plea before his God.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2B5F582-2D2F-D98B-5A2C-532F90C16B02}"/>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House, Paul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(Tyndale Old Testament Commentaries);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121-122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7922229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8580E1F-9599-F562-63A1-D858C8F5AB2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8F8DD17-F829-CC20-2143-E4AEF14DA9B6}"/>
              </a:ext>
            </a:extLst>
          </p:cNvPr>
          <p:cNvSpPr>
            <a:spLocks noGrp="1"/>
          </p:cNvSpPr>
          <p:nvPr>
            <p:ph idx="1"/>
          </p:nvPr>
        </p:nvSpPr>
        <p:spPr>
          <a:xfrm>
            <a:off x="286247" y="1614115"/>
            <a:ext cx="11741321" cy="4921857"/>
          </a:xfrm>
        </p:spPr>
        <p:txBody>
          <a:bodyPr>
            <a:normAutofit fontScale="92500"/>
          </a:bodyPr>
          <a:lstStyle/>
          <a:p>
            <a:r>
              <a:rPr lang="en-US" sz="3200" dirty="0">
                <a:solidFill>
                  <a:schemeClr val="bg1"/>
                </a:solidFill>
                <a:effectLst>
                  <a:outerShdw blurRad="38100" dist="38100" dir="2700000" algn="ctr" rotWithShape="0">
                    <a:schemeClr val="tx1"/>
                  </a:outerShdw>
                </a:effectLst>
              </a:rPr>
              <a:t>He does not close the windows. </a:t>
            </a:r>
          </a:p>
          <a:p>
            <a:r>
              <a:rPr lang="en-US" sz="3200" dirty="0">
                <a:solidFill>
                  <a:schemeClr val="bg1"/>
                </a:solidFill>
                <a:effectLst>
                  <a:outerShdw blurRad="38100" dist="38100" dir="2700000" algn="ctr" rotWithShape="0">
                    <a:schemeClr val="tx1"/>
                  </a:outerShdw>
                </a:effectLst>
              </a:rPr>
              <a:t>He gets down on his knees three times a day and prays – perhaps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evening and morning and at noon</a:t>
            </a:r>
            <a:r>
              <a:rPr lang="en-US" sz="3200" dirty="0">
                <a:solidFill>
                  <a:schemeClr val="bg1"/>
                </a:solidFill>
                <a:effectLst>
                  <a:outerShdw blurRad="38100" dist="38100" dir="2700000" algn="ctr" rotWithShape="0">
                    <a:schemeClr val="tx1"/>
                  </a:outerShdw>
                </a:effectLst>
              </a:rPr>
              <a:t>” like it talks about in Psalm 55:16-17.</a:t>
            </a:r>
          </a:p>
          <a:p>
            <a:r>
              <a:rPr lang="en-US" sz="3200" dirty="0">
                <a:solidFill>
                  <a:schemeClr val="bg1"/>
                </a:solidFill>
                <a:effectLst>
                  <a:outerShdw blurRad="38100" dist="38100" dir="2700000" algn="ctr" rotWithShape="0">
                    <a:schemeClr val="tx1"/>
                  </a:outerShdw>
                </a:effectLst>
              </a:rPr>
              <a:t>He does not pray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 seen by others</a:t>
            </a:r>
            <a:r>
              <a:rPr lang="en-US" sz="3200" dirty="0">
                <a:solidFill>
                  <a:schemeClr val="bg1"/>
                </a:solidFill>
                <a:effectLst>
                  <a:outerShdw blurRad="38100" dist="38100" dir="2700000" algn="ctr" rotWithShape="0">
                    <a:schemeClr val="tx1"/>
                  </a:outerShdw>
                </a:effectLst>
              </a:rPr>
              <a:t>” (Matt. 6:5), but at the same time, he does not fear others seeing him. </a:t>
            </a:r>
          </a:p>
          <a:p>
            <a:r>
              <a:rPr lang="en-US" sz="3200" dirty="0">
                <a:solidFill>
                  <a:schemeClr val="bg1"/>
                </a:solidFill>
                <a:effectLst>
                  <a:outerShdw blurRad="38100" dist="38100" dir="2700000" algn="ctr" rotWithShape="0">
                    <a:schemeClr val="tx1"/>
                  </a:outerShdw>
                </a:effectLst>
              </a:rPr>
              <a:t>His enemies spy on his prayers.</a:t>
            </a:r>
          </a:p>
          <a:p>
            <a:r>
              <a:rPr lang="en-US" sz="3200" dirty="0">
                <a:solidFill>
                  <a:schemeClr val="bg1"/>
                </a:solidFill>
                <a:effectLst>
                  <a:outerShdw blurRad="38100" dist="38100" dir="2700000" algn="ctr" rotWithShape="0">
                    <a:schemeClr val="tx1"/>
                  </a:outerShdw>
                </a:effectLst>
              </a:rPr>
              <a:t>The very fact that they know Daniel will do this shows the </a:t>
            </a:r>
            <a:r>
              <a:rPr lang="en-US" sz="3200" b="1" i="1" dirty="0">
                <a:solidFill>
                  <a:schemeClr val="bg1"/>
                </a:solidFill>
                <a:effectLst>
                  <a:outerShdw blurRad="38100" dist="38100" dir="2700000" algn="ctr" rotWithShape="0">
                    <a:schemeClr val="tx1"/>
                  </a:outerShdw>
                </a:effectLst>
              </a:rPr>
              <a:t>consistency</a:t>
            </a:r>
            <a:r>
              <a:rPr lang="en-US" sz="3200" dirty="0">
                <a:solidFill>
                  <a:schemeClr val="bg1"/>
                </a:solidFill>
                <a:effectLst>
                  <a:outerShdw blurRad="38100" dist="38100" dir="2700000" algn="ctr" rotWithShape="0">
                    <a:schemeClr val="tx1"/>
                  </a:outerShdw>
                </a:effectLst>
              </a:rPr>
              <a:t> of his prayers. </a:t>
            </a:r>
          </a:p>
          <a:p>
            <a:r>
              <a:rPr lang="en-US" sz="3200" dirty="0">
                <a:solidFill>
                  <a:schemeClr val="bg1"/>
                </a:solidFill>
                <a:effectLst>
                  <a:outerShdw blurRad="38100" dist="38100" dir="2700000" algn="ctr" rotWithShape="0">
                    <a:schemeClr val="tx1"/>
                  </a:outerShdw>
                </a:effectLst>
              </a:rPr>
              <a:t>Daniel violates the new law in the same way Hananiah, Mishael and Azariah disobeyed Nebuchadnezzar’s declaration in 3:1-18. </a:t>
            </a:r>
          </a:p>
        </p:txBody>
      </p:sp>
      <p:sp>
        <p:nvSpPr>
          <p:cNvPr id="7" name="Title 1">
            <a:extLst>
              <a:ext uri="{FF2B5EF4-FFF2-40B4-BE49-F238E27FC236}">
                <a16:creationId xmlns:a16="http://schemas.microsoft.com/office/drawing/2014/main" id="{19B082F0-061A-738B-4F41-5D2515C8933B}"/>
              </a:ext>
            </a:extLst>
          </p:cNvPr>
          <p:cNvSpPr>
            <a:spLocks noGrp="1"/>
          </p:cNvSpPr>
          <p:nvPr>
            <p:ph type="title"/>
          </p:nvPr>
        </p:nvSpPr>
        <p:spPr>
          <a:xfrm>
            <a:off x="0" y="3"/>
            <a:ext cx="12192000" cy="1495923"/>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Daniel knew that the document had been signed, he went to his house where he had windows in his upper chamber open toward Jerusalem. He got down on his knees three times a day and prayed and gave thanks before his God, as he had done previously.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these men came by agreement and found Daniel making petition and plea before his God.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728B1E6-4060-CE7D-0C64-8ABEAE54EA23}"/>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House, Paul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(Tyndale Old Testament Commentaries);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121-122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597475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A45DD45-AE49-D6D4-E993-B8A82FD3347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2316390-B552-7A5F-3319-F5E888BBD896}"/>
              </a:ext>
            </a:extLst>
          </p:cNvPr>
          <p:cNvSpPr>
            <a:spLocks noGrp="1"/>
          </p:cNvSpPr>
          <p:nvPr>
            <p:ph idx="1"/>
          </p:nvPr>
        </p:nvSpPr>
        <p:spPr>
          <a:xfrm>
            <a:off x="286247" y="2021305"/>
            <a:ext cx="11741321" cy="4514667"/>
          </a:xfrm>
        </p:spPr>
        <p:txBody>
          <a:bodyPr>
            <a:normAutofit/>
          </a:bodyPr>
          <a:lstStyle/>
          <a:p>
            <a:r>
              <a:rPr lang="en-US" sz="3600" dirty="0">
                <a:solidFill>
                  <a:schemeClr val="bg1"/>
                </a:solidFill>
                <a:effectLst>
                  <a:outerShdw blurRad="38100" dist="38100" dir="2700000" algn="ctr" rotWithShape="0">
                    <a:schemeClr val="tx1"/>
                  </a:outerShdw>
                </a:effectLst>
              </a:rPr>
              <a:t>Daniel had broken the king’s law before witnesses. </a:t>
            </a:r>
          </a:p>
          <a:p>
            <a:r>
              <a:rPr lang="en-US" sz="3600" dirty="0">
                <a:solidFill>
                  <a:schemeClr val="bg1"/>
                </a:solidFill>
                <a:effectLst>
                  <a:outerShdw blurRad="38100" dist="38100" dir="2700000" algn="ctr" rotWithShape="0">
                    <a:schemeClr val="tx1"/>
                  </a:outerShdw>
                </a:effectLst>
              </a:rPr>
              <a:t>This was the opportunity the jealous officials had been waiting for, and they immediately went to the king and by way of reminder asked him if he had not issued the decree in question. </a:t>
            </a:r>
          </a:p>
          <a:p>
            <a:r>
              <a:rPr lang="en-US" sz="3600" dirty="0">
                <a:solidFill>
                  <a:schemeClr val="bg1"/>
                </a:solidFill>
                <a:effectLst>
                  <a:outerShdw blurRad="38100" dist="38100" dir="2700000" algn="ctr" rotWithShape="0">
                    <a:schemeClr val="tx1"/>
                  </a:outerShdw>
                </a:effectLst>
              </a:rPr>
              <a:t>Darius acknowledged that he had signed the law and that it was irrevocable.</a:t>
            </a:r>
          </a:p>
        </p:txBody>
      </p:sp>
      <p:sp>
        <p:nvSpPr>
          <p:cNvPr id="7" name="Title 1">
            <a:extLst>
              <a:ext uri="{FF2B5EF4-FFF2-40B4-BE49-F238E27FC236}">
                <a16:creationId xmlns:a16="http://schemas.microsoft.com/office/drawing/2014/main" id="{DABC52AB-4481-11D5-DE30-2FCE94FC4175}"/>
              </a:ext>
            </a:extLst>
          </p:cNvPr>
          <p:cNvSpPr>
            <a:spLocks noGrp="1"/>
          </p:cNvSpPr>
          <p:nvPr>
            <p:ph type="title"/>
          </p:nvPr>
        </p:nvSpPr>
        <p:spPr>
          <a:xfrm>
            <a:off x="0" y="3"/>
            <a:ext cx="12192000" cy="184885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they came near and said before the king, concerning the injunction, "O king! Did you not sign an injunction, that anyone who makes petition to any god or man within thirty days except to you, O king, shall be cast into the den of lions?" The king answered and said, "The thing stands fast, according to the law of the Medes and Persians, which cannot be revoked."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9B8B0AE-589B-F2AC-BD3A-9D8BFC597DDA}"/>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 </a:t>
            </a:r>
            <a:r>
              <a:rPr lang="en-US" dirty="0">
                <a:solidFill>
                  <a:schemeClr val="bg1"/>
                </a:solidFill>
                <a:effectLst>
                  <a:outerShdw blurRad="38100" dist="38100" dir="2700000" algn="ctr" rotWithShape="0">
                    <a:schemeClr val="tx1"/>
                  </a:outerShdw>
                </a:effectLst>
              </a:rPr>
              <a:t>184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7786925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DDE530A-A784-750C-46FF-E4917039D6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FBB26A-6F73-AAA7-199D-4973B019A6B3}"/>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 Put in Charge by Darius (6:1-3)</a:t>
            </a:r>
          </a:p>
        </p:txBody>
      </p:sp>
      <p:sp>
        <p:nvSpPr>
          <p:cNvPr id="5" name="Content Placeholder 4">
            <a:extLst>
              <a:ext uri="{FF2B5EF4-FFF2-40B4-BE49-F238E27FC236}">
                <a16:creationId xmlns:a16="http://schemas.microsoft.com/office/drawing/2014/main" id="{4598D98D-549A-55C3-D5D6-EF5BA7998D39}"/>
              </a:ext>
            </a:extLst>
          </p:cNvPr>
          <p:cNvSpPr>
            <a:spLocks noGrp="1"/>
          </p:cNvSpPr>
          <p:nvPr>
            <p:ph idx="1"/>
          </p:nvPr>
        </p:nvSpPr>
        <p:spPr>
          <a:xfrm>
            <a:off x="357809" y="1001863"/>
            <a:ext cx="11502887" cy="5793791"/>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 pleased Darius to appoint 120 satraps to rule throughout the kingdom,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three administrators over them, one of whom was Daniel. The satraps were made accountable to them so that the king might not suffer loss.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Daniel so distinguished himself among the administrators and the satraps by his exceptional qualities that the king planned to set him over the whole kingdom.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904098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0DA3160-3331-BF23-775B-2BA6BA57DD4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804542F-FB43-5FC2-8091-31179EF80EFE}"/>
              </a:ext>
            </a:extLst>
          </p:cNvPr>
          <p:cNvSpPr>
            <a:spLocks noGrp="1"/>
          </p:cNvSpPr>
          <p:nvPr>
            <p:ph idx="1"/>
          </p:nvPr>
        </p:nvSpPr>
        <p:spPr>
          <a:xfrm>
            <a:off x="286247" y="1519989"/>
            <a:ext cx="11741321" cy="5015983"/>
          </a:xfrm>
        </p:spPr>
        <p:txBody>
          <a:bodyPr>
            <a:normAutofit/>
          </a:bodyPr>
          <a:lstStyle/>
          <a:p>
            <a:r>
              <a:rPr lang="en-US" sz="3200" dirty="0">
                <a:solidFill>
                  <a:schemeClr val="bg1"/>
                </a:solidFill>
                <a:effectLst>
                  <a:outerShdw blurRad="38100" dist="38100" dir="2700000" algn="ctr" rotWithShape="0">
                    <a:schemeClr val="tx1"/>
                  </a:outerShdw>
                </a:effectLst>
              </a:rPr>
              <a:t>Therefore they promptly report that Daniel had violated the king’s command and they attempt to portray him in the worst possible light. </a:t>
            </a:r>
          </a:p>
          <a:p>
            <a:r>
              <a:rPr lang="en-US" sz="3200" dirty="0">
                <a:solidFill>
                  <a:schemeClr val="bg1"/>
                </a:solidFill>
                <a:effectLst>
                  <a:outerShdw blurRad="38100" dist="38100" dir="2700000" algn="ctr" rotWithShape="0">
                    <a:schemeClr val="tx1"/>
                  </a:outerShdw>
                </a:effectLst>
              </a:rPr>
              <a:t>First, they emphasized that Daniel was not truly one of them; he was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of the exiles from Judah</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There was no reason for mentioning that Daniel had been a captive other than to humiliate him and make him seem more likely to be disloyal. </a:t>
            </a:r>
          </a:p>
          <a:p>
            <a:r>
              <a:rPr lang="en-US" sz="3200" dirty="0">
                <a:solidFill>
                  <a:schemeClr val="bg1"/>
                </a:solidFill>
                <a:effectLst>
                  <a:outerShdw blurRad="38100" dist="38100" dir="2700000" algn="ctr" rotWithShape="0">
                    <a:schemeClr val="tx1"/>
                  </a:outerShdw>
                </a:effectLst>
              </a:rPr>
              <a:t>Second, Daniel’s actions were said to have been due to disrespect, not only of the king’s law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injunction</a:t>
            </a:r>
            <a:r>
              <a:rPr lang="en-US" sz="3200" dirty="0">
                <a:solidFill>
                  <a:schemeClr val="bg1"/>
                </a:solidFill>
                <a:effectLst>
                  <a:outerShdw blurRad="38100" dist="38100" dir="2700000" algn="ctr" rotWithShape="0">
                    <a:schemeClr val="tx1"/>
                  </a:outerShdw>
                </a:effectLst>
              </a:rPr>
              <a:t>”) but of the king </a:t>
            </a:r>
            <a:r>
              <a:rPr lang="en-US" sz="3200" b="1" i="1" dirty="0">
                <a:solidFill>
                  <a:schemeClr val="bg1"/>
                </a:solidFill>
                <a:effectLst>
                  <a:outerShdw blurRad="38100" dist="38100" dir="2700000" algn="ctr" rotWithShape="0">
                    <a:schemeClr val="tx1"/>
                  </a:outerShdw>
                </a:effectLst>
              </a:rPr>
              <a:t>himself</a:t>
            </a:r>
            <a:r>
              <a:rPr lang="en-US" sz="3200" dirty="0">
                <a:solidFill>
                  <a:schemeClr val="bg1"/>
                </a:solidFill>
                <a:effectLst>
                  <a:outerShdw blurRad="38100" dist="38100" dir="2700000" algn="ctr" rotWithShape="0">
                    <a:schemeClr val="tx1"/>
                  </a:outerShdw>
                </a:effectLst>
              </a:rPr>
              <a:t>. </a:t>
            </a:r>
          </a:p>
          <a:p>
            <a:endParaRPr lang="en-US"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75B982EB-B9FF-7947-9E7B-3425ED71590D}"/>
              </a:ext>
            </a:extLst>
          </p:cNvPr>
          <p:cNvSpPr>
            <a:spLocks noGrp="1"/>
          </p:cNvSpPr>
          <p:nvPr>
            <p:ph type="title"/>
          </p:nvPr>
        </p:nvSpPr>
        <p:spPr>
          <a:xfrm>
            <a:off x="0" y="3"/>
            <a:ext cx="12192000" cy="13595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they answered and said before the king, "Daniel, who is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of the exiles from Judah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pays no attention to you, O king, or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injunction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have signed, but makes his petition three times a day."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04CC6AB-5516-BAED-BD8E-8A153C11112C}"/>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 </a:t>
            </a:r>
            <a:r>
              <a:rPr lang="en-US" dirty="0">
                <a:solidFill>
                  <a:schemeClr val="bg1"/>
                </a:solidFill>
                <a:effectLst>
                  <a:outerShdw blurRad="38100" dist="38100" dir="2700000" algn="ctr" rotWithShape="0">
                    <a:schemeClr val="tx1"/>
                  </a:outerShdw>
                </a:effectLst>
              </a:rPr>
              <a:t>184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239997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C6395EC-654A-862A-E6BE-020D1CE0F29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2FE7D1C-B85E-BD03-263B-8D402A083CDD}"/>
              </a:ext>
            </a:extLst>
          </p:cNvPr>
          <p:cNvSpPr>
            <a:spLocks noGrp="1"/>
          </p:cNvSpPr>
          <p:nvPr>
            <p:ph idx="1"/>
          </p:nvPr>
        </p:nvSpPr>
        <p:spPr>
          <a:xfrm>
            <a:off x="286247" y="1600200"/>
            <a:ext cx="11741321" cy="4935772"/>
          </a:xfrm>
        </p:spPr>
        <p:txBody>
          <a:bodyPr>
            <a:normAutofit/>
          </a:bodyPr>
          <a:lstStyle/>
          <a:p>
            <a:r>
              <a:rPr lang="en-US" sz="3600" dirty="0">
                <a:solidFill>
                  <a:schemeClr val="bg1"/>
                </a:solidFill>
                <a:effectLst>
                  <a:outerShdw blurRad="38100" dist="38100" dir="2700000" algn="ctr" rotWithShape="0">
                    <a:schemeClr val="tx1"/>
                  </a:outerShdw>
                </a:effectLst>
              </a:rPr>
              <a:t>They declare that Daniel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pays no attention</a:t>
            </a:r>
            <a:r>
              <a:rPr lang="en-US" sz="3600" dirty="0">
                <a:solidFill>
                  <a:schemeClr val="bg1"/>
                </a:solidFill>
                <a:effectLst>
                  <a:outerShdw blurRad="38100" dist="38100" dir="2700000" algn="ctr" rotWithShape="0">
                    <a:schemeClr val="tx1"/>
                  </a:outerShdw>
                </a:effectLst>
              </a:rPr>
              <a:t>” to the king, making it seem as though Daniel did not even consider the king to be worth listening to. </a:t>
            </a:r>
          </a:p>
          <a:p>
            <a:r>
              <a:rPr lang="en-US" sz="3600" dirty="0">
                <a:solidFill>
                  <a:schemeClr val="bg1"/>
                </a:solidFill>
                <a:effectLst>
                  <a:outerShdw blurRad="38100" dist="38100" dir="2700000" algn="ctr" rotWithShape="0">
                    <a:schemeClr val="tx1"/>
                  </a:outerShdw>
                </a:effectLst>
              </a:rPr>
              <a:t>They also emphasize that the decree was signed personally by the king, further proof that Daniel did not honor the king. </a:t>
            </a:r>
          </a:p>
          <a:p>
            <a:r>
              <a:rPr lang="en-US" sz="3600" dirty="0">
                <a:solidFill>
                  <a:schemeClr val="bg1"/>
                </a:solidFill>
                <a:effectLst>
                  <a:outerShdw blurRad="38100" dist="38100" dir="2700000" algn="ctr" rotWithShape="0">
                    <a:schemeClr val="tx1"/>
                  </a:outerShdw>
                </a:effectLst>
              </a:rPr>
              <a:t>Not only had Daniel </a:t>
            </a:r>
            <a:r>
              <a:rPr lang="en-US" sz="3600" b="1" i="1" dirty="0">
                <a:solidFill>
                  <a:schemeClr val="bg1"/>
                </a:solidFill>
                <a:effectLst>
                  <a:outerShdw blurRad="38100" dist="38100" dir="2700000" algn="ctr" rotWithShape="0">
                    <a:schemeClr val="tx1"/>
                  </a:outerShdw>
                </a:effectLst>
              </a:rPr>
              <a:t>disobeyed</a:t>
            </a:r>
            <a:r>
              <a:rPr lang="en-US" sz="3600" dirty="0">
                <a:solidFill>
                  <a:schemeClr val="bg1"/>
                </a:solidFill>
                <a:effectLst>
                  <a:outerShdw blurRad="38100" dist="38100" dir="2700000" algn="ctr" rotWithShape="0">
                    <a:schemeClr val="tx1"/>
                  </a:outerShdw>
                </a:effectLst>
              </a:rPr>
              <a:t> the king and broken the law, but he did it </a:t>
            </a:r>
            <a:r>
              <a:rPr lang="en-US" sz="3600" b="1" i="1" dirty="0">
                <a:solidFill>
                  <a:schemeClr val="bg1"/>
                </a:solidFill>
                <a:effectLst>
                  <a:outerShdw blurRad="38100" dist="38100" dir="2700000" algn="ctr" rotWithShape="0">
                    <a:schemeClr val="tx1"/>
                  </a:outerShdw>
                </a:effectLst>
              </a:rPr>
              <a:t>three times every day </a:t>
            </a:r>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makes his petition three times a day</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This was not a mere lapse on Daniel’s part.</a:t>
            </a:r>
          </a:p>
        </p:txBody>
      </p:sp>
      <p:sp>
        <p:nvSpPr>
          <p:cNvPr id="7" name="Title 1">
            <a:extLst>
              <a:ext uri="{FF2B5EF4-FFF2-40B4-BE49-F238E27FC236}">
                <a16:creationId xmlns:a16="http://schemas.microsoft.com/office/drawing/2014/main" id="{FF6AA578-F0F9-AA36-FECB-971DD527D7D5}"/>
              </a:ext>
            </a:extLst>
          </p:cNvPr>
          <p:cNvSpPr>
            <a:spLocks noGrp="1"/>
          </p:cNvSpPr>
          <p:nvPr>
            <p:ph type="title"/>
          </p:nvPr>
        </p:nvSpPr>
        <p:spPr>
          <a:xfrm>
            <a:off x="0" y="3"/>
            <a:ext cx="12192000" cy="13595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they answered and said before the king, "Daniel, who is one of the exiles from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pays no attention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you, O king, or the injunction you have signed, but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makes his petition three times a day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83C2896-8EE2-2E0E-A87D-E572BD1422E9}"/>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 </a:t>
            </a:r>
            <a:r>
              <a:rPr lang="en-US" dirty="0">
                <a:solidFill>
                  <a:schemeClr val="bg1"/>
                </a:solidFill>
                <a:effectLst>
                  <a:outerShdw blurRad="38100" dist="38100" dir="2700000" algn="ctr" rotWithShape="0">
                    <a:schemeClr val="tx1"/>
                  </a:outerShdw>
                </a:effectLst>
              </a:rPr>
              <a:t>184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02817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52E6386-E584-07B3-6BDE-C8A69AFC2DA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D4F040-3D41-14A7-F405-92584DBBED70}"/>
              </a:ext>
            </a:extLst>
          </p:cNvPr>
          <p:cNvSpPr>
            <a:spLocks noGrp="1"/>
          </p:cNvSpPr>
          <p:nvPr>
            <p:ph idx="1"/>
          </p:nvPr>
        </p:nvSpPr>
        <p:spPr>
          <a:xfrm>
            <a:off x="286247" y="1065475"/>
            <a:ext cx="11741321" cy="5597718"/>
          </a:xfrm>
        </p:spPr>
        <p:txBody>
          <a:bodyPr>
            <a:normAutofit lnSpcReduction="10000"/>
          </a:bodyPr>
          <a:lstStyle/>
          <a:p>
            <a:r>
              <a:rPr lang="en-US" sz="3000" dirty="0">
                <a:solidFill>
                  <a:schemeClr val="bg1"/>
                </a:solidFill>
                <a:effectLst>
                  <a:outerShdw blurRad="38100" dist="38100" dir="2700000" algn="ctr" rotWithShape="0">
                    <a:schemeClr val="tx1"/>
                  </a:outerShdw>
                </a:effectLst>
              </a:rPr>
              <a:t>When the king heard the charges against Daniel, he was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much distressed</a:t>
            </a:r>
            <a:r>
              <a:rPr lang="en-US" sz="3000" dirty="0">
                <a:solidFill>
                  <a:schemeClr val="bg1"/>
                </a:solidFill>
                <a:effectLst>
                  <a:outerShdw blurRad="38100" dist="38100" dir="2700000" algn="ctr" rotWithShape="0">
                    <a:schemeClr val="tx1"/>
                  </a:outerShdw>
                </a:effectLst>
              </a:rPr>
              <a:t>” </a:t>
            </a:r>
          </a:p>
          <a:p>
            <a:r>
              <a:rPr lang="en-US" sz="3000" dirty="0">
                <a:solidFill>
                  <a:schemeClr val="bg1"/>
                </a:solidFill>
                <a:effectLst>
                  <a:outerShdw blurRad="38100" dist="38100" dir="2700000" algn="ctr" rotWithShape="0">
                    <a:schemeClr val="tx1"/>
                  </a:outerShdw>
                </a:effectLst>
              </a:rPr>
              <a:t>However, Darius was not upset because Daniel had been praying (as the king’s later actions demonstrate) but because for the first time he realized the </a:t>
            </a:r>
            <a:r>
              <a:rPr lang="en-US" sz="3000" b="1" i="1" dirty="0">
                <a:solidFill>
                  <a:schemeClr val="bg1"/>
                </a:solidFill>
                <a:effectLst>
                  <a:outerShdw blurRad="38100" dist="38100" dir="2700000" algn="ctr" rotWithShape="0">
                    <a:schemeClr val="tx1"/>
                  </a:outerShdw>
                </a:effectLst>
              </a:rPr>
              <a:t>real</a:t>
            </a:r>
            <a:r>
              <a:rPr lang="en-US" sz="3000" dirty="0">
                <a:solidFill>
                  <a:schemeClr val="bg1"/>
                </a:solidFill>
                <a:effectLst>
                  <a:outerShdw blurRad="38100" dist="38100" dir="2700000" algn="ctr" rotWithShape="0">
                    <a:schemeClr val="tx1"/>
                  </a:outerShdw>
                </a:effectLst>
              </a:rPr>
              <a:t> purpose of the law he had been pushed into signing. </a:t>
            </a:r>
          </a:p>
          <a:p>
            <a:r>
              <a:rPr lang="en-US" sz="3000" dirty="0">
                <a:solidFill>
                  <a:schemeClr val="bg1"/>
                </a:solidFill>
                <a:effectLst>
                  <a:outerShdw blurRad="38100" dist="38100" dir="2700000" algn="ctr" rotWithShape="0">
                    <a:schemeClr val="tx1"/>
                  </a:outerShdw>
                </a:effectLst>
              </a:rPr>
              <a:t>It was </a:t>
            </a:r>
            <a:r>
              <a:rPr lang="en-US" sz="3000" b="1" i="1" dirty="0">
                <a:solidFill>
                  <a:schemeClr val="bg1"/>
                </a:solidFill>
                <a:effectLst>
                  <a:outerShdw blurRad="38100" dist="38100" dir="2700000" algn="ctr" rotWithShape="0">
                    <a:schemeClr val="tx1"/>
                  </a:outerShdw>
                </a:effectLst>
              </a:rPr>
              <a:t>not</a:t>
            </a:r>
            <a:r>
              <a:rPr lang="en-US" sz="3000" dirty="0">
                <a:solidFill>
                  <a:schemeClr val="bg1"/>
                </a:solidFill>
                <a:effectLst>
                  <a:outerShdw blurRad="38100" dist="38100" dir="2700000" algn="ctr" rotWithShape="0">
                    <a:schemeClr val="tx1"/>
                  </a:outerShdw>
                </a:effectLst>
              </a:rPr>
              <a:t> to honor him but to eliminate a rival of the jealous officials. </a:t>
            </a:r>
          </a:p>
          <a:p>
            <a:r>
              <a:rPr lang="en-US" sz="3000" dirty="0">
                <a:solidFill>
                  <a:schemeClr val="bg1"/>
                </a:solidFill>
                <a:effectLst>
                  <a:outerShdw blurRad="38100" dist="38100" dir="2700000" algn="ctr" rotWithShape="0">
                    <a:schemeClr val="tx1"/>
                  </a:outerShdw>
                </a:effectLst>
              </a:rPr>
              <a:t>The monarch understood that he had been duped by these evil men, and no doubt he was not only was angry at </a:t>
            </a:r>
            <a:r>
              <a:rPr lang="en-US" sz="3000" b="1" i="1" dirty="0">
                <a:solidFill>
                  <a:schemeClr val="bg1"/>
                </a:solidFill>
                <a:effectLst>
                  <a:outerShdw blurRad="38100" dist="38100" dir="2700000" algn="ctr" rotWithShape="0">
                    <a:schemeClr val="tx1"/>
                  </a:outerShdw>
                </a:effectLst>
              </a:rPr>
              <a:t>himself</a:t>
            </a:r>
            <a:r>
              <a:rPr lang="en-US" sz="3000" dirty="0">
                <a:solidFill>
                  <a:schemeClr val="bg1"/>
                </a:solidFill>
                <a:effectLst>
                  <a:outerShdw blurRad="38100" dist="38100" dir="2700000" algn="ctr" rotWithShape="0">
                    <a:schemeClr val="tx1"/>
                  </a:outerShdw>
                </a:effectLst>
              </a:rPr>
              <a:t> for being deceived but was angry at the </a:t>
            </a:r>
            <a:r>
              <a:rPr lang="en-US" sz="3000" b="1" i="1" dirty="0">
                <a:solidFill>
                  <a:schemeClr val="bg1"/>
                </a:solidFill>
                <a:effectLst>
                  <a:outerShdw blurRad="38100" dist="38100" dir="2700000" algn="ctr" rotWithShape="0">
                    <a:schemeClr val="tx1"/>
                  </a:outerShdw>
                </a:effectLst>
              </a:rPr>
              <a:t>deceivers</a:t>
            </a:r>
            <a:r>
              <a:rPr lang="en-US" sz="3000" dirty="0">
                <a:solidFill>
                  <a:schemeClr val="bg1"/>
                </a:solidFill>
                <a:effectLst>
                  <a:outerShdw blurRad="38100" dist="38100" dir="2700000" algn="ctr" rotWithShape="0">
                    <a:schemeClr val="tx1"/>
                  </a:outerShdw>
                </a:effectLst>
              </a:rPr>
              <a:t>. </a:t>
            </a:r>
          </a:p>
          <a:p>
            <a:r>
              <a:rPr lang="en-US" sz="3000" dirty="0">
                <a:solidFill>
                  <a:schemeClr val="bg1"/>
                </a:solidFill>
                <a:effectLst>
                  <a:outerShdw blurRad="38100" dist="38100" dir="2700000" algn="ctr" rotWithShape="0">
                    <a:schemeClr val="tx1"/>
                  </a:outerShdw>
                </a:effectLst>
              </a:rPr>
              <a:t>That Daniel was well liked by Darius is clear from the story, and this added to the king’s distress.</a:t>
            </a:r>
          </a:p>
          <a:p>
            <a:r>
              <a:rPr lang="en-US" sz="3000" dirty="0">
                <a:solidFill>
                  <a:schemeClr val="bg1"/>
                </a:solidFill>
                <a:effectLst>
                  <a:outerShdw blurRad="38100" dist="38100" dir="2700000" algn="ctr" rotWithShape="0">
                    <a:schemeClr val="tx1"/>
                  </a:outerShdw>
                </a:effectLst>
              </a:rPr>
              <a:t>For all of these reasons, Darius wished to deliver Daniel from death. </a:t>
            </a:r>
          </a:p>
        </p:txBody>
      </p:sp>
      <p:sp>
        <p:nvSpPr>
          <p:cNvPr id="7" name="Title 1">
            <a:extLst>
              <a:ext uri="{FF2B5EF4-FFF2-40B4-BE49-F238E27FC236}">
                <a16:creationId xmlns:a16="http://schemas.microsoft.com/office/drawing/2014/main" id="{0EF73D0C-7374-95DD-2663-FE371FBF403D}"/>
              </a:ext>
            </a:extLst>
          </p:cNvPr>
          <p:cNvSpPr>
            <a:spLocks noGrp="1"/>
          </p:cNvSpPr>
          <p:nvPr>
            <p:ph type="title"/>
          </p:nvPr>
        </p:nvSpPr>
        <p:spPr>
          <a:xfrm>
            <a:off x="0" y="3"/>
            <a:ext cx="12192000" cy="86668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when he heard these words, was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much distressed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set his mind to deliver Daniel. And he labored till the sun went down to rescue him.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5BF4CC6-211A-B8C1-01D2-2AC324A0DFD3}"/>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 </a:t>
            </a:r>
            <a:r>
              <a:rPr lang="en-US" dirty="0">
                <a:solidFill>
                  <a:schemeClr val="bg1"/>
                </a:solidFill>
                <a:effectLst>
                  <a:outerShdw blurRad="38100" dist="38100" dir="2700000" algn="ctr" rotWithShape="0">
                    <a:schemeClr val="tx1"/>
                  </a:outerShdw>
                </a:effectLst>
              </a:rPr>
              <a:t>184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1482607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852DF10-A6D6-8C9B-EB4A-02DA7343995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6353AA6-98D5-7848-0010-862BED36201F}"/>
              </a:ext>
            </a:extLst>
          </p:cNvPr>
          <p:cNvSpPr>
            <a:spLocks noGrp="1"/>
          </p:cNvSpPr>
          <p:nvPr>
            <p:ph idx="1"/>
          </p:nvPr>
        </p:nvSpPr>
        <p:spPr>
          <a:xfrm>
            <a:off x="286247" y="1065475"/>
            <a:ext cx="11741321" cy="5597718"/>
          </a:xfrm>
        </p:spPr>
        <p:txBody>
          <a:bodyPr>
            <a:normAutofit/>
          </a:bodyPr>
          <a:lstStyle/>
          <a:p>
            <a:r>
              <a:rPr lang="en-US" sz="3600" dirty="0">
                <a:solidFill>
                  <a:schemeClr val="bg1"/>
                </a:solidFill>
                <a:effectLst>
                  <a:outerShdw blurRad="38100" dist="38100" dir="2700000" algn="ctr" rotWithShape="0">
                    <a:schemeClr val="tx1"/>
                  </a:outerShdw>
                </a:effectLst>
              </a:rPr>
              <a:t>The king had the law books searched to discover if there might be some legal loophole that could render the law unenforceable. </a:t>
            </a:r>
          </a:p>
          <a:p>
            <a:r>
              <a:rPr lang="en-US" sz="3600" dirty="0">
                <a:solidFill>
                  <a:schemeClr val="bg1"/>
                </a:solidFill>
                <a:effectLst>
                  <a:outerShdw blurRad="38100" dist="38100" dir="2700000" algn="ctr" rotWithShape="0">
                    <a:schemeClr val="tx1"/>
                  </a:outerShdw>
                </a:effectLst>
              </a:rPr>
              <a:t>Evidently the law prescribed that the sentence be carried out the same day as the crime, and so Darius had only until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sun went down </a:t>
            </a:r>
            <a:r>
              <a:rPr lang="en-US" sz="3600" dirty="0">
                <a:solidFill>
                  <a:schemeClr val="bg1"/>
                </a:solidFill>
                <a:effectLst>
                  <a:outerShdw blurRad="38100" dist="38100" dir="2700000" algn="ctr" rotWithShape="0">
                    <a:schemeClr val="tx1"/>
                  </a:outerShdw>
                </a:effectLst>
              </a:rPr>
              <a:t>” to </a:t>
            </a:r>
            <a:r>
              <a:rPr lang="en-US" sz="3600" b="1" i="1" dirty="0">
                <a:solidFill>
                  <a:schemeClr val="bg1"/>
                </a:solidFill>
                <a:effectLst>
                  <a:outerShdw blurRad="38100" dist="38100" dir="2700000" algn="ctr" rotWithShape="0">
                    <a:schemeClr val="tx1"/>
                  </a:outerShdw>
                </a:effectLst>
              </a:rPr>
              <a:t>solve</a:t>
            </a:r>
            <a:r>
              <a:rPr lang="en-US" sz="3600" dirty="0">
                <a:solidFill>
                  <a:schemeClr val="bg1"/>
                </a:solidFill>
                <a:effectLst>
                  <a:outerShdw blurRad="38100" dist="38100" dir="2700000" algn="ctr" rotWithShape="0">
                    <a:schemeClr val="tx1"/>
                  </a:outerShdw>
                </a:effectLst>
              </a:rPr>
              <a:t> the dilemma. </a:t>
            </a:r>
          </a:p>
          <a:p>
            <a:r>
              <a:rPr lang="en-US" sz="3600" dirty="0">
                <a:solidFill>
                  <a:schemeClr val="bg1"/>
                </a:solidFill>
                <a:effectLst>
                  <a:outerShdw blurRad="38100" dist="38100" dir="2700000" algn="ctr" rotWithShape="0">
                    <a:schemeClr val="tx1"/>
                  </a:outerShdw>
                </a:effectLst>
              </a:rPr>
              <a:t>Daniel must have been observed praying at noon, which means that the king had only the afternoon to rescue him. </a:t>
            </a:r>
          </a:p>
          <a:p>
            <a:r>
              <a:rPr lang="en-US" sz="3600" dirty="0">
                <a:solidFill>
                  <a:schemeClr val="bg1"/>
                </a:solidFill>
                <a:effectLst>
                  <a:outerShdw blurRad="38100" dist="38100" dir="2700000" algn="ctr" rotWithShape="0">
                    <a:schemeClr val="tx1"/>
                  </a:outerShdw>
                </a:effectLst>
              </a:rPr>
              <a:t>Sadly, though Darius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labored</a:t>
            </a:r>
            <a:r>
              <a:rPr lang="en-US" sz="3600" dirty="0">
                <a:solidFill>
                  <a:schemeClr val="bg1"/>
                </a:solidFill>
                <a:effectLst>
                  <a:outerShdw blurRad="38100" dist="38100" dir="2700000" algn="ctr" rotWithShape="0">
                    <a:schemeClr val="tx1"/>
                  </a:outerShdw>
                </a:effectLst>
              </a:rPr>
              <a:t>,” no escape from the lions could be found for God’s faithful prophet.</a:t>
            </a:r>
          </a:p>
        </p:txBody>
      </p:sp>
      <p:sp>
        <p:nvSpPr>
          <p:cNvPr id="7" name="Title 1">
            <a:extLst>
              <a:ext uri="{FF2B5EF4-FFF2-40B4-BE49-F238E27FC236}">
                <a16:creationId xmlns:a16="http://schemas.microsoft.com/office/drawing/2014/main" id="{19289BA9-B65E-0619-0BB8-1317E5C16596}"/>
              </a:ext>
            </a:extLst>
          </p:cNvPr>
          <p:cNvSpPr>
            <a:spLocks noGrp="1"/>
          </p:cNvSpPr>
          <p:nvPr>
            <p:ph type="title"/>
          </p:nvPr>
        </p:nvSpPr>
        <p:spPr>
          <a:xfrm>
            <a:off x="0" y="3"/>
            <a:ext cx="12192000" cy="86668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when he heard these words, was much distressed and set his mind to deliver Daniel. And 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labored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till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sun went down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rescue him.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D4F76D0-DCF0-1613-34EA-BEE323C73BD3}"/>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 </a:t>
            </a:r>
            <a:r>
              <a:rPr lang="en-US" dirty="0">
                <a:solidFill>
                  <a:schemeClr val="bg1"/>
                </a:solidFill>
                <a:effectLst>
                  <a:outerShdw blurRad="38100" dist="38100" dir="2700000" algn="ctr" rotWithShape="0">
                    <a:schemeClr val="tx1"/>
                  </a:outerShdw>
                </a:effectLst>
              </a:rPr>
              <a:t>184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2655020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4C39681-FFBF-18B6-4D1D-70744DD9E09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742619-A3AA-311E-0F71-7969F9AA1DCB}"/>
              </a:ext>
            </a:extLst>
          </p:cNvPr>
          <p:cNvSpPr>
            <a:spLocks noGrp="1"/>
          </p:cNvSpPr>
          <p:nvPr>
            <p:ph idx="1"/>
          </p:nvPr>
        </p:nvSpPr>
        <p:spPr>
          <a:xfrm>
            <a:off x="286247" y="1463842"/>
            <a:ext cx="11741321" cy="5072130"/>
          </a:xfrm>
        </p:spPr>
        <p:txBody>
          <a:bodyPr>
            <a:normAutofit lnSpcReduction="10000"/>
          </a:bodyPr>
          <a:lstStyle/>
          <a:p>
            <a:r>
              <a:rPr lang="en-US" sz="4400" dirty="0">
                <a:solidFill>
                  <a:schemeClr val="bg1"/>
                </a:solidFill>
                <a:effectLst>
                  <a:outerShdw blurRad="38100" dist="38100" dir="2700000" algn="ctr" rotWithShape="0">
                    <a:schemeClr val="tx1"/>
                  </a:outerShdw>
                </a:effectLst>
              </a:rPr>
              <a:t>Toward the end of the day the bloodthirsty officials came to the king and reminded him that the law could not be repealed and must be carried out. </a:t>
            </a:r>
          </a:p>
          <a:p>
            <a:r>
              <a:rPr lang="en-US" sz="4400" dirty="0">
                <a:solidFill>
                  <a:schemeClr val="bg1"/>
                </a:solidFill>
                <a:effectLst>
                  <a:outerShdw blurRad="38100" dist="38100" dir="2700000" algn="ctr" rotWithShape="0">
                    <a:schemeClr val="tx1"/>
                  </a:outerShdw>
                </a:effectLst>
              </a:rPr>
              <a:t>They were calling for Daniel’s execution.</a:t>
            </a:r>
          </a:p>
          <a:p>
            <a:r>
              <a:rPr lang="en-US" sz="4400" dirty="0">
                <a:solidFill>
                  <a:schemeClr val="bg1"/>
                </a:solidFill>
                <a:effectLst>
                  <a:outerShdw blurRad="38100" dist="38100" dir="2700000" algn="ctr" rotWithShape="0">
                    <a:schemeClr val="tx1"/>
                  </a:outerShdw>
                </a:effectLst>
              </a:rPr>
              <a:t>Like a wild animal, Darius was trapped. </a:t>
            </a:r>
          </a:p>
          <a:p>
            <a:r>
              <a:rPr lang="en-US" sz="4400" dirty="0">
                <a:solidFill>
                  <a:schemeClr val="bg1"/>
                </a:solidFill>
                <a:effectLst>
                  <a:outerShdw blurRad="38100" dist="38100" dir="2700000" algn="ctr" rotWithShape="0">
                    <a:schemeClr val="tx1"/>
                  </a:outerShdw>
                </a:effectLst>
              </a:rPr>
              <a:t>There is nothing he can do to save his beloved Daniel.</a:t>
            </a:r>
          </a:p>
        </p:txBody>
      </p:sp>
      <p:sp>
        <p:nvSpPr>
          <p:cNvPr id="7" name="Title 1">
            <a:extLst>
              <a:ext uri="{FF2B5EF4-FFF2-40B4-BE49-F238E27FC236}">
                <a16:creationId xmlns:a16="http://schemas.microsoft.com/office/drawing/2014/main" id="{CE00EDC1-A53D-51C7-4AD6-4C2D10B3AF4E}"/>
              </a:ext>
            </a:extLst>
          </p:cNvPr>
          <p:cNvSpPr>
            <a:spLocks noGrp="1"/>
          </p:cNvSpPr>
          <p:nvPr>
            <p:ph type="title"/>
          </p:nvPr>
        </p:nvSpPr>
        <p:spPr>
          <a:xfrm>
            <a:off x="0" y="3"/>
            <a:ext cx="12192000" cy="1259302"/>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these men came by agreement to the king and said to the king, "Know, O king, that it is a law of the Medes and Persians that no injunction or ordinance that the king establishes can be changed."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5B73EBE-AFD3-095C-0097-F02B06A3A839}"/>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184–185</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5464314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B3BB31D3-7990-AD34-3BF4-AF32537038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236C61-3F44-71F4-7B7A-F2081D2C7D1F}"/>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A4835008-D9BB-F0CF-A366-82ED9DCB8F1F}"/>
              </a:ext>
            </a:extLst>
          </p:cNvPr>
          <p:cNvSpPr>
            <a:spLocks noGrp="1"/>
          </p:cNvSpPr>
          <p:nvPr>
            <p:ph idx="1"/>
          </p:nvPr>
        </p:nvSpPr>
        <p:spPr>
          <a:xfrm>
            <a:off x="246490" y="588394"/>
            <a:ext cx="11545293" cy="6182519"/>
          </a:xfrm>
        </p:spPr>
        <p:txBody>
          <a:bodyPr>
            <a:normAutofit/>
          </a:bodyPr>
          <a:lstStyle/>
          <a:p>
            <a:r>
              <a:rPr lang="en-US" sz="3600" b="0" i="0" u="none" strike="noStrike" baseline="0" dirty="0">
                <a:latin typeface="Arial" panose="020B0604020202020204" pitchFamily="34" charset="0"/>
              </a:rPr>
              <a:t>Jesus says </a:t>
            </a:r>
            <a:r>
              <a:rPr lang="en-US" sz="3600" dirty="0">
                <a:latin typeface="Arial" panose="020B0604020202020204" pitchFamily="34" charset="0"/>
              </a:rPr>
              <a:t>in Mat 6:5, “</a:t>
            </a:r>
            <a:r>
              <a:rPr lang="en-US" sz="3600" b="0" i="1" u="none" strike="noStrike" baseline="0" dirty="0">
                <a:solidFill>
                  <a:srgbClr val="0000FF"/>
                </a:solidFill>
                <a:latin typeface="Cambria" panose="02040503050406030204" pitchFamily="18" charset="0"/>
                <a:ea typeface="Cambria" panose="02040503050406030204" pitchFamily="18" charset="0"/>
              </a:rPr>
              <a:t>And when you pray, you must not be like the hypocrites. For they love to stand and pray in the synagogues and at the street corners, </a:t>
            </a:r>
            <a:r>
              <a:rPr lang="en-US" sz="3600" b="1" i="1" u="none" strike="noStrike" baseline="0" dirty="0">
                <a:solidFill>
                  <a:srgbClr val="0000FF"/>
                </a:solidFill>
                <a:latin typeface="Cambria" panose="02040503050406030204" pitchFamily="18" charset="0"/>
                <a:ea typeface="Cambria" panose="02040503050406030204" pitchFamily="18" charset="0"/>
              </a:rPr>
              <a:t>that they may be seen by others</a:t>
            </a:r>
            <a:r>
              <a:rPr lang="en-US" sz="3600" b="0" i="1" u="none" strike="noStrike" baseline="0" dirty="0">
                <a:solidFill>
                  <a:srgbClr val="0000FF"/>
                </a:solidFill>
                <a:latin typeface="Cambria" panose="02040503050406030204" pitchFamily="18" charset="0"/>
                <a:ea typeface="Cambria" panose="02040503050406030204" pitchFamily="18" charset="0"/>
              </a:rPr>
              <a:t>. Truly, I say to you, they have received their reward</a:t>
            </a:r>
            <a:r>
              <a:rPr lang="en-US" sz="3600" b="0" i="0" u="none" strike="noStrike" baseline="0" dirty="0">
                <a:latin typeface="Arial" panose="020B0604020202020204" pitchFamily="34" charset="0"/>
              </a:rPr>
              <a:t>.”</a:t>
            </a:r>
          </a:p>
          <a:p>
            <a:r>
              <a:rPr lang="en-US" sz="3600" dirty="0">
                <a:latin typeface="Arial" panose="020B0604020202020204" pitchFamily="34" charset="0"/>
              </a:rPr>
              <a:t>Did Daniel violate this principle by praying in such a way that he could be “seen by others”? </a:t>
            </a:r>
          </a:p>
          <a:p>
            <a:r>
              <a:rPr lang="en-US" sz="3600" dirty="0">
                <a:latin typeface="Arial" panose="020B0604020202020204" pitchFamily="34" charset="0"/>
              </a:rPr>
              <a:t>Why or why not?</a:t>
            </a:r>
          </a:p>
          <a:p>
            <a:pPr marL="0" indent="0">
              <a:buNone/>
            </a:pPr>
            <a:endParaRPr lang="en-US" sz="3600" dirty="0"/>
          </a:p>
        </p:txBody>
      </p:sp>
    </p:spTree>
    <p:extLst>
      <p:ext uri="{BB962C8B-B14F-4D97-AF65-F5344CB8AC3E}">
        <p14:creationId xmlns:p14="http://schemas.microsoft.com/office/powerpoint/2010/main" val="4271420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F3B56770-3E39-0FFB-C6E7-FBE5C406D0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788ACC-8642-4D75-CA74-98342116DBED}"/>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92899F04-E4E1-1461-94A6-848CE0D6AA56}"/>
              </a:ext>
            </a:extLst>
          </p:cNvPr>
          <p:cNvSpPr>
            <a:spLocks noGrp="1"/>
          </p:cNvSpPr>
          <p:nvPr>
            <p:ph idx="1"/>
          </p:nvPr>
        </p:nvSpPr>
        <p:spPr>
          <a:xfrm>
            <a:off x="246490" y="588394"/>
            <a:ext cx="11545293" cy="6182519"/>
          </a:xfrm>
        </p:spPr>
        <p:txBody>
          <a:bodyPr>
            <a:normAutofit fontScale="92500" lnSpcReduction="20000"/>
          </a:bodyPr>
          <a:lstStyle/>
          <a:p>
            <a:r>
              <a:rPr lang="en-US" sz="3600" dirty="0"/>
              <a:t>We saw in today’s text that Daniel habitually “</a:t>
            </a:r>
            <a:r>
              <a:rPr lang="en-US" sz="3600" i="1" dirty="0">
                <a:solidFill>
                  <a:srgbClr val="0000FF"/>
                </a:solidFill>
                <a:latin typeface="Cambria" panose="02040503050406030204" pitchFamily="18" charset="0"/>
                <a:ea typeface="Cambria" panose="02040503050406030204" pitchFamily="18" charset="0"/>
              </a:rPr>
              <a:t>got down on his knees three times a day and prayed </a:t>
            </a:r>
            <a:r>
              <a:rPr lang="en-US" sz="3600" dirty="0"/>
              <a:t>”– perhaps at “</a:t>
            </a:r>
            <a:r>
              <a:rPr lang="en-US" sz="3600" i="1" dirty="0">
                <a:solidFill>
                  <a:srgbClr val="0000FF"/>
                </a:solidFill>
                <a:latin typeface="Cambria" panose="02040503050406030204" pitchFamily="18" charset="0"/>
                <a:ea typeface="Cambria" panose="02040503050406030204" pitchFamily="18" charset="0"/>
              </a:rPr>
              <a:t>evening and morning and at noon</a:t>
            </a:r>
            <a:r>
              <a:rPr lang="en-US" sz="3600" dirty="0"/>
              <a:t>” like it talks about in Psalm 55:16-17.</a:t>
            </a:r>
          </a:p>
          <a:p>
            <a:r>
              <a:rPr lang="en-US" sz="3600" dirty="0"/>
              <a:t>Reading this brought to my mind two ideas concerning prayer:</a:t>
            </a:r>
          </a:p>
          <a:p>
            <a:pPr lvl="1"/>
            <a:r>
              <a:rPr lang="en-US" sz="3200" dirty="0"/>
              <a:t>Our </a:t>
            </a:r>
            <a:r>
              <a:rPr lang="en-US" sz="3200" b="1" i="1" dirty="0"/>
              <a:t>posture</a:t>
            </a:r>
            <a:r>
              <a:rPr lang="en-US" sz="3200" dirty="0"/>
              <a:t> when we pray</a:t>
            </a:r>
          </a:p>
          <a:p>
            <a:pPr lvl="1"/>
            <a:r>
              <a:rPr lang="en-US" sz="3200" dirty="0"/>
              <a:t>The </a:t>
            </a:r>
            <a:r>
              <a:rPr lang="en-US" sz="3200" b="1" i="1" dirty="0"/>
              <a:t>number of times per day </a:t>
            </a:r>
            <a:r>
              <a:rPr lang="en-US" sz="3200" dirty="0"/>
              <a:t>we set aside for formal prayer</a:t>
            </a:r>
          </a:p>
          <a:p>
            <a:r>
              <a:rPr lang="en-US" sz="3600" dirty="0"/>
              <a:t>In our culture, we have a number of postures associated with prayer: head bowed, eyes closed, etc. </a:t>
            </a:r>
          </a:p>
          <a:p>
            <a:r>
              <a:rPr lang="en-US" sz="3600" dirty="0"/>
              <a:t>As Protestants we don’t often kneel in prayer. Should we? Is there something to the idea of having a prayer posture?</a:t>
            </a:r>
          </a:p>
          <a:p>
            <a:r>
              <a:rPr lang="en-US" sz="3600" dirty="0"/>
              <a:t>Setting aside three times a day for formal prayer seems like a lot. </a:t>
            </a:r>
          </a:p>
          <a:p>
            <a:r>
              <a:rPr lang="en-US" sz="3600" dirty="0"/>
              <a:t>Is there anyone here who regularly sets aside three times per day for a time of formal prayer? </a:t>
            </a:r>
          </a:p>
          <a:p>
            <a:r>
              <a:rPr lang="en-US" sz="3600" dirty="0"/>
              <a:t>Should we be doing that?</a:t>
            </a:r>
          </a:p>
          <a:p>
            <a:endParaRPr lang="en-US" sz="3600" dirty="0"/>
          </a:p>
        </p:txBody>
      </p:sp>
    </p:spTree>
    <p:extLst>
      <p:ext uri="{BB962C8B-B14F-4D97-AF65-F5344CB8AC3E}">
        <p14:creationId xmlns:p14="http://schemas.microsoft.com/office/powerpoint/2010/main" val="3408541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AF3E5D71-C529-0CDE-0506-01F60463C1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C8493C-698F-57B0-EF72-F8F826CCFE2A}"/>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0082C325-FB5D-E3EB-068B-CC64FF30D34C}"/>
              </a:ext>
            </a:extLst>
          </p:cNvPr>
          <p:cNvSpPr>
            <a:spLocks noGrp="1"/>
          </p:cNvSpPr>
          <p:nvPr>
            <p:ph idx="1"/>
          </p:nvPr>
        </p:nvSpPr>
        <p:spPr>
          <a:xfrm>
            <a:off x="246490" y="588394"/>
            <a:ext cx="11545293" cy="6239125"/>
          </a:xfrm>
        </p:spPr>
        <p:txBody>
          <a:bodyPr>
            <a:normAutofit lnSpcReduction="10000"/>
          </a:bodyPr>
          <a:lstStyle/>
          <a:p>
            <a:r>
              <a:rPr lang="en-US" dirty="0"/>
              <a:t>In our text today we saw that Daniel deliberately defied a law of the land decreed by a governing authority. </a:t>
            </a:r>
          </a:p>
          <a:p>
            <a:r>
              <a:rPr lang="en-US" dirty="0"/>
              <a:t>In Romans 13 the Apostle Paul tells us that we are to be subject to governing authorities because they have been instituted by God.</a:t>
            </a:r>
          </a:p>
          <a:p>
            <a:r>
              <a:rPr lang="en-US" dirty="0"/>
              <a:t>But Paul goes on in that passage to explain the </a:t>
            </a:r>
            <a:r>
              <a:rPr lang="en-US" b="1" i="1" dirty="0"/>
              <a:t>purpose</a:t>
            </a:r>
            <a:r>
              <a:rPr lang="en-US" dirty="0"/>
              <a:t> for which God established governing authorities. What it that purpose?</a:t>
            </a:r>
          </a:p>
          <a:p>
            <a:r>
              <a:rPr lang="en-US" dirty="0"/>
              <a:t>The point Paul makes in this passage is that if a ruler is doing what God has established governing authorities to do – punishing evil doers – then you will never need to fear getting in trouble with the government as long as you “</a:t>
            </a:r>
            <a:r>
              <a:rPr lang="en-US" i="1" dirty="0">
                <a:solidFill>
                  <a:srgbClr val="0000FF"/>
                </a:solidFill>
                <a:latin typeface="Cambria" panose="02040503050406030204" pitchFamily="18" charset="0"/>
                <a:ea typeface="Cambria" panose="02040503050406030204" pitchFamily="18" charset="0"/>
              </a:rPr>
              <a:t>do what is good</a:t>
            </a:r>
            <a:r>
              <a:rPr lang="en-US" dirty="0"/>
              <a:t>” (Rom 13:3).</a:t>
            </a:r>
          </a:p>
          <a:p>
            <a:r>
              <a:rPr lang="en-US" dirty="0"/>
              <a:t>But what Paul does </a:t>
            </a:r>
            <a:r>
              <a:rPr lang="en-US" b="1" i="1" dirty="0"/>
              <a:t>not</a:t>
            </a:r>
            <a:r>
              <a:rPr lang="en-US" dirty="0"/>
              <a:t> address in Romans 13 is what happens if the governing authority operates </a:t>
            </a:r>
            <a:r>
              <a:rPr lang="en-US" b="1" i="1" dirty="0"/>
              <a:t>outside</a:t>
            </a:r>
            <a:r>
              <a:rPr lang="en-US" dirty="0"/>
              <a:t> of the rightful purpose for which God put such authorities in place.</a:t>
            </a:r>
          </a:p>
          <a:p>
            <a:r>
              <a:rPr lang="en-US" dirty="0"/>
              <a:t>What happens when a ruler decides to punish people of are doing something that is </a:t>
            </a:r>
            <a:r>
              <a:rPr lang="en-US" b="1" i="1" dirty="0"/>
              <a:t>not</a:t>
            </a:r>
            <a:r>
              <a:rPr lang="en-US" dirty="0"/>
              <a:t> wrong? The answer to that question is demonstrated by Daniel in today’s passage.</a:t>
            </a:r>
          </a:p>
          <a:p>
            <a:endParaRPr lang="en-US" dirty="0"/>
          </a:p>
        </p:txBody>
      </p:sp>
    </p:spTree>
    <p:extLst>
      <p:ext uri="{BB962C8B-B14F-4D97-AF65-F5344CB8AC3E}">
        <p14:creationId xmlns:p14="http://schemas.microsoft.com/office/powerpoint/2010/main" val="3308527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06D8B3A-6AC5-7190-EE50-D30999A54EE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927E59-B74B-D33F-917C-9B6643940E6D}"/>
              </a:ext>
            </a:extLst>
          </p:cNvPr>
          <p:cNvSpPr>
            <a:spLocks noGrp="1"/>
          </p:cNvSpPr>
          <p:nvPr>
            <p:ph idx="1"/>
          </p:nvPr>
        </p:nvSpPr>
        <p:spPr>
          <a:xfrm>
            <a:off x="286247" y="1247274"/>
            <a:ext cx="11741321" cy="5241394"/>
          </a:xfrm>
        </p:spPr>
        <p:txBody>
          <a:bodyPr>
            <a:normAutofit/>
          </a:bodyPr>
          <a:lstStyle/>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Darius</a:t>
            </a:r>
            <a:r>
              <a:rPr lang="en-US" sz="3200" dirty="0">
                <a:solidFill>
                  <a:schemeClr val="bg1"/>
                </a:solidFill>
                <a:effectLst>
                  <a:outerShdw blurRad="38100" dist="38100" dir="2700000" algn="ctr" rotWithShape="0">
                    <a:schemeClr val="tx1"/>
                  </a:outerShdw>
                </a:effectLst>
              </a:rPr>
              <a:t>” wasted no time in organizing a government for the newly acquired empire, and he appointed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120 satraps, to be throughout the whole kingdom</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word translated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satraps</a:t>
            </a:r>
            <a:r>
              <a:rPr lang="en-US" sz="3200" dirty="0">
                <a:solidFill>
                  <a:schemeClr val="bg1"/>
                </a:solidFill>
                <a:effectLst>
                  <a:outerShdw blurRad="38100" dist="38100" dir="2700000" algn="ctr" rotWithShape="0">
                    <a:schemeClr val="tx1"/>
                  </a:outerShdw>
                </a:effectLst>
              </a:rPr>
              <a:t>” here means “protector of the kingdom”</a:t>
            </a:r>
          </a:p>
          <a:p>
            <a:r>
              <a:rPr lang="en-US" sz="3200" dirty="0">
                <a:solidFill>
                  <a:schemeClr val="bg1"/>
                </a:solidFill>
                <a:effectLst>
                  <a:outerShdw blurRad="38100" dist="38100" dir="2700000" algn="ctr" rotWithShape="0">
                    <a:schemeClr val="tx1"/>
                  </a:outerShdw>
                </a:effectLst>
              </a:rPr>
              <a:t>Because of the Persian Empire’s vast size (it was the largest empire the world had known to that point), it was divided into many smaller territories known as “satrapies”.</a:t>
            </a:r>
          </a:p>
          <a:p>
            <a:r>
              <a:rPr lang="en-US" sz="3200" dirty="0">
                <a:solidFill>
                  <a:schemeClr val="bg1"/>
                </a:solidFill>
                <a:effectLst>
                  <a:outerShdw blurRad="38100" dist="38100" dir="2700000" algn="ctr" rotWithShape="0">
                    <a:schemeClr val="tx1"/>
                  </a:outerShdw>
                </a:effectLst>
              </a:rPr>
              <a:t>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satraps</a:t>
            </a:r>
            <a:r>
              <a:rPr lang="en-US" sz="3200" dirty="0">
                <a:solidFill>
                  <a:schemeClr val="bg1"/>
                </a:solidFill>
                <a:effectLst>
                  <a:outerShdw blurRad="38100" dist="38100" dir="2700000" algn="ctr" rotWithShape="0">
                    <a:schemeClr val="tx1"/>
                  </a:outerShdw>
                </a:effectLst>
              </a:rPr>
              <a:t>” spoken of here refer to the officials who ruled </a:t>
            </a:r>
            <a:r>
              <a:rPr lang="en-US" sz="3200" b="1" i="1" dirty="0">
                <a:solidFill>
                  <a:schemeClr val="bg1"/>
                </a:solidFill>
                <a:effectLst>
                  <a:outerShdw blurRad="38100" dist="38100" dir="2700000" algn="ctr" rotWithShape="0">
                    <a:schemeClr val="tx1"/>
                  </a:outerShdw>
                </a:effectLst>
              </a:rPr>
              <a:t>over</a:t>
            </a:r>
            <a:r>
              <a:rPr lang="en-US" sz="3200" dirty="0">
                <a:solidFill>
                  <a:schemeClr val="bg1"/>
                </a:solidFill>
                <a:effectLst>
                  <a:outerShdw blurRad="38100" dist="38100" dir="2700000" algn="ctr" rotWithShape="0">
                    <a:schemeClr val="tx1"/>
                  </a:outerShdw>
                </a:effectLst>
              </a:rPr>
              <a:t> these satrapies. </a:t>
            </a:r>
          </a:p>
          <a:p>
            <a:pPr marL="0" indent="0">
              <a:buNone/>
            </a:pPr>
            <a:endParaRPr lang="en-US"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AFE03064-842A-CEE3-7C57-94566794E4DA}"/>
              </a:ext>
            </a:extLst>
          </p:cNvPr>
          <p:cNvSpPr>
            <a:spLocks noGrp="1"/>
          </p:cNvSpPr>
          <p:nvPr>
            <p:ph type="title"/>
          </p:nvPr>
        </p:nvSpPr>
        <p:spPr>
          <a:xfrm>
            <a:off x="0" y="3"/>
            <a:ext cx="12192000" cy="10547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 pleased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Darius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set over the kingdom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120 satraps, to be throughout the whole kingdom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681A5F7-5876-28BD-9275-68405022DA61}"/>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177–178</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125102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DB4EE2C-75EC-86CF-288A-75652E81DD2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A6CED74-A4D3-46E4-21E6-5AB2393C19AD}"/>
              </a:ext>
            </a:extLst>
          </p:cNvPr>
          <p:cNvSpPr>
            <a:spLocks noGrp="1"/>
          </p:cNvSpPr>
          <p:nvPr>
            <p:ph idx="1"/>
          </p:nvPr>
        </p:nvSpPr>
        <p:spPr>
          <a:xfrm>
            <a:off x="304800" y="1247273"/>
            <a:ext cx="11708674" cy="5241394"/>
          </a:xfrm>
        </p:spPr>
        <p:txBody>
          <a:bodyPr>
            <a:normAutofit fontScale="85000" lnSpcReduction="10000"/>
          </a:bodyPr>
          <a:lstStyle/>
          <a:p>
            <a:r>
              <a:rPr lang="en-US" sz="3500" dirty="0">
                <a:solidFill>
                  <a:schemeClr val="bg1"/>
                </a:solidFill>
                <a:effectLst>
                  <a:outerShdw blurRad="38100" dist="38100" dir="2700000" algn="ctr" rotWithShape="0">
                    <a:schemeClr val="tx1"/>
                  </a:outerShdw>
                </a:effectLst>
              </a:rPr>
              <a:t>The number of Persian satrapies reported in extra-biblical ancient records </a:t>
            </a:r>
            <a:r>
              <a:rPr lang="en-US" sz="3500" b="1" i="1" dirty="0">
                <a:solidFill>
                  <a:schemeClr val="bg1"/>
                </a:solidFill>
                <a:effectLst>
                  <a:outerShdw blurRad="38100" dist="38100" dir="2700000" algn="ctr" rotWithShape="0">
                    <a:schemeClr val="tx1"/>
                  </a:outerShdw>
                </a:effectLst>
              </a:rPr>
              <a:t>varies</a:t>
            </a:r>
            <a:r>
              <a:rPr lang="en-US" sz="3500" dirty="0">
                <a:solidFill>
                  <a:schemeClr val="bg1"/>
                </a:solidFill>
                <a:effectLst>
                  <a:outerShdw blurRad="38100" dist="38100" dir="2700000" algn="ctr" rotWithShape="0">
                    <a:schemeClr val="tx1"/>
                  </a:outerShdw>
                </a:effectLst>
              </a:rPr>
              <a:t> somewhat:</a:t>
            </a:r>
          </a:p>
          <a:p>
            <a:pPr lvl="1"/>
            <a:r>
              <a:rPr lang="en-US" sz="3000" dirty="0">
                <a:solidFill>
                  <a:schemeClr val="bg1"/>
                </a:solidFill>
                <a:effectLst>
                  <a:outerShdw blurRad="38100" dist="38100" dir="2700000" algn="ctr" rotWithShape="0">
                    <a:schemeClr val="tx1"/>
                  </a:outerShdw>
                </a:effectLst>
              </a:rPr>
              <a:t>Herodotus reported that the Persian Empire was divided into </a:t>
            </a:r>
            <a:r>
              <a:rPr lang="en-US" sz="3000" b="1" i="1" dirty="0">
                <a:solidFill>
                  <a:schemeClr val="bg1"/>
                </a:solidFill>
                <a:effectLst>
                  <a:outerShdw blurRad="38100" dist="38100" dir="2700000" algn="ctr" rotWithShape="0">
                    <a:schemeClr val="tx1"/>
                  </a:outerShdw>
                </a:effectLst>
              </a:rPr>
              <a:t>twenty</a:t>
            </a:r>
            <a:r>
              <a:rPr lang="en-US" sz="3000" dirty="0">
                <a:solidFill>
                  <a:schemeClr val="bg1"/>
                </a:solidFill>
                <a:effectLst>
                  <a:outerShdw blurRad="38100" dist="38100" dir="2700000" algn="ctr" rotWithShape="0">
                    <a:schemeClr val="tx1"/>
                  </a:outerShdw>
                </a:effectLst>
              </a:rPr>
              <a:t> satrapies. </a:t>
            </a:r>
          </a:p>
          <a:p>
            <a:pPr lvl="1"/>
            <a:r>
              <a:rPr lang="en-US" sz="3000" dirty="0">
                <a:solidFill>
                  <a:schemeClr val="bg1"/>
                </a:solidFill>
                <a:effectLst>
                  <a:outerShdw blurRad="38100" dist="38100" dir="2700000" algn="ctr" rotWithShape="0">
                    <a:schemeClr val="tx1"/>
                  </a:outerShdw>
                </a:effectLst>
              </a:rPr>
              <a:t>The Behistun Inscription of Darius I says there were </a:t>
            </a:r>
            <a:r>
              <a:rPr lang="en-US" sz="3000" b="1" i="1" dirty="0">
                <a:solidFill>
                  <a:schemeClr val="bg1"/>
                </a:solidFill>
                <a:effectLst>
                  <a:outerShdw blurRad="38100" dist="38100" dir="2700000" algn="ctr" rotWithShape="0">
                    <a:schemeClr val="tx1"/>
                  </a:outerShdw>
                </a:effectLst>
              </a:rPr>
              <a:t>twenty-three</a:t>
            </a:r>
            <a:r>
              <a:rPr lang="en-US" sz="3000" dirty="0">
                <a:solidFill>
                  <a:schemeClr val="bg1"/>
                </a:solidFill>
                <a:effectLst>
                  <a:outerShdw blurRad="38100" dist="38100" dir="2700000" algn="ctr" rotWithShape="0">
                    <a:schemeClr val="tx1"/>
                  </a:outerShdw>
                </a:effectLst>
              </a:rPr>
              <a:t> satrapies.</a:t>
            </a:r>
          </a:p>
          <a:p>
            <a:pPr lvl="1"/>
            <a:r>
              <a:rPr lang="en-US" sz="3000" dirty="0">
                <a:solidFill>
                  <a:schemeClr val="bg1"/>
                </a:solidFill>
                <a:effectLst>
                  <a:outerShdw blurRad="38100" dist="38100" dir="2700000" algn="ctr" rotWithShape="0">
                    <a:schemeClr val="tx1"/>
                  </a:outerShdw>
                </a:effectLst>
              </a:rPr>
              <a:t>A tomb inscription reports there were </a:t>
            </a:r>
            <a:r>
              <a:rPr lang="en-US" sz="3000" b="1" i="1" dirty="0">
                <a:solidFill>
                  <a:schemeClr val="bg1"/>
                </a:solidFill>
                <a:effectLst>
                  <a:outerShdw blurRad="38100" dist="38100" dir="2700000" algn="ctr" rotWithShape="0">
                    <a:schemeClr val="tx1"/>
                  </a:outerShdw>
                </a:effectLst>
              </a:rPr>
              <a:t>twenty-nine</a:t>
            </a:r>
            <a:r>
              <a:rPr lang="en-US" sz="3000" dirty="0">
                <a:solidFill>
                  <a:schemeClr val="bg1"/>
                </a:solidFill>
                <a:effectLst>
                  <a:outerShdw blurRad="38100" dist="38100" dir="2700000" algn="ctr" rotWithShape="0">
                    <a:schemeClr val="tx1"/>
                  </a:outerShdw>
                </a:effectLst>
              </a:rPr>
              <a:t> satrapies. </a:t>
            </a:r>
          </a:p>
          <a:p>
            <a:r>
              <a:rPr lang="en-US" sz="3500" dirty="0">
                <a:solidFill>
                  <a:schemeClr val="bg1"/>
                </a:solidFill>
                <a:effectLst>
                  <a:outerShdw blurRad="38100" dist="38100" dir="2700000" algn="ctr" rotWithShape="0">
                    <a:schemeClr val="tx1"/>
                  </a:outerShdw>
                </a:effectLst>
              </a:rPr>
              <a:t>Daniel here does not tell us the number of </a:t>
            </a:r>
            <a:r>
              <a:rPr lang="en-US" sz="3500" b="1" i="1" dirty="0">
                <a:solidFill>
                  <a:schemeClr val="bg1"/>
                </a:solidFill>
                <a:effectLst>
                  <a:outerShdw blurRad="38100" dist="38100" dir="2700000" algn="ctr" rotWithShape="0">
                    <a:schemeClr val="tx1"/>
                  </a:outerShdw>
                </a:effectLst>
              </a:rPr>
              <a:t>satrapies</a:t>
            </a:r>
            <a:r>
              <a:rPr lang="en-US" sz="3500" dirty="0">
                <a:solidFill>
                  <a:schemeClr val="bg1"/>
                </a:solidFill>
                <a:effectLst>
                  <a:outerShdw blurRad="38100" dist="38100" dir="2700000" algn="ctr" rotWithShape="0">
                    <a:schemeClr val="tx1"/>
                  </a:outerShdw>
                </a:effectLst>
              </a:rPr>
              <a:t> that Darius created.</a:t>
            </a:r>
          </a:p>
          <a:p>
            <a:r>
              <a:rPr lang="en-US" sz="3500" dirty="0">
                <a:solidFill>
                  <a:schemeClr val="bg1"/>
                </a:solidFill>
                <a:effectLst>
                  <a:outerShdw blurRad="38100" dist="38100" dir="2700000" algn="ctr" rotWithShape="0">
                    <a:schemeClr val="tx1"/>
                  </a:outerShdw>
                </a:effectLst>
              </a:rPr>
              <a:t>Instead he reports the number of “</a:t>
            </a:r>
            <a:r>
              <a:rPr lang="en-US" sz="35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satraps</a:t>
            </a:r>
            <a:r>
              <a:rPr lang="en-US" sz="3500" dirty="0">
                <a:solidFill>
                  <a:schemeClr val="bg1"/>
                </a:solidFill>
                <a:effectLst>
                  <a:outerShdw blurRad="38100" dist="38100" dir="2700000" algn="ctr" rotWithShape="0">
                    <a:schemeClr val="tx1"/>
                  </a:outerShdw>
                </a:effectLst>
              </a:rPr>
              <a:t>” that the king appointed (“</a:t>
            </a:r>
            <a:r>
              <a:rPr lang="en-US" sz="35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120</a:t>
            </a:r>
            <a:r>
              <a:rPr lang="en-US" sz="3500" dirty="0">
                <a:solidFill>
                  <a:schemeClr val="bg1"/>
                </a:solidFill>
                <a:effectLst>
                  <a:outerShdw blurRad="38100" dist="38100" dir="2700000" algn="ctr" rotWithShape="0">
                    <a:schemeClr val="tx1"/>
                  </a:outerShdw>
                </a:effectLst>
              </a:rPr>
              <a:t>”).</a:t>
            </a:r>
          </a:p>
          <a:p>
            <a:r>
              <a:rPr lang="en-US" sz="3500" dirty="0">
                <a:solidFill>
                  <a:schemeClr val="bg1"/>
                </a:solidFill>
                <a:effectLst>
                  <a:outerShdw blurRad="38100" dist="38100" dir="2700000" algn="ctr" rotWithShape="0">
                    <a:schemeClr val="tx1"/>
                  </a:outerShdw>
                </a:effectLst>
              </a:rPr>
              <a:t>If “</a:t>
            </a:r>
            <a:r>
              <a:rPr lang="en-US" sz="35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Darius</a:t>
            </a:r>
            <a:r>
              <a:rPr lang="en-US" sz="3500" dirty="0">
                <a:solidFill>
                  <a:schemeClr val="bg1"/>
                </a:solidFill>
                <a:effectLst>
                  <a:outerShdw blurRad="38100" dist="38100" dir="2700000" algn="ctr" rotWithShape="0">
                    <a:schemeClr val="tx1"/>
                  </a:outerShdw>
                </a:effectLst>
              </a:rPr>
              <a:t>” was a </a:t>
            </a:r>
            <a:r>
              <a:rPr lang="en-US" sz="3500" b="1" i="1" dirty="0">
                <a:solidFill>
                  <a:schemeClr val="bg1"/>
                </a:solidFill>
                <a:effectLst>
                  <a:outerShdw blurRad="38100" dist="38100" dir="2700000" algn="ctr" rotWithShape="0">
                    <a:schemeClr val="tx1"/>
                  </a:outerShdw>
                </a:effectLst>
              </a:rPr>
              <a:t>governor</a:t>
            </a:r>
            <a:r>
              <a:rPr lang="en-US" sz="3500" dirty="0">
                <a:solidFill>
                  <a:schemeClr val="bg1"/>
                </a:solidFill>
                <a:effectLst>
                  <a:outerShdw blurRad="38100" dist="38100" dir="2700000" algn="ctr" rotWithShape="0">
                    <a:schemeClr val="tx1"/>
                  </a:outerShdw>
                </a:effectLst>
              </a:rPr>
              <a:t> of Babylon, these satraps may refer to small divisions of that part of Persia’s domain. </a:t>
            </a:r>
          </a:p>
          <a:p>
            <a:r>
              <a:rPr lang="en-US" sz="3500" dirty="0">
                <a:solidFill>
                  <a:schemeClr val="bg1"/>
                </a:solidFill>
                <a:effectLst>
                  <a:outerShdw blurRad="38100" dist="38100" dir="2700000" algn="ctr" rotWithShape="0">
                    <a:schemeClr val="tx1"/>
                  </a:outerShdw>
                </a:effectLst>
              </a:rPr>
              <a:t>If “</a:t>
            </a:r>
            <a:r>
              <a:rPr lang="en-US" sz="35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Darius</a:t>
            </a:r>
            <a:r>
              <a:rPr lang="en-US" sz="3500" dirty="0">
                <a:solidFill>
                  <a:schemeClr val="bg1"/>
                </a:solidFill>
                <a:effectLst>
                  <a:outerShdw blurRad="38100" dist="38100" dir="2700000" algn="ctr" rotWithShape="0">
                    <a:schemeClr val="tx1"/>
                  </a:outerShdw>
                </a:effectLst>
              </a:rPr>
              <a:t>” was Cyrus the Great, then the number could possibly speak of divisions throughout the whole Medo-Persian kingdom. </a:t>
            </a:r>
          </a:p>
          <a:p>
            <a:endParaRPr lang="en-US"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47A1572A-7399-B117-EACF-3E698902C6D6}"/>
              </a:ext>
            </a:extLst>
          </p:cNvPr>
          <p:cNvSpPr>
            <a:spLocks noGrp="1"/>
          </p:cNvSpPr>
          <p:nvPr>
            <p:ph type="title"/>
          </p:nvPr>
        </p:nvSpPr>
        <p:spPr>
          <a:xfrm>
            <a:off x="0" y="3"/>
            <a:ext cx="12192000" cy="10547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 pleased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Darius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set over the kingdom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satraps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be throughout the whole kingdom;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16E1CC0-F809-D3AD-6E8E-040C57E2FC47}"/>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177–178</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509043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9FCED74-497F-62CA-FB7C-BAC266E40DD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351F62-292F-BA24-BC69-A8D2C9D3FEA1}"/>
              </a:ext>
            </a:extLst>
          </p:cNvPr>
          <p:cNvSpPr>
            <a:spLocks noGrp="1"/>
          </p:cNvSpPr>
          <p:nvPr>
            <p:ph idx="1"/>
          </p:nvPr>
        </p:nvSpPr>
        <p:spPr>
          <a:xfrm>
            <a:off x="286247" y="1134979"/>
            <a:ext cx="11741321" cy="5353689"/>
          </a:xfrm>
        </p:spPr>
        <p:txBody>
          <a:bodyPr>
            <a:normAutofit/>
          </a:bodyPr>
          <a:lstStyle/>
          <a:p>
            <a:r>
              <a:rPr lang="en-US" sz="3200" dirty="0">
                <a:solidFill>
                  <a:schemeClr val="bg1"/>
                </a:solidFill>
                <a:effectLst>
                  <a:outerShdw blurRad="38100" dist="38100" dir="2700000" algn="ctr" rotWithShape="0">
                    <a:schemeClr val="tx1"/>
                  </a:outerShdw>
                </a:effectLst>
              </a:rPr>
              <a:t>We see here that Darius appointed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presidents</a:t>
            </a:r>
            <a:r>
              <a:rPr lang="en-US" sz="3200" dirty="0">
                <a:solidFill>
                  <a:schemeClr val="bg1"/>
                </a:solidFill>
                <a:effectLst>
                  <a:outerShdw blurRad="38100" dist="38100" dir="2700000" algn="ctr" rotWithShape="0">
                    <a:schemeClr val="tx1"/>
                  </a:outerShdw>
                </a:effectLst>
              </a:rPr>
              <a:t>” (one of whom was Daniel) to</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200" b="1" i="1" dirty="0">
                <a:solidFill>
                  <a:schemeClr val="bg1"/>
                </a:solidFill>
                <a:effectLst>
                  <a:outerShdw blurRad="38100" dist="38100" dir="2700000" algn="ctr" rotWithShape="0">
                    <a:schemeClr val="tx1"/>
                  </a:outerShdw>
                </a:effectLst>
              </a:rPr>
              <a:t>oversee</a:t>
            </a:r>
            <a:r>
              <a:rPr lang="en-US" sz="3200" dirty="0">
                <a:solidFill>
                  <a:schemeClr val="bg1"/>
                </a:solidFill>
                <a:effectLst>
                  <a:outerShdw blurRad="38100" dist="38100" dir="2700000" algn="ctr" rotWithShape="0">
                    <a:schemeClr val="tx1"/>
                  </a:outerShdw>
                </a:effectLst>
              </a:rPr>
              <a:t> these 120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satraps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satraps</a:t>
            </a:r>
            <a:r>
              <a:rPr lang="en-US" sz="3200" dirty="0">
                <a:solidFill>
                  <a:schemeClr val="bg1"/>
                </a:solidFill>
                <a:effectLst>
                  <a:outerShdw blurRad="38100" dist="38100" dir="2700000" algn="ctr" rotWithShape="0">
                    <a:schemeClr val="tx1"/>
                  </a:outerShdw>
                </a:effectLst>
              </a:rPr>
              <a:t>” were required to give an account of their activities to the three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presidents</a:t>
            </a:r>
            <a:r>
              <a:rPr lang="en-US" sz="3200" dirty="0">
                <a:solidFill>
                  <a:schemeClr val="bg1"/>
                </a:solidFill>
                <a:effectLst>
                  <a:outerShdw blurRad="38100" dist="38100" dir="2700000" algn="ctr" rotWithShape="0">
                    <a:schemeClr val="tx1"/>
                  </a:outerShdw>
                </a:effectLst>
              </a:rPr>
              <a:t>” in order to ensure that the Persian government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might suffer no loss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Evidently this means that the presidents watched over the satraps so that all tax moneys were properly collected and so that none of these lesser officials could steal from the king. </a:t>
            </a:r>
          </a:p>
          <a:p>
            <a:r>
              <a:rPr lang="en-US" sz="3200" dirty="0">
                <a:solidFill>
                  <a:schemeClr val="bg1"/>
                </a:solidFill>
                <a:effectLst>
                  <a:outerShdw blurRad="38100" dist="38100" dir="2700000" algn="ctr" rotWithShape="0">
                    <a:schemeClr val="tx1"/>
                  </a:outerShdw>
                </a:effectLst>
              </a:rPr>
              <a:t>How Darius came to know of Daniel is not stated here, but Daniel’s role in interpreting the handwriting on the wall was </a:t>
            </a:r>
            <a:r>
              <a:rPr lang="en-US" sz="3200" b="1" i="1" dirty="0">
                <a:solidFill>
                  <a:schemeClr val="bg1"/>
                </a:solidFill>
                <a:effectLst>
                  <a:outerShdw blurRad="38100" dist="38100" dir="2700000" algn="ctr" rotWithShape="0">
                    <a:schemeClr val="tx1"/>
                  </a:outerShdw>
                </a:effectLst>
              </a:rPr>
              <a:t>probably</a:t>
            </a:r>
            <a:r>
              <a:rPr lang="en-US" sz="3200" dirty="0">
                <a:solidFill>
                  <a:schemeClr val="bg1"/>
                </a:solidFill>
                <a:effectLst>
                  <a:outerShdw blurRad="38100" dist="38100" dir="2700000" algn="ctr" rotWithShape="0">
                    <a:schemeClr val="tx1"/>
                  </a:outerShdw>
                </a:effectLst>
              </a:rPr>
              <a:t> well known among the Persians. </a:t>
            </a:r>
          </a:p>
          <a:p>
            <a:endParaRPr lang="en-US"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F6E44AF1-B282-C335-BF6C-D4E59A14D2F0}"/>
              </a:ext>
            </a:extLst>
          </p:cNvPr>
          <p:cNvSpPr>
            <a:spLocks noGrp="1"/>
          </p:cNvSpPr>
          <p:nvPr>
            <p:ph type="title"/>
          </p:nvPr>
        </p:nvSpPr>
        <p:spPr>
          <a:xfrm>
            <a:off x="0" y="3"/>
            <a:ext cx="12192000" cy="10547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over them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 presidents, of whom Daniel was one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whom these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satraps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should give account, so that the king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might suffer no loss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71F332A-B332-A3D5-B419-9A836F34A9E4}"/>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177–178</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951572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D39CB98-71B4-1EB0-17BA-B30F3AF3259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54AF611-A3C3-C91F-61FB-079E8B2AD6A9}"/>
              </a:ext>
            </a:extLst>
          </p:cNvPr>
          <p:cNvSpPr>
            <a:spLocks noGrp="1"/>
          </p:cNvSpPr>
          <p:nvPr>
            <p:ph idx="1"/>
          </p:nvPr>
        </p:nvSpPr>
        <p:spPr>
          <a:xfrm>
            <a:off x="286247" y="1134979"/>
            <a:ext cx="11741321" cy="5353689"/>
          </a:xfrm>
        </p:spPr>
        <p:txBody>
          <a:bodyPr>
            <a:normAutofit lnSpcReduction="10000"/>
          </a:bodyPr>
          <a:lstStyle/>
          <a:p>
            <a:r>
              <a:rPr lang="en-US" sz="3600" dirty="0">
                <a:solidFill>
                  <a:schemeClr val="bg1"/>
                </a:solidFill>
                <a:effectLst>
                  <a:outerShdw blurRad="38100" dist="38100" dir="2700000" algn="ctr" rotWithShape="0">
                    <a:schemeClr val="tx1"/>
                  </a:outerShdw>
                </a:effectLst>
              </a:rPr>
              <a:t>Daniel had also been an important government official during the reign of one of the greatest kings in history, Nebuchadnezzar, and had demonstrated exceptional wisdom and ability in that capacity. </a:t>
            </a:r>
          </a:p>
          <a:p>
            <a:r>
              <a:rPr lang="en-US" sz="3600" dirty="0">
                <a:solidFill>
                  <a:schemeClr val="bg1"/>
                </a:solidFill>
                <a:effectLst>
                  <a:outerShdw blurRad="38100" dist="38100" dir="2700000" algn="ctr" rotWithShape="0">
                    <a:schemeClr val="tx1"/>
                  </a:outerShdw>
                </a:effectLst>
              </a:rPr>
              <a:t>Such qualified personnel from among the local citizens would have been sought out by the new Persian government. </a:t>
            </a:r>
          </a:p>
          <a:p>
            <a:r>
              <a:rPr lang="en-US" sz="3600" dirty="0">
                <a:solidFill>
                  <a:schemeClr val="bg1"/>
                </a:solidFill>
                <a:effectLst>
                  <a:outerShdw blurRad="38100" dist="38100" dir="2700000" algn="ctr" rotWithShape="0">
                    <a:schemeClr val="tx1"/>
                  </a:outerShdw>
                </a:effectLst>
              </a:rPr>
              <a:t>This policy would have ingratiated the Persian Empire to the people of Babylon. </a:t>
            </a:r>
          </a:p>
          <a:p>
            <a:r>
              <a:rPr lang="en-US" sz="3600" dirty="0">
                <a:solidFill>
                  <a:schemeClr val="bg1"/>
                </a:solidFill>
                <a:effectLst>
                  <a:outerShdw blurRad="38100" dist="38100" dir="2700000" algn="ctr" rotWithShape="0">
                    <a:schemeClr val="tx1"/>
                  </a:outerShdw>
                </a:effectLst>
              </a:rPr>
              <a:t>Later the Romans adopted a similar practice.</a:t>
            </a:r>
          </a:p>
          <a:p>
            <a:endParaRPr lang="en-US"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24DBC5B2-0E8C-51D1-7E48-222211A1234F}"/>
              </a:ext>
            </a:extLst>
          </p:cNvPr>
          <p:cNvSpPr>
            <a:spLocks noGrp="1"/>
          </p:cNvSpPr>
          <p:nvPr>
            <p:ph type="title"/>
          </p:nvPr>
        </p:nvSpPr>
        <p:spPr>
          <a:xfrm>
            <a:off x="0" y="3"/>
            <a:ext cx="12192000" cy="10547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over them three presidents, of whom Daniel was one, to whom these satraps should give account, so that the king might suffer no loss.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0A2ED3C-F14D-7E52-97FB-4AFB8A5C4B53}"/>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177–178</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565347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87673CE-511B-6016-E618-7A1E956C928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B59F87-8856-4992-A665-837E01CB9B1D}"/>
              </a:ext>
            </a:extLst>
          </p:cNvPr>
          <p:cNvSpPr>
            <a:spLocks noGrp="1"/>
          </p:cNvSpPr>
          <p:nvPr>
            <p:ph idx="1"/>
          </p:nvPr>
        </p:nvSpPr>
        <p:spPr>
          <a:xfrm>
            <a:off x="286247" y="1367246"/>
            <a:ext cx="11741321" cy="5121422"/>
          </a:xfrm>
        </p:spPr>
        <p:txBody>
          <a:bodyPr>
            <a:normAutofit fontScale="92500"/>
          </a:bodyPr>
          <a:lstStyle/>
          <a:p>
            <a:r>
              <a:rPr lang="en-US" sz="4000" dirty="0">
                <a:solidFill>
                  <a:schemeClr val="bg1"/>
                </a:solidFill>
                <a:effectLst>
                  <a:outerShdw blurRad="38100" dist="38100" dir="2700000" algn="ctr" rotWithShape="0">
                    <a:schemeClr val="tx1"/>
                  </a:outerShdw>
                </a:effectLst>
              </a:rPr>
              <a:t>Here we are told that Darius was </a:t>
            </a:r>
            <a:r>
              <a:rPr lang="en-US" sz="4000" b="1" i="1" dirty="0">
                <a:solidFill>
                  <a:schemeClr val="bg1"/>
                </a:solidFill>
                <a:effectLst>
                  <a:outerShdw blurRad="38100" dist="38100" dir="2700000" algn="ctr" rotWithShape="0">
                    <a:schemeClr val="tx1"/>
                  </a:outerShdw>
                </a:effectLst>
              </a:rPr>
              <a:t>extremely impressed </a:t>
            </a:r>
            <a:r>
              <a:rPr lang="en-US" sz="4000" dirty="0">
                <a:solidFill>
                  <a:schemeClr val="bg1"/>
                </a:solidFill>
                <a:effectLst>
                  <a:outerShdw blurRad="38100" dist="38100" dir="2700000" algn="ctr" rotWithShape="0">
                    <a:schemeClr val="tx1"/>
                  </a:outerShdw>
                </a:effectLst>
              </a:rPr>
              <a:t>with Daniel and planned to set him over </a:t>
            </a:r>
            <a:r>
              <a:rPr lang="en-US" sz="4000" b="1" i="1" dirty="0">
                <a:solidFill>
                  <a:schemeClr val="bg1"/>
                </a:solidFill>
                <a:effectLst>
                  <a:outerShdw blurRad="38100" dist="38100" dir="2700000" algn="ctr" rotWithShape="0">
                    <a:schemeClr val="tx1"/>
                  </a:outerShdw>
                </a:effectLst>
              </a:rPr>
              <a:t>all</a:t>
            </a:r>
            <a:r>
              <a:rPr lang="en-US" sz="4000" dirty="0">
                <a:solidFill>
                  <a:schemeClr val="bg1"/>
                </a:solidFill>
                <a:effectLst>
                  <a:outerShdw blurRad="38100" dist="38100" dir="2700000" algn="ctr" rotWithShape="0">
                    <a:schemeClr val="tx1"/>
                  </a:outerShdw>
                </a:effectLst>
              </a:rPr>
              <a:t> the other officials in the kingdom – </a:t>
            </a:r>
            <a:r>
              <a:rPr lang="en-US" sz="4000" b="1" i="1" dirty="0">
                <a:solidFill>
                  <a:schemeClr val="bg1"/>
                </a:solidFill>
                <a:effectLst>
                  <a:outerShdw blurRad="38100" dist="38100" dir="2700000" algn="ctr" rotWithShape="0">
                    <a:schemeClr val="tx1"/>
                  </a:outerShdw>
                </a:effectLst>
              </a:rPr>
              <a:t>including</a:t>
            </a:r>
            <a:r>
              <a:rPr lang="en-US" sz="4000" dirty="0">
                <a:solidFill>
                  <a:schemeClr val="bg1"/>
                </a:solidFill>
                <a:effectLst>
                  <a:outerShdw blurRad="38100" dist="38100" dir="2700000" algn="ctr" rotWithShape="0">
                    <a:schemeClr val="tx1"/>
                  </a:outerShdw>
                </a:effectLst>
              </a:rPr>
              <a:t> the other two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presidents</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We’re told that Daniel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became distinguished </a:t>
            </a:r>
            <a:r>
              <a:rPr lang="en-US" sz="4000" dirty="0">
                <a:solidFill>
                  <a:schemeClr val="bg1"/>
                </a:solidFill>
                <a:effectLst>
                  <a:outerShdw blurRad="38100" dist="38100" dir="2700000" algn="ctr" rotWithShape="0">
                    <a:schemeClr val="tx1"/>
                  </a:outerShdw>
                </a:effectLst>
              </a:rPr>
              <a:t>” among the other officials because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 excellent spirit was in him</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This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excellent spirit </a:t>
            </a:r>
            <a:r>
              <a:rPr lang="en-US" sz="4000" dirty="0">
                <a:solidFill>
                  <a:schemeClr val="bg1"/>
                </a:solidFill>
                <a:effectLst>
                  <a:outerShdw blurRad="38100" dist="38100" dir="2700000" algn="ctr" rotWithShape="0">
                    <a:schemeClr val="tx1"/>
                  </a:outerShdw>
                </a:effectLst>
              </a:rPr>
              <a:t>” may refer to his good attitude or abilities, or perhaps the king recognized that Daniel was in touch with the gods and thus possessed great wisdom.</a:t>
            </a:r>
          </a:p>
          <a:p>
            <a:endParaRPr lang="en-US"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03B86B06-AFEA-E382-F51C-0F63A6921E02}"/>
              </a:ext>
            </a:extLst>
          </p:cNvPr>
          <p:cNvSpPr>
            <a:spLocks noGrp="1"/>
          </p:cNvSpPr>
          <p:nvPr>
            <p:ph type="title"/>
          </p:nvPr>
        </p:nvSpPr>
        <p:spPr>
          <a:xfrm>
            <a:off x="0" y="3"/>
            <a:ext cx="12192000" cy="10547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this Daniel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became distinguished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above all the other presidents and satraps, because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 excellent spirit was in him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king planned to set him over the whole kingdom.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806831D-8059-CC52-CE3B-0BD8BAE6B1B3}"/>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177–178</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4998773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2972E2F-FB3A-D958-7EA5-4BE8FF3063A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CC7ED1-D53E-12DD-2DFA-80332D8074A3}"/>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Plot Against Daniel (6:4-9)</a:t>
            </a:r>
          </a:p>
        </p:txBody>
      </p:sp>
      <p:sp>
        <p:nvSpPr>
          <p:cNvPr id="5" name="Content Placeholder 4">
            <a:extLst>
              <a:ext uri="{FF2B5EF4-FFF2-40B4-BE49-F238E27FC236}">
                <a16:creationId xmlns:a16="http://schemas.microsoft.com/office/drawing/2014/main" id="{6E5690EF-A347-2AB2-738A-2C3D2E459EF4}"/>
              </a:ext>
            </a:extLst>
          </p:cNvPr>
          <p:cNvSpPr>
            <a:spLocks noGrp="1"/>
          </p:cNvSpPr>
          <p:nvPr>
            <p:ph idx="1"/>
          </p:nvPr>
        </p:nvSpPr>
        <p:spPr>
          <a:xfrm>
            <a:off x="222637" y="711643"/>
            <a:ext cx="11752027" cy="6084012"/>
          </a:xfrm>
        </p:spPr>
        <p:txBody>
          <a:bodyPr>
            <a:normAutofit fontScale="92500" lnSpcReduction="10000"/>
          </a:bodyPr>
          <a:lstStyle/>
          <a:p>
            <a:pPr marL="0" indent="0">
              <a:buNone/>
            </a:pP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6:4</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this, the administrators and the satraps tried to find grounds for charges against Daniel in his conduct of government affairs, but they were unable to do so. They could find no corruption in him, because he was trustworthy and neither corrupt nor negligent.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Finally these men said, “We will never find any basis for charges against this man Daniel unless it has something to do with the law of his God.”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the administrators and the satraps went as a group to the king and said: “O King Darius, live forever!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royal administrators, prefects, satraps, advisers and governors have all agreed that the king should issue an edict and enforce the decree that anyone who prays to any god or man during the next thirty days, except to you, O king, shall be thrown into the lions' den.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O king, issue the decree and put it in writing so that it cannot be altered--in accordance with the laws of the Medes and Persians, which cannot be repealed.”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King Darius put the decree in writing. </a:t>
            </a:r>
            <a:r>
              <a:rPr lang="en-US" sz="32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3422661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215D06B-3EA6-933A-3859-C24ECE658D2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1347D5-0D34-84D6-32DD-8653B5E65A18}"/>
              </a:ext>
            </a:extLst>
          </p:cNvPr>
          <p:cNvSpPr>
            <a:spLocks noGrp="1"/>
          </p:cNvSpPr>
          <p:nvPr>
            <p:ph idx="1"/>
          </p:nvPr>
        </p:nvSpPr>
        <p:spPr>
          <a:xfrm>
            <a:off x="286247" y="1134979"/>
            <a:ext cx="11741321" cy="5353689"/>
          </a:xfrm>
        </p:spPr>
        <p:txBody>
          <a:bodyPr>
            <a:normAutofit fontScale="92500"/>
          </a:bodyPr>
          <a:lstStyle/>
          <a:p>
            <a:r>
              <a:rPr lang="en-US" sz="3200" dirty="0">
                <a:solidFill>
                  <a:schemeClr val="bg1"/>
                </a:solidFill>
                <a:effectLst>
                  <a:outerShdw blurRad="38100" dist="38100" dir="2700000" algn="ctr" rotWithShape="0">
                    <a:schemeClr val="tx1"/>
                  </a:outerShdw>
                </a:effectLst>
              </a:rPr>
              <a:t>Here we see that the satraps and administrators became </a:t>
            </a:r>
            <a:r>
              <a:rPr lang="en-US" sz="3200" b="1" i="1" dirty="0">
                <a:solidFill>
                  <a:schemeClr val="bg1"/>
                </a:solidFill>
                <a:effectLst>
                  <a:outerShdw blurRad="38100" dist="38100" dir="2700000" algn="ctr" rotWithShape="0">
                    <a:schemeClr val="tx1"/>
                  </a:outerShdw>
                </a:effectLst>
              </a:rPr>
              <a:t>jealous</a:t>
            </a:r>
            <a:r>
              <a:rPr lang="en-US" sz="3200" dirty="0">
                <a:solidFill>
                  <a:schemeClr val="bg1"/>
                </a:solidFill>
                <a:effectLst>
                  <a:outerShdw blurRad="38100" dist="38100" dir="2700000" algn="ctr" rotWithShape="0">
                    <a:schemeClr val="tx1"/>
                  </a:outerShdw>
                </a:effectLst>
              </a:rPr>
              <a:t> because the king was planning to put Daniel in authority </a:t>
            </a:r>
            <a:r>
              <a:rPr lang="en-US" sz="3200" b="1" i="1" dirty="0">
                <a:solidFill>
                  <a:schemeClr val="bg1"/>
                </a:solidFill>
                <a:effectLst>
                  <a:outerShdw blurRad="38100" dist="38100" dir="2700000" algn="ctr" rotWithShape="0">
                    <a:schemeClr val="tx1"/>
                  </a:outerShdw>
                </a:effectLst>
              </a:rPr>
              <a:t>over</a:t>
            </a:r>
            <a:r>
              <a:rPr lang="en-US" sz="3200" dirty="0">
                <a:solidFill>
                  <a:schemeClr val="bg1"/>
                </a:solidFill>
                <a:effectLst>
                  <a:outerShdw blurRad="38100" dist="38100" dir="2700000" algn="ctr" rotWithShape="0">
                    <a:schemeClr val="tx1"/>
                  </a:outerShdw>
                </a:effectLst>
              </a:rPr>
              <a:t> all of them. </a:t>
            </a:r>
          </a:p>
          <a:p>
            <a:r>
              <a:rPr lang="en-US" sz="3200" dirty="0">
                <a:solidFill>
                  <a:schemeClr val="bg1"/>
                </a:solidFill>
                <a:effectLst>
                  <a:outerShdw blurRad="38100" dist="38100" dir="2700000" algn="ctr" rotWithShape="0">
                    <a:schemeClr val="tx1"/>
                  </a:outerShdw>
                </a:effectLst>
              </a:rPr>
              <a:t>And so, they began to examine Daniel’s governmental activities in order to discover some </a:t>
            </a:r>
            <a:r>
              <a:rPr lang="en-US" sz="3200" b="1" i="1" dirty="0">
                <a:solidFill>
                  <a:schemeClr val="bg1"/>
                </a:solidFill>
                <a:effectLst>
                  <a:outerShdw blurRad="38100" dist="38100" dir="2700000" algn="ctr" rotWithShape="0">
                    <a:schemeClr val="tx1"/>
                  </a:outerShdw>
                </a:effectLst>
              </a:rPr>
              <a:t>flaw</a:t>
            </a:r>
            <a:r>
              <a:rPr lang="en-US" sz="3200" dirty="0">
                <a:solidFill>
                  <a:schemeClr val="bg1"/>
                </a:solidFill>
                <a:effectLst>
                  <a:outerShdw blurRad="38100" dist="38100" dir="2700000" algn="ctr" rotWithShape="0">
                    <a:schemeClr val="tx1"/>
                  </a:outerShdw>
                </a:effectLst>
              </a:rPr>
              <a:t> in his character or professional ability in order to bring a charge against him before the king – but none was found. </a:t>
            </a:r>
          </a:p>
          <a:p>
            <a:r>
              <a:rPr lang="en-US" sz="3200" dirty="0">
                <a:solidFill>
                  <a:schemeClr val="bg1"/>
                </a:solidFill>
                <a:effectLst>
                  <a:outerShdw blurRad="38100" dist="38100" dir="2700000" algn="ctr" rotWithShape="0">
                    <a:schemeClr val="tx1"/>
                  </a:outerShdw>
                </a:effectLst>
              </a:rPr>
              <a:t>But Daniel handled his duties in a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faithful</a:t>
            </a:r>
            <a:r>
              <a:rPr lang="en-US" sz="3200" dirty="0">
                <a:solidFill>
                  <a:schemeClr val="bg1"/>
                </a:solidFill>
                <a:effectLst>
                  <a:outerShdw blurRad="38100" dist="38100" dir="2700000" algn="ctr" rotWithShape="0">
                    <a:schemeClr val="tx1"/>
                  </a:outerShdw>
                </a:effectLst>
              </a:rPr>
              <a:t>” manner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 error or fault was found in him</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It’s doubtful that </a:t>
            </a:r>
            <a:r>
              <a:rPr lang="en-US" sz="3200" b="1" i="1" dirty="0">
                <a:solidFill>
                  <a:schemeClr val="bg1"/>
                </a:solidFill>
                <a:effectLst>
                  <a:outerShdw blurRad="38100" dist="38100" dir="2700000" algn="ctr" rotWithShape="0">
                    <a:schemeClr val="tx1"/>
                  </a:outerShdw>
                </a:effectLst>
              </a:rPr>
              <a:t>all</a:t>
            </a:r>
            <a:r>
              <a:rPr lang="en-US" sz="3200" dirty="0">
                <a:solidFill>
                  <a:schemeClr val="bg1"/>
                </a:solidFill>
                <a:effectLst>
                  <a:outerShdw blurRad="38100" dist="38100" dir="2700000" algn="ctr" rotWithShape="0">
                    <a:schemeClr val="tx1"/>
                  </a:outerShdw>
                </a:effectLst>
              </a:rPr>
              <a:t> 120 of the satraps were involved in this plot, perhaps just a small handful of them. </a:t>
            </a:r>
          </a:p>
          <a:p>
            <a:r>
              <a:rPr lang="en-US" sz="3200" dirty="0">
                <a:solidFill>
                  <a:schemeClr val="bg1"/>
                </a:solidFill>
                <a:effectLst>
                  <a:outerShdw blurRad="38100" dist="38100" dir="2700000" algn="ctr" rotWithShape="0">
                    <a:schemeClr val="tx1"/>
                  </a:outerShdw>
                </a:effectLst>
              </a:rPr>
              <a:t>But apparently, the other two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presidents</a:t>
            </a:r>
            <a:r>
              <a:rPr lang="en-US" sz="3200" dirty="0">
                <a:solidFill>
                  <a:schemeClr val="bg1"/>
                </a:solidFill>
                <a:effectLst>
                  <a:outerShdw blurRad="38100" dist="38100" dir="2700000" algn="ctr" rotWithShape="0">
                    <a:schemeClr val="tx1"/>
                  </a:outerShdw>
                </a:effectLst>
              </a:rPr>
              <a:t>” </a:t>
            </a:r>
            <a:r>
              <a:rPr lang="en-US" sz="3200" b="1" i="1" dirty="0">
                <a:solidFill>
                  <a:schemeClr val="bg1"/>
                </a:solidFill>
                <a:effectLst>
                  <a:outerShdw blurRad="38100" dist="38100" dir="2700000" algn="ctr" rotWithShape="0">
                    <a:schemeClr val="tx1"/>
                  </a:outerShdw>
                </a:effectLst>
              </a:rPr>
              <a:t>were</a:t>
            </a:r>
            <a:r>
              <a:rPr lang="en-US" sz="3200" dirty="0">
                <a:solidFill>
                  <a:schemeClr val="bg1"/>
                </a:solidFill>
                <a:effectLst>
                  <a:outerShdw blurRad="38100" dist="38100" dir="2700000" algn="ctr" rotWithShape="0">
                    <a:schemeClr val="tx1"/>
                  </a:outerShdw>
                </a:effectLst>
              </a:rPr>
              <a:t> involved in this plot to prevent Daniel from being appointed to this high position.</a:t>
            </a:r>
          </a:p>
          <a:p>
            <a:endParaRPr lang="en-US"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5A075AB9-ECDF-265D-733E-77C435976994}"/>
              </a:ext>
            </a:extLst>
          </p:cNvPr>
          <p:cNvSpPr>
            <a:spLocks noGrp="1"/>
          </p:cNvSpPr>
          <p:nvPr>
            <p:ph type="title"/>
          </p:nvPr>
        </p:nvSpPr>
        <p:spPr>
          <a:xfrm>
            <a:off x="0" y="3"/>
            <a:ext cx="12192000" cy="10547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presidents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satraps sought to find a ground for complaint against Daniel with regard to the kingdom, but they could find no ground for complaint or any fault, because he was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faithful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 error or fault was found in him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40E0250-7C18-ADAD-3979-F40ED37A2E17}"/>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179</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928584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96117</TotalTime>
  <Words>4768</Words>
  <Application>Microsoft Office PowerPoint</Application>
  <PresentationFormat>Widescreen</PresentationFormat>
  <Paragraphs>166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Cambria</vt:lpstr>
      <vt:lpstr>Times New Roman</vt:lpstr>
      <vt:lpstr>Office Theme</vt:lpstr>
      <vt:lpstr>PowerPoint Presentation</vt:lpstr>
      <vt:lpstr>Daniel Put in Charge by Darius (6:1-3)</vt:lpstr>
      <vt:lpstr>6:1 It pleased Darius to set over the kingdom 120 satraps, to be throughout the whole kingdom; (ESV)</vt:lpstr>
      <vt:lpstr>6:1 It pleased Darius to set over the kingdom 120 satraps, to be throughout the whole kingdom; (ESV)</vt:lpstr>
      <vt:lpstr>6:2 and over them three presidents, of whom Daniel was one, to whom these satraps should give account, so that the king might suffer no loss. (ESV)</vt:lpstr>
      <vt:lpstr>6:2 and over them three presidents, of whom Daniel was one, to whom these satraps should give account, so that the king might suffer no loss. (ESV)</vt:lpstr>
      <vt:lpstr>6:3 Then this Daniel became distinguished above all the other presidents and satraps, because an excellent spirit was in him. And the king planned to set him over the whole kingdom. (ESV)</vt:lpstr>
      <vt:lpstr>The Plot Against Daniel (6:4-9)</vt:lpstr>
      <vt:lpstr>6:4 Then the presidents and the satraps sought to find a ground for complaint against Daniel with regard to the kingdom, but they could find no ground for complaint or any fault, because he was faithful, and no error or fault was found in him. (ESV)</vt:lpstr>
      <vt:lpstr>6:5 Then these men said, "We shall not find any ground for complaint against this Daniel unless we find it in connection with the law of his God." (ESV)</vt:lpstr>
      <vt:lpstr>6:6 Then these presidents and satraps came by agreement to the king and said to him, “O King Darius, live forever! 7 All the presidents of the kingdom, the prefects and the satraps, the counselors and the governors are agreed that the king should establish an ordinance and enforce an injunction, that whoever makes petition to any god or man for thirty days, except to you, O king, shall be cast into the den of lions. (ESV)</vt:lpstr>
      <vt:lpstr>6:6 Then these presidents and satraps came by agreement to the king and said to him, “O King Darius, live forever! 7 All the presidents of the kingdom, the prefects and the satraps, the counselors and the governors are agreed that the king should establish an ordinance and enforce an injunction, that whoever makes petition to any god or man for thirty days, except to you, O king, shall be cast into the den of lions. (ESV)</vt:lpstr>
      <vt:lpstr>6:6 Then these presidents and satraps came by agreement to the king and said to him, “O King Darius, live forever! 7 All the presidents of the kingdom, the prefects and the satraps, the counselors and the governors are agreed that the king should establish an ordinance and enforce an injunction, that whoever makes petition to any god or man for thirty days, except to you, O king, shall be cast into the den of lions. (ESV)</vt:lpstr>
      <vt:lpstr>6:6 Then these presidents and satraps came by agreement to the king and said to him, “O King Darius, live forever! 7 All the presidents of the kingdom, the prefects and the satraps, the counselors and the governors are agreed that the king should establish an ordinance and enforce an injunction, that whoever makes petition to any god or man for thirty days, except to you, O king, shall be cast into the den of lions. (ESV)</vt:lpstr>
      <vt:lpstr>6:8 Now, O king, establish the injunction and sign the document, so that it cannot be changed, according to the law of the Medes and the Persians, which cannot be revoked." 9 Therefore King Darius signed the document and injunction. (ESV)</vt:lpstr>
      <vt:lpstr>Daniel’s Courageous Prayer (6:10-15)</vt:lpstr>
      <vt:lpstr>6:10 When Daniel knew that the document had been signed, he went to his house where he had windows in his upper chamber open toward Jerusalem. He got down on his knees three times a day and prayed and gave thanks before his God, as he had done previously. 11 Then these men came by agreement and found Daniel making petition and plea before his God. (ESV)</vt:lpstr>
      <vt:lpstr>6:10 When Daniel knew that the document had been signed, he went to his house where he had windows in his upper chamber open toward Jerusalem. He got down on his knees three times a day and prayed and gave thanks before his God, as he had done previously. 11 Then these men came by agreement and found Daniel making petition and plea before his God. (ESV)</vt:lpstr>
      <vt:lpstr>6:12 Then they came near and said before the king, concerning the injunction, "O king! Did you not sign an injunction, that anyone who makes petition to any god or man within thirty days except to you, O king, shall be cast into the den of lions?" The king answered and said, "The thing stands fast, according to the law of the Medes and Persians, which cannot be revoked." (ESV)</vt:lpstr>
      <vt:lpstr>6:13 Then they answered and said before the king, "Daniel, who is one of the exiles from Judah, pays no attention to you, O king, or the injunction you have signed, but makes his petition three times a day." (ESV)</vt:lpstr>
      <vt:lpstr>6:13 Then they answered and said before the king, "Daniel, who is one of the exiles from Judah, pays no attention to you, O king, or the injunction you have signed, but makes his petition three times a day." (ESV)</vt:lpstr>
      <vt:lpstr>6:14 Then the king, when he heard these words, was much distressed and set his mind to deliver Daniel. And he labored till the sun went down to rescue him. (ESV)</vt:lpstr>
      <vt:lpstr>6:14 Then the king, when he heard these words, was much distressed and set his mind to deliver Daniel. And he labored till the sun went down to rescue him. (ESV)</vt:lpstr>
      <vt:lpstr>6:15 Then these men came by agreement to the king and said to the king, "Know, O king, that it is a law of the Medes and Persians that no injunction or ordinance that the king establishes can be changed." (ESV)</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830</cp:revision>
  <cp:lastPrinted>2025-04-20T14:20:45Z</cp:lastPrinted>
  <dcterms:created xsi:type="dcterms:W3CDTF">2024-11-22T01:38:01Z</dcterms:created>
  <dcterms:modified xsi:type="dcterms:W3CDTF">2025-04-20T14:27:18Z</dcterms:modified>
</cp:coreProperties>
</file>