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719" r:id="rId2"/>
    <p:sldId id="720" r:id="rId3"/>
    <p:sldId id="723" r:id="rId4"/>
    <p:sldId id="724" r:id="rId5"/>
    <p:sldId id="725" r:id="rId6"/>
    <p:sldId id="728" r:id="rId7"/>
    <p:sldId id="721" r:id="rId8"/>
    <p:sldId id="726" r:id="rId9"/>
    <p:sldId id="739" r:id="rId10"/>
    <p:sldId id="729" r:id="rId11"/>
    <p:sldId id="730" r:id="rId12"/>
    <p:sldId id="731" r:id="rId13"/>
    <p:sldId id="722" r:id="rId14"/>
    <p:sldId id="732" r:id="rId15"/>
    <p:sldId id="733" r:id="rId16"/>
    <p:sldId id="734" r:id="rId17"/>
    <p:sldId id="735" r:id="rId18"/>
    <p:sldId id="736" r:id="rId19"/>
    <p:sldId id="737" r:id="rId20"/>
    <p:sldId id="740" r:id="rId21"/>
    <p:sldId id="742" r:id="rId22"/>
    <p:sldId id="741" r:id="rId23"/>
    <p:sldId id="727"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5/3/2025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5/3/2025 7:48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5/3/2025 7:48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5/3/2025 7:48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5/3/2025 7:48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5/3/2025 7:48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5/3/2025 7:48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5/3/2025 7:48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5/3/2025 7:48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5/3/2025 7:48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5/3/2025 7:48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5/3/2025 7:48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5/3/2025 7:48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8CA6961-5E8A-25AE-B9E6-B8C974CB1C9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24F255-B012-7359-86E1-A9AFDFB0B8F1}"/>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D4D4D65-934B-C8A1-18B8-385B0CC913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D51F5560-1423-71CE-CE2D-4C00D0927777}"/>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BA21625E-7742-9064-89BC-93BFF330A379}"/>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1059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B087AEF-BEF6-644B-81AE-229CFFFBEA3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597080-4DC1-E9C6-F4B7-E748EDB8C0EA}"/>
              </a:ext>
            </a:extLst>
          </p:cNvPr>
          <p:cNvSpPr>
            <a:spLocks noGrp="1"/>
          </p:cNvSpPr>
          <p:nvPr>
            <p:ph idx="1"/>
          </p:nvPr>
        </p:nvSpPr>
        <p:spPr>
          <a:xfrm>
            <a:off x="286247" y="1455821"/>
            <a:ext cx="11741321" cy="5080152"/>
          </a:xfrm>
        </p:spPr>
        <p:txBody>
          <a:bodyPr>
            <a:normAutofit fontScale="92500" lnSpcReduction="20000"/>
          </a:bodyPr>
          <a:lstStyle/>
          <a:p>
            <a:r>
              <a:rPr lang="en-US" sz="4400" dirty="0">
                <a:solidFill>
                  <a:schemeClr val="bg1"/>
                </a:solidFill>
                <a:effectLst>
                  <a:outerShdw blurRad="38100" dist="38100" dir="2700000" algn="ctr" rotWithShape="0">
                    <a:schemeClr val="tx1"/>
                  </a:outerShdw>
                </a:effectLst>
              </a:rPr>
              <a:t>Imagine the great delight and astonishment that must have overwhelmed Darius when he heard the cheerful voice of Daniel reply,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king, live forever! </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Daniel explained that God had sent his angel to </a:t>
            </a:r>
            <a:r>
              <a:rPr lang="en-US" sz="4400" b="1" i="1" dirty="0">
                <a:solidFill>
                  <a:schemeClr val="bg1"/>
                </a:solidFill>
                <a:effectLst>
                  <a:outerShdw blurRad="38100" dist="38100" dir="2700000" algn="ctr" rotWithShape="0">
                    <a:schemeClr val="tx1"/>
                  </a:outerShdw>
                </a:effectLst>
              </a:rPr>
              <a:t>protect</a:t>
            </a:r>
            <a:r>
              <a:rPr lang="en-US" sz="4400" dirty="0">
                <a:solidFill>
                  <a:schemeClr val="bg1"/>
                </a:solidFill>
                <a:effectLst>
                  <a:outerShdw blurRad="38100" dist="38100" dir="2700000" algn="ctr" rotWithShape="0">
                    <a:schemeClr val="tx1"/>
                  </a:outerShdw>
                </a:effectLst>
              </a:rPr>
              <a:t> him from the lions because he was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blameless</a:t>
            </a:r>
            <a:r>
              <a:rPr lang="en-US" sz="4400" dirty="0">
                <a:solidFill>
                  <a:schemeClr val="bg1"/>
                </a:solidFill>
                <a:effectLst>
                  <a:outerShdw blurRad="38100" dist="38100" dir="2700000" algn="ctr" rotWithShape="0">
                    <a:schemeClr val="tx1"/>
                  </a:outerShdw>
                </a:effectLst>
              </a:rPr>
              <a:t>” in God’s sight and added that he had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done no harm</a:t>
            </a:r>
            <a:r>
              <a:rPr lang="en-US" sz="4400" dirty="0">
                <a:solidFill>
                  <a:schemeClr val="bg1"/>
                </a:solidFill>
                <a:effectLst>
                  <a:outerShdw blurRad="38100" dist="38100" dir="2700000" algn="ctr" rotWithShape="0">
                    <a:schemeClr val="tx1"/>
                  </a:outerShdw>
                </a:effectLst>
              </a:rPr>
              <a:t>” against the king. </a:t>
            </a:r>
          </a:p>
          <a:p>
            <a:r>
              <a:rPr lang="en-US" sz="4400" dirty="0">
                <a:solidFill>
                  <a:schemeClr val="bg1"/>
                </a:solidFill>
                <a:effectLst>
                  <a:outerShdw blurRad="38100" dist="38100" dir="2700000" algn="ctr" rotWithShape="0">
                    <a:schemeClr val="tx1"/>
                  </a:outerShdw>
                </a:effectLst>
              </a:rPr>
              <a:t>Daniel further explained that the lions had been </a:t>
            </a:r>
            <a:r>
              <a:rPr lang="en-US" sz="4400" b="1" i="1" dirty="0">
                <a:solidFill>
                  <a:schemeClr val="bg1"/>
                </a:solidFill>
                <a:effectLst>
                  <a:outerShdw blurRad="38100" dist="38100" dir="2700000" algn="ctr" rotWithShape="0">
                    <a:schemeClr val="tx1"/>
                  </a:outerShdw>
                </a:effectLst>
              </a:rPr>
              <a:t>incapacitated</a:t>
            </a:r>
            <a:r>
              <a:rPr lang="en-US" sz="4400" dirty="0">
                <a:solidFill>
                  <a:schemeClr val="bg1"/>
                </a:solidFill>
                <a:effectLst>
                  <a:outerShdw blurRad="38100" dist="38100" dir="2700000" algn="ctr" rotWithShape="0">
                    <a:schemeClr val="tx1"/>
                  </a:outerShdw>
                </a:effectLst>
              </a:rPr>
              <a:t> by God’s angel so that they could not harm him.</a:t>
            </a:r>
          </a:p>
        </p:txBody>
      </p:sp>
      <p:sp>
        <p:nvSpPr>
          <p:cNvPr id="7" name="Title 1">
            <a:extLst>
              <a:ext uri="{FF2B5EF4-FFF2-40B4-BE49-F238E27FC236}">
                <a16:creationId xmlns:a16="http://schemas.microsoft.com/office/drawing/2014/main" id="{DBE291EB-15C7-E5AB-B806-05EBEB20F37D}"/>
              </a:ext>
            </a:extLst>
          </p:cNvPr>
          <p:cNvSpPr>
            <a:spLocks noGrp="1"/>
          </p:cNvSpPr>
          <p:nvPr>
            <p:ph type="title"/>
          </p:nvPr>
        </p:nvSpPr>
        <p:spPr>
          <a:xfrm>
            <a:off x="0" y="3"/>
            <a:ext cx="12192000" cy="130341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said to the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king, live forever!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My God sent his angel and shut the lions' mouths, and they have not harmed me, because I was found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blameless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before him; and also before you, O king, I have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done no harm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AEEAF9D-5317-9881-9F7F-A8975753C9C5}"/>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186–187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07367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E3966D6-06A0-69B5-D2F5-FCAED7B549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C93377-1AA5-85B7-3DA2-DC220F38353C}"/>
              </a:ext>
            </a:extLst>
          </p:cNvPr>
          <p:cNvSpPr>
            <a:spLocks noGrp="1"/>
          </p:cNvSpPr>
          <p:nvPr>
            <p:ph idx="1"/>
          </p:nvPr>
        </p:nvSpPr>
        <p:spPr>
          <a:xfrm>
            <a:off x="286247" y="1455821"/>
            <a:ext cx="11633037" cy="5080152"/>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Who was 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a:t>
            </a:r>
            <a:r>
              <a:rPr lang="en-US" sz="3200" dirty="0">
                <a:solidFill>
                  <a:schemeClr val="bg1"/>
                </a:solidFill>
                <a:effectLst>
                  <a:outerShdw blurRad="38100" dist="38100" dir="2700000" algn="ctr" rotWithShape="0">
                    <a:schemeClr val="tx1"/>
                  </a:outerShdw>
                </a:effectLst>
              </a:rPr>
              <a:t>” who spent the night in the lion’s den with Daniel? </a:t>
            </a:r>
          </a:p>
          <a:p>
            <a:r>
              <a:rPr lang="en-US" sz="3200" dirty="0">
                <a:solidFill>
                  <a:schemeClr val="bg1"/>
                </a:solidFill>
                <a:effectLst>
                  <a:outerShdw blurRad="38100" dist="38100" dir="2700000" algn="ctr" rotWithShape="0">
                    <a:schemeClr val="tx1"/>
                  </a:outerShdw>
                </a:effectLst>
              </a:rPr>
              <a:t>More than likely he is a member of the angelic host, one of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ministering spirits sent out to serve for the sake of those who are to inherit salvation</a:t>
            </a:r>
            <a:r>
              <a:rPr lang="en-US" sz="3200" dirty="0">
                <a:solidFill>
                  <a:schemeClr val="bg1"/>
                </a:solidFill>
                <a:effectLst>
                  <a:outerShdw blurRad="38100" dist="38100" dir="2700000" algn="ctr" rotWithShape="0">
                    <a:schemeClr val="tx1"/>
                  </a:outerShdw>
                </a:effectLst>
              </a:rPr>
              <a:t>” (Heb 1:14) </a:t>
            </a:r>
          </a:p>
          <a:p>
            <a:r>
              <a:rPr lang="en-US" sz="3200" dirty="0">
                <a:solidFill>
                  <a:schemeClr val="bg1"/>
                </a:solidFill>
                <a:effectLst>
                  <a:outerShdw blurRad="38100" dist="38100" dir="2700000" algn="ctr" rotWithShape="0">
                    <a:schemeClr val="tx1"/>
                  </a:outerShdw>
                </a:effectLst>
              </a:rPr>
              <a:t>At least one commentary suggests that this heavenly being </a:t>
            </a:r>
            <a:r>
              <a:rPr lang="en-US" sz="3200" b="1" i="1" dirty="0">
                <a:solidFill>
                  <a:schemeClr val="bg1"/>
                </a:solidFill>
                <a:effectLst>
                  <a:outerShdw blurRad="38100" dist="38100" dir="2700000" algn="ctr" rotWithShape="0">
                    <a:schemeClr val="tx1"/>
                  </a:outerShdw>
                </a:effectLst>
              </a:rPr>
              <a:t>might</a:t>
            </a:r>
            <a:r>
              <a:rPr lang="en-US" sz="3200" dirty="0">
                <a:solidFill>
                  <a:schemeClr val="bg1"/>
                </a:solidFill>
                <a:effectLst>
                  <a:outerShdw blurRad="38100" dist="38100" dir="2700000" algn="ctr" rotWithShape="0">
                    <a:schemeClr val="tx1"/>
                  </a:outerShdw>
                </a:effectLst>
              </a:rPr>
              <a:t> have been the </a:t>
            </a:r>
            <a:r>
              <a:rPr lang="en-US" sz="3200" b="1" i="1" dirty="0">
                <a:solidFill>
                  <a:schemeClr val="bg1"/>
                </a:solidFill>
                <a:effectLst>
                  <a:outerShdw blurRad="38100" dist="38100" dir="2700000" algn="ctr" rotWithShape="0">
                    <a:schemeClr val="tx1"/>
                  </a:outerShdw>
                </a:effectLst>
              </a:rPr>
              <a:t>divine</a:t>
            </a:r>
            <a:r>
              <a:rPr lang="en-US" sz="3200" dirty="0">
                <a:solidFill>
                  <a:schemeClr val="bg1"/>
                </a:solidFill>
                <a:effectLst>
                  <a:outerShdw blurRad="38100" dist="38100" dir="2700000" algn="ctr" rotWithShape="0">
                    <a:schemeClr val="tx1"/>
                  </a:outerShdw>
                </a:effectLst>
              </a:rPr>
              <a:t> angelic messenger whom we see so many times in the Old Testament, identified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angel of the Lord</a:t>
            </a:r>
            <a:r>
              <a:rPr lang="en-US" sz="3200" dirty="0">
                <a:solidFill>
                  <a:schemeClr val="bg1"/>
                </a:solidFill>
                <a:effectLst>
                  <a:outerShdw blurRad="38100" dist="38100" dir="2700000" algn="ctr" rotWithShape="0">
                    <a:schemeClr val="tx1"/>
                  </a:outerShdw>
                </a:effectLst>
              </a:rPr>
              <a:t>” (cf. Gen 16:11–14; 22:15–16; Exod 3:2–4; Judges 6:11–26; 13:13–23; 1 Chr 21:16–18). </a:t>
            </a:r>
          </a:p>
          <a:p>
            <a:r>
              <a:rPr lang="en-US" sz="3200" dirty="0">
                <a:solidFill>
                  <a:schemeClr val="bg1"/>
                </a:solidFill>
                <a:effectLst>
                  <a:outerShdw blurRad="38100" dist="38100" dir="2700000" algn="ctr" rotWithShape="0">
                    <a:schemeClr val="tx1"/>
                  </a:outerShdw>
                </a:effectLst>
              </a:rPr>
              <a:t>But without more evidence in the text, we can’t be certain that is the case. </a:t>
            </a:r>
          </a:p>
          <a:p>
            <a:r>
              <a:rPr lang="en-US" sz="3200" dirty="0">
                <a:solidFill>
                  <a:schemeClr val="bg1"/>
                </a:solidFill>
                <a:effectLst>
                  <a:outerShdw blurRad="38100" dist="38100" dir="2700000" algn="ctr" rotWithShape="0">
                    <a:schemeClr val="tx1"/>
                  </a:outerShdw>
                </a:effectLst>
              </a:rPr>
              <a:t>Daniel’s experience here is </a:t>
            </a:r>
            <a:r>
              <a:rPr lang="en-US" sz="3200" b="1" i="1" dirty="0">
                <a:solidFill>
                  <a:schemeClr val="bg1"/>
                </a:solidFill>
                <a:effectLst>
                  <a:outerShdw blurRad="38100" dist="38100" dir="2700000" algn="ctr" rotWithShape="0">
                    <a:schemeClr val="tx1"/>
                  </a:outerShdw>
                </a:effectLst>
              </a:rPr>
              <a:t>also</a:t>
            </a:r>
            <a:r>
              <a:rPr lang="en-US" sz="3200" dirty="0">
                <a:solidFill>
                  <a:schemeClr val="bg1"/>
                </a:solidFill>
                <a:effectLst>
                  <a:outerShdw blurRad="38100" dist="38100" dir="2700000" algn="ctr" rotWithShape="0">
                    <a:schemeClr val="tx1"/>
                  </a:outerShdw>
                </a:effectLst>
              </a:rPr>
              <a:t> mentioned in a </a:t>
            </a:r>
            <a:r>
              <a:rPr lang="en-US" sz="3200" b="1" i="1" dirty="0">
                <a:solidFill>
                  <a:schemeClr val="bg1"/>
                </a:solidFill>
                <a:effectLst>
                  <a:outerShdw blurRad="38100" dist="38100" dir="2700000" algn="ctr" rotWithShape="0">
                    <a:schemeClr val="tx1"/>
                  </a:outerShdw>
                </a:effectLst>
              </a:rPr>
              <a:t>New</a:t>
            </a:r>
            <a:r>
              <a:rPr lang="en-US" sz="3200" dirty="0">
                <a:solidFill>
                  <a:schemeClr val="bg1"/>
                </a:solidFill>
                <a:effectLst>
                  <a:outerShdw blurRad="38100" dist="38100" dir="2700000" algn="ctr" rotWithShape="0">
                    <a:schemeClr val="tx1"/>
                  </a:outerShdw>
                </a:effectLst>
              </a:rPr>
              <a:t> Testament passage commonly known as the “hall of faith” (Heb 11:4-40) where, at one point, it refers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prophets – who through faith conquered kingdoms, enforced justice, obtained promises,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stopped the mouths of lions</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r>
              <a:rPr lang="en-US" sz="3200" dirty="0">
                <a:solidFill>
                  <a:schemeClr val="bg1"/>
                </a:solidFill>
                <a:effectLst>
                  <a:outerShdw blurRad="38100" dist="38100" dir="2700000" algn="ctr" rotWithShape="0">
                    <a:schemeClr val="tx1"/>
                  </a:outerShdw>
                </a:effectLst>
              </a:rPr>
              <a:t>” (Hebrews 11:32b-33). </a:t>
            </a:r>
          </a:p>
        </p:txBody>
      </p:sp>
      <p:sp>
        <p:nvSpPr>
          <p:cNvPr id="7" name="Title 1">
            <a:extLst>
              <a:ext uri="{FF2B5EF4-FFF2-40B4-BE49-F238E27FC236}">
                <a16:creationId xmlns:a16="http://schemas.microsoft.com/office/drawing/2014/main" id="{BB838A0A-4424-7156-2017-9CE74B9AE475}"/>
              </a:ext>
            </a:extLst>
          </p:cNvPr>
          <p:cNvSpPr>
            <a:spLocks noGrp="1"/>
          </p:cNvSpPr>
          <p:nvPr>
            <p:ph type="title"/>
          </p:nvPr>
        </p:nvSpPr>
        <p:spPr>
          <a:xfrm>
            <a:off x="0" y="3"/>
            <a:ext cx="12192000" cy="130341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said to the king, "O king, live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My God sent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shut the lions' mouths, and they have not harmed me, because I was found blameless before him; and also before you, O king, I have done no harm."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ADF2259-D047-2479-108D-BC659AF005BF}"/>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186–187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52190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FE92DD7-420F-6F34-7510-D6C3BE54D90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95AE48-A46F-AC40-9317-812D79018AE3}"/>
              </a:ext>
            </a:extLst>
          </p:cNvPr>
          <p:cNvSpPr>
            <a:spLocks noGrp="1"/>
          </p:cNvSpPr>
          <p:nvPr>
            <p:ph idx="1"/>
          </p:nvPr>
        </p:nvSpPr>
        <p:spPr>
          <a:xfrm>
            <a:off x="286247" y="1455821"/>
            <a:ext cx="11741321" cy="5080152"/>
          </a:xfrm>
        </p:spPr>
        <p:txBody>
          <a:bodyPr>
            <a:normAutofit fontScale="92500" lnSpcReduction="10000"/>
          </a:bodyPr>
          <a:lstStyle/>
          <a:p>
            <a:r>
              <a:rPr lang="en-US" sz="4400" dirty="0">
                <a:solidFill>
                  <a:schemeClr val="bg1"/>
                </a:solidFill>
                <a:effectLst>
                  <a:outerShdw blurRad="38100" dist="38100" dir="2700000" algn="ctr" rotWithShape="0">
                    <a:schemeClr val="tx1"/>
                  </a:outerShdw>
                </a:effectLst>
              </a:rPr>
              <a:t>Darius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exceedingly glad</a:t>
            </a:r>
            <a:r>
              <a:rPr lang="en-US" sz="4400" dirty="0">
                <a:solidFill>
                  <a:schemeClr val="bg1"/>
                </a:solidFill>
                <a:effectLst>
                  <a:outerShdw blurRad="38100" dist="38100" dir="2700000" algn="ctr" rotWithShape="0">
                    <a:schemeClr val="tx1"/>
                  </a:outerShdw>
                </a:effectLst>
              </a:rPr>
              <a:t>” to find that Daniel was still alive and ordered that Daniel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taken up out of the den</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When God’s faithful servant emerged from the pit, they found no mark of injury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kind of harm </a:t>
            </a:r>
            <a:r>
              <a:rPr lang="en-US" sz="4400" dirty="0">
                <a:solidFill>
                  <a:schemeClr val="bg1"/>
                </a:solidFill>
                <a:effectLst>
                  <a:outerShdw blurRad="38100" dist="38100" dir="2700000" algn="ctr" rotWithShape="0">
                    <a:schemeClr val="tx1"/>
                  </a:outerShdw>
                </a:effectLst>
              </a:rPr>
              <a:t>”) on him. </a:t>
            </a:r>
          </a:p>
          <a:p>
            <a:r>
              <a:rPr lang="en-US" sz="4400" dirty="0">
                <a:solidFill>
                  <a:schemeClr val="bg1"/>
                </a:solidFill>
                <a:effectLst>
                  <a:outerShdw blurRad="38100" dist="38100" dir="2700000" algn="ctr" rotWithShape="0">
                    <a:schemeClr val="tx1"/>
                  </a:outerShdw>
                </a:effectLst>
              </a:rPr>
              <a:t>The text then states the </a:t>
            </a:r>
            <a:r>
              <a:rPr lang="en-US" sz="4400" b="1" i="1" dirty="0">
                <a:solidFill>
                  <a:schemeClr val="bg1"/>
                </a:solidFill>
                <a:effectLst>
                  <a:outerShdw blurRad="38100" dist="38100" dir="2700000" algn="ctr" rotWithShape="0">
                    <a:schemeClr val="tx1"/>
                  </a:outerShdw>
                </a:effectLst>
              </a:rPr>
              <a:t>reason</a:t>
            </a:r>
            <a:r>
              <a:rPr lang="en-US" sz="4400" dirty="0">
                <a:solidFill>
                  <a:schemeClr val="bg1"/>
                </a:solidFill>
                <a:effectLst>
                  <a:outerShdw blurRad="38100" dist="38100" dir="2700000" algn="ctr" rotWithShape="0">
                    <a:schemeClr val="tx1"/>
                  </a:outerShdw>
                </a:effectLst>
              </a:rPr>
              <a:t> for Daniel’s miraculous deliverance: “</a:t>
            </a:r>
            <a:r>
              <a:rPr lang="en-US" sz="4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because</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had trusted in his God</a:t>
            </a:r>
            <a:r>
              <a:rPr lang="en-US" sz="44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02059B6D-7717-AF41-3A79-DDD2D9D23ABF}"/>
              </a:ext>
            </a:extLst>
          </p:cNvPr>
          <p:cNvSpPr>
            <a:spLocks noGrp="1"/>
          </p:cNvSpPr>
          <p:nvPr>
            <p:ph type="title"/>
          </p:nvPr>
        </p:nvSpPr>
        <p:spPr>
          <a:xfrm>
            <a:off x="0" y="3"/>
            <a:ext cx="12192000" cy="130341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exceedingly glad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commanded that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taken up out of the den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Daniel was taken up out of the den,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kind of harm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found on him,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because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had trusted in his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23D40E0-873E-4087-C9A0-3A5FBCD58741}"/>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186–187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99638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5A45BD1-063E-3639-EAD7-1DD0AB11A1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4A6239-E771-A695-546F-D8E402F8888A}"/>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King’s Reaction to Deliverance (6:24-28)</a:t>
            </a:r>
          </a:p>
        </p:txBody>
      </p:sp>
      <p:sp>
        <p:nvSpPr>
          <p:cNvPr id="5" name="Content Placeholder 4">
            <a:extLst>
              <a:ext uri="{FF2B5EF4-FFF2-40B4-BE49-F238E27FC236}">
                <a16:creationId xmlns:a16="http://schemas.microsoft.com/office/drawing/2014/main" id="{1A0A0EA5-55F3-5998-50D6-9C0A569C8169}"/>
              </a:ext>
            </a:extLst>
          </p:cNvPr>
          <p:cNvSpPr>
            <a:spLocks noGrp="1"/>
          </p:cNvSpPr>
          <p:nvPr>
            <p:ph idx="1"/>
          </p:nvPr>
        </p:nvSpPr>
        <p:spPr>
          <a:xfrm>
            <a:off x="357809" y="818735"/>
            <a:ext cx="11502887" cy="5976919"/>
          </a:xfrm>
        </p:spPr>
        <p:txBody>
          <a:bodyPr>
            <a:normAutofit fontScale="850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king's command, the men who had falsely accused Daniel were brought in and thrown into the lions' den, along with their wives and children. And before they reached the floor of the den, the lions overpowered them and crushed all their bones.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King Darius wrote to all the peoples, nations and men of every language throughout the land: “May you prosper greatly!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issue a decree that in every part of my kingdom people must fear and reverence the God of Daniel. “For he is the living God and he endures forever; his kingdom will not be destroyed, his dominion will never end.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rescues and he saves; he performs signs and wonders in the heavens and on the earth. He has rescued Daniel from the power of the lions.”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Daniel prospered during the reign of Darius and the reign of Cyrus the Persian.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155683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3F41A7B-EC05-07E5-751F-59CC0DEC58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D49D9E-6BBE-D06F-E952-F4E031CE2F27}"/>
              </a:ext>
            </a:extLst>
          </p:cNvPr>
          <p:cNvSpPr>
            <a:spLocks noGrp="1"/>
          </p:cNvSpPr>
          <p:nvPr>
            <p:ph idx="1"/>
          </p:nvPr>
        </p:nvSpPr>
        <p:spPr>
          <a:xfrm>
            <a:off x="286247" y="1455821"/>
            <a:ext cx="11741321" cy="5080152"/>
          </a:xfrm>
        </p:spPr>
        <p:txBody>
          <a:bodyPr>
            <a:normAutofit fontScale="70000" lnSpcReduction="20000"/>
          </a:bodyPr>
          <a:lstStyle/>
          <a:p>
            <a:r>
              <a:rPr lang="en-US" sz="4400" dirty="0">
                <a:solidFill>
                  <a:schemeClr val="bg1"/>
                </a:solidFill>
                <a:effectLst>
                  <a:outerShdw blurRad="38100" dist="38100" dir="2700000" algn="ctr" rotWithShape="0">
                    <a:schemeClr val="tx1"/>
                  </a:outerShdw>
                </a:effectLst>
              </a:rPr>
              <a:t>Daniel’s integrity had been </a:t>
            </a:r>
            <a:r>
              <a:rPr lang="en-US" sz="4400" b="1" i="1" dirty="0">
                <a:solidFill>
                  <a:schemeClr val="bg1"/>
                </a:solidFill>
                <a:effectLst>
                  <a:outerShdw blurRad="38100" dist="38100" dir="2700000" algn="ctr" rotWithShape="0">
                    <a:schemeClr val="tx1"/>
                  </a:outerShdw>
                </a:effectLst>
              </a:rPr>
              <a:t>vindicated</a:t>
            </a:r>
            <a:r>
              <a:rPr lang="en-US" sz="4400" dirty="0">
                <a:solidFill>
                  <a:schemeClr val="bg1"/>
                </a:solidFill>
                <a:effectLst>
                  <a:outerShdw blurRad="38100" dist="38100" dir="2700000" algn="ctr" rotWithShape="0">
                    <a:schemeClr val="tx1"/>
                  </a:outerShdw>
                </a:effectLst>
              </a:rPr>
              <a:t> by God’s miraculous delivery of him from the lions. </a:t>
            </a:r>
          </a:p>
          <a:p>
            <a:r>
              <a:rPr lang="en-US" sz="4400" dirty="0">
                <a:solidFill>
                  <a:schemeClr val="bg1"/>
                </a:solidFill>
                <a:effectLst>
                  <a:outerShdw blurRad="38100" dist="38100" dir="2700000" algn="ctr" rotWithShape="0">
                    <a:schemeClr val="tx1"/>
                  </a:outerShdw>
                </a:effectLst>
              </a:rPr>
              <a:t>Now the king commanded that those who had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maliciously accused </a:t>
            </a:r>
            <a:r>
              <a:rPr lang="en-US" sz="4400" dirty="0">
                <a:solidFill>
                  <a:schemeClr val="bg1"/>
                </a:solidFill>
                <a:effectLst>
                  <a:outerShdw blurRad="38100" dist="38100" dir="2700000" algn="ctr" rotWithShape="0">
                    <a:schemeClr val="tx1"/>
                  </a:outerShdw>
                </a:effectLst>
              </a:rPr>
              <a:t>” the prophet should be thrown into the den of lions. </a:t>
            </a:r>
          </a:p>
          <a:p>
            <a:r>
              <a:rPr lang="en-US" sz="4400" dirty="0">
                <a:solidFill>
                  <a:schemeClr val="bg1"/>
                </a:solidFill>
                <a:effectLst>
                  <a:outerShdw blurRad="38100" dist="38100" dir="2700000" algn="ctr" rotWithShape="0">
                    <a:schemeClr val="tx1"/>
                  </a:outerShdw>
                </a:effectLst>
              </a:rPr>
              <a:t>Daniel </a:t>
            </a:r>
            <a:r>
              <a:rPr lang="en-US" sz="4400" b="1" i="1" dirty="0">
                <a:solidFill>
                  <a:schemeClr val="bg1"/>
                </a:solidFill>
                <a:effectLst>
                  <a:outerShdw blurRad="38100" dist="38100" dir="2700000" algn="ctr" rotWithShape="0">
                    <a:schemeClr val="tx1"/>
                  </a:outerShdw>
                </a:effectLst>
              </a:rPr>
              <a:t>had</a:t>
            </a:r>
            <a:r>
              <a:rPr lang="en-US" sz="4400" dirty="0">
                <a:solidFill>
                  <a:schemeClr val="bg1"/>
                </a:solidFill>
                <a:effectLst>
                  <a:outerShdw blurRad="38100" dist="38100" dir="2700000" algn="ctr" rotWithShape="0">
                    <a:schemeClr val="tx1"/>
                  </a:outerShdw>
                </a:effectLst>
              </a:rPr>
              <a:t> been guilty of </a:t>
            </a:r>
            <a:r>
              <a:rPr lang="en-US" sz="4400" b="1" i="1" dirty="0">
                <a:solidFill>
                  <a:schemeClr val="bg1"/>
                </a:solidFill>
                <a:effectLst>
                  <a:outerShdw blurRad="38100" dist="38100" dir="2700000" algn="ctr" rotWithShape="0">
                    <a:schemeClr val="tx1"/>
                  </a:outerShdw>
                </a:effectLst>
              </a:rPr>
              <a:t>breaking</a:t>
            </a:r>
            <a:r>
              <a:rPr lang="en-US" sz="4400" dirty="0">
                <a:solidFill>
                  <a:schemeClr val="bg1"/>
                </a:solidFill>
                <a:effectLst>
                  <a:outerShdw blurRad="38100" dist="38100" dir="2700000" algn="ctr" rotWithShape="0">
                    <a:schemeClr val="tx1"/>
                  </a:outerShdw>
                </a:effectLst>
              </a:rPr>
              <a:t> the (unjust) law, but he had been </a:t>
            </a:r>
            <a:r>
              <a:rPr lang="en-US" sz="4400" b="1" i="1" dirty="0">
                <a:solidFill>
                  <a:schemeClr val="bg1"/>
                </a:solidFill>
                <a:effectLst>
                  <a:outerShdw blurRad="38100" dist="38100" dir="2700000" algn="ctr" rotWithShape="0">
                    <a:schemeClr val="tx1"/>
                  </a:outerShdw>
                </a:effectLst>
              </a:rPr>
              <a:t>falsely</a:t>
            </a:r>
            <a:r>
              <a:rPr lang="en-US" sz="4400" dirty="0">
                <a:solidFill>
                  <a:schemeClr val="bg1"/>
                </a:solidFill>
                <a:effectLst>
                  <a:outerShdw blurRad="38100" dist="38100" dir="2700000" algn="ctr" rotWithShape="0">
                    <a:schemeClr val="tx1"/>
                  </a:outerShdw>
                </a:effectLst>
              </a:rPr>
              <a:t> accused of </a:t>
            </a:r>
            <a:r>
              <a:rPr lang="en-US" sz="4400" b="1" i="1" dirty="0">
                <a:solidFill>
                  <a:schemeClr val="bg1"/>
                </a:solidFill>
                <a:effectLst>
                  <a:outerShdw blurRad="38100" dist="38100" dir="2700000" algn="ctr" rotWithShape="0">
                    <a:schemeClr val="tx1"/>
                  </a:outerShdw>
                </a:effectLst>
              </a:rPr>
              <a:t>disloyalty</a:t>
            </a:r>
            <a:r>
              <a:rPr lang="en-US" sz="4400" dirty="0">
                <a:solidFill>
                  <a:schemeClr val="bg1"/>
                </a:solidFill>
                <a:effectLst>
                  <a:outerShdw blurRad="38100" dist="38100" dir="2700000" algn="ctr" rotWithShape="0">
                    <a:schemeClr val="tx1"/>
                  </a:outerShdw>
                </a:effectLst>
              </a:rPr>
              <a:t> to the king. </a:t>
            </a:r>
          </a:p>
          <a:p>
            <a:r>
              <a:rPr lang="en-US" sz="4400" dirty="0">
                <a:solidFill>
                  <a:schemeClr val="bg1"/>
                </a:solidFill>
                <a:effectLst>
                  <a:outerShdw blurRad="38100" dist="38100" dir="2700000" algn="ctr" rotWithShape="0">
                    <a:schemeClr val="tx1"/>
                  </a:outerShdw>
                </a:effectLst>
              </a:rPr>
              <a:t>Not only were the conspirators thrown into the den of lions but their </a:t>
            </a:r>
            <a:r>
              <a:rPr lang="en-US" sz="4400" b="1" i="1" dirty="0">
                <a:solidFill>
                  <a:schemeClr val="bg1"/>
                </a:solidFill>
                <a:effectLst>
                  <a:outerShdw blurRad="38100" dist="38100" dir="2700000" algn="ctr" rotWithShape="0">
                    <a:schemeClr val="tx1"/>
                  </a:outerShdw>
                </a:effectLst>
              </a:rPr>
              <a:t>families</a:t>
            </a:r>
            <a:r>
              <a:rPr lang="en-US" sz="4400" dirty="0">
                <a:solidFill>
                  <a:schemeClr val="bg1"/>
                </a:solidFill>
                <a:effectLst>
                  <a:outerShdw blurRad="38100" dist="38100" dir="2700000" algn="ctr" rotWithShape="0">
                    <a:schemeClr val="tx1"/>
                  </a:outerShdw>
                </a:effectLst>
              </a:rPr>
              <a:t> were thrown in as well. </a:t>
            </a:r>
          </a:p>
          <a:p>
            <a:r>
              <a:rPr lang="en-US" sz="4400" dirty="0">
                <a:solidFill>
                  <a:schemeClr val="bg1"/>
                </a:solidFill>
                <a:effectLst>
                  <a:outerShdw blurRad="38100" dist="38100" dir="2700000" algn="ctr" rotWithShape="0">
                    <a:schemeClr val="tx1"/>
                  </a:outerShdw>
                </a:effectLst>
              </a:rPr>
              <a:t>Although it sounds cruel to our ears, executing the wives and children along with a guilty man was a common practice in that day.</a:t>
            </a:r>
          </a:p>
          <a:p>
            <a:r>
              <a:rPr lang="en-US" sz="4400" dirty="0">
                <a:solidFill>
                  <a:schemeClr val="bg1"/>
                </a:solidFill>
                <a:effectLst>
                  <a:outerShdw blurRad="38100" dist="38100" dir="2700000" algn="ctr" rotWithShape="0">
                    <a:schemeClr val="tx1"/>
                  </a:outerShdw>
                </a:effectLst>
              </a:rPr>
              <a:t>The reason for such a practice that might have been, in part, to prohibit the possibility of later </a:t>
            </a:r>
            <a:r>
              <a:rPr lang="en-US" sz="4400" b="1" i="1" dirty="0">
                <a:solidFill>
                  <a:schemeClr val="bg1"/>
                </a:solidFill>
                <a:effectLst>
                  <a:outerShdw blurRad="38100" dist="38100" dir="2700000" algn="ctr" rotWithShape="0">
                    <a:schemeClr val="tx1"/>
                  </a:outerShdw>
                </a:effectLst>
              </a:rPr>
              <a:t>retaliation</a:t>
            </a:r>
            <a:r>
              <a:rPr lang="en-US" sz="4400" dirty="0">
                <a:solidFill>
                  <a:schemeClr val="bg1"/>
                </a:solidFill>
                <a:effectLst>
                  <a:outerShdw blurRad="38100" dist="38100" dir="2700000" algn="ctr" rotWithShape="0">
                    <a:schemeClr val="tx1"/>
                  </a:outerShdw>
                </a:effectLst>
              </a:rPr>
              <a:t> by the family members. </a:t>
            </a:r>
          </a:p>
        </p:txBody>
      </p:sp>
      <p:sp>
        <p:nvSpPr>
          <p:cNvPr id="7" name="Title 1">
            <a:extLst>
              <a:ext uri="{FF2B5EF4-FFF2-40B4-BE49-F238E27FC236}">
                <a16:creationId xmlns:a16="http://schemas.microsoft.com/office/drawing/2014/main" id="{08D48BA2-B93D-5615-8B3A-C8D28844F7AE}"/>
              </a:ext>
            </a:extLst>
          </p:cNvPr>
          <p:cNvSpPr>
            <a:spLocks noGrp="1"/>
          </p:cNvSpPr>
          <p:nvPr>
            <p:ph type="title"/>
          </p:nvPr>
        </p:nvSpPr>
        <p:spPr>
          <a:xfrm>
            <a:off x="0" y="3"/>
            <a:ext cx="12192000" cy="130341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commanded, and those men who had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maliciously accused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were brought and cast into the den of lions--</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their children, and their wives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before they reached the bottom of the den, the lions overpowered them and broke all their bones in pieces.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93F674B-0122-6A6E-462E-692F74BF088F}"/>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187–188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29957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138D744-048F-91B7-86A0-963DE4C9D5E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BC981E-7EF3-7950-A9C2-BA007197875B}"/>
              </a:ext>
            </a:extLst>
          </p:cNvPr>
          <p:cNvSpPr>
            <a:spLocks noGrp="1"/>
          </p:cNvSpPr>
          <p:nvPr>
            <p:ph idx="1"/>
          </p:nvPr>
        </p:nvSpPr>
        <p:spPr>
          <a:xfrm>
            <a:off x="286247" y="1455821"/>
            <a:ext cx="11741321" cy="5080152"/>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The number of persons executed was probably not all that large. </a:t>
            </a:r>
          </a:p>
          <a:p>
            <a:r>
              <a:rPr lang="en-US" sz="3600" dirty="0">
                <a:solidFill>
                  <a:schemeClr val="bg1"/>
                </a:solidFill>
                <a:effectLst>
                  <a:outerShdw blurRad="38100" dist="38100" dir="2700000" algn="ctr" rotWithShape="0">
                    <a:schemeClr val="tx1"/>
                  </a:outerShdw>
                </a:effectLst>
              </a:rPr>
              <a:t>Presumably only the other two administrators and perhaps a handful of the 120 satraps were involved in the scheme to kill Daniel.</a:t>
            </a:r>
          </a:p>
          <a:p>
            <a:r>
              <a:rPr lang="en-US" sz="3600" dirty="0">
                <a:solidFill>
                  <a:schemeClr val="bg1"/>
                </a:solidFill>
                <a:effectLst>
                  <a:outerShdw blurRad="38100" dist="38100" dir="2700000" algn="ctr" rotWithShape="0">
                    <a:schemeClr val="tx1"/>
                  </a:outerShdw>
                </a:effectLst>
              </a:rPr>
              <a:t>Lest someone get the mistaken impression that these lions were old, fat, or just not hungry, Daniel points out that when the </a:t>
            </a:r>
            <a:r>
              <a:rPr lang="en-US" sz="3600" b="1" i="1" dirty="0">
                <a:solidFill>
                  <a:schemeClr val="bg1"/>
                </a:solidFill>
                <a:effectLst>
                  <a:outerShdw blurRad="38100" dist="38100" dir="2700000" algn="ctr" rotWithShape="0">
                    <a:schemeClr val="tx1"/>
                  </a:outerShdw>
                </a:effectLst>
              </a:rPr>
              <a:t>wicked officials </a:t>
            </a:r>
            <a:r>
              <a:rPr lang="en-US" sz="3600" dirty="0">
                <a:solidFill>
                  <a:schemeClr val="bg1"/>
                </a:solidFill>
                <a:effectLst>
                  <a:outerShdw blurRad="38100" dist="38100" dir="2700000" algn="ctr" rotWithShape="0">
                    <a:schemeClr val="tx1"/>
                  </a:outerShdw>
                </a:effectLst>
              </a:rPr>
              <a:t>were thrown into the den, the lions </a:t>
            </a:r>
            <a:r>
              <a:rPr lang="en-US" sz="3600" b="1" i="1" dirty="0">
                <a:solidFill>
                  <a:schemeClr val="bg1"/>
                </a:solidFill>
                <a:effectLst>
                  <a:outerShdw blurRad="38100" dist="38100" dir="2700000" algn="ctr" rotWithShape="0">
                    <a:schemeClr val="tx1"/>
                  </a:outerShdw>
                </a:effectLst>
              </a:rPr>
              <a:t>pounced</a:t>
            </a:r>
            <a:r>
              <a:rPr lang="en-US" sz="3600" dirty="0">
                <a:solidFill>
                  <a:schemeClr val="bg1"/>
                </a:solidFill>
                <a:effectLst>
                  <a:outerShdw blurRad="38100" dist="38100" dir="2700000" algn="ctr" rotWithShape="0">
                    <a:schemeClr val="tx1"/>
                  </a:outerShdw>
                </a:effectLst>
              </a:rPr>
              <a:t> upon them before they even reached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reached the bottom of the den</a:t>
            </a:r>
            <a:r>
              <a:rPr lang="en-US" sz="3600" dirty="0">
                <a:solidFill>
                  <a:schemeClr val="bg1"/>
                </a:solidFill>
                <a:effectLst>
                  <a:outerShdw blurRad="38100" dist="38100" dir="2700000" algn="ctr" rotWithShape="0">
                    <a:schemeClr val="tx1"/>
                  </a:outerShdw>
                </a:effectLst>
              </a:rPr>
              <a:t>”, overpowering them and crushing all their bones. </a:t>
            </a:r>
          </a:p>
          <a:p>
            <a:r>
              <a:rPr lang="en-US" sz="3600" dirty="0">
                <a:solidFill>
                  <a:schemeClr val="bg1"/>
                </a:solidFill>
                <a:effectLst>
                  <a:outerShdw blurRad="38100" dist="38100" dir="2700000" algn="ctr" rotWithShape="0">
                    <a:schemeClr val="tx1"/>
                  </a:outerShdw>
                </a:effectLst>
              </a:rPr>
              <a:t>This contrasting result demonstrates the </a:t>
            </a:r>
            <a:r>
              <a:rPr lang="en-US" sz="3600" b="1" i="1" dirty="0">
                <a:solidFill>
                  <a:schemeClr val="bg1"/>
                </a:solidFill>
                <a:effectLst>
                  <a:outerShdw blurRad="38100" dist="38100" dir="2700000" algn="ctr" rotWithShape="0">
                    <a:schemeClr val="tx1"/>
                  </a:outerShdw>
                </a:effectLst>
              </a:rPr>
              <a:t>miraculous</a:t>
            </a:r>
            <a:r>
              <a:rPr lang="en-US" sz="3600" dirty="0">
                <a:solidFill>
                  <a:schemeClr val="bg1"/>
                </a:solidFill>
                <a:effectLst>
                  <a:outerShdw blurRad="38100" dist="38100" dir="2700000" algn="ctr" rotWithShape="0">
                    <a:schemeClr val="tx1"/>
                  </a:outerShdw>
                </a:effectLst>
              </a:rPr>
              <a:t> nature of </a:t>
            </a:r>
            <a:r>
              <a:rPr lang="en-US" sz="3600" b="1" i="1" dirty="0">
                <a:solidFill>
                  <a:schemeClr val="bg1"/>
                </a:solidFill>
                <a:effectLst>
                  <a:outerShdw blurRad="38100" dist="38100" dir="2700000" algn="ctr" rotWithShape="0">
                    <a:schemeClr val="tx1"/>
                  </a:outerShdw>
                </a:effectLst>
              </a:rPr>
              <a:t>Daniel’s</a:t>
            </a:r>
            <a:r>
              <a:rPr lang="en-US" sz="3600" dirty="0">
                <a:solidFill>
                  <a:schemeClr val="bg1"/>
                </a:solidFill>
                <a:effectLst>
                  <a:outerShdw blurRad="38100" dist="38100" dir="2700000" algn="ctr" rotWithShape="0">
                    <a:schemeClr val="tx1"/>
                  </a:outerShdw>
                </a:effectLst>
              </a:rPr>
              <a:t> deliverance.</a:t>
            </a:r>
          </a:p>
        </p:txBody>
      </p:sp>
      <p:sp>
        <p:nvSpPr>
          <p:cNvPr id="7" name="Title 1">
            <a:extLst>
              <a:ext uri="{FF2B5EF4-FFF2-40B4-BE49-F238E27FC236}">
                <a16:creationId xmlns:a16="http://schemas.microsoft.com/office/drawing/2014/main" id="{E7BD8E43-F0B9-2C09-5FC3-43EB9FEEC871}"/>
              </a:ext>
            </a:extLst>
          </p:cNvPr>
          <p:cNvSpPr>
            <a:spLocks noGrp="1"/>
          </p:cNvSpPr>
          <p:nvPr>
            <p:ph type="title"/>
          </p:nvPr>
        </p:nvSpPr>
        <p:spPr>
          <a:xfrm>
            <a:off x="0" y="3"/>
            <a:ext cx="12192000" cy="130341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 commanded, and those men who had maliciously accused Daniel were brought and cast into the den of lions--they, their children, and their wives. And before they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reached the bottom of the den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lions overpowered them and broke all their bones in pieces.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1B54DB6-6E46-13BF-E496-A6853EC6DB8E}"/>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187–188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72931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803B5E0-BC35-C495-EC07-BB2FBF920AD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7DB109-A2F9-12DE-B7D4-EC40631BC1BB}"/>
              </a:ext>
            </a:extLst>
          </p:cNvPr>
          <p:cNvSpPr>
            <a:spLocks noGrp="1"/>
          </p:cNvSpPr>
          <p:nvPr>
            <p:ph idx="1"/>
          </p:nvPr>
        </p:nvSpPr>
        <p:spPr>
          <a:xfrm>
            <a:off x="286247" y="1082842"/>
            <a:ext cx="11741321" cy="5049253"/>
          </a:xfrm>
        </p:spPr>
        <p:txBody>
          <a:bodyPr>
            <a:normAutofit fontScale="92500" lnSpcReduction="20000"/>
          </a:bodyPr>
          <a:lstStyle/>
          <a:p>
            <a:r>
              <a:rPr lang="en-US" sz="4400" dirty="0">
                <a:solidFill>
                  <a:schemeClr val="bg1"/>
                </a:solidFill>
                <a:effectLst>
                  <a:outerShdw blurRad="38100" dist="38100" dir="2700000" algn="ctr" rotWithShape="0">
                    <a:schemeClr val="tx1"/>
                  </a:outerShdw>
                </a:effectLst>
              </a:rPr>
              <a:t>The king was so impressed with this miracle that he issued a public decree ordering all people throughout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earth</a:t>
            </a:r>
            <a:r>
              <a:rPr lang="en-US" sz="4400" dirty="0">
                <a:solidFill>
                  <a:schemeClr val="bg1"/>
                </a:solidFill>
                <a:effectLst>
                  <a:outerShdw blurRad="38100" dist="38100" dir="2700000" algn="ctr" rotWithShape="0">
                    <a:schemeClr val="tx1"/>
                  </a:outerShdw>
                </a:effectLst>
              </a:rPr>
              <a:t>” (or “land”) to give proper recognition to the God of Daniel.</a:t>
            </a:r>
            <a:r>
              <a:rPr lang="en-US" sz="4400" baseline="30000" dirty="0">
                <a:solidFill>
                  <a:srgbClr val="FFFFFF"/>
                </a:solidFill>
                <a:effectLst>
                  <a:outerShdw blurRad="50800" dist="50800" dir="5400000" algn="ctr">
                    <a:srgbClr val="000000"/>
                  </a:outerShdw>
                </a:effectLst>
                <a:latin typeface="Calibri" panose="020F0502020204030204" pitchFamily="34" charset="0"/>
              </a:rPr>
              <a:t> 1</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Darius began by pronouncing a blessing upon his subjects,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 be multiplied to you.</a:t>
            </a:r>
            <a:r>
              <a:rPr lang="en-US" sz="4400" dirty="0">
                <a:solidFill>
                  <a:schemeClr val="bg1"/>
                </a:solidFill>
                <a:effectLst>
                  <a:outerShdw blurRad="38100" dist="38100" dir="2700000" algn="ctr" rotWithShape="0">
                    <a:schemeClr val="tx1"/>
                  </a:outerShdw>
                </a:effectLst>
              </a:rPr>
              <a:t>”</a:t>
            </a:r>
            <a:r>
              <a:rPr lang="en-US" sz="4400" baseline="30000" dirty="0">
                <a:solidFill>
                  <a:srgbClr val="FFFFFF"/>
                </a:solidFill>
                <a:effectLst>
                  <a:outerShdw blurRad="50800" dist="50800" dir="5400000" algn="ctr">
                    <a:srgbClr val="000000"/>
                  </a:outerShdw>
                </a:effectLst>
                <a:latin typeface="Calibri" panose="020F0502020204030204" pitchFamily="34" charset="0"/>
              </a:rPr>
              <a:t> 1</a:t>
            </a:r>
            <a:r>
              <a:rPr lang="en-US" sz="4400" dirty="0">
                <a:solidFill>
                  <a:srgbClr val="FFFFFF"/>
                </a:solidFill>
                <a:effectLst>
                  <a:outerShdw blurRad="50800" dist="50800" dir="5400000" algn="ctr">
                    <a:srgbClr val="000000"/>
                  </a:outerShdw>
                </a:effectLst>
                <a:latin typeface="Calibri" panose="020F0502020204030204" pitchFamily="34" charset="0"/>
              </a:rPr>
              <a:t> </a:t>
            </a:r>
            <a:endParaRPr lang="en-US" sz="44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The language of this decree is remarkably Scriptural in its content.</a:t>
            </a:r>
            <a:r>
              <a:rPr lang="en-US" sz="4400" baseline="30000" dirty="0">
                <a:solidFill>
                  <a:srgbClr val="FFFFFF"/>
                </a:solidFill>
                <a:effectLst>
                  <a:outerShdw blurRad="50800" dist="50800" dir="5400000" algn="ctr">
                    <a:srgbClr val="000000"/>
                  </a:outerShdw>
                </a:effectLst>
                <a:latin typeface="Calibri" panose="020F0502020204030204" pitchFamily="34" charset="0"/>
              </a:rPr>
              <a:t> 2</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So much so, that one commentary suggests that perhaps Daniel had a part in the composition of it.</a:t>
            </a:r>
            <a:r>
              <a:rPr lang="en-US" sz="44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2EF8DA28-4B79-13D4-6920-BA5972214760}"/>
              </a:ext>
            </a:extLst>
          </p:cNvPr>
          <p:cNvSpPr>
            <a:spLocks noGrp="1"/>
          </p:cNvSpPr>
          <p:nvPr>
            <p:ph type="title"/>
          </p:nvPr>
        </p:nvSpPr>
        <p:spPr>
          <a:xfrm>
            <a:off x="0" y="3"/>
            <a:ext cx="12192000" cy="86627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King Darius wrote to all the peoples, nations, and languages that dwell in all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 be multiplied to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77DB675-562F-7C70-532B-E23D931E71B8}"/>
              </a:ext>
            </a:extLst>
          </p:cNvPr>
          <p:cNvSpPr txBox="1"/>
          <p:nvPr/>
        </p:nvSpPr>
        <p:spPr>
          <a:xfrm>
            <a:off x="0" y="6211669"/>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188–189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a:t>
            </a:r>
            <a:r>
              <a:rPr lang="en-US" sz="1800" dirty="0">
                <a:solidFill>
                  <a:schemeClr val="bg1"/>
                </a:solidFill>
                <a:effectLst>
                  <a:outerShdw blurRad="38100" dist="38100" dir="2700000" algn="ctr" rotWithShape="0">
                    <a:schemeClr val="tx1"/>
                  </a:outerShdw>
                </a:effectLst>
              </a:rPr>
              <a:t> 273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90204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D8D9379-DC38-E10C-A89E-09DA173BCC7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917DCA-A9EA-C849-801A-3902E13BC576}"/>
              </a:ext>
            </a:extLst>
          </p:cNvPr>
          <p:cNvSpPr>
            <a:spLocks noGrp="1"/>
          </p:cNvSpPr>
          <p:nvPr>
            <p:ph idx="1"/>
          </p:nvPr>
        </p:nvSpPr>
        <p:spPr>
          <a:xfrm>
            <a:off x="286247" y="1375611"/>
            <a:ext cx="11741321" cy="5160362"/>
          </a:xfrm>
        </p:spPr>
        <p:txBody>
          <a:bodyPr>
            <a:normAutofit/>
          </a:bodyPr>
          <a:lstStyle/>
          <a:p>
            <a:r>
              <a:rPr lang="en-US" sz="4400" dirty="0">
                <a:solidFill>
                  <a:schemeClr val="bg1"/>
                </a:solidFill>
                <a:effectLst>
                  <a:outerShdw blurRad="38100" dist="38100" dir="2700000" algn="ctr" rotWithShape="0">
                    <a:schemeClr val="tx1"/>
                  </a:outerShdw>
                </a:effectLst>
              </a:rPr>
              <a:t>Next the king in his decree states that people throughout his kingdom should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tremble and fear </a:t>
            </a:r>
            <a:r>
              <a:rPr lang="en-US" sz="4400" dirty="0">
                <a:solidFill>
                  <a:schemeClr val="bg1"/>
                </a:solidFill>
                <a:effectLst>
                  <a:outerShdw blurRad="38100" dist="38100" dir="2700000" algn="ctr" rotWithShape="0">
                    <a:schemeClr val="tx1"/>
                  </a:outerShdw>
                </a:effectLst>
              </a:rPr>
              <a:t>” the God of Daniel. </a:t>
            </a:r>
          </a:p>
          <a:p>
            <a:r>
              <a:rPr lang="en-US" sz="4400" dirty="0">
                <a:solidFill>
                  <a:schemeClr val="bg1"/>
                </a:solidFill>
                <a:effectLst>
                  <a:outerShdw blurRad="38100" dist="38100" dir="2700000" algn="ctr" rotWithShape="0">
                    <a:schemeClr val="tx1"/>
                  </a:outerShdw>
                </a:effectLst>
              </a:rPr>
              <a:t>Reasons for such fear and trembling are given here and in the following verse: Yahweh is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living</a:t>
            </a:r>
            <a:r>
              <a:rPr lang="en-US" sz="4400" dirty="0">
                <a:solidFill>
                  <a:schemeClr val="bg1"/>
                </a:solidFill>
                <a:effectLst>
                  <a:outerShdw blurRad="38100" dist="38100" dir="2700000" algn="ctr" rotWithShape="0">
                    <a:schemeClr val="tx1"/>
                  </a:outerShdw>
                </a:effectLst>
              </a:rPr>
              <a:t>,” eternal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enduring forever</a:t>
            </a:r>
            <a:r>
              <a:rPr lang="en-US" sz="4400" dirty="0">
                <a:solidFill>
                  <a:schemeClr val="bg1"/>
                </a:solidFill>
                <a:effectLst>
                  <a:outerShdw blurRad="38100" dist="38100" dir="2700000" algn="ctr" rotWithShape="0">
                    <a:schemeClr val="tx1"/>
                  </a:outerShdw>
                </a:effectLst>
              </a:rPr>
              <a:t>”) God whose sovereignty will never end.</a:t>
            </a:r>
          </a:p>
        </p:txBody>
      </p:sp>
      <p:sp>
        <p:nvSpPr>
          <p:cNvPr id="7" name="Title 1">
            <a:extLst>
              <a:ext uri="{FF2B5EF4-FFF2-40B4-BE49-F238E27FC236}">
                <a16:creationId xmlns:a16="http://schemas.microsoft.com/office/drawing/2014/main" id="{34CCD497-1D1A-2769-1D64-CC8426F67433}"/>
              </a:ext>
            </a:extLst>
          </p:cNvPr>
          <p:cNvSpPr>
            <a:spLocks noGrp="1"/>
          </p:cNvSpPr>
          <p:nvPr>
            <p:ph type="title"/>
          </p:nvPr>
        </p:nvSpPr>
        <p:spPr>
          <a:xfrm>
            <a:off x="0" y="3"/>
            <a:ext cx="12192000" cy="121117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make a decree, that in all my royal dominion people are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tremble and fear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 the God of Daniel, for he is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living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God,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enduring forever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kingdom shall never be destroyed, and his dominion shall be to the end.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50C9BF3-2867-4785-3044-09E3EDCB501F}"/>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188–189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4220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14CD9F4-350F-8189-59CF-E01061E0E2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C71954-ED0C-9563-5C8D-1D1250CCC7B5}"/>
              </a:ext>
            </a:extLst>
          </p:cNvPr>
          <p:cNvSpPr>
            <a:spLocks noGrp="1"/>
          </p:cNvSpPr>
          <p:nvPr>
            <p:ph idx="1"/>
          </p:nvPr>
        </p:nvSpPr>
        <p:spPr>
          <a:xfrm>
            <a:off x="286247" y="1171074"/>
            <a:ext cx="11741321" cy="5364899"/>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Furthermore Yahweh protects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delivers and rescues</a:t>
            </a:r>
            <a:r>
              <a:rPr lang="en-US" sz="3200" dirty="0">
                <a:solidFill>
                  <a:schemeClr val="bg1"/>
                </a:solidFill>
                <a:effectLst>
                  <a:outerShdw blurRad="38100" dist="38100" dir="2700000" algn="ctr" rotWithShape="0">
                    <a:schemeClr val="tx1"/>
                  </a:outerShdw>
                </a:effectLst>
              </a:rPr>
              <a:t>”) his followers from harm and is able to perform great miracles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signs and wonders</a:t>
            </a:r>
            <a:r>
              <a:rPr lang="en-US" sz="3200" dirty="0">
                <a:solidFill>
                  <a:schemeClr val="bg1"/>
                </a:solidFill>
                <a:effectLst>
                  <a:outerShdw blurRad="38100" dist="38100" dir="2700000" algn="ctr" rotWithShape="0">
                    <a:schemeClr val="tx1"/>
                  </a:outerShdw>
                </a:effectLst>
              </a:rPr>
              <a:t>”) both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heaven and on earth</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Concerning the miracles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heaven </a:t>
            </a:r>
            <a:r>
              <a:rPr lang="en-US" sz="3200" dirty="0">
                <a:solidFill>
                  <a:schemeClr val="bg1"/>
                </a:solidFill>
                <a:effectLst>
                  <a:outerShdw blurRad="38100" dist="38100" dir="2700000" algn="ctr" rotWithShape="0">
                    <a:schemeClr val="tx1"/>
                  </a:outerShdw>
                </a:effectLst>
              </a:rPr>
              <a:t>,” it is not clear if particular miracles or merely the wonders of the universe in general are in view. </a:t>
            </a:r>
          </a:p>
          <a:p>
            <a:r>
              <a:rPr lang="en-US" sz="3200" dirty="0">
                <a:solidFill>
                  <a:schemeClr val="bg1"/>
                </a:solidFill>
                <a:effectLst>
                  <a:outerShdw blurRad="38100" dist="38100" dir="2700000" algn="ctr" rotWithShape="0">
                    <a:schemeClr val="tx1"/>
                  </a:outerShdw>
                </a:effectLst>
              </a:rPr>
              <a:t>The most recent miracle that the Lord had performed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earth</a:t>
            </a:r>
            <a:r>
              <a:rPr lang="en-US" sz="3200" dirty="0">
                <a:solidFill>
                  <a:schemeClr val="bg1"/>
                </a:solidFill>
                <a:effectLst>
                  <a:outerShdw blurRad="38100" dist="38100" dir="2700000" algn="ctr" rotWithShape="0">
                    <a:schemeClr val="tx1"/>
                  </a:outerShdw>
                </a:effectLst>
              </a:rPr>
              <a:t>” was the rescue of Daniel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the power of the lions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Any god who is able to work this kind of miracle should certainly be feared.</a:t>
            </a:r>
          </a:p>
          <a:p>
            <a:r>
              <a:rPr lang="en-US" sz="3200" dirty="0">
                <a:solidFill>
                  <a:schemeClr val="bg1"/>
                </a:solidFill>
                <a:effectLst>
                  <a:outerShdw blurRad="38100" dist="38100" dir="2700000" algn="ctr" rotWithShape="0">
                    <a:schemeClr val="tx1"/>
                  </a:outerShdw>
                </a:effectLst>
              </a:rPr>
              <a:t>From this we see that Daniel was delivered not only for his </a:t>
            </a:r>
            <a:r>
              <a:rPr lang="en-US" sz="3200" b="1" i="1" dirty="0">
                <a:solidFill>
                  <a:schemeClr val="bg1"/>
                </a:solidFill>
                <a:effectLst>
                  <a:outerShdw blurRad="38100" dist="38100" dir="2700000" algn="ctr" rotWithShape="0">
                    <a:schemeClr val="tx1"/>
                  </a:outerShdw>
                </a:effectLst>
              </a:rPr>
              <a:t>own</a:t>
            </a:r>
            <a:r>
              <a:rPr lang="en-US" sz="3200" dirty="0">
                <a:solidFill>
                  <a:schemeClr val="bg1"/>
                </a:solidFill>
                <a:effectLst>
                  <a:outerShdw blurRad="38100" dist="38100" dir="2700000" algn="ctr" rotWithShape="0">
                    <a:schemeClr val="tx1"/>
                  </a:outerShdw>
                </a:effectLst>
              </a:rPr>
              <a:t> benefit, but so that the Lord could manifest to a lost king and a lost world his reality and power (cf. Exod 20:18–20; Deut 2:25; Josh 2:9).</a:t>
            </a:r>
          </a:p>
        </p:txBody>
      </p:sp>
      <p:sp>
        <p:nvSpPr>
          <p:cNvPr id="7" name="Title 1">
            <a:extLst>
              <a:ext uri="{FF2B5EF4-FFF2-40B4-BE49-F238E27FC236}">
                <a16:creationId xmlns:a16="http://schemas.microsoft.com/office/drawing/2014/main" id="{7ABB4D53-B0DC-EAEF-F72F-A6EBD30F8F1C}"/>
              </a:ext>
            </a:extLst>
          </p:cNvPr>
          <p:cNvSpPr>
            <a:spLocks noGrp="1"/>
          </p:cNvSpPr>
          <p:nvPr>
            <p:ph type="title"/>
          </p:nvPr>
        </p:nvSpPr>
        <p:spPr>
          <a:xfrm>
            <a:off x="0" y="3"/>
            <a:ext cx="12192000" cy="97455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delivers and rescues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works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signs and wonders in heaven and on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saved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the power of the lions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52621DE-0330-F2A6-CE29-6C8AE0E5C8D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188–189</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67953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0D043DA-91A1-C4FD-069A-6EA5138A23F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1955E5-2EE7-0095-2ABA-40C6DF22416C}"/>
              </a:ext>
            </a:extLst>
          </p:cNvPr>
          <p:cNvSpPr>
            <a:spLocks noGrp="1"/>
          </p:cNvSpPr>
          <p:nvPr>
            <p:ph idx="1"/>
          </p:nvPr>
        </p:nvSpPr>
        <p:spPr>
          <a:xfrm>
            <a:off x="286247" y="890546"/>
            <a:ext cx="11741321" cy="5645427"/>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Daniel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prospered</a:t>
            </a:r>
            <a:r>
              <a:rPr lang="en-US" sz="4400" dirty="0">
                <a:solidFill>
                  <a:schemeClr val="bg1"/>
                </a:solidFill>
                <a:effectLst>
                  <a:outerShdw blurRad="38100" dist="38100" dir="2700000" algn="ctr" rotWithShape="0">
                    <a:schemeClr val="tx1"/>
                  </a:outerShdw>
                </a:effectLst>
              </a:rPr>
              <a:t>” in that he was elevated to the second highest position in the land under Darius, received great honor among the people, and was blessed in material ways. </a:t>
            </a:r>
          </a:p>
          <a:p>
            <a:r>
              <a:rPr lang="en-US" sz="4400" dirty="0">
                <a:solidFill>
                  <a:schemeClr val="bg1"/>
                </a:solidFill>
                <a:effectLst>
                  <a:outerShdw blurRad="38100" dist="38100" dir="2700000" algn="ctr" rotWithShape="0">
                    <a:schemeClr val="tx1"/>
                  </a:outerShdw>
                </a:effectLst>
              </a:rPr>
              <a:t>If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Darius </a:t>
            </a:r>
            <a:r>
              <a:rPr lang="en-US" sz="4400" dirty="0">
                <a:solidFill>
                  <a:schemeClr val="bg1"/>
                </a:solidFill>
                <a:effectLst>
                  <a:outerShdw blurRad="38100" dist="38100" dir="2700000" algn="ctr" rotWithShape="0">
                    <a:schemeClr val="tx1"/>
                  </a:outerShdw>
                </a:effectLst>
              </a:rPr>
              <a:t>[</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Mede – </a:t>
            </a:r>
            <a:r>
              <a:rPr lang="en-US" sz="4400" dirty="0">
                <a:solidFill>
                  <a:schemeClr val="bg1"/>
                </a:solidFill>
                <a:effectLst>
                  <a:outerShdw blurRad="38100" dist="38100" dir="2700000" algn="ctr" rotWithShape="0">
                    <a:schemeClr val="tx1"/>
                  </a:outerShdw>
                </a:effectLst>
              </a:rPr>
              <a:t>see 5:31]” and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Cyrus the Persian</a:t>
            </a:r>
            <a:r>
              <a:rPr lang="en-US" sz="4400" dirty="0">
                <a:solidFill>
                  <a:schemeClr val="bg1"/>
                </a:solidFill>
                <a:effectLst>
                  <a:outerShdw blurRad="38100" dist="38100" dir="2700000" algn="ctr" rotWithShape="0">
                    <a:schemeClr val="tx1"/>
                  </a:outerShdw>
                </a:effectLst>
              </a:rPr>
              <a:t>” are two </a:t>
            </a:r>
            <a:r>
              <a:rPr lang="en-US" sz="4400" b="1" i="1" dirty="0">
                <a:solidFill>
                  <a:schemeClr val="bg1"/>
                </a:solidFill>
                <a:effectLst>
                  <a:outerShdw blurRad="38100" dist="38100" dir="2700000" algn="ctr" rotWithShape="0">
                    <a:schemeClr val="tx1"/>
                  </a:outerShdw>
                </a:effectLst>
              </a:rPr>
              <a:t>different</a:t>
            </a:r>
            <a:r>
              <a:rPr lang="en-US" sz="4400" dirty="0">
                <a:solidFill>
                  <a:schemeClr val="bg1"/>
                </a:solidFill>
                <a:effectLst>
                  <a:outerShdw blurRad="38100" dist="38100" dir="2700000" algn="ctr" rotWithShape="0">
                    <a:schemeClr val="tx1"/>
                  </a:outerShdw>
                </a:effectLst>
              </a:rPr>
              <a:t> individuals (as some believe) then the phrase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during the reign of Darius and the reign of Cyrus the Persian</a:t>
            </a:r>
            <a:r>
              <a:rPr lang="en-US" sz="4400" dirty="0">
                <a:solidFill>
                  <a:schemeClr val="bg1"/>
                </a:solidFill>
                <a:effectLst>
                  <a:outerShdw blurRad="38100" dist="38100" dir="2700000" algn="ctr" rotWithShape="0">
                    <a:schemeClr val="tx1"/>
                  </a:outerShdw>
                </a:effectLst>
              </a:rPr>
              <a:t>” refers to a concurrent rule by both leaders.</a:t>
            </a:r>
          </a:p>
          <a:p>
            <a:r>
              <a:rPr lang="en-US" sz="4400" dirty="0">
                <a:solidFill>
                  <a:schemeClr val="bg1"/>
                </a:solidFill>
                <a:effectLst>
                  <a:outerShdw blurRad="38100" dist="38100" dir="2700000" algn="ctr" rotWithShape="0">
                    <a:schemeClr val="tx1"/>
                  </a:outerShdw>
                </a:effectLst>
              </a:rPr>
              <a:t>If Cyrus and Darius were just two names or titles given to the </a:t>
            </a:r>
            <a:r>
              <a:rPr lang="en-US" sz="4400" b="1" i="1" dirty="0">
                <a:solidFill>
                  <a:schemeClr val="bg1"/>
                </a:solidFill>
                <a:effectLst>
                  <a:outerShdw blurRad="38100" dist="38100" dir="2700000" algn="ctr" rotWithShape="0">
                    <a:schemeClr val="tx1"/>
                  </a:outerShdw>
                </a:effectLst>
              </a:rPr>
              <a:t>same</a:t>
            </a:r>
            <a:r>
              <a:rPr lang="en-US" sz="4400" dirty="0">
                <a:solidFill>
                  <a:schemeClr val="bg1"/>
                </a:solidFill>
                <a:effectLst>
                  <a:outerShdw blurRad="38100" dist="38100" dir="2700000" algn="ctr" rotWithShape="0">
                    <a:schemeClr val="tx1"/>
                  </a:outerShdw>
                </a:effectLst>
              </a:rPr>
              <a:t> person, this phrase can be translated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during the reign of Darius, even (namely) the reign of Cyrus the Persian</a:t>
            </a:r>
            <a:r>
              <a:rPr lang="en-US" sz="44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43BA2F22-5BE2-8E6A-24DE-CBB74880071C}"/>
              </a:ext>
            </a:extLst>
          </p:cNvPr>
          <p:cNvSpPr>
            <a:spLocks noGrp="1"/>
          </p:cNvSpPr>
          <p:nvPr>
            <p:ph type="title"/>
          </p:nvPr>
        </p:nvSpPr>
        <p:spPr>
          <a:xfrm>
            <a:off x="0" y="3"/>
            <a:ext cx="12192000" cy="73151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this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prospered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during the reign of Darius and the reign of Cyrus the Persian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87B896-2D67-1A70-DF9C-2914949E67B5}"/>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189–190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81786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B52E86D-837B-8853-1862-5BA5C1EEB4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A7B05A-C849-B1B0-2406-360426A1967A}"/>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Reluctant Sentencing by the King (6:16-18)</a:t>
            </a:r>
          </a:p>
        </p:txBody>
      </p:sp>
      <p:sp>
        <p:nvSpPr>
          <p:cNvPr id="5" name="Content Placeholder 4">
            <a:extLst>
              <a:ext uri="{FF2B5EF4-FFF2-40B4-BE49-F238E27FC236}">
                <a16:creationId xmlns:a16="http://schemas.microsoft.com/office/drawing/2014/main" id="{F3C607D1-B1CB-2087-3E93-4CA3604C0136}"/>
              </a:ext>
            </a:extLst>
          </p:cNvPr>
          <p:cNvSpPr>
            <a:spLocks noGrp="1"/>
          </p:cNvSpPr>
          <p:nvPr>
            <p:ph idx="1"/>
          </p:nvPr>
        </p:nvSpPr>
        <p:spPr>
          <a:xfrm>
            <a:off x="357809" y="1001863"/>
            <a:ext cx="11502887" cy="5793791"/>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king gave the order, and they brought Daniel and threw him into the lions' den. The king said to Daniel, “May your God, whom you serve continually, rescue you!”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 stone was brought and placed over the mouth of the den, and the king sealed it with his own signet ring and with the rings of his nobles, so that Daniel's situation might not be changed.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returned to his palace and spent the night without eating and without any entertainment being brought to him. And he could not sleep.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3858733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EAA63E96-A7DA-D0B8-3C41-4EEB108588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F99596-0839-DFC2-3AB4-19BA2D32FEEB}"/>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8B06CD04-8F93-FA1C-D226-40B1EE3FA3D0}"/>
              </a:ext>
            </a:extLst>
          </p:cNvPr>
          <p:cNvSpPr>
            <a:spLocks noGrp="1"/>
          </p:cNvSpPr>
          <p:nvPr>
            <p:ph idx="1"/>
          </p:nvPr>
        </p:nvSpPr>
        <p:spPr>
          <a:xfrm>
            <a:off x="246490" y="588395"/>
            <a:ext cx="11545293" cy="6217922"/>
          </a:xfrm>
        </p:spPr>
        <p:txBody>
          <a:bodyPr>
            <a:normAutofit fontScale="92500" lnSpcReduction="20000"/>
          </a:bodyPr>
          <a:lstStyle/>
          <a:p>
            <a:r>
              <a:rPr lang="en-US" dirty="0"/>
              <a:t>We love reading a story like this because justice wins out in the end – because “</a:t>
            </a:r>
            <a:r>
              <a:rPr lang="en-US" i="1" dirty="0">
                <a:solidFill>
                  <a:srgbClr val="0000FF"/>
                </a:solidFill>
                <a:latin typeface="Cambria" panose="02040503050406030204" pitchFamily="18" charset="0"/>
                <a:ea typeface="Cambria" panose="02040503050406030204" pitchFamily="18" charset="0"/>
              </a:rPr>
              <a:t>he had trusted in his God</a:t>
            </a:r>
            <a:r>
              <a:rPr lang="en-US" dirty="0"/>
              <a:t>” Daniel is miraculously delivered and his enemies are vanquished.</a:t>
            </a:r>
          </a:p>
          <a:p>
            <a:r>
              <a:rPr lang="en-US" dirty="0"/>
              <a:t>But throughout human history (even in the Bible) we see many examples of faithful Christians who trust in God that are </a:t>
            </a:r>
            <a:r>
              <a:rPr lang="en-US" b="1" i="1" dirty="0"/>
              <a:t>not</a:t>
            </a:r>
            <a:r>
              <a:rPr lang="en-US" dirty="0"/>
              <a:t> delivered (miraculously or otherwise) from an unjust demise.</a:t>
            </a:r>
          </a:p>
          <a:p>
            <a:r>
              <a:rPr lang="en-US" dirty="0"/>
              <a:t>Hebrews 11:33 speaks of those who by faith “</a:t>
            </a:r>
            <a:r>
              <a:rPr lang="en-US" i="1" dirty="0">
                <a:solidFill>
                  <a:srgbClr val="0000FF"/>
                </a:solidFill>
                <a:latin typeface="Cambria" panose="02040503050406030204" pitchFamily="18" charset="0"/>
                <a:ea typeface="Cambria" panose="02040503050406030204" pitchFamily="18" charset="0"/>
              </a:rPr>
              <a:t>shut the mouths of lions</a:t>
            </a:r>
            <a:r>
              <a:rPr lang="en-US" dirty="0"/>
              <a:t>,” a clear reference to Daniel. </a:t>
            </a:r>
          </a:p>
          <a:p>
            <a:r>
              <a:rPr lang="en-US" dirty="0"/>
              <a:t>But immediately after that the writer of Hebrews also speaks of those who “</a:t>
            </a:r>
            <a:r>
              <a:rPr lang="en-US" i="1" dirty="0">
                <a:solidFill>
                  <a:srgbClr val="0000FF"/>
                </a:solidFill>
                <a:latin typeface="Cambria" panose="02040503050406030204" pitchFamily="18" charset="0"/>
                <a:ea typeface="Cambria" panose="02040503050406030204" pitchFamily="18" charset="0"/>
              </a:rPr>
              <a:t>were tortured and refused to be released … faced jeers and flogging … were stoned … were sawed in two … were put to death by the sword” and suffered other punishments</a:t>
            </a:r>
            <a:r>
              <a:rPr lang="en-US" dirty="0"/>
              <a:t>” (vv. 35–37).</a:t>
            </a:r>
          </a:p>
          <a:p>
            <a:r>
              <a:rPr lang="en-US" dirty="0"/>
              <a:t>Though it is natural, and even right, to hope for justice in this life, God has not promised that will always be the case.</a:t>
            </a:r>
          </a:p>
          <a:p>
            <a:r>
              <a:rPr lang="en-US" dirty="0"/>
              <a:t>James Montgomery Boice puts it this way: </a:t>
            </a:r>
            <a:r>
              <a:rPr lang="en-US" i="1" dirty="0">
                <a:latin typeface="Cambria" panose="02040503050406030204" pitchFamily="18" charset="0"/>
                <a:ea typeface="Cambria" panose="02040503050406030204" pitchFamily="18" charset="0"/>
              </a:rPr>
              <a:t>God calls some to win by living. Others are called to win by dying. But in life or death God rules and we are called to serve him</a:t>
            </a:r>
            <a:r>
              <a:rPr lang="en-US" dirty="0"/>
              <a:t>. (</a:t>
            </a:r>
            <a:r>
              <a:rPr lang="en-US" i="1" dirty="0"/>
              <a:t>Daniel: An Expositional Commentary</a:t>
            </a:r>
            <a:r>
              <a:rPr lang="en-US" dirty="0"/>
              <a:t>, p. 72)</a:t>
            </a:r>
          </a:p>
          <a:p>
            <a:r>
              <a:rPr lang="en-US" dirty="0"/>
              <a:t>What are your thoughts on this?</a:t>
            </a:r>
          </a:p>
          <a:p>
            <a:endParaRPr lang="en-US" dirty="0"/>
          </a:p>
          <a:p>
            <a:endParaRPr lang="en-US" sz="3600" dirty="0"/>
          </a:p>
        </p:txBody>
      </p:sp>
    </p:spTree>
    <p:extLst>
      <p:ext uri="{BB962C8B-B14F-4D97-AF65-F5344CB8AC3E}">
        <p14:creationId xmlns:p14="http://schemas.microsoft.com/office/powerpoint/2010/main" val="2881895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38937E98-3CBD-040A-85C5-76D2DCB6B9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054454-AB95-953A-1533-C8FE1D4269B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447C6439-BB57-E743-A626-74106F3FA39C}"/>
              </a:ext>
            </a:extLst>
          </p:cNvPr>
          <p:cNvSpPr>
            <a:spLocks noGrp="1"/>
          </p:cNvSpPr>
          <p:nvPr>
            <p:ph idx="1"/>
          </p:nvPr>
        </p:nvSpPr>
        <p:spPr>
          <a:xfrm>
            <a:off x="246490" y="588395"/>
            <a:ext cx="11545293" cy="5748238"/>
          </a:xfrm>
        </p:spPr>
        <p:txBody>
          <a:bodyPr>
            <a:normAutofit/>
          </a:bodyPr>
          <a:lstStyle/>
          <a:p>
            <a:r>
              <a:rPr lang="en-US" sz="3200" dirty="0"/>
              <a:t>We see in this chapter that what Daniel knew he practiced openly. </a:t>
            </a:r>
          </a:p>
          <a:p>
            <a:r>
              <a:rPr lang="en-US" sz="3200" dirty="0"/>
              <a:t>Christians today will sometimes prefer to keep their belief in God private and </a:t>
            </a:r>
            <a:r>
              <a:rPr lang="en-US" sz="3200" dirty="0" err="1"/>
              <a:t>and</a:t>
            </a:r>
            <a:r>
              <a:rPr lang="en-US" sz="3200" dirty="0"/>
              <a:t> talk about him with others only when asked. </a:t>
            </a:r>
          </a:p>
          <a:p>
            <a:r>
              <a:rPr lang="en-US" sz="3200" dirty="0"/>
              <a:t>Daniel did not do that, and in this he showed true greatness. </a:t>
            </a:r>
          </a:p>
          <a:p>
            <a:r>
              <a:rPr lang="en-US" sz="3200" dirty="0"/>
              <a:t>Instead of </a:t>
            </a:r>
            <a:r>
              <a:rPr lang="en-US" sz="3200" b="1" i="1" dirty="0"/>
              <a:t>hiding</a:t>
            </a:r>
            <a:r>
              <a:rPr lang="en-US" sz="3200" dirty="0"/>
              <a:t> his convictions, he knelt before his window in the sight of Babylon and prayed as he had always done.</a:t>
            </a:r>
          </a:p>
          <a:p>
            <a:r>
              <a:rPr lang="en-US" sz="3200" dirty="0"/>
              <a:t>We need more Daniels who are willing to “open their windows”, so to speak, and honor him before a watching world.</a:t>
            </a:r>
          </a:p>
          <a:p>
            <a:r>
              <a:rPr lang="en-US" sz="3200" dirty="0"/>
              <a:t>On a scale of 1-10, how would you rate yourself in sharing this characteristic with Daniel?</a:t>
            </a:r>
          </a:p>
          <a:p>
            <a:endParaRPr lang="en-US" sz="3600" dirty="0"/>
          </a:p>
        </p:txBody>
      </p:sp>
      <p:sp>
        <p:nvSpPr>
          <p:cNvPr id="8" name="TextBox 7">
            <a:extLst>
              <a:ext uri="{FF2B5EF4-FFF2-40B4-BE49-F238E27FC236}">
                <a16:creationId xmlns:a16="http://schemas.microsoft.com/office/drawing/2014/main" id="{8DC27479-749B-3942-E320-9EA8BF98F50B}"/>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Calibri" panose="020F0502020204030204" pitchFamily="34" charset="0"/>
                <a:ea typeface="+mn-ea"/>
                <a:cs typeface="+mn-cs"/>
              </a:rPr>
              <a:t>Boice,  James Montgomery; </a:t>
            </a:r>
            <a:r>
              <a:rPr lang="en-US" sz="1800" i="1" kern="1200" dirty="0">
                <a:latin typeface="Calibri" panose="020F0502020204030204" pitchFamily="34" charset="0"/>
                <a:ea typeface="+mn-ea"/>
                <a:cs typeface="+mn-cs"/>
              </a:rPr>
              <a:t>Daniel: An Expositional Commentary</a:t>
            </a:r>
            <a:r>
              <a:rPr lang="en-US" sz="1800" kern="1200" dirty="0">
                <a:latin typeface="Calibri" panose="020F0502020204030204" pitchFamily="34" charset="0"/>
                <a:cs typeface="+mn-cs"/>
              </a:rPr>
              <a:t> ; (p 71)</a:t>
            </a:r>
            <a:endParaRPr kumimoji="0" lang="en-US" sz="1800" b="0" i="0" u="none" strike="noStrike" kern="1200" cap="none" spc="0" normalizeH="0" baseline="0" noProof="0" dirty="0">
              <a:ln>
                <a:noFill/>
              </a:ln>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69600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621C8D69-03C3-4D2B-E51F-242BEEFEB3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C67983-34D9-D2AF-0450-196967D70E56}"/>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00E62381-E8AA-3518-4AD6-88CFB8D97CB1}"/>
              </a:ext>
            </a:extLst>
          </p:cNvPr>
          <p:cNvSpPr>
            <a:spLocks noGrp="1"/>
          </p:cNvSpPr>
          <p:nvPr>
            <p:ph idx="1"/>
          </p:nvPr>
        </p:nvSpPr>
        <p:spPr>
          <a:xfrm>
            <a:off x="246490" y="588395"/>
            <a:ext cx="11545293" cy="6217922"/>
          </a:xfrm>
        </p:spPr>
        <p:txBody>
          <a:bodyPr>
            <a:normAutofit/>
          </a:bodyPr>
          <a:lstStyle/>
          <a:p>
            <a:r>
              <a:rPr lang="en-US" dirty="0"/>
              <a:t>One commentary made this remark about Darius’ decree at the end of this section:</a:t>
            </a:r>
          </a:p>
          <a:p>
            <a:r>
              <a:rPr lang="en-US" i="1" dirty="0">
                <a:latin typeface="Cambria" panose="02040503050406030204" pitchFamily="18" charset="0"/>
                <a:ea typeface="Cambria" panose="02040503050406030204" pitchFamily="18" charset="0"/>
              </a:rPr>
              <a:t>Darius does not rise above his polytheistic background. He does not confess Daniel’s God to be the only true God, but merely raises Him above other gods. Thus, he does not condemn the worship of these other gods. In demanding that men fear and tremble before Daniel’s God, Darius requires no more than Nebuchadnezzar had apparently demanded for himself (cf. 5:19 where the same words are used). How tragic it is that in the presence of his mighty miracles, men do not acknowledge God to be the only true God! In the statements made concerning God and His kingdom, Darius is probably influenced by the events of the immediate past and by the instruction which he had received </a:t>
            </a:r>
            <a:r>
              <a:rPr lang="en-US" i="1" dirty="0" err="1">
                <a:latin typeface="Cambria" panose="02040503050406030204" pitchFamily="18" charset="0"/>
                <a:ea typeface="Cambria" panose="02040503050406030204" pitchFamily="18" charset="0"/>
              </a:rPr>
              <a:t>fromDaniel</a:t>
            </a:r>
            <a:r>
              <a:rPr lang="en-US" i="1" dirty="0">
                <a:latin typeface="Cambria" panose="02040503050406030204" pitchFamily="18" charset="0"/>
                <a:ea typeface="Cambria" panose="02040503050406030204" pitchFamily="18" charset="0"/>
              </a:rPr>
              <a:t>. His words, while true enough in themselves, could only have had a hollow meaning for himself. </a:t>
            </a:r>
            <a:r>
              <a:rPr lang="en-US" dirty="0"/>
              <a:t>(Edward J. Young, </a:t>
            </a:r>
            <a:r>
              <a:rPr lang="en-US" i="1" dirty="0"/>
              <a:t>The Prophecy of Daniel: A Commentary</a:t>
            </a:r>
            <a:r>
              <a:rPr lang="en-US" dirty="0"/>
              <a:t> p.139)</a:t>
            </a:r>
          </a:p>
          <a:p>
            <a:r>
              <a:rPr lang="en-US" dirty="0"/>
              <a:t>Do you agree or disagree? Why or why not?</a:t>
            </a:r>
          </a:p>
          <a:p>
            <a:endParaRPr lang="en-US" sz="3600" dirty="0"/>
          </a:p>
        </p:txBody>
      </p:sp>
    </p:spTree>
    <p:extLst>
      <p:ext uri="{BB962C8B-B14F-4D97-AF65-F5344CB8AC3E}">
        <p14:creationId xmlns:p14="http://schemas.microsoft.com/office/powerpoint/2010/main" val="1048216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5D1A48F0-B286-7B60-04C5-AF1D6C35D7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DB5FD0-6259-ED97-02C7-32C0285DAF4D}"/>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03B48A6A-0EAC-2E92-74E4-05BBB8242483}"/>
              </a:ext>
            </a:extLst>
          </p:cNvPr>
          <p:cNvSpPr>
            <a:spLocks noGrp="1"/>
          </p:cNvSpPr>
          <p:nvPr>
            <p:ph idx="1"/>
          </p:nvPr>
        </p:nvSpPr>
        <p:spPr>
          <a:xfrm>
            <a:off x="246490" y="588395"/>
            <a:ext cx="11545293" cy="5748238"/>
          </a:xfrm>
        </p:spPr>
        <p:txBody>
          <a:bodyPr>
            <a:normAutofit/>
          </a:bodyPr>
          <a:lstStyle/>
          <a:p>
            <a:r>
              <a:rPr lang="en-US" dirty="0"/>
              <a:t>We saw in our text today an illustration of how God will sometimes use a Christian believer’s faithful service to make a positive impression on the unbelieving world around them.</a:t>
            </a:r>
          </a:p>
          <a:p>
            <a:r>
              <a:rPr lang="en-US" dirty="0"/>
              <a:t>Have you ever seen an example of this in your own life or perhaps in the life of another Christian that you know that you would be willing to tell us about?</a:t>
            </a:r>
          </a:p>
          <a:p>
            <a:endParaRPr lang="en-US" sz="3600" dirty="0"/>
          </a:p>
        </p:txBody>
      </p:sp>
    </p:spTree>
    <p:extLst>
      <p:ext uri="{BB962C8B-B14F-4D97-AF65-F5344CB8AC3E}">
        <p14:creationId xmlns:p14="http://schemas.microsoft.com/office/powerpoint/2010/main" val="2258091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4AFBC32-8A43-520F-083A-DD8715C5407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D879E8-5CC2-079D-C1A3-42CF714A4A53}"/>
              </a:ext>
            </a:extLst>
          </p:cNvPr>
          <p:cNvSpPr>
            <a:spLocks noGrp="1"/>
          </p:cNvSpPr>
          <p:nvPr>
            <p:ph idx="1"/>
          </p:nvPr>
        </p:nvSpPr>
        <p:spPr>
          <a:xfrm>
            <a:off x="286247" y="1227221"/>
            <a:ext cx="11741321" cy="5406190"/>
          </a:xfrm>
        </p:spPr>
        <p:txBody>
          <a:bodyPr>
            <a:normAutofit fontScale="92500" lnSpcReduction="20000"/>
          </a:bodyPr>
          <a:lstStyle/>
          <a:p>
            <a:r>
              <a:rPr lang="en-US" sz="4400" dirty="0">
                <a:solidFill>
                  <a:schemeClr val="bg1"/>
                </a:solidFill>
                <a:effectLst>
                  <a:outerShdw blurRad="38100" dist="38100" dir="2700000" algn="ctr" rotWithShape="0">
                    <a:schemeClr val="tx1"/>
                  </a:outerShdw>
                </a:effectLst>
              </a:rPr>
              <a:t>After all of his attempts to </a:t>
            </a:r>
            <a:r>
              <a:rPr lang="en-US" sz="4400" b="1" i="1" dirty="0">
                <a:solidFill>
                  <a:schemeClr val="bg1"/>
                </a:solidFill>
                <a:effectLst>
                  <a:outerShdw blurRad="38100" dist="38100" dir="2700000" algn="ctr" rotWithShape="0">
                    <a:schemeClr val="tx1"/>
                  </a:outerShdw>
                </a:effectLst>
              </a:rPr>
              <a:t>save</a:t>
            </a:r>
            <a:r>
              <a:rPr lang="en-US" sz="4400" dirty="0">
                <a:solidFill>
                  <a:schemeClr val="bg1"/>
                </a:solidFill>
                <a:effectLst>
                  <a:outerShdw blurRad="38100" dist="38100" dir="2700000" algn="ctr" rotWithShape="0">
                    <a:schemeClr val="tx1"/>
                  </a:outerShdw>
                </a:effectLst>
              </a:rPr>
              <a:t> Daniel had been </a:t>
            </a:r>
            <a:r>
              <a:rPr lang="en-US" sz="4400" b="1" i="1" dirty="0">
                <a:solidFill>
                  <a:schemeClr val="bg1"/>
                </a:solidFill>
                <a:effectLst>
                  <a:outerShdw blurRad="38100" dist="38100" dir="2700000" algn="ctr" rotWithShape="0">
                    <a:schemeClr val="tx1"/>
                  </a:outerShdw>
                </a:effectLst>
              </a:rPr>
              <a:t>exhausted</a:t>
            </a:r>
            <a:r>
              <a:rPr lang="en-US" sz="4400" dirty="0">
                <a:solidFill>
                  <a:schemeClr val="bg1"/>
                </a:solidFill>
                <a:effectLst>
                  <a:outerShdw blurRad="38100" dist="38100" dir="2700000" algn="ctr" rotWithShape="0">
                    <a:schemeClr val="tx1"/>
                  </a:outerShdw>
                </a:effectLst>
              </a:rPr>
              <a:t>, the king reluctantly gave the order to have Daniel arrested and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cast into the den of lions</a:t>
            </a:r>
            <a:r>
              <a:rPr lang="en-US" sz="4400" dirty="0">
                <a:solidFill>
                  <a:schemeClr val="bg1"/>
                </a:solidFill>
                <a:effectLst>
                  <a:outerShdw blurRad="38100" dist="38100" dir="2700000" algn="ctr" rotWithShape="0">
                    <a:schemeClr val="tx1"/>
                  </a:outerShdw>
                </a:effectLst>
              </a:rPr>
              <a:t>”.</a:t>
            </a:r>
          </a:p>
          <a:p>
            <a:r>
              <a:rPr lang="en-US" sz="4400" dirty="0">
                <a:solidFill>
                  <a:schemeClr val="bg1"/>
                </a:solidFill>
                <a:effectLst>
                  <a:outerShdw blurRad="38100" dist="38100" dir="2700000" algn="ctr" rotWithShape="0">
                    <a:schemeClr val="tx1"/>
                  </a:outerShdw>
                </a:effectLst>
              </a:rPr>
              <a:t>Then Darius shouted down to Daniel in the pit,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May your God, whom you serve continually, deliver you!</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The KJV and NASB translate this statement as a </a:t>
            </a:r>
            <a:r>
              <a:rPr lang="en-US" sz="4400" b="1" i="1" dirty="0">
                <a:solidFill>
                  <a:schemeClr val="bg1"/>
                </a:solidFill>
                <a:effectLst>
                  <a:outerShdw blurRad="38100" dist="38100" dir="2700000" algn="ctr" rotWithShape="0">
                    <a:schemeClr val="tx1"/>
                  </a:outerShdw>
                </a:effectLst>
              </a:rPr>
              <a:t>prediction</a:t>
            </a:r>
            <a:r>
              <a:rPr lang="en-US" sz="4400" dirty="0">
                <a:solidFill>
                  <a:schemeClr val="bg1"/>
                </a:solidFill>
                <a:effectLst>
                  <a:outerShdw blurRad="38100" dist="38100" dir="2700000" algn="ctr" rotWithShape="0">
                    <a:schemeClr val="tx1"/>
                  </a:outerShdw>
                </a:effectLst>
              </a:rPr>
              <a:t> that God “</a:t>
            </a:r>
            <a:r>
              <a:rPr lang="en-US" sz="43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a:t>
            </a:r>
            <a:r>
              <a:rPr lang="en-US" sz="4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deliver</a:t>
            </a:r>
            <a:r>
              <a:rPr lang="en-US" sz="4400" dirty="0">
                <a:solidFill>
                  <a:schemeClr val="bg1"/>
                </a:solidFill>
                <a:effectLst>
                  <a:outerShdw blurRad="38100" dist="38100" dir="2700000" algn="ctr" rotWithShape="0">
                    <a:schemeClr val="tx1"/>
                  </a:outerShdw>
                </a:effectLst>
              </a:rPr>
              <a:t>” Daniel, whereas the NIV and ESV consider the declaration to be a desire on Darius’s part that God “</a:t>
            </a:r>
            <a:r>
              <a:rPr lang="en-US" sz="43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may</a:t>
            </a:r>
            <a:r>
              <a:rPr lang="en-US" sz="4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deliver</a:t>
            </a:r>
            <a:r>
              <a:rPr lang="en-US" sz="4400" dirty="0">
                <a:solidFill>
                  <a:schemeClr val="bg1"/>
                </a:solidFill>
                <a:effectLst>
                  <a:outerShdw blurRad="38100" dist="38100" dir="2700000" algn="ctr" rotWithShape="0">
                    <a:schemeClr val="tx1"/>
                  </a:outerShdw>
                </a:effectLst>
              </a:rPr>
              <a:t>” him. </a:t>
            </a:r>
          </a:p>
          <a:p>
            <a:r>
              <a:rPr lang="en-US" sz="4400" b="1" i="1" dirty="0">
                <a:solidFill>
                  <a:schemeClr val="bg1"/>
                </a:solidFill>
                <a:effectLst>
                  <a:outerShdw blurRad="38100" dist="38100" dir="2700000" algn="ctr" rotWithShape="0">
                    <a:schemeClr val="tx1"/>
                  </a:outerShdw>
                </a:effectLst>
              </a:rPr>
              <a:t>Grammatically</a:t>
            </a:r>
            <a:r>
              <a:rPr lang="en-US" sz="4400" dirty="0">
                <a:solidFill>
                  <a:schemeClr val="bg1"/>
                </a:solidFill>
                <a:effectLst>
                  <a:outerShdw blurRad="38100" dist="38100" dir="2700000" algn="ctr" rotWithShape="0">
                    <a:schemeClr val="tx1"/>
                  </a:outerShdw>
                </a:effectLst>
              </a:rPr>
              <a:t> the verb could be translated either way. </a:t>
            </a:r>
          </a:p>
        </p:txBody>
      </p:sp>
      <p:sp>
        <p:nvSpPr>
          <p:cNvPr id="7" name="Title 1">
            <a:extLst>
              <a:ext uri="{FF2B5EF4-FFF2-40B4-BE49-F238E27FC236}">
                <a16:creationId xmlns:a16="http://schemas.microsoft.com/office/drawing/2014/main" id="{AD398218-A5C7-73EB-A15C-4EB455181B6B}"/>
              </a:ext>
            </a:extLst>
          </p:cNvPr>
          <p:cNvSpPr>
            <a:spLocks noGrp="1"/>
          </p:cNvSpPr>
          <p:nvPr>
            <p:ph type="title"/>
          </p:nvPr>
        </p:nvSpPr>
        <p:spPr>
          <a:xfrm>
            <a:off x="0" y="3"/>
            <a:ext cx="12192000" cy="100262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commanded, and Daniel was brought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cast into the den of lions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declared to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May your God, whom you serve continually, deliver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1AD556D-3634-845B-C2D5-2DF8488AA4F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185–186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58078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60D5A3B-A64C-002B-47D3-9B8EE445306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A409D7-17B2-908E-B02A-FCC24717DDF9}"/>
              </a:ext>
            </a:extLst>
          </p:cNvPr>
          <p:cNvSpPr>
            <a:spLocks noGrp="1"/>
          </p:cNvSpPr>
          <p:nvPr>
            <p:ph idx="1"/>
          </p:nvPr>
        </p:nvSpPr>
        <p:spPr>
          <a:xfrm>
            <a:off x="286247" y="1199147"/>
            <a:ext cx="11741321" cy="5336825"/>
          </a:xfrm>
        </p:spPr>
        <p:txBody>
          <a:bodyPr>
            <a:normAutofit fontScale="70000" lnSpcReduction="20000"/>
          </a:bodyPr>
          <a:lstStyle/>
          <a:p>
            <a:r>
              <a:rPr lang="en-US" sz="4400" dirty="0">
                <a:solidFill>
                  <a:schemeClr val="bg1"/>
                </a:solidFill>
                <a:effectLst>
                  <a:outerShdw blurRad="38100" dist="38100" dir="2700000" algn="ctr" rotWithShape="0">
                    <a:schemeClr val="tx1"/>
                  </a:outerShdw>
                </a:effectLst>
              </a:rPr>
              <a:t>But the king could not have known with </a:t>
            </a:r>
            <a:r>
              <a:rPr lang="en-US" sz="4400" b="1" i="1" dirty="0">
                <a:solidFill>
                  <a:schemeClr val="bg1"/>
                </a:solidFill>
                <a:effectLst>
                  <a:outerShdw blurRad="38100" dist="38100" dir="2700000" algn="ctr" rotWithShape="0">
                    <a:schemeClr val="tx1"/>
                  </a:outerShdw>
                </a:effectLst>
              </a:rPr>
              <a:t>certainly</a:t>
            </a:r>
            <a:r>
              <a:rPr lang="en-US" sz="4400" dirty="0">
                <a:solidFill>
                  <a:schemeClr val="bg1"/>
                </a:solidFill>
                <a:effectLst>
                  <a:outerShdw blurRad="38100" dist="38100" dir="2700000" algn="ctr" rotWithShape="0">
                    <a:schemeClr val="tx1"/>
                  </a:outerShdw>
                </a:effectLst>
              </a:rPr>
              <a:t> that Daniel would be delivered. </a:t>
            </a:r>
          </a:p>
          <a:p>
            <a:r>
              <a:rPr lang="en-US" sz="4400" dirty="0">
                <a:solidFill>
                  <a:schemeClr val="bg1"/>
                </a:solidFill>
                <a:effectLst>
                  <a:outerShdw blurRad="38100" dist="38100" dir="2700000" algn="ctr" rotWithShape="0">
                    <a:schemeClr val="tx1"/>
                  </a:outerShdw>
                </a:effectLst>
              </a:rPr>
              <a:t>In fact, verse 20 indicates that the king was not </a:t>
            </a:r>
            <a:r>
              <a:rPr lang="en-US" sz="4400" b="1" i="1" dirty="0">
                <a:solidFill>
                  <a:schemeClr val="bg1"/>
                </a:solidFill>
                <a:effectLst>
                  <a:outerShdw blurRad="38100" dist="38100" dir="2700000" algn="ctr" rotWithShape="0">
                    <a:schemeClr val="tx1"/>
                  </a:outerShdw>
                </a:effectLst>
              </a:rPr>
              <a:t>sure</a:t>
            </a:r>
            <a:r>
              <a:rPr lang="en-US" sz="4400" dirty="0">
                <a:solidFill>
                  <a:schemeClr val="bg1"/>
                </a:solidFill>
                <a:effectLst>
                  <a:outerShdw blurRad="38100" dist="38100" dir="2700000" algn="ctr" rotWithShape="0">
                    <a:schemeClr val="tx1"/>
                  </a:outerShdw>
                </a:effectLst>
              </a:rPr>
              <a:t> Daniel </a:t>
            </a:r>
            <a:r>
              <a:rPr lang="en-US" sz="4400" b="1" i="1" dirty="0">
                <a:solidFill>
                  <a:schemeClr val="bg1"/>
                </a:solidFill>
                <a:effectLst>
                  <a:outerShdw blurRad="38100" dist="38100" dir="2700000" algn="ctr" rotWithShape="0">
                    <a:schemeClr val="tx1"/>
                  </a:outerShdw>
                </a:effectLst>
              </a:rPr>
              <a:t>would</a:t>
            </a:r>
            <a:r>
              <a:rPr lang="en-US" sz="4400" dirty="0">
                <a:solidFill>
                  <a:schemeClr val="bg1"/>
                </a:solidFill>
                <a:effectLst>
                  <a:outerShdw blurRad="38100" dist="38100" dir="2700000" algn="ctr" rotWithShape="0">
                    <a:schemeClr val="tx1"/>
                  </a:outerShdw>
                </a:effectLst>
              </a:rPr>
              <a:t> be delivered – only that he </a:t>
            </a:r>
            <a:r>
              <a:rPr lang="en-US" sz="4400" b="1" i="1" dirty="0">
                <a:solidFill>
                  <a:schemeClr val="bg1"/>
                </a:solidFill>
                <a:effectLst>
                  <a:outerShdw blurRad="38100" dist="38100" dir="2700000" algn="ctr" rotWithShape="0">
                    <a:schemeClr val="tx1"/>
                  </a:outerShdw>
                </a:effectLst>
              </a:rPr>
              <a:t>hoped</a:t>
            </a:r>
            <a:r>
              <a:rPr lang="en-US" sz="4400" dirty="0">
                <a:solidFill>
                  <a:schemeClr val="bg1"/>
                </a:solidFill>
                <a:effectLst>
                  <a:outerShdw blurRad="38100" dist="38100" dir="2700000" algn="ctr" rotWithShape="0">
                    <a:schemeClr val="tx1"/>
                  </a:outerShdw>
                </a:effectLst>
              </a:rPr>
              <a:t> he would be delivered.</a:t>
            </a:r>
          </a:p>
          <a:p>
            <a:r>
              <a:rPr lang="en-US" sz="4400" dirty="0">
                <a:solidFill>
                  <a:schemeClr val="bg1"/>
                </a:solidFill>
                <a:effectLst>
                  <a:outerShdw blurRad="38100" dist="38100" dir="2700000" algn="ctr" rotWithShape="0">
                    <a:schemeClr val="tx1"/>
                  </a:outerShdw>
                </a:effectLst>
              </a:rPr>
              <a:t>But the fact that Darius believed it was even </a:t>
            </a:r>
            <a:r>
              <a:rPr lang="en-US" sz="4400" b="1" i="1" dirty="0">
                <a:solidFill>
                  <a:schemeClr val="bg1"/>
                </a:solidFill>
                <a:effectLst>
                  <a:outerShdw blurRad="38100" dist="38100" dir="2700000" algn="ctr" rotWithShape="0">
                    <a:schemeClr val="tx1"/>
                  </a:outerShdw>
                </a:effectLst>
              </a:rPr>
              <a:t>possible</a:t>
            </a:r>
            <a:r>
              <a:rPr lang="en-US" sz="4400" dirty="0">
                <a:solidFill>
                  <a:schemeClr val="bg1"/>
                </a:solidFill>
                <a:effectLst>
                  <a:outerShdw blurRad="38100" dist="38100" dir="2700000" algn="ctr" rotWithShape="0">
                    <a:schemeClr val="tx1"/>
                  </a:outerShdw>
                </a:effectLst>
              </a:rPr>
              <a:t> that Daniel </a:t>
            </a:r>
            <a:r>
              <a:rPr lang="en-US" sz="4400" b="1" i="1" dirty="0">
                <a:solidFill>
                  <a:schemeClr val="bg1"/>
                </a:solidFill>
                <a:effectLst>
                  <a:outerShdw blurRad="38100" dist="38100" dir="2700000" algn="ctr" rotWithShape="0">
                    <a:schemeClr val="tx1"/>
                  </a:outerShdw>
                </a:effectLst>
              </a:rPr>
              <a:t>might</a:t>
            </a:r>
            <a:r>
              <a:rPr lang="en-US" sz="4400" dirty="0">
                <a:solidFill>
                  <a:schemeClr val="bg1"/>
                </a:solidFill>
                <a:effectLst>
                  <a:outerShdw blurRad="38100" dist="38100" dir="2700000" algn="ctr" rotWithShape="0">
                    <a:schemeClr val="tx1"/>
                  </a:outerShdw>
                </a:effectLst>
              </a:rPr>
              <a:t> be saved </a:t>
            </a:r>
            <a:r>
              <a:rPr lang="en-US" sz="4400" b="1" i="1" dirty="0">
                <a:solidFill>
                  <a:schemeClr val="bg1"/>
                </a:solidFill>
                <a:effectLst>
                  <a:outerShdw blurRad="38100" dist="38100" dir="2700000" algn="ctr" rotWithShape="0">
                    <a:schemeClr val="tx1"/>
                  </a:outerShdw>
                </a:effectLst>
              </a:rPr>
              <a:t>could</a:t>
            </a:r>
            <a:r>
              <a:rPr lang="en-US" sz="4400" dirty="0">
                <a:solidFill>
                  <a:schemeClr val="bg1"/>
                </a:solidFill>
                <a:effectLst>
                  <a:outerShdw blurRad="38100" dist="38100" dir="2700000" algn="ctr" rotWithShape="0">
                    <a:schemeClr val="tx1"/>
                  </a:outerShdw>
                </a:effectLst>
              </a:rPr>
              <a:t> be an indication that Daniel had told the king of the great miracles that the God of Israel had performed in the past. </a:t>
            </a:r>
          </a:p>
          <a:p>
            <a:r>
              <a:rPr lang="en-US" sz="4400" dirty="0">
                <a:solidFill>
                  <a:schemeClr val="bg1"/>
                </a:solidFill>
                <a:effectLst>
                  <a:outerShdw blurRad="38100" dist="38100" dir="2700000" algn="ctr" rotWithShape="0">
                    <a:schemeClr val="tx1"/>
                  </a:outerShdw>
                </a:effectLst>
              </a:rPr>
              <a:t>Darius here characterizes Daniel as “serving” his God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continually</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This characterization of Daniel by a pagan king indicates that Daniel had set an </a:t>
            </a:r>
            <a:r>
              <a:rPr lang="en-US" sz="4400" b="1" i="1" dirty="0">
                <a:solidFill>
                  <a:schemeClr val="bg1"/>
                </a:solidFill>
                <a:effectLst>
                  <a:outerShdw blurRad="38100" dist="38100" dir="2700000" algn="ctr" rotWithShape="0">
                    <a:schemeClr val="tx1"/>
                  </a:outerShdw>
                </a:effectLst>
              </a:rPr>
              <a:t>outstanding</a:t>
            </a:r>
            <a:r>
              <a:rPr lang="en-US" sz="4400" dirty="0">
                <a:solidFill>
                  <a:schemeClr val="bg1"/>
                </a:solidFill>
                <a:effectLst>
                  <a:outerShdw blurRad="38100" dist="38100" dir="2700000" algn="ctr" rotWithShape="0">
                    <a:schemeClr val="tx1"/>
                  </a:outerShdw>
                </a:effectLst>
              </a:rPr>
              <a:t> </a:t>
            </a:r>
            <a:r>
              <a:rPr lang="en-US" sz="4400" b="1" i="1" dirty="0">
                <a:solidFill>
                  <a:schemeClr val="bg1"/>
                </a:solidFill>
                <a:effectLst>
                  <a:outerShdw blurRad="38100" dist="38100" dir="2700000" algn="ctr" rotWithShape="0">
                    <a:schemeClr val="tx1"/>
                  </a:outerShdw>
                </a:effectLst>
              </a:rPr>
              <a:t>example</a:t>
            </a:r>
            <a:r>
              <a:rPr lang="en-US" sz="4400" dirty="0">
                <a:solidFill>
                  <a:schemeClr val="bg1"/>
                </a:solidFill>
                <a:effectLst>
                  <a:outerShdw blurRad="38100" dist="38100" dir="2700000" algn="ctr" rotWithShape="0">
                    <a:schemeClr val="tx1"/>
                  </a:outerShdw>
                </a:effectLst>
              </a:rPr>
              <a:t> of service to God. </a:t>
            </a:r>
          </a:p>
          <a:p>
            <a:r>
              <a:rPr lang="en-US" sz="4400" dirty="0">
                <a:solidFill>
                  <a:schemeClr val="bg1"/>
                </a:solidFill>
                <a:effectLst>
                  <a:outerShdw blurRad="38100" dist="38100" dir="2700000" algn="ctr" rotWithShape="0">
                    <a:schemeClr val="tx1"/>
                  </a:outerShdw>
                </a:effectLst>
              </a:rPr>
              <a:t>We see from this that God will sometimes use a Christian believer’s faithful service to make a positive impression on the unbelieving world around them.</a:t>
            </a:r>
          </a:p>
        </p:txBody>
      </p:sp>
      <p:sp>
        <p:nvSpPr>
          <p:cNvPr id="7" name="Title 1">
            <a:extLst>
              <a:ext uri="{FF2B5EF4-FFF2-40B4-BE49-F238E27FC236}">
                <a16:creationId xmlns:a16="http://schemas.microsoft.com/office/drawing/2014/main" id="{84887331-0FF3-0B2B-9795-7C3AD16EF0D7}"/>
              </a:ext>
            </a:extLst>
          </p:cNvPr>
          <p:cNvSpPr>
            <a:spLocks noGrp="1"/>
          </p:cNvSpPr>
          <p:nvPr>
            <p:ph type="title"/>
          </p:nvPr>
        </p:nvSpPr>
        <p:spPr>
          <a:xfrm>
            <a:off x="0" y="3"/>
            <a:ext cx="12192000" cy="100262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commanded, and Daniel was brought and cast into the den of lions. The king declared to Daniel, “May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God, whom you serve continually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deliver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F612664-D36E-03F7-72C4-EDF9A9D74D1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185–186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70167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A708013-E7D6-0B94-2415-92D2D2DAD0C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B05AE8-680E-CC54-2E4F-D6394F04A896}"/>
              </a:ext>
            </a:extLst>
          </p:cNvPr>
          <p:cNvSpPr>
            <a:spLocks noGrp="1"/>
          </p:cNvSpPr>
          <p:nvPr>
            <p:ph idx="1"/>
          </p:nvPr>
        </p:nvSpPr>
        <p:spPr>
          <a:xfrm>
            <a:off x="286247" y="1110917"/>
            <a:ext cx="11741321" cy="5425056"/>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A stone was placed over the opening of the den and sealed with the signet rings of the king and his nobles so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nothing might be changed concerning Daniel</a:t>
            </a:r>
            <a:r>
              <a:rPr lang="en-US" sz="3200" dirty="0">
                <a:solidFill>
                  <a:schemeClr val="bg1"/>
                </a:solidFill>
                <a:effectLst>
                  <a:outerShdw blurRad="38100" dist="38100" dir="2700000" algn="ctr" rotWithShape="0">
                    <a:schemeClr val="tx1"/>
                  </a:outerShdw>
                </a:effectLst>
              </a:rPr>
              <a:t>” – in other words, the king eliminated </a:t>
            </a:r>
            <a:r>
              <a:rPr lang="en-US" sz="3200" b="1" i="1" dirty="0">
                <a:solidFill>
                  <a:schemeClr val="bg1"/>
                </a:solidFill>
                <a:effectLst>
                  <a:outerShdw blurRad="38100" dist="38100" dir="2700000" algn="ctr" rotWithShape="0">
                    <a:schemeClr val="tx1"/>
                  </a:outerShdw>
                </a:effectLst>
              </a:rPr>
              <a:t>any possibility </a:t>
            </a:r>
            <a:r>
              <a:rPr lang="en-US" sz="3200" dirty="0">
                <a:solidFill>
                  <a:schemeClr val="bg1"/>
                </a:solidFill>
                <a:effectLst>
                  <a:outerShdw blurRad="38100" dist="38100" dir="2700000" algn="ctr" rotWithShape="0">
                    <a:schemeClr val="tx1"/>
                  </a:outerShdw>
                </a:effectLst>
              </a:rPr>
              <a:t>that Daniel might be rescued. </a:t>
            </a:r>
          </a:p>
          <a:p>
            <a:r>
              <a:rPr lang="en-US" sz="3200" dirty="0">
                <a:solidFill>
                  <a:schemeClr val="bg1"/>
                </a:solidFill>
                <a:effectLst>
                  <a:outerShdw blurRad="38100" dist="38100" dir="2700000" algn="ctr" rotWithShape="0">
                    <a:schemeClr val="tx1"/>
                  </a:outerShdw>
                </a:effectLst>
              </a:rPr>
              <a:t>The way this typically worked is that soft clay would be attached to chains that held the stone in place over the mouth of the entrance, and the king and his nobles would make their personal marks by pressing their signet rings into the clay. </a:t>
            </a:r>
          </a:p>
          <a:p>
            <a:r>
              <a:rPr lang="en-US" sz="3200" dirty="0">
                <a:solidFill>
                  <a:schemeClr val="bg1"/>
                </a:solidFill>
                <a:effectLst>
                  <a:outerShdw blurRad="38100" dist="38100" dir="2700000" algn="ctr" rotWithShape="0">
                    <a:schemeClr val="tx1"/>
                  </a:outerShdw>
                </a:effectLst>
              </a:rPr>
              <a:t>After the clay hardened, the chains could not be removed without </a:t>
            </a:r>
            <a:r>
              <a:rPr lang="en-US" sz="3200" b="1" i="1" dirty="0">
                <a:solidFill>
                  <a:schemeClr val="bg1"/>
                </a:solidFill>
                <a:effectLst>
                  <a:outerShdw blurRad="38100" dist="38100" dir="2700000" algn="ctr" rotWithShape="0">
                    <a:schemeClr val="tx1"/>
                  </a:outerShdw>
                </a:effectLst>
              </a:rPr>
              <a:t>breaking</a:t>
            </a:r>
            <a:r>
              <a:rPr lang="en-US" sz="3200" dirty="0">
                <a:solidFill>
                  <a:schemeClr val="bg1"/>
                </a:solidFill>
                <a:effectLst>
                  <a:outerShdw blurRad="38100" dist="38100" dir="2700000" algn="ctr" rotWithShape="0">
                    <a:schemeClr val="tx1"/>
                  </a:outerShdw>
                </a:effectLst>
              </a:rPr>
              <a:t> the seals. </a:t>
            </a:r>
          </a:p>
          <a:p>
            <a:r>
              <a:rPr lang="en-US" sz="3200" dirty="0">
                <a:solidFill>
                  <a:schemeClr val="bg1"/>
                </a:solidFill>
                <a:effectLst>
                  <a:outerShdw blurRad="38100" dist="38100" dir="2700000" algn="ctr" rotWithShape="0">
                    <a:schemeClr val="tx1"/>
                  </a:outerShdw>
                </a:effectLst>
              </a:rPr>
              <a:t>No one would be likely to remove a chain that had been sealed in place by the king and some of his highest officials. </a:t>
            </a:r>
          </a:p>
          <a:p>
            <a:r>
              <a:rPr lang="en-US" sz="3200" dirty="0">
                <a:solidFill>
                  <a:schemeClr val="bg1"/>
                </a:solidFill>
                <a:effectLst>
                  <a:outerShdw blurRad="38100" dist="38100" dir="2700000" algn="ctr" rotWithShape="0">
                    <a:schemeClr val="tx1"/>
                  </a:outerShdw>
                </a:effectLst>
              </a:rPr>
              <a:t>So, Daniel was now </a:t>
            </a:r>
            <a:r>
              <a:rPr lang="en-US" sz="3200" b="1" i="1" dirty="0">
                <a:solidFill>
                  <a:schemeClr val="bg1"/>
                </a:solidFill>
                <a:effectLst>
                  <a:outerShdw blurRad="38100" dist="38100" dir="2700000" algn="ctr" rotWithShape="0">
                    <a:schemeClr val="tx1"/>
                  </a:outerShdw>
                </a:effectLst>
              </a:rPr>
              <a:t>securely locked </a:t>
            </a:r>
            <a:r>
              <a:rPr lang="en-US" sz="3200" dirty="0">
                <a:solidFill>
                  <a:schemeClr val="bg1"/>
                </a:solidFill>
                <a:effectLst>
                  <a:outerShdw blurRad="38100" dist="38100" dir="2700000" algn="ctr" rotWithShape="0">
                    <a:schemeClr val="tx1"/>
                  </a:outerShdw>
                </a:effectLst>
              </a:rPr>
              <a:t>in the lion’s den.</a:t>
            </a:r>
          </a:p>
        </p:txBody>
      </p:sp>
      <p:sp>
        <p:nvSpPr>
          <p:cNvPr id="7" name="Title 1">
            <a:extLst>
              <a:ext uri="{FF2B5EF4-FFF2-40B4-BE49-F238E27FC236}">
                <a16:creationId xmlns:a16="http://schemas.microsoft.com/office/drawing/2014/main" id="{CD817E69-2348-F6D4-19A7-B52563D6FFC2}"/>
              </a:ext>
            </a:extLst>
          </p:cNvPr>
          <p:cNvSpPr>
            <a:spLocks noGrp="1"/>
          </p:cNvSpPr>
          <p:nvPr>
            <p:ph type="title"/>
          </p:nvPr>
        </p:nvSpPr>
        <p:spPr>
          <a:xfrm>
            <a:off x="0" y="3"/>
            <a:ext cx="12192000" cy="100262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 stone was brought and laid on the mouth of the den, and the king sealed it with his own signet and with the signet of his lords,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nothing might be changed concerning Daniel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2F99717-C271-4BD6-F7B3-DE990BAF2CEB}"/>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185–186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35255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A3583D8-D6D8-CBBB-4E11-C8523D041F2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9363A4-336F-180B-4A3F-CA20CE215D19}"/>
              </a:ext>
            </a:extLst>
          </p:cNvPr>
          <p:cNvSpPr>
            <a:spLocks noGrp="1"/>
          </p:cNvSpPr>
          <p:nvPr>
            <p:ph idx="1"/>
          </p:nvPr>
        </p:nvSpPr>
        <p:spPr>
          <a:xfrm>
            <a:off x="286248" y="1199147"/>
            <a:ext cx="11488657" cy="5336825"/>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Darius must have admired and liked Daniel a great deal. </a:t>
            </a:r>
          </a:p>
          <a:p>
            <a:r>
              <a:rPr lang="en-US" sz="3200" dirty="0">
                <a:solidFill>
                  <a:schemeClr val="bg1"/>
                </a:solidFill>
                <a:effectLst>
                  <a:outerShdw blurRad="38100" dist="38100" dir="2700000" algn="ctr" rotWithShape="0">
                    <a:schemeClr val="tx1"/>
                  </a:outerShdw>
                </a:effectLst>
              </a:rPr>
              <a:t>When he returned to the palace, he began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fasting</a:t>
            </a:r>
            <a:r>
              <a:rPr lang="en-US" sz="3200" dirty="0">
                <a:solidFill>
                  <a:schemeClr val="bg1"/>
                </a:solidFill>
                <a:effectLst>
                  <a:outerShdw blurRad="38100" dist="38100" dir="2700000" algn="ctr" rotWithShape="0">
                    <a:schemeClr val="tx1"/>
                  </a:outerShdw>
                </a:effectLst>
              </a:rPr>
              <a:t>” and presumably praying (possibly to Daniel’s God) for the Daniel’s safety. </a:t>
            </a:r>
          </a:p>
          <a:p>
            <a:r>
              <a:rPr lang="en-US" sz="3200" dirty="0">
                <a:solidFill>
                  <a:schemeClr val="bg1"/>
                </a:solidFill>
                <a:effectLst>
                  <a:outerShdw blurRad="38100" dist="38100" dir="2700000" algn="ctr" rotWithShape="0">
                    <a:schemeClr val="tx1"/>
                  </a:outerShdw>
                </a:effectLst>
              </a:rPr>
              <a:t>We’re told that Darius refused all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diversions</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sleep fled from him</a:t>
            </a:r>
            <a:r>
              <a:rPr lang="en-US" sz="3200" dirty="0">
                <a:solidFill>
                  <a:schemeClr val="bg1"/>
                </a:solidFill>
                <a:effectLst>
                  <a:outerShdw blurRad="38100" dist="38100" dir="2700000" algn="ctr" rotWithShape="0">
                    <a:schemeClr val="tx1"/>
                  </a:outerShdw>
                </a:effectLst>
              </a:rPr>
              <a:t>” – an idiomatic way of saying that he was unable to sleep.</a:t>
            </a:r>
          </a:p>
          <a:p>
            <a:r>
              <a:rPr lang="en-US" sz="3200" dirty="0">
                <a:solidFill>
                  <a:schemeClr val="bg1"/>
                </a:solidFill>
                <a:effectLst>
                  <a:outerShdw blurRad="38100" dist="38100" dir="2700000" algn="ctr" rotWithShape="0">
                    <a:schemeClr val="tx1"/>
                  </a:outerShdw>
                </a:effectLst>
              </a:rPr>
              <a:t>The word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diversions</a:t>
            </a:r>
            <a:r>
              <a:rPr lang="en-US" sz="3200" dirty="0">
                <a:solidFill>
                  <a:schemeClr val="bg1"/>
                </a:solidFill>
                <a:effectLst>
                  <a:outerShdw blurRad="38100" dist="38100" dir="2700000" algn="ctr" rotWithShape="0">
                    <a:schemeClr val="tx1"/>
                  </a:outerShdw>
                </a:effectLst>
              </a:rPr>
              <a:t>” appears only here in the Old Testament, and its meaning is uncertain. </a:t>
            </a:r>
          </a:p>
          <a:p>
            <a:r>
              <a:rPr lang="en-US" sz="3200" dirty="0">
                <a:solidFill>
                  <a:schemeClr val="bg1"/>
                </a:solidFill>
                <a:effectLst>
                  <a:outerShdw blurRad="38100" dist="38100" dir="2700000" algn="ctr" rotWithShape="0">
                    <a:schemeClr val="tx1"/>
                  </a:outerShdw>
                </a:effectLst>
              </a:rPr>
              <a:t>Apparently, it refers to some form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entertainment</a:t>
            </a:r>
            <a:r>
              <a:rPr lang="en-US" sz="3200" dirty="0">
                <a:solidFill>
                  <a:schemeClr val="bg1"/>
                </a:solidFill>
                <a:effectLst>
                  <a:outerShdw blurRad="38100" dist="38100" dir="2700000" algn="ctr" rotWithShape="0">
                    <a:schemeClr val="tx1"/>
                  </a:outerShdw>
                </a:effectLst>
              </a:rPr>
              <a:t>” which is how the NIV has translated it, but the </a:t>
            </a:r>
            <a:r>
              <a:rPr lang="en-US" sz="3200" b="1" i="1" dirty="0">
                <a:solidFill>
                  <a:schemeClr val="bg1"/>
                </a:solidFill>
                <a:effectLst>
                  <a:outerShdw blurRad="38100" dist="38100" dir="2700000" algn="ctr" rotWithShape="0">
                    <a:schemeClr val="tx1"/>
                  </a:outerShdw>
                </a:effectLst>
              </a:rPr>
              <a:t>exact</a:t>
            </a:r>
            <a:r>
              <a:rPr lang="en-US" sz="3200" dirty="0">
                <a:solidFill>
                  <a:schemeClr val="bg1"/>
                </a:solidFill>
                <a:effectLst>
                  <a:outerShdw blurRad="38100" dist="38100" dir="2700000" algn="ctr" rotWithShape="0">
                    <a:schemeClr val="tx1"/>
                  </a:outerShdw>
                </a:effectLst>
              </a:rPr>
              <a:t> meaning is unclear.</a:t>
            </a:r>
          </a:p>
          <a:p>
            <a:r>
              <a:rPr lang="en-US" sz="3200" dirty="0">
                <a:solidFill>
                  <a:schemeClr val="bg1"/>
                </a:solidFill>
                <a:effectLst>
                  <a:outerShdw blurRad="38100" dist="38100" dir="2700000" algn="ctr" rotWithShape="0">
                    <a:schemeClr val="tx1"/>
                  </a:outerShdw>
                </a:effectLst>
              </a:rPr>
              <a:t>The idea is that the king was too upset about the situation with Daniel to enjoy any of the things he might have normally done for entertainment or amusement.</a:t>
            </a:r>
          </a:p>
        </p:txBody>
      </p:sp>
      <p:sp>
        <p:nvSpPr>
          <p:cNvPr id="7" name="Title 1">
            <a:extLst>
              <a:ext uri="{FF2B5EF4-FFF2-40B4-BE49-F238E27FC236}">
                <a16:creationId xmlns:a16="http://schemas.microsoft.com/office/drawing/2014/main" id="{674DBCB7-6DF6-9D83-FAFF-842B6AEFA061}"/>
              </a:ext>
            </a:extLst>
          </p:cNvPr>
          <p:cNvSpPr>
            <a:spLocks noGrp="1"/>
          </p:cNvSpPr>
          <p:nvPr>
            <p:ph type="title"/>
          </p:nvPr>
        </p:nvSpPr>
        <p:spPr>
          <a:xfrm>
            <a:off x="0" y="3"/>
            <a:ext cx="12192000" cy="100262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went to his palace and spent the night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fasting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diversions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were brought to him,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sleep fled from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BD32585-388B-3568-2643-E49AD01B32DE}"/>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185–186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06837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DD91F14-43F6-B99E-0CEB-1BB9C081D7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E00C2D-6359-A1A0-61D5-45F8888F6D09}"/>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Deliverance (6:19-23)</a:t>
            </a:r>
          </a:p>
        </p:txBody>
      </p:sp>
      <p:sp>
        <p:nvSpPr>
          <p:cNvPr id="5" name="Content Placeholder 4">
            <a:extLst>
              <a:ext uri="{FF2B5EF4-FFF2-40B4-BE49-F238E27FC236}">
                <a16:creationId xmlns:a16="http://schemas.microsoft.com/office/drawing/2014/main" id="{CF6E620C-7DC9-B3A1-AC19-1BB2EFA16008}"/>
              </a:ext>
            </a:extLst>
          </p:cNvPr>
          <p:cNvSpPr>
            <a:spLocks noGrp="1"/>
          </p:cNvSpPr>
          <p:nvPr>
            <p:ph idx="1"/>
          </p:nvPr>
        </p:nvSpPr>
        <p:spPr>
          <a:xfrm>
            <a:off x="357809" y="1001863"/>
            <a:ext cx="11502887" cy="5793791"/>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the first light of dawn, the king got up and hurried to the lions' den.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he came near the den, he called to Daniel in an anguished voice, “Daniel, servant of the living God, has your God, whom you serve continually, been able to rescue you from the lions?”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answered, “O king, live forever!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My God sent his angel, and he shut the mouths of the lions. They have not hurt me, because I was found innocent in his sight. Nor have I ever done any wrong before you, O king.”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was overjoyed and gave orders to lift Daniel out of the den. And when Daniel was lifted from the den, no wound was found on him, because he had trusted in his God.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2394389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11FC03E-71E3-0B7A-CE1A-FEE5FF4A7AF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C2222E-66D5-745A-F7FD-6C888AB7FAA3}"/>
              </a:ext>
            </a:extLst>
          </p:cNvPr>
          <p:cNvSpPr>
            <a:spLocks noGrp="1"/>
          </p:cNvSpPr>
          <p:nvPr>
            <p:ph idx="1"/>
          </p:nvPr>
        </p:nvSpPr>
        <p:spPr>
          <a:xfrm>
            <a:off x="286247" y="1760621"/>
            <a:ext cx="11741321" cy="4479757"/>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We’re told that the king arose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break of day</a:t>
            </a:r>
            <a:r>
              <a:rPr lang="en-US" sz="3200" dirty="0">
                <a:solidFill>
                  <a:schemeClr val="bg1"/>
                </a:solidFill>
                <a:effectLst>
                  <a:outerShdw blurRad="38100" dist="38100" dir="2700000" algn="ctr" rotWithShape="0">
                    <a:schemeClr val="tx1"/>
                  </a:outerShdw>
                </a:effectLst>
              </a:rPr>
              <a:t>” and went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haste </a:t>
            </a:r>
            <a:r>
              <a:rPr lang="en-US" sz="3200" dirty="0">
                <a:solidFill>
                  <a:schemeClr val="bg1"/>
                </a:solidFill>
                <a:effectLst>
                  <a:outerShdw blurRad="38100" dist="38100" dir="2700000" algn="ctr" rotWithShape="0">
                    <a:schemeClr val="tx1"/>
                  </a:outerShdw>
                </a:effectLst>
              </a:rPr>
              <a:t>” to the place of Daniel’s confinement. </a:t>
            </a:r>
          </a:p>
          <a:p>
            <a:r>
              <a:rPr lang="en-US" sz="3200" dirty="0">
                <a:solidFill>
                  <a:schemeClr val="bg1"/>
                </a:solidFill>
                <a:effectLst>
                  <a:outerShdw blurRad="38100" dist="38100" dir="2700000" algn="ctr" rotWithShape="0">
                    <a:schemeClr val="tx1"/>
                  </a:outerShdw>
                </a:effectLst>
              </a:rPr>
              <a:t>There are undoubtably a </a:t>
            </a:r>
            <a:r>
              <a:rPr lang="en-US" sz="3200" b="1" i="1" dirty="0">
                <a:solidFill>
                  <a:schemeClr val="bg1"/>
                </a:solidFill>
                <a:effectLst>
                  <a:outerShdw blurRad="38100" dist="38100" dir="2700000" algn="ctr" rotWithShape="0">
                    <a:schemeClr val="tx1"/>
                  </a:outerShdw>
                </a:effectLst>
              </a:rPr>
              <a:t>number</a:t>
            </a:r>
            <a:r>
              <a:rPr lang="en-US" sz="3200" dirty="0">
                <a:solidFill>
                  <a:schemeClr val="bg1"/>
                </a:solidFill>
                <a:effectLst>
                  <a:outerShdw blurRad="38100" dist="38100" dir="2700000" algn="ctr" rotWithShape="0">
                    <a:schemeClr val="tx1"/>
                  </a:outerShdw>
                </a:effectLst>
              </a:rPr>
              <a:t> of factors prompting such as early visit: </a:t>
            </a:r>
          </a:p>
          <a:p>
            <a:pPr lvl="1"/>
            <a:r>
              <a:rPr lang="en-US" sz="2800" dirty="0">
                <a:solidFill>
                  <a:schemeClr val="bg1"/>
                </a:solidFill>
                <a:effectLst>
                  <a:outerShdw blurRad="38100" dist="38100" dir="2700000" algn="ctr" rotWithShape="0">
                    <a:schemeClr val="tx1"/>
                  </a:outerShdw>
                </a:effectLst>
              </a:rPr>
              <a:t>His deep anxiety</a:t>
            </a:r>
          </a:p>
          <a:p>
            <a:pPr lvl="1"/>
            <a:r>
              <a:rPr lang="en-US" sz="2800" dirty="0">
                <a:solidFill>
                  <a:schemeClr val="bg1"/>
                </a:solidFill>
                <a:effectLst>
                  <a:outerShdw blurRad="38100" dist="38100" dir="2700000" algn="ctr" rotWithShape="0">
                    <a:schemeClr val="tx1"/>
                  </a:outerShdw>
                </a:effectLst>
              </a:rPr>
              <a:t>His sleepless night</a:t>
            </a:r>
          </a:p>
          <a:p>
            <a:pPr lvl="1"/>
            <a:r>
              <a:rPr lang="en-US" sz="2800" dirty="0">
                <a:solidFill>
                  <a:schemeClr val="bg1"/>
                </a:solidFill>
                <a:effectLst>
                  <a:outerShdw blurRad="38100" dist="38100" dir="2700000" algn="ctr" rotWithShape="0">
                    <a:schemeClr val="tx1"/>
                  </a:outerShdw>
                </a:effectLst>
              </a:rPr>
              <a:t>The remorse he undoubtably felt</a:t>
            </a:r>
          </a:p>
          <a:p>
            <a:pPr lvl="1"/>
            <a:r>
              <a:rPr lang="en-US" sz="2800" dirty="0">
                <a:solidFill>
                  <a:schemeClr val="bg1"/>
                </a:solidFill>
                <a:effectLst>
                  <a:outerShdw blurRad="38100" dist="38100" dir="2700000" algn="ctr" rotWithShape="0">
                    <a:schemeClr val="tx1"/>
                  </a:outerShdw>
                </a:effectLst>
              </a:rPr>
              <a:t>His hope that Daniel might be preserved after all</a:t>
            </a:r>
            <a:r>
              <a:rPr lang="en-US" sz="28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28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We’re told that Darius came to the opening of the den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cried out </a:t>
            </a:r>
            <a:r>
              <a:rPr lang="en-US" sz="3200" dirty="0">
                <a:solidFill>
                  <a:schemeClr val="bg1"/>
                </a:solidFill>
                <a:effectLst>
                  <a:outerShdw blurRad="38100" dist="38100" dir="2700000" algn="ctr" rotWithShape="0">
                    <a:schemeClr val="tx1"/>
                  </a:outerShdw>
                </a:effectLst>
              </a:rPr>
              <a:t>” to Daniel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 tone of anguish</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While the king’s </a:t>
            </a:r>
            <a:r>
              <a:rPr lang="en-US" sz="3200" b="1" i="1" dirty="0">
                <a:solidFill>
                  <a:schemeClr val="bg1"/>
                </a:solidFill>
                <a:effectLst>
                  <a:outerShdw blurRad="38100" dist="38100" dir="2700000" algn="ctr" rotWithShape="0">
                    <a:schemeClr val="tx1"/>
                  </a:outerShdw>
                </a:effectLst>
              </a:rPr>
              <a:t>actions</a:t>
            </a:r>
            <a:r>
              <a:rPr lang="en-US" sz="3200" dirty="0">
                <a:solidFill>
                  <a:schemeClr val="bg1"/>
                </a:solidFill>
                <a:effectLst>
                  <a:outerShdw blurRad="38100" dist="38100" dir="2700000" algn="ctr" rotWithShape="0">
                    <a:schemeClr val="tx1"/>
                  </a:outerShdw>
                </a:effectLst>
              </a:rPr>
              <a:t> demonstrate that he held out the </a:t>
            </a:r>
            <a:r>
              <a:rPr lang="en-US" sz="3200" b="1" i="1" dirty="0">
                <a:solidFill>
                  <a:schemeClr val="bg1"/>
                </a:solidFill>
                <a:effectLst>
                  <a:outerShdw blurRad="38100" dist="38100" dir="2700000" algn="ctr" rotWithShape="0">
                    <a:schemeClr val="tx1"/>
                  </a:outerShdw>
                </a:effectLst>
              </a:rPr>
              <a:t>hope</a:t>
            </a:r>
            <a:r>
              <a:rPr lang="en-US" sz="3200" dirty="0">
                <a:solidFill>
                  <a:schemeClr val="bg1"/>
                </a:solidFill>
                <a:effectLst>
                  <a:outerShdw blurRad="38100" dist="38100" dir="2700000" algn="ctr" rotWithShape="0">
                    <a:schemeClr val="tx1"/>
                  </a:outerShdw>
                </a:effectLst>
              </a:rPr>
              <a:t> that Daniel’s God </a:t>
            </a:r>
            <a:r>
              <a:rPr lang="en-US" sz="3200" b="1" i="1" dirty="0">
                <a:solidFill>
                  <a:schemeClr val="bg1"/>
                </a:solidFill>
                <a:effectLst>
                  <a:outerShdw blurRad="38100" dist="38100" dir="2700000" algn="ctr" rotWithShape="0">
                    <a:schemeClr val="tx1"/>
                  </a:outerShdw>
                </a:effectLst>
              </a:rPr>
              <a:t>would</a:t>
            </a:r>
            <a:r>
              <a:rPr lang="en-US" sz="3200" dirty="0">
                <a:solidFill>
                  <a:schemeClr val="bg1"/>
                </a:solidFill>
                <a:effectLst>
                  <a:outerShdw blurRad="38100" dist="38100" dir="2700000" algn="ctr" rotWithShape="0">
                    <a:schemeClr val="tx1"/>
                  </a:outerShdw>
                </a:effectLst>
              </a:rPr>
              <a:t> deliver him,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tone of anguish</a:t>
            </a:r>
            <a:r>
              <a:rPr lang="en-US" sz="3200" dirty="0">
                <a:solidFill>
                  <a:schemeClr val="bg1"/>
                </a:solidFill>
                <a:effectLst>
                  <a:outerShdw blurRad="38100" dist="38100" dir="2700000" algn="ctr" rotWithShape="0">
                    <a:schemeClr val="tx1"/>
                  </a:outerShdw>
                </a:effectLst>
              </a:rPr>
              <a:t>” indicates that he did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believe it was </a:t>
            </a:r>
            <a:r>
              <a:rPr lang="en-US" sz="3200" b="1" i="1" dirty="0">
                <a:solidFill>
                  <a:schemeClr val="bg1"/>
                </a:solidFill>
                <a:effectLst>
                  <a:outerShdw blurRad="38100" dist="38100" dir="2700000" algn="ctr" rotWithShape="0">
                    <a:schemeClr val="tx1"/>
                  </a:outerShdw>
                </a:effectLst>
              </a:rPr>
              <a:t>likely</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91C5DB8D-C007-D3AC-94A6-F9F5C226BAE9}"/>
              </a:ext>
            </a:extLst>
          </p:cNvPr>
          <p:cNvSpPr>
            <a:spLocks noGrp="1"/>
          </p:cNvSpPr>
          <p:nvPr>
            <p:ph type="title"/>
          </p:nvPr>
        </p:nvSpPr>
        <p:spPr>
          <a:xfrm>
            <a:off x="0" y="3"/>
            <a:ext cx="12192000" cy="165233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break of day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arose and went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haste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den of lions.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he came near to the den where Daniel was, 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cried out in a tone of anguish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declared to Daniel, “O Daniel, servant of the living God, has your God, whom you serve continually, been able to deliver you from the lions?”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E790801-64A3-71B1-8925-C894912D9A2E}"/>
              </a:ext>
            </a:extLst>
          </p:cNvPr>
          <p:cNvSpPr txBox="1"/>
          <p:nvPr/>
        </p:nvSpPr>
        <p:spPr>
          <a:xfrm>
            <a:off x="0" y="6211666"/>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Barnes, Albert;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Ultimate Commentary On Daniel: A Collective Wisdom On The Bible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478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186–187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30608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711BA48-D9A4-18AD-74AB-5032C15A267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21E370-52EC-FEAD-D1FB-675CFFE63363}"/>
              </a:ext>
            </a:extLst>
          </p:cNvPr>
          <p:cNvSpPr>
            <a:spLocks noGrp="1"/>
          </p:cNvSpPr>
          <p:nvPr>
            <p:ph idx="1"/>
          </p:nvPr>
        </p:nvSpPr>
        <p:spPr>
          <a:xfrm>
            <a:off x="286247" y="1945105"/>
            <a:ext cx="11741321" cy="4543559"/>
          </a:xfrm>
        </p:spPr>
        <p:txBody>
          <a:bodyPr>
            <a:normAutofit fontScale="92500" lnSpcReduction="20000"/>
          </a:bodyPr>
          <a:lstStyle/>
          <a:p>
            <a:r>
              <a:rPr lang="en-US" sz="4400" dirty="0">
                <a:solidFill>
                  <a:schemeClr val="bg1"/>
                </a:solidFill>
                <a:effectLst>
                  <a:outerShdw blurRad="38100" dist="38100" dir="2700000" algn="ctr" rotWithShape="0">
                    <a:schemeClr val="tx1"/>
                  </a:outerShdw>
                </a:effectLst>
              </a:rPr>
              <a:t>Darius’s description of Yahweh as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living God</a:t>
            </a:r>
            <a:r>
              <a:rPr lang="en-US" sz="4400" dirty="0">
                <a:solidFill>
                  <a:schemeClr val="bg1"/>
                </a:solidFill>
                <a:effectLst>
                  <a:outerShdw blurRad="38100" dist="38100" dir="2700000" algn="ctr" rotWithShape="0">
                    <a:schemeClr val="tx1"/>
                  </a:outerShdw>
                </a:effectLst>
              </a:rPr>
              <a:t>” suggests that the pagan king at least recognized the </a:t>
            </a:r>
            <a:r>
              <a:rPr lang="en-US" sz="4400" b="1" i="1" dirty="0">
                <a:solidFill>
                  <a:schemeClr val="bg1"/>
                </a:solidFill>
                <a:effectLst>
                  <a:outerShdw blurRad="38100" dist="38100" dir="2700000" algn="ctr" rotWithShape="0">
                    <a:schemeClr val="tx1"/>
                  </a:outerShdw>
                </a:effectLst>
              </a:rPr>
              <a:t>reality</a:t>
            </a:r>
            <a:r>
              <a:rPr lang="en-US" sz="4400" dirty="0">
                <a:solidFill>
                  <a:schemeClr val="bg1"/>
                </a:solidFill>
                <a:effectLst>
                  <a:outerShdw blurRad="38100" dist="38100" dir="2700000" algn="ctr" rotWithShape="0">
                    <a:schemeClr val="tx1"/>
                  </a:outerShdw>
                </a:effectLst>
              </a:rPr>
              <a:t> of Daniel’s god. </a:t>
            </a:r>
          </a:p>
          <a:p>
            <a:r>
              <a:rPr lang="en-US" sz="4400" dirty="0">
                <a:solidFill>
                  <a:schemeClr val="bg1"/>
                </a:solidFill>
                <a:effectLst>
                  <a:outerShdw blurRad="38100" dist="38100" dir="2700000" algn="ctr" rotWithShape="0">
                    <a:schemeClr val="tx1"/>
                  </a:outerShdw>
                </a:effectLst>
              </a:rPr>
              <a:t>This would not necessarily mean that Darius had become a </a:t>
            </a:r>
            <a:r>
              <a:rPr lang="en-US" sz="4400" b="1" i="1" dirty="0">
                <a:solidFill>
                  <a:schemeClr val="bg1"/>
                </a:solidFill>
                <a:effectLst>
                  <a:outerShdw blurRad="38100" dist="38100" dir="2700000" algn="ctr" rotWithShape="0">
                    <a:schemeClr val="tx1"/>
                  </a:outerShdw>
                </a:effectLst>
              </a:rPr>
              <a:t>genuine believer</a:t>
            </a:r>
            <a:r>
              <a:rPr lang="en-US" sz="4400" dirty="0">
                <a:solidFill>
                  <a:schemeClr val="bg1"/>
                </a:solidFill>
                <a:effectLst>
                  <a:outerShdw blurRad="38100" dist="38100" dir="2700000" algn="ctr" rotWithShape="0">
                    <a:schemeClr val="tx1"/>
                  </a:outerShdw>
                </a:effectLst>
              </a:rPr>
              <a:t>, for most people in the ancient world recognized the existence of </a:t>
            </a:r>
            <a:r>
              <a:rPr lang="en-US" sz="4400" b="1" i="1" dirty="0">
                <a:solidFill>
                  <a:schemeClr val="bg1"/>
                </a:solidFill>
                <a:effectLst>
                  <a:outerShdw blurRad="38100" dist="38100" dir="2700000" algn="ctr" rotWithShape="0">
                    <a:schemeClr val="tx1"/>
                  </a:outerShdw>
                </a:effectLst>
              </a:rPr>
              <a:t>many</a:t>
            </a:r>
            <a:r>
              <a:rPr lang="en-US" sz="4400" dirty="0">
                <a:solidFill>
                  <a:schemeClr val="bg1"/>
                </a:solidFill>
                <a:effectLst>
                  <a:outerShdw blurRad="38100" dist="38100" dir="2700000" algn="ctr" rotWithShape="0">
                    <a:schemeClr val="tx1"/>
                  </a:outerShdw>
                </a:effectLst>
              </a:rPr>
              <a:t> gods. </a:t>
            </a:r>
          </a:p>
          <a:p>
            <a:r>
              <a:rPr lang="en-US" sz="4400" dirty="0">
                <a:solidFill>
                  <a:schemeClr val="bg1"/>
                </a:solidFill>
                <a:effectLst>
                  <a:outerShdw blurRad="38100" dist="38100" dir="2700000" algn="ctr" rotWithShape="0">
                    <a:schemeClr val="tx1"/>
                  </a:outerShdw>
                </a:effectLst>
              </a:rPr>
              <a:t>The faithful, consistent life of Daniel is </a:t>
            </a:r>
            <a:r>
              <a:rPr lang="en-US" sz="4400" b="1" i="1" dirty="0">
                <a:solidFill>
                  <a:schemeClr val="bg1"/>
                </a:solidFill>
                <a:effectLst>
                  <a:outerShdw blurRad="38100" dist="38100" dir="2700000" algn="ctr" rotWithShape="0">
                    <a:schemeClr val="tx1"/>
                  </a:outerShdw>
                </a:effectLst>
              </a:rPr>
              <a:t>again</a:t>
            </a:r>
            <a:r>
              <a:rPr lang="en-US" sz="4400" dirty="0">
                <a:solidFill>
                  <a:schemeClr val="bg1"/>
                </a:solidFill>
                <a:effectLst>
                  <a:outerShdw blurRad="38100" dist="38100" dir="2700000" algn="ctr" rotWithShape="0">
                    <a:schemeClr val="tx1"/>
                  </a:outerShdw>
                </a:effectLst>
              </a:rPr>
              <a:t> emphasized here by the Darius’ reference to Daniel’s </a:t>
            </a:r>
            <a:r>
              <a:rPr lang="en-US" sz="4400" b="1" i="1" dirty="0">
                <a:solidFill>
                  <a:schemeClr val="bg1"/>
                </a:solidFill>
                <a:effectLst>
                  <a:outerShdw blurRad="38100" dist="38100" dir="2700000" algn="ctr" rotWithShape="0">
                    <a:schemeClr val="tx1"/>
                  </a:outerShdw>
                </a:effectLst>
              </a:rPr>
              <a:t>continual service </a:t>
            </a:r>
            <a:r>
              <a:rPr lang="en-US" sz="4400" dirty="0">
                <a:solidFill>
                  <a:schemeClr val="bg1"/>
                </a:solidFill>
                <a:effectLst>
                  <a:outerShdw blurRad="38100" dist="38100" dir="2700000" algn="ctr" rotWithShape="0">
                    <a:schemeClr val="tx1"/>
                  </a:outerShdw>
                </a:effectLst>
              </a:rPr>
              <a:t>to his God.</a:t>
            </a:r>
          </a:p>
        </p:txBody>
      </p:sp>
      <p:sp>
        <p:nvSpPr>
          <p:cNvPr id="7" name="Title 1">
            <a:extLst>
              <a:ext uri="{FF2B5EF4-FFF2-40B4-BE49-F238E27FC236}">
                <a16:creationId xmlns:a16="http://schemas.microsoft.com/office/drawing/2014/main" id="{CDB04C34-4C10-48DA-76A5-6E6FFDC8BCAF}"/>
              </a:ext>
            </a:extLst>
          </p:cNvPr>
          <p:cNvSpPr>
            <a:spLocks noGrp="1"/>
          </p:cNvSpPr>
          <p:nvPr>
            <p:ph type="title"/>
          </p:nvPr>
        </p:nvSpPr>
        <p:spPr>
          <a:xfrm>
            <a:off x="0" y="3"/>
            <a:ext cx="12192000" cy="165233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break of day, the king arose and went in haste to the den of lions.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he came near to the den where Daniel was, he cried out in a tone of anguish. The king declared to Daniel, “O Daniel, servant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living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God, whom you serve continually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been able to deliver you from the lions?”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009CF95-CD9F-5B24-4606-0CCCD4210420}"/>
              </a:ext>
            </a:extLst>
          </p:cNvPr>
          <p:cNvSpPr txBox="1"/>
          <p:nvPr/>
        </p:nvSpPr>
        <p:spPr>
          <a:xfrm>
            <a:off x="0" y="6488665"/>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186–187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49259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103105</TotalTime>
  <Words>3968</Words>
  <Application>Microsoft Office PowerPoint</Application>
  <PresentationFormat>Widescreen</PresentationFormat>
  <Paragraphs>133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vt:lpstr>
      <vt:lpstr>Times New Roman</vt:lpstr>
      <vt:lpstr>Office Theme</vt:lpstr>
      <vt:lpstr>PowerPoint Presentation</vt:lpstr>
      <vt:lpstr>Reluctant Sentencing by the King (6:16-18)</vt:lpstr>
      <vt:lpstr>6:16 Then the king commanded, and Daniel was brought and cast into the den of lions. The king declared to Daniel, “May your God, whom you serve continually, deliver you!” (ESV)</vt:lpstr>
      <vt:lpstr>6:16 Then the king commanded, and Daniel was brought and cast into the den of lions. The king declared to Daniel, “May your God, whom you serve continually, deliver you!” (ESV)</vt:lpstr>
      <vt:lpstr>6:17 And a stone was brought and laid on the mouth of the den, and the king sealed it with his own signet and with the signet of his lords, that nothing might be changed concerning Daniel. (ESV)</vt:lpstr>
      <vt:lpstr>6:18 Then the king went to his palace and spent the night fasting; no diversions were brought to him, and sleep fled from him. (ESV)</vt:lpstr>
      <vt:lpstr>Daniel’s Deliverance (6:19-23)</vt:lpstr>
      <vt:lpstr>6:19 Then, at break of day, the king arose and went in haste to the den of lions. 20 As he came near to the den where Daniel was, he cried out in a tone of anguish. The king declared to Daniel, “O Daniel, servant of the living God, has your God, whom you serve continually, been able to deliver you from the lions?” (ESV)</vt:lpstr>
      <vt:lpstr>6:19 Then, at break of day, the king arose and went in haste to the den of lions. 20 As he came near to the den where Daniel was, he cried out in a tone of anguish. The king declared to Daniel, “O Daniel, servant of the living God, has your God, whom you serve continually, been able to deliver you from the lions?” (ESV)</vt:lpstr>
      <vt:lpstr>6:21 Then Daniel said to the king, "O king, live forever! 22 My God sent his angel and shut the lions' mouths, and they have not harmed me, because I was found blameless before him; and also before you, O king, I have done no harm." (ESV)</vt:lpstr>
      <vt:lpstr>6:21 Then Daniel said to the king, "O king, live forever! 22 My God sent his angel and shut the lions' mouths, and they have not harmed me, because I was found blameless before him; and also before you, O king, I have done no harm." (ESV)</vt:lpstr>
      <vt:lpstr>6:23 Then the king was exceedingly glad, and commanded that Daniel be taken up out of the den. So Daniel was taken up out of the den, and no kind of harm was found on him, because he had trusted in his God. (ESV)</vt:lpstr>
      <vt:lpstr>King’s Reaction to Deliverance (6:24-28)</vt:lpstr>
      <vt:lpstr>6:24 And the king commanded, and those men who had maliciously accused Daniel were brought and cast into the den of lions--they, their children, and their wives. And before they reached the bottom of the den, the lions overpowered them and broke all their bones in pieces. (ESV)</vt:lpstr>
      <vt:lpstr>6:24 And the king commanded, and those men who had maliciously accused Daniel were brought and cast into the den of lions--they, their children, and their wives. And before they reached the bottom of the den, the lions overpowered them and broke all their bones in pieces. (ESV)</vt:lpstr>
      <vt:lpstr>6:25 Then King Darius wrote to all the peoples, nations, and languages that dwell in all the earth: “Peace be multiplied to you. (ESV)</vt:lpstr>
      <vt:lpstr>6:26 I make a decree, that in all my royal dominion people are to tremble and fear before the God of Daniel, for he is the living God, enduring forever; his kingdom shall never be destroyed, and his dominion shall be to the end. (ESV)</vt:lpstr>
      <vt:lpstr>6:27 He delivers and rescues; he works signs and wonders in heaven and on earth, he who has saved Daniel from the power of the lions." (ESV)</vt:lpstr>
      <vt:lpstr>6:28 So this Daniel prospered during the reign of Darius and the reign of Cyrus the Persian. (ESV)</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895</cp:revision>
  <cp:lastPrinted>2025-05-04T14:14:19Z</cp:lastPrinted>
  <dcterms:created xsi:type="dcterms:W3CDTF">2024-11-22T01:38:01Z</dcterms:created>
  <dcterms:modified xsi:type="dcterms:W3CDTF">2025-05-04T14:18:32Z</dcterms:modified>
</cp:coreProperties>
</file>