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785" r:id="rId2"/>
    <p:sldId id="792" r:id="rId3"/>
    <p:sldId id="793" r:id="rId4"/>
    <p:sldId id="789" r:id="rId5"/>
    <p:sldId id="790" r:id="rId6"/>
    <p:sldId id="791" r:id="rId7"/>
    <p:sldId id="810" r:id="rId8"/>
    <p:sldId id="768" r:id="rId9"/>
    <p:sldId id="769" r:id="rId10"/>
    <p:sldId id="811" r:id="rId11"/>
    <p:sldId id="813" r:id="rId12"/>
    <p:sldId id="815" r:id="rId13"/>
    <p:sldId id="816" r:id="rId14"/>
    <p:sldId id="818" r:id="rId15"/>
    <p:sldId id="822" r:id="rId16"/>
    <p:sldId id="823" r:id="rId17"/>
    <p:sldId id="820" r:id="rId18"/>
    <p:sldId id="825" r:id="rId19"/>
    <p:sldId id="821" r:id="rId20"/>
    <p:sldId id="819" r:id="rId21"/>
    <p:sldId id="826"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FFFF"/>
    <a:srgbClr val="0000FF"/>
    <a:srgbClr val="BFE4FD"/>
    <a:srgbClr val="C1FBC2"/>
    <a:srgbClr val="000099"/>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46" d="100"/>
          <a:sy n="146" d="100"/>
        </p:scale>
        <p:origin x="96" y="4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5/18/2025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5/18/2025 3:30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5/18/2025 3:30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5/18/2025 3:30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5/18/2025 3:30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5/18/2025 3:30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5/18/2025 3:30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5/18/2025 3:30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5/18/2025 3:30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5/18/2025 3:30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5/18/2025 3:30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5/18/2025 3:30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5/18/2025 3:30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EDCB7E5-19AA-5D58-99E3-15CA7AA73E6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6929C5-7411-CF48-89FB-C6920429FC19}"/>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1FD0FC93-1D1A-4184-64B2-49E8CCA4E9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A3872743-13A1-2D8E-0D5D-C4ECDBB49D40}"/>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39A5C251-7824-623B-F61C-B919315261FD}"/>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90378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90E5A61-205C-2A16-D766-DD20C6F8F9B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F5E54B-A994-3C54-CC05-EB181122CC9F}"/>
              </a:ext>
            </a:extLst>
          </p:cNvPr>
          <p:cNvSpPr>
            <a:spLocks noGrp="1"/>
          </p:cNvSpPr>
          <p:nvPr>
            <p:ph idx="1"/>
          </p:nvPr>
        </p:nvSpPr>
        <p:spPr>
          <a:xfrm>
            <a:off x="286247" y="1592180"/>
            <a:ext cx="11741321" cy="5221704"/>
          </a:xfrm>
        </p:spPr>
        <p:txBody>
          <a:bodyPr>
            <a:normAutofit fontScale="62500" lnSpcReduction="20000"/>
          </a:bodyPr>
          <a:lstStyle/>
          <a:p>
            <a:r>
              <a:rPr lang="en-US" sz="4400" dirty="0">
                <a:solidFill>
                  <a:schemeClr val="bg1"/>
                </a:solidFill>
                <a:effectLst>
                  <a:outerShdw blurRad="38100" dist="38100" dir="2700000" algn="ctr" rotWithShape="0">
                    <a:schemeClr val="tx1"/>
                  </a:outerShdw>
                </a:effectLst>
              </a:rPr>
              <a:t>Here our text describes the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horns</a:t>
            </a:r>
            <a:r>
              <a:rPr lang="en-US" sz="4400" dirty="0">
                <a:solidFill>
                  <a:schemeClr val="bg1"/>
                </a:solidFill>
                <a:effectLst>
                  <a:outerShdw blurRad="38100" dist="38100" dir="2700000" algn="ctr" rotWithShape="0">
                    <a:schemeClr val="tx1"/>
                  </a:outerShdw>
                </a:effectLst>
              </a:rPr>
              <a:t>” found on the fourth beast. Specifically:</a:t>
            </a:r>
          </a:p>
          <a:p>
            <a:pPr lvl="1"/>
            <a:r>
              <a:rPr lang="en-US" sz="4000" b="1" i="1" dirty="0">
                <a:solidFill>
                  <a:schemeClr val="bg1"/>
                </a:solidFill>
                <a:effectLst>
                  <a:outerShdw blurRad="38100" dist="38100" dir="2700000" algn="ctr" rotWithShape="0">
                    <a:schemeClr val="tx1"/>
                  </a:outerShdw>
                </a:effectLst>
              </a:rPr>
              <a:t>First</a:t>
            </a:r>
            <a:r>
              <a:rPr lang="en-US" sz="4000" dirty="0">
                <a:solidFill>
                  <a:schemeClr val="bg1"/>
                </a:solidFill>
                <a:effectLst>
                  <a:outerShdw blurRad="38100" dist="38100" dir="2700000" algn="ctr" rotWithShape="0">
                    <a:schemeClr val="tx1"/>
                  </a:outerShdw>
                </a:effectLst>
              </a:rPr>
              <a:t> we’re told that the fourth beast had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horns</a:t>
            </a:r>
            <a:r>
              <a:rPr lang="en-US" sz="4000" dirty="0">
                <a:solidFill>
                  <a:schemeClr val="bg1"/>
                </a:solidFill>
                <a:effectLst>
                  <a:outerShdw blurRad="38100" dist="38100" dir="2700000" algn="ctr" rotWithShape="0">
                    <a:schemeClr val="tx1"/>
                  </a:outerShdw>
                </a:effectLst>
              </a:rPr>
              <a:t>”</a:t>
            </a:r>
          </a:p>
          <a:p>
            <a:pPr lvl="1"/>
            <a:r>
              <a:rPr lang="en-US" sz="4000" dirty="0">
                <a:solidFill>
                  <a:schemeClr val="bg1"/>
                </a:solidFill>
                <a:effectLst>
                  <a:outerShdw blurRad="38100" dist="38100" dir="2700000" algn="ctr" rotWithShape="0">
                    <a:schemeClr val="tx1"/>
                  </a:outerShdw>
                </a:effectLst>
              </a:rPr>
              <a:t>Then we’re told that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there came up among them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another</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horn, a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little one</a:t>
            </a:r>
            <a:r>
              <a:rPr lang="en-US" sz="4000" dirty="0">
                <a:solidFill>
                  <a:schemeClr val="bg1"/>
                </a:solidFill>
                <a:effectLst>
                  <a:outerShdw blurRad="38100" dist="38100" dir="2700000" algn="ctr" rotWithShape="0">
                    <a:schemeClr val="tx1"/>
                  </a:outerShdw>
                </a:effectLst>
              </a:rPr>
              <a:t>”</a:t>
            </a:r>
          </a:p>
          <a:p>
            <a:pPr lvl="1"/>
            <a:r>
              <a:rPr lang="en-US" sz="4000" dirty="0">
                <a:solidFill>
                  <a:schemeClr val="bg1"/>
                </a:solidFill>
                <a:effectLst>
                  <a:outerShdw blurRad="38100" dist="38100" dir="2700000" algn="ctr" rotWithShape="0">
                    <a:schemeClr val="tx1"/>
                  </a:outerShdw>
                </a:effectLst>
              </a:rPr>
              <a:t>Finally, we are told that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before</a:t>
            </a:r>
            <a:r>
              <a:rPr lang="en-US" sz="4000" dirty="0">
                <a:solidFill>
                  <a:schemeClr val="bg1"/>
                </a:solidFill>
                <a:effectLst>
                  <a:outerShdw blurRad="38100" dist="38100" dir="2700000" algn="ctr" rotWithShape="0">
                    <a:schemeClr val="tx1"/>
                  </a:outerShdw>
                </a:effectLst>
              </a:rPr>
              <a:t>” the little horn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the first horns were plucked up by the roots</a:t>
            </a:r>
            <a:r>
              <a:rPr lang="en-US" sz="4000" dirty="0">
                <a:solidFill>
                  <a:schemeClr val="bg1"/>
                </a:solidFill>
                <a:effectLst>
                  <a:outerShdw blurRad="38100" dist="38100" dir="2700000" algn="ctr" rotWithShape="0">
                    <a:schemeClr val="tx1"/>
                  </a:outerShdw>
                </a:effectLst>
              </a:rPr>
              <a:t>”</a:t>
            </a:r>
          </a:p>
          <a:p>
            <a:r>
              <a:rPr lang="en-US" sz="4400" dirty="0">
                <a:solidFill>
                  <a:schemeClr val="bg1"/>
                </a:solidFill>
                <a:effectLst>
                  <a:outerShdw blurRad="38100" dist="38100" dir="2700000" algn="ctr" rotWithShape="0">
                    <a:schemeClr val="tx1"/>
                  </a:outerShdw>
                </a:effectLst>
              </a:rPr>
              <a:t>The question we must now answer is: What do these horns </a:t>
            </a:r>
            <a:r>
              <a:rPr lang="en-US" sz="4400" b="1" i="1" dirty="0">
                <a:solidFill>
                  <a:schemeClr val="bg1"/>
                </a:solidFill>
                <a:effectLst>
                  <a:outerShdw blurRad="38100" dist="38100" dir="2700000" algn="ctr" rotWithShape="0">
                    <a:schemeClr val="tx1"/>
                  </a:outerShdw>
                </a:effectLst>
              </a:rPr>
              <a:t>symbolize</a:t>
            </a:r>
            <a:r>
              <a:rPr lang="en-US" sz="4400" dirty="0">
                <a:solidFill>
                  <a:schemeClr val="bg1"/>
                </a:solidFill>
                <a:effectLst>
                  <a:outerShdw blurRad="38100" dist="38100" dir="2700000" algn="ctr" rotWithShape="0">
                    <a:schemeClr val="tx1"/>
                  </a:outerShdw>
                </a:effectLst>
              </a:rPr>
              <a:t>?</a:t>
            </a:r>
          </a:p>
          <a:p>
            <a:r>
              <a:rPr lang="en-US" sz="4400" dirty="0">
                <a:solidFill>
                  <a:schemeClr val="bg1"/>
                </a:solidFill>
                <a:effectLst>
                  <a:outerShdw blurRad="38100" dist="38100" dir="2700000" algn="ctr" rotWithShape="0">
                    <a:schemeClr val="tx1"/>
                  </a:outerShdw>
                </a:effectLst>
              </a:rPr>
              <a:t>The </a:t>
            </a:r>
            <a:r>
              <a:rPr lang="en-US" sz="4400" b="1" i="1" dirty="0">
                <a:solidFill>
                  <a:schemeClr val="bg1"/>
                </a:solidFill>
                <a:effectLst>
                  <a:outerShdw blurRad="38100" dist="38100" dir="2700000" algn="ctr" rotWithShape="0">
                    <a:schemeClr val="tx1"/>
                  </a:outerShdw>
                </a:effectLst>
              </a:rPr>
              <a:t>vast majority </a:t>
            </a:r>
            <a:r>
              <a:rPr lang="en-US" sz="4400" dirty="0">
                <a:solidFill>
                  <a:schemeClr val="bg1"/>
                </a:solidFill>
                <a:effectLst>
                  <a:outerShdw blurRad="38100" dist="38100" dir="2700000" algn="ctr" rotWithShape="0">
                    <a:schemeClr val="tx1"/>
                  </a:outerShdw>
                </a:effectLst>
              </a:rPr>
              <a:t>of my </a:t>
            </a:r>
            <a:r>
              <a:rPr lang="en-US" sz="4400" b="1" i="1" dirty="0">
                <a:solidFill>
                  <a:schemeClr val="bg1"/>
                </a:solidFill>
                <a:effectLst>
                  <a:outerShdw blurRad="38100" dist="38100" dir="2700000" algn="ctr" rotWithShape="0">
                    <a:schemeClr val="tx1"/>
                  </a:outerShdw>
                </a:effectLst>
              </a:rPr>
              <a:t>best</a:t>
            </a:r>
            <a:r>
              <a:rPr lang="en-US" sz="4400" dirty="0">
                <a:solidFill>
                  <a:schemeClr val="bg1"/>
                </a:solidFill>
                <a:effectLst>
                  <a:outerShdw blurRad="38100" dist="38100" dir="2700000" algn="ctr" rotWithShape="0">
                    <a:schemeClr val="tx1"/>
                  </a:outerShdw>
                </a:effectLst>
              </a:rPr>
              <a:t> commentaries on the book of Daniel all see these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horns</a:t>
            </a:r>
            <a:r>
              <a:rPr lang="en-US" sz="4400" dirty="0">
                <a:solidFill>
                  <a:schemeClr val="bg1"/>
                </a:solidFill>
                <a:effectLst>
                  <a:outerShdw blurRad="38100" dist="38100" dir="2700000" algn="ctr" rotWithShape="0">
                    <a:schemeClr val="tx1"/>
                  </a:outerShdw>
                </a:effectLst>
              </a:rPr>
              <a:t>” as representing kings and/or kingdoms that are, at least in part, yet </a:t>
            </a:r>
            <a:r>
              <a:rPr lang="en-US" sz="4400" b="1" i="1" dirty="0">
                <a:solidFill>
                  <a:schemeClr val="bg1"/>
                </a:solidFill>
                <a:effectLst>
                  <a:outerShdw blurRad="38100" dist="38100" dir="2700000" algn="ctr" rotWithShape="0">
                    <a:schemeClr val="tx1"/>
                  </a:outerShdw>
                </a:effectLst>
              </a:rPr>
              <a:t>future</a:t>
            </a:r>
            <a:r>
              <a:rPr lang="en-US" sz="4400" dirty="0">
                <a:solidFill>
                  <a:schemeClr val="bg1"/>
                </a:solidFill>
                <a:effectLst>
                  <a:outerShdw blurRad="38100" dist="38100" dir="2700000" algn="ctr" rotWithShape="0">
                    <a:schemeClr val="tx1"/>
                  </a:outerShdw>
                </a:effectLst>
              </a:rPr>
              <a:t> to us – going all the way until the time of the Anti-Christ (1 John 2:18) whom Christ will destroy at his Second coming (2 Thess 2:3–12).</a:t>
            </a:r>
          </a:p>
          <a:p>
            <a:r>
              <a:rPr lang="en-US" sz="4400" dirty="0">
                <a:solidFill>
                  <a:schemeClr val="bg1"/>
                </a:solidFill>
                <a:effectLst>
                  <a:outerShdw blurRad="38100" dist="38100" dir="2700000" algn="ctr" rotWithShape="0">
                    <a:schemeClr val="tx1"/>
                  </a:outerShdw>
                </a:effectLst>
              </a:rPr>
              <a:t>I want to </a:t>
            </a:r>
            <a:r>
              <a:rPr lang="en-US" sz="4400" b="1" i="1" dirty="0">
                <a:solidFill>
                  <a:schemeClr val="bg1"/>
                </a:solidFill>
                <a:effectLst>
                  <a:outerShdw blurRad="38100" dist="38100" dir="2700000" algn="ctr" rotWithShape="0">
                    <a:schemeClr val="tx1"/>
                  </a:outerShdw>
                </a:effectLst>
              </a:rPr>
              <a:t>begin</a:t>
            </a:r>
            <a:r>
              <a:rPr lang="en-US" sz="4400" dirty="0">
                <a:solidFill>
                  <a:schemeClr val="bg1"/>
                </a:solidFill>
                <a:effectLst>
                  <a:outerShdw blurRad="38100" dist="38100" dir="2700000" algn="ctr" rotWithShape="0">
                    <a:schemeClr val="tx1"/>
                  </a:outerShdw>
                </a:effectLst>
              </a:rPr>
              <a:t> by laying out for you what my best commentaries say each of these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horns</a:t>
            </a:r>
            <a:r>
              <a:rPr lang="en-US" sz="4400" dirty="0">
                <a:solidFill>
                  <a:schemeClr val="bg1"/>
                </a:solidFill>
                <a:effectLst>
                  <a:outerShdw blurRad="38100" dist="38100" dir="2700000" algn="ctr" rotWithShape="0">
                    <a:schemeClr val="tx1"/>
                  </a:outerShdw>
                </a:effectLst>
              </a:rPr>
              <a:t>” in the above text (Daniel 7:7b-8) represent.</a:t>
            </a:r>
          </a:p>
          <a:p>
            <a:r>
              <a:rPr lang="en-US" sz="4400" b="1" i="1" dirty="0">
                <a:solidFill>
                  <a:schemeClr val="bg1"/>
                </a:solidFill>
                <a:effectLst>
                  <a:outerShdw blurRad="38100" dist="38100" dir="2700000" algn="ctr" rotWithShape="0">
                    <a:schemeClr val="tx1"/>
                  </a:outerShdw>
                </a:effectLst>
              </a:rPr>
              <a:t>Then</a:t>
            </a:r>
            <a:r>
              <a:rPr lang="en-US" sz="4400" dirty="0">
                <a:solidFill>
                  <a:schemeClr val="bg1"/>
                </a:solidFill>
                <a:effectLst>
                  <a:outerShdw blurRad="38100" dist="38100" dir="2700000" algn="ctr" rotWithShape="0">
                    <a:schemeClr val="tx1"/>
                  </a:outerShdw>
                </a:effectLst>
              </a:rPr>
              <a:t> I want to show you an </a:t>
            </a:r>
            <a:r>
              <a:rPr lang="en-US" sz="4400" b="1" i="1" dirty="0">
                <a:solidFill>
                  <a:schemeClr val="bg1"/>
                </a:solidFill>
                <a:effectLst>
                  <a:outerShdw blurRad="38100" dist="38100" dir="2700000" algn="ctr" rotWithShape="0">
                    <a:schemeClr val="tx1"/>
                  </a:outerShdw>
                </a:effectLst>
              </a:rPr>
              <a:t>alternative</a:t>
            </a:r>
            <a:r>
              <a:rPr lang="en-US" sz="4400" dirty="0">
                <a:solidFill>
                  <a:schemeClr val="bg1"/>
                </a:solidFill>
                <a:effectLst>
                  <a:outerShdw blurRad="38100" dist="38100" dir="2700000" algn="ctr" rotWithShape="0">
                    <a:schemeClr val="tx1"/>
                  </a:outerShdw>
                </a:effectLst>
              </a:rPr>
              <a:t> understanding of this passage that I believe is a better fit.</a:t>
            </a:r>
          </a:p>
          <a:p>
            <a:endParaRPr lang="en-US" sz="44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B6B93FE3-910A-2D01-CCFF-D82AF1AE0E73}"/>
              </a:ext>
            </a:extLst>
          </p:cNvPr>
          <p:cNvSpPr>
            <a:spLocks noGrp="1"/>
          </p:cNvSpPr>
          <p:nvPr>
            <p:ph type="title"/>
          </p:nvPr>
        </p:nvSpPr>
        <p:spPr>
          <a:xfrm>
            <a:off x="0" y="3"/>
            <a:ext cx="12192000" cy="146785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7:7b</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it had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considered the horns, and behold,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there came up among them another horn, a little one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before which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 of the first horns were plucked up by the roots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behold, in this horn were eyes like the eyes of a man, and a mouth speaking great things.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01455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9F76E8A-0FA3-D96D-12FC-831ABEA8D0F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2DFC37-F78D-032B-C250-A426391F8BD6}"/>
              </a:ext>
            </a:extLst>
          </p:cNvPr>
          <p:cNvSpPr>
            <a:spLocks noGrp="1"/>
          </p:cNvSpPr>
          <p:nvPr>
            <p:ph idx="1"/>
          </p:nvPr>
        </p:nvSpPr>
        <p:spPr>
          <a:xfrm>
            <a:off x="286247" y="1652336"/>
            <a:ext cx="11741321" cy="4903513"/>
          </a:xfrm>
        </p:spPr>
        <p:txBody>
          <a:bodyPr>
            <a:normAutofit fontScale="70000" lnSpcReduction="20000"/>
          </a:bodyPr>
          <a:lstStyle/>
          <a:p>
            <a:r>
              <a:rPr lang="en-US" sz="4400" dirty="0">
                <a:solidFill>
                  <a:schemeClr val="bg1"/>
                </a:solidFill>
                <a:effectLst>
                  <a:outerShdw blurRad="38100" dist="38100" dir="2700000" algn="ctr" rotWithShape="0">
                    <a:schemeClr val="tx1"/>
                  </a:outerShdw>
                </a:effectLst>
              </a:rPr>
              <a:t>The beast itself stands for the Roman Empire as it appeared at the birth of Christ and in the years subsequent. </a:t>
            </a:r>
          </a:p>
          <a:p>
            <a:r>
              <a:rPr lang="en-US" sz="4400" dirty="0">
                <a:solidFill>
                  <a:schemeClr val="bg1"/>
                </a:solidFill>
                <a:effectLst>
                  <a:outerShdw blurRad="38100" dist="38100" dir="2700000" algn="ctr" rotWithShape="0">
                    <a:schemeClr val="tx1"/>
                  </a:outerShdw>
                </a:effectLst>
              </a:rPr>
              <a:t>With regard to the fourth beast, Daniel sees not only certain characteristics but also the unfolding of a history:</a:t>
            </a:r>
          </a:p>
          <a:p>
            <a:pPr marL="969963" indent="-396875">
              <a:buFont typeface="+mj-lt"/>
              <a:buAutoNum type="arabicPeriod"/>
            </a:pPr>
            <a:r>
              <a:rPr lang="en-US" sz="4000" dirty="0">
                <a:solidFill>
                  <a:schemeClr val="bg1"/>
                </a:solidFill>
                <a:effectLst>
                  <a:outerShdw blurRad="38100" dist="38100" dir="2700000" algn="ctr" rotWithShape="0">
                    <a:schemeClr val="tx1"/>
                  </a:outerShdw>
                </a:effectLst>
              </a:rPr>
              <a:t>The beast itself is first presented in the vision. </a:t>
            </a:r>
          </a:p>
          <a:p>
            <a:pPr marL="969963" indent="-396875">
              <a:buFont typeface="+mj-lt"/>
              <a:buAutoNum type="arabicPeriod"/>
            </a:pPr>
            <a:r>
              <a:rPr lang="en-US" sz="4000" dirty="0">
                <a:solidFill>
                  <a:schemeClr val="bg1"/>
                </a:solidFill>
                <a:effectLst>
                  <a:outerShdw blurRad="38100" dist="38100" dir="2700000" algn="ctr" rotWithShape="0">
                    <a:schemeClr val="tx1"/>
                  </a:outerShdw>
                </a:effectLst>
              </a:rPr>
              <a:t>Then there is a period of the ten horns. </a:t>
            </a:r>
          </a:p>
          <a:p>
            <a:pPr marL="969963" indent="-396875">
              <a:buFont typeface="+mj-lt"/>
              <a:buAutoNum type="arabicPeriod"/>
            </a:pPr>
            <a:r>
              <a:rPr lang="en-US" sz="4000" dirty="0">
                <a:solidFill>
                  <a:schemeClr val="bg1"/>
                </a:solidFill>
                <a:effectLst>
                  <a:outerShdw blurRad="38100" dist="38100" dir="2700000" algn="ctr" rotWithShape="0">
                    <a:schemeClr val="tx1"/>
                  </a:outerShdw>
                </a:effectLst>
              </a:rPr>
              <a:t>Then there is a period of the little horn. </a:t>
            </a:r>
          </a:p>
          <a:p>
            <a:r>
              <a:rPr lang="en-US" sz="4400" dirty="0">
                <a:solidFill>
                  <a:schemeClr val="bg1"/>
                </a:solidFill>
                <a:effectLst>
                  <a:outerShdw blurRad="38100" dist="38100" dir="2700000" algn="ctr" rotWithShape="0">
                    <a:schemeClr val="tx1"/>
                  </a:outerShdw>
                </a:effectLst>
              </a:rPr>
              <a:t>Following the historical Roman Empire is the period represented by the ten horns. </a:t>
            </a:r>
          </a:p>
          <a:p>
            <a:r>
              <a:rPr lang="en-US" sz="4400" dirty="0">
                <a:solidFill>
                  <a:schemeClr val="bg1"/>
                </a:solidFill>
                <a:effectLst>
                  <a:outerShdw blurRad="38100" dist="38100" dir="2700000" algn="ctr" rotWithShape="0">
                    <a:schemeClr val="tx1"/>
                  </a:outerShdw>
                </a:effectLst>
              </a:rPr>
              <a:t>From Daniel 7:24 we see that the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a:t>
            </a:r>
            <a:r>
              <a:rPr lang="en-US" sz="4400" dirty="0">
                <a:solidFill>
                  <a:schemeClr val="bg1"/>
                </a:solidFill>
                <a:effectLst>
                  <a:outerShdw blurRad="38100" dist="38100" dir="2700000" algn="ctr" rotWithShape="0">
                    <a:schemeClr val="tx1"/>
                  </a:outerShdw>
                </a:effectLst>
              </a:rPr>
              <a:t>” represent ten kings:</a:t>
            </a:r>
          </a:p>
          <a:p>
            <a:pPr lvl="1"/>
            <a:r>
              <a:rPr lang="en-US" sz="4000" dirty="0">
                <a:solidFill>
                  <a:schemeClr val="bg1"/>
                </a:solidFill>
                <a:effectLst>
                  <a:outerShdw blurRad="38100" dist="38100" dir="2700000" algn="ctr" rotWithShape="0">
                    <a:schemeClr val="tx1"/>
                  </a:outerShdw>
                </a:effectLst>
              </a:rPr>
              <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 for the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out of this kingdom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kings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arise…</a:t>
            </a:r>
          </a:p>
        </p:txBody>
      </p:sp>
      <p:sp>
        <p:nvSpPr>
          <p:cNvPr id="7" name="Title 1">
            <a:extLst>
              <a:ext uri="{FF2B5EF4-FFF2-40B4-BE49-F238E27FC236}">
                <a16:creationId xmlns:a16="http://schemas.microsoft.com/office/drawing/2014/main" id="{D8DE773B-5E84-31FD-70B0-4BF6DF9515C9}"/>
              </a:ext>
            </a:extLst>
          </p:cNvPr>
          <p:cNvSpPr>
            <a:spLocks noGrp="1"/>
          </p:cNvSpPr>
          <p:nvPr>
            <p:ph type="title"/>
          </p:nvPr>
        </p:nvSpPr>
        <p:spPr>
          <a:xfrm>
            <a:off x="0" y="3"/>
            <a:ext cx="12192000" cy="146785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7:7b</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it had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considered the horns, and behold, there came up among them another horn, a little one, before which three of the first horns were plucked up by the roots. And behold, in this horn were eyes like the eyes of a man, and a mouth speaking great things.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7320BAD-E03A-789C-62D1-3ECA2B392C77}"/>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Young, Edward J.;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Prophecy of Daniel: A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 </a:t>
            </a:r>
            <a:r>
              <a:rPr lang="en-US" sz="1800" dirty="0">
                <a:solidFill>
                  <a:schemeClr val="bg1"/>
                </a:solidFill>
                <a:effectLst>
                  <a:outerShdw blurRad="38100" dist="38100" dir="2700000" algn="ctr" rotWithShape="0">
                    <a:schemeClr val="tx1"/>
                  </a:outerShdw>
                </a:effectLst>
              </a:rPr>
              <a:t>147–150</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27985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45DDE8F-CCBC-2095-5BB0-A71BDA4F9B7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2D73F3-A2E7-4E6E-7EB2-35D044367992}"/>
              </a:ext>
            </a:extLst>
          </p:cNvPr>
          <p:cNvSpPr>
            <a:spLocks noGrp="1"/>
          </p:cNvSpPr>
          <p:nvPr>
            <p:ph idx="1"/>
          </p:nvPr>
        </p:nvSpPr>
        <p:spPr>
          <a:xfrm>
            <a:off x="286247" y="1652336"/>
            <a:ext cx="11741321" cy="4903513"/>
          </a:xfrm>
        </p:spPr>
        <p:txBody>
          <a:bodyPr>
            <a:normAutofit fontScale="85000" lnSpcReduction="20000"/>
          </a:bodyPr>
          <a:lstStyle/>
          <a:p>
            <a:r>
              <a:rPr lang="en-US" sz="4400" dirty="0">
                <a:solidFill>
                  <a:schemeClr val="bg1"/>
                </a:solidFill>
                <a:effectLst>
                  <a:outerShdw blurRad="38100" dist="38100" dir="2700000" algn="ctr" rotWithShape="0">
                    <a:schemeClr val="tx1"/>
                  </a:outerShdw>
                </a:effectLst>
              </a:rPr>
              <a:t>Like the number four in vs. 6, the number ten here should be taken in a symbolic sense as representing a multiplicity of rulers, or an indefinitely large number of kings.</a:t>
            </a:r>
            <a:r>
              <a:rPr lang="en-US" sz="4400" baseline="30000" dirty="0">
                <a:solidFill>
                  <a:srgbClr val="FFFFFF"/>
                </a:solidFill>
                <a:effectLst>
                  <a:outerShdw blurRad="50800" dist="50800" dir="5400000" algn="ctr">
                    <a:srgbClr val="000000"/>
                  </a:outerShdw>
                </a:effectLst>
                <a:latin typeface="Calibri" panose="020F0502020204030204" pitchFamily="34" charset="0"/>
              </a:rPr>
              <a:t> </a:t>
            </a:r>
            <a:endParaRPr lang="en-US" sz="4400" dirty="0">
              <a:solidFill>
                <a:schemeClr val="bg1"/>
              </a:solidFill>
              <a:effectLst>
                <a:outerShdw blurRad="38100" dist="38100" dir="2700000" algn="ctr" rotWithShape="0">
                  <a:schemeClr val="tx1"/>
                </a:outerShdw>
              </a:effectLst>
            </a:endParaRPr>
          </a:p>
          <a:p>
            <a:r>
              <a:rPr lang="en-US" sz="4400" dirty="0">
                <a:solidFill>
                  <a:schemeClr val="bg1"/>
                </a:solidFill>
                <a:effectLst>
                  <a:outerShdw blurRad="38100" dist="38100" dir="2700000" algn="ctr" rotWithShape="0">
                    <a:schemeClr val="tx1"/>
                  </a:outerShdw>
                </a:effectLst>
              </a:rPr>
              <a:t>These kingdoms in one sense or another, arise historically from the ancient Roman Empire. </a:t>
            </a:r>
          </a:p>
          <a:p>
            <a:r>
              <a:rPr lang="en-US" sz="4400" dirty="0">
                <a:solidFill>
                  <a:schemeClr val="bg1"/>
                </a:solidFill>
                <a:effectLst>
                  <a:outerShdw blurRad="38100" dist="38100" dir="2700000" algn="ctr" rotWithShape="0">
                    <a:schemeClr val="tx1"/>
                  </a:outerShdw>
                </a:effectLst>
              </a:rPr>
              <a:t>This does not mean that each one of the empires must be able to trace its origin immediately to Rome. </a:t>
            </a:r>
          </a:p>
          <a:p>
            <a:r>
              <a:rPr lang="en-US" sz="4400" dirty="0">
                <a:solidFill>
                  <a:schemeClr val="bg1"/>
                </a:solidFill>
                <a:effectLst>
                  <a:outerShdw blurRad="38100" dist="38100" dir="2700000" algn="ctr" rotWithShape="0">
                    <a:schemeClr val="tx1"/>
                  </a:outerShdw>
                </a:effectLst>
              </a:rPr>
              <a:t>The kingdoms of modern Europe, for example, might be said to have come from the Roman Empire, but certainly not directly. </a:t>
            </a:r>
          </a:p>
        </p:txBody>
      </p:sp>
      <p:sp>
        <p:nvSpPr>
          <p:cNvPr id="7" name="Title 1">
            <a:extLst>
              <a:ext uri="{FF2B5EF4-FFF2-40B4-BE49-F238E27FC236}">
                <a16:creationId xmlns:a16="http://schemas.microsoft.com/office/drawing/2014/main" id="{22545A28-60E3-0CD1-A66D-F4B681C1AF8F}"/>
              </a:ext>
            </a:extLst>
          </p:cNvPr>
          <p:cNvSpPr>
            <a:spLocks noGrp="1"/>
          </p:cNvSpPr>
          <p:nvPr>
            <p:ph type="title"/>
          </p:nvPr>
        </p:nvSpPr>
        <p:spPr>
          <a:xfrm>
            <a:off x="0" y="3"/>
            <a:ext cx="12192000" cy="146785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7:7b</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it had ten horns.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considered the horns, and behold, there came up among them another horn, a little one, before which three of the first horns were plucked up by the roots. And behold, in this horn were eyes like the eyes of a man, and a mouth speaking great things.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4CCFDB1-A77D-A4EB-FB5C-8F6D3272D07B}"/>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Young, Edward J.;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Prophecy of Daniel: A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 </a:t>
            </a:r>
            <a:r>
              <a:rPr lang="en-US" sz="1800" dirty="0">
                <a:solidFill>
                  <a:schemeClr val="bg1"/>
                </a:solidFill>
                <a:effectLst>
                  <a:outerShdw blurRad="38100" dist="38100" dir="2700000" algn="ctr" rotWithShape="0">
                    <a:schemeClr val="tx1"/>
                  </a:outerShdw>
                </a:effectLst>
              </a:rPr>
              <a:t>147–150</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50562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8EDB34B-E0BC-C722-7BF2-7EFFA7C9A9D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39081EE-3745-9F4B-5565-2592036D7BE4}"/>
              </a:ext>
            </a:extLst>
          </p:cNvPr>
          <p:cNvSpPr>
            <a:spLocks noGrp="1"/>
          </p:cNvSpPr>
          <p:nvPr>
            <p:ph idx="1"/>
          </p:nvPr>
        </p:nvSpPr>
        <p:spPr>
          <a:xfrm>
            <a:off x="286247" y="1652336"/>
            <a:ext cx="11741321" cy="4903513"/>
          </a:xfrm>
        </p:spPr>
        <p:txBody>
          <a:bodyPr>
            <a:normAutofit fontScale="85000" lnSpcReduction="20000"/>
          </a:bodyPr>
          <a:lstStyle/>
          <a:p>
            <a:r>
              <a:rPr lang="en-US" sz="4400" dirty="0">
                <a:solidFill>
                  <a:schemeClr val="bg1"/>
                </a:solidFill>
                <a:effectLst>
                  <a:outerShdw blurRad="38100" dist="38100" dir="2700000" algn="ctr" rotWithShape="0">
                    <a:schemeClr val="tx1"/>
                  </a:outerShdw>
                </a:effectLst>
              </a:rPr>
              <a:t>So, from the time of the destruction of the Roman Empire to the appearance of the little horn there will be a number of kingdoms, which may truly be said to originate from the ancient Roman Empire. </a:t>
            </a:r>
          </a:p>
          <a:p>
            <a:r>
              <a:rPr lang="en-US" sz="4400" dirty="0">
                <a:solidFill>
                  <a:schemeClr val="bg1"/>
                </a:solidFill>
                <a:effectLst>
                  <a:outerShdw blurRad="38100" dist="38100" dir="2700000" algn="ctr" rotWithShape="0">
                    <a:schemeClr val="tx1"/>
                  </a:outerShdw>
                </a:effectLst>
              </a:rPr>
              <a:t>To seek to identify these kingdoms, when Scripture furnishes no clue as to their identity, is very precarious and probably unwarranted.</a:t>
            </a:r>
          </a:p>
          <a:p>
            <a:r>
              <a:rPr lang="en-US" sz="4400" dirty="0">
                <a:solidFill>
                  <a:schemeClr val="bg1"/>
                </a:solidFill>
                <a:effectLst>
                  <a:outerShdw blurRad="38100" dist="38100" dir="2700000" algn="ctr" rotWithShape="0">
                    <a:schemeClr val="tx1"/>
                  </a:outerShdw>
                </a:effectLst>
              </a:rPr>
              <a:t>Toward the close of the second period there appears another kingdom, symbolized by the little horn. </a:t>
            </a:r>
          </a:p>
          <a:p>
            <a:r>
              <a:rPr lang="en-US" sz="4400" dirty="0">
                <a:solidFill>
                  <a:schemeClr val="bg1"/>
                </a:solidFill>
                <a:effectLst>
                  <a:outerShdw blurRad="38100" dist="38100" dir="2700000" algn="ctr" rotWithShape="0">
                    <a:schemeClr val="tx1"/>
                  </a:outerShdw>
                </a:effectLst>
              </a:rPr>
              <a:t>This kingdom or government uproots some of the others (I am not sure that the number three is to be pressed). </a:t>
            </a:r>
          </a:p>
          <a:p>
            <a:endParaRPr lang="en-US" sz="44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756833CA-D394-9E43-E5A8-79AB31AB9901}"/>
              </a:ext>
            </a:extLst>
          </p:cNvPr>
          <p:cNvSpPr>
            <a:spLocks noGrp="1"/>
          </p:cNvSpPr>
          <p:nvPr>
            <p:ph type="title"/>
          </p:nvPr>
        </p:nvSpPr>
        <p:spPr>
          <a:xfrm>
            <a:off x="0" y="3"/>
            <a:ext cx="12192000" cy="146785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7:7b</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it had ten horns.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considered the horns, and behold, there came up among them another horn, a little one, before which three of the first horns were plucked up by the roots. And behold, in this horn were eyes like the eyes of a man, and a mouth speaking great things.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F40823B-ED9C-5693-C527-18D9CE28AFF2}"/>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Young, Edward J.;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Prophecy of Daniel: A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 </a:t>
            </a:r>
            <a:r>
              <a:rPr lang="en-US" sz="1800" dirty="0">
                <a:solidFill>
                  <a:schemeClr val="bg1"/>
                </a:solidFill>
                <a:effectLst>
                  <a:outerShdw blurRad="38100" dist="38100" dir="2700000" algn="ctr" rotWithShape="0">
                    <a:schemeClr val="tx1"/>
                  </a:outerShdw>
                </a:effectLst>
              </a:rPr>
              <a:t>147–150</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60837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AFAB061-61EF-70BC-E9AC-4270E7C90E9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CAE781-6F62-5C08-F43F-0452D80063B0}"/>
              </a:ext>
            </a:extLst>
          </p:cNvPr>
          <p:cNvSpPr>
            <a:spLocks noGrp="1"/>
          </p:cNvSpPr>
          <p:nvPr>
            <p:ph idx="1"/>
          </p:nvPr>
        </p:nvSpPr>
        <p:spPr>
          <a:xfrm>
            <a:off x="286247" y="1704473"/>
            <a:ext cx="11741321" cy="4744453"/>
          </a:xfrm>
        </p:spPr>
        <p:txBody>
          <a:bodyPr>
            <a:normAutofit fontScale="77500" lnSpcReduction="20000"/>
          </a:bodyPr>
          <a:lstStyle/>
          <a:p>
            <a:r>
              <a:rPr lang="en-US" sz="4400" dirty="0">
                <a:solidFill>
                  <a:schemeClr val="bg1"/>
                </a:solidFill>
                <a:effectLst>
                  <a:outerShdw blurRad="38100" dist="38100" dir="2700000" algn="ctr" rotWithShape="0">
                    <a:schemeClr val="tx1"/>
                  </a:outerShdw>
                </a:effectLst>
              </a:rPr>
              <a:t>This kingdom’s dominion will immediately precede the return of Christ, for the empire will be destroyed by the coming of the kingdom of God (cf. 7:11, 13–14, 21–22, 26–27).</a:t>
            </a:r>
          </a:p>
          <a:p>
            <a:r>
              <a:rPr lang="en-US" sz="4400" dirty="0">
                <a:solidFill>
                  <a:schemeClr val="bg1"/>
                </a:solidFill>
                <a:effectLst>
                  <a:outerShdw blurRad="38100" dist="38100" dir="2700000" algn="ctr" rotWithShape="0">
                    <a:schemeClr val="tx1"/>
                  </a:outerShdw>
                </a:effectLst>
              </a:rPr>
              <a:t>Daniel predicts that the ruler of this kingdom (little horn) will be brilliant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eyes like the eyes of a man</a:t>
            </a:r>
            <a:r>
              <a:rPr lang="en-US" sz="4400" dirty="0">
                <a:solidFill>
                  <a:schemeClr val="bg1"/>
                </a:solidFill>
                <a:effectLst>
                  <a:outerShdw blurRad="38100" dist="38100" dir="2700000" algn="ctr" rotWithShape="0">
                    <a:schemeClr val="tx1"/>
                  </a:outerShdw>
                </a:effectLst>
              </a:rPr>
              <a:t>”) and arrogant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mouth speaking great things</a:t>
            </a:r>
            <a:r>
              <a:rPr lang="en-US" sz="4400" dirty="0">
                <a:solidFill>
                  <a:schemeClr val="bg1"/>
                </a:solidFill>
                <a:effectLst>
                  <a:outerShdw blurRad="38100" dist="38100" dir="2700000" algn="ctr" rotWithShape="0">
                    <a:schemeClr val="tx1"/>
                  </a:outerShdw>
                </a:effectLst>
              </a:rPr>
              <a:t>”). </a:t>
            </a:r>
          </a:p>
          <a:p>
            <a:r>
              <a:rPr lang="en-US" sz="4400" dirty="0">
                <a:solidFill>
                  <a:schemeClr val="bg1"/>
                </a:solidFill>
                <a:effectLst>
                  <a:outerShdw blurRad="38100" dist="38100" dir="2700000" algn="ctr" rotWithShape="0">
                    <a:schemeClr val="tx1"/>
                  </a:outerShdw>
                </a:effectLst>
              </a:rPr>
              <a:t>The picture of this evil, future king in these verses concurs with descriptions of him found in other Scripture passages (cf. Dan 11:36–37; 2 Thess 2:3–12; Rev 13:5–6). </a:t>
            </a:r>
          </a:p>
          <a:p>
            <a:r>
              <a:rPr lang="en-US" sz="4400" dirty="0">
                <a:solidFill>
                  <a:schemeClr val="bg1"/>
                </a:solidFill>
                <a:effectLst>
                  <a:outerShdw blurRad="38100" dist="38100" dir="2700000" algn="ctr" rotWithShape="0">
                    <a:schemeClr val="tx1"/>
                  </a:outerShdw>
                </a:effectLst>
              </a:rPr>
              <a:t>He is none other than the most infamous person in all of human history—the “Antichrist”.</a:t>
            </a:r>
          </a:p>
        </p:txBody>
      </p:sp>
      <p:sp>
        <p:nvSpPr>
          <p:cNvPr id="7" name="Title 1">
            <a:extLst>
              <a:ext uri="{FF2B5EF4-FFF2-40B4-BE49-F238E27FC236}">
                <a16:creationId xmlns:a16="http://schemas.microsoft.com/office/drawing/2014/main" id="{81DAE475-CD41-5FDF-D28A-EB87B4A046C7}"/>
              </a:ext>
            </a:extLst>
          </p:cNvPr>
          <p:cNvSpPr>
            <a:spLocks noGrp="1"/>
          </p:cNvSpPr>
          <p:nvPr>
            <p:ph type="title"/>
          </p:nvPr>
        </p:nvSpPr>
        <p:spPr>
          <a:xfrm>
            <a:off x="0" y="3"/>
            <a:ext cx="12192000" cy="154405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7:7b</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it had ten horns.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considered the horns, and behold, there came up among them another horn, a little one, before which three of the first horns were plucked up by the roots. And behold, in this horn were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eyes like the eyes of a man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mouth speaking great things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B433063-88E1-4710-0C45-18B0270AA9EC}"/>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201–203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902817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B48CC0C-B58D-8E5D-71E1-BF588D3F03B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FC816D-E12A-866F-E8CE-B3ABBD4B64F2}"/>
              </a:ext>
            </a:extLst>
          </p:cNvPr>
          <p:cNvSpPr>
            <a:spLocks noGrp="1"/>
          </p:cNvSpPr>
          <p:nvPr>
            <p:ph idx="1"/>
          </p:nvPr>
        </p:nvSpPr>
        <p:spPr>
          <a:xfrm>
            <a:off x="286247" y="1704473"/>
            <a:ext cx="11741321" cy="4744453"/>
          </a:xfrm>
        </p:spPr>
        <p:txBody>
          <a:bodyPr>
            <a:normAutofit fontScale="77500" lnSpcReduction="20000"/>
          </a:bodyPr>
          <a:lstStyle/>
          <a:p>
            <a:r>
              <a:rPr lang="en-US" sz="4400" dirty="0">
                <a:solidFill>
                  <a:schemeClr val="bg1"/>
                </a:solidFill>
                <a:effectLst>
                  <a:outerShdw blurRad="38100" dist="38100" dir="2700000" algn="ctr" rotWithShape="0">
                    <a:schemeClr val="tx1"/>
                  </a:outerShdw>
                </a:effectLst>
              </a:rPr>
              <a:t>Centuries ago (ca. A.D. 400) Jerome identified this individual as the Antichrist and described him as “one of the human race, in whom Satan will wholly take up his residence in bodily form.”</a:t>
            </a:r>
          </a:p>
          <a:p>
            <a:r>
              <a:rPr lang="en-US" sz="4400" dirty="0">
                <a:solidFill>
                  <a:schemeClr val="bg1"/>
                </a:solidFill>
                <a:effectLst>
                  <a:outerShdw blurRad="38100" dist="38100" dir="2700000" algn="ctr" rotWithShape="0">
                    <a:schemeClr val="tx1"/>
                  </a:outerShdw>
                </a:effectLst>
              </a:rPr>
              <a:t>Thus, Daniel predicted that in the last days a powerful empire made up of a confederation of kingdoms or nations will rise out of the ashes of the old Roman Empire. </a:t>
            </a:r>
          </a:p>
          <a:p>
            <a:r>
              <a:rPr lang="en-US" sz="4400" dirty="0">
                <a:solidFill>
                  <a:schemeClr val="bg1"/>
                </a:solidFill>
                <a:effectLst>
                  <a:outerShdw blurRad="38100" dist="38100" dir="2700000" algn="ctr" rotWithShape="0">
                    <a:schemeClr val="tx1"/>
                  </a:outerShdw>
                </a:effectLst>
              </a:rPr>
              <a:t>This final empire will have incredible power, for by its force Antichrist will rule the whole earth (cf. Rev 13:3, 7–8, 12).</a:t>
            </a:r>
          </a:p>
          <a:p>
            <a:r>
              <a:rPr lang="en-US" sz="4400" dirty="0">
                <a:solidFill>
                  <a:schemeClr val="bg1"/>
                </a:solidFill>
                <a:effectLst>
                  <a:outerShdw blurRad="38100" dist="38100" dir="2700000" algn="ctr" rotWithShape="0">
                    <a:schemeClr val="tx1"/>
                  </a:outerShdw>
                </a:effectLst>
              </a:rPr>
              <a:t>Thus, in one remarkable picture, the entire course of history is given from the appearance of the historical Roman Empire until the end of human government.</a:t>
            </a:r>
          </a:p>
        </p:txBody>
      </p:sp>
      <p:sp>
        <p:nvSpPr>
          <p:cNvPr id="7" name="Title 1">
            <a:extLst>
              <a:ext uri="{FF2B5EF4-FFF2-40B4-BE49-F238E27FC236}">
                <a16:creationId xmlns:a16="http://schemas.microsoft.com/office/drawing/2014/main" id="{D01A4EAB-545B-AD59-5F9C-6DE32A67A181}"/>
              </a:ext>
            </a:extLst>
          </p:cNvPr>
          <p:cNvSpPr>
            <a:spLocks noGrp="1"/>
          </p:cNvSpPr>
          <p:nvPr>
            <p:ph type="title"/>
          </p:nvPr>
        </p:nvSpPr>
        <p:spPr>
          <a:xfrm>
            <a:off x="0" y="3"/>
            <a:ext cx="12192000" cy="154405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7:7b</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it had ten horns.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considered the horns, and behold, there came up among them another horn, a little one, before which three of the first horns were plucked up by the roots. And behold, in this horn were eyes like the eyes of a man, and a mouth speaking great things.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86AD213-90AD-6858-ADBE-6BEB09630D63}"/>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201–203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528928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CBBA61C-980A-0305-FD70-E13E2A883E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52431D-AA9B-FFBC-B5D3-9176A0A12D1C}"/>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An Alternative View</a:t>
            </a:r>
          </a:p>
        </p:txBody>
      </p:sp>
      <p:sp>
        <p:nvSpPr>
          <p:cNvPr id="5" name="Content Placeholder 4">
            <a:extLst>
              <a:ext uri="{FF2B5EF4-FFF2-40B4-BE49-F238E27FC236}">
                <a16:creationId xmlns:a16="http://schemas.microsoft.com/office/drawing/2014/main" id="{A278E5DA-EE1C-A2DD-29D0-21CFECE1779F}"/>
              </a:ext>
            </a:extLst>
          </p:cNvPr>
          <p:cNvSpPr>
            <a:spLocks noGrp="1"/>
          </p:cNvSpPr>
          <p:nvPr>
            <p:ph idx="1"/>
          </p:nvPr>
        </p:nvSpPr>
        <p:spPr>
          <a:xfrm>
            <a:off x="357809" y="818734"/>
            <a:ext cx="11502887" cy="5570033"/>
          </a:xfrm>
        </p:spPr>
        <p:txBody>
          <a:bodyPr>
            <a:normAutofit fontScale="92500"/>
          </a:bodyPr>
          <a:lstStyle/>
          <a:p>
            <a:r>
              <a:rPr lang="en-US" sz="3600" dirty="0">
                <a:solidFill>
                  <a:schemeClr val="bg1"/>
                </a:solidFill>
                <a:effectLst>
                  <a:outerShdw blurRad="38100" dist="38100" dir="2700000" algn="ctr" rotWithShape="0">
                    <a:schemeClr val="tx1"/>
                  </a:outerShdw>
                </a:effectLst>
              </a:rPr>
              <a:t>At this point I would like to briefly present an alternative view of what the symbols in Daniel 7:7-8 represent.</a:t>
            </a:r>
          </a:p>
          <a:p>
            <a:r>
              <a:rPr lang="en-US" sz="3600" dirty="0">
                <a:solidFill>
                  <a:schemeClr val="bg1"/>
                </a:solidFill>
                <a:effectLst>
                  <a:outerShdw blurRad="38100" dist="38100" dir="2700000" algn="ctr" rotWithShape="0">
                    <a:schemeClr val="tx1"/>
                  </a:outerShdw>
                </a:effectLst>
              </a:rPr>
              <a:t>This alternative view that I am now going to present represents what is known in theological circles as the </a:t>
            </a:r>
            <a:r>
              <a:rPr lang="en-US" sz="3600" b="1" i="1" dirty="0">
                <a:solidFill>
                  <a:schemeClr val="bg1"/>
                </a:solidFill>
                <a:effectLst>
                  <a:outerShdw blurRad="38100" dist="38100" dir="2700000" algn="ctr" rotWithShape="0">
                    <a:schemeClr val="tx1"/>
                  </a:outerShdw>
                </a:effectLst>
              </a:rPr>
              <a:t>Preterist</a:t>
            </a:r>
            <a:r>
              <a:rPr lang="en-US" sz="3600" dirty="0">
                <a:solidFill>
                  <a:schemeClr val="bg1"/>
                </a:solidFill>
                <a:effectLst>
                  <a:outerShdw blurRad="38100" dist="38100" dir="2700000" algn="ctr" rotWithShape="0">
                    <a:schemeClr val="tx1"/>
                  </a:outerShdw>
                </a:effectLst>
              </a:rPr>
              <a:t> view.</a:t>
            </a:r>
          </a:p>
          <a:p>
            <a:r>
              <a:rPr lang="en-US" sz="3600" dirty="0">
                <a:solidFill>
                  <a:schemeClr val="bg1"/>
                </a:solidFill>
                <a:effectLst>
                  <a:outerShdw blurRad="38100" dist="38100" dir="2700000" algn="ctr" rotWithShape="0">
                    <a:schemeClr val="tx1"/>
                  </a:outerShdw>
                </a:effectLst>
              </a:rPr>
              <a:t>In short, a Preterist is one who believes that most of the so-called “apocalyptic” prophecies of Daniel, Ezekiel, Zechariah, Matthew 24 and Revelation were fulfilled by AD 70.</a:t>
            </a:r>
          </a:p>
          <a:p>
            <a:r>
              <a:rPr lang="en-US" sz="3600" dirty="0">
                <a:solidFill>
                  <a:schemeClr val="bg1"/>
                </a:solidFill>
                <a:effectLst>
                  <a:outerShdw blurRad="38100" dist="38100" dir="2700000" algn="ctr" rotWithShape="0">
                    <a:schemeClr val="tx1"/>
                  </a:outerShdw>
                </a:effectLst>
              </a:rPr>
              <a:t>As you listen to the presentation of this view, compare it with what you just heard and try to determine which seems to be the best fit, both with the text and the facts of history as we know it.</a:t>
            </a:r>
          </a:p>
          <a:p>
            <a:endParaRPr lang="en-US" sz="36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26C4705E-475B-A7CB-605D-C74198FACEE1}"/>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Rogers, Jay.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In The Days of These Kings: The Book of Daniel in Preterist Perspective</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124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33715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34C0097-F226-223B-C88D-8787AB08C09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A600B6-ACA5-F459-23E3-02457812B3DD}"/>
              </a:ext>
            </a:extLst>
          </p:cNvPr>
          <p:cNvSpPr>
            <a:spLocks noGrp="1"/>
          </p:cNvSpPr>
          <p:nvPr>
            <p:ph idx="1"/>
          </p:nvPr>
        </p:nvSpPr>
        <p:spPr>
          <a:xfrm>
            <a:off x="286247" y="1704474"/>
            <a:ext cx="11741321" cy="2823409"/>
          </a:xfrm>
        </p:spPr>
        <p:txBody>
          <a:bodyPr>
            <a:normAutofit fontScale="62500" lnSpcReduction="20000"/>
          </a:bodyPr>
          <a:lstStyle/>
          <a:p>
            <a:r>
              <a:rPr lang="en-US" sz="4400" dirty="0">
                <a:solidFill>
                  <a:schemeClr val="bg1"/>
                </a:solidFill>
                <a:effectLst>
                  <a:outerShdw blurRad="38100" dist="38100" dir="2700000" algn="ctr" rotWithShape="0">
                    <a:schemeClr val="tx1"/>
                  </a:outerShdw>
                </a:effectLst>
              </a:rPr>
              <a:t>Given that the fourth beast is the Roman empire, I would see the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a:t>
            </a:r>
            <a:r>
              <a:rPr lang="en-US" sz="4400" dirty="0">
                <a:solidFill>
                  <a:schemeClr val="bg1"/>
                </a:solidFill>
                <a:effectLst>
                  <a:outerShdw blurRad="38100" dist="38100" dir="2700000" algn="ctr" rotWithShape="0">
                    <a:schemeClr val="tx1"/>
                  </a:outerShdw>
                </a:effectLst>
              </a:rPr>
              <a:t>” as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kings </a:t>
            </a:r>
            <a:r>
              <a:rPr lang="en-US" sz="4400" dirty="0">
                <a:solidFill>
                  <a:schemeClr val="bg1"/>
                </a:solidFill>
                <a:effectLst>
                  <a:outerShdw blurRad="38100" dist="38100" dir="2700000" algn="ctr" rotWithShape="0">
                    <a:schemeClr val="tx1"/>
                  </a:outerShdw>
                </a:effectLst>
              </a:rPr>
              <a:t>” (again, see verse 24) </a:t>
            </a:r>
            <a:r>
              <a:rPr lang="en-US" sz="4400" b="1" i="1" dirty="0">
                <a:solidFill>
                  <a:schemeClr val="bg1"/>
                </a:solidFill>
                <a:effectLst>
                  <a:outerShdw blurRad="38100" dist="38100" dir="2700000" algn="ctr" rotWithShape="0">
                    <a:schemeClr val="tx1"/>
                  </a:outerShdw>
                </a:effectLst>
              </a:rPr>
              <a:t>within</a:t>
            </a:r>
            <a:r>
              <a:rPr lang="en-US" sz="4400" dirty="0">
                <a:solidFill>
                  <a:schemeClr val="bg1"/>
                </a:solidFill>
                <a:effectLst>
                  <a:outerShdw blurRad="38100" dist="38100" dir="2700000" algn="ctr" rotWithShape="0">
                    <a:schemeClr val="tx1"/>
                  </a:outerShdw>
                </a:effectLst>
              </a:rPr>
              <a:t> the Roman empire, rather than a series of kings or kingdoms that </a:t>
            </a:r>
            <a:r>
              <a:rPr lang="en-US" sz="4400" b="1" i="1" dirty="0">
                <a:solidFill>
                  <a:schemeClr val="bg1"/>
                </a:solidFill>
                <a:effectLst>
                  <a:outerShdw blurRad="38100" dist="38100" dir="2700000" algn="ctr" rotWithShape="0">
                    <a:schemeClr val="tx1"/>
                  </a:outerShdw>
                </a:effectLst>
              </a:rPr>
              <a:t>succeed</a:t>
            </a:r>
            <a:r>
              <a:rPr lang="en-US" sz="4400" dirty="0">
                <a:solidFill>
                  <a:schemeClr val="bg1"/>
                </a:solidFill>
                <a:effectLst>
                  <a:outerShdw blurRad="38100" dist="38100" dir="2700000" algn="ctr" rotWithShape="0">
                    <a:schemeClr val="tx1"/>
                  </a:outerShdw>
                </a:effectLst>
              </a:rPr>
              <a:t> the Roman empire.</a:t>
            </a:r>
          </a:p>
          <a:p>
            <a:r>
              <a:rPr lang="en-US" sz="4400" dirty="0">
                <a:solidFill>
                  <a:schemeClr val="bg1"/>
                </a:solidFill>
                <a:effectLst>
                  <a:outerShdw blurRad="38100" dist="38100" dir="2700000" algn="ctr" rotWithShape="0">
                    <a:schemeClr val="tx1"/>
                  </a:outerShdw>
                </a:effectLst>
              </a:rPr>
              <a:t>If we start with Julius Caesar, we see that there is sequence of </a:t>
            </a:r>
            <a:r>
              <a:rPr lang="en-US" sz="4400" b="1" i="1" dirty="0">
                <a:solidFill>
                  <a:schemeClr val="bg1"/>
                </a:solidFill>
                <a:effectLst>
                  <a:outerShdw blurRad="38100" dist="38100" dir="2700000" algn="ctr" rotWithShape="0">
                    <a:schemeClr val="tx1"/>
                  </a:outerShdw>
                </a:effectLst>
              </a:rPr>
              <a:t>ten</a:t>
            </a:r>
            <a:r>
              <a:rPr lang="en-US" sz="4400" dirty="0">
                <a:solidFill>
                  <a:schemeClr val="bg1"/>
                </a:solidFill>
                <a:effectLst>
                  <a:outerShdw blurRad="38100" dist="38100" dir="2700000" algn="ctr" rotWithShape="0">
                    <a:schemeClr val="tx1"/>
                  </a:outerShdw>
                </a:effectLst>
              </a:rPr>
              <a:t> emperors reigning from the </a:t>
            </a:r>
            <a:r>
              <a:rPr lang="en-US" sz="4400" b="1" i="1" dirty="0">
                <a:solidFill>
                  <a:schemeClr val="bg1"/>
                </a:solidFill>
                <a:effectLst>
                  <a:outerShdw blurRad="38100" dist="38100" dir="2700000" algn="ctr" rotWithShape="0">
                    <a:schemeClr val="tx1"/>
                  </a:outerShdw>
                </a:effectLst>
              </a:rPr>
              <a:t>beginning</a:t>
            </a:r>
            <a:r>
              <a:rPr lang="en-US" sz="4400" dirty="0">
                <a:solidFill>
                  <a:schemeClr val="bg1"/>
                </a:solidFill>
                <a:effectLst>
                  <a:outerShdw blurRad="38100" dist="38100" dir="2700000" algn="ctr" rotWithShape="0">
                    <a:schemeClr val="tx1"/>
                  </a:outerShdw>
                </a:effectLst>
              </a:rPr>
              <a:t> of that empire until the time of the destruction of Jerusalem in AD 70.</a:t>
            </a:r>
          </a:p>
          <a:p>
            <a:r>
              <a:rPr lang="en-US" sz="4400" dirty="0">
                <a:solidFill>
                  <a:schemeClr val="bg1"/>
                </a:solidFill>
                <a:effectLst>
                  <a:outerShdw blurRad="38100" dist="38100" dir="2700000" algn="ctr" rotWithShape="0">
                    <a:schemeClr val="tx1"/>
                  </a:outerShdw>
                </a:effectLst>
              </a:rPr>
              <a:t>The reign of these kings cover the period of the ministry of the Messiah and the Apostles:</a:t>
            </a:r>
          </a:p>
          <a:p>
            <a:endParaRPr lang="en-US" sz="4400" dirty="0">
              <a:solidFill>
                <a:schemeClr val="bg1"/>
              </a:solidFill>
              <a:effectLst>
                <a:outerShdw blurRad="38100" dist="38100" dir="2700000" algn="ctr" rotWithShape="0">
                  <a:schemeClr val="tx1"/>
                </a:outerShdw>
              </a:effectLst>
            </a:endParaRPr>
          </a:p>
          <a:p>
            <a:endParaRPr lang="en-US" sz="4400" dirty="0">
              <a:solidFill>
                <a:schemeClr val="bg1"/>
              </a:solidFill>
              <a:effectLst>
                <a:outerShdw blurRad="38100" dist="38100" dir="2700000" algn="ctr" rotWithShape="0">
                  <a:schemeClr val="tx1"/>
                </a:outerShdw>
              </a:effectLst>
            </a:endParaRPr>
          </a:p>
          <a:p>
            <a:endParaRPr lang="en-US" sz="44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34F9D17B-3B56-7EFD-A7E1-5545242DE982}"/>
              </a:ext>
            </a:extLst>
          </p:cNvPr>
          <p:cNvSpPr>
            <a:spLocks noGrp="1"/>
          </p:cNvSpPr>
          <p:nvPr>
            <p:ph type="title"/>
          </p:nvPr>
        </p:nvSpPr>
        <p:spPr>
          <a:xfrm>
            <a:off x="0" y="3"/>
            <a:ext cx="12192000" cy="154405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7:7b</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it had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considered the horns, and behold, there came up among them another horn, a little one, before which three of the first horns were plucked up by the roots. And behold, in this horn were eyes like the eyes of a man, and a mouth speaking great things.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38B6176-227F-5B5E-ED03-3D78CC7F59DD}"/>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Rogers, Jay.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In The Days of These Kings: The Book of Daniel in Preterist Perspective</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77).</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a:extLst>
              <a:ext uri="{FF2B5EF4-FFF2-40B4-BE49-F238E27FC236}">
                <a16:creationId xmlns:a16="http://schemas.microsoft.com/office/drawing/2014/main" id="{E915B1CE-EF7E-4101-6022-AB88E89A1555}"/>
              </a:ext>
            </a:extLst>
          </p:cNvPr>
          <p:cNvGraphicFramePr>
            <a:graphicFrameLocks noGrp="1"/>
          </p:cNvGraphicFramePr>
          <p:nvPr>
            <p:extLst>
              <p:ext uri="{D42A27DB-BD31-4B8C-83A1-F6EECF244321}">
                <p14:modId xmlns:p14="http://schemas.microsoft.com/office/powerpoint/2010/main" val="86455855"/>
              </p:ext>
            </p:extLst>
          </p:nvPr>
        </p:nvGraphicFramePr>
        <p:xfrm>
          <a:off x="957179" y="4645428"/>
          <a:ext cx="10075780" cy="1725693"/>
        </p:xfrm>
        <a:graphic>
          <a:graphicData uri="http://schemas.openxmlformats.org/drawingml/2006/table">
            <a:tbl>
              <a:tblPr firstRow="1" bandRow="1">
                <a:tableStyleId>{5C22544A-7EE6-4342-B048-85BDC9FD1C3A}</a:tableStyleId>
              </a:tblPr>
              <a:tblGrid>
                <a:gridCol w="5037890">
                  <a:extLst>
                    <a:ext uri="{9D8B030D-6E8A-4147-A177-3AD203B41FA5}">
                      <a16:colId xmlns:a16="http://schemas.microsoft.com/office/drawing/2014/main" val="1390138806"/>
                    </a:ext>
                  </a:extLst>
                </a:gridCol>
                <a:gridCol w="5037890">
                  <a:extLst>
                    <a:ext uri="{9D8B030D-6E8A-4147-A177-3AD203B41FA5}">
                      <a16:colId xmlns:a16="http://schemas.microsoft.com/office/drawing/2014/main" val="406309548"/>
                    </a:ext>
                  </a:extLst>
                </a:gridCol>
              </a:tblGrid>
              <a:tr h="1725693">
                <a:tc>
                  <a:txBody>
                    <a:bodyPr/>
                    <a:lstStyle/>
                    <a:p>
                      <a:pPr lvl="1"/>
                      <a:r>
                        <a:rPr lang="fr-FR" sz="2000" dirty="0">
                          <a:solidFill>
                            <a:schemeClr val="bg1"/>
                          </a:solidFill>
                          <a:effectLst>
                            <a:outerShdw blurRad="38100" dist="38100" dir="2700000" algn="ctr" rotWithShape="0">
                              <a:schemeClr val="tx1"/>
                            </a:outerShdw>
                          </a:effectLst>
                        </a:rPr>
                        <a:t>Julius (100 BC – 44 BC)</a:t>
                      </a:r>
                    </a:p>
                    <a:p>
                      <a:pPr lvl="1"/>
                      <a:r>
                        <a:rPr lang="fr-FR" sz="2000" dirty="0">
                          <a:solidFill>
                            <a:schemeClr val="bg1"/>
                          </a:solidFill>
                          <a:effectLst>
                            <a:outerShdw blurRad="38100" dist="38100" dir="2700000" algn="ctr" rotWithShape="0">
                              <a:schemeClr val="tx1"/>
                            </a:outerShdw>
                          </a:effectLst>
                        </a:rPr>
                        <a:t>Augustus (27 BC–14 AD)</a:t>
                      </a:r>
                    </a:p>
                    <a:p>
                      <a:pPr lvl="1"/>
                      <a:r>
                        <a:rPr lang="fr-FR" sz="2000" dirty="0">
                          <a:solidFill>
                            <a:schemeClr val="bg1"/>
                          </a:solidFill>
                          <a:effectLst>
                            <a:outerShdw blurRad="38100" dist="38100" dir="2700000" algn="ctr" rotWithShape="0">
                              <a:schemeClr val="tx1"/>
                            </a:outerShdw>
                          </a:effectLst>
                        </a:rPr>
                        <a:t>Tiberius (14–37 AD)</a:t>
                      </a:r>
                    </a:p>
                    <a:p>
                      <a:pPr lvl="1"/>
                      <a:r>
                        <a:rPr lang="fr-FR" sz="2000" dirty="0">
                          <a:solidFill>
                            <a:schemeClr val="bg1"/>
                          </a:solidFill>
                          <a:effectLst>
                            <a:outerShdw blurRad="38100" dist="38100" dir="2700000" algn="ctr" rotWithShape="0">
                              <a:schemeClr val="tx1"/>
                            </a:outerShdw>
                          </a:effectLst>
                        </a:rPr>
                        <a:t>Caligula (37–41 AD)</a:t>
                      </a:r>
                    </a:p>
                    <a:p>
                      <a:pPr lvl="1"/>
                      <a:r>
                        <a:rPr lang="fr-FR" sz="2000" dirty="0">
                          <a:solidFill>
                            <a:schemeClr val="bg1"/>
                          </a:solidFill>
                          <a:effectLst>
                            <a:outerShdw blurRad="38100" dist="38100" dir="2700000" algn="ctr" rotWithShape="0">
                              <a:schemeClr val="tx1"/>
                            </a:outerShdw>
                          </a:effectLst>
                        </a:rPr>
                        <a:t>Claudius (41–54 AD)</a:t>
                      </a:r>
                      <a:endParaRPr lang="en-US" dirty="0"/>
                    </a:p>
                  </a:txBody>
                  <a:tcPr/>
                </a:tc>
                <a:tc>
                  <a:txBody>
                    <a:bodyPr/>
                    <a:lstStyle/>
                    <a:p>
                      <a:pPr lvl="1"/>
                      <a:r>
                        <a:rPr lang="fr-FR" sz="2000" dirty="0">
                          <a:solidFill>
                            <a:schemeClr val="bg1"/>
                          </a:solidFill>
                          <a:effectLst>
                            <a:outerShdw blurRad="38100" dist="38100" dir="2700000" algn="ctr" rotWithShape="0">
                              <a:schemeClr val="tx1"/>
                            </a:outerShdw>
                          </a:effectLst>
                        </a:rPr>
                        <a:t>Nero (54–68 AD)</a:t>
                      </a:r>
                    </a:p>
                    <a:p>
                      <a:pPr lvl="1"/>
                      <a:r>
                        <a:rPr lang="fr-FR" sz="2000" dirty="0">
                          <a:solidFill>
                            <a:schemeClr val="bg1"/>
                          </a:solidFill>
                          <a:effectLst>
                            <a:outerShdw blurRad="38100" dist="38100" dir="2700000" algn="ctr" rotWithShape="0">
                              <a:schemeClr val="tx1"/>
                            </a:outerShdw>
                          </a:effectLst>
                        </a:rPr>
                        <a:t>Galba (68–69 AD)</a:t>
                      </a:r>
                    </a:p>
                    <a:p>
                      <a:pPr lvl="1"/>
                      <a:r>
                        <a:rPr lang="fr-FR" sz="2000" dirty="0" err="1">
                          <a:solidFill>
                            <a:schemeClr val="bg1"/>
                          </a:solidFill>
                          <a:effectLst>
                            <a:outerShdw blurRad="38100" dist="38100" dir="2700000" algn="ctr" rotWithShape="0">
                              <a:schemeClr val="tx1"/>
                            </a:outerShdw>
                          </a:effectLst>
                        </a:rPr>
                        <a:t>Otho</a:t>
                      </a:r>
                      <a:r>
                        <a:rPr lang="fr-FR" sz="2000" dirty="0">
                          <a:solidFill>
                            <a:schemeClr val="bg1"/>
                          </a:solidFill>
                          <a:effectLst>
                            <a:outerShdw blurRad="38100" dist="38100" dir="2700000" algn="ctr" rotWithShape="0">
                              <a:schemeClr val="tx1"/>
                            </a:outerShdw>
                          </a:effectLst>
                        </a:rPr>
                        <a:t> (</a:t>
                      </a:r>
                      <a:r>
                        <a:rPr lang="fr-FR" sz="2000" dirty="0" err="1">
                          <a:solidFill>
                            <a:schemeClr val="bg1"/>
                          </a:solidFill>
                          <a:effectLst>
                            <a:outerShdw blurRad="38100" dist="38100" dir="2700000" algn="ctr" rotWithShape="0">
                              <a:schemeClr val="tx1"/>
                            </a:outerShdw>
                          </a:effectLst>
                        </a:rPr>
                        <a:t>January</a:t>
                      </a:r>
                      <a:r>
                        <a:rPr lang="fr-FR" sz="2000" dirty="0">
                          <a:solidFill>
                            <a:schemeClr val="bg1"/>
                          </a:solidFill>
                          <a:effectLst>
                            <a:outerShdw blurRad="38100" dist="38100" dir="2700000" algn="ctr" rotWithShape="0">
                              <a:schemeClr val="tx1"/>
                            </a:outerShdw>
                          </a:effectLst>
                        </a:rPr>
                        <a:t>–April 69 AD)</a:t>
                      </a:r>
                    </a:p>
                    <a:p>
                      <a:pPr lvl="1"/>
                      <a:r>
                        <a:rPr lang="fr-FR" sz="2000" dirty="0" err="1">
                          <a:solidFill>
                            <a:schemeClr val="bg1"/>
                          </a:solidFill>
                          <a:effectLst>
                            <a:outerShdw blurRad="38100" dist="38100" dir="2700000" algn="ctr" rotWithShape="0">
                              <a:schemeClr val="tx1"/>
                            </a:outerShdw>
                          </a:effectLst>
                        </a:rPr>
                        <a:t>Aulus</a:t>
                      </a:r>
                      <a:r>
                        <a:rPr lang="fr-FR" sz="2000" dirty="0">
                          <a:solidFill>
                            <a:schemeClr val="bg1"/>
                          </a:solidFill>
                          <a:effectLst>
                            <a:outerShdw blurRad="38100" dist="38100" dir="2700000" algn="ctr" rotWithShape="0">
                              <a:schemeClr val="tx1"/>
                            </a:outerShdw>
                          </a:effectLst>
                        </a:rPr>
                        <a:t> Vitellius (July–</a:t>
                      </a:r>
                      <a:r>
                        <a:rPr lang="fr-FR" sz="2000" dirty="0" err="1">
                          <a:solidFill>
                            <a:schemeClr val="bg1"/>
                          </a:solidFill>
                          <a:effectLst>
                            <a:outerShdw blurRad="38100" dist="38100" dir="2700000" algn="ctr" rotWithShape="0">
                              <a:schemeClr val="tx1"/>
                            </a:outerShdw>
                          </a:effectLst>
                        </a:rPr>
                        <a:t>December</a:t>
                      </a:r>
                      <a:r>
                        <a:rPr lang="fr-FR" sz="2000" dirty="0">
                          <a:solidFill>
                            <a:schemeClr val="bg1"/>
                          </a:solidFill>
                          <a:effectLst>
                            <a:outerShdw blurRad="38100" dist="38100" dir="2700000" algn="ctr" rotWithShape="0">
                              <a:schemeClr val="tx1"/>
                            </a:outerShdw>
                          </a:effectLst>
                        </a:rPr>
                        <a:t> 69 AD)</a:t>
                      </a:r>
                    </a:p>
                    <a:p>
                      <a:pPr lvl="1"/>
                      <a:r>
                        <a:rPr lang="fr-FR" sz="2000" dirty="0" err="1">
                          <a:solidFill>
                            <a:schemeClr val="bg1"/>
                          </a:solidFill>
                          <a:effectLst>
                            <a:outerShdw blurRad="38100" dist="38100" dir="2700000" algn="ctr" rotWithShape="0">
                              <a:schemeClr val="tx1"/>
                            </a:outerShdw>
                          </a:effectLst>
                        </a:rPr>
                        <a:t>Vespasian</a:t>
                      </a:r>
                      <a:r>
                        <a:rPr lang="fr-FR" sz="2000" dirty="0">
                          <a:solidFill>
                            <a:schemeClr val="bg1"/>
                          </a:solidFill>
                          <a:effectLst>
                            <a:outerShdw blurRad="38100" dist="38100" dir="2700000" algn="ctr" rotWithShape="0">
                              <a:schemeClr val="tx1"/>
                            </a:outerShdw>
                          </a:effectLst>
                        </a:rPr>
                        <a:t> (69–79 AD)</a:t>
                      </a:r>
                      <a:endParaRPr lang="en-US" dirty="0"/>
                    </a:p>
                  </a:txBody>
                  <a:tcPr/>
                </a:tc>
                <a:extLst>
                  <a:ext uri="{0D108BD9-81ED-4DB2-BD59-A6C34878D82A}">
                    <a16:rowId xmlns:a16="http://schemas.microsoft.com/office/drawing/2014/main" val="581775284"/>
                  </a:ext>
                </a:extLst>
              </a:tr>
            </a:tbl>
          </a:graphicData>
        </a:graphic>
      </p:graphicFrame>
    </p:spTree>
    <p:extLst>
      <p:ext uri="{BB962C8B-B14F-4D97-AF65-F5344CB8AC3E}">
        <p14:creationId xmlns:p14="http://schemas.microsoft.com/office/powerpoint/2010/main" val="104090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A9D0E6E-0CC5-42B8-8DE7-59B12CE8A77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3D4BBB4-102C-3673-C243-A4D9A0882C96}"/>
              </a:ext>
            </a:extLst>
          </p:cNvPr>
          <p:cNvSpPr>
            <a:spLocks noGrp="1"/>
          </p:cNvSpPr>
          <p:nvPr>
            <p:ph idx="1"/>
          </p:nvPr>
        </p:nvSpPr>
        <p:spPr>
          <a:xfrm>
            <a:off x="286247" y="1704474"/>
            <a:ext cx="11741321" cy="4628147"/>
          </a:xfrm>
        </p:spPr>
        <p:txBody>
          <a:bodyPr>
            <a:normAutofit fontScale="85000" lnSpcReduction="20000"/>
          </a:bodyPr>
          <a:lstStyle/>
          <a:p>
            <a:r>
              <a:rPr lang="en-US" sz="4400" dirty="0">
                <a:solidFill>
                  <a:schemeClr val="bg1"/>
                </a:solidFill>
                <a:effectLst>
                  <a:outerShdw blurRad="38100" dist="38100" dir="2700000" algn="ctr" rotWithShape="0">
                    <a:schemeClr val="tx1"/>
                  </a:outerShdw>
                </a:effectLst>
              </a:rPr>
              <a:t>So, we have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a:t>
            </a:r>
            <a:r>
              <a:rPr lang="en-US" sz="4400" dirty="0">
                <a:solidFill>
                  <a:schemeClr val="bg1"/>
                </a:solidFill>
                <a:effectLst>
                  <a:outerShdw blurRad="38100" dist="38100" dir="2700000" algn="ctr" rotWithShape="0">
                    <a:schemeClr val="tx1"/>
                  </a:outerShdw>
                </a:effectLst>
              </a:rPr>
              <a:t>” or ten kings of the Roman empire. </a:t>
            </a:r>
          </a:p>
          <a:p>
            <a:r>
              <a:rPr lang="en-US" sz="4400" dirty="0">
                <a:solidFill>
                  <a:schemeClr val="bg1"/>
                </a:solidFill>
                <a:effectLst>
                  <a:outerShdw blurRad="38100" dist="38100" dir="2700000" algn="ctr" rotWithShape="0">
                    <a:schemeClr val="tx1"/>
                  </a:outerShdw>
                </a:effectLst>
              </a:rPr>
              <a:t>We then come to the infamous “little horn” of verse 8. </a:t>
            </a:r>
          </a:p>
          <a:p>
            <a:r>
              <a:rPr lang="en-US" sz="4400" dirty="0">
                <a:solidFill>
                  <a:schemeClr val="bg1"/>
                </a:solidFill>
                <a:effectLst>
                  <a:outerShdw blurRad="38100" dist="38100" dir="2700000" algn="ctr" rotWithShape="0">
                    <a:schemeClr val="tx1"/>
                  </a:outerShdw>
                </a:effectLst>
              </a:rPr>
              <a:t>We are told a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little one </a:t>
            </a:r>
            <a:r>
              <a:rPr lang="en-US" sz="4400" dirty="0">
                <a:solidFill>
                  <a:schemeClr val="bg1"/>
                </a:solidFill>
                <a:effectLst>
                  <a:outerShdw blurRad="38100" dist="38100" dir="2700000" algn="ctr" rotWithShape="0">
                    <a:schemeClr val="tx1"/>
                  </a:outerShdw>
                </a:effectLst>
              </a:rPr>
              <a:t>[i.e.</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horn</a:t>
            </a:r>
            <a:r>
              <a:rPr lang="en-US" sz="4400" dirty="0">
                <a:solidFill>
                  <a:schemeClr val="bg1"/>
                </a:solidFill>
                <a:effectLst>
                  <a:outerShdw blurRad="38100" dist="38100" dir="2700000" algn="ctr" rotWithShape="0">
                    <a:schemeClr val="tx1"/>
                  </a:outerShdw>
                </a:effectLst>
              </a:rPr>
              <a:t>]” rises up from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among</a:t>
            </a:r>
            <a:r>
              <a:rPr lang="en-US" sz="4400" dirty="0">
                <a:solidFill>
                  <a:schemeClr val="bg1"/>
                </a:solidFill>
                <a:effectLst>
                  <a:outerShdw blurRad="38100" dist="38100" dir="2700000" algn="ctr" rotWithShape="0">
                    <a:schemeClr val="tx1"/>
                  </a:outerShdw>
                </a:effectLst>
              </a:rPr>
              <a:t>” the 10 horns. </a:t>
            </a:r>
          </a:p>
          <a:p>
            <a:r>
              <a:rPr lang="en-US" sz="4400" dirty="0">
                <a:solidFill>
                  <a:schemeClr val="bg1"/>
                </a:solidFill>
                <a:effectLst>
                  <a:outerShdw blurRad="38100" dist="38100" dir="2700000" algn="ctr" rotWithShape="0">
                    <a:schemeClr val="tx1"/>
                  </a:outerShdw>
                </a:effectLst>
              </a:rPr>
              <a:t>There is good evidence to suggest that what the writer intended with his language was that the little horn was one of the 10 horns. </a:t>
            </a:r>
          </a:p>
          <a:p>
            <a:r>
              <a:rPr lang="en-US" sz="4400" dirty="0">
                <a:solidFill>
                  <a:schemeClr val="bg1"/>
                </a:solidFill>
                <a:effectLst>
                  <a:outerShdw blurRad="38100" dist="38100" dir="2700000" algn="ctr" rotWithShape="0">
                    <a:schemeClr val="tx1"/>
                  </a:outerShdw>
                </a:effectLst>
              </a:rPr>
              <a:t>I suggest that the little horn was Emperor Nero, the sixth of the 10 emperors in world history. </a:t>
            </a:r>
          </a:p>
          <a:p>
            <a:endParaRPr lang="en-US" sz="44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DA294BFE-C665-D294-50C7-B77BE4538496}"/>
              </a:ext>
            </a:extLst>
          </p:cNvPr>
          <p:cNvSpPr>
            <a:spLocks noGrp="1"/>
          </p:cNvSpPr>
          <p:nvPr>
            <p:ph type="title"/>
          </p:nvPr>
        </p:nvSpPr>
        <p:spPr>
          <a:xfrm>
            <a:off x="0" y="3"/>
            <a:ext cx="12192000" cy="154405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7:7b</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it had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considered the horns, and behold, there came up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among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them another horn,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little one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before which three of the first horns were plucked up by the roots. And behold, in this horn were eyes like the eyes of a man, and a mouth speaking great things.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9068389-D20C-3359-0C0C-6A08CB1BABF1}"/>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Rogers, Jay.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In The Days of These Kings: The Book of Daniel in Preterist Perspective</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77-78).</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26750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41C2A10-09F8-168A-BE95-4BCAEDC28BD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6DD34C-A196-CF14-DF77-075B239C8442}"/>
              </a:ext>
            </a:extLst>
          </p:cNvPr>
          <p:cNvSpPr>
            <a:spLocks noGrp="1"/>
          </p:cNvSpPr>
          <p:nvPr>
            <p:ph idx="1"/>
          </p:nvPr>
        </p:nvSpPr>
        <p:spPr>
          <a:xfrm>
            <a:off x="286247" y="1704474"/>
            <a:ext cx="11741321" cy="4628147"/>
          </a:xfrm>
        </p:spPr>
        <p:txBody>
          <a:bodyPr>
            <a:normAutofit fontScale="85000" lnSpcReduction="20000"/>
          </a:bodyPr>
          <a:lstStyle/>
          <a:p>
            <a:r>
              <a:rPr lang="en-US" sz="4400" dirty="0">
                <a:solidFill>
                  <a:schemeClr val="bg1"/>
                </a:solidFill>
                <a:effectLst>
                  <a:outerShdw blurRad="38100" dist="38100" dir="2700000" algn="ctr" rotWithShape="0">
                    <a:schemeClr val="tx1"/>
                  </a:outerShdw>
                </a:effectLst>
              </a:rPr>
              <a:t>The text then tells us in verse 8 that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 of the first horns were plucked up by the roots</a:t>
            </a:r>
            <a:r>
              <a:rPr lang="en-US" sz="4400" dirty="0">
                <a:solidFill>
                  <a:schemeClr val="bg1"/>
                </a:solidFill>
                <a:effectLst>
                  <a:outerShdw blurRad="38100" dist="38100" dir="2700000" algn="ctr" rotWithShape="0">
                    <a:schemeClr val="tx1"/>
                  </a:outerShdw>
                </a:effectLst>
              </a:rPr>
              <a:t>” by this little horn. </a:t>
            </a:r>
          </a:p>
          <a:p>
            <a:r>
              <a:rPr lang="en-US" sz="4400" dirty="0">
                <a:solidFill>
                  <a:schemeClr val="bg1"/>
                </a:solidFill>
                <a:effectLst>
                  <a:outerShdw blurRad="38100" dist="38100" dir="2700000" algn="ctr" rotWithShape="0">
                    <a:schemeClr val="tx1"/>
                  </a:outerShdw>
                </a:effectLst>
              </a:rPr>
              <a:t>And we know from world history that </a:t>
            </a:r>
            <a:r>
              <a:rPr lang="en-US" sz="4400" b="1" i="1" dirty="0">
                <a:solidFill>
                  <a:schemeClr val="bg1"/>
                </a:solidFill>
                <a:effectLst>
                  <a:outerShdw blurRad="38100" dist="38100" dir="2700000" algn="ctr" rotWithShape="0">
                    <a:schemeClr val="tx1"/>
                  </a:outerShdw>
                </a:effectLst>
              </a:rPr>
              <a:t>three</a:t>
            </a:r>
            <a:r>
              <a:rPr lang="en-US" sz="4400" dirty="0">
                <a:solidFill>
                  <a:schemeClr val="bg1"/>
                </a:solidFill>
                <a:effectLst>
                  <a:outerShdw blurRad="38100" dist="38100" dir="2700000" algn="ctr" rotWithShape="0">
                    <a:schemeClr val="tx1"/>
                  </a:outerShdw>
                </a:effectLst>
              </a:rPr>
              <a:t> of the first </a:t>
            </a:r>
            <a:r>
              <a:rPr lang="en-US" sz="4400" b="1" i="1" dirty="0">
                <a:solidFill>
                  <a:schemeClr val="bg1"/>
                </a:solidFill>
                <a:effectLst>
                  <a:outerShdw blurRad="38100" dist="38100" dir="2700000" algn="ctr" rotWithShape="0">
                    <a:schemeClr val="tx1"/>
                  </a:outerShdw>
                </a:effectLst>
              </a:rPr>
              <a:t>ten</a:t>
            </a:r>
            <a:r>
              <a:rPr lang="en-US" sz="4400" dirty="0">
                <a:solidFill>
                  <a:schemeClr val="bg1"/>
                </a:solidFill>
                <a:effectLst>
                  <a:outerShdw blurRad="38100" dist="38100" dir="2700000" algn="ctr" rotWithShape="0">
                    <a:schemeClr val="tx1"/>
                  </a:outerShdw>
                </a:effectLst>
              </a:rPr>
              <a:t> emperors, Tiberius, Caligula and Claudius, were assassinated to make way for Nero, who was not in the line of succession.</a:t>
            </a:r>
          </a:p>
          <a:p>
            <a:r>
              <a:rPr lang="en-US" sz="4400" dirty="0">
                <a:solidFill>
                  <a:schemeClr val="bg1"/>
                </a:solidFill>
                <a:effectLst>
                  <a:outerShdw blurRad="38100" dist="38100" dir="2700000" algn="ctr" rotWithShape="0">
                    <a:schemeClr val="tx1"/>
                  </a:outerShdw>
                </a:effectLst>
              </a:rPr>
              <a:t>With this understanding of our text, what we find is that Daniel’s prophecies are pinpoint accurate to what actually happened in world history, just as it has been in all of the previous predictions.</a:t>
            </a:r>
          </a:p>
          <a:p>
            <a:endParaRPr lang="en-US" sz="4400" dirty="0">
              <a:solidFill>
                <a:schemeClr val="bg1"/>
              </a:solidFill>
              <a:effectLst>
                <a:outerShdw blurRad="38100" dist="38100" dir="2700000" algn="ctr" rotWithShape="0">
                  <a:schemeClr val="tx1"/>
                </a:outerShdw>
              </a:effectLst>
            </a:endParaRPr>
          </a:p>
          <a:p>
            <a:endParaRPr lang="en-US" sz="44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D777E60B-7955-EC84-EA54-1E6B73C707FD}"/>
              </a:ext>
            </a:extLst>
          </p:cNvPr>
          <p:cNvSpPr>
            <a:spLocks noGrp="1"/>
          </p:cNvSpPr>
          <p:nvPr>
            <p:ph type="title"/>
          </p:nvPr>
        </p:nvSpPr>
        <p:spPr>
          <a:xfrm>
            <a:off x="0" y="3"/>
            <a:ext cx="12192000" cy="154405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7:7b</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it had ten horns.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considered the horns, and behold, there came up among them another horn, a little one, before which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 of the first horns were plucked up by the roots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behold, in this horn were eyes like the eyes of a man, and a mouth speaking great things.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16F31FA-9514-3F6E-55F8-556980DF621C}"/>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Rogers, Jay.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In The Days of These Kings: The Book of Daniel in Preterist Perspective</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77-78).</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299849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F676F5E-96A0-45BB-04A2-6695234408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1201B9-D486-D69D-27ED-BC75B27308B6}"/>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Brief Recap of Last Week’s Lesson</a:t>
            </a:r>
          </a:p>
        </p:txBody>
      </p:sp>
      <p:sp>
        <p:nvSpPr>
          <p:cNvPr id="5" name="Content Placeholder 4">
            <a:extLst>
              <a:ext uri="{FF2B5EF4-FFF2-40B4-BE49-F238E27FC236}">
                <a16:creationId xmlns:a16="http://schemas.microsoft.com/office/drawing/2014/main" id="{A6255A34-767D-5A39-B096-4CB0D032DF1F}"/>
              </a:ext>
            </a:extLst>
          </p:cNvPr>
          <p:cNvSpPr>
            <a:spLocks noGrp="1"/>
          </p:cNvSpPr>
          <p:nvPr>
            <p:ph idx="1"/>
          </p:nvPr>
        </p:nvSpPr>
        <p:spPr>
          <a:xfrm>
            <a:off x="357809" y="818734"/>
            <a:ext cx="11502887" cy="6039265"/>
          </a:xfrm>
        </p:spPr>
        <p:txBody>
          <a:bodyPr>
            <a:normAutofit fontScale="85000" lnSpcReduction="20000"/>
          </a:bodyPr>
          <a:lstStyle/>
          <a:p>
            <a:r>
              <a:rPr lang="en-US" sz="3600" dirty="0">
                <a:solidFill>
                  <a:schemeClr val="bg1"/>
                </a:solidFill>
                <a:effectLst>
                  <a:outerShdw blurRad="38100" dist="38100" dir="2700000" algn="ctr" rotWithShape="0">
                    <a:schemeClr val="tx1"/>
                  </a:outerShdw>
                </a:effectLst>
              </a:rPr>
              <a:t>Last week I reminded you the book of Daniel consists of </a:t>
            </a:r>
            <a:r>
              <a:rPr lang="en-US" sz="3600" b="1" i="1" dirty="0">
                <a:solidFill>
                  <a:schemeClr val="bg1"/>
                </a:solidFill>
                <a:effectLst>
                  <a:outerShdw blurRad="38100" dist="38100" dir="2700000" algn="ctr" rotWithShape="0">
                    <a:schemeClr val="tx1"/>
                  </a:outerShdw>
                </a:effectLst>
              </a:rPr>
              <a:t>two</a:t>
            </a:r>
            <a:r>
              <a:rPr lang="en-US" sz="3600" dirty="0">
                <a:solidFill>
                  <a:schemeClr val="bg1"/>
                </a:solidFill>
                <a:effectLst>
                  <a:outerShdw blurRad="38100" dist="38100" dir="2700000" algn="ctr" rotWithShape="0">
                    <a:schemeClr val="tx1"/>
                  </a:outerShdw>
                </a:effectLst>
              </a:rPr>
              <a:t> major parts:</a:t>
            </a:r>
          </a:p>
          <a:p>
            <a:pPr lvl="1"/>
            <a:r>
              <a:rPr lang="en-US" sz="3200" dirty="0">
                <a:solidFill>
                  <a:schemeClr val="accent2">
                    <a:lumMod val="40000"/>
                    <a:lumOff val="60000"/>
                  </a:schemeClr>
                </a:solidFill>
                <a:effectLst>
                  <a:outerShdw blurRad="38100" dist="38100" dir="2700000" algn="ctr" rotWithShape="0">
                    <a:schemeClr val="tx1"/>
                  </a:outerShdw>
                </a:effectLst>
              </a:rPr>
              <a:t>Chapters</a:t>
            </a:r>
            <a:r>
              <a:rPr lang="en-US" sz="3200" dirty="0">
                <a:solidFill>
                  <a:schemeClr val="bg1"/>
                </a:solidFill>
                <a:effectLst>
                  <a:outerShdw blurRad="38100" dist="38100" dir="2700000" algn="ctr" rotWithShape="0">
                    <a:schemeClr val="tx1"/>
                  </a:outerShdw>
                </a:effectLst>
              </a:rPr>
              <a:t> </a:t>
            </a:r>
            <a:r>
              <a:rPr lang="en-US" sz="3200" dirty="0">
                <a:solidFill>
                  <a:schemeClr val="accent2">
                    <a:lumMod val="40000"/>
                    <a:lumOff val="60000"/>
                  </a:schemeClr>
                </a:solidFill>
                <a:effectLst>
                  <a:outerShdw blurRad="38100" dist="38100" dir="2700000" algn="ctr" rotWithShape="0">
                    <a:schemeClr val="tx1"/>
                  </a:outerShdw>
                </a:effectLst>
              </a:rPr>
              <a:t>1-6 – </a:t>
            </a:r>
            <a:r>
              <a:rPr lang="en-US" sz="3200" dirty="0">
                <a:solidFill>
                  <a:schemeClr val="bg1"/>
                </a:solidFill>
                <a:effectLst>
                  <a:outerShdw blurRad="38100" dist="38100" dir="2700000" algn="ctr" rotWithShape="0">
                    <a:schemeClr val="tx1"/>
                  </a:outerShdw>
                </a:effectLst>
              </a:rPr>
              <a:t>The Historical Section (Stories) </a:t>
            </a:r>
          </a:p>
          <a:p>
            <a:pPr lvl="1"/>
            <a:r>
              <a:rPr lang="en-US" sz="3200" dirty="0">
                <a:solidFill>
                  <a:schemeClr val="accent2">
                    <a:lumMod val="40000"/>
                    <a:lumOff val="60000"/>
                  </a:schemeClr>
                </a:solidFill>
                <a:effectLst>
                  <a:outerShdw blurRad="38100" dist="38100" dir="2700000" algn="ctr" rotWithShape="0">
                    <a:schemeClr val="tx1"/>
                  </a:outerShdw>
                </a:effectLst>
              </a:rPr>
              <a:t>Chapters 7-12 – </a:t>
            </a:r>
            <a:r>
              <a:rPr lang="en-US" sz="3200" dirty="0">
                <a:solidFill>
                  <a:schemeClr val="bg1"/>
                </a:solidFill>
                <a:effectLst>
                  <a:outerShdw blurRad="38100" dist="38100" dir="2700000" algn="ctr" rotWithShape="0">
                    <a:schemeClr val="tx1"/>
                  </a:outerShdw>
                </a:effectLst>
              </a:rPr>
              <a:t>The Prophetic Section (Visions)</a:t>
            </a:r>
          </a:p>
          <a:p>
            <a:r>
              <a:rPr lang="en-US" sz="3600" dirty="0">
                <a:solidFill>
                  <a:schemeClr val="bg1"/>
                </a:solidFill>
                <a:effectLst>
                  <a:outerShdw blurRad="38100" dist="38100" dir="2700000" algn="ctr" rotWithShape="0">
                    <a:schemeClr val="tx1"/>
                  </a:outerShdw>
                </a:effectLst>
              </a:rPr>
              <a:t>I introduced the </a:t>
            </a:r>
            <a:r>
              <a:rPr lang="en-US" sz="3600" b="1" i="1" dirty="0">
                <a:solidFill>
                  <a:schemeClr val="bg1"/>
                </a:solidFill>
                <a:effectLst>
                  <a:outerShdw blurRad="38100" dist="38100" dir="2700000" algn="ctr" rotWithShape="0">
                    <a:schemeClr val="tx1"/>
                  </a:outerShdw>
                </a:effectLst>
              </a:rPr>
              <a:t>second</a:t>
            </a:r>
            <a:r>
              <a:rPr lang="en-US" sz="3600" dirty="0">
                <a:solidFill>
                  <a:schemeClr val="bg1"/>
                </a:solidFill>
                <a:effectLst>
                  <a:outerShdw blurRad="38100" dist="38100" dir="2700000" algn="ctr" rotWithShape="0">
                    <a:schemeClr val="tx1"/>
                  </a:outerShdw>
                </a:effectLst>
              </a:rPr>
              <a:t> section of the book of Daniel (chapters 7-12) and then covered verses 1-6</a:t>
            </a:r>
          </a:p>
          <a:p>
            <a:r>
              <a:rPr lang="en-US" sz="3600" dirty="0">
                <a:solidFill>
                  <a:schemeClr val="bg1"/>
                </a:solidFill>
                <a:effectLst>
                  <a:outerShdw blurRad="38100" dist="38100" dir="2700000" algn="ctr" rotWithShape="0">
                    <a:schemeClr val="tx1"/>
                  </a:outerShdw>
                </a:effectLst>
              </a:rPr>
              <a:t>I pointed out that the style of writing in chapters 7-12 is described by theologians as Apocalyptic writing which we defined as:</a:t>
            </a:r>
          </a:p>
          <a:p>
            <a:pPr lvl="1"/>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 revelation of the ending of this present age, which is an age characterized by conflict, and its replacement by the final age of peace. It shows us ahead of time the end of the kingdoms of this world and their replacement by the kingdom of our God and of his Christ. This revelation is unfolded in complex and mysterious imagery, and has the purpose of comforting and exhorting the faithful.</a:t>
            </a:r>
            <a:r>
              <a:rPr lang="en-US" sz="32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To put it briefly, Apocalyptic literature is intended to give </a:t>
            </a:r>
            <a:r>
              <a:rPr lang="en-US" sz="3600" b="1" i="1" dirty="0">
                <a:solidFill>
                  <a:schemeClr val="bg1"/>
                </a:solidFill>
                <a:effectLst>
                  <a:outerShdw blurRad="38100" dist="38100" dir="2700000" algn="ctr" rotWithShape="0">
                    <a:schemeClr val="tx1"/>
                  </a:outerShdw>
                </a:effectLst>
              </a:rPr>
              <a:t>hope</a:t>
            </a:r>
            <a:r>
              <a:rPr lang="en-US" sz="3600" dirty="0">
                <a:solidFill>
                  <a:schemeClr val="bg1"/>
                </a:solidFill>
                <a:effectLst>
                  <a:outerShdw blurRad="38100" dist="38100" dir="2700000" algn="ctr" rotWithShape="0">
                    <a:schemeClr val="tx1"/>
                  </a:outerShdw>
                </a:effectLst>
              </a:rPr>
              <a:t> to those whom the world has </a:t>
            </a:r>
            <a:r>
              <a:rPr lang="en-US" sz="3600" b="1" i="1" dirty="0">
                <a:solidFill>
                  <a:schemeClr val="bg1"/>
                </a:solidFill>
                <a:effectLst>
                  <a:outerShdw blurRad="38100" dist="38100" dir="2700000" algn="ctr" rotWithShape="0">
                    <a:schemeClr val="tx1"/>
                  </a:outerShdw>
                </a:effectLst>
              </a:rPr>
              <a:t>marginalized</a:t>
            </a:r>
            <a:r>
              <a:rPr lang="en-US" sz="3600" dirty="0">
                <a:solidFill>
                  <a:schemeClr val="bg1"/>
                </a:solidFill>
                <a:effectLst>
                  <a:outerShdw blurRad="38100" dist="38100" dir="2700000" algn="ctr" rotWithShape="0">
                    <a:schemeClr val="tx1"/>
                  </a:outerShdw>
                </a:effectLst>
              </a:rPr>
              <a:t> by reminding us that God is presently on the throne and that he will ultimately triumph. </a:t>
            </a:r>
          </a:p>
        </p:txBody>
      </p:sp>
    </p:spTree>
    <p:extLst>
      <p:ext uri="{BB962C8B-B14F-4D97-AF65-F5344CB8AC3E}">
        <p14:creationId xmlns:p14="http://schemas.microsoft.com/office/powerpoint/2010/main" val="2377306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AC297A8-A1EF-F3FD-8CB2-720087DA52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2DF7F2-16C4-9821-77EC-591BA5F72267}"/>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A Major Decision Point</a:t>
            </a:r>
          </a:p>
        </p:txBody>
      </p:sp>
      <p:sp>
        <p:nvSpPr>
          <p:cNvPr id="5" name="Content Placeholder 4">
            <a:extLst>
              <a:ext uri="{FF2B5EF4-FFF2-40B4-BE49-F238E27FC236}">
                <a16:creationId xmlns:a16="http://schemas.microsoft.com/office/drawing/2014/main" id="{DD85E3A0-C77E-04CA-3BE6-2CF2B817ABCB}"/>
              </a:ext>
            </a:extLst>
          </p:cNvPr>
          <p:cNvSpPr>
            <a:spLocks noGrp="1"/>
          </p:cNvSpPr>
          <p:nvPr>
            <p:ph idx="1"/>
          </p:nvPr>
        </p:nvSpPr>
        <p:spPr>
          <a:xfrm>
            <a:off x="357809" y="818734"/>
            <a:ext cx="11502887" cy="6039265"/>
          </a:xfrm>
        </p:spPr>
        <p:txBody>
          <a:bodyPr>
            <a:normAutofit/>
          </a:bodyPr>
          <a:lstStyle/>
          <a:p>
            <a:r>
              <a:rPr lang="en-US" sz="3600" dirty="0">
                <a:solidFill>
                  <a:schemeClr val="bg1"/>
                </a:solidFill>
                <a:effectLst>
                  <a:outerShdw blurRad="38100" dist="38100" dir="2700000" algn="ctr" rotWithShape="0">
                    <a:schemeClr val="tx1"/>
                  </a:outerShdw>
                </a:effectLst>
              </a:rPr>
              <a:t>So, we have seen two views of how to understand this text starting in Daniel 7:7-8.</a:t>
            </a:r>
          </a:p>
          <a:p>
            <a:r>
              <a:rPr lang="en-US" sz="3600" dirty="0">
                <a:solidFill>
                  <a:schemeClr val="bg1"/>
                </a:solidFill>
                <a:effectLst>
                  <a:outerShdw blurRad="38100" dist="38100" dir="2700000" algn="ctr" rotWithShape="0">
                    <a:schemeClr val="tx1"/>
                  </a:outerShdw>
                </a:effectLst>
              </a:rPr>
              <a:t>Which ever view you go with will end up affecting how you interpret all of the rest of this chapter and will have impacts even on how you will understand the symbols given in the later chapters in Daniel.</a:t>
            </a:r>
          </a:p>
          <a:p>
            <a:r>
              <a:rPr lang="en-US" sz="3600" dirty="0">
                <a:solidFill>
                  <a:schemeClr val="bg1"/>
                </a:solidFill>
                <a:effectLst>
                  <a:outerShdw blurRad="38100" dist="38100" dir="2700000" algn="ctr" rotWithShape="0">
                    <a:schemeClr val="tx1"/>
                  </a:outerShdw>
                </a:effectLst>
              </a:rPr>
              <a:t>Because of this, I thought it was important for us to camp here and have a discussion of the two views that have been presented and think about which view best fits:</a:t>
            </a:r>
          </a:p>
          <a:p>
            <a:pPr lvl="1"/>
            <a:r>
              <a:rPr lang="en-US" sz="3200" dirty="0">
                <a:solidFill>
                  <a:schemeClr val="bg1"/>
                </a:solidFill>
                <a:effectLst>
                  <a:outerShdw blurRad="38100" dist="38100" dir="2700000" algn="ctr" rotWithShape="0">
                    <a:schemeClr val="tx1"/>
                  </a:outerShdw>
                </a:effectLst>
              </a:rPr>
              <a:t>What we see in the text</a:t>
            </a:r>
          </a:p>
          <a:p>
            <a:pPr lvl="1"/>
            <a:r>
              <a:rPr lang="en-US" sz="3200" dirty="0">
                <a:solidFill>
                  <a:schemeClr val="bg1"/>
                </a:solidFill>
                <a:effectLst>
                  <a:outerShdw blurRad="38100" dist="38100" dir="2700000" algn="ctr" rotWithShape="0">
                    <a:schemeClr val="tx1"/>
                  </a:outerShdw>
                </a:effectLst>
              </a:rPr>
              <a:t>What we know of history</a:t>
            </a:r>
          </a:p>
        </p:txBody>
      </p:sp>
    </p:spTree>
    <p:extLst>
      <p:ext uri="{BB962C8B-B14F-4D97-AF65-F5344CB8AC3E}">
        <p14:creationId xmlns:p14="http://schemas.microsoft.com/office/powerpoint/2010/main" val="3363389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E1F7BAB9-9996-CE52-47FD-EE3A75A597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9EA608-3ABE-5488-2925-828A9BDEC9D6}"/>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DD658378-6C64-987C-6DEF-C0AC35D103C6}"/>
              </a:ext>
            </a:extLst>
          </p:cNvPr>
          <p:cNvSpPr>
            <a:spLocks noGrp="1"/>
          </p:cNvSpPr>
          <p:nvPr>
            <p:ph idx="1"/>
          </p:nvPr>
        </p:nvSpPr>
        <p:spPr>
          <a:xfrm>
            <a:off x="246490" y="588394"/>
            <a:ext cx="11545293" cy="6117205"/>
          </a:xfrm>
        </p:spPr>
        <p:txBody>
          <a:bodyPr>
            <a:normAutofit/>
          </a:bodyPr>
          <a:lstStyle/>
          <a:p>
            <a:r>
              <a:rPr lang="en-US" dirty="0">
                <a:sym typeface="Wingdings" panose="05000000000000000000" pitchFamily="2" charset="2"/>
              </a:rPr>
              <a:t>As I was working through this material this week, I received a quote of Alistair Begg from a friend of mine that pretty much sums up how I feel about today’s lesson:</a:t>
            </a:r>
          </a:p>
          <a:p>
            <a:pPr lvl="1"/>
            <a:r>
              <a:rPr lang="en-US" i="1" dirty="0">
                <a:latin typeface="Cambria" panose="02040503050406030204" pitchFamily="18" charset="0"/>
                <a:ea typeface="Cambria" panose="02040503050406030204" pitchFamily="18" charset="0"/>
                <a:sym typeface="Wingdings" panose="05000000000000000000" pitchFamily="2" charset="2"/>
              </a:rPr>
              <a:t>In what follows, I reserve the right to change my mind later this evening, and as often as necessary for the rest of my life, until I finally settle the matter. What I am about to now unfold for you will annoy some, disappoint others, confuse many, and perhaps encourage a few.</a:t>
            </a:r>
          </a:p>
          <a:p>
            <a:r>
              <a:rPr lang="en-US" dirty="0">
                <a:sym typeface="Wingdings" panose="05000000000000000000" pitchFamily="2" charset="2"/>
              </a:rPr>
              <a:t>I personally am leaning towards the Preterist understanding of this text right now, but I am still trying to think it through and I would value any insights that you all might have to offer on what I have presented thus far.</a:t>
            </a:r>
            <a:endParaRPr lang="en-US" i="1" dirty="0">
              <a:latin typeface="Cambria" panose="02040503050406030204" pitchFamily="18" charset="0"/>
              <a:ea typeface="Cambria" panose="02040503050406030204" pitchFamily="18" charset="0"/>
              <a:sym typeface="Wingdings" panose="05000000000000000000" pitchFamily="2" charset="2"/>
            </a:endParaRPr>
          </a:p>
          <a:p>
            <a:endParaRPr lang="en-US" dirty="0">
              <a:sym typeface="Wingdings" panose="05000000000000000000" pitchFamily="2" charset="2"/>
            </a:endParaRPr>
          </a:p>
        </p:txBody>
      </p:sp>
    </p:spTree>
    <p:extLst>
      <p:ext uri="{BB962C8B-B14F-4D97-AF65-F5344CB8AC3E}">
        <p14:creationId xmlns:p14="http://schemas.microsoft.com/office/powerpoint/2010/main" val="56299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78CBA4B-2A11-AAB2-D203-DE13CE55B0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F136DCE-B5ED-404B-A19A-98BC47C47948}"/>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Brief Recap of Last Week’s Lesson</a:t>
            </a:r>
          </a:p>
        </p:txBody>
      </p:sp>
      <p:sp>
        <p:nvSpPr>
          <p:cNvPr id="5" name="Content Placeholder 4">
            <a:extLst>
              <a:ext uri="{FF2B5EF4-FFF2-40B4-BE49-F238E27FC236}">
                <a16:creationId xmlns:a16="http://schemas.microsoft.com/office/drawing/2014/main" id="{6FB676B4-598E-7870-7E67-EDDFDAEDE8FB}"/>
              </a:ext>
            </a:extLst>
          </p:cNvPr>
          <p:cNvSpPr>
            <a:spLocks noGrp="1"/>
          </p:cNvSpPr>
          <p:nvPr>
            <p:ph idx="1"/>
          </p:nvPr>
        </p:nvSpPr>
        <p:spPr>
          <a:xfrm>
            <a:off x="357809" y="818735"/>
            <a:ext cx="11502887" cy="5959752"/>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As we covered the first 6 verses, we saw symbolic language used to describe a number of events that were yet future to Daniel.</a:t>
            </a:r>
          </a:p>
          <a:p>
            <a:r>
              <a:rPr lang="en-US" sz="3600" dirty="0">
                <a:solidFill>
                  <a:schemeClr val="bg1"/>
                </a:solidFill>
                <a:effectLst>
                  <a:outerShdw blurRad="38100" dist="38100" dir="2700000" algn="ctr" rotWithShape="0">
                    <a:schemeClr val="tx1"/>
                  </a:outerShdw>
                </a:effectLst>
              </a:rPr>
              <a:t>We saw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winds of heaven</a:t>
            </a:r>
            <a:r>
              <a:rPr lang="en-US" sz="3600" dirty="0">
                <a:solidFill>
                  <a:schemeClr val="bg1"/>
                </a:solidFill>
                <a:effectLst>
                  <a:outerShdw blurRad="38100" dist="38100" dir="2700000" algn="ctr" rotWithShape="0">
                    <a:schemeClr val="tx1"/>
                  </a:outerShdw>
                </a:effectLst>
              </a:rPr>
              <a:t>” that were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stirring up</a:t>
            </a:r>
            <a:r>
              <a:rPr lang="en-US" sz="3600" dirty="0">
                <a:solidFill>
                  <a:schemeClr val="bg1"/>
                </a:solidFill>
                <a:effectLst>
                  <a:outerShdw blurRad="38100" dist="38100" dir="2700000" algn="ctr" rotWithShape="0">
                    <a:schemeClr val="tx1"/>
                  </a:outerShdw>
                </a:effectLst>
              </a:rPr>
              <a:t>”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sea</a:t>
            </a:r>
            <a:r>
              <a:rPr lang="en-US" sz="3600" dirty="0">
                <a:solidFill>
                  <a:schemeClr val="bg1"/>
                </a:solidFill>
                <a:effectLst>
                  <a:outerShdw blurRad="38100" dist="38100" dir="2700000" algn="ctr" rotWithShape="0">
                    <a:schemeClr val="tx1"/>
                  </a:outerShdw>
                </a:effectLst>
              </a:rPr>
              <a:t>”.</a:t>
            </a:r>
          </a:p>
          <a:p>
            <a:pPr lvl="1"/>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sea</a:t>
            </a:r>
            <a:r>
              <a:rPr lang="en-US" sz="3200" dirty="0">
                <a:solidFill>
                  <a:schemeClr val="bg1"/>
                </a:solidFill>
                <a:effectLst>
                  <a:outerShdw blurRad="38100" dist="38100" dir="2700000" algn="ctr" rotWithShape="0">
                    <a:schemeClr val="tx1"/>
                  </a:outerShdw>
                </a:effectLst>
              </a:rPr>
              <a:t>” represents the  sea of humanity or peoples of the earth</a:t>
            </a:r>
          </a:p>
          <a:p>
            <a:pPr lvl="1"/>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winds of heaven</a:t>
            </a:r>
            <a:r>
              <a:rPr lang="en-US" sz="3200" dirty="0">
                <a:solidFill>
                  <a:schemeClr val="bg1"/>
                </a:solidFill>
                <a:effectLst>
                  <a:outerShdw blurRad="38100" dist="38100" dir="2700000" algn="ctr" rotWithShape="0">
                    <a:schemeClr val="tx1"/>
                  </a:outerShdw>
                </a:effectLst>
              </a:rPr>
              <a:t>” represent factors of all kinds that produce turmoil among the earth’s nations throughout history. </a:t>
            </a:r>
          </a:p>
          <a:p>
            <a:r>
              <a:rPr lang="en-US" sz="3600" dirty="0">
                <a:solidFill>
                  <a:schemeClr val="bg1"/>
                </a:solidFill>
                <a:effectLst>
                  <a:outerShdw blurRad="38100" dist="38100" dir="2700000" algn="ctr" rotWithShape="0">
                    <a:schemeClr val="tx1"/>
                  </a:outerShdw>
                </a:effectLst>
              </a:rPr>
              <a:t>Daniel then spoke of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great beasts</a:t>
            </a:r>
            <a:r>
              <a:rPr lang="en-US" sz="3600" dirty="0">
                <a:solidFill>
                  <a:schemeClr val="bg1"/>
                </a:solidFill>
                <a:effectLst>
                  <a:outerShdw blurRad="38100" dist="38100" dir="2700000" algn="ctr" rotWithShape="0">
                    <a:schemeClr val="tx1"/>
                  </a:outerShdw>
                </a:effectLst>
              </a:rPr>
              <a:t>” which symbolize the </a:t>
            </a:r>
            <a:r>
              <a:rPr lang="en-US" sz="3600" b="1" i="1" dirty="0">
                <a:solidFill>
                  <a:schemeClr val="bg1"/>
                </a:solidFill>
                <a:effectLst>
                  <a:outerShdw blurRad="38100" dist="38100" dir="2700000" algn="ctr" rotWithShape="0">
                    <a:schemeClr val="tx1"/>
                  </a:outerShdw>
                </a:effectLst>
              </a:rPr>
              <a:t>four</a:t>
            </a:r>
            <a:r>
              <a:rPr lang="en-US" sz="3600" dirty="0">
                <a:solidFill>
                  <a:schemeClr val="bg1"/>
                </a:solidFill>
                <a:effectLst>
                  <a:outerShdw blurRad="38100" dist="38100" dir="2700000" algn="ctr" rotWithShape="0">
                    <a:schemeClr val="tx1"/>
                  </a:outerShdw>
                </a:effectLst>
              </a:rPr>
              <a:t> great empires that would dominate the world from the time of Daniel until the coming of Messiah – the same four empires symbolized by the </a:t>
            </a:r>
            <a:r>
              <a:rPr lang="en-US" sz="3600" b="1" i="1" dirty="0">
                <a:solidFill>
                  <a:schemeClr val="bg1"/>
                </a:solidFill>
                <a:effectLst>
                  <a:outerShdw blurRad="38100" dist="38100" dir="2700000" algn="ctr" rotWithShape="0">
                    <a:schemeClr val="tx1"/>
                  </a:outerShdw>
                </a:effectLst>
              </a:rPr>
              <a:t>four</a:t>
            </a:r>
            <a:r>
              <a:rPr lang="en-US" sz="3600" dirty="0">
                <a:solidFill>
                  <a:schemeClr val="bg1"/>
                </a:solidFill>
                <a:effectLst>
                  <a:outerShdw blurRad="38100" dist="38100" dir="2700000" algn="ctr" rotWithShape="0">
                    <a:schemeClr val="tx1"/>
                  </a:outerShdw>
                </a:effectLst>
              </a:rPr>
              <a:t> parts of the </a:t>
            </a:r>
            <a:r>
              <a:rPr lang="en-US" sz="3600" b="1" i="1" dirty="0">
                <a:solidFill>
                  <a:schemeClr val="bg1"/>
                </a:solidFill>
                <a:effectLst>
                  <a:outerShdw blurRad="38100" dist="38100" dir="2700000" algn="ctr" rotWithShape="0">
                    <a:schemeClr val="tx1"/>
                  </a:outerShdw>
                </a:effectLst>
              </a:rPr>
              <a:t>statue</a:t>
            </a:r>
            <a:r>
              <a:rPr lang="en-US" sz="3600" dirty="0">
                <a:solidFill>
                  <a:schemeClr val="bg1"/>
                </a:solidFill>
                <a:effectLst>
                  <a:outerShdw blurRad="38100" dist="38100" dir="2700000" algn="ctr" rotWithShape="0">
                    <a:schemeClr val="tx1"/>
                  </a:outerShdw>
                </a:effectLst>
              </a:rPr>
              <a:t> in Daniel chapter 2.</a:t>
            </a:r>
          </a:p>
          <a:p>
            <a:r>
              <a:rPr lang="en-US" sz="3600" dirty="0">
                <a:solidFill>
                  <a:schemeClr val="bg1"/>
                </a:solidFill>
                <a:effectLst>
                  <a:outerShdw blurRad="38100" dist="38100" dir="2700000" algn="ctr" rotWithShape="0">
                    <a:schemeClr val="tx1"/>
                  </a:outerShdw>
                </a:effectLst>
              </a:rPr>
              <a:t>The </a:t>
            </a:r>
            <a:r>
              <a:rPr lang="en-US" sz="3600" b="1" i="1" dirty="0">
                <a:solidFill>
                  <a:schemeClr val="bg1"/>
                </a:solidFill>
                <a:effectLst>
                  <a:outerShdw blurRad="38100" dist="38100" dir="2700000" algn="ctr" rotWithShape="0">
                    <a:schemeClr val="tx1"/>
                  </a:outerShdw>
                </a:effectLst>
              </a:rPr>
              <a:t>first</a:t>
            </a:r>
            <a:r>
              <a:rPr lang="en-US" sz="3600" dirty="0">
                <a:solidFill>
                  <a:schemeClr val="bg1"/>
                </a:solidFill>
                <a:effectLst>
                  <a:outerShdw blurRad="38100" dist="38100" dir="2700000" algn="ctr" rotWithShape="0">
                    <a:schemeClr val="tx1"/>
                  </a:outerShdw>
                </a:effectLst>
              </a:rPr>
              <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beast</a:t>
            </a:r>
            <a:r>
              <a:rPr lang="en-US" sz="3600" dirty="0">
                <a:solidFill>
                  <a:schemeClr val="bg1"/>
                </a:solidFill>
                <a:effectLst>
                  <a:outerShdw blurRad="38100" dist="38100" dir="2700000" algn="ctr" rotWithShape="0">
                    <a:schemeClr val="tx1"/>
                  </a:outerShdw>
                </a:effectLst>
              </a:rPr>
              <a:t>” which looked like a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lion</a:t>
            </a:r>
            <a:r>
              <a:rPr lang="en-US" sz="3600" dirty="0">
                <a:solidFill>
                  <a:schemeClr val="bg1"/>
                </a:solidFill>
                <a:effectLst>
                  <a:outerShdw blurRad="38100" dist="38100" dir="2700000" algn="ctr" rotWithShape="0">
                    <a:schemeClr val="tx1"/>
                  </a:outerShdw>
                </a:effectLst>
              </a:rPr>
              <a:t>” with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wings</a:t>
            </a:r>
            <a:r>
              <a:rPr lang="en-US" sz="3600" dirty="0">
                <a:solidFill>
                  <a:schemeClr val="bg1"/>
                </a:solidFill>
                <a:effectLst>
                  <a:outerShdw blurRad="38100" dist="38100" dir="2700000" algn="ctr" rotWithShape="0">
                    <a:schemeClr val="tx1"/>
                  </a:outerShdw>
                </a:effectLst>
              </a:rPr>
              <a:t>” of an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eagle</a:t>
            </a:r>
            <a:r>
              <a:rPr lang="en-US" sz="3600" dirty="0">
                <a:solidFill>
                  <a:schemeClr val="bg1"/>
                </a:solidFill>
                <a:effectLst>
                  <a:outerShdw blurRad="38100" dist="38100" dir="2700000" algn="ctr" rotWithShape="0">
                    <a:schemeClr val="tx1"/>
                  </a:outerShdw>
                </a:effectLst>
              </a:rPr>
              <a:t>” represents </a:t>
            </a:r>
            <a:r>
              <a:rPr lang="en-US" sz="3600" b="1" i="1" dirty="0">
                <a:solidFill>
                  <a:schemeClr val="bg1"/>
                </a:solidFill>
                <a:effectLst>
                  <a:outerShdw blurRad="38100" dist="38100" dir="2700000" algn="ctr" rotWithShape="0">
                    <a:schemeClr val="tx1"/>
                  </a:outerShdw>
                </a:effectLst>
              </a:rPr>
              <a:t>Babylon</a:t>
            </a:r>
            <a:r>
              <a:rPr lang="en-US" sz="3600" dirty="0">
                <a:solidFill>
                  <a:schemeClr val="bg1"/>
                </a:solidFill>
                <a:effectLst>
                  <a:outerShdw blurRad="38100" dist="38100" dir="2700000" algn="ctr" rotWithShape="0">
                    <a:schemeClr val="tx1"/>
                  </a:outerShdw>
                </a:effectLst>
              </a:rPr>
              <a:t> and its king, Nebuchadnezzar.</a:t>
            </a:r>
          </a:p>
          <a:p>
            <a:r>
              <a:rPr lang="en-US" sz="3600" dirty="0">
                <a:solidFill>
                  <a:schemeClr val="bg1"/>
                </a:solidFill>
                <a:effectLst>
                  <a:outerShdw blurRad="38100" dist="38100" dir="2700000" algn="ctr" rotWithShape="0">
                    <a:schemeClr val="tx1"/>
                  </a:outerShdw>
                </a:effectLst>
              </a:rPr>
              <a:t>The </a:t>
            </a:r>
            <a:r>
              <a:rPr lang="en-US" sz="3600" b="1" i="1" dirty="0">
                <a:solidFill>
                  <a:schemeClr val="bg1"/>
                </a:solidFill>
                <a:effectLst>
                  <a:outerShdw blurRad="38100" dist="38100" dir="2700000" algn="ctr" rotWithShape="0">
                    <a:schemeClr val="tx1"/>
                  </a:outerShdw>
                </a:effectLst>
              </a:rPr>
              <a:t>second</a:t>
            </a:r>
            <a:r>
              <a:rPr lang="en-US" sz="3600" dirty="0">
                <a:solidFill>
                  <a:schemeClr val="bg1"/>
                </a:solidFill>
                <a:effectLst>
                  <a:outerShdw blurRad="38100" dist="38100" dir="2700000" algn="ctr" rotWithShape="0">
                    <a:schemeClr val="tx1"/>
                  </a:outerShdw>
                </a:effectLst>
              </a:rPr>
              <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beast</a:t>
            </a:r>
            <a:r>
              <a:rPr lang="en-US" sz="3600" dirty="0">
                <a:solidFill>
                  <a:schemeClr val="bg1"/>
                </a:solidFill>
                <a:effectLst>
                  <a:outerShdw blurRad="38100" dist="38100" dir="2700000" algn="ctr" rotWithShape="0">
                    <a:schemeClr val="tx1"/>
                  </a:outerShdw>
                </a:effectLst>
              </a:rPr>
              <a:t>” which looked like a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bear</a:t>
            </a:r>
            <a:r>
              <a:rPr lang="en-US" sz="3600" dirty="0">
                <a:solidFill>
                  <a:schemeClr val="bg1"/>
                </a:solidFill>
                <a:effectLst>
                  <a:outerShdw blurRad="38100" dist="38100" dir="2700000" algn="ctr" rotWithShape="0">
                    <a:schemeClr val="tx1"/>
                  </a:outerShdw>
                </a:effectLst>
              </a:rPr>
              <a:t>” with one side above the other and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had three ribs in its mouth</a:t>
            </a:r>
            <a:r>
              <a:rPr lang="en-US" sz="3600" dirty="0">
                <a:solidFill>
                  <a:schemeClr val="bg1"/>
                </a:solidFill>
                <a:effectLst>
                  <a:outerShdw blurRad="38100" dist="38100" dir="2700000" algn="ctr" rotWithShape="0">
                    <a:schemeClr val="tx1"/>
                  </a:outerShdw>
                </a:effectLst>
              </a:rPr>
              <a:t>” represents </a:t>
            </a:r>
            <a:r>
              <a:rPr lang="en-US" sz="3600" b="1" i="1" dirty="0">
                <a:solidFill>
                  <a:schemeClr val="bg1"/>
                </a:solidFill>
                <a:effectLst>
                  <a:outerShdw blurRad="38100" dist="38100" dir="2700000" algn="ctr" rotWithShape="0">
                    <a:schemeClr val="tx1"/>
                  </a:outerShdw>
                </a:effectLst>
              </a:rPr>
              <a:t>Medo-Persia</a:t>
            </a:r>
            <a:r>
              <a:rPr lang="en-US" sz="3600" dirty="0">
                <a:solidFill>
                  <a:schemeClr val="bg1"/>
                </a:solidFill>
                <a:effectLst>
                  <a:outerShdw blurRad="38100" dist="38100" dir="2700000" algn="ctr" rotWithShape="0">
                    <a:schemeClr val="tx1"/>
                  </a:outerShdw>
                </a:effectLst>
              </a:rPr>
              <a:t>.</a:t>
            </a:r>
          </a:p>
          <a:p>
            <a:r>
              <a:rPr lang="en-US" sz="3600" dirty="0">
                <a:solidFill>
                  <a:schemeClr val="bg1"/>
                </a:solidFill>
                <a:effectLst>
                  <a:outerShdw blurRad="38100" dist="38100" dir="2700000" algn="ctr" rotWithShape="0">
                    <a:schemeClr val="tx1"/>
                  </a:outerShdw>
                </a:effectLst>
              </a:rPr>
              <a:t>The </a:t>
            </a:r>
            <a:r>
              <a:rPr lang="en-US" sz="3600" b="1" i="1" dirty="0">
                <a:solidFill>
                  <a:schemeClr val="bg1"/>
                </a:solidFill>
                <a:effectLst>
                  <a:outerShdw blurRad="38100" dist="38100" dir="2700000" algn="ctr" rotWithShape="0">
                    <a:schemeClr val="tx1"/>
                  </a:outerShdw>
                </a:effectLst>
              </a:rPr>
              <a:t>third</a:t>
            </a:r>
            <a:r>
              <a:rPr lang="en-US" sz="3600" dirty="0">
                <a:solidFill>
                  <a:schemeClr val="bg1"/>
                </a:solidFill>
                <a:effectLst>
                  <a:outerShdw blurRad="38100" dist="38100" dir="2700000" algn="ctr" rotWithShape="0">
                    <a:schemeClr val="tx1"/>
                  </a:outerShdw>
                </a:effectLst>
              </a:rPr>
              <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beast</a:t>
            </a:r>
            <a:r>
              <a:rPr lang="en-US" sz="3600" dirty="0">
                <a:solidFill>
                  <a:schemeClr val="bg1"/>
                </a:solidFill>
                <a:effectLst>
                  <a:outerShdw blurRad="38100" dist="38100" dir="2700000" algn="ctr" rotWithShape="0">
                    <a:schemeClr val="tx1"/>
                  </a:outerShdw>
                </a:effectLst>
              </a:rPr>
              <a:t>” which looked like a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leopard</a:t>
            </a:r>
            <a:r>
              <a:rPr lang="en-US" sz="3600" dirty="0">
                <a:solidFill>
                  <a:schemeClr val="bg1"/>
                </a:solidFill>
                <a:effectLst>
                  <a:outerShdw blurRad="38100" dist="38100" dir="2700000" algn="ctr" rotWithShape="0">
                    <a:schemeClr val="tx1"/>
                  </a:outerShdw>
                </a:effectLst>
              </a:rPr>
              <a:t>” with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wings</a:t>
            </a:r>
            <a:r>
              <a:rPr lang="en-US" sz="3600" dirty="0">
                <a:solidFill>
                  <a:schemeClr val="bg1"/>
                </a:solidFill>
                <a:effectLst>
                  <a:outerShdw blurRad="38100" dist="38100" dir="2700000" algn="ctr" rotWithShape="0">
                    <a:schemeClr val="tx1"/>
                  </a:outerShdw>
                </a:effectLst>
              </a:rPr>
              <a:t>” on its back and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heads</a:t>
            </a:r>
            <a:r>
              <a:rPr lang="en-US" sz="3600" dirty="0">
                <a:solidFill>
                  <a:schemeClr val="bg1"/>
                </a:solidFill>
                <a:effectLst>
                  <a:outerShdw blurRad="38100" dist="38100" dir="2700000" algn="ctr" rotWithShape="0">
                    <a:schemeClr val="tx1"/>
                  </a:outerShdw>
                </a:effectLst>
              </a:rPr>
              <a:t>” represents </a:t>
            </a:r>
            <a:r>
              <a:rPr lang="en-US" sz="3600" b="1" i="1" dirty="0">
                <a:solidFill>
                  <a:schemeClr val="bg1"/>
                </a:solidFill>
                <a:effectLst>
                  <a:outerShdw blurRad="38100" dist="38100" dir="2700000" algn="ctr" rotWithShape="0">
                    <a:schemeClr val="tx1"/>
                  </a:outerShdw>
                </a:effectLst>
              </a:rPr>
              <a:t>Greece</a:t>
            </a:r>
            <a:r>
              <a:rPr lang="en-US" sz="3600" dirty="0">
                <a:solidFill>
                  <a:schemeClr val="bg1"/>
                </a:solidFill>
                <a:effectLst>
                  <a:outerShdw blurRad="38100" dist="38100" dir="2700000" algn="ctr" rotWithShape="0">
                    <a:schemeClr val="tx1"/>
                  </a:outerShdw>
                </a:effectLst>
              </a:rPr>
              <a:t>.</a:t>
            </a:r>
          </a:p>
          <a:p>
            <a:pPr lvl="1"/>
            <a:endParaRPr lang="en-US" sz="3200" dirty="0">
              <a:solidFill>
                <a:schemeClr val="bg1"/>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2623813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105C7D2-65E6-8BF8-05E3-923D984ED8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FD9D2D-0AA6-8C82-34FF-3FA844EE7266}"/>
              </a:ext>
            </a:extLst>
          </p:cNvPr>
          <p:cNvSpPr>
            <a:spLocks noGrp="1"/>
          </p:cNvSpPr>
          <p:nvPr>
            <p:ph type="title"/>
          </p:nvPr>
        </p:nvSpPr>
        <p:spPr>
          <a:xfrm>
            <a:off x="0" y="0"/>
            <a:ext cx="12192000" cy="1299411"/>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Vision of the Four Beasts (7:1-8)</a:t>
            </a:r>
          </a:p>
        </p:txBody>
      </p:sp>
      <p:sp>
        <p:nvSpPr>
          <p:cNvPr id="5" name="Content Placeholder 4">
            <a:extLst>
              <a:ext uri="{FF2B5EF4-FFF2-40B4-BE49-F238E27FC236}">
                <a16:creationId xmlns:a16="http://schemas.microsoft.com/office/drawing/2014/main" id="{DCA85056-96B5-D054-4B05-3E36C6267D40}"/>
              </a:ext>
            </a:extLst>
          </p:cNvPr>
          <p:cNvSpPr>
            <a:spLocks noGrp="1"/>
          </p:cNvSpPr>
          <p:nvPr>
            <p:ph idx="1"/>
          </p:nvPr>
        </p:nvSpPr>
        <p:spPr>
          <a:xfrm>
            <a:off x="357809" y="1057523"/>
            <a:ext cx="11465223" cy="5738131"/>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first year of Belshazzar king of Babylon, Daniel had a dream, and visions passed through his mind as he was lying on his bed. He wrote down the substance of his dream.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Daniel said: “In my vision at night I looked, and there before me were the four winds of heaven churning up the great sea.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Four great beasts, each different from the others, came up out of the sea. </a:t>
            </a:r>
            <a:endPar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80788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72DB4D2-DDD5-A186-AB7D-4E32A4C5B9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BE7D3D-D4A8-8E10-C39A-2879FF05279C}"/>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Vision of the Four Beasts (7:1-8)</a:t>
            </a:r>
          </a:p>
        </p:txBody>
      </p:sp>
      <p:sp>
        <p:nvSpPr>
          <p:cNvPr id="5" name="Content Placeholder 4">
            <a:extLst>
              <a:ext uri="{FF2B5EF4-FFF2-40B4-BE49-F238E27FC236}">
                <a16:creationId xmlns:a16="http://schemas.microsoft.com/office/drawing/2014/main" id="{D7CE71DB-649F-3113-2490-6A6966538653}"/>
              </a:ext>
            </a:extLst>
          </p:cNvPr>
          <p:cNvSpPr>
            <a:spLocks noGrp="1"/>
          </p:cNvSpPr>
          <p:nvPr>
            <p:ph idx="1"/>
          </p:nvPr>
        </p:nvSpPr>
        <p:spPr>
          <a:xfrm>
            <a:off x="357809" y="818735"/>
            <a:ext cx="11465223" cy="5976919"/>
          </a:xfrm>
        </p:spPr>
        <p:txBody>
          <a:bodyPr>
            <a:normAutofit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first was like a lion, and it had the wings of an eagle. I watched until its wings were torn off and it was lifted from the ground so that it stood on two feet like a man, and the heart of a man was given to it.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there before me was a second beast, which looked like a bear. It was raised up on one of its sides, and it had three ribs in its mouth between its teeth. It was told, ‘Get up and eat your fill of flesh!’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“After that, I looked, and there before me was another beast, one that looked like a leopard. And on its back it had four wings like those of a bird. This beast had four heads, and it was given authority to rule.</a:t>
            </a:r>
          </a:p>
        </p:txBody>
      </p:sp>
    </p:spTree>
    <p:extLst>
      <p:ext uri="{BB962C8B-B14F-4D97-AF65-F5344CB8AC3E}">
        <p14:creationId xmlns:p14="http://schemas.microsoft.com/office/powerpoint/2010/main" val="3439247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7085F01-5E6C-9135-BC59-49339549F3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322B27-796F-A405-B1B2-0DE9D4F6D0B7}"/>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Vision of the Four Beasts (7:1-8)</a:t>
            </a:r>
          </a:p>
        </p:txBody>
      </p:sp>
      <p:sp>
        <p:nvSpPr>
          <p:cNvPr id="5" name="Content Placeholder 4">
            <a:extLst>
              <a:ext uri="{FF2B5EF4-FFF2-40B4-BE49-F238E27FC236}">
                <a16:creationId xmlns:a16="http://schemas.microsoft.com/office/drawing/2014/main" id="{3332404F-6DDB-2447-0204-93899C6B9082}"/>
              </a:ext>
            </a:extLst>
          </p:cNvPr>
          <p:cNvSpPr>
            <a:spLocks noGrp="1"/>
          </p:cNvSpPr>
          <p:nvPr>
            <p:ph idx="1"/>
          </p:nvPr>
        </p:nvSpPr>
        <p:spPr>
          <a:xfrm>
            <a:off x="357809" y="818735"/>
            <a:ext cx="11465223" cy="5976919"/>
          </a:xfrm>
        </p:spPr>
        <p:txBody>
          <a:bodyPr>
            <a:normAutofit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“After that, in my vision at night I looked, and there before me was a fourth beast--terrifying and frightening and very powerful. It had large iron teeth; it crushed and devoured its victims and trampled underfoot whatever was left. It was different from all the former beasts, and it had ten horns.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“While I was thinking about the horns, there before me was another horn, a little one, which came up among them; and three of the first horns were uprooted before it. This horn had eyes like the eyes of a man and a mouth that spoke boastfully.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1167289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5CC3056-EC10-864F-2402-EBBC4E543C3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7A5F14-DC45-8439-6402-A79C28BC26C0}"/>
              </a:ext>
            </a:extLst>
          </p:cNvPr>
          <p:cNvSpPr>
            <a:spLocks noGrp="1"/>
          </p:cNvSpPr>
          <p:nvPr>
            <p:ph idx="1"/>
          </p:nvPr>
        </p:nvSpPr>
        <p:spPr>
          <a:xfrm>
            <a:off x="286247" y="1292088"/>
            <a:ext cx="11741321" cy="5259788"/>
          </a:xfrm>
        </p:spPr>
        <p:txBody>
          <a:bodyPr>
            <a:normAutofit/>
          </a:bodyPr>
          <a:lstStyle/>
          <a:p>
            <a:r>
              <a:rPr lang="en-US" sz="3200" dirty="0">
                <a:solidFill>
                  <a:schemeClr val="bg1"/>
                </a:solidFill>
                <a:effectLst>
                  <a:outerShdw blurRad="38100" dist="38100" dir="2700000" algn="ctr" rotWithShape="0">
                    <a:schemeClr val="tx1"/>
                  </a:outerShdw>
                </a:effectLst>
              </a:rPr>
              <a:t>The fourth beast was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terrifying</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dreadful</a:t>
            </a:r>
            <a:r>
              <a:rPr lang="en-US" sz="3200" dirty="0">
                <a:solidFill>
                  <a:schemeClr val="bg1"/>
                </a:solidFill>
                <a:effectLst>
                  <a:outerShdw blurRad="38100" dist="38100" dir="2700000" algn="ctr" rotWithShape="0">
                    <a:schemeClr val="tx1"/>
                  </a:outerShdw>
                </a:effectLst>
              </a:rPr>
              <a:t>” because it was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exceedingly strong</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had great iron teeth</a:t>
            </a:r>
            <a:r>
              <a:rPr lang="en-US" sz="3200" dirty="0">
                <a:solidFill>
                  <a:schemeClr val="bg1"/>
                </a:solidFill>
                <a:effectLst>
                  <a:outerShdw blurRad="38100" dist="38100" dir="2700000" algn="ctr" rotWithShape="0">
                    <a:schemeClr val="tx1"/>
                  </a:outerShdw>
                </a:effectLst>
              </a:rPr>
              <a:t>” protruding from its mouth with which it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devoured</a:t>
            </a:r>
            <a:r>
              <a:rPr lang="en-US" sz="3200" dirty="0">
                <a:solidFill>
                  <a:schemeClr val="bg1"/>
                </a:solidFill>
                <a:effectLst>
                  <a:outerShdw blurRad="38100" dist="38100" dir="2700000" algn="ctr" rotWithShape="0">
                    <a:schemeClr val="tx1"/>
                  </a:outerShdw>
                </a:effectLst>
              </a:rPr>
              <a:t>” its prey.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broke in pieces</a:t>
            </a:r>
            <a:r>
              <a:rPr lang="en-US" sz="3200" dirty="0">
                <a:solidFill>
                  <a:schemeClr val="bg1"/>
                </a:solidFill>
                <a:effectLst>
                  <a:outerShdw blurRad="38100" dist="38100" dir="2700000" algn="ctr" rotWithShape="0">
                    <a:schemeClr val="tx1"/>
                  </a:outerShdw>
                </a:effectLst>
              </a:rPr>
              <a:t>” either refers to the tearing of the prey with the animal’s great teeth or to its pouncing upon the victim and crushing it with its body and powerful legs. </a:t>
            </a:r>
          </a:p>
          <a:p>
            <a:r>
              <a:rPr lang="en-US" sz="3200" dirty="0">
                <a:solidFill>
                  <a:schemeClr val="bg1"/>
                </a:solidFill>
                <a:effectLst>
                  <a:outerShdw blurRad="38100" dist="38100" dir="2700000" algn="ctr" rotWithShape="0">
                    <a:schemeClr val="tx1"/>
                  </a:outerShdw>
                </a:effectLst>
              </a:rPr>
              <a:t>Any fragments of its victims that remained were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stamped</a:t>
            </a:r>
            <a:r>
              <a:rPr lang="en-US" sz="3200" dirty="0">
                <a:solidFill>
                  <a:schemeClr val="bg1"/>
                </a:solidFill>
                <a:effectLst>
                  <a:outerShdw blurRad="38100" dist="38100" dir="2700000" algn="ctr" rotWithShape="0">
                    <a:schemeClr val="tx1"/>
                  </a:outerShdw>
                </a:effectLst>
              </a:rPr>
              <a:t>” under the monster’s feet. </a:t>
            </a:r>
          </a:p>
          <a:p>
            <a:r>
              <a:rPr lang="en-US" sz="3200" dirty="0">
                <a:solidFill>
                  <a:schemeClr val="bg1"/>
                </a:solidFill>
                <a:effectLst>
                  <a:outerShdw blurRad="38100" dist="38100" dir="2700000" algn="ctr" rotWithShape="0">
                    <a:schemeClr val="tx1"/>
                  </a:outerShdw>
                </a:effectLst>
              </a:rPr>
              <a:t>All of these factors in addition to its ferocious behavior would certainly inspire great fear. </a:t>
            </a:r>
          </a:p>
        </p:txBody>
      </p:sp>
      <p:sp>
        <p:nvSpPr>
          <p:cNvPr id="7" name="Title 1">
            <a:extLst>
              <a:ext uri="{FF2B5EF4-FFF2-40B4-BE49-F238E27FC236}">
                <a16:creationId xmlns:a16="http://schemas.microsoft.com/office/drawing/2014/main" id="{A9EF2227-ABA0-E979-53CF-A0E650BCFA32}"/>
              </a:ext>
            </a:extLst>
          </p:cNvPr>
          <p:cNvSpPr>
            <a:spLocks noGrp="1"/>
          </p:cNvSpPr>
          <p:nvPr>
            <p:ph type="title"/>
          </p:nvPr>
        </p:nvSpPr>
        <p:spPr>
          <a:xfrm>
            <a:off x="0" y="3"/>
            <a:ext cx="12192000" cy="118474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7:7a</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After this I saw in the night visions, and behold, a fourth beast,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terrifying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dreadful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exceedingly strong. It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had great iron teeth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 devoured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broke in pieces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stamped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what was left with its feet. It was different from all the beasts that were before it…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2DC0B05-51AB-F8DA-ACCE-DB1E5584C5C8}"/>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200–201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34257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4F7E87D-24D4-A864-2DC5-57617C49AAD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9A53D3-97F1-AB10-876E-3303524DB818}"/>
              </a:ext>
            </a:extLst>
          </p:cNvPr>
          <p:cNvSpPr>
            <a:spLocks noGrp="1"/>
          </p:cNvSpPr>
          <p:nvPr>
            <p:ph idx="1"/>
          </p:nvPr>
        </p:nvSpPr>
        <p:spPr>
          <a:xfrm>
            <a:off x="286247" y="1435210"/>
            <a:ext cx="11741321" cy="5116665"/>
          </a:xfrm>
        </p:spPr>
        <p:txBody>
          <a:bodyPr>
            <a:normAutofit lnSpcReduction="10000"/>
          </a:bodyPr>
          <a:lstStyle/>
          <a:p>
            <a:r>
              <a:rPr lang="en-US" sz="3200" dirty="0">
                <a:solidFill>
                  <a:schemeClr val="bg1"/>
                </a:solidFill>
                <a:effectLst>
                  <a:outerShdw blurRad="38100" dist="38100" dir="2700000" algn="ctr" rotWithShape="0">
                    <a:schemeClr val="tx1"/>
                  </a:outerShdw>
                </a:effectLst>
              </a:rPr>
              <a:t>That no name is given to the fourth beast is not due to the author’s lack of imagination but because, it defies any zoological category.</a:t>
            </a:r>
          </a:p>
          <a:p>
            <a:r>
              <a:rPr lang="en-US" sz="3200" dirty="0">
                <a:solidFill>
                  <a:schemeClr val="bg1"/>
                </a:solidFill>
                <a:effectLst>
                  <a:outerShdw blurRad="38100" dist="38100" dir="2700000" algn="ctr" rotWithShape="0">
                    <a:schemeClr val="tx1"/>
                  </a:outerShdw>
                </a:effectLst>
              </a:rPr>
              <a:t>The lion, bear, and leopard certainly were not like any real-life versions of those animals, but overall they did exhibit many of their characteristics. </a:t>
            </a:r>
          </a:p>
          <a:p>
            <a:r>
              <a:rPr lang="en-US" sz="3200" dirty="0">
                <a:solidFill>
                  <a:schemeClr val="bg1"/>
                </a:solidFill>
                <a:effectLst>
                  <a:outerShdw blurRad="38100" dist="38100" dir="2700000" algn="ctr" rotWithShape="0">
                    <a:schemeClr val="tx1"/>
                  </a:outerShdw>
                </a:effectLst>
              </a:rPr>
              <a:t>Yet the fourth beast did not look like any animal Daniel had ever seen.</a:t>
            </a:r>
          </a:p>
          <a:p>
            <a:r>
              <a:rPr lang="en-US" sz="3200" dirty="0">
                <a:solidFill>
                  <a:schemeClr val="bg1"/>
                </a:solidFill>
                <a:effectLst>
                  <a:outerShdw blurRad="38100" dist="38100" dir="2700000" algn="ctr" rotWithShape="0">
                    <a:schemeClr val="tx1"/>
                  </a:outerShdw>
                </a:effectLst>
              </a:rPr>
              <a:t>By the second century B.C., Rome had superseded Greece as the dominant world power. </a:t>
            </a:r>
          </a:p>
          <a:p>
            <a:r>
              <a:rPr lang="en-US" sz="3200" dirty="0">
                <a:solidFill>
                  <a:schemeClr val="bg1"/>
                </a:solidFill>
                <a:effectLst>
                  <a:outerShdw blurRad="38100" dist="38100" dir="2700000" algn="ctr" rotWithShape="0">
                    <a:schemeClr val="tx1"/>
                  </a:outerShdw>
                </a:effectLst>
              </a:rPr>
              <a:t>The fourth beast, therefore, represents the </a:t>
            </a:r>
            <a:r>
              <a:rPr lang="en-US" sz="3200" b="1" i="1" dirty="0">
                <a:solidFill>
                  <a:schemeClr val="bg1"/>
                </a:solidFill>
                <a:effectLst>
                  <a:outerShdw blurRad="38100" dist="38100" dir="2700000" algn="ctr" rotWithShape="0">
                    <a:schemeClr val="tx1"/>
                  </a:outerShdw>
                </a:effectLst>
              </a:rPr>
              <a:t>Roman Empire</a:t>
            </a:r>
            <a:r>
              <a:rPr lang="en-US" sz="3200" dirty="0">
                <a:solidFill>
                  <a:schemeClr val="bg1"/>
                </a:solidFill>
                <a:effectLst>
                  <a:outerShdw blurRad="38100" dist="38100" dir="2700000" algn="ctr" rotWithShape="0">
                    <a:schemeClr val="tx1"/>
                  </a:outerShdw>
                </a:effectLst>
              </a:rPr>
              <a:t>, symbolized in chapter 2 by the iron legs and feet of the great statue.</a:t>
            </a:r>
          </a:p>
        </p:txBody>
      </p:sp>
      <p:sp>
        <p:nvSpPr>
          <p:cNvPr id="7" name="Title 1">
            <a:extLst>
              <a:ext uri="{FF2B5EF4-FFF2-40B4-BE49-F238E27FC236}">
                <a16:creationId xmlns:a16="http://schemas.microsoft.com/office/drawing/2014/main" id="{34A1C4DD-A654-A418-64D6-94EE06CF7300}"/>
              </a:ext>
            </a:extLst>
          </p:cNvPr>
          <p:cNvSpPr>
            <a:spLocks noGrp="1"/>
          </p:cNvSpPr>
          <p:nvPr>
            <p:ph type="title"/>
          </p:nvPr>
        </p:nvSpPr>
        <p:spPr>
          <a:xfrm>
            <a:off x="0" y="3"/>
            <a:ext cx="12192000" cy="118474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7:7a</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After this I saw in the night visions, and behold, a fourth beast, terrifying and dreadful and exceedingly strong. It had great iron teeth; it devoured and broke in pieces and stamped what was left with its feet. It was different from all the beasts that were before it…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13DEBC8-7F8B-3ADD-DBA6-A00379E1588D}"/>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200–201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22055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5EDF25E-E6AF-5522-B624-407AAA3BFD5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73D3B9-58A7-E45B-DEB6-EEEFA65ACC40}"/>
              </a:ext>
            </a:extLst>
          </p:cNvPr>
          <p:cNvSpPr>
            <a:spLocks noGrp="1"/>
          </p:cNvSpPr>
          <p:nvPr>
            <p:ph idx="1"/>
          </p:nvPr>
        </p:nvSpPr>
        <p:spPr>
          <a:xfrm>
            <a:off x="286247" y="1252330"/>
            <a:ext cx="11741321" cy="5299545"/>
          </a:xfrm>
        </p:spPr>
        <p:txBody>
          <a:bodyPr>
            <a:normAutofit/>
          </a:bodyPr>
          <a:lstStyle/>
          <a:p>
            <a:r>
              <a:rPr lang="en-US" sz="3600" dirty="0">
                <a:solidFill>
                  <a:schemeClr val="bg1"/>
                </a:solidFill>
                <a:effectLst>
                  <a:outerShdw blurRad="38100" dist="38100" dir="2700000" algn="ctr" rotWithShape="0">
                    <a:schemeClr val="tx1"/>
                  </a:outerShdw>
                </a:effectLst>
              </a:rPr>
              <a:t>The incredible might and cruelty of Rome are aptly depicted by Daniel’s fourth beast. </a:t>
            </a:r>
          </a:p>
          <a:p>
            <a:r>
              <a:rPr lang="en-US" sz="3600" dirty="0">
                <a:solidFill>
                  <a:schemeClr val="bg1"/>
                </a:solidFill>
                <a:effectLst>
                  <a:outerShdw blurRad="38100" dist="38100" dir="2700000" algn="ctr" rotWithShape="0">
                    <a:schemeClr val="tx1"/>
                  </a:outerShdw>
                </a:effectLst>
              </a:rPr>
              <a:t>Just as this monster was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different</a:t>
            </a:r>
            <a:r>
              <a:rPr lang="en-US" sz="3600" dirty="0">
                <a:solidFill>
                  <a:schemeClr val="bg1"/>
                </a:solidFill>
                <a:effectLst>
                  <a:outerShdw blurRad="38100" dist="38100" dir="2700000" algn="ctr" rotWithShape="0">
                    <a:schemeClr val="tx1"/>
                  </a:outerShdw>
                </a:effectLst>
              </a:rPr>
              <a:t>” from all the others, so the Roman Empire differed from those that had preceded it. </a:t>
            </a:r>
          </a:p>
          <a:p>
            <a:r>
              <a:rPr lang="en-US" sz="3600" dirty="0">
                <a:solidFill>
                  <a:schemeClr val="bg1"/>
                </a:solidFill>
                <a:effectLst>
                  <a:outerShdw blurRad="38100" dist="38100" dir="2700000" algn="ctr" rotWithShape="0">
                    <a:schemeClr val="tx1"/>
                  </a:outerShdw>
                </a:effectLst>
              </a:rPr>
              <a:t>Rome possessed a power and longevity unlike anything the world had ever known.</a:t>
            </a:r>
          </a:p>
          <a:p>
            <a:r>
              <a:rPr lang="en-US" sz="3600" dirty="0">
                <a:solidFill>
                  <a:schemeClr val="bg1"/>
                </a:solidFill>
                <a:effectLst>
                  <a:outerShdw blurRad="38100" dist="38100" dir="2700000" algn="ctr" rotWithShape="0">
                    <a:schemeClr val="tx1"/>
                  </a:outerShdw>
                </a:effectLst>
              </a:rPr>
              <a:t>Nations were crushed under the iron boot of the Roman legions, its power was virtually irresistible, and the extent of its influence surpassed the other three kingdoms.</a:t>
            </a:r>
          </a:p>
        </p:txBody>
      </p:sp>
      <p:sp>
        <p:nvSpPr>
          <p:cNvPr id="7" name="Title 1">
            <a:extLst>
              <a:ext uri="{FF2B5EF4-FFF2-40B4-BE49-F238E27FC236}">
                <a16:creationId xmlns:a16="http://schemas.microsoft.com/office/drawing/2014/main" id="{C8429F67-B9EE-560F-629C-83048B2DFDE6}"/>
              </a:ext>
            </a:extLst>
          </p:cNvPr>
          <p:cNvSpPr>
            <a:spLocks noGrp="1"/>
          </p:cNvSpPr>
          <p:nvPr>
            <p:ph type="title"/>
          </p:nvPr>
        </p:nvSpPr>
        <p:spPr>
          <a:xfrm>
            <a:off x="0" y="3"/>
            <a:ext cx="12192000" cy="114896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7:7a</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After this I saw in the night visions, and behold, a fourth beast, terrifying and dreadful and exceedingly strong. It had great iron teeth; it devoured and broke in pieces and stamped what was left with its feet. It was different from all the beasts that were before it…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F72597D-687B-DE73-B96D-F9E4E2A44C3F}"/>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200–201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84968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112371</TotalTime>
  <Words>3722</Words>
  <Application>Microsoft Office PowerPoint</Application>
  <PresentationFormat>Widescreen</PresentationFormat>
  <Paragraphs>134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vt:lpstr>
      <vt:lpstr>Times New Roman</vt:lpstr>
      <vt:lpstr>Wingdings</vt:lpstr>
      <vt:lpstr>Office Theme</vt:lpstr>
      <vt:lpstr>PowerPoint Presentation</vt:lpstr>
      <vt:lpstr>Brief Recap of Last Week’s Lesson</vt:lpstr>
      <vt:lpstr>Brief Recap of Last Week’s Lesson</vt:lpstr>
      <vt:lpstr>Daniel’s Vision of the Four Beasts (7:1-8)</vt:lpstr>
      <vt:lpstr>Daniel’s Vision of the Four Beasts (7:1-8)</vt:lpstr>
      <vt:lpstr>Daniel’s Vision of the Four Beasts (7:1-8)</vt:lpstr>
      <vt:lpstr>7:7a After this I saw in the night visions, and behold, a fourth beast, terrifying and dreadful and exceedingly strong. It had great iron teeth; it devoured and broke in pieces and stamped what was left with its feet. It was different from all the beasts that were before it… (ESV)</vt:lpstr>
      <vt:lpstr>7:7a After this I saw in the night visions, and behold, a fourth beast, terrifying and dreadful and exceedingly strong. It had great iron teeth; it devoured and broke in pieces and stamped what was left with its feet. It was different from all the beasts that were before it… (ESV)</vt:lpstr>
      <vt:lpstr>7:7a After this I saw in the night visions, and behold, a fourth beast, terrifying and dreadful and exceedingly strong. It had great iron teeth; it devoured and broke in pieces and stamped what was left with its feet. It was different from all the beasts that were before it… (ESV)</vt:lpstr>
      <vt:lpstr>7:7b …and it had ten horns. 8 I considered the horns, and behold, there came up among them another horn, a little one, before which three of the first horns were plucked up by the roots. And behold, in this horn were eyes like the eyes of a man, and a mouth speaking great things. (ESV)</vt:lpstr>
      <vt:lpstr>7:7b …and it had ten horns. 8 I considered the horns, and behold, there came up among them another horn, a little one, before which three of the first horns were plucked up by the roots. And behold, in this horn were eyes like the eyes of a man, and a mouth speaking great things. (ESV)</vt:lpstr>
      <vt:lpstr>7:7b …and it had ten horns. 8 I considered the horns, and behold, there came up among them another horn, a little one, before which three of the first horns were plucked up by the roots. And behold, in this horn were eyes like the eyes of a man, and a mouth speaking great things. (ESV)</vt:lpstr>
      <vt:lpstr>7:7b …and it had ten horns. 8 I considered the horns, and behold, there came up among them another horn, a little one, before which three of the first horns were plucked up by the roots. And behold, in this horn were eyes like the eyes of a man, and a mouth speaking great things. (ESV)</vt:lpstr>
      <vt:lpstr>7:7b …and it had ten horns. 8 I considered the horns, and behold, there came up among them another horn, a little one, before which three of the first horns were plucked up by the roots. And behold, in this horn were eyes like the eyes of a man, and a mouth speaking great things. (ESV)</vt:lpstr>
      <vt:lpstr>7:7b …and it had ten horns. 8 I considered the horns, and behold, there came up among them another horn, a little one, before which three of the first horns were plucked up by the roots. And behold, in this horn were eyes like the eyes of a man, and a mouth speaking great things. (ESV)</vt:lpstr>
      <vt:lpstr>An Alternative View</vt:lpstr>
      <vt:lpstr>7:7b …and it had ten horns. 8 I considered the horns, and behold, there came up among them another horn, a little one, before which three of the first horns were plucked up by the roots. And behold, in this horn were eyes like the eyes of a man, and a mouth speaking great things. (ESV)</vt:lpstr>
      <vt:lpstr>7:7b …and it had ten horns. 8 I considered the horns, and behold, there came up among them another horn, a little one, before which three of the first horns were plucked up by the roots. And behold, in this horn were eyes like the eyes of a man, and a mouth speaking great things. (ESV)</vt:lpstr>
      <vt:lpstr>7:7b …and it had ten horns. 8 I considered the horns, and behold, there came up among them another horn, a little one, before which three of the first horns were plucked up by the roots. And behold, in this horn were eyes like the eyes of a man, and a mouth speaking great things. (ESV)</vt:lpstr>
      <vt:lpstr>A Major Decision Point</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954</cp:revision>
  <cp:lastPrinted>2025-05-18T14:14:49Z</cp:lastPrinted>
  <dcterms:created xsi:type="dcterms:W3CDTF">2024-11-22T01:38:01Z</dcterms:created>
  <dcterms:modified xsi:type="dcterms:W3CDTF">2025-05-18T20:44:40Z</dcterms:modified>
</cp:coreProperties>
</file>