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871" r:id="rId2"/>
    <p:sldId id="873" r:id="rId3"/>
    <p:sldId id="872" r:id="rId4"/>
    <p:sldId id="874" r:id="rId5"/>
    <p:sldId id="875" r:id="rId6"/>
    <p:sldId id="876" r:id="rId7"/>
    <p:sldId id="877" r:id="rId8"/>
    <p:sldId id="878" r:id="rId9"/>
    <p:sldId id="880" r:id="rId10"/>
    <p:sldId id="881" r:id="rId11"/>
    <p:sldId id="879" r:id="rId12"/>
    <p:sldId id="882" r:id="rId13"/>
    <p:sldId id="886" r:id="rId14"/>
    <p:sldId id="888" r:id="rId15"/>
    <p:sldId id="889" r:id="rId16"/>
    <p:sldId id="890" r:id="rId17"/>
    <p:sldId id="891" r:id="rId18"/>
    <p:sldId id="892" r:id="rId19"/>
    <p:sldId id="893" r:id="rId20"/>
    <p:sldId id="894" r:id="rId21"/>
    <p:sldId id="895" r:id="rId22"/>
    <p:sldId id="896" r:id="rId23"/>
    <p:sldId id="897" r:id="rId24"/>
    <p:sldId id="898" r:id="rId25"/>
    <p:sldId id="899" r:id="rId2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CCFFFF"/>
    <a:srgbClr val="0000FF"/>
    <a:srgbClr val="BFE4FD"/>
    <a:srgbClr val="C1FBC2"/>
    <a:srgbClr val="000099"/>
    <a:srgbClr val="FFFF99"/>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46" d="100"/>
          <a:sy n="146" d="100"/>
        </p:scale>
        <p:origin x="96" y="4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6/14/2025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6/14/2025 9:28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6/14/2025 9:28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6/14/2025 9:28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6/14/2025 9:28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6/14/2025 9:28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6/14/2025 9:28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6/14/2025 9:28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6/14/2025 9:28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6/14/2025 9:28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6/14/2025 9:28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6/14/2025 9:28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6/14/2025 9:28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A3E7AA5-3F78-682E-F9F9-290112D1863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4948A1-9E68-7F22-84B9-B76831E2E808}"/>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CE86EBC7-504D-D474-A8AA-BDD7DCA29DD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25710791-D20E-56FC-F6FF-638DE8EECB43}"/>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6C9690FF-3ACF-5E5F-8F13-6F811D8C7BD0}"/>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7027750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7D7A68B-4296-01FD-4ED1-50A53881776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44C66D1-A7F4-3CAF-349B-DED3F5088218}"/>
              </a:ext>
            </a:extLst>
          </p:cNvPr>
          <p:cNvSpPr>
            <a:spLocks noGrp="1"/>
          </p:cNvSpPr>
          <p:nvPr>
            <p:ph idx="1"/>
          </p:nvPr>
        </p:nvSpPr>
        <p:spPr>
          <a:xfrm>
            <a:off x="160421" y="1369586"/>
            <a:ext cx="11975432" cy="5196370"/>
          </a:xfrm>
        </p:spPr>
        <p:txBody>
          <a:bodyPr>
            <a:normAutofit fontScale="85000" lnSpcReduction="20000"/>
          </a:bodyPr>
          <a:lstStyle/>
          <a:p>
            <a:r>
              <a:rPr lang="en-US" sz="4400" dirty="0">
                <a:solidFill>
                  <a:schemeClr val="bg1"/>
                </a:solidFill>
                <a:effectLst>
                  <a:outerShdw blurRad="38100" dist="38100" dir="2700000" algn="ctr" rotWithShape="0">
                    <a:schemeClr val="tx1"/>
                  </a:outerShdw>
                </a:effectLst>
              </a:rPr>
              <a:t>Some commentaries have questioned why it says the four great empires represented these kings/kingdoms “</a:t>
            </a:r>
            <a:r>
              <a:rPr lang="en-US" sz="4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arise</a:t>
            </a:r>
            <a:r>
              <a:rPr lang="en-US" sz="4400" dirty="0">
                <a:solidFill>
                  <a:schemeClr val="bg1"/>
                </a:solidFill>
                <a:effectLst>
                  <a:outerShdw blurRad="38100" dist="38100" dir="2700000" algn="ctr" rotWithShape="0">
                    <a:schemeClr val="tx1"/>
                  </a:outerShdw>
                </a:effectLst>
              </a:rPr>
              <a:t>” (in the future) when, in fact by this time, the </a:t>
            </a:r>
            <a:r>
              <a:rPr lang="en-US" sz="4400" b="1" i="1" dirty="0">
                <a:solidFill>
                  <a:schemeClr val="bg1"/>
                </a:solidFill>
                <a:effectLst>
                  <a:outerShdw blurRad="38100" dist="38100" dir="2700000" algn="ctr" rotWithShape="0">
                    <a:schemeClr val="tx1"/>
                  </a:outerShdw>
                </a:effectLst>
              </a:rPr>
              <a:t>first</a:t>
            </a:r>
            <a:r>
              <a:rPr lang="en-US" sz="4400" dirty="0">
                <a:solidFill>
                  <a:schemeClr val="bg1"/>
                </a:solidFill>
                <a:effectLst>
                  <a:outerShdw blurRad="38100" dist="38100" dir="2700000" algn="ctr" rotWithShape="0">
                    <a:schemeClr val="tx1"/>
                  </a:outerShdw>
                </a:effectLst>
              </a:rPr>
              <a:t> kingdom (Babylon) has </a:t>
            </a:r>
            <a:r>
              <a:rPr lang="en-US" sz="4400" b="1" i="1" dirty="0">
                <a:solidFill>
                  <a:schemeClr val="bg1"/>
                </a:solidFill>
                <a:effectLst>
                  <a:outerShdw blurRad="38100" dist="38100" dir="2700000" algn="ctr" rotWithShape="0">
                    <a:schemeClr val="tx1"/>
                  </a:outerShdw>
                </a:effectLst>
              </a:rPr>
              <a:t>already</a:t>
            </a:r>
            <a:r>
              <a:rPr lang="en-US" sz="4400" dirty="0">
                <a:solidFill>
                  <a:schemeClr val="bg1"/>
                </a:solidFill>
                <a:effectLst>
                  <a:outerShdw blurRad="38100" dist="38100" dir="2700000" algn="ctr" rotWithShape="0">
                    <a:schemeClr val="tx1"/>
                  </a:outerShdw>
                </a:effectLst>
              </a:rPr>
              <a:t> arisen and fallen. </a:t>
            </a:r>
          </a:p>
          <a:p>
            <a:r>
              <a:rPr lang="en-US" sz="4400" dirty="0">
                <a:solidFill>
                  <a:schemeClr val="bg1"/>
                </a:solidFill>
                <a:effectLst>
                  <a:outerShdw blurRad="38100" dist="38100" dir="2700000" algn="ctr" rotWithShape="0">
                    <a:schemeClr val="tx1"/>
                  </a:outerShdw>
                </a:effectLst>
              </a:rPr>
              <a:t>But the angel phrases it this way in order to show that, dating from the point of origin, these world-powers would unfold in four sequential phases.</a:t>
            </a:r>
          </a:p>
          <a:p>
            <a:r>
              <a:rPr lang="en-US" sz="4400" dirty="0">
                <a:solidFill>
                  <a:schemeClr val="bg1"/>
                </a:solidFill>
                <a:effectLst>
                  <a:outerShdw blurRad="38100" dist="38100" dir="2700000" algn="ctr" rotWithShape="0">
                    <a:schemeClr val="tx1"/>
                  </a:outerShdw>
                </a:effectLst>
              </a:rPr>
              <a:t>“</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saints </a:t>
            </a:r>
            <a:r>
              <a:rPr lang="en-US" sz="4400" dirty="0">
                <a:solidFill>
                  <a:schemeClr val="bg1"/>
                </a:solidFill>
                <a:effectLst>
                  <a:outerShdw blurRad="38100" dist="38100" dir="2700000" algn="ctr" rotWithShape="0">
                    <a:schemeClr val="tx1"/>
                  </a:outerShdw>
                </a:effectLst>
              </a:rPr>
              <a:t>” here consist of all true believers, for the kingdom which God gives to the Son of man will be made up of those who are redeemed from among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peoples, nations, and languages</a:t>
            </a:r>
            <a:r>
              <a:rPr lang="en-US" sz="4400" dirty="0">
                <a:solidFill>
                  <a:schemeClr val="bg1"/>
                </a:solidFill>
                <a:effectLst>
                  <a:outerShdw blurRad="38100" dist="38100" dir="2700000" algn="ctr" rotWithShape="0">
                    <a:schemeClr val="tx1"/>
                  </a:outerShdw>
                </a:effectLst>
              </a:rPr>
              <a:t>” of the earth (cf. Dan 7:14).</a:t>
            </a:r>
          </a:p>
        </p:txBody>
      </p:sp>
      <p:sp>
        <p:nvSpPr>
          <p:cNvPr id="7" name="Title 1">
            <a:extLst>
              <a:ext uri="{FF2B5EF4-FFF2-40B4-BE49-F238E27FC236}">
                <a16:creationId xmlns:a16="http://schemas.microsoft.com/office/drawing/2014/main" id="{0F0AC034-CCED-60FE-FC8D-5F64FF9D33D5}"/>
              </a:ext>
            </a:extLst>
          </p:cNvPr>
          <p:cNvSpPr>
            <a:spLocks noGrp="1"/>
          </p:cNvSpPr>
          <p:nvPr>
            <p:ph type="title"/>
          </p:nvPr>
        </p:nvSpPr>
        <p:spPr>
          <a:xfrm>
            <a:off x="0" y="3"/>
            <a:ext cx="12192000" cy="124325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These four great beasts are four kings who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arise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out of the earth.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saints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the Most High shall receive the kingdom and possess the kingdom forever, forever and ever.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9573A612-2A32-E569-E6A0-F91206F61B68}"/>
              </a:ext>
            </a:extLst>
          </p:cNvPr>
          <p:cNvSpPr txBox="1"/>
          <p:nvPr/>
        </p:nvSpPr>
        <p:spPr>
          <a:xfrm>
            <a:off x="0" y="6488668"/>
            <a:ext cx="12192000" cy="369332"/>
          </a:xfrm>
          <a:prstGeom prst="rect">
            <a:avLst/>
          </a:prstGeom>
          <a:noFill/>
        </p:spPr>
        <p:txBody>
          <a:bodyPr wrap="square" rtlCol="0">
            <a:spAutoFit/>
          </a:bodyPr>
          <a:lstStyle/>
          <a:p>
            <a:pPr marL="0" marR="0"/>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Keil C.F. ;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Book of the Prophet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238-239)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0666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17A229F-F7EC-CCF5-E1CA-084217025A1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676982-8279-B19B-E36C-0732AC15A173}"/>
              </a:ext>
            </a:extLst>
          </p:cNvPr>
          <p:cNvSpPr>
            <a:spLocks noGrp="1"/>
          </p:cNvSpPr>
          <p:nvPr>
            <p:ph idx="1"/>
          </p:nvPr>
        </p:nvSpPr>
        <p:spPr>
          <a:xfrm>
            <a:off x="160421" y="1463040"/>
            <a:ext cx="11975432" cy="5025624"/>
          </a:xfrm>
        </p:spPr>
        <p:txBody>
          <a:bodyPr>
            <a:normAutofit fontScale="85000" lnSpcReduction="20000"/>
          </a:bodyPr>
          <a:lstStyle/>
          <a:p>
            <a:r>
              <a:rPr lang="en-US" sz="4400" dirty="0">
                <a:solidFill>
                  <a:schemeClr val="bg1"/>
                </a:solidFill>
                <a:effectLst>
                  <a:outerShdw blurRad="38100" dist="38100" dir="2700000" algn="ctr" rotWithShape="0">
                    <a:schemeClr val="tx1"/>
                  </a:outerShdw>
                </a:effectLst>
              </a:rPr>
              <a:t>Having received a general explanation of the four beasts, Daniel expressed special interest in the </a:t>
            </a:r>
            <a:r>
              <a:rPr lang="en-US" sz="4400" b="1" i="1" dirty="0">
                <a:solidFill>
                  <a:schemeClr val="bg1"/>
                </a:solidFill>
                <a:effectLst>
                  <a:outerShdw blurRad="38100" dist="38100" dir="2700000" algn="ctr" rotWithShape="0">
                    <a:schemeClr val="tx1"/>
                  </a:outerShdw>
                </a:effectLst>
              </a:rPr>
              <a:t>fourth</a:t>
            </a:r>
            <a:r>
              <a:rPr lang="en-US" sz="4400" dirty="0">
                <a:solidFill>
                  <a:schemeClr val="bg1"/>
                </a:solidFill>
                <a:effectLst>
                  <a:outerShdw blurRad="38100" dist="38100" dir="2700000" algn="ctr" rotWithShape="0">
                    <a:schemeClr val="tx1"/>
                  </a:outerShdw>
                </a:effectLst>
              </a:rPr>
              <a:t> beast, which we have seen symbolizes the Roman Empire. </a:t>
            </a:r>
          </a:p>
          <a:p>
            <a:r>
              <a:rPr lang="en-US" sz="4400" dirty="0">
                <a:solidFill>
                  <a:schemeClr val="bg1"/>
                </a:solidFill>
                <a:effectLst>
                  <a:outerShdw blurRad="38100" dist="38100" dir="2700000" algn="ctr" rotWithShape="0">
                    <a:schemeClr val="tx1"/>
                  </a:outerShdw>
                </a:effectLst>
              </a:rPr>
              <a:t>Daniel’s interest arose because this creature was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different</a:t>
            </a:r>
            <a:r>
              <a:rPr lang="en-US" sz="4400" dirty="0">
                <a:solidFill>
                  <a:schemeClr val="bg1"/>
                </a:solidFill>
                <a:effectLst>
                  <a:outerShdw blurRad="38100" dist="38100" dir="2700000" algn="ctr" rotWithShape="0">
                    <a:schemeClr val="tx1"/>
                  </a:outerShdw>
                </a:effectLst>
              </a:rPr>
              <a:t>” from the others, primarily in its power, which greatly surpassed that of the previous three kingdoms. </a:t>
            </a:r>
          </a:p>
          <a:p>
            <a:r>
              <a:rPr lang="en-US" sz="4400" dirty="0">
                <a:solidFill>
                  <a:schemeClr val="bg1"/>
                </a:solidFill>
                <a:effectLst>
                  <a:outerShdw blurRad="38100" dist="38100" dir="2700000" algn="ctr" rotWithShape="0">
                    <a:schemeClr val="tx1"/>
                  </a:outerShdw>
                </a:effectLst>
              </a:rPr>
              <a:t>A detail found here not mentioned previously is that this ferocious animal had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claws of bronze</a:t>
            </a:r>
            <a:r>
              <a:rPr lang="en-US" sz="4400" dirty="0">
                <a:solidFill>
                  <a:schemeClr val="bg1"/>
                </a:solidFill>
                <a:effectLst>
                  <a:outerShdw blurRad="38100" dist="38100" dir="2700000" algn="ctr" rotWithShape="0">
                    <a:schemeClr val="tx1"/>
                  </a:outerShdw>
                </a:effectLst>
              </a:rPr>
              <a:t>.” </a:t>
            </a:r>
          </a:p>
          <a:p>
            <a:r>
              <a:rPr lang="en-US" sz="4400" dirty="0">
                <a:solidFill>
                  <a:schemeClr val="bg1"/>
                </a:solidFill>
                <a:effectLst>
                  <a:outerShdw blurRad="38100" dist="38100" dir="2700000" algn="ctr" rotWithShape="0">
                    <a:schemeClr val="tx1"/>
                  </a:outerShdw>
                </a:effectLst>
              </a:rPr>
              <a:t>Metal claws could tear a victim to shreds and further signifies the tremendous destructive power of the empire symbolized by this beast.</a:t>
            </a:r>
          </a:p>
        </p:txBody>
      </p:sp>
      <p:sp>
        <p:nvSpPr>
          <p:cNvPr id="7" name="Title 1">
            <a:extLst>
              <a:ext uri="{FF2B5EF4-FFF2-40B4-BE49-F238E27FC236}">
                <a16:creationId xmlns:a16="http://schemas.microsoft.com/office/drawing/2014/main" id="{FCA03A5B-EE79-3319-036A-C09A747C6026}"/>
              </a:ext>
            </a:extLst>
          </p:cNvPr>
          <p:cNvSpPr>
            <a:spLocks noGrp="1"/>
          </p:cNvSpPr>
          <p:nvPr>
            <p:ph type="title"/>
          </p:nvPr>
        </p:nvSpPr>
        <p:spPr>
          <a:xfrm>
            <a:off x="0" y="3"/>
            <a:ext cx="12192000" cy="119742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7:19</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desired to know the truth about the fourth beast, which was different from all the rest, exceedingly terrifying, with its teeth of iron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claws of bronze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which devoured and broke in pieces and stamped what was left with its feet,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4E21BB3-2BEC-DD77-4835-099209E6A09C}"/>
              </a:ext>
            </a:extLst>
          </p:cNvPr>
          <p:cNvSpPr txBox="1"/>
          <p:nvPr/>
        </p:nvSpPr>
        <p:spPr>
          <a:xfrm>
            <a:off x="0" y="6488664"/>
            <a:ext cx="12192000" cy="369332"/>
          </a:xfrm>
          <a:prstGeom prst="rect">
            <a:avLst/>
          </a:prstGeom>
          <a:noFill/>
        </p:spPr>
        <p:txBody>
          <a:bodyPr wrap="square" rtlCol="0">
            <a:spAutoFit/>
          </a:bodyPr>
          <a:lstStyle/>
          <a:p>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Miller, Stephen R.,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vol. 18, The New American Commentary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 </a:t>
            </a:r>
            <a:r>
              <a:rPr lang="en-US" dirty="0">
                <a:solidFill>
                  <a:schemeClr val="bg1"/>
                </a:solidFill>
                <a:effectLst>
                  <a:outerShdw blurRad="38100" dist="38100" dir="2700000" algn="ctr" rotWithShape="0">
                    <a:schemeClr val="tx1"/>
                  </a:outerShdw>
                </a:effectLst>
              </a:rPr>
              <a:t>212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22157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93C4B6A-EFD6-76E4-E2CB-55940377A31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96BCED2-7847-22F1-31B1-1919924FF725}"/>
              </a:ext>
            </a:extLst>
          </p:cNvPr>
          <p:cNvSpPr>
            <a:spLocks noGrp="1"/>
          </p:cNvSpPr>
          <p:nvPr>
            <p:ph idx="1"/>
          </p:nvPr>
        </p:nvSpPr>
        <p:spPr>
          <a:xfrm>
            <a:off x="160421" y="1271337"/>
            <a:ext cx="11975432" cy="3320804"/>
          </a:xfrm>
        </p:spPr>
        <p:txBody>
          <a:bodyPr>
            <a:normAutofit fontScale="62500" lnSpcReduction="20000"/>
          </a:bodyPr>
          <a:lstStyle/>
          <a:p>
            <a:r>
              <a:rPr lang="en-US" sz="4400" dirty="0">
                <a:solidFill>
                  <a:schemeClr val="bg1"/>
                </a:solidFill>
                <a:effectLst>
                  <a:outerShdw blurRad="38100" dist="38100" dir="2700000" algn="ctr" rotWithShape="0">
                    <a:schemeClr val="tx1"/>
                  </a:outerShdw>
                </a:effectLst>
              </a:rPr>
              <a:t>Much of what is stated here about the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horns </a:t>
            </a:r>
            <a:r>
              <a:rPr lang="en-US" sz="4400" dirty="0">
                <a:solidFill>
                  <a:schemeClr val="bg1"/>
                </a:solidFill>
                <a:effectLst>
                  <a:outerShdw blurRad="38100" dist="38100" dir="2700000" algn="ctr" rotWithShape="0">
                    <a:schemeClr val="tx1"/>
                  </a:outerShdw>
                </a:effectLst>
              </a:rPr>
              <a:t>” is a repeat of what was originally stated in verse 8.</a:t>
            </a:r>
          </a:p>
          <a:p>
            <a:r>
              <a:rPr lang="en-US" sz="4400" dirty="0">
                <a:solidFill>
                  <a:schemeClr val="bg1"/>
                </a:solidFill>
                <a:effectLst>
                  <a:outerShdw blurRad="38100" dist="38100" dir="2700000" algn="ctr" rotWithShape="0">
                    <a:schemeClr val="tx1"/>
                  </a:outerShdw>
                </a:effectLst>
              </a:rPr>
              <a:t>To briefly review what I said when the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horns </a:t>
            </a:r>
            <a:r>
              <a:rPr lang="en-US" sz="4400" dirty="0">
                <a:solidFill>
                  <a:schemeClr val="bg1"/>
                </a:solidFill>
                <a:effectLst>
                  <a:outerShdw blurRad="38100" dist="38100" dir="2700000" algn="ctr" rotWithShape="0">
                    <a:schemeClr val="tx1"/>
                  </a:outerShdw>
                </a:effectLst>
              </a:rPr>
              <a:t>” coming out of the head of the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fourth beast</a:t>
            </a:r>
            <a:r>
              <a:rPr lang="en-US" sz="4400" dirty="0">
                <a:solidFill>
                  <a:schemeClr val="bg1"/>
                </a:solidFill>
                <a:effectLst>
                  <a:outerShdw blurRad="38100" dist="38100" dir="2700000" algn="ctr" rotWithShape="0">
                    <a:schemeClr val="tx1"/>
                  </a:outerShdw>
                </a:effectLst>
              </a:rPr>
              <a:t>” (= the Roman Empire) were first introduced in verse 8:</a:t>
            </a:r>
          </a:p>
          <a:p>
            <a:pPr lvl="1"/>
            <a:r>
              <a:rPr lang="en-US" sz="4000" dirty="0">
                <a:solidFill>
                  <a:schemeClr val="bg1"/>
                </a:solidFill>
                <a:effectLst>
                  <a:outerShdw blurRad="38100" dist="38100" dir="2700000" algn="ctr" rotWithShape="0">
                    <a:schemeClr val="tx1"/>
                  </a:outerShdw>
                </a:effectLst>
              </a:rPr>
              <a:t>These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horns </a:t>
            </a:r>
            <a:r>
              <a:rPr lang="en-US" sz="4000" dirty="0">
                <a:solidFill>
                  <a:schemeClr val="bg1"/>
                </a:solidFill>
                <a:effectLst>
                  <a:outerShdw blurRad="38100" dist="38100" dir="2700000" algn="ctr" rotWithShape="0">
                    <a:schemeClr val="tx1"/>
                  </a:outerShdw>
                </a:effectLst>
              </a:rPr>
              <a:t>” represent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kings</a:t>
            </a:r>
            <a:r>
              <a:rPr lang="en-US" sz="4000" dirty="0">
                <a:solidFill>
                  <a:schemeClr val="bg1"/>
                </a:solidFill>
                <a:effectLst>
                  <a:outerShdw blurRad="38100" dist="38100" dir="2700000" algn="ctr" rotWithShape="0">
                    <a:schemeClr val="tx1"/>
                  </a:outerShdw>
                </a:effectLst>
              </a:rPr>
              <a:t>” (cf. Dan 7:24) </a:t>
            </a:r>
            <a:r>
              <a:rPr lang="en-US" sz="4000" b="1" i="1" dirty="0">
                <a:solidFill>
                  <a:schemeClr val="bg1"/>
                </a:solidFill>
                <a:effectLst>
                  <a:outerShdw blurRad="38100" dist="38100" dir="2700000" algn="ctr" rotWithShape="0">
                    <a:schemeClr val="tx1"/>
                  </a:outerShdw>
                </a:effectLst>
              </a:rPr>
              <a:t>within</a:t>
            </a:r>
            <a:r>
              <a:rPr lang="en-US" sz="4000" dirty="0">
                <a:solidFill>
                  <a:schemeClr val="bg1"/>
                </a:solidFill>
                <a:effectLst>
                  <a:outerShdw blurRad="38100" dist="38100" dir="2700000" algn="ctr" rotWithShape="0">
                    <a:schemeClr val="tx1"/>
                  </a:outerShdw>
                </a:effectLst>
              </a:rPr>
              <a:t> the Roman Empire.</a:t>
            </a:r>
          </a:p>
          <a:p>
            <a:pPr lvl="1"/>
            <a:r>
              <a:rPr lang="en-US" sz="4000" dirty="0">
                <a:solidFill>
                  <a:schemeClr val="bg1"/>
                </a:solidFill>
                <a:effectLst>
                  <a:outerShdw blurRad="38100" dist="38100" dir="2700000" algn="ctr" rotWithShape="0">
                    <a:schemeClr val="tx1"/>
                  </a:outerShdw>
                </a:effectLst>
              </a:rPr>
              <a:t>If we start with Julius Caesar, we see that there is sequence of </a:t>
            </a:r>
            <a:r>
              <a:rPr lang="en-US" sz="4000" b="1" i="1" dirty="0">
                <a:solidFill>
                  <a:schemeClr val="bg1"/>
                </a:solidFill>
                <a:effectLst>
                  <a:outerShdw blurRad="38100" dist="38100" dir="2700000" algn="ctr" rotWithShape="0">
                    <a:schemeClr val="tx1"/>
                  </a:outerShdw>
                </a:effectLst>
              </a:rPr>
              <a:t>ten</a:t>
            </a:r>
            <a:r>
              <a:rPr lang="en-US" sz="4000" dirty="0">
                <a:solidFill>
                  <a:schemeClr val="bg1"/>
                </a:solidFill>
                <a:effectLst>
                  <a:outerShdw blurRad="38100" dist="38100" dir="2700000" algn="ctr" rotWithShape="0">
                    <a:schemeClr val="tx1"/>
                  </a:outerShdw>
                </a:effectLst>
              </a:rPr>
              <a:t> emperors reigning from the </a:t>
            </a:r>
            <a:r>
              <a:rPr lang="en-US" sz="4000" b="1" i="1" dirty="0">
                <a:solidFill>
                  <a:schemeClr val="bg1"/>
                </a:solidFill>
                <a:effectLst>
                  <a:outerShdw blurRad="38100" dist="38100" dir="2700000" algn="ctr" rotWithShape="0">
                    <a:schemeClr val="tx1"/>
                  </a:outerShdw>
                </a:effectLst>
              </a:rPr>
              <a:t>beginning</a:t>
            </a:r>
            <a:r>
              <a:rPr lang="en-US" sz="4000" dirty="0">
                <a:solidFill>
                  <a:schemeClr val="bg1"/>
                </a:solidFill>
                <a:effectLst>
                  <a:outerShdw blurRad="38100" dist="38100" dir="2700000" algn="ctr" rotWithShape="0">
                    <a:schemeClr val="tx1"/>
                  </a:outerShdw>
                </a:effectLst>
              </a:rPr>
              <a:t> of that empire until the time of the destruction of Jerusalem in AD 70.</a:t>
            </a:r>
          </a:p>
          <a:p>
            <a:pPr lvl="1"/>
            <a:r>
              <a:rPr lang="en-US" sz="4000" dirty="0">
                <a:solidFill>
                  <a:schemeClr val="bg1"/>
                </a:solidFill>
                <a:effectLst>
                  <a:outerShdw blurRad="38100" dist="38100" dir="2700000" algn="ctr" rotWithShape="0">
                    <a:schemeClr val="tx1"/>
                  </a:outerShdw>
                </a:effectLst>
              </a:rPr>
              <a:t>The reign of these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kings</a:t>
            </a:r>
            <a:r>
              <a:rPr lang="en-US" sz="4000" dirty="0">
                <a:solidFill>
                  <a:schemeClr val="bg1"/>
                </a:solidFill>
                <a:effectLst>
                  <a:outerShdw blurRad="38100" dist="38100" dir="2700000" algn="ctr" rotWithShape="0">
                    <a:schemeClr val="tx1"/>
                  </a:outerShdw>
                </a:effectLst>
              </a:rPr>
              <a:t>” cover the period of time in which the eternal kingdom of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Most High </a:t>
            </a:r>
            <a:r>
              <a:rPr lang="en-US" sz="4000" dirty="0">
                <a:solidFill>
                  <a:schemeClr val="bg1"/>
                </a:solidFill>
                <a:effectLst>
                  <a:outerShdw blurRad="38100" dist="38100" dir="2700000" algn="ctr" rotWithShape="0">
                    <a:schemeClr val="tx1"/>
                  </a:outerShdw>
                </a:effectLst>
              </a:rPr>
              <a:t>” is set up by Christ and his Apostles:</a:t>
            </a:r>
          </a:p>
          <a:p>
            <a:pPr marL="457200" lvl="1" indent="0">
              <a:buNone/>
            </a:pPr>
            <a:endParaRPr lang="en-US" sz="40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E48535F2-5BC8-FBD3-3D88-117429015B5E}"/>
              </a:ext>
            </a:extLst>
          </p:cNvPr>
          <p:cNvSpPr>
            <a:spLocks noGrp="1"/>
          </p:cNvSpPr>
          <p:nvPr>
            <p:ph type="title"/>
          </p:nvPr>
        </p:nvSpPr>
        <p:spPr>
          <a:xfrm>
            <a:off x="0" y="3"/>
            <a:ext cx="12192000" cy="105112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about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horns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were on its head, and the other horn that came up and before which three of them fell, the horn that had eyes and a mouth that spoke great things, and that seemed greater than its companions.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DEA22B88-1A9E-255A-57EA-5ECBE4561BBA}"/>
              </a:ext>
            </a:extLst>
          </p:cNvPr>
          <p:cNvSpPr txBox="1"/>
          <p:nvPr/>
        </p:nvSpPr>
        <p:spPr>
          <a:xfrm>
            <a:off x="0" y="6488664"/>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Rogers, Jay. </a:t>
            </a:r>
            <a:r>
              <a:rPr lang="en-US" i="1" dirty="0">
                <a:solidFill>
                  <a:srgbClr val="FFFFFF"/>
                </a:solidFill>
                <a:effectLst>
                  <a:outerShdw blurRad="50800" dist="50800" dir="5400000" algn="ctr">
                    <a:srgbClr val="000000"/>
                  </a:outerShdw>
                </a:effectLst>
                <a:latin typeface="Calibri" panose="020F0502020204030204" pitchFamily="34" charset="0"/>
              </a:rPr>
              <a:t>In The Days of These Kings: The Book of Daniel in Preterist Perspective</a:t>
            </a:r>
            <a:r>
              <a:rPr lang="en-US" dirty="0">
                <a:solidFill>
                  <a:srgbClr val="FFFFFF"/>
                </a:solidFill>
                <a:effectLst>
                  <a:outerShdw blurRad="50800" dist="50800" dir="5400000" algn="ctr">
                    <a:srgbClr val="000000"/>
                  </a:outerShdw>
                </a:effectLst>
                <a:latin typeface="Calibri" panose="020F0502020204030204" pitchFamily="34" charset="0"/>
              </a:rPr>
              <a:t> (p. 77).</a:t>
            </a:r>
            <a:endParaRPr lang="en-US" dirty="0">
              <a:solidFill>
                <a:prstClr val="black"/>
              </a:solidFill>
              <a:latin typeface="Times New Roman" panose="02020603050405020304" pitchFamily="18"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5CAEC856-02A5-EFF3-81A1-E3C5C0B7BA8C}"/>
              </a:ext>
            </a:extLst>
          </p:cNvPr>
          <p:cNvGraphicFramePr>
            <a:graphicFrameLocks noGrp="1"/>
          </p:cNvGraphicFramePr>
          <p:nvPr>
            <p:extLst>
              <p:ext uri="{D42A27DB-BD31-4B8C-83A1-F6EECF244321}">
                <p14:modId xmlns:p14="http://schemas.microsoft.com/office/powerpoint/2010/main" val="732635353"/>
              </p:ext>
            </p:extLst>
          </p:nvPr>
        </p:nvGraphicFramePr>
        <p:xfrm>
          <a:off x="957179" y="4645428"/>
          <a:ext cx="10075780" cy="1725693"/>
        </p:xfrm>
        <a:graphic>
          <a:graphicData uri="http://schemas.openxmlformats.org/drawingml/2006/table">
            <a:tbl>
              <a:tblPr firstRow="1" bandRow="1">
                <a:tableStyleId>{5C22544A-7EE6-4342-B048-85BDC9FD1C3A}</a:tableStyleId>
              </a:tblPr>
              <a:tblGrid>
                <a:gridCol w="5037890">
                  <a:extLst>
                    <a:ext uri="{9D8B030D-6E8A-4147-A177-3AD203B41FA5}">
                      <a16:colId xmlns:a16="http://schemas.microsoft.com/office/drawing/2014/main" val="1390138806"/>
                    </a:ext>
                  </a:extLst>
                </a:gridCol>
                <a:gridCol w="5037890">
                  <a:extLst>
                    <a:ext uri="{9D8B030D-6E8A-4147-A177-3AD203B41FA5}">
                      <a16:colId xmlns:a16="http://schemas.microsoft.com/office/drawing/2014/main" val="406309548"/>
                    </a:ext>
                  </a:extLst>
                </a:gridCol>
              </a:tblGrid>
              <a:tr h="1725693">
                <a:tc>
                  <a:txBody>
                    <a:bodyPr/>
                    <a:lstStyle/>
                    <a:p>
                      <a:pPr lvl="1"/>
                      <a:r>
                        <a:rPr lang="fr-FR" sz="2000" dirty="0">
                          <a:solidFill>
                            <a:schemeClr val="bg1"/>
                          </a:solidFill>
                          <a:effectLst>
                            <a:outerShdw blurRad="38100" dist="38100" dir="2700000" algn="ctr" rotWithShape="0">
                              <a:schemeClr val="tx1"/>
                            </a:outerShdw>
                          </a:effectLst>
                        </a:rPr>
                        <a:t>Julius (60 BC – 44 BC)</a:t>
                      </a:r>
                    </a:p>
                    <a:p>
                      <a:pPr lvl="1"/>
                      <a:r>
                        <a:rPr lang="fr-FR" sz="2000" dirty="0">
                          <a:solidFill>
                            <a:schemeClr val="bg1"/>
                          </a:solidFill>
                          <a:effectLst>
                            <a:outerShdw blurRad="38100" dist="38100" dir="2700000" algn="ctr" rotWithShape="0">
                              <a:schemeClr val="tx1"/>
                            </a:outerShdw>
                          </a:effectLst>
                        </a:rPr>
                        <a:t>Augustus (27 BC – AD 14)</a:t>
                      </a:r>
                    </a:p>
                    <a:p>
                      <a:pPr lvl="1"/>
                      <a:r>
                        <a:rPr lang="fr-FR" sz="2000" dirty="0">
                          <a:solidFill>
                            <a:schemeClr val="bg1"/>
                          </a:solidFill>
                          <a:effectLst>
                            <a:outerShdw blurRad="38100" dist="38100" dir="2700000" algn="ctr" rotWithShape="0">
                              <a:schemeClr val="tx1"/>
                            </a:outerShdw>
                          </a:effectLst>
                        </a:rPr>
                        <a:t>Tiberius (AD 14 – AD 37)</a:t>
                      </a:r>
                    </a:p>
                    <a:p>
                      <a:pPr lvl="1"/>
                      <a:r>
                        <a:rPr lang="fr-FR" sz="2000" dirty="0">
                          <a:solidFill>
                            <a:schemeClr val="bg1"/>
                          </a:solidFill>
                          <a:effectLst>
                            <a:outerShdw blurRad="38100" dist="38100" dir="2700000" algn="ctr" rotWithShape="0">
                              <a:schemeClr val="tx1"/>
                            </a:outerShdw>
                          </a:effectLst>
                        </a:rPr>
                        <a:t>Caligula (AD 37 – AD 41)</a:t>
                      </a:r>
                    </a:p>
                    <a:p>
                      <a:pPr lvl="1"/>
                      <a:r>
                        <a:rPr lang="fr-FR" sz="2000" dirty="0">
                          <a:solidFill>
                            <a:schemeClr val="bg1"/>
                          </a:solidFill>
                          <a:effectLst>
                            <a:outerShdw blurRad="38100" dist="38100" dir="2700000" algn="ctr" rotWithShape="0">
                              <a:schemeClr val="tx1"/>
                            </a:outerShdw>
                          </a:effectLst>
                        </a:rPr>
                        <a:t>Claudius (AD 41 – AD 54)</a:t>
                      </a:r>
                      <a:endParaRPr lang="en-US" dirty="0"/>
                    </a:p>
                  </a:txBody>
                  <a:tcPr/>
                </a:tc>
                <a:tc>
                  <a:txBody>
                    <a:bodyPr/>
                    <a:lstStyle/>
                    <a:p>
                      <a:pPr lvl="1"/>
                      <a:r>
                        <a:rPr lang="fr-FR" sz="2000" dirty="0">
                          <a:solidFill>
                            <a:schemeClr val="bg1"/>
                          </a:solidFill>
                          <a:effectLst>
                            <a:outerShdw blurRad="38100" dist="38100" dir="2700000" algn="ctr" rotWithShape="0">
                              <a:schemeClr val="tx1"/>
                            </a:outerShdw>
                          </a:effectLst>
                        </a:rPr>
                        <a:t>Nero (AD 54 – AD 68)</a:t>
                      </a:r>
                    </a:p>
                    <a:p>
                      <a:pPr lvl="1"/>
                      <a:r>
                        <a:rPr lang="fr-FR" sz="2000" dirty="0">
                          <a:solidFill>
                            <a:schemeClr val="bg1"/>
                          </a:solidFill>
                          <a:effectLst>
                            <a:outerShdw blurRad="38100" dist="38100" dir="2700000" algn="ctr" rotWithShape="0">
                              <a:schemeClr val="tx1"/>
                            </a:outerShdw>
                          </a:effectLst>
                        </a:rPr>
                        <a:t>Galba (June AD 68 – </a:t>
                      </a:r>
                      <a:r>
                        <a:rPr lang="fr-FR" sz="2000" dirty="0" err="1">
                          <a:solidFill>
                            <a:schemeClr val="bg1"/>
                          </a:solidFill>
                          <a:effectLst>
                            <a:outerShdw blurRad="38100" dist="38100" dir="2700000" algn="ctr" rotWithShape="0">
                              <a:schemeClr val="tx1"/>
                            </a:outerShdw>
                          </a:effectLst>
                        </a:rPr>
                        <a:t>January</a:t>
                      </a:r>
                      <a:r>
                        <a:rPr lang="fr-FR" sz="2000" dirty="0">
                          <a:solidFill>
                            <a:schemeClr val="bg1"/>
                          </a:solidFill>
                          <a:effectLst>
                            <a:outerShdw blurRad="38100" dist="38100" dir="2700000" algn="ctr" rotWithShape="0">
                              <a:schemeClr val="tx1"/>
                            </a:outerShdw>
                          </a:effectLst>
                        </a:rPr>
                        <a:t> AD 69)</a:t>
                      </a:r>
                    </a:p>
                    <a:p>
                      <a:pPr lvl="1"/>
                      <a:r>
                        <a:rPr lang="fr-FR" sz="2000" dirty="0" err="1">
                          <a:solidFill>
                            <a:schemeClr val="bg1"/>
                          </a:solidFill>
                          <a:effectLst>
                            <a:outerShdw blurRad="38100" dist="38100" dir="2700000" algn="ctr" rotWithShape="0">
                              <a:schemeClr val="tx1"/>
                            </a:outerShdw>
                          </a:effectLst>
                        </a:rPr>
                        <a:t>Otho</a:t>
                      </a:r>
                      <a:r>
                        <a:rPr lang="fr-FR" sz="2000" dirty="0">
                          <a:solidFill>
                            <a:schemeClr val="bg1"/>
                          </a:solidFill>
                          <a:effectLst>
                            <a:outerShdw blurRad="38100" dist="38100" dir="2700000" algn="ctr" rotWithShape="0">
                              <a:schemeClr val="tx1"/>
                            </a:outerShdw>
                          </a:effectLst>
                        </a:rPr>
                        <a:t> (</a:t>
                      </a:r>
                      <a:r>
                        <a:rPr lang="fr-FR" sz="2000" dirty="0" err="1">
                          <a:solidFill>
                            <a:schemeClr val="bg1"/>
                          </a:solidFill>
                          <a:effectLst>
                            <a:outerShdw blurRad="38100" dist="38100" dir="2700000" algn="ctr" rotWithShape="0">
                              <a:schemeClr val="tx1"/>
                            </a:outerShdw>
                          </a:effectLst>
                        </a:rPr>
                        <a:t>January</a:t>
                      </a:r>
                      <a:r>
                        <a:rPr lang="fr-FR" sz="2000" dirty="0">
                          <a:solidFill>
                            <a:schemeClr val="bg1"/>
                          </a:solidFill>
                          <a:effectLst>
                            <a:outerShdw blurRad="38100" dist="38100" dir="2700000" algn="ctr" rotWithShape="0">
                              <a:schemeClr val="tx1"/>
                            </a:outerShdw>
                          </a:effectLst>
                        </a:rPr>
                        <a:t> – April AD 69)</a:t>
                      </a:r>
                    </a:p>
                    <a:p>
                      <a:pPr lvl="1"/>
                      <a:r>
                        <a:rPr lang="fr-FR" sz="2000" dirty="0" err="1">
                          <a:solidFill>
                            <a:schemeClr val="bg1"/>
                          </a:solidFill>
                          <a:effectLst>
                            <a:outerShdw blurRad="38100" dist="38100" dir="2700000" algn="ctr" rotWithShape="0">
                              <a:schemeClr val="tx1"/>
                            </a:outerShdw>
                          </a:effectLst>
                        </a:rPr>
                        <a:t>Aulus</a:t>
                      </a:r>
                      <a:r>
                        <a:rPr lang="fr-FR" sz="2000" dirty="0">
                          <a:solidFill>
                            <a:schemeClr val="bg1"/>
                          </a:solidFill>
                          <a:effectLst>
                            <a:outerShdw blurRad="38100" dist="38100" dir="2700000" algn="ctr" rotWithShape="0">
                              <a:schemeClr val="tx1"/>
                            </a:outerShdw>
                          </a:effectLst>
                        </a:rPr>
                        <a:t> Vitellius (July – </a:t>
                      </a:r>
                      <a:r>
                        <a:rPr lang="fr-FR" sz="2000" dirty="0" err="1">
                          <a:solidFill>
                            <a:schemeClr val="bg1"/>
                          </a:solidFill>
                          <a:effectLst>
                            <a:outerShdw blurRad="38100" dist="38100" dir="2700000" algn="ctr" rotWithShape="0">
                              <a:schemeClr val="tx1"/>
                            </a:outerShdw>
                          </a:effectLst>
                        </a:rPr>
                        <a:t>December</a:t>
                      </a:r>
                      <a:r>
                        <a:rPr lang="fr-FR" sz="2000" dirty="0">
                          <a:solidFill>
                            <a:schemeClr val="bg1"/>
                          </a:solidFill>
                          <a:effectLst>
                            <a:outerShdw blurRad="38100" dist="38100" dir="2700000" algn="ctr" rotWithShape="0">
                              <a:schemeClr val="tx1"/>
                            </a:outerShdw>
                          </a:effectLst>
                        </a:rPr>
                        <a:t> AD 69)</a:t>
                      </a:r>
                    </a:p>
                    <a:p>
                      <a:pPr lvl="1"/>
                      <a:r>
                        <a:rPr lang="fr-FR" sz="2000" dirty="0" err="1">
                          <a:solidFill>
                            <a:schemeClr val="bg1"/>
                          </a:solidFill>
                          <a:effectLst>
                            <a:outerShdw blurRad="38100" dist="38100" dir="2700000" algn="ctr" rotWithShape="0">
                              <a:schemeClr val="tx1"/>
                            </a:outerShdw>
                          </a:effectLst>
                        </a:rPr>
                        <a:t>Vespasian</a:t>
                      </a:r>
                      <a:r>
                        <a:rPr lang="fr-FR" sz="2000" dirty="0">
                          <a:solidFill>
                            <a:schemeClr val="bg1"/>
                          </a:solidFill>
                          <a:effectLst>
                            <a:outerShdw blurRad="38100" dist="38100" dir="2700000" algn="ctr" rotWithShape="0">
                              <a:schemeClr val="tx1"/>
                            </a:outerShdw>
                          </a:effectLst>
                        </a:rPr>
                        <a:t> (AD 69–79 AD)</a:t>
                      </a:r>
                      <a:endParaRPr lang="en-US" sz="2000" dirty="0"/>
                    </a:p>
                  </a:txBody>
                  <a:tcPr/>
                </a:tc>
                <a:extLst>
                  <a:ext uri="{0D108BD9-81ED-4DB2-BD59-A6C34878D82A}">
                    <a16:rowId xmlns:a16="http://schemas.microsoft.com/office/drawing/2014/main" val="581775284"/>
                  </a:ext>
                </a:extLst>
              </a:tr>
            </a:tbl>
          </a:graphicData>
        </a:graphic>
      </p:graphicFrame>
    </p:spTree>
    <p:extLst>
      <p:ext uri="{BB962C8B-B14F-4D97-AF65-F5344CB8AC3E}">
        <p14:creationId xmlns:p14="http://schemas.microsoft.com/office/powerpoint/2010/main" val="19126857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319EEED-64EB-C348-29FB-229A2D3808D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3C1CB5A-A7E6-C592-AA75-2258A57C8A08}"/>
              </a:ext>
            </a:extLst>
          </p:cNvPr>
          <p:cNvSpPr>
            <a:spLocks noGrp="1"/>
          </p:cNvSpPr>
          <p:nvPr>
            <p:ph idx="1"/>
          </p:nvPr>
        </p:nvSpPr>
        <p:spPr>
          <a:xfrm>
            <a:off x="108284" y="1160121"/>
            <a:ext cx="11975432" cy="5454174"/>
          </a:xfrm>
        </p:spPr>
        <p:txBody>
          <a:bodyPr>
            <a:normAutofit fontScale="85000" lnSpcReduction="20000"/>
          </a:bodyPr>
          <a:lstStyle/>
          <a:p>
            <a:r>
              <a:rPr lang="en-US" sz="4000" dirty="0">
                <a:solidFill>
                  <a:schemeClr val="bg1"/>
                </a:solidFill>
                <a:effectLst>
                  <a:outerShdw blurRad="38100" dist="38100" dir="2700000" algn="ctr" rotWithShape="0">
                    <a:schemeClr val="tx1"/>
                  </a:outerShdw>
                </a:effectLst>
              </a:rPr>
              <a:t>I then went on to suggest that perhaps: </a:t>
            </a:r>
          </a:p>
          <a:p>
            <a:pPr lvl="1"/>
            <a:r>
              <a:rPr lang="en-US" sz="3600" dirty="0">
                <a:solidFill>
                  <a:schemeClr val="bg1"/>
                </a:solidFill>
                <a:effectLst>
                  <a:outerShdw blurRad="38100" dist="38100" dir="2700000" algn="ctr" rotWithShape="0">
                    <a:schemeClr val="tx1"/>
                  </a:outerShdw>
                </a:effectLst>
              </a:rPr>
              <a:t>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other horn</a:t>
            </a:r>
            <a:r>
              <a:rPr lang="en-US" sz="3600" dirty="0">
                <a:solidFill>
                  <a:schemeClr val="bg1"/>
                </a:solidFill>
                <a:effectLst>
                  <a:outerShdw blurRad="38100" dist="38100" dir="2700000" algn="ctr" rotWithShape="0">
                    <a:schemeClr val="tx1"/>
                  </a:outerShdw>
                </a:effectLst>
              </a:rPr>
              <a:t>” that verse 8 tells us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up </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among</a:t>
            </a:r>
            <a:r>
              <a:rPr lang="en-US" sz="3600" dirty="0">
                <a:solidFill>
                  <a:schemeClr val="bg1"/>
                </a:solidFill>
                <a:effectLst>
                  <a:outerShdw blurRad="38100" dist="38100" dir="2700000" algn="ctr" rotWithShape="0">
                    <a:schemeClr val="tx1"/>
                  </a:outerShdw>
                </a:effectLst>
              </a:rPr>
              <a:t>” 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horns</a:t>
            </a:r>
            <a:r>
              <a:rPr lang="en-US" sz="3600" dirty="0">
                <a:solidFill>
                  <a:schemeClr val="bg1"/>
                </a:solidFill>
                <a:effectLst>
                  <a:outerShdw blurRad="38100" dist="38100" dir="2700000" algn="ctr" rotWithShape="0">
                    <a:schemeClr val="tx1"/>
                  </a:outerShdw>
                </a:effectLst>
              </a:rPr>
              <a:t>” might be Emperor Nero.</a:t>
            </a:r>
          </a:p>
          <a:p>
            <a:pPr lvl="1"/>
            <a:r>
              <a:rPr lang="en-US" sz="3600" dirty="0">
                <a:solidFill>
                  <a:schemeClr val="bg1"/>
                </a:solidFill>
                <a:effectLst>
                  <a:outerShdw blurRad="38100" dist="38100" dir="2700000" algn="ctr" rotWithShape="0">
                    <a:schemeClr val="tx1"/>
                  </a:outerShdw>
                </a:effectLst>
              </a:rPr>
              <a:t>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 of them</a:t>
            </a:r>
            <a:r>
              <a:rPr lang="en-US" sz="3600" dirty="0">
                <a:solidFill>
                  <a:schemeClr val="bg1"/>
                </a:solidFill>
                <a:effectLst>
                  <a:outerShdw blurRad="38100" dist="38100" dir="2700000" algn="ctr" rotWithShape="0">
                    <a:schemeClr val="tx1"/>
                  </a:outerShdw>
                </a:effectLst>
              </a:rPr>
              <a:t>” which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fell</a:t>
            </a:r>
            <a:r>
              <a:rPr lang="en-US" sz="3600" dirty="0">
                <a:solidFill>
                  <a:schemeClr val="bg1"/>
                </a:solidFill>
                <a:effectLst>
                  <a:outerShdw blurRad="38100" dist="38100" dir="2700000" algn="ctr" rotWithShape="0">
                    <a:schemeClr val="tx1"/>
                  </a:outerShdw>
                </a:effectLst>
              </a:rPr>
              <a:t>” </a:t>
            </a:r>
            <a:r>
              <a:rPr lang="en-US" sz="3600" b="1" i="1" dirty="0">
                <a:solidFill>
                  <a:schemeClr val="bg1"/>
                </a:solidFill>
                <a:effectLst>
                  <a:outerShdw blurRad="38100" dist="38100" dir="2700000" algn="ctr" rotWithShape="0">
                    <a:schemeClr val="tx1"/>
                  </a:outerShdw>
                </a:effectLst>
              </a:rPr>
              <a:t>before</a:t>
            </a:r>
            <a:r>
              <a:rPr lang="en-US" sz="3600" dirty="0">
                <a:solidFill>
                  <a:schemeClr val="bg1"/>
                </a:solidFill>
                <a:effectLst>
                  <a:outerShdw blurRad="38100" dist="38100" dir="2700000" algn="ctr" rotWithShape="0">
                    <a:schemeClr val="tx1"/>
                  </a:outerShdw>
                </a:effectLst>
              </a:rPr>
              <a:t> the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other horn</a:t>
            </a:r>
            <a:r>
              <a:rPr lang="en-US" sz="3600" dirty="0">
                <a:solidFill>
                  <a:schemeClr val="bg1"/>
                </a:solidFill>
                <a:effectLst>
                  <a:outerShdw blurRad="38100" dist="38100" dir="2700000" algn="ctr" rotWithShape="0">
                    <a:schemeClr val="tx1"/>
                  </a:outerShdw>
                </a:effectLst>
              </a:rPr>
              <a:t>” might be Tiberius, Caligula and Claudius, who were assassinated to make way for Nero, who was not in the line of succession.</a:t>
            </a:r>
          </a:p>
          <a:p>
            <a:r>
              <a:rPr lang="en-US" sz="4000" dirty="0">
                <a:solidFill>
                  <a:schemeClr val="bg1"/>
                </a:solidFill>
                <a:effectLst>
                  <a:outerShdw blurRad="38100" dist="38100" dir="2700000" algn="ctr" rotWithShape="0">
                    <a:schemeClr val="tx1"/>
                  </a:outerShdw>
                </a:effectLst>
              </a:rPr>
              <a:t>While I think Nero is the </a:t>
            </a:r>
            <a:r>
              <a:rPr lang="en-US" sz="4000" b="1" i="1" dirty="0">
                <a:solidFill>
                  <a:schemeClr val="bg1"/>
                </a:solidFill>
                <a:effectLst>
                  <a:outerShdw blurRad="38100" dist="38100" dir="2700000" algn="ctr" rotWithShape="0">
                    <a:schemeClr val="tx1"/>
                  </a:outerShdw>
                </a:effectLst>
              </a:rPr>
              <a:t>best</a:t>
            </a:r>
            <a:r>
              <a:rPr lang="en-US" sz="4000" dirty="0">
                <a:solidFill>
                  <a:schemeClr val="bg1"/>
                </a:solidFill>
                <a:effectLst>
                  <a:outerShdw blurRad="38100" dist="38100" dir="2700000" algn="ctr" rotWithShape="0">
                    <a:schemeClr val="tx1"/>
                  </a:outerShdw>
                </a:effectLst>
              </a:rPr>
              <a:t> fit for what is said about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other horn</a:t>
            </a:r>
            <a:r>
              <a:rPr lang="en-US" sz="4000" dirty="0">
                <a:solidFill>
                  <a:schemeClr val="bg1"/>
                </a:solidFill>
                <a:effectLst>
                  <a:outerShdw blurRad="38100" dist="38100" dir="2700000" algn="ctr" rotWithShape="0">
                    <a:schemeClr val="tx1"/>
                  </a:outerShdw>
                </a:effectLst>
              </a:rPr>
              <a:t>” (or “little horn” as he is sometimes called) I have not been able to make Nero to fit perfectly with </a:t>
            </a:r>
            <a:r>
              <a:rPr lang="en-US" sz="4000" b="1" i="1" dirty="0">
                <a:solidFill>
                  <a:schemeClr val="bg1"/>
                </a:solidFill>
                <a:effectLst>
                  <a:outerShdw blurRad="38100" dist="38100" dir="2700000" algn="ctr" rotWithShape="0">
                    <a:schemeClr val="tx1"/>
                  </a:outerShdw>
                </a:effectLst>
              </a:rPr>
              <a:t>everything</a:t>
            </a:r>
            <a:r>
              <a:rPr lang="en-US" sz="4000" dirty="0">
                <a:solidFill>
                  <a:schemeClr val="bg1"/>
                </a:solidFill>
                <a:effectLst>
                  <a:outerShdw blurRad="38100" dist="38100" dir="2700000" algn="ctr" rotWithShape="0">
                    <a:schemeClr val="tx1"/>
                  </a:outerShdw>
                </a:effectLst>
              </a:rPr>
              <a:t> the text says about the little horn.</a:t>
            </a:r>
          </a:p>
          <a:p>
            <a:r>
              <a:rPr lang="en-US" sz="4000" dirty="0">
                <a:solidFill>
                  <a:schemeClr val="bg1"/>
                </a:solidFill>
                <a:effectLst>
                  <a:outerShdw blurRad="38100" dist="38100" dir="2700000" algn="ctr" rotWithShape="0">
                    <a:schemeClr val="tx1"/>
                  </a:outerShdw>
                </a:effectLst>
              </a:rPr>
              <a:t>Other commentaries who believe (as I do) that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horns</a:t>
            </a:r>
            <a:r>
              <a:rPr lang="en-US" sz="4000" dirty="0">
                <a:solidFill>
                  <a:schemeClr val="bg1"/>
                </a:solidFill>
                <a:effectLst>
                  <a:outerShdw blurRad="38100" dist="38100" dir="2700000" algn="ctr" rotWithShape="0">
                    <a:schemeClr val="tx1"/>
                  </a:outerShdw>
                </a:effectLst>
              </a:rPr>
              <a:t>” here refer to historic kings in the Roman empire have made </a:t>
            </a:r>
            <a:r>
              <a:rPr lang="en-US" sz="4000" b="1" i="1" dirty="0">
                <a:solidFill>
                  <a:schemeClr val="bg1"/>
                </a:solidFill>
                <a:effectLst>
                  <a:outerShdw blurRad="38100" dist="38100" dir="2700000" algn="ctr" rotWithShape="0">
                    <a:schemeClr val="tx1"/>
                  </a:outerShdw>
                </a:effectLst>
              </a:rPr>
              <a:t>other</a:t>
            </a:r>
            <a:r>
              <a:rPr lang="en-US" sz="4000" dirty="0">
                <a:solidFill>
                  <a:schemeClr val="bg1"/>
                </a:solidFill>
                <a:effectLst>
                  <a:outerShdw blurRad="38100" dist="38100" dir="2700000" algn="ctr" rotWithShape="0">
                    <a:schemeClr val="tx1"/>
                  </a:outerShdw>
                </a:effectLst>
              </a:rPr>
              <a:t> suggestions as to who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horns</a:t>
            </a:r>
            <a:r>
              <a:rPr lang="en-US" sz="4000" dirty="0">
                <a:solidFill>
                  <a:schemeClr val="bg1"/>
                </a:solidFill>
                <a:effectLst>
                  <a:outerShdw blurRad="38100" dist="38100" dir="2700000" algn="ctr" rotWithShape="0">
                    <a:schemeClr val="tx1"/>
                  </a:outerShdw>
                </a:effectLst>
              </a:rPr>
              <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other horn</a:t>
            </a:r>
            <a:r>
              <a:rPr lang="en-US" sz="4000" dirty="0">
                <a:solidFill>
                  <a:schemeClr val="bg1"/>
                </a:solidFill>
                <a:effectLst>
                  <a:outerShdw blurRad="38100" dist="38100" dir="2700000" algn="ctr" rotWithShape="0">
                    <a:schemeClr val="tx1"/>
                  </a:outerShdw>
                </a:effectLst>
              </a:rPr>
              <a:t>”, and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three horns</a:t>
            </a:r>
            <a:r>
              <a:rPr lang="en-US" sz="4000" dirty="0">
                <a:solidFill>
                  <a:schemeClr val="bg1"/>
                </a:solidFill>
                <a:effectLst>
                  <a:outerShdw blurRad="38100" dist="38100" dir="2700000" algn="ctr" rotWithShape="0">
                    <a:schemeClr val="tx1"/>
                  </a:outerShdw>
                </a:effectLst>
              </a:rPr>
              <a:t>” might be – and perhaps they are right.</a:t>
            </a:r>
          </a:p>
        </p:txBody>
      </p:sp>
      <p:sp>
        <p:nvSpPr>
          <p:cNvPr id="7" name="Title 1">
            <a:extLst>
              <a:ext uri="{FF2B5EF4-FFF2-40B4-BE49-F238E27FC236}">
                <a16:creationId xmlns:a16="http://schemas.microsoft.com/office/drawing/2014/main" id="{E835E210-4F6E-17B4-ECAB-225AE0953E28}"/>
              </a:ext>
            </a:extLst>
          </p:cNvPr>
          <p:cNvSpPr>
            <a:spLocks noGrp="1"/>
          </p:cNvSpPr>
          <p:nvPr>
            <p:ph type="title"/>
          </p:nvPr>
        </p:nvSpPr>
        <p:spPr>
          <a:xfrm>
            <a:off x="0" y="3"/>
            <a:ext cx="12192000" cy="105112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about the ten horns that were on its head, and the other horn that came up and before which three of them fell, the horn that had eyes and a mouth that spoke great things, and that seemed greater than its companions.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E85394D1-F860-75D4-F570-5486FA7BD971}"/>
              </a:ext>
            </a:extLst>
          </p:cNvPr>
          <p:cNvSpPr txBox="1"/>
          <p:nvPr/>
        </p:nvSpPr>
        <p:spPr>
          <a:xfrm>
            <a:off x="0" y="6488664"/>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Rogers, Jay. </a:t>
            </a:r>
            <a:r>
              <a:rPr lang="en-US" i="1" dirty="0">
                <a:solidFill>
                  <a:srgbClr val="FFFFFF"/>
                </a:solidFill>
                <a:effectLst>
                  <a:outerShdw blurRad="50800" dist="50800" dir="5400000" algn="ctr">
                    <a:srgbClr val="000000"/>
                  </a:outerShdw>
                </a:effectLst>
                <a:latin typeface="Calibri" panose="020F0502020204030204" pitchFamily="34" charset="0"/>
              </a:rPr>
              <a:t>In The Days of These Kings: The Book of Daniel in Preterist Perspective</a:t>
            </a:r>
            <a:r>
              <a:rPr lang="en-US" dirty="0">
                <a:solidFill>
                  <a:srgbClr val="FFFFFF"/>
                </a:solidFill>
                <a:effectLst>
                  <a:outerShdw blurRad="50800" dist="50800" dir="5400000" algn="ctr">
                    <a:srgbClr val="000000"/>
                  </a:outerShdw>
                </a:effectLst>
                <a:latin typeface="Calibri" panose="020F0502020204030204" pitchFamily="34" charset="0"/>
              </a:rPr>
              <a:t> (p. 77).</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3354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2EA404D-AC3B-31A2-1807-2601B52BA6B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00376C-9C08-4F71-88D5-F5868401C67B}"/>
              </a:ext>
            </a:extLst>
          </p:cNvPr>
          <p:cNvSpPr>
            <a:spLocks noGrp="1"/>
          </p:cNvSpPr>
          <p:nvPr>
            <p:ph idx="1"/>
          </p:nvPr>
        </p:nvSpPr>
        <p:spPr>
          <a:xfrm>
            <a:off x="160421" y="1271337"/>
            <a:ext cx="11975432" cy="5181830"/>
          </a:xfrm>
        </p:spPr>
        <p:txBody>
          <a:bodyPr>
            <a:normAutofit fontScale="85000" lnSpcReduction="20000"/>
          </a:bodyPr>
          <a:lstStyle/>
          <a:p>
            <a:r>
              <a:rPr lang="en-US" sz="4000" dirty="0">
                <a:solidFill>
                  <a:schemeClr val="bg1"/>
                </a:solidFill>
                <a:effectLst>
                  <a:outerShdw blurRad="38100" dist="38100" dir="2700000" algn="ctr" rotWithShape="0">
                    <a:schemeClr val="tx1"/>
                  </a:outerShdw>
                </a:effectLst>
              </a:rPr>
              <a:t>I do not believe we can be </a:t>
            </a:r>
            <a:r>
              <a:rPr lang="en-US" sz="4000" b="1" i="1" dirty="0">
                <a:solidFill>
                  <a:schemeClr val="bg1"/>
                </a:solidFill>
                <a:effectLst>
                  <a:outerShdw blurRad="38100" dist="38100" dir="2700000" algn="ctr" rotWithShape="0">
                    <a:schemeClr val="tx1"/>
                  </a:outerShdw>
                </a:effectLst>
              </a:rPr>
              <a:t>dogmatic</a:t>
            </a:r>
            <a:r>
              <a:rPr lang="en-US" sz="4000" dirty="0">
                <a:solidFill>
                  <a:schemeClr val="bg1"/>
                </a:solidFill>
                <a:effectLst>
                  <a:outerShdw blurRad="38100" dist="38100" dir="2700000" algn="ctr" rotWithShape="0">
                    <a:schemeClr val="tx1"/>
                  </a:outerShdw>
                </a:effectLst>
              </a:rPr>
              <a:t> about which historical figures in the Ancient Roman Empire these terms refer to. </a:t>
            </a:r>
          </a:p>
          <a:p>
            <a:r>
              <a:rPr lang="en-US" sz="4000" dirty="0">
                <a:solidFill>
                  <a:schemeClr val="bg1"/>
                </a:solidFill>
                <a:effectLst>
                  <a:outerShdw blurRad="38100" dist="38100" dir="2700000" algn="ctr" rotWithShape="0">
                    <a:schemeClr val="tx1"/>
                  </a:outerShdw>
                </a:effectLst>
              </a:rPr>
              <a:t>But I </a:t>
            </a:r>
            <a:r>
              <a:rPr lang="en-US" sz="4000" b="1" i="1" dirty="0">
                <a:solidFill>
                  <a:schemeClr val="bg1"/>
                </a:solidFill>
                <a:effectLst>
                  <a:outerShdw blurRad="38100" dist="38100" dir="2700000" algn="ctr" rotWithShape="0">
                    <a:schemeClr val="tx1"/>
                  </a:outerShdw>
                </a:effectLst>
              </a:rPr>
              <a:t>do</a:t>
            </a:r>
            <a:r>
              <a:rPr lang="en-US" sz="4000" dirty="0">
                <a:solidFill>
                  <a:schemeClr val="bg1"/>
                </a:solidFill>
                <a:effectLst>
                  <a:outerShdw blurRad="38100" dist="38100" dir="2700000" algn="ctr" rotWithShape="0">
                    <a:schemeClr val="tx1"/>
                  </a:outerShdw>
                </a:effectLst>
              </a:rPr>
              <a:t> believe I can make a </a:t>
            </a:r>
            <a:r>
              <a:rPr lang="en-US" sz="4000" b="1" i="1" dirty="0">
                <a:solidFill>
                  <a:schemeClr val="bg1"/>
                </a:solidFill>
                <a:effectLst>
                  <a:outerShdw blurRad="38100" dist="38100" dir="2700000" algn="ctr" rotWithShape="0">
                    <a:schemeClr val="tx1"/>
                  </a:outerShdw>
                </a:effectLst>
              </a:rPr>
              <a:t>strong</a:t>
            </a:r>
            <a:r>
              <a:rPr lang="en-US" sz="4000" dirty="0">
                <a:solidFill>
                  <a:schemeClr val="bg1"/>
                </a:solidFill>
                <a:effectLst>
                  <a:outerShdw blurRad="38100" dist="38100" dir="2700000" algn="ctr" rotWithShape="0">
                    <a:schemeClr val="tx1"/>
                  </a:outerShdw>
                </a:effectLst>
              </a:rPr>
              <a:t> case that these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horns</a:t>
            </a:r>
            <a:r>
              <a:rPr lang="en-US" sz="4000" dirty="0">
                <a:solidFill>
                  <a:schemeClr val="bg1"/>
                </a:solidFill>
                <a:effectLst>
                  <a:outerShdw blurRad="38100" dist="38100" dir="2700000" algn="ctr" rotWithShape="0">
                    <a:schemeClr val="tx1"/>
                  </a:outerShdw>
                </a:effectLst>
              </a:rPr>
              <a:t>” do </a:t>
            </a:r>
            <a:r>
              <a:rPr lang="en-US" sz="4000" b="1" i="1" dirty="0">
                <a:solidFill>
                  <a:schemeClr val="bg1"/>
                </a:solidFill>
                <a:effectLst>
                  <a:outerShdw blurRad="38100" dist="38100" dir="2700000" algn="ctr" rotWithShape="0">
                    <a:schemeClr val="tx1"/>
                  </a:outerShdw>
                </a:effectLst>
              </a:rPr>
              <a:t>not</a:t>
            </a:r>
            <a:r>
              <a:rPr lang="en-US" sz="4000" dirty="0">
                <a:solidFill>
                  <a:schemeClr val="bg1"/>
                </a:solidFill>
                <a:effectLst>
                  <a:outerShdw blurRad="38100" dist="38100" dir="2700000" algn="ctr" rotWithShape="0">
                    <a:schemeClr val="tx1"/>
                  </a:outerShdw>
                </a:effectLst>
              </a:rPr>
              <a:t> have reference to some future kings that come along thousands of years later, that are yet future even to us.</a:t>
            </a:r>
          </a:p>
          <a:p>
            <a:r>
              <a:rPr lang="en-US" sz="4000" dirty="0">
                <a:solidFill>
                  <a:schemeClr val="bg1"/>
                </a:solidFill>
                <a:effectLst>
                  <a:outerShdw blurRad="38100" dist="38100" dir="2700000" algn="ctr" rotWithShape="0">
                    <a:schemeClr val="tx1"/>
                  </a:outerShdw>
                </a:effectLst>
              </a:rPr>
              <a:t>I do not believe the language of the text allows for that – even though that </a:t>
            </a:r>
            <a:r>
              <a:rPr lang="en-US" sz="4000" b="1" i="1" dirty="0">
                <a:solidFill>
                  <a:schemeClr val="bg1"/>
                </a:solidFill>
                <a:effectLst>
                  <a:outerShdw blurRad="38100" dist="38100" dir="2700000" algn="ctr" rotWithShape="0">
                    <a:schemeClr val="tx1"/>
                  </a:outerShdw>
                </a:effectLst>
              </a:rPr>
              <a:t>is</a:t>
            </a:r>
            <a:r>
              <a:rPr lang="en-US" sz="4000" dirty="0">
                <a:solidFill>
                  <a:schemeClr val="bg1"/>
                </a:solidFill>
                <a:effectLst>
                  <a:outerShdw blurRad="38100" dist="38100" dir="2700000" algn="ctr" rotWithShape="0">
                    <a:schemeClr val="tx1"/>
                  </a:outerShdw>
                </a:effectLst>
              </a:rPr>
              <a:t> the popular view.</a:t>
            </a:r>
          </a:p>
          <a:p>
            <a:r>
              <a:rPr lang="en-US" sz="4000" dirty="0">
                <a:solidFill>
                  <a:schemeClr val="bg1"/>
                </a:solidFill>
                <a:effectLst>
                  <a:outerShdw blurRad="38100" dist="38100" dir="2700000" algn="ctr" rotWithShape="0">
                    <a:schemeClr val="tx1"/>
                  </a:outerShdw>
                </a:effectLst>
              </a:rPr>
              <a:t>As we have seen, the portion of our text which Jesus cites in the Gospels (Dan 7:13), tells us that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son of man</a:t>
            </a:r>
            <a:r>
              <a:rPr lang="en-US" sz="4000" dirty="0">
                <a:solidFill>
                  <a:schemeClr val="bg1"/>
                </a:solidFill>
                <a:effectLst>
                  <a:outerShdw blurRad="38100" dist="38100" dir="2700000" algn="ctr" rotWithShape="0">
                    <a:schemeClr val="tx1"/>
                  </a:outerShdw>
                </a:effectLst>
              </a:rPr>
              <a:t>” was given and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everlasting dominion</a:t>
            </a:r>
            <a:r>
              <a:rPr lang="en-US" sz="4000" dirty="0">
                <a:solidFill>
                  <a:schemeClr val="bg1"/>
                </a:solidFill>
                <a:effectLst>
                  <a:outerShdw blurRad="38100" dist="38100" dir="2700000" algn="ctr" rotWithShape="0">
                    <a:schemeClr val="tx1"/>
                  </a:outerShdw>
                </a:effectLst>
              </a:rPr>
              <a:t>” by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Ancient of Days</a:t>
            </a:r>
            <a:r>
              <a:rPr lang="en-US" sz="4000" dirty="0">
                <a:solidFill>
                  <a:schemeClr val="bg1"/>
                </a:solidFill>
                <a:effectLst>
                  <a:outerShdw blurRad="38100" dist="38100" dir="2700000" algn="ctr" rotWithShape="0">
                    <a:schemeClr val="tx1"/>
                  </a:outerShdw>
                </a:effectLst>
              </a:rPr>
              <a:t>” – which we know occurred immediately after his resurrection and ascension (cf. Ps 110; Mark 13:26-31;  Mat 28:18-20).</a:t>
            </a:r>
          </a:p>
        </p:txBody>
      </p:sp>
      <p:sp>
        <p:nvSpPr>
          <p:cNvPr id="7" name="Title 1">
            <a:extLst>
              <a:ext uri="{FF2B5EF4-FFF2-40B4-BE49-F238E27FC236}">
                <a16:creationId xmlns:a16="http://schemas.microsoft.com/office/drawing/2014/main" id="{E8695FA2-D796-C08A-612E-DF92558A0DEB}"/>
              </a:ext>
            </a:extLst>
          </p:cNvPr>
          <p:cNvSpPr>
            <a:spLocks noGrp="1"/>
          </p:cNvSpPr>
          <p:nvPr>
            <p:ph type="title"/>
          </p:nvPr>
        </p:nvSpPr>
        <p:spPr>
          <a:xfrm>
            <a:off x="0" y="3"/>
            <a:ext cx="12192000" cy="105112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about the ten horns that were on its head, and the other horn that came up and before which three of them fell, the horn that had eyes and a mouth that spoke great things, and that seemed greater than its companions.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B65B291-5096-3FD4-D8AC-43F24FCA66F6}"/>
              </a:ext>
            </a:extLst>
          </p:cNvPr>
          <p:cNvSpPr txBox="1"/>
          <p:nvPr/>
        </p:nvSpPr>
        <p:spPr>
          <a:xfrm>
            <a:off x="0" y="6488664"/>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Rogers, Jay. </a:t>
            </a:r>
            <a:r>
              <a:rPr lang="en-US" i="1" dirty="0">
                <a:solidFill>
                  <a:srgbClr val="FFFFFF"/>
                </a:solidFill>
                <a:effectLst>
                  <a:outerShdw blurRad="50800" dist="50800" dir="5400000" algn="ctr">
                    <a:srgbClr val="000000"/>
                  </a:outerShdw>
                </a:effectLst>
                <a:latin typeface="Calibri" panose="020F0502020204030204" pitchFamily="34" charset="0"/>
              </a:rPr>
              <a:t>In The Days of These Kings: The Book of Daniel in Preterist Perspective</a:t>
            </a:r>
            <a:r>
              <a:rPr lang="en-US" dirty="0">
                <a:solidFill>
                  <a:srgbClr val="FFFFFF"/>
                </a:solidFill>
                <a:effectLst>
                  <a:outerShdw blurRad="50800" dist="50800" dir="5400000" algn="ctr">
                    <a:srgbClr val="000000"/>
                  </a:outerShdw>
                </a:effectLst>
                <a:latin typeface="Calibri" panose="020F0502020204030204" pitchFamily="34" charset="0"/>
              </a:rPr>
              <a:t> (p. 77).</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30398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670B9C2-9DE6-56A5-9D0B-0C8C6B235ED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1D0A240-18C8-9921-A5C9-4CB1097B401B}"/>
              </a:ext>
            </a:extLst>
          </p:cNvPr>
          <p:cNvSpPr>
            <a:spLocks noGrp="1"/>
          </p:cNvSpPr>
          <p:nvPr>
            <p:ph idx="1"/>
          </p:nvPr>
        </p:nvSpPr>
        <p:spPr>
          <a:xfrm>
            <a:off x="160421" y="1271337"/>
            <a:ext cx="11975432" cy="5181830"/>
          </a:xfrm>
        </p:spPr>
        <p:txBody>
          <a:bodyPr>
            <a:normAutofit fontScale="85000" lnSpcReduction="20000"/>
          </a:bodyPr>
          <a:lstStyle/>
          <a:p>
            <a:r>
              <a:rPr lang="en-US" sz="4000" dirty="0">
                <a:solidFill>
                  <a:schemeClr val="bg1"/>
                </a:solidFill>
                <a:effectLst>
                  <a:outerShdw blurRad="38100" dist="38100" dir="2700000" algn="ctr" rotWithShape="0">
                    <a:schemeClr val="tx1"/>
                  </a:outerShdw>
                </a:effectLst>
              </a:rPr>
              <a:t>Verse 20 goes on to say that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other horn</a:t>
            </a:r>
            <a:r>
              <a:rPr lang="en-US" sz="4000" dirty="0">
                <a:solidFill>
                  <a:schemeClr val="bg1"/>
                </a:solidFill>
                <a:effectLst>
                  <a:outerShdw blurRad="38100" dist="38100" dir="2700000" algn="ctr" rotWithShape="0">
                    <a:schemeClr val="tx1"/>
                  </a:outerShdw>
                </a:effectLst>
              </a:rPr>
              <a:t>” had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eyes</a:t>
            </a:r>
            <a:r>
              <a:rPr lang="en-US" sz="4000" dirty="0">
                <a:solidFill>
                  <a:schemeClr val="bg1"/>
                </a:solidFill>
                <a:effectLst>
                  <a:outerShdw blurRad="38100" dist="38100" dir="2700000" algn="ctr" rotWithShape="0">
                    <a:schemeClr val="tx1"/>
                  </a:outerShdw>
                </a:effectLst>
              </a:rPr>
              <a:t>” (verse 8 says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eyes like the eyes of a man</a:t>
            </a:r>
            <a:r>
              <a:rPr lang="en-US" sz="4000" dirty="0">
                <a:solidFill>
                  <a:schemeClr val="bg1"/>
                </a:solidFill>
                <a:effectLst>
                  <a:outerShdw blurRad="38100" dist="38100" dir="2700000" algn="ctr" rotWithShape="0">
                    <a:schemeClr val="tx1"/>
                  </a:outerShdw>
                </a:effectLst>
              </a:rPr>
              <a:t>”) and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mouth that spoke great </a:t>
            </a:r>
            <a:r>
              <a:rPr lang="en-US" sz="4000" dirty="0">
                <a:solidFill>
                  <a:schemeClr val="bg1"/>
                </a:solidFill>
                <a:effectLst>
                  <a:outerShdw blurRad="38100" dist="38100" dir="2700000" algn="ctr" rotWithShape="0">
                    <a:schemeClr val="tx1"/>
                  </a:outerShdw>
                </a:effectLst>
              </a:rPr>
              <a:t>[i.e. boastful cf. Dan 7:25]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things</a:t>
            </a:r>
            <a:r>
              <a:rPr lang="en-US" sz="4000" dirty="0">
                <a:solidFill>
                  <a:schemeClr val="bg1"/>
                </a:solidFill>
                <a:effectLst>
                  <a:outerShdw blurRad="38100" dist="38100" dir="2700000" algn="ctr" rotWithShape="0">
                    <a:schemeClr val="tx1"/>
                  </a:outerShdw>
                </a:effectLst>
              </a:rPr>
              <a:t>”.</a:t>
            </a:r>
          </a:p>
          <a:p>
            <a:r>
              <a:rPr lang="en-US" sz="4000" dirty="0">
                <a:solidFill>
                  <a:schemeClr val="bg1"/>
                </a:solidFill>
                <a:effectLst>
                  <a:outerShdw blurRad="38100" dist="38100" dir="2700000" algn="ctr" rotWithShape="0">
                    <a:schemeClr val="tx1"/>
                  </a:outerShdw>
                </a:effectLst>
              </a:rPr>
              <a:t>It then mentions that this one dubbed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little horn</a:t>
            </a:r>
            <a:r>
              <a:rPr lang="en-US" sz="4000" dirty="0">
                <a:solidFill>
                  <a:schemeClr val="bg1"/>
                </a:solidFill>
                <a:effectLst>
                  <a:outerShdw blurRad="38100" dist="38100" dir="2700000" algn="ctr" rotWithShape="0">
                    <a:schemeClr val="tx1"/>
                  </a:outerShdw>
                </a:effectLst>
              </a:rPr>
              <a:t>” now seems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greater than its companions</a:t>
            </a:r>
            <a:r>
              <a:rPr lang="en-US" sz="4000" dirty="0">
                <a:solidFill>
                  <a:schemeClr val="bg1"/>
                </a:solidFill>
                <a:effectLst>
                  <a:outerShdw blurRad="38100" dist="38100" dir="2700000" algn="ctr" rotWithShape="0">
                    <a:schemeClr val="tx1"/>
                  </a:outerShdw>
                </a:effectLst>
              </a:rPr>
              <a:t>”.</a:t>
            </a:r>
          </a:p>
          <a:p>
            <a:r>
              <a:rPr lang="en-US" sz="4000" dirty="0">
                <a:solidFill>
                  <a:schemeClr val="bg1"/>
                </a:solidFill>
                <a:effectLst>
                  <a:outerShdw blurRad="38100" dist="38100" dir="2700000" algn="ctr" rotWithShape="0">
                    <a:schemeClr val="tx1"/>
                  </a:outerShdw>
                </a:effectLst>
              </a:rPr>
              <a:t>Exactly what is meant by this, I’m not sure.</a:t>
            </a:r>
          </a:p>
          <a:p>
            <a:r>
              <a:rPr lang="en-US" sz="4000" dirty="0">
                <a:solidFill>
                  <a:schemeClr val="bg1"/>
                </a:solidFill>
                <a:effectLst>
                  <a:outerShdw blurRad="38100" dist="38100" dir="2700000" algn="ctr" rotWithShape="0">
                    <a:schemeClr val="tx1"/>
                  </a:outerShdw>
                </a:effectLst>
              </a:rPr>
              <a:t>A number of things made the horn seem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greater</a:t>
            </a:r>
            <a:r>
              <a:rPr lang="en-US" sz="4000" dirty="0">
                <a:solidFill>
                  <a:schemeClr val="bg1"/>
                </a:solidFill>
                <a:effectLst>
                  <a:outerShdw blurRad="38100" dist="38100" dir="2700000" algn="ctr" rotWithShape="0">
                    <a:schemeClr val="tx1"/>
                  </a:outerShdw>
                </a:effectLst>
              </a:rPr>
              <a:t>” or more imposing than the others. </a:t>
            </a:r>
          </a:p>
          <a:p>
            <a:r>
              <a:rPr lang="en-US" sz="4000" dirty="0">
                <a:solidFill>
                  <a:schemeClr val="bg1"/>
                </a:solidFill>
                <a:effectLst>
                  <a:outerShdw blurRad="38100" dist="38100" dir="2700000" algn="ctr" rotWithShape="0">
                    <a:schemeClr val="tx1"/>
                  </a:outerShdw>
                </a:effectLst>
              </a:rPr>
              <a:t>Perhaps it looked more intimidating because of the eyes and mouth. </a:t>
            </a:r>
          </a:p>
          <a:p>
            <a:r>
              <a:rPr lang="en-US" sz="4000" dirty="0">
                <a:solidFill>
                  <a:schemeClr val="bg1"/>
                </a:solidFill>
                <a:effectLst>
                  <a:outerShdw blurRad="38100" dist="38100" dir="2700000" algn="ctr" rotWithShape="0">
                    <a:schemeClr val="tx1"/>
                  </a:outerShdw>
                </a:effectLst>
              </a:rPr>
              <a:t>These eyes indicated great intelligence, and the mouth was uttering blasphemous boasts that frightened Daniel.</a:t>
            </a:r>
          </a:p>
        </p:txBody>
      </p:sp>
      <p:sp>
        <p:nvSpPr>
          <p:cNvPr id="7" name="Title 1">
            <a:extLst>
              <a:ext uri="{FF2B5EF4-FFF2-40B4-BE49-F238E27FC236}">
                <a16:creationId xmlns:a16="http://schemas.microsoft.com/office/drawing/2014/main" id="{A47B4DD3-56D7-C20C-898D-8F9A3ABEC2CA}"/>
              </a:ext>
            </a:extLst>
          </p:cNvPr>
          <p:cNvSpPr>
            <a:spLocks noGrp="1"/>
          </p:cNvSpPr>
          <p:nvPr>
            <p:ph type="title"/>
          </p:nvPr>
        </p:nvSpPr>
        <p:spPr>
          <a:xfrm>
            <a:off x="0" y="3"/>
            <a:ext cx="12192000" cy="105112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7:20</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about the ten horns that were on its head, and the other horn that came up and before which three of them fell, the horn that had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eyes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mouth that spoke great things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seemed greater than its companions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A7D75666-6047-ED0C-03DF-25E06EFAE976}"/>
              </a:ext>
            </a:extLst>
          </p:cNvPr>
          <p:cNvSpPr txBox="1"/>
          <p:nvPr/>
        </p:nvSpPr>
        <p:spPr>
          <a:xfrm>
            <a:off x="0" y="6488664"/>
            <a:ext cx="12192000" cy="369332"/>
          </a:xfrm>
          <a:prstGeom prst="rect">
            <a:avLst/>
          </a:prstGeom>
          <a:noFill/>
        </p:spPr>
        <p:txBody>
          <a:bodyPr wrap="square" rtlCol="0">
            <a:spAutoFit/>
          </a:bodyPr>
          <a:lstStyle/>
          <a:p>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212</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59555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4374A67-542F-C8A2-C1B1-7CCF90A172F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7C5A25-2BE6-9782-43F2-E9A4539270DB}"/>
              </a:ext>
            </a:extLst>
          </p:cNvPr>
          <p:cNvSpPr>
            <a:spLocks noGrp="1"/>
          </p:cNvSpPr>
          <p:nvPr>
            <p:ph idx="1"/>
          </p:nvPr>
        </p:nvSpPr>
        <p:spPr>
          <a:xfrm>
            <a:off x="156067" y="1459281"/>
            <a:ext cx="11975432" cy="4636720"/>
          </a:xfrm>
        </p:spPr>
        <p:txBody>
          <a:bodyPr>
            <a:normAutofit fontScale="70000" lnSpcReduction="20000"/>
          </a:bodyPr>
          <a:lstStyle/>
          <a:p>
            <a:r>
              <a:rPr lang="en-US" sz="4000" dirty="0">
                <a:solidFill>
                  <a:schemeClr val="bg1"/>
                </a:solidFill>
                <a:effectLst>
                  <a:outerShdw blurRad="38100" dist="38100" dir="2700000" algn="ctr" rotWithShape="0">
                    <a:schemeClr val="tx1"/>
                  </a:outerShdw>
                </a:effectLst>
              </a:rPr>
              <a:t>Next Daniel sees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this horn</a:t>
            </a:r>
            <a:r>
              <a:rPr lang="en-US" sz="4000" dirty="0">
                <a:solidFill>
                  <a:schemeClr val="bg1"/>
                </a:solidFill>
                <a:effectLst>
                  <a:outerShdw blurRad="38100" dist="38100" dir="2700000" algn="ctr" rotWithShape="0">
                    <a:schemeClr val="tx1"/>
                  </a:outerShdw>
                </a:effectLst>
              </a:rPr>
              <a:t> [aka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little horn</a:t>
            </a:r>
            <a:r>
              <a:rPr lang="en-US" sz="4000" dirty="0">
                <a:solidFill>
                  <a:schemeClr val="bg1"/>
                </a:solidFill>
                <a:effectLst>
                  <a:outerShdw blurRad="38100" dist="38100" dir="2700000" algn="ctr" rotWithShape="0">
                    <a:schemeClr val="tx1"/>
                  </a:outerShdw>
                </a:effectLst>
              </a:rPr>
              <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made war with the saints and prevailed over them</a:t>
            </a:r>
            <a:r>
              <a:rPr lang="en-US" sz="4000" dirty="0">
                <a:solidFill>
                  <a:schemeClr val="bg1"/>
                </a:solidFill>
                <a:effectLst>
                  <a:outerShdw blurRad="38100" dist="38100" dir="2700000" algn="ctr" rotWithShape="0">
                    <a:schemeClr val="tx1"/>
                  </a:outerShdw>
                </a:effectLst>
              </a:rPr>
              <a:t>.”</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This is not a case of the little horn merely </a:t>
            </a:r>
            <a:r>
              <a:rPr lang="en-US" sz="4000" b="1" i="1" dirty="0">
                <a:solidFill>
                  <a:schemeClr val="bg1"/>
                </a:solidFill>
                <a:effectLst>
                  <a:outerShdw blurRad="38100" dist="38100" dir="2700000" algn="ctr" rotWithShape="0">
                    <a:schemeClr val="tx1"/>
                  </a:outerShdw>
                </a:effectLst>
              </a:rPr>
              <a:t>threatening</a:t>
            </a:r>
            <a:r>
              <a:rPr lang="en-US" sz="4000" dirty="0">
                <a:solidFill>
                  <a:schemeClr val="bg1"/>
                </a:solidFill>
                <a:effectLst>
                  <a:outerShdw blurRad="38100" dist="38100" dir="2700000" algn="ctr" rotWithShape="0">
                    <a:schemeClr val="tx1"/>
                  </a:outerShdw>
                </a:effectLst>
              </a:rPr>
              <a:t> the saints by demonstrating his superior power, but actually </a:t>
            </a:r>
            <a:r>
              <a:rPr lang="en-US" sz="4000" b="1" i="1" dirty="0">
                <a:solidFill>
                  <a:schemeClr val="bg1"/>
                </a:solidFill>
                <a:effectLst>
                  <a:outerShdw blurRad="38100" dist="38100" dir="2700000" algn="ctr" rotWithShape="0">
                    <a:schemeClr val="tx1"/>
                  </a:outerShdw>
                </a:effectLst>
              </a:rPr>
              <a:t>defeating</a:t>
            </a:r>
            <a:r>
              <a:rPr lang="en-US" sz="4000" dirty="0">
                <a:solidFill>
                  <a:schemeClr val="bg1"/>
                </a:solidFill>
                <a:effectLst>
                  <a:outerShdw blurRad="38100" dist="38100" dir="2700000" algn="ctr" rotWithShape="0">
                    <a:schemeClr val="tx1"/>
                  </a:outerShdw>
                </a:effectLst>
              </a:rPr>
              <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saints of the Most High</a:t>
            </a:r>
            <a:r>
              <a:rPr lang="en-US" sz="4000" dirty="0">
                <a:solidFill>
                  <a:schemeClr val="bg1"/>
                </a:solidFill>
                <a:effectLst>
                  <a:outerShdw blurRad="38100" dist="38100" dir="2700000" algn="ctr" rotWithShape="0">
                    <a:schemeClr val="tx1"/>
                  </a:outerShdw>
                </a:effectLst>
              </a:rPr>
              <a:t>”.</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Many commentators take this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war with the saints</a:t>
            </a:r>
            <a:r>
              <a:rPr lang="en-US" sz="4000" dirty="0">
                <a:solidFill>
                  <a:schemeClr val="bg1"/>
                </a:solidFill>
                <a:effectLst>
                  <a:outerShdw blurRad="38100" dist="38100" dir="2700000" algn="ctr" rotWithShape="0">
                    <a:schemeClr val="tx1"/>
                  </a:outerShdw>
                </a:effectLst>
              </a:rPr>
              <a:t>” to be a reference to Christian persecution.</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This persecution of the saints by the little horn continues until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Ancient of Days</a:t>
            </a:r>
            <a:r>
              <a:rPr lang="en-US" sz="4000" dirty="0">
                <a:solidFill>
                  <a:schemeClr val="bg1"/>
                </a:solidFill>
                <a:effectLst>
                  <a:outerShdw blurRad="38100" dist="38100" dir="2700000" algn="ctr" rotWithShape="0">
                    <a:schemeClr val="tx1"/>
                  </a:outerShdw>
                </a:effectLst>
              </a:rPr>
              <a:t>” intercedes and renders a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judgment</a:t>
            </a:r>
            <a:r>
              <a:rPr lang="en-US" sz="4000" dirty="0">
                <a:solidFill>
                  <a:schemeClr val="bg1"/>
                </a:solidFill>
                <a:effectLst>
                  <a:outerShdw blurRad="38100" dist="38100" dir="2700000" algn="ctr" rotWithShape="0">
                    <a:schemeClr val="tx1"/>
                  </a:outerShdw>
                </a:effectLst>
              </a:rPr>
              <a:t>” in favor of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saints</a:t>
            </a:r>
            <a:r>
              <a:rPr lang="en-US" sz="4000" dirty="0">
                <a:solidFill>
                  <a:schemeClr val="bg1"/>
                </a:solidFill>
                <a:effectLst>
                  <a:outerShdw blurRad="38100" dist="38100" dir="2700000" algn="ctr" rotWithShape="0">
                    <a:schemeClr val="tx1"/>
                  </a:outerShdw>
                </a:effectLst>
              </a:rPr>
              <a:t>” giving them victory in the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war</a:t>
            </a:r>
            <a:r>
              <a:rPr lang="en-US" sz="4000" dirty="0">
                <a:solidFill>
                  <a:schemeClr val="bg1"/>
                </a:solidFill>
                <a:effectLst>
                  <a:outerShdw blurRad="38100" dist="38100" dir="2700000" algn="ctr" rotWithShape="0">
                    <a:schemeClr val="tx1"/>
                  </a:outerShdw>
                </a:effectLst>
              </a:rPr>
              <a:t>” between the saints and the little horn.</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4000" dirty="0">
              <a:solidFill>
                <a:schemeClr val="bg1"/>
              </a:solidFill>
              <a:effectLst>
                <a:outerShdw blurRad="38100" dist="38100" dir="2700000" algn="ctr" rotWithShape="0">
                  <a:schemeClr val="tx1"/>
                </a:outerShdw>
              </a:effectLst>
            </a:endParaRPr>
          </a:p>
          <a:p>
            <a:r>
              <a:rPr lang="en-US" sz="4000" dirty="0">
                <a:solidFill>
                  <a:schemeClr val="bg1"/>
                </a:solidFill>
                <a:effectLst>
                  <a:outerShdw blurRad="38100" dist="38100" dir="2700000" algn="ctr" rotWithShape="0">
                    <a:schemeClr val="tx1"/>
                  </a:outerShdw>
                </a:effectLst>
              </a:rPr>
              <a:t>If I am correct in identifying the little horn as Nero, this would be a reference to Nero’s persecution of Christians in the early church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saints</a:t>
            </a:r>
            <a:r>
              <a:rPr lang="en-US" sz="4000" dirty="0">
                <a:solidFill>
                  <a:schemeClr val="bg1"/>
                </a:solidFill>
                <a:effectLst>
                  <a:outerShdw blurRad="38100" dist="38100" dir="2700000" algn="ctr" rotWithShape="0">
                    <a:schemeClr val="tx1"/>
                  </a:outerShdw>
                </a:effectLst>
              </a:rPr>
              <a:t>”) for which he is well known.</a:t>
            </a:r>
            <a:r>
              <a:rPr lang="en-US" sz="40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40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4A09935E-EF99-06D9-94B5-A2D2CAE6B544}"/>
              </a:ext>
            </a:extLst>
          </p:cNvPr>
          <p:cNvSpPr>
            <a:spLocks noGrp="1"/>
          </p:cNvSpPr>
          <p:nvPr>
            <p:ph type="title"/>
          </p:nvPr>
        </p:nvSpPr>
        <p:spPr>
          <a:xfrm>
            <a:off x="0" y="3"/>
            <a:ext cx="12192000" cy="111580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I looked,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this horn made war with the saints and prevailed over them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until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Ancient of Days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came,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judgment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was given for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saints of the Most High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time came when the saints possessed the kingdom.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922A05E-7ED8-F60B-1BE6-D8B8D4997E49}"/>
              </a:ext>
            </a:extLst>
          </p:cNvPr>
          <p:cNvSpPr txBox="1"/>
          <p:nvPr/>
        </p:nvSpPr>
        <p:spPr>
          <a:xfrm>
            <a:off x="0" y="6211669"/>
            <a:ext cx="12192000" cy="646331"/>
          </a:xfrm>
          <a:prstGeom prst="rect">
            <a:avLst/>
          </a:prstGeom>
          <a:noFill/>
        </p:spPr>
        <p:txBody>
          <a:bodyPr wrap="square" rtlCol="0">
            <a:spAutoFit/>
          </a:bodyPr>
          <a:lstStyle/>
          <a:p>
            <a:pPr lvl="0"/>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Howe, Thomas A.;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in the Preterists' Den: A Critical Look at Preterist Interpretations of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250-251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pPr lvl="0"/>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Rogers, Jay.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In The Days of These Kings: The Book of Daniel in Preterist Perspective</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dirty="0">
                <a:solidFill>
                  <a:schemeClr val="bg1"/>
                </a:solidFill>
                <a:effectLst>
                  <a:outerShdw blurRad="38100" dist="38100" dir="2700000" algn="ctr" rotWithShape="0">
                    <a:schemeClr val="tx1"/>
                  </a:outerShdw>
                </a:effectLst>
              </a:rPr>
              <a:t>82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6266097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E5E0E8F8-7FF9-97E4-E618-311F253A9C2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050D98-E89F-6014-BF68-7BB1BA50A85A}"/>
              </a:ext>
            </a:extLst>
          </p:cNvPr>
          <p:cNvSpPr>
            <a:spLocks noGrp="1"/>
          </p:cNvSpPr>
          <p:nvPr>
            <p:ph idx="1"/>
          </p:nvPr>
        </p:nvSpPr>
        <p:spPr>
          <a:xfrm>
            <a:off x="160421" y="1337360"/>
            <a:ext cx="11975432" cy="4874309"/>
          </a:xfrm>
        </p:spPr>
        <p:txBody>
          <a:bodyPr>
            <a:normAutofit fontScale="70000" lnSpcReduction="20000"/>
          </a:bodyPr>
          <a:lstStyle/>
          <a:p>
            <a:r>
              <a:rPr lang="en-US" sz="4000" dirty="0">
                <a:solidFill>
                  <a:schemeClr val="bg1"/>
                </a:solidFill>
                <a:effectLst>
                  <a:outerShdw blurRad="38100" dist="38100" dir="2700000" algn="ctr" rotWithShape="0">
                    <a:schemeClr val="tx1"/>
                  </a:outerShdw>
                </a:effectLst>
              </a:rPr>
              <a:t>At this point, the interpreter begins to explain to Daniel the meaning of the fourth beast, the little horn, and those parts that troubled Daniel.</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The fourth beast will be a fourth kingdom.</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Whereas in verse 7 the interpreter used the word “kings” to refer to the four beasts, here he uses the word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a:t>
            </a:r>
            <a:r>
              <a:rPr lang="en-US" sz="4000" dirty="0">
                <a:solidFill>
                  <a:schemeClr val="bg1"/>
                </a:solidFill>
                <a:effectLst>
                  <a:outerShdw blurRad="38100" dist="38100" dir="2700000" algn="ctr" rotWithShape="0">
                    <a:schemeClr val="tx1"/>
                  </a:outerShdw>
                </a:effectLst>
              </a:rPr>
              <a:t>” to refer to the fourth beast.</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As I explained earlier, this indicates that the kings are used as standing for the kingdoms they rule, and the kingdoms for the kings that rule them.</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Daniel had observed on two occasions, verse 7 and verse 19, that this beast was different from the others.</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4000" dirty="0">
              <a:solidFill>
                <a:schemeClr val="bg1"/>
              </a:solidFill>
              <a:effectLst>
                <a:outerShdw blurRad="38100" dist="38100" dir="2700000" algn="ctr" rotWithShape="0">
                  <a:schemeClr val="tx1"/>
                </a:outerShdw>
              </a:effectLst>
            </a:endParaRPr>
          </a:p>
          <a:p>
            <a:r>
              <a:rPr lang="en-US" sz="4000" dirty="0">
                <a:solidFill>
                  <a:schemeClr val="bg1"/>
                </a:solidFill>
                <a:effectLst>
                  <a:outerShdw blurRad="38100" dist="38100" dir="2700000" algn="ctr" rotWithShape="0">
                    <a:schemeClr val="tx1"/>
                  </a:outerShdw>
                </a:effectLst>
              </a:rPr>
              <a:t>This empire will be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different</a:t>
            </a:r>
            <a:r>
              <a:rPr lang="en-US" sz="4000" dirty="0">
                <a:solidFill>
                  <a:schemeClr val="bg1"/>
                </a:solidFill>
                <a:effectLst>
                  <a:outerShdw blurRad="38100" dist="38100" dir="2700000" algn="ctr" rotWithShape="0">
                    <a:schemeClr val="tx1"/>
                  </a:outerShdw>
                </a:effectLst>
              </a:rPr>
              <a:t>” in power and duration of its rule from the other kingdoms.</a:t>
            </a:r>
            <a:r>
              <a:rPr lang="en-US" sz="4000" baseline="30000" dirty="0">
                <a:solidFill>
                  <a:srgbClr val="FFFFFF"/>
                </a:solidFill>
                <a:effectLst>
                  <a:outerShdw blurRad="50800" dist="50800" dir="5400000" algn="ctr">
                    <a:srgbClr val="000000"/>
                  </a:outerShdw>
                </a:effectLst>
                <a:latin typeface="Calibri" panose="020F0502020204030204" pitchFamily="34" charset="0"/>
              </a:rPr>
              <a:t> 2</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All resistance to its rule will be crushed.</a:t>
            </a:r>
            <a:r>
              <a:rPr lang="en-US" sz="4000" baseline="30000" dirty="0">
                <a:solidFill>
                  <a:srgbClr val="FFFFFF"/>
                </a:solidFill>
                <a:effectLst>
                  <a:outerShdw blurRad="50800" dist="50800" dir="5400000" algn="ctr">
                    <a:srgbClr val="000000"/>
                  </a:outerShdw>
                </a:effectLst>
                <a:latin typeface="Calibri" panose="020F0502020204030204" pitchFamily="34" charset="0"/>
              </a:rPr>
              <a:t> 2</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Rome controlled most of the culturally advanced portions of the earth.</a:t>
            </a:r>
            <a:r>
              <a:rPr lang="en-US" sz="4000" baseline="30000" dirty="0">
                <a:solidFill>
                  <a:srgbClr val="FFFFFF"/>
                </a:solidFill>
                <a:effectLst>
                  <a:outerShdw blurRad="50800" dist="50800" dir="5400000" algn="ctr">
                    <a:srgbClr val="000000"/>
                  </a:outerShdw>
                </a:effectLst>
                <a:latin typeface="Calibri" panose="020F0502020204030204" pitchFamily="34" charset="0"/>
              </a:rPr>
              <a:t> 2</a:t>
            </a:r>
            <a:r>
              <a:rPr lang="en-US" sz="4000" dirty="0">
                <a:solidFill>
                  <a:schemeClr val="bg1"/>
                </a:solidFill>
                <a:effectLst>
                  <a:outerShdw blurRad="38100" dist="38100" dir="2700000" algn="ctr" rotWithShape="0">
                    <a:schemeClr val="tx1"/>
                  </a:outerShdw>
                </a:effectLst>
              </a:rPr>
              <a:t> </a:t>
            </a:r>
          </a:p>
          <a:p>
            <a:endParaRPr lang="en-US" sz="40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7C9C46CE-81CA-37CC-3DB2-9889D7F92052}"/>
              </a:ext>
            </a:extLst>
          </p:cNvPr>
          <p:cNvSpPr>
            <a:spLocks noGrp="1"/>
          </p:cNvSpPr>
          <p:nvPr>
            <p:ph type="title"/>
          </p:nvPr>
        </p:nvSpPr>
        <p:spPr>
          <a:xfrm>
            <a:off x="0" y="3"/>
            <a:ext cx="12192000" cy="111580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7:23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"Thus he said: ‘As for the fourth beast, there shall be a fourth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 earth, which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different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from all the kingdoms, and it shall devour the whole earth, and trample it down, and break it to pieces.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21CC5DC-D013-7178-E9DC-18F46515B929}"/>
              </a:ext>
            </a:extLst>
          </p:cNvPr>
          <p:cNvSpPr txBox="1"/>
          <p:nvPr/>
        </p:nvSpPr>
        <p:spPr>
          <a:xfrm>
            <a:off x="0" y="6211669"/>
            <a:ext cx="12192000" cy="923330"/>
          </a:xfrm>
          <a:prstGeom prst="rect">
            <a:avLst/>
          </a:prstGeom>
          <a:noFill/>
        </p:spPr>
        <p:txBody>
          <a:bodyPr wrap="square" rtlCol="0">
            <a:spAutoFit/>
          </a:bodyPr>
          <a:lstStyle/>
          <a:p>
            <a:pPr lvl="0"/>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Howe, Thomas A.;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in the Preterists' Den: A Critical Look at Preterist Interpretations of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250-251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213</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a:p>
            <a:pPr lvl="0"/>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14879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D04CFE1-883C-0F13-ACA1-E63816DDA41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ABCDD248-0570-BCFC-F00B-07B5AE7616A7}"/>
              </a:ext>
            </a:extLst>
          </p:cNvPr>
          <p:cNvSpPr>
            <a:spLocks noGrp="1"/>
          </p:cNvSpPr>
          <p:nvPr>
            <p:ph idx="1"/>
          </p:nvPr>
        </p:nvSpPr>
        <p:spPr>
          <a:xfrm>
            <a:off x="160421" y="1115811"/>
            <a:ext cx="11975432" cy="1236654"/>
          </a:xfrm>
        </p:spPr>
        <p:txBody>
          <a:bodyPr>
            <a:normAutofit fontScale="85000" lnSpcReduction="20000"/>
          </a:bodyPr>
          <a:lstStyle/>
          <a:p>
            <a:r>
              <a:rPr lang="en-US" sz="4000" dirty="0">
                <a:solidFill>
                  <a:schemeClr val="bg1"/>
                </a:solidFill>
                <a:effectLst>
                  <a:outerShdw blurRad="38100" dist="38100" dir="2700000" algn="ctr" rotWithShape="0">
                    <a:schemeClr val="tx1"/>
                  </a:outerShdw>
                </a:effectLst>
              </a:rPr>
              <a:t>This verse gives a description of the </a:t>
            </a:r>
            <a:r>
              <a:rPr lang="en-US" sz="4000" b="1" i="1" dirty="0">
                <a:solidFill>
                  <a:schemeClr val="bg1"/>
                </a:solidFill>
                <a:effectLst>
                  <a:outerShdw blurRad="38100" dist="38100" dir="2700000" algn="ctr" rotWithShape="0">
                    <a:schemeClr val="tx1"/>
                  </a:outerShdw>
                </a:effectLst>
              </a:rPr>
              <a:t>ten</a:t>
            </a:r>
            <a:r>
              <a:rPr lang="en-US" sz="4000" dirty="0">
                <a:solidFill>
                  <a:schemeClr val="bg1"/>
                </a:solidFill>
                <a:effectLst>
                  <a:outerShdw blurRad="38100" dist="38100" dir="2700000" algn="ctr" rotWithShape="0">
                    <a:schemeClr val="tx1"/>
                  </a:outerShdw>
                </a:effectLst>
              </a:rPr>
              <a:t> horns, the </a:t>
            </a:r>
            <a:r>
              <a:rPr lang="en-US" sz="4000" b="1" i="1" dirty="0">
                <a:solidFill>
                  <a:schemeClr val="bg1"/>
                </a:solidFill>
                <a:effectLst>
                  <a:outerShdw blurRad="38100" dist="38100" dir="2700000" algn="ctr" rotWithShape="0">
                    <a:schemeClr val="tx1"/>
                  </a:outerShdw>
                </a:effectLst>
              </a:rPr>
              <a:t>other</a:t>
            </a:r>
            <a:r>
              <a:rPr lang="en-US" sz="4000" dirty="0">
                <a:solidFill>
                  <a:schemeClr val="bg1"/>
                </a:solidFill>
                <a:effectLst>
                  <a:outerShdw blurRad="38100" dist="38100" dir="2700000" algn="ctr" rotWithShape="0">
                    <a:schemeClr val="tx1"/>
                  </a:outerShdw>
                </a:effectLst>
              </a:rPr>
              <a:t> horn and the </a:t>
            </a:r>
            <a:r>
              <a:rPr lang="en-US" sz="4000" b="1" i="1" dirty="0">
                <a:solidFill>
                  <a:schemeClr val="bg1"/>
                </a:solidFill>
                <a:effectLst>
                  <a:outerShdw blurRad="38100" dist="38100" dir="2700000" algn="ctr" rotWithShape="0">
                    <a:schemeClr val="tx1"/>
                  </a:outerShdw>
                </a:effectLst>
              </a:rPr>
              <a:t>three</a:t>
            </a:r>
            <a:r>
              <a:rPr lang="en-US" sz="4000" dirty="0">
                <a:solidFill>
                  <a:schemeClr val="bg1"/>
                </a:solidFill>
                <a:effectLst>
                  <a:outerShdw blurRad="38100" dist="38100" dir="2700000" algn="ctr" rotWithShape="0">
                    <a:schemeClr val="tx1"/>
                  </a:outerShdw>
                </a:effectLst>
              </a:rPr>
              <a:t> horns which I have a difficult time reconciling with previous statements made about them in this chapter.</a:t>
            </a:r>
          </a:p>
          <a:p>
            <a:endParaRPr lang="en-US" sz="40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FF8D4670-C2F2-8D43-31B1-075DC023DF91}"/>
              </a:ext>
            </a:extLst>
          </p:cNvPr>
          <p:cNvSpPr>
            <a:spLocks noGrp="1"/>
          </p:cNvSpPr>
          <p:nvPr>
            <p:ph type="title"/>
          </p:nvPr>
        </p:nvSpPr>
        <p:spPr>
          <a:xfrm>
            <a:off x="0" y="3"/>
            <a:ext cx="12192000" cy="923331"/>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for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ten horns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out of this kingdom ten kings shall arise,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another shall arise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after them; he shall be different from the former ones,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shall put down three kings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A71011B-DFF0-D1A6-6D3A-83FCA58DAB88}"/>
              </a:ext>
            </a:extLst>
          </p:cNvPr>
          <p:cNvSpPr txBox="1"/>
          <p:nvPr/>
        </p:nvSpPr>
        <p:spPr>
          <a:xfrm>
            <a:off x="0" y="6488664"/>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Rogers, Jay. </a:t>
            </a:r>
            <a:r>
              <a:rPr lang="en-US" i="1" dirty="0">
                <a:solidFill>
                  <a:srgbClr val="FFFFFF"/>
                </a:solidFill>
                <a:effectLst>
                  <a:outerShdw blurRad="50800" dist="50800" dir="5400000" algn="ctr">
                    <a:srgbClr val="000000"/>
                  </a:outerShdw>
                </a:effectLst>
                <a:latin typeface="Calibri" panose="020F0502020204030204" pitchFamily="34" charset="0"/>
              </a:rPr>
              <a:t>In The Days of These Kings: The Book of Daniel in Preterist Perspective</a:t>
            </a:r>
            <a:r>
              <a:rPr lang="en-US" dirty="0">
                <a:solidFill>
                  <a:srgbClr val="FFFFFF"/>
                </a:solidFill>
                <a:effectLst>
                  <a:outerShdw blurRad="50800" dist="50800" dir="5400000" algn="ctr">
                    <a:srgbClr val="000000"/>
                  </a:outerShdw>
                </a:effectLst>
                <a:latin typeface="Calibri" panose="020F0502020204030204" pitchFamily="34" charset="0"/>
              </a:rPr>
              <a:t> (p. 77).</a:t>
            </a:r>
            <a:endParaRPr lang="en-US" dirty="0">
              <a:solidFill>
                <a:prstClr val="black"/>
              </a:solidFill>
              <a:latin typeface="Times New Roman" panose="02020603050405020304" pitchFamily="18" charset="0"/>
              <a:ea typeface="Times New Roman" panose="02020603050405020304" pitchFamily="18" charset="0"/>
            </a:endParaRPr>
          </a:p>
        </p:txBody>
      </p:sp>
      <p:graphicFrame>
        <p:nvGraphicFramePr>
          <p:cNvPr id="6" name="Table 5">
            <a:extLst>
              <a:ext uri="{FF2B5EF4-FFF2-40B4-BE49-F238E27FC236}">
                <a16:creationId xmlns:a16="http://schemas.microsoft.com/office/drawing/2014/main" id="{72AC0A1B-C016-DFD1-CA7F-48CA3972D83C}"/>
              </a:ext>
            </a:extLst>
          </p:cNvPr>
          <p:cNvGraphicFramePr>
            <a:graphicFrameLocks noGrp="1"/>
          </p:cNvGraphicFramePr>
          <p:nvPr>
            <p:extLst>
              <p:ext uri="{D42A27DB-BD31-4B8C-83A1-F6EECF244321}">
                <p14:modId xmlns:p14="http://schemas.microsoft.com/office/powerpoint/2010/main" val="874623603"/>
              </p:ext>
            </p:extLst>
          </p:nvPr>
        </p:nvGraphicFramePr>
        <p:xfrm>
          <a:off x="1587462" y="2650295"/>
          <a:ext cx="8127999" cy="2839720"/>
        </p:xfrm>
        <a:graphic>
          <a:graphicData uri="http://schemas.openxmlformats.org/drawingml/2006/table">
            <a:tbl>
              <a:tblPr firstRow="1" bandRow="1">
                <a:tableStyleId>{5C22544A-7EE6-4342-B048-85BDC9FD1C3A}</a:tableStyleId>
              </a:tblPr>
              <a:tblGrid>
                <a:gridCol w="2846125">
                  <a:extLst>
                    <a:ext uri="{9D8B030D-6E8A-4147-A177-3AD203B41FA5}">
                      <a16:colId xmlns:a16="http://schemas.microsoft.com/office/drawing/2014/main" val="1381822496"/>
                    </a:ext>
                  </a:extLst>
                </a:gridCol>
                <a:gridCol w="2767054">
                  <a:extLst>
                    <a:ext uri="{9D8B030D-6E8A-4147-A177-3AD203B41FA5}">
                      <a16:colId xmlns:a16="http://schemas.microsoft.com/office/drawing/2014/main" val="3396413345"/>
                    </a:ext>
                  </a:extLst>
                </a:gridCol>
                <a:gridCol w="2514820">
                  <a:extLst>
                    <a:ext uri="{9D8B030D-6E8A-4147-A177-3AD203B41FA5}">
                      <a16:colId xmlns:a16="http://schemas.microsoft.com/office/drawing/2014/main" val="653633636"/>
                    </a:ext>
                  </a:extLst>
                </a:gridCol>
              </a:tblGrid>
              <a:tr h="370840">
                <a:tc>
                  <a:txBody>
                    <a:bodyPr/>
                    <a:lstStyle/>
                    <a:p>
                      <a:r>
                        <a:rPr lang="en-US" dirty="0"/>
                        <a:t>Verse 7-8</a:t>
                      </a:r>
                    </a:p>
                  </a:txBody>
                  <a:tcPr/>
                </a:tc>
                <a:tc>
                  <a:txBody>
                    <a:bodyPr/>
                    <a:lstStyle/>
                    <a:p>
                      <a:r>
                        <a:rPr lang="en-US" dirty="0"/>
                        <a:t>Verse 20</a:t>
                      </a:r>
                    </a:p>
                  </a:txBody>
                  <a:tcPr/>
                </a:tc>
                <a:tc>
                  <a:txBody>
                    <a:bodyPr/>
                    <a:lstStyle/>
                    <a:p>
                      <a:r>
                        <a:rPr lang="en-US" dirty="0"/>
                        <a:t>Verse 24</a:t>
                      </a:r>
                    </a:p>
                  </a:txBody>
                  <a:tcPr/>
                </a:tc>
                <a:extLst>
                  <a:ext uri="{0D108BD9-81ED-4DB2-BD59-A6C34878D82A}">
                    <a16:rowId xmlns:a16="http://schemas.microsoft.com/office/drawing/2014/main" val="2487480730"/>
                  </a:ext>
                </a:extLst>
              </a:tr>
              <a:tr h="370840">
                <a:tc>
                  <a:txBody>
                    <a:bodyPr/>
                    <a:lstStyle/>
                    <a:p>
                      <a:r>
                        <a:rPr lang="nl-NL" sz="1800" b="0" i="0" u="none" strike="noStrike" kern="1200" baseline="0" dirty="0">
                          <a:solidFill>
                            <a:schemeClr val="dk1"/>
                          </a:solidFill>
                          <a:latin typeface="+mn-lt"/>
                          <a:ea typeface="+mn-ea"/>
                          <a:cs typeface="+mn-cs"/>
                        </a:rPr>
                        <a:t>it had ten horns</a:t>
                      </a:r>
                      <a:endParaRPr lang="en-US" dirty="0"/>
                    </a:p>
                  </a:txBody>
                  <a:tcPr/>
                </a:tc>
                <a:tc>
                  <a:txBody>
                    <a:bodyPr/>
                    <a:lstStyle/>
                    <a:p>
                      <a:r>
                        <a:rPr lang="en-US" sz="1800" b="0" i="0" u="none" strike="noStrike" kern="1200" baseline="0" dirty="0">
                          <a:solidFill>
                            <a:schemeClr val="dk1"/>
                          </a:solidFill>
                          <a:latin typeface="+mn-lt"/>
                          <a:ea typeface="+mn-ea"/>
                          <a:cs typeface="+mn-cs"/>
                        </a:rPr>
                        <a:t>ten horns… were on its head</a:t>
                      </a:r>
                      <a:endParaRPr lang="en-US" dirty="0"/>
                    </a:p>
                  </a:txBody>
                  <a:tcPr/>
                </a:tc>
                <a:tc>
                  <a:txBody>
                    <a:bodyPr/>
                    <a:lstStyle/>
                    <a:p>
                      <a:r>
                        <a:rPr lang="en-US" sz="1800" b="0" i="0" u="none" strike="noStrike" kern="1200" baseline="0" dirty="0">
                          <a:solidFill>
                            <a:schemeClr val="dk1"/>
                          </a:solidFill>
                          <a:latin typeface="+mn-lt"/>
                          <a:ea typeface="+mn-ea"/>
                          <a:cs typeface="+mn-cs"/>
                        </a:rPr>
                        <a:t>ten kings shall arise</a:t>
                      </a:r>
                      <a:endParaRPr lang="en-US" dirty="0"/>
                    </a:p>
                  </a:txBody>
                  <a:tcPr/>
                </a:tc>
                <a:extLst>
                  <a:ext uri="{0D108BD9-81ED-4DB2-BD59-A6C34878D82A}">
                    <a16:rowId xmlns:a16="http://schemas.microsoft.com/office/drawing/2014/main" val="2962927036"/>
                  </a:ext>
                </a:extLst>
              </a:tr>
              <a:tr h="370840">
                <a:tc>
                  <a:txBody>
                    <a:bodyPr/>
                    <a:lstStyle/>
                    <a:p>
                      <a:r>
                        <a:rPr lang="en-US" sz="1800" b="0" i="0" u="none" strike="noStrike" kern="1200" baseline="0" dirty="0">
                          <a:solidFill>
                            <a:schemeClr val="dk1"/>
                          </a:solidFill>
                          <a:latin typeface="+mn-lt"/>
                          <a:ea typeface="+mn-ea"/>
                          <a:cs typeface="+mn-cs"/>
                        </a:rPr>
                        <a:t>there came up </a:t>
                      </a:r>
                      <a:r>
                        <a:rPr lang="en-US" sz="1800" b="1" i="1" u="none" strike="noStrike" kern="1200" baseline="0" dirty="0">
                          <a:solidFill>
                            <a:schemeClr val="dk1"/>
                          </a:solidFill>
                          <a:latin typeface="+mn-lt"/>
                          <a:ea typeface="+mn-ea"/>
                          <a:cs typeface="+mn-cs"/>
                        </a:rPr>
                        <a:t>among</a:t>
                      </a:r>
                      <a:r>
                        <a:rPr lang="en-US" sz="1800" b="0" i="0" u="none" strike="noStrike" kern="1200" baseline="0" dirty="0">
                          <a:solidFill>
                            <a:schemeClr val="dk1"/>
                          </a:solidFill>
                          <a:latin typeface="+mn-lt"/>
                          <a:ea typeface="+mn-ea"/>
                          <a:cs typeface="+mn-cs"/>
                        </a:rPr>
                        <a:t> them </a:t>
                      </a:r>
                      <a:r>
                        <a:rPr lang="en-US" sz="1800" b="1" i="1" u="none" strike="noStrike" kern="1200" baseline="0" dirty="0">
                          <a:solidFill>
                            <a:schemeClr val="dk1"/>
                          </a:solidFill>
                          <a:latin typeface="+mn-lt"/>
                          <a:ea typeface="+mn-ea"/>
                          <a:cs typeface="+mn-cs"/>
                        </a:rPr>
                        <a:t>another</a:t>
                      </a:r>
                      <a:r>
                        <a:rPr lang="en-US" sz="1800" b="0" i="0" u="none" strike="noStrike" kern="1200" baseline="0" dirty="0">
                          <a:solidFill>
                            <a:schemeClr val="dk1"/>
                          </a:solidFill>
                          <a:latin typeface="+mn-lt"/>
                          <a:ea typeface="+mn-ea"/>
                          <a:cs typeface="+mn-cs"/>
                        </a:rPr>
                        <a:t> horn, a little one</a:t>
                      </a:r>
                      <a:endParaRPr lang="en-US" dirty="0"/>
                    </a:p>
                  </a:txBody>
                  <a:tcPr/>
                </a:tc>
                <a:tc>
                  <a:txBody>
                    <a:bodyPr/>
                    <a:lstStyle/>
                    <a:p>
                      <a:r>
                        <a:rPr lang="en-US" sz="1800" b="0" i="0" u="none" strike="noStrike" kern="1200" baseline="0" dirty="0">
                          <a:solidFill>
                            <a:schemeClr val="dk1"/>
                          </a:solidFill>
                          <a:latin typeface="+mn-lt"/>
                          <a:ea typeface="+mn-ea"/>
                          <a:cs typeface="+mn-cs"/>
                        </a:rPr>
                        <a:t>the </a:t>
                      </a:r>
                      <a:r>
                        <a:rPr lang="en-US" sz="1800" b="1" i="1" u="none" strike="noStrike" kern="1200" baseline="0" dirty="0">
                          <a:solidFill>
                            <a:schemeClr val="dk1"/>
                          </a:solidFill>
                          <a:latin typeface="+mn-lt"/>
                          <a:ea typeface="+mn-ea"/>
                          <a:cs typeface="+mn-cs"/>
                        </a:rPr>
                        <a:t>other</a:t>
                      </a:r>
                      <a:r>
                        <a:rPr lang="en-US" sz="1800" b="0" i="0" u="none" strike="noStrike" kern="1200" baseline="0" dirty="0">
                          <a:solidFill>
                            <a:schemeClr val="dk1"/>
                          </a:solidFill>
                          <a:latin typeface="+mn-lt"/>
                          <a:ea typeface="+mn-ea"/>
                          <a:cs typeface="+mn-cs"/>
                        </a:rPr>
                        <a:t> horn that came up</a:t>
                      </a:r>
                      <a:endParaRPr lang="en-US" dirty="0"/>
                    </a:p>
                  </a:txBody>
                  <a:tcPr/>
                </a:tc>
                <a:tc>
                  <a:txBody>
                    <a:bodyPr/>
                    <a:lstStyle/>
                    <a:p>
                      <a:r>
                        <a:rPr lang="en-US" sz="1800" b="0" i="0" u="none" strike="noStrike" kern="1200" baseline="0" dirty="0">
                          <a:solidFill>
                            <a:schemeClr val="dk1"/>
                          </a:solidFill>
                          <a:latin typeface="+mn-lt"/>
                          <a:ea typeface="+mn-ea"/>
                          <a:cs typeface="+mn-cs"/>
                        </a:rPr>
                        <a:t>another shall arise </a:t>
                      </a:r>
                      <a:r>
                        <a:rPr lang="en-US" sz="1800" b="1" i="1" u="none" strike="noStrike" kern="1200" baseline="0" dirty="0">
                          <a:solidFill>
                            <a:schemeClr val="dk1"/>
                          </a:solidFill>
                          <a:latin typeface="+mn-lt"/>
                          <a:ea typeface="+mn-ea"/>
                          <a:cs typeface="+mn-cs"/>
                        </a:rPr>
                        <a:t>after</a:t>
                      </a:r>
                      <a:r>
                        <a:rPr lang="en-US" sz="1800" b="0" i="0" u="none" strike="noStrike" kern="1200" baseline="0" dirty="0">
                          <a:solidFill>
                            <a:schemeClr val="dk1"/>
                          </a:solidFill>
                          <a:latin typeface="+mn-lt"/>
                          <a:ea typeface="+mn-ea"/>
                          <a:cs typeface="+mn-cs"/>
                        </a:rPr>
                        <a:t> them</a:t>
                      </a:r>
                      <a:endParaRPr lang="en-US" dirty="0"/>
                    </a:p>
                  </a:txBody>
                  <a:tcPr/>
                </a:tc>
                <a:extLst>
                  <a:ext uri="{0D108BD9-81ED-4DB2-BD59-A6C34878D82A}">
                    <a16:rowId xmlns:a16="http://schemas.microsoft.com/office/drawing/2014/main" val="3031903480"/>
                  </a:ext>
                </a:extLst>
              </a:tr>
              <a:tr h="370840">
                <a:tc>
                  <a:txBody>
                    <a:bodyPr/>
                    <a:lstStyle/>
                    <a:p>
                      <a:r>
                        <a:rPr lang="en-US" sz="1800" b="0" i="0" u="none" strike="noStrike" kern="1200" baseline="0" dirty="0">
                          <a:solidFill>
                            <a:schemeClr val="dk1"/>
                          </a:solidFill>
                          <a:latin typeface="+mn-lt"/>
                          <a:ea typeface="+mn-ea"/>
                          <a:cs typeface="+mn-cs"/>
                        </a:rPr>
                        <a:t>before which three of the first horns were plucked up by the roots </a:t>
                      </a:r>
                      <a:endParaRPr lang="en-US" dirty="0"/>
                    </a:p>
                  </a:txBody>
                  <a:tcPr/>
                </a:tc>
                <a:tc>
                  <a:txBody>
                    <a:bodyPr/>
                    <a:lstStyle/>
                    <a:p>
                      <a:r>
                        <a:rPr lang="en-US" sz="1800" b="0" i="0" u="none" strike="noStrike" kern="1200" baseline="0" dirty="0">
                          <a:solidFill>
                            <a:schemeClr val="dk1"/>
                          </a:solidFill>
                          <a:latin typeface="+mn-lt"/>
                          <a:ea typeface="+mn-ea"/>
                          <a:cs typeface="+mn-cs"/>
                        </a:rPr>
                        <a:t>before which three of them fell</a:t>
                      </a:r>
                      <a:endParaRPr lang="en-US" dirty="0"/>
                    </a:p>
                  </a:txBody>
                  <a:tcPr/>
                </a:tc>
                <a:tc>
                  <a:txBody>
                    <a:bodyPr/>
                    <a:lstStyle/>
                    <a:p>
                      <a:r>
                        <a:rPr lang="en-US" sz="1800" b="0" i="0" u="none" strike="noStrike" kern="1200" baseline="0" dirty="0">
                          <a:solidFill>
                            <a:schemeClr val="dk1"/>
                          </a:solidFill>
                          <a:latin typeface="+mn-lt"/>
                          <a:ea typeface="+mn-ea"/>
                          <a:cs typeface="+mn-cs"/>
                        </a:rPr>
                        <a:t>he shall be different from the former ones, and shall put down three kings. </a:t>
                      </a:r>
                      <a:endParaRPr lang="en-US" dirty="0"/>
                    </a:p>
                  </a:txBody>
                  <a:tcPr/>
                </a:tc>
                <a:extLst>
                  <a:ext uri="{0D108BD9-81ED-4DB2-BD59-A6C34878D82A}">
                    <a16:rowId xmlns:a16="http://schemas.microsoft.com/office/drawing/2014/main" val="625911606"/>
                  </a:ext>
                </a:extLst>
              </a:tr>
            </a:tbl>
          </a:graphicData>
        </a:graphic>
      </p:graphicFrame>
      <p:sp>
        <p:nvSpPr>
          <p:cNvPr id="8" name="Content Placeholder 4">
            <a:extLst>
              <a:ext uri="{FF2B5EF4-FFF2-40B4-BE49-F238E27FC236}">
                <a16:creationId xmlns:a16="http://schemas.microsoft.com/office/drawing/2014/main" id="{A75A98F6-9587-A09E-C6D4-B3BE0A68161A}"/>
              </a:ext>
            </a:extLst>
          </p:cNvPr>
          <p:cNvSpPr txBox="1">
            <a:spLocks/>
          </p:cNvSpPr>
          <p:nvPr/>
        </p:nvSpPr>
        <p:spPr>
          <a:xfrm>
            <a:off x="216568" y="5787845"/>
            <a:ext cx="11975432" cy="753942"/>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chemeClr val="bg1"/>
                </a:solidFill>
                <a:effectLst>
                  <a:outerShdw blurRad="38100" dist="38100" dir="2700000" algn="ctr" rotWithShape="0">
                    <a:schemeClr val="tx1"/>
                  </a:outerShdw>
                </a:effectLst>
              </a:rPr>
              <a:t>I will leave the reconciling of these verse for the discussion time.</a:t>
            </a:r>
          </a:p>
          <a:p>
            <a:endParaRPr lang="en-US" sz="4000" dirty="0">
              <a:solidFill>
                <a:schemeClr val="bg1"/>
              </a:solidFill>
              <a:effectLst>
                <a:outerShdw blurRad="38100" dist="38100" dir="2700000" algn="ctr" rotWithShape="0">
                  <a:schemeClr val="tx1"/>
                </a:outerShdw>
              </a:effectLst>
            </a:endParaRPr>
          </a:p>
        </p:txBody>
      </p:sp>
    </p:spTree>
    <p:extLst>
      <p:ext uri="{BB962C8B-B14F-4D97-AF65-F5344CB8AC3E}">
        <p14:creationId xmlns:p14="http://schemas.microsoft.com/office/powerpoint/2010/main" val="206917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D6971A9-1470-FB5F-A284-28E7ACEDF8A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76CE8C3-CF55-7799-8ECC-8D5ECD779891}"/>
              </a:ext>
            </a:extLst>
          </p:cNvPr>
          <p:cNvSpPr>
            <a:spLocks noGrp="1"/>
          </p:cNvSpPr>
          <p:nvPr>
            <p:ph idx="1"/>
          </p:nvPr>
        </p:nvSpPr>
        <p:spPr>
          <a:xfrm>
            <a:off x="160421" y="1337360"/>
            <a:ext cx="11975432" cy="4874309"/>
          </a:xfrm>
        </p:spPr>
        <p:txBody>
          <a:bodyPr>
            <a:normAutofit fontScale="85000" lnSpcReduction="10000"/>
          </a:bodyPr>
          <a:lstStyle/>
          <a:p>
            <a:r>
              <a:rPr lang="en-US" sz="4000" dirty="0">
                <a:solidFill>
                  <a:schemeClr val="bg1"/>
                </a:solidFill>
                <a:effectLst>
                  <a:outerShdw blurRad="38100" dist="38100" dir="2700000" algn="ctr" rotWithShape="0">
                    <a:schemeClr val="tx1"/>
                  </a:outerShdw>
                </a:effectLst>
              </a:rPr>
              <a:t>Up till now we’ve only been told that the little horn had a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mouth that spoke great things</a:t>
            </a:r>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4000" dirty="0">
                <a:solidFill>
                  <a:schemeClr val="bg1"/>
                </a:solidFill>
                <a:effectLst>
                  <a:outerShdw blurRad="38100" dist="38100" dir="2700000" algn="ctr" rotWithShape="0">
                    <a:schemeClr val="tx1"/>
                  </a:outerShdw>
                </a:effectLst>
              </a:rPr>
              <a:t>(cf. Dan 7:8, 20). </a:t>
            </a:r>
          </a:p>
          <a:p>
            <a:r>
              <a:rPr lang="en-US" sz="4000" dirty="0">
                <a:solidFill>
                  <a:schemeClr val="bg1"/>
                </a:solidFill>
                <a:effectLst>
                  <a:outerShdw blurRad="38100" dist="38100" dir="2700000" algn="ctr" rotWithShape="0">
                    <a:schemeClr val="tx1"/>
                  </a:outerShdw>
                </a:effectLst>
              </a:rPr>
              <a:t>It is not until this verse that we learn that the great things he is uttering are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against the Most High</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This indicates that these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 things</a:t>
            </a:r>
            <a:r>
              <a:rPr lang="en-US" sz="4000" dirty="0">
                <a:solidFill>
                  <a:schemeClr val="bg1"/>
                </a:solidFill>
                <a:effectLst>
                  <a:outerShdw blurRad="38100" dist="38100" dir="2700000" algn="ctr" rotWithShape="0">
                    <a:schemeClr val="tx1"/>
                  </a:outerShdw>
                </a:effectLst>
              </a:rPr>
              <a:t>” were boastful blasphemes, perhaps claims to deity, equality with or perhaps even superiority to the God of Israel.</a:t>
            </a:r>
          </a:p>
          <a:p>
            <a:r>
              <a:rPr lang="en-US" sz="4000" dirty="0">
                <a:solidFill>
                  <a:schemeClr val="bg1"/>
                </a:solidFill>
                <a:effectLst>
                  <a:outerShdw blurRad="38100" dist="38100" dir="2700000" algn="ctr" rotWithShape="0">
                    <a:schemeClr val="tx1"/>
                  </a:outerShdw>
                </a:effectLst>
              </a:rPr>
              <a:t>This madman will not only blaspheme God, but he will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wear out</a:t>
            </a:r>
            <a:r>
              <a:rPr lang="en-US" sz="4000" dirty="0">
                <a:solidFill>
                  <a:schemeClr val="bg1"/>
                </a:solidFill>
                <a:effectLst>
                  <a:outerShdw blurRad="38100" dist="38100" dir="2700000" algn="ctr" rotWithShape="0">
                    <a:schemeClr val="tx1"/>
                  </a:outerShdw>
                </a:effectLst>
              </a:rPr>
              <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saints of the Most High</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Believers will be harassed daily until their lives become miserable. </a:t>
            </a:r>
          </a:p>
        </p:txBody>
      </p:sp>
      <p:sp>
        <p:nvSpPr>
          <p:cNvPr id="7" name="Title 1">
            <a:extLst>
              <a:ext uri="{FF2B5EF4-FFF2-40B4-BE49-F238E27FC236}">
                <a16:creationId xmlns:a16="http://schemas.microsoft.com/office/drawing/2014/main" id="{6F4807BC-6B8C-8739-238D-1F3EB0CB8084}"/>
              </a:ext>
            </a:extLst>
          </p:cNvPr>
          <p:cNvSpPr>
            <a:spLocks noGrp="1"/>
          </p:cNvSpPr>
          <p:nvPr>
            <p:ph type="title"/>
          </p:nvPr>
        </p:nvSpPr>
        <p:spPr>
          <a:xfrm>
            <a:off x="0" y="3"/>
            <a:ext cx="12192000" cy="111580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shall speak words against the Most High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shall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wear out the saints of the Most High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shall think to change the times and the law; and they shall be given into his hand for a time, times, and half a time.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34708E1-D264-0474-8E46-54EBB6EE78B7}"/>
              </a:ext>
            </a:extLst>
          </p:cNvPr>
          <p:cNvSpPr txBox="1"/>
          <p:nvPr/>
        </p:nvSpPr>
        <p:spPr>
          <a:xfrm>
            <a:off x="0" y="6211669"/>
            <a:ext cx="12192000" cy="923330"/>
          </a:xfrm>
          <a:prstGeom prst="rect">
            <a:avLst/>
          </a:prstGeom>
          <a:noFill/>
        </p:spPr>
        <p:txBody>
          <a:bodyPr wrap="square" rtlCol="0">
            <a:spAutoFit/>
          </a:bodyPr>
          <a:lstStyle/>
          <a:p>
            <a:pPr lvl="0"/>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Howe, Thomas A.;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in the Preterists' Den: A Critical Look at Preterist Interpretations of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(pp. </a:t>
            </a:r>
            <a:r>
              <a:rPr lang="en-US" dirty="0">
                <a:solidFill>
                  <a:schemeClr val="bg1"/>
                </a:solidFill>
                <a:effectLst>
                  <a:outerShdw blurRad="38100" dist="38100" dir="2700000" algn="ctr" rotWithShape="0">
                    <a:schemeClr val="tx1"/>
                  </a:outerShdw>
                </a:effectLst>
              </a:rPr>
              <a:t>259-260</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214</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latin typeface="Times New Roman" panose="02020603050405020304" pitchFamily="18" charset="0"/>
              <a:ea typeface="Times New Roman" panose="02020603050405020304" pitchFamily="18" charset="0"/>
            </a:endParaRPr>
          </a:p>
          <a:p>
            <a:pPr lvl="0"/>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5582330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FB31271-D107-3F17-8451-81AD397F47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DE57FF-ACB9-F03F-DEDF-46D5D85B014C}"/>
              </a:ext>
            </a:extLst>
          </p:cNvPr>
          <p:cNvSpPr>
            <a:spLocks noGrp="1"/>
          </p:cNvSpPr>
          <p:nvPr>
            <p:ph type="title"/>
          </p:nvPr>
        </p:nvSpPr>
        <p:spPr>
          <a:xfrm>
            <a:off x="0" y="0"/>
            <a:ext cx="12192000" cy="1299411"/>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Interpretation of the Vision (7:15-28)</a:t>
            </a:r>
          </a:p>
        </p:txBody>
      </p:sp>
      <p:sp>
        <p:nvSpPr>
          <p:cNvPr id="5" name="Content Placeholder 4">
            <a:extLst>
              <a:ext uri="{FF2B5EF4-FFF2-40B4-BE49-F238E27FC236}">
                <a16:creationId xmlns:a16="http://schemas.microsoft.com/office/drawing/2014/main" id="{CB802839-8B4B-BF82-3CB5-F0F5053AFCC5}"/>
              </a:ext>
            </a:extLst>
          </p:cNvPr>
          <p:cNvSpPr>
            <a:spLocks noGrp="1"/>
          </p:cNvSpPr>
          <p:nvPr>
            <p:ph idx="1"/>
          </p:nvPr>
        </p:nvSpPr>
        <p:spPr>
          <a:xfrm>
            <a:off x="357809" y="1057523"/>
            <a:ext cx="11465223" cy="5738131"/>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7:15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Daniel, was troubled in spirit, and the visions that passed through my mind disturbed me.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approached one of those standing there and asked him the true meaning of all this. “So he told me and gave me the interpretation of these things: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four great beasts are four kingdoms that will rise from the earth.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the saints of the Most High will receive the kingdom and will possess it forever--yes, for ever and ever.'</a:t>
            </a:r>
          </a:p>
        </p:txBody>
      </p:sp>
    </p:spTree>
    <p:extLst>
      <p:ext uri="{BB962C8B-B14F-4D97-AF65-F5344CB8AC3E}">
        <p14:creationId xmlns:p14="http://schemas.microsoft.com/office/powerpoint/2010/main" val="27259286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4CA88AD8-01A1-F9E5-7D25-FC33BA4267A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0A750FE-41A0-C715-2B82-E1EEF04E8C61}"/>
              </a:ext>
            </a:extLst>
          </p:cNvPr>
          <p:cNvSpPr>
            <a:spLocks noGrp="1"/>
          </p:cNvSpPr>
          <p:nvPr>
            <p:ph idx="1"/>
          </p:nvPr>
        </p:nvSpPr>
        <p:spPr>
          <a:xfrm>
            <a:off x="160421" y="1354183"/>
            <a:ext cx="11975432" cy="4750526"/>
          </a:xfrm>
        </p:spPr>
        <p:txBody>
          <a:bodyPr>
            <a:normAutofit fontScale="70000" lnSpcReduction="20000"/>
          </a:bodyPr>
          <a:lstStyle/>
          <a:p>
            <a:r>
              <a:rPr lang="en-US" sz="4000" dirty="0">
                <a:solidFill>
                  <a:schemeClr val="bg1"/>
                </a:solidFill>
                <a:effectLst>
                  <a:outerShdw blurRad="38100" dist="38100" dir="2700000" algn="ctr" rotWithShape="0">
                    <a:schemeClr val="tx1"/>
                  </a:outerShdw>
                </a:effectLst>
              </a:rPr>
              <a:t>Next we are told that the little horn,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think to change the times and the law</a:t>
            </a:r>
            <a:r>
              <a:rPr lang="en-US" sz="4000" dirty="0">
                <a:solidFill>
                  <a:schemeClr val="bg1"/>
                </a:solidFill>
                <a:effectLst>
                  <a:outerShdw blurRad="38100" dist="38100" dir="2700000" algn="ctr" rotWithShape="0">
                    <a:schemeClr val="tx1"/>
                  </a:outerShdw>
                </a:effectLst>
              </a:rPr>
              <a:t>”</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In Dan 2:21 it tells us that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change the times</a:t>
            </a:r>
            <a:r>
              <a:rPr lang="en-US" sz="4000" dirty="0">
                <a:solidFill>
                  <a:schemeClr val="bg1"/>
                </a:solidFill>
                <a:effectLst>
                  <a:outerShdw blurRad="38100" dist="38100" dir="2700000" algn="ctr" rotWithShape="0">
                    <a:schemeClr val="tx1"/>
                  </a:outerShdw>
                </a:effectLst>
              </a:rPr>
              <a:t>” is the prerogative of God alone:</a:t>
            </a:r>
          </a:p>
          <a:p>
            <a:pPr lvl="1"/>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changes times and seasons; he removes kings and sets up kings; he gives wisdom to the wise and knowledge to those who have understanding</a:t>
            </a:r>
            <a:r>
              <a:rPr lang="en-US" sz="3600" dirty="0">
                <a:solidFill>
                  <a:schemeClr val="bg1"/>
                </a:solidFill>
                <a:effectLst>
                  <a:outerShdw blurRad="38100" dist="38100" dir="2700000" algn="ctr" rotWithShape="0">
                    <a:schemeClr val="tx1"/>
                  </a:outerShdw>
                </a:effectLst>
              </a:rPr>
              <a:t>”</a:t>
            </a:r>
            <a:r>
              <a:rPr lang="en-US" sz="36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3600" dirty="0">
              <a:solidFill>
                <a:schemeClr val="bg1"/>
              </a:solidFill>
              <a:effectLst>
                <a:outerShdw blurRad="38100" dist="38100" dir="2700000" algn="ctr" rotWithShape="0">
                  <a:schemeClr val="tx1"/>
                </a:outerShdw>
              </a:effectLst>
            </a:endParaRPr>
          </a:p>
          <a:p>
            <a:r>
              <a:rPr lang="en-US" sz="4400" dirty="0">
                <a:solidFill>
                  <a:schemeClr val="bg1"/>
                </a:solidFill>
                <a:effectLst>
                  <a:outerShdw blurRad="38100" dist="38100" dir="2700000" algn="ctr" rotWithShape="0">
                    <a:schemeClr val="tx1"/>
                  </a:outerShdw>
                </a:effectLst>
              </a:rPr>
              <a:t>“</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change … the law</a:t>
            </a:r>
            <a:r>
              <a:rPr lang="en-US" sz="4400" dirty="0">
                <a:solidFill>
                  <a:schemeClr val="bg1"/>
                </a:solidFill>
                <a:effectLst>
                  <a:outerShdw blurRad="38100" dist="38100" dir="2700000" algn="ctr" rotWithShape="0">
                    <a:schemeClr val="tx1"/>
                  </a:outerShdw>
                </a:effectLst>
              </a:rPr>
              <a:t>” probably means to his own laws in place of God’s law.</a:t>
            </a:r>
            <a:r>
              <a:rPr lang="en-US" sz="44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4400" dirty="0">
              <a:solidFill>
                <a:schemeClr val="bg1"/>
              </a:solidFill>
              <a:effectLst>
                <a:outerShdw blurRad="38100" dist="38100" dir="2700000" algn="ctr" rotWithShape="0">
                  <a:schemeClr val="tx1"/>
                </a:outerShdw>
              </a:effectLst>
            </a:endParaRPr>
          </a:p>
          <a:p>
            <a:r>
              <a:rPr lang="en-US" sz="4000" dirty="0">
                <a:solidFill>
                  <a:schemeClr val="bg1"/>
                </a:solidFill>
                <a:effectLst>
                  <a:outerShdw blurRad="38100" dist="38100" dir="2700000" algn="ctr" rotWithShape="0">
                    <a:schemeClr val="tx1"/>
                  </a:outerShdw>
                </a:effectLst>
              </a:rPr>
              <a:t>Lastly we’re told that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saints… shall be given into his hand for a time, times, and half a time.</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If we understand a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a:t>
            </a:r>
            <a:r>
              <a:rPr lang="en-US" sz="4000" dirty="0">
                <a:solidFill>
                  <a:schemeClr val="bg1"/>
                </a:solidFill>
                <a:effectLst>
                  <a:outerShdw blurRad="38100" dist="38100" dir="2700000" algn="ctr" rotWithShape="0">
                    <a:schemeClr val="tx1"/>
                  </a:outerShdw>
                </a:effectLst>
              </a:rPr>
              <a:t>” to mean a year, then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time, times, and half a time</a:t>
            </a:r>
            <a:r>
              <a:rPr lang="en-US" sz="4000" dirty="0">
                <a:solidFill>
                  <a:schemeClr val="bg1"/>
                </a:solidFill>
                <a:effectLst>
                  <a:outerShdw blurRad="38100" dist="38100" dir="2700000" algn="ctr" rotWithShape="0">
                    <a:schemeClr val="tx1"/>
                  </a:outerShdw>
                </a:effectLst>
              </a:rPr>
              <a:t>” would be three-and-a-half years.</a:t>
            </a:r>
            <a:r>
              <a:rPr lang="en-US" sz="4000" baseline="30000" dirty="0">
                <a:solidFill>
                  <a:srgbClr val="FFFFFF"/>
                </a:solidFill>
                <a:effectLst>
                  <a:outerShdw blurRad="50800" dist="50800" dir="5400000" algn="ctr">
                    <a:srgbClr val="000000"/>
                  </a:outerShdw>
                </a:effectLst>
                <a:latin typeface="Calibri" panose="020F0502020204030204" pitchFamily="34" charset="0"/>
              </a:rPr>
              <a:t> 2</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This fits with Nero’s persecution of the Church which lasted from about December AD 64 until his death in June AD 68.</a:t>
            </a:r>
            <a:r>
              <a:rPr lang="en-US" sz="40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4000" dirty="0">
              <a:solidFill>
                <a:schemeClr val="bg1"/>
              </a:solidFill>
              <a:effectLst>
                <a:outerShdw blurRad="38100" dist="38100" dir="2700000" algn="ctr" rotWithShape="0">
                  <a:schemeClr val="tx1"/>
                </a:outerShdw>
              </a:effectLst>
            </a:endParaRPr>
          </a:p>
          <a:p>
            <a:pPr marL="0" indent="0">
              <a:buNone/>
            </a:pPr>
            <a:endParaRPr lang="en-US" sz="40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1ECD2872-14D5-B2CC-CB5E-DEF479898D8C}"/>
              </a:ext>
            </a:extLst>
          </p:cNvPr>
          <p:cNvSpPr>
            <a:spLocks noGrp="1"/>
          </p:cNvSpPr>
          <p:nvPr>
            <p:ph type="title"/>
          </p:nvPr>
        </p:nvSpPr>
        <p:spPr>
          <a:xfrm>
            <a:off x="0" y="3"/>
            <a:ext cx="12192000" cy="1115807"/>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shall speak words against the Most High, and shall wear out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saints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of the Most High,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think to change the times and the law</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they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be given into his hand for a time, times, and half a time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5B21BED-49CD-E09C-D598-C9A8D0E3F1C0}"/>
              </a:ext>
            </a:extLst>
          </p:cNvPr>
          <p:cNvSpPr txBox="1"/>
          <p:nvPr/>
        </p:nvSpPr>
        <p:spPr>
          <a:xfrm>
            <a:off x="0" y="6211669"/>
            <a:ext cx="12192000" cy="646331"/>
          </a:xfrm>
          <a:prstGeom prst="rect">
            <a:avLst/>
          </a:prstGeom>
          <a:noFill/>
        </p:spPr>
        <p:txBody>
          <a:bodyPr wrap="square" rtlCol="0">
            <a:spAutoFit/>
          </a:bodyPr>
          <a:lstStyle/>
          <a:p>
            <a:pPr marL="0" marR="0"/>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Keil C.F. ;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Book of the Prophet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(pp. 241-242) </a:t>
            </a:r>
            <a:endParaRPr lang="en-US" sz="1800" dirty="0">
              <a:effectLst/>
              <a:latin typeface="Times New Roman" panose="02020603050405020304" pitchFamily="18" charset="0"/>
              <a:ea typeface="Times New Roman" panose="02020603050405020304" pitchFamily="18" charset="0"/>
            </a:endParaRPr>
          </a:p>
          <a:p>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Rogers, Jay.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In The Days of These Kings: The Book of Daniel in Preterist Perspective</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83).</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7257650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6D02F6E-CECB-A449-54F5-77895E23DF0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BCE3465-3A22-697E-0A0D-AFF2F5F0C8D4}"/>
              </a:ext>
            </a:extLst>
          </p:cNvPr>
          <p:cNvSpPr>
            <a:spLocks noGrp="1"/>
          </p:cNvSpPr>
          <p:nvPr>
            <p:ph idx="1"/>
          </p:nvPr>
        </p:nvSpPr>
        <p:spPr>
          <a:xfrm>
            <a:off x="108284" y="966652"/>
            <a:ext cx="11975432" cy="5386250"/>
          </a:xfrm>
        </p:spPr>
        <p:txBody>
          <a:bodyPr>
            <a:normAutofit fontScale="85000" lnSpcReduction="20000"/>
          </a:bodyPr>
          <a:lstStyle/>
          <a:p>
            <a:r>
              <a:rPr lang="en-US" sz="4000" dirty="0">
                <a:solidFill>
                  <a:schemeClr val="bg1"/>
                </a:solidFill>
                <a:effectLst>
                  <a:outerShdw blurRad="38100" dist="38100" dir="2700000" algn="ctr" rotWithShape="0">
                    <a:schemeClr val="tx1"/>
                  </a:outerShdw>
                </a:effectLst>
              </a:rPr>
              <a:t>Although this king will prevail over the saints for an appointed time, the time will come when his dominion will be taken away: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the court shall sit in judgment, and his dominion shall be taken away, to be consumed and destroyed to the end.</a:t>
            </a:r>
            <a:r>
              <a:rPr lang="en-US" sz="4000" dirty="0">
                <a:solidFill>
                  <a:schemeClr val="bg1"/>
                </a:solidFill>
                <a:effectLst>
                  <a:outerShdw blurRad="38100" dist="38100" dir="2700000" algn="ctr" rotWithShape="0">
                    <a:schemeClr val="tx1"/>
                  </a:outerShdw>
                </a:effectLst>
              </a:rPr>
              <a:t>”</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Here the word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court</a:t>
            </a:r>
            <a:r>
              <a:rPr lang="en-US" sz="4000" dirty="0">
                <a:solidFill>
                  <a:schemeClr val="bg1"/>
                </a:solidFill>
                <a:effectLst>
                  <a:outerShdw blurRad="38100" dist="38100" dir="2700000" algn="ctr" rotWithShape="0">
                    <a:schemeClr val="tx1"/>
                  </a:outerShdw>
                </a:effectLst>
              </a:rPr>
              <a:t>” is the same one occurring earlier and translated as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judgment</a:t>
            </a:r>
            <a:r>
              <a:rPr lang="en-US" sz="4000" dirty="0">
                <a:solidFill>
                  <a:schemeClr val="bg1"/>
                </a:solidFill>
                <a:effectLst>
                  <a:outerShdw blurRad="38100" dist="38100" dir="2700000" algn="ctr" rotWithShape="0">
                    <a:schemeClr val="tx1"/>
                  </a:outerShdw>
                </a:effectLst>
              </a:rPr>
              <a:t>,” in verse 22, and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court sat in judgment</a:t>
            </a:r>
            <a:r>
              <a:rPr lang="en-US" sz="4000" dirty="0">
                <a:solidFill>
                  <a:schemeClr val="bg1"/>
                </a:solidFill>
                <a:effectLst>
                  <a:outerShdw blurRad="38100" dist="38100" dir="2700000" algn="ctr" rotWithShape="0">
                    <a:schemeClr val="tx1"/>
                  </a:outerShdw>
                </a:effectLst>
              </a:rPr>
              <a:t>” in verse 10.</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This is probably a description of the judgment of the fourth beast and little horn that Daniel talked about in verses 10-11.</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r>
              <a:rPr lang="en-US" sz="4000" dirty="0">
                <a:solidFill>
                  <a:schemeClr val="bg1"/>
                </a:solidFill>
                <a:effectLst>
                  <a:outerShdw blurRad="38100" dist="38100" dir="2700000" algn="ctr" rotWithShape="0">
                    <a:schemeClr val="tx1"/>
                  </a:outerShdw>
                </a:effectLst>
              </a:rPr>
              <a:t> </a:t>
            </a:r>
          </a:p>
          <a:p>
            <a:r>
              <a:rPr lang="en-US" sz="4000" dirty="0">
                <a:solidFill>
                  <a:schemeClr val="bg1"/>
                </a:solidFill>
                <a:effectLst>
                  <a:outerShdw blurRad="38100" dist="38100" dir="2700000" algn="ctr" rotWithShape="0">
                    <a:schemeClr val="tx1"/>
                  </a:outerShdw>
                </a:effectLst>
              </a:rPr>
              <a:t>The judgment against the king will be that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dominion shall be taken away</a:t>
            </a:r>
            <a:r>
              <a:rPr lang="en-US" sz="4000" dirty="0">
                <a:solidFill>
                  <a:schemeClr val="bg1"/>
                </a:solidFill>
                <a:effectLst>
                  <a:outerShdw blurRad="38100" dist="38100" dir="2700000" algn="ctr" rotWithShape="0">
                    <a:schemeClr val="tx1"/>
                  </a:outerShdw>
                </a:effectLst>
              </a:rPr>
              <a:t>”, annihilated, and destroyed forever.</a:t>
            </a:r>
            <a:r>
              <a:rPr lang="en-US" sz="40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4000" dirty="0">
              <a:solidFill>
                <a:schemeClr val="bg1"/>
              </a:solidFill>
              <a:effectLst>
                <a:outerShdw blurRad="38100" dist="38100" dir="2700000" algn="ctr" rotWithShape="0">
                  <a:schemeClr val="tx1"/>
                </a:outerShdw>
              </a:effectLst>
            </a:endParaRPr>
          </a:p>
          <a:p>
            <a:r>
              <a:rPr lang="en-US" sz="4000" dirty="0">
                <a:solidFill>
                  <a:schemeClr val="bg1"/>
                </a:solidFill>
                <a:effectLst>
                  <a:outerShdw blurRad="38100" dist="38100" dir="2700000" algn="ctr" rotWithShape="0">
                    <a:schemeClr val="tx1"/>
                  </a:outerShdw>
                </a:effectLst>
              </a:rPr>
              <a:t>His fits with Nero who committed suicide on June 9th, AD 68.</a:t>
            </a:r>
            <a:r>
              <a:rPr lang="en-US" sz="4000" baseline="30000" dirty="0">
                <a:solidFill>
                  <a:srgbClr val="FFFFFF"/>
                </a:solidFill>
                <a:effectLst>
                  <a:outerShdw blurRad="50800" dist="50800" dir="5400000" algn="ctr">
                    <a:srgbClr val="000000"/>
                  </a:outerShdw>
                </a:effectLst>
                <a:latin typeface="Calibri" panose="020F0502020204030204" pitchFamily="34" charset="0"/>
              </a:rPr>
              <a:t>2</a:t>
            </a:r>
            <a:endParaRPr lang="en-US" sz="40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9914AD0D-47E3-66FC-CCE0-8842FC8C774F}"/>
              </a:ext>
            </a:extLst>
          </p:cNvPr>
          <p:cNvSpPr>
            <a:spLocks noGrp="1"/>
          </p:cNvSpPr>
          <p:nvPr>
            <p:ph type="title"/>
          </p:nvPr>
        </p:nvSpPr>
        <p:spPr>
          <a:xfrm>
            <a:off x="0" y="4"/>
            <a:ext cx="12192000" cy="818602"/>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7:26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court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shall sit in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judgment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his dominion shall be taken away</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be consumed and destroyed to the end.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B9CE411-B1BE-A2BF-2994-0B3A26CDA82A}"/>
              </a:ext>
            </a:extLst>
          </p:cNvPr>
          <p:cNvSpPr txBox="1"/>
          <p:nvPr/>
        </p:nvSpPr>
        <p:spPr>
          <a:xfrm>
            <a:off x="0" y="6211669"/>
            <a:ext cx="12192000" cy="646331"/>
          </a:xfrm>
          <a:prstGeom prst="rect">
            <a:avLst/>
          </a:prstGeom>
          <a:noFill/>
        </p:spPr>
        <p:txBody>
          <a:bodyPr wrap="square" rtlCol="0">
            <a:spAutoFit/>
          </a:bodyPr>
          <a:lstStyle/>
          <a:p>
            <a:pPr lvl="0"/>
            <a:r>
              <a:rPr lang="en-US" baseline="30000" dirty="0">
                <a:solidFill>
                  <a:srgbClr val="FFFFFF"/>
                </a:solidFill>
                <a:effectLst>
                  <a:outerShdw blurRad="50800" dist="50800" dir="5400000" algn="ctr">
                    <a:srgbClr val="000000"/>
                  </a:outerShdw>
                </a:effectLst>
                <a:latin typeface="Calibri" panose="020F0502020204030204" pitchFamily="34" charset="0"/>
              </a:rPr>
              <a:t>1 </a:t>
            </a:r>
            <a:r>
              <a:rPr lang="en-US" dirty="0">
                <a:solidFill>
                  <a:srgbClr val="FFFFFF"/>
                </a:solidFill>
                <a:effectLst>
                  <a:outerShdw blurRad="50800" dist="50800" dir="5400000" algn="ctr">
                    <a:srgbClr val="000000"/>
                  </a:outerShdw>
                </a:effectLst>
                <a:latin typeface="Calibri" panose="020F0502020204030204" pitchFamily="34" charset="0"/>
              </a:rPr>
              <a:t>Howe, Thomas A.; </a:t>
            </a:r>
            <a:r>
              <a:rPr lang="en-US" i="1" dirty="0">
                <a:solidFill>
                  <a:srgbClr val="FFFFFF"/>
                </a:solidFill>
                <a:effectLst>
                  <a:outerShdw blurRad="50800" dist="50800" dir="5400000" algn="ctr">
                    <a:srgbClr val="000000"/>
                  </a:outerShdw>
                </a:effectLst>
                <a:latin typeface="Calibri" panose="020F0502020204030204" pitchFamily="34" charset="0"/>
              </a:rPr>
              <a:t>Daniel in the Preterists' Den: A Critical Look at Preterist Interpretations of Daniel</a:t>
            </a:r>
            <a:r>
              <a:rPr lang="en-US" dirty="0">
                <a:solidFill>
                  <a:srgbClr val="FFFFFF"/>
                </a:solidFill>
                <a:effectLst>
                  <a:outerShdw blurRad="50800" dist="50800" dir="5400000" algn="ctr">
                    <a:srgbClr val="000000"/>
                  </a:outerShdw>
                </a:effectLst>
                <a:latin typeface="Calibri" panose="020F0502020204030204" pitchFamily="34" charset="0"/>
              </a:rPr>
              <a:t>;</a:t>
            </a:r>
            <a:r>
              <a:rPr lang="en-US" i="1" dirty="0">
                <a:solidFill>
                  <a:srgbClr val="FFFFFF"/>
                </a:solidFill>
                <a:effectLst>
                  <a:outerShdw blurRad="50800" dist="50800" dir="5400000" algn="ctr">
                    <a:srgbClr val="000000"/>
                  </a:outerShdw>
                </a:effectLst>
                <a:latin typeface="Calibri" panose="020F0502020204030204" pitchFamily="34" charset="0"/>
              </a:rPr>
              <a:t> </a:t>
            </a:r>
            <a:r>
              <a:rPr lang="en-US" dirty="0">
                <a:solidFill>
                  <a:srgbClr val="FFFFFF"/>
                </a:solidFill>
                <a:effectLst>
                  <a:outerShdw blurRad="50800" dist="50800" dir="5400000" algn="ctr">
                    <a:srgbClr val="000000"/>
                  </a:outerShdw>
                </a:effectLst>
                <a:latin typeface="Calibri" panose="020F0502020204030204" pitchFamily="34" charset="0"/>
              </a:rPr>
              <a:t>(p. </a:t>
            </a:r>
            <a:r>
              <a:rPr lang="en-US" dirty="0">
                <a:solidFill>
                  <a:schemeClr val="bg1"/>
                </a:solidFill>
                <a:effectLst>
                  <a:outerShdw blurRad="38100" dist="38100" dir="2700000" algn="ctr" rotWithShape="0">
                    <a:schemeClr val="tx1"/>
                  </a:outerShdw>
                </a:effectLst>
              </a:rPr>
              <a:t>262</a:t>
            </a:r>
            <a:r>
              <a:rPr lang="en-US" dirty="0">
                <a:solidFill>
                  <a:srgbClr val="FFFFFF"/>
                </a:solidFill>
                <a:effectLst>
                  <a:outerShdw blurRad="50800" dist="50800" dir="5400000" algn="ctr">
                    <a:srgbClr val="000000"/>
                  </a:outerShdw>
                </a:effectLst>
                <a:latin typeface="Calibri" panose="020F0502020204030204" pitchFamily="34" charset="0"/>
              </a:rPr>
              <a:t>)</a:t>
            </a:r>
          </a:p>
          <a:p>
            <a:r>
              <a:rPr lang="en-US" baseline="30000" dirty="0">
                <a:solidFill>
                  <a:srgbClr val="FFFFFF"/>
                </a:solidFill>
                <a:effectLst>
                  <a:outerShdw blurRad="50800" dist="50800" dir="5400000" algn="ctr">
                    <a:srgbClr val="000000"/>
                  </a:outerShdw>
                </a:effectLst>
                <a:latin typeface="Calibri" panose="020F0502020204030204" pitchFamily="34" charset="0"/>
              </a:rPr>
              <a:t>2</a:t>
            </a:r>
            <a:r>
              <a:rPr lang="en-US" dirty="0">
                <a:solidFill>
                  <a:srgbClr val="FFFFFF"/>
                </a:solidFill>
                <a:effectLst>
                  <a:outerShdw blurRad="50800" dist="50800" dir="5400000" algn="ctr">
                    <a:srgbClr val="000000"/>
                  </a:outerShdw>
                </a:effectLst>
                <a:latin typeface="Calibri" panose="020F0502020204030204" pitchFamily="34" charset="0"/>
              </a:rPr>
              <a:t> Rogers, Jay. </a:t>
            </a:r>
            <a:r>
              <a:rPr lang="en-US" i="1" dirty="0">
                <a:solidFill>
                  <a:srgbClr val="FFFFFF"/>
                </a:solidFill>
                <a:effectLst>
                  <a:outerShdw blurRad="50800" dist="50800" dir="5400000" algn="ctr">
                    <a:srgbClr val="000000"/>
                  </a:outerShdw>
                </a:effectLst>
                <a:latin typeface="Calibri" panose="020F0502020204030204" pitchFamily="34" charset="0"/>
              </a:rPr>
              <a:t>In The Days of These Kings: The Book of Daniel in Preterist Perspective</a:t>
            </a:r>
            <a:r>
              <a:rPr lang="en-US" dirty="0">
                <a:solidFill>
                  <a:srgbClr val="FFFFFF"/>
                </a:solidFill>
                <a:effectLst>
                  <a:outerShdw blurRad="50800" dist="50800" dir="5400000" algn="ctr">
                    <a:srgbClr val="000000"/>
                  </a:outerShdw>
                </a:effectLst>
                <a:latin typeface="Calibri" panose="020F0502020204030204" pitchFamily="34" charset="0"/>
              </a:rPr>
              <a:t> (p. 183).</a:t>
            </a:r>
          </a:p>
        </p:txBody>
      </p:sp>
    </p:spTree>
    <p:extLst>
      <p:ext uri="{BB962C8B-B14F-4D97-AF65-F5344CB8AC3E}">
        <p14:creationId xmlns:p14="http://schemas.microsoft.com/office/powerpoint/2010/main" val="17777929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4738527-651C-88E3-D58F-A88E1DE09A7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96CFB2D-655E-23B1-DCF5-1F2A1E6ED1A1}"/>
              </a:ext>
            </a:extLst>
          </p:cNvPr>
          <p:cNvSpPr>
            <a:spLocks noGrp="1"/>
          </p:cNvSpPr>
          <p:nvPr>
            <p:ph idx="1"/>
          </p:nvPr>
        </p:nvSpPr>
        <p:spPr>
          <a:xfrm>
            <a:off x="169130" y="1210492"/>
            <a:ext cx="11975432" cy="5551714"/>
          </a:xfrm>
        </p:spPr>
        <p:txBody>
          <a:bodyPr>
            <a:normAutofit fontScale="85000" lnSpcReduction="20000"/>
          </a:bodyPr>
          <a:lstStyle/>
          <a:p>
            <a:r>
              <a:rPr lang="en-US" sz="4000" dirty="0">
                <a:solidFill>
                  <a:schemeClr val="bg1"/>
                </a:solidFill>
                <a:effectLst>
                  <a:outerShdw blurRad="38100" dist="38100" dir="2700000" algn="ctr" rotWithShape="0">
                    <a:schemeClr val="tx1"/>
                  </a:outerShdw>
                </a:effectLst>
              </a:rPr>
              <a:t>We have already seen that the Son of Man receives the kingdom from the Ancient of Days (Dan 7:13-14). </a:t>
            </a:r>
          </a:p>
          <a:p>
            <a:r>
              <a:rPr lang="en-US" sz="4000" dirty="0">
                <a:solidFill>
                  <a:schemeClr val="bg1"/>
                </a:solidFill>
                <a:effectLst>
                  <a:outerShdw blurRad="38100" dist="38100" dir="2700000" algn="ctr" rotWithShape="0">
                    <a:schemeClr val="tx1"/>
                  </a:outerShdw>
                </a:effectLst>
              </a:rPr>
              <a:t>Here we’re told that as the dominion of the fourth empire (Rome) comes to an end,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 everlasting kingdom</a:t>
            </a:r>
            <a:r>
              <a:rPr lang="en-US" sz="4000" dirty="0">
                <a:solidFill>
                  <a:schemeClr val="bg1"/>
                </a:solidFill>
                <a:effectLst>
                  <a:outerShdw blurRad="38100" dist="38100" dir="2700000" algn="ctr" rotWithShape="0">
                    <a:schemeClr val="tx1"/>
                  </a:outerShdw>
                </a:effectLst>
              </a:rPr>
              <a:t>” is given to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people of the saints of the Most High</a:t>
            </a:r>
            <a:r>
              <a:rPr lang="en-US" sz="4000" dirty="0">
                <a:solidFill>
                  <a:schemeClr val="bg1"/>
                </a:solidFill>
                <a:effectLst>
                  <a:outerShdw blurRad="38100" dist="38100" dir="2700000" algn="ctr" rotWithShape="0">
                    <a:schemeClr val="tx1"/>
                  </a:outerShdw>
                </a:effectLst>
              </a:rPr>
              <a:t>” by the Son of Man.</a:t>
            </a:r>
          </a:p>
          <a:p>
            <a:r>
              <a:rPr lang="en-US" sz="4000" dirty="0">
                <a:solidFill>
                  <a:schemeClr val="bg1"/>
                </a:solidFill>
                <a:effectLst>
                  <a:outerShdw blurRad="38100" dist="38100" dir="2700000" algn="ctr" rotWithShape="0">
                    <a:schemeClr val="tx1"/>
                  </a:outerShdw>
                </a:effectLst>
              </a:rPr>
              <a:t>Furthermore we see that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dominions</a:t>
            </a:r>
            <a:r>
              <a:rPr lang="en-US" sz="4000" dirty="0">
                <a:solidFill>
                  <a:schemeClr val="bg1"/>
                </a:solidFill>
                <a:effectLst>
                  <a:outerShdw blurRad="38100" dist="38100" dir="2700000" algn="ctr" rotWithShape="0">
                    <a:schemeClr val="tx1"/>
                  </a:outerShdw>
                </a:effectLst>
              </a:rPr>
              <a:t>” (men from every nation)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serve and obey them</a:t>
            </a:r>
            <a:r>
              <a:rPr lang="en-US" sz="4000" dirty="0">
                <a:solidFill>
                  <a:schemeClr val="bg1"/>
                </a:solidFill>
                <a:effectLst>
                  <a:outerShdw blurRad="38100" dist="38100" dir="2700000" algn="ctr" rotWithShape="0">
                    <a:schemeClr val="tx1"/>
                  </a:outerShdw>
                </a:effectLst>
              </a:rPr>
              <a:t>” (i.e. their teachings).</a:t>
            </a:r>
          </a:p>
          <a:p>
            <a:r>
              <a:rPr lang="en-US" sz="4000" dirty="0">
                <a:solidFill>
                  <a:schemeClr val="bg1"/>
                </a:solidFill>
                <a:effectLst>
                  <a:outerShdw blurRad="38100" dist="38100" dir="2700000" algn="ctr" rotWithShape="0">
                    <a:schemeClr val="tx1"/>
                  </a:outerShdw>
                </a:effectLst>
              </a:rPr>
              <a:t> I believe we see the fulfillment of this verse in Mat 28:18-20:</a:t>
            </a:r>
          </a:p>
          <a:p>
            <a:pPr lvl="1"/>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Jesus came and said to them, “</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authority in heaven and on earth has been given to me</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Go therefore and </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make disciples of all nations</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baptizing them in the name of the Father and of the Son and of the Holy Spirit, </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teaching them to observe all that I have commanded you</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behold, </a:t>
            </a:r>
            <a:r>
              <a:rPr lang="en-US" sz="3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am with you always</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to the end of the age”</a:t>
            </a:r>
            <a:r>
              <a:rPr lang="en-US" sz="3600" dirty="0">
                <a:solidFill>
                  <a:schemeClr val="bg1"/>
                </a:solidFill>
                <a:effectLst>
                  <a:outerShdw blurRad="38100" dist="38100" dir="2700000" algn="ctr" rotWithShape="0">
                    <a:schemeClr val="tx1"/>
                  </a:outerShdw>
                </a:effectLst>
              </a:rPr>
              <a:t>.</a:t>
            </a:r>
          </a:p>
        </p:txBody>
      </p:sp>
      <p:sp>
        <p:nvSpPr>
          <p:cNvPr id="7" name="Title 1">
            <a:extLst>
              <a:ext uri="{FF2B5EF4-FFF2-40B4-BE49-F238E27FC236}">
                <a16:creationId xmlns:a16="http://schemas.microsoft.com/office/drawing/2014/main" id="{E4FDD881-8115-1A38-9A76-54C4679BC7E3}"/>
              </a:ext>
            </a:extLst>
          </p:cNvPr>
          <p:cNvSpPr>
            <a:spLocks noGrp="1"/>
          </p:cNvSpPr>
          <p:nvPr>
            <p:ph type="title"/>
          </p:nvPr>
        </p:nvSpPr>
        <p:spPr>
          <a:xfrm>
            <a:off x="0" y="3"/>
            <a:ext cx="12192000" cy="1109203"/>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the kingdom and the dominion and the greatness of the kingdoms under the whole heaven shall be given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people of the saints of the Most High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their kingdom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 everlasting kingdom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all dominions shall serve and obey them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82220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DAD5160-3B8E-7227-F926-E1735A387F7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8FBC502-A003-D203-1B7F-B86431E28AB0}"/>
              </a:ext>
            </a:extLst>
          </p:cNvPr>
          <p:cNvSpPr>
            <a:spLocks noGrp="1"/>
          </p:cNvSpPr>
          <p:nvPr>
            <p:ph idx="1"/>
          </p:nvPr>
        </p:nvSpPr>
        <p:spPr>
          <a:xfrm>
            <a:off x="160421" y="1135952"/>
            <a:ext cx="11975432" cy="5184284"/>
          </a:xfrm>
        </p:spPr>
        <p:txBody>
          <a:bodyPr>
            <a:normAutofit fontScale="85000" lnSpcReduction="10000"/>
          </a:bodyPr>
          <a:lstStyle/>
          <a:p>
            <a:r>
              <a:rPr lang="en-US" sz="4000" dirty="0">
                <a:solidFill>
                  <a:schemeClr val="bg1"/>
                </a:solidFill>
                <a:effectLst>
                  <a:outerShdw blurRad="38100" dist="38100" dir="2700000" algn="ctr" rotWithShape="0">
                    <a:schemeClr val="tx1"/>
                  </a:outerShdw>
                </a:effectLst>
              </a:rPr>
              <a:t>“</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Here is the end of the matter</a:t>
            </a:r>
            <a:r>
              <a:rPr lang="en-US" sz="4000" dirty="0">
                <a:solidFill>
                  <a:schemeClr val="bg1"/>
                </a:solidFill>
                <a:effectLst>
                  <a:outerShdw blurRad="38100" dist="38100" dir="2700000" algn="ctr" rotWithShape="0">
                    <a:schemeClr val="tx1"/>
                  </a:outerShdw>
                </a:effectLst>
              </a:rPr>
              <a:t>” means that Daniel had finished relating the “substance” of the vision. </a:t>
            </a:r>
          </a:p>
          <a:p>
            <a:r>
              <a:rPr lang="en-US" sz="4000" dirty="0">
                <a:solidFill>
                  <a:schemeClr val="bg1"/>
                </a:solidFill>
                <a:effectLst>
                  <a:outerShdw blurRad="38100" dist="38100" dir="2700000" algn="ctr" rotWithShape="0">
                    <a:schemeClr val="tx1"/>
                  </a:outerShdw>
                </a:effectLst>
              </a:rPr>
              <a:t>His thoughts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greatly alarmed </a:t>
            </a:r>
            <a:r>
              <a:rPr lang="en-US" sz="4000" dirty="0">
                <a:solidFill>
                  <a:schemeClr val="bg1"/>
                </a:solidFill>
                <a:effectLst>
                  <a:outerShdw blurRad="38100" dist="38100" dir="2700000" algn="ctr" rotWithShape="0">
                    <a:schemeClr val="tx1"/>
                  </a:outerShdw>
                </a:effectLst>
              </a:rPr>
              <a:t>” him, and his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color changed</a:t>
            </a:r>
            <a:r>
              <a:rPr lang="en-US" sz="4000" dirty="0">
                <a:solidFill>
                  <a:schemeClr val="bg1"/>
                </a:solidFill>
                <a:effectLst>
                  <a:outerShdw blurRad="38100" dist="38100" dir="2700000" algn="ctr" rotWithShape="0">
                    <a:schemeClr val="tx1"/>
                  </a:outerShdw>
                </a:effectLst>
              </a:rPr>
              <a:t>”, or as the NIV translates it: his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face turned pale</a:t>
            </a:r>
            <a:r>
              <a:rPr lang="en-US" sz="4000" dirty="0">
                <a:solidFill>
                  <a:schemeClr val="bg1"/>
                </a:solidFill>
                <a:effectLst>
                  <a:outerShdw blurRad="38100" dist="38100" dir="2700000" algn="ctr" rotWithShape="0">
                    <a:schemeClr val="tx1"/>
                  </a:outerShdw>
                </a:effectLst>
              </a:rPr>
              <a:t>,” likely due to shock. </a:t>
            </a:r>
          </a:p>
          <a:p>
            <a:r>
              <a:rPr lang="en-US" sz="4000" dirty="0">
                <a:solidFill>
                  <a:schemeClr val="bg1"/>
                </a:solidFill>
                <a:effectLst>
                  <a:outerShdw blurRad="38100" dist="38100" dir="2700000" algn="ctr" rotWithShape="0">
                    <a:schemeClr val="tx1"/>
                  </a:outerShdw>
                </a:effectLst>
              </a:rPr>
              <a:t>Daniel had seen many frightening things—kingdoms rise and fall, a diabolical tyrant, and the persecution of the saints. Moreover, he did not know when these things would take place.</a:t>
            </a:r>
          </a:p>
          <a:p>
            <a:r>
              <a:rPr lang="en-US" sz="4000" dirty="0">
                <a:solidFill>
                  <a:schemeClr val="bg1"/>
                </a:solidFill>
                <a:effectLst>
                  <a:outerShdw blurRad="38100" dist="38100" dir="2700000" algn="ctr" rotWithShape="0">
                    <a:schemeClr val="tx1"/>
                  </a:outerShdw>
                </a:effectLst>
              </a:rPr>
              <a:t>Yet he “</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kept the matter </a:t>
            </a:r>
            <a:r>
              <a:rPr lang="en-US" sz="4000" dirty="0">
                <a:solidFill>
                  <a:schemeClr val="bg1"/>
                </a:solidFill>
                <a:effectLst>
                  <a:outerShdw blurRad="38100" dist="38100" dir="2700000" algn="ctr" rotWithShape="0">
                    <a:schemeClr val="tx1"/>
                  </a:outerShdw>
                </a:effectLst>
              </a:rPr>
              <a:t>” in his heart. </a:t>
            </a:r>
          </a:p>
          <a:p>
            <a:r>
              <a:rPr lang="en-US" sz="4000" dirty="0">
                <a:solidFill>
                  <a:schemeClr val="bg1"/>
                </a:solidFill>
                <a:effectLst>
                  <a:outerShdw blurRad="38100" dist="38100" dir="2700000" algn="ctr" rotWithShape="0">
                    <a:schemeClr val="tx1"/>
                  </a:outerShdw>
                </a:effectLst>
              </a:rPr>
              <a:t>Keeping the matter in his heart may carry the idea of pondering the things he had seen. </a:t>
            </a:r>
          </a:p>
        </p:txBody>
      </p:sp>
      <p:sp>
        <p:nvSpPr>
          <p:cNvPr id="7" name="Title 1">
            <a:extLst>
              <a:ext uri="{FF2B5EF4-FFF2-40B4-BE49-F238E27FC236}">
                <a16:creationId xmlns:a16="http://schemas.microsoft.com/office/drawing/2014/main" id="{D5094D8D-20F4-3590-9D5E-AF49DDE99FD3}"/>
              </a:ext>
            </a:extLst>
          </p:cNvPr>
          <p:cNvSpPr>
            <a:spLocks noGrp="1"/>
          </p:cNvSpPr>
          <p:nvPr>
            <p:ph type="title"/>
          </p:nvPr>
        </p:nvSpPr>
        <p:spPr>
          <a:xfrm>
            <a:off x="0" y="4"/>
            <a:ext cx="12192000" cy="89828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7:28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Here is the end of the matter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for me, Daniel, my thoughts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greatly alarmed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me, and my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color changed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 kept the matter in my heart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39F37B04-E3BE-F32A-7C41-3994F08B1A8D}"/>
              </a:ext>
            </a:extLst>
          </p:cNvPr>
          <p:cNvSpPr txBox="1"/>
          <p:nvPr/>
        </p:nvSpPr>
        <p:spPr>
          <a:xfrm>
            <a:off x="0" y="6488668"/>
            <a:ext cx="12192000" cy="369332"/>
          </a:xfrm>
          <a:prstGeom prst="rect">
            <a:avLst/>
          </a:prstGeom>
          <a:noFill/>
        </p:spPr>
        <p:txBody>
          <a:bodyPr wrap="square" rtlCol="0">
            <a:spAutoFit/>
          </a:bodyPr>
          <a:lstStyle/>
          <a:p>
            <a:pPr lvl="0"/>
            <a:r>
              <a:rPr lang="en-US" dirty="0">
                <a:solidFill>
                  <a:srgbClr val="FFFFFF"/>
                </a:solidFill>
                <a:effectLst>
                  <a:outerShdw blurRad="50800" dist="50800" dir="5400000" algn="ctr">
                    <a:srgbClr val="000000"/>
                  </a:outerShdw>
                </a:effectLst>
                <a:latin typeface="Calibri" panose="020F0502020204030204" pitchFamily="34" charset="0"/>
              </a:rPr>
              <a:t>Miller, Stephen R., Daniel, vol. 18, The New American Commentary (pp. </a:t>
            </a:r>
            <a:r>
              <a:rPr lang="en-US" dirty="0">
                <a:solidFill>
                  <a:schemeClr val="bg1"/>
                </a:solidFill>
                <a:effectLst>
                  <a:outerShdw blurRad="38100" dist="38100" dir="2700000" algn="ctr" rotWithShape="0">
                    <a:schemeClr val="tx1"/>
                  </a:outerShdw>
                </a:effectLst>
              </a:rPr>
              <a:t>217–218</a:t>
            </a:r>
            <a:r>
              <a:rPr lang="en-US" dirty="0">
                <a:solidFill>
                  <a:srgbClr val="FFFFFF"/>
                </a:solidFill>
                <a:effectLst>
                  <a:outerShdw blurRad="50800" dist="50800" dir="5400000" algn="ctr">
                    <a:srgbClr val="000000"/>
                  </a:outerShdw>
                </a:effectLst>
                <a:latin typeface="Calibri" panose="020F0502020204030204" pitchFamily="34" charset="0"/>
              </a:rPr>
              <a:t>)</a:t>
            </a:r>
          </a:p>
        </p:txBody>
      </p:sp>
    </p:spTree>
    <p:extLst>
      <p:ext uri="{BB962C8B-B14F-4D97-AF65-F5344CB8AC3E}">
        <p14:creationId xmlns:p14="http://schemas.microsoft.com/office/powerpoint/2010/main" val="190813811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747EA05E-1FEB-E89F-E3A8-8EF7AB66055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CD2175C-6744-4C46-9AB1-1318A85AD99C}"/>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B1B18600-AC9E-EE84-1904-93500AE772DC}"/>
              </a:ext>
            </a:extLst>
          </p:cNvPr>
          <p:cNvSpPr>
            <a:spLocks noGrp="1"/>
          </p:cNvSpPr>
          <p:nvPr>
            <p:ph idx="1"/>
          </p:nvPr>
        </p:nvSpPr>
        <p:spPr>
          <a:xfrm>
            <a:off x="246490" y="588394"/>
            <a:ext cx="11545293" cy="6117205"/>
          </a:xfrm>
        </p:spPr>
        <p:txBody>
          <a:bodyPr>
            <a:normAutofit fontScale="70000" lnSpcReduction="20000"/>
          </a:bodyPr>
          <a:lstStyle/>
          <a:p>
            <a:r>
              <a:rPr lang="en-US" sz="3600" dirty="0">
                <a:sym typeface="Wingdings" panose="05000000000000000000" pitchFamily="2" charset="2"/>
              </a:rPr>
              <a:t>The overriding message of this vision is summarized in by the angel in the first two sentences of his interpretation given in Dan 7:17-18:</a:t>
            </a:r>
          </a:p>
          <a:p>
            <a:pPr lvl="1"/>
            <a:r>
              <a:rPr lang="en-US" sz="3200" i="1" dirty="0">
                <a:solidFill>
                  <a:srgbClr val="0000FF"/>
                </a:solidFill>
                <a:latin typeface="Cambria" panose="02040503050406030204" pitchFamily="18" charset="0"/>
                <a:ea typeface="Cambria" panose="02040503050406030204" pitchFamily="18" charset="0"/>
              </a:rPr>
              <a:t>These four great beasts are four kings who shall arise out of the earth. But the saints of the Most High shall receive the kingdom and possess the kingdom forever, forever and ever.</a:t>
            </a:r>
          </a:p>
          <a:p>
            <a:r>
              <a:rPr lang="en-US" sz="3600" dirty="0">
                <a:sym typeface="Wingdings" panose="05000000000000000000" pitchFamily="2" charset="2"/>
              </a:rPr>
              <a:t>In other words, the powers of darkness that dominated the earth in the days of Daniel were to lose their dominion to a new everlasting kingdom made up of “</a:t>
            </a:r>
            <a:r>
              <a:rPr lang="en-US" sz="3600" i="1" dirty="0">
                <a:solidFill>
                  <a:srgbClr val="0000FF"/>
                </a:solidFill>
                <a:latin typeface="Cambria" panose="02040503050406030204" pitchFamily="18" charset="0"/>
                <a:ea typeface="Cambria" panose="02040503050406030204" pitchFamily="18" charset="0"/>
              </a:rPr>
              <a:t>the saints of the Most High</a:t>
            </a:r>
            <a:r>
              <a:rPr lang="en-US" sz="3600" dirty="0">
                <a:sym typeface="Wingdings" panose="05000000000000000000" pitchFamily="2" charset="2"/>
              </a:rPr>
              <a:t>”</a:t>
            </a:r>
          </a:p>
          <a:p>
            <a:r>
              <a:rPr lang="en-US" sz="3600" dirty="0">
                <a:sym typeface="Wingdings" panose="05000000000000000000" pitchFamily="2" charset="2"/>
              </a:rPr>
              <a:t>As we were told in Daniel 2:44, this everlasting kingdom will be established “</a:t>
            </a:r>
            <a:r>
              <a:rPr lang="en-US" sz="3600" i="1" dirty="0">
                <a:solidFill>
                  <a:srgbClr val="0000FF"/>
                </a:solidFill>
                <a:latin typeface="Cambria" panose="02040503050406030204" pitchFamily="18" charset="0"/>
                <a:ea typeface="Cambria" panose="02040503050406030204" pitchFamily="18" charset="0"/>
                <a:sym typeface="Wingdings" panose="05000000000000000000" pitchFamily="2" charset="2"/>
              </a:rPr>
              <a:t>in the days of those kings</a:t>
            </a:r>
            <a:r>
              <a:rPr lang="en-US" sz="3600" dirty="0">
                <a:sym typeface="Wingdings" panose="05000000000000000000" pitchFamily="2" charset="2"/>
              </a:rPr>
              <a:t>”, that is, the kings of the fourth empire, Rome. And we see that kingdom continues to this very day.</a:t>
            </a:r>
          </a:p>
          <a:p>
            <a:r>
              <a:rPr lang="en-US" sz="3600" dirty="0">
                <a:sym typeface="Wingdings" panose="05000000000000000000" pitchFamily="2" charset="2"/>
              </a:rPr>
              <a:t>Christians are sometimes accused of being “too heavenly minded to be of any earthly good” – that is, their expectation is that all the good things we are waiting for all happen in some future heavenly kingdom.</a:t>
            </a:r>
          </a:p>
          <a:p>
            <a:r>
              <a:rPr lang="en-US" sz="3600" dirty="0"/>
              <a:t>A future heavenly kingdom </a:t>
            </a:r>
            <a:r>
              <a:rPr lang="en-US" sz="3600" b="1" i="1" dirty="0"/>
              <a:t>is</a:t>
            </a:r>
            <a:r>
              <a:rPr lang="en-US" sz="3600" dirty="0"/>
              <a:t> coming when Christ will conquer death, the last enemy – and we </a:t>
            </a:r>
            <a:r>
              <a:rPr lang="en-US" sz="3600" b="1" i="1" dirty="0"/>
              <a:t>should</a:t>
            </a:r>
            <a:r>
              <a:rPr lang="en-US" sz="3600" dirty="0"/>
              <a:t> very much look forward to that kingdom.</a:t>
            </a:r>
          </a:p>
          <a:p>
            <a:r>
              <a:rPr lang="en-US" sz="3600" b="1" i="1" dirty="0"/>
              <a:t>But</a:t>
            </a:r>
            <a:r>
              <a:rPr lang="en-US" sz="3600" dirty="0"/>
              <a:t> the message of today’s text is that Christ is reigning </a:t>
            </a:r>
            <a:r>
              <a:rPr lang="en-US" sz="3600" b="1" i="1" dirty="0"/>
              <a:t>now</a:t>
            </a:r>
            <a:r>
              <a:rPr lang="en-US" sz="3600" dirty="0"/>
              <a:t> and the dominion that we as saints are to exercise in discipling the nations should be happening </a:t>
            </a:r>
            <a:r>
              <a:rPr lang="en-US" sz="3600" b="1" i="1" dirty="0"/>
              <a:t>now</a:t>
            </a:r>
            <a:r>
              <a:rPr lang="en-US" sz="3600" dirty="0"/>
              <a:t>!</a:t>
            </a:r>
          </a:p>
          <a:p>
            <a:r>
              <a:rPr lang="en-US" sz="3600" dirty="0"/>
              <a:t>Does hearing and reflecting on this idea help you feel the need to take action in the present day, rather than merely waiting for heaven?</a:t>
            </a:r>
          </a:p>
        </p:txBody>
      </p:sp>
    </p:spTree>
    <p:extLst>
      <p:ext uri="{BB962C8B-B14F-4D97-AF65-F5344CB8AC3E}">
        <p14:creationId xmlns:p14="http://schemas.microsoft.com/office/powerpoint/2010/main" val="25862446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8978F2C7-7B9D-8952-DCE3-D1C3265DAB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8EC0D26-0E33-8FF7-8553-8BEC19E1DDAE}"/>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A6D798A2-A199-8920-403C-A04E310CDA07}"/>
              </a:ext>
            </a:extLst>
          </p:cNvPr>
          <p:cNvSpPr>
            <a:spLocks noGrp="1"/>
          </p:cNvSpPr>
          <p:nvPr>
            <p:ph idx="1"/>
          </p:nvPr>
        </p:nvSpPr>
        <p:spPr>
          <a:xfrm>
            <a:off x="246490" y="588395"/>
            <a:ext cx="11545293" cy="2059012"/>
          </a:xfrm>
        </p:spPr>
        <p:txBody>
          <a:bodyPr>
            <a:normAutofit lnSpcReduction="10000"/>
          </a:bodyPr>
          <a:lstStyle/>
          <a:p>
            <a:r>
              <a:rPr lang="en-US" sz="3600" dirty="0">
                <a:sym typeface="Wingdings" panose="05000000000000000000" pitchFamily="2" charset="2"/>
              </a:rPr>
              <a:t>In today’s lesson I presented a chart summarizing three ideas presented in Daniel 7 about the ten horns, and specifically the little horn, that I have thus far had difficulty reconciling:</a:t>
            </a:r>
            <a:endParaRPr lang="en-US" sz="3600" dirty="0"/>
          </a:p>
        </p:txBody>
      </p:sp>
      <p:graphicFrame>
        <p:nvGraphicFramePr>
          <p:cNvPr id="3" name="Table 2">
            <a:extLst>
              <a:ext uri="{FF2B5EF4-FFF2-40B4-BE49-F238E27FC236}">
                <a16:creationId xmlns:a16="http://schemas.microsoft.com/office/drawing/2014/main" id="{90FB72A5-5316-7855-0748-F04E131DE953}"/>
              </a:ext>
            </a:extLst>
          </p:cNvPr>
          <p:cNvGraphicFramePr>
            <a:graphicFrameLocks noGrp="1"/>
          </p:cNvGraphicFramePr>
          <p:nvPr>
            <p:extLst>
              <p:ext uri="{D42A27DB-BD31-4B8C-83A1-F6EECF244321}">
                <p14:modId xmlns:p14="http://schemas.microsoft.com/office/powerpoint/2010/main" val="1036485841"/>
              </p:ext>
            </p:extLst>
          </p:nvPr>
        </p:nvGraphicFramePr>
        <p:xfrm>
          <a:off x="1587462" y="2650295"/>
          <a:ext cx="8127999" cy="2839720"/>
        </p:xfrm>
        <a:graphic>
          <a:graphicData uri="http://schemas.openxmlformats.org/drawingml/2006/table">
            <a:tbl>
              <a:tblPr firstRow="1" bandRow="1">
                <a:tableStyleId>{5C22544A-7EE6-4342-B048-85BDC9FD1C3A}</a:tableStyleId>
              </a:tblPr>
              <a:tblGrid>
                <a:gridCol w="2846125">
                  <a:extLst>
                    <a:ext uri="{9D8B030D-6E8A-4147-A177-3AD203B41FA5}">
                      <a16:colId xmlns:a16="http://schemas.microsoft.com/office/drawing/2014/main" val="1381822496"/>
                    </a:ext>
                  </a:extLst>
                </a:gridCol>
                <a:gridCol w="2767054">
                  <a:extLst>
                    <a:ext uri="{9D8B030D-6E8A-4147-A177-3AD203B41FA5}">
                      <a16:colId xmlns:a16="http://schemas.microsoft.com/office/drawing/2014/main" val="3396413345"/>
                    </a:ext>
                  </a:extLst>
                </a:gridCol>
                <a:gridCol w="2514820">
                  <a:extLst>
                    <a:ext uri="{9D8B030D-6E8A-4147-A177-3AD203B41FA5}">
                      <a16:colId xmlns:a16="http://schemas.microsoft.com/office/drawing/2014/main" val="653633636"/>
                    </a:ext>
                  </a:extLst>
                </a:gridCol>
              </a:tblGrid>
              <a:tr h="370840">
                <a:tc>
                  <a:txBody>
                    <a:bodyPr/>
                    <a:lstStyle/>
                    <a:p>
                      <a:r>
                        <a:rPr lang="en-US" dirty="0"/>
                        <a:t>Verse 7-8</a:t>
                      </a:r>
                    </a:p>
                  </a:txBody>
                  <a:tcPr/>
                </a:tc>
                <a:tc>
                  <a:txBody>
                    <a:bodyPr/>
                    <a:lstStyle/>
                    <a:p>
                      <a:r>
                        <a:rPr lang="en-US" dirty="0"/>
                        <a:t>Verse 20</a:t>
                      </a:r>
                    </a:p>
                  </a:txBody>
                  <a:tcPr/>
                </a:tc>
                <a:tc>
                  <a:txBody>
                    <a:bodyPr/>
                    <a:lstStyle/>
                    <a:p>
                      <a:r>
                        <a:rPr lang="en-US" dirty="0"/>
                        <a:t>Verse 24</a:t>
                      </a:r>
                    </a:p>
                  </a:txBody>
                  <a:tcPr/>
                </a:tc>
                <a:extLst>
                  <a:ext uri="{0D108BD9-81ED-4DB2-BD59-A6C34878D82A}">
                    <a16:rowId xmlns:a16="http://schemas.microsoft.com/office/drawing/2014/main" val="2487480730"/>
                  </a:ext>
                </a:extLst>
              </a:tr>
              <a:tr h="370840">
                <a:tc>
                  <a:txBody>
                    <a:bodyPr/>
                    <a:lstStyle/>
                    <a:p>
                      <a:r>
                        <a:rPr lang="nl-NL" sz="1800" b="0" i="0" u="none" strike="noStrike" kern="1200" baseline="0" dirty="0">
                          <a:solidFill>
                            <a:schemeClr val="dk1"/>
                          </a:solidFill>
                          <a:latin typeface="+mn-lt"/>
                          <a:ea typeface="+mn-ea"/>
                          <a:cs typeface="+mn-cs"/>
                        </a:rPr>
                        <a:t>it had ten horns</a:t>
                      </a:r>
                      <a:endParaRPr lang="en-US" dirty="0"/>
                    </a:p>
                  </a:txBody>
                  <a:tcPr/>
                </a:tc>
                <a:tc>
                  <a:txBody>
                    <a:bodyPr/>
                    <a:lstStyle/>
                    <a:p>
                      <a:r>
                        <a:rPr lang="en-US" sz="1800" b="0" i="0" u="none" strike="noStrike" kern="1200" baseline="0" dirty="0">
                          <a:solidFill>
                            <a:schemeClr val="dk1"/>
                          </a:solidFill>
                          <a:latin typeface="+mn-lt"/>
                          <a:ea typeface="+mn-ea"/>
                          <a:cs typeface="+mn-cs"/>
                        </a:rPr>
                        <a:t>ten horns… were on its head</a:t>
                      </a:r>
                      <a:endParaRPr lang="en-US" dirty="0"/>
                    </a:p>
                  </a:txBody>
                  <a:tcPr/>
                </a:tc>
                <a:tc>
                  <a:txBody>
                    <a:bodyPr/>
                    <a:lstStyle/>
                    <a:p>
                      <a:r>
                        <a:rPr lang="en-US" sz="1800" b="0" i="0" u="none" strike="noStrike" kern="1200" baseline="0" dirty="0">
                          <a:solidFill>
                            <a:schemeClr val="dk1"/>
                          </a:solidFill>
                          <a:latin typeface="+mn-lt"/>
                          <a:ea typeface="+mn-ea"/>
                          <a:cs typeface="+mn-cs"/>
                        </a:rPr>
                        <a:t>ten kings shall arise</a:t>
                      </a:r>
                      <a:endParaRPr lang="en-US" dirty="0"/>
                    </a:p>
                  </a:txBody>
                  <a:tcPr/>
                </a:tc>
                <a:extLst>
                  <a:ext uri="{0D108BD9-81ED-4DB2-BD59-A6C34878D82A}">
                    <a16:rowId xmlns:a16="http://schemas.microsoft.com/office/drawing/2014/main" val="2962927036"/>
                  </a:ext>
                </a:extLst>
              </a:tr>
              <a:tr h="370840">
                <a:tc>
                  <a:txBody>
                    <a:bodyPr/>
                    <a:lstStyle/>
                    <a:p>
                      <a:r>
                        <a:rPr lang="en-US" sz="1800" b="0" i="0" u="none" strike="noStrike" kern="1200" baseline="0" dirty="0">
                          <a:solidFill>
                            <a:schemeClr val="dk1"/>
                          </a:solidFill>
                          <a:latin typeface="+mn-lt"/>
                          <a:ea typeface="+mn-ea"/>
                          <a:cs typeface="+mn-cs"/>
                        </a:rPr>
                        <a:t>there came up </a:t>
                      </a:r>
                      <a:r>
                        <a:rPr lang="en-US" sz="1800" b="1" i="1" u="none" strike="noStrike" kern="1200" baseline="0" dirty="0">
                          <a:solidFill>
                            <a:schemeClr val="dk1"/>
                          </a:solidFill>
                          <a:latin typeface="+mn-lt"/>
                          <a:ea typeface="+mn-ea"/>
                          <a:cs typeface="+mn-cs"/>
                        </a:rPr>
                        <a:t>among</a:t>
                      </a:r>
                      <a:r>
                        <a:rPr lang="en-US" sz="1800" b="0" i="0" u="none" strike="noStrike" kern="1200" baseline="0" dirty="0">
                          <a:solidFill>
                            <a:schemeClr val="dk1"/>
                          </a:solidFill>
                          <a:latin typeface="+mn-lt"/>
                          <a:ea typeface="+mn-ea"/>
                          <a:cs typeface="+mn-cs"/>
                        </a:rPr>
                        <a:t> them </a:t>
                      </a:r>
                      <a:r>
                        <a:rPr lang="en-US" sz="1800" b="1" i="1" u="none" strike="noStrike" kern="1200" baseline="0" dirty="0">
                          <a:solidFill>
                            <a:schemeClr val="dk1"/>
                          </a:solidFill>
                          <a:latin typeface="+mn-lt"/>
                          <a:ea typeface="+mn-ea"/>
                          <a:cs typeface="+mn-cs"/>
                        </a:rPr>
                        <a:t>another</a:t>
                      </a:r>
                      <a:r>
                        <a:rPr lang="en-US" sz="1800" b="0" i="0" u="none" strike="noStrike" kern="1200" baseline="0" dirty="0">
                          <a:solidFill>
                            <a:schemeClr val="dk1"/>
                          </a:solidFill>
                          <a:latin typeface="+mn-lt"/>
                          <a:ea typeface="+mn-ea"/>
                          <a:cs typeface="+mn-cs"/>
                        </a:rPr>
                        <a:t> horn, a little one</a:t>
                      </a:r>
                      <a:endParaRPr lang="en-US" dirty="0"/>
                    </a:p>
                  </a:txBody>
                  <a:tcPr/>
                </a:tc>
                <a:tc>
                  <a:txBody>
                    <a:bodyPr/>
                    <a:lstStyle/>
                    <a:p>
                      <a:r>
                        <a:rPr lang="en-US" sz="1800" b="0" i="0" u="none" strike="noStrike" kern="1200" baseline="0" dirty="0">
                          <a:solidFill>
                            <a:schemeClr val="dk1"/>
                          </a:solidFill>
                          <a:latin typeface="+mn-lt"/>
                          <a:ea typeface="+mn-ea"/>
                          <a:cs typeface="+mn-cs"/>
                        </a:rPr>
                        <a:t>the </a:t>
                      </a:r>
                      <a:r>
                        <a:rPr lang="en-US" sz="1800" b="1" i="1" u="none" strike="noStrike" kern="1200" baseline="0" dirty="0">
                          <a:solidFill>
                            <a:schemeClr val="dk1"/>
                          </a:solidFill>
                          <a:latin typeface="+mn-lt"/>
                          <a:ea typeface="+mn-ea"/>
                          <a:cs typeface="+mn-cs"/>
                        </a:rPr>
                        <a:t>other</a:t>
                      </a:r>
                      <a:r>
                        <a:rPr lang="en-US" sz="1800" b="0" i="0" u="none" strike="noStrike" kern="1200" baseline="0" dirty="0">
                          <a:solidFill>
                            <a:schemeClr val="dk1"/>
                          </a:solidFill>
                          <a:latin typeface="+mn-lt"/>
                          <a:ea typeface="+mn-ea"/>
                          <a:cs typeface="+mn-cs"/>
                        </a:rPr>
                        <a:t> horn that came up</a:t>
                      </a:r>
                      <a:endParaRPr lang="en-US" dirty="0"/>
                    </a:p>
                  </a:txBody>
                  <a:tcPr/>
                </a:tc>
                <a:tc>
                  <a:txBody>
                    <a:bodyPr/>
                    <a:lstStyle/>
                    <a:p>
                      <a:r>
                        <a:rPr lang="en-US" sz="1800" b="0" i="0" u="none" strike="noStrike" kern="1200" baseline="0" dirty="0">
                          <a:solidFill>
                            <a:schemeClr val="dk1"/>
                          </a:solidFill>
                          <a:latin typeface="+mn-lt"/>
                          <a:ea typeface="+mn-ea"/>
                          <a:cs typeface="+mn-cs"/>
                        </a:rPr>
                        <a:t>another shall arise </a:t>
                      </a:r>
                      <a:r>
                        <a:rPr lang="en-US" sz="1800" b="1" i="1" u="none" strike="noStrike" kern="1200" baseline="0" dirty="0">
                          <a:solidFill>
                            <a:schemeClr val="dk1"/>
                          </a:solidFill>
                          <a:latin typeface="+mn-lt"/>
                          <a:ea typeface="+mn-ea"/>
                          <a:cs typeface="+mn-cs"/>
                        </a:rPr>
                        <a:t>after</a:t>
                      </a:r>
                      <a:r>
                        <a:rPr lang="en-US" sz="1800" b="0" i="0" u="none" strike="noStrike" kern="1200" baseline="0" dirty="0">
                          <a:solidFill>
                            <a:schemeClr val="dk1"/>
                          </a:solidFill>
                          <a:latin typeface="+mn-lt"/>
                          <a:ea typeface="+mn-ea"/>
                          <a:cs typeface="+mn-cs"/>
                        </a:rPr>
                        <a:t> them</a:t>
                      </a:r>
                      <a:endParaRPr lang="en-US" dirty="0"/>
                    </a:p>
                  </a:txBody>
                  <a:tcPr/>
                </a:tc>
                <a:extLst>
                  <a:ext uri="{0D108BD9-81ED-4DB2-BD59-A6C34878D82A}">
                    <a16:rowId xmlns:a16="http://schemas.microsoft.com/office/drawing/2014/main" val="3031903480"/>
                  </a:ext>
                </a:extLst>
              </a:tr>
              <a:tr h="370840">
                <a:tc>
                  <a:txBody>
                    <a:bodyPr/>
                    <a:lstStyle/>
                    <a:p>
                      <a:r>
                        <a:rPr lang="en-US" sz="1800" b="0" i="0" u="none" strike="noStrike" kern="1200" baseline="0" dirty="0">
                          <a:solidFill>
                            <a:schemeClr val="dk1"/>
                          </a:solidFill>
                          <a:latin typeface="+mn-lt"/>
                          <a:ea typeface="+mn-ea"/>
                          <a:cs typeface="+mn-cs"/>
                        </a:rPr>
                        <a:t>before which three of the first horns were plucked up by the roots </a:t>
                      </a:r>
                      <a:endParaRPr lang="en-US" dirty="0"/>
                    </a:p>
                  </a:txBody>
                  <a:tcPr/>
                </a:tc>
                <a:tc>
                  <a:txBody>
                    <a:bodyPr/>
                    <a:lstStyle/>
                    <a:p>
                      <a:r>
                        <a:rPr lang="en-US" sz="1800" b="0" i="0" u="none" strike="noStrike" kern="1200" baseline="0" dirty="0">
                          <a:solidFill>
                            <a:schemeClr val="dk1"/>
                          </a:solidFill>
                          <a:latin typeface="+mn-lt"/>
                          <a:ea typeface="+mn-ea"/>
                          <a:cs typeface="+mn-cs"/>
                        </a:rPr>
                        <a:t>before which three of them fell</a:t>
                      </a:r>
                      <a:endParaRPr lang="en-US" dirty="0"/>
                    </a:p>
                  </a:txBody>
                  <a:tcPr/>
                </a:tc>
                <a:tc>
                  <a:txBody>
                    <a:bodyPr/>
                    <a:lstStyle/>
                    <a:p>
                      <a:r>
                        <a:rPr lang="en-US" sz="1800" b="0" i="0" u="none" strike="noStrike" kern="1200" baseline="0" dirty="0">
                          <a:solidFill>
                            <a:schemeClr val="dk1"/>
                          </a:solidFill>
                          <a:latin typeface="+mn-lt"/>
                          <a:ea typeface="+mn-ea"/>
                          <a:cs typeface="+mn-cs"/>
                        </a:rPr>
                        <a:t>he shall be different from the former ones, and shall put down three kings. </a:t>
                      </a:r>
                      <a:endParaRPr lang="en-US" dirty="0"/>
                    </a:p>
                  </a:txBody>
                  <a:tcPr/>
                </a:tc>
                <a:extLst>
                  <a:ext uri="{0D108BD9-81ED-4DB2-BD59-A6C34878D82A}">
                    <a16:rowId xmlns:a16="http://schemas.microsoft.com/office/drawing/2014/main" val="625911606"/>
                  </a:ext>
                </a:extLst>
              </a:tr>
            </a:tbl>
          </a:graphicData>
        </a:graphic>
      </p:graphicFrame>
      <p:sp>
        <p:nvSpPr>
          <p:cNvPr id="5" name="Content Placeholder 1">
            <a:extLst>
              <a:ext uri="{FF2B5EF4-FFF2-40B4-BE49-F238E27FC236}">
                <a16:creationId xmlns:a16="http://schemas.microsoft.com/office/drawing/2014/main" id="{4963405D-6013-34A1-2459-F3849C3213E0}"/>
              </a:ext>
            </a:extLst>
          </p:cNvPr>
          <p:cNvSpPr txBox="1">
            <a:spLocks/>
          </p:cNvSpPr>
          <p:nvPr/>
        </p:nvSpPr>
        <p:spPr>
          <a:xfrm>
            <a:off x="246489" y="5788261"/>
            <a:ext cx="11545293" cy="791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sym typeface="Wingdings" panose="05000000000000000000" pitchFamily="2" charset="2"/>
              </a:rPr>
              <a:t>What are </a:t>
            </a:r>
            <a:r>
              <a:rPr lang="en-US" sz="3600" b="1" i="1" dirty="0">
                <a:sym typeface="Wingdings" panose="05000000000000000000" pitchFamily="2" charset="2"/>
              </a:rPr>
              <a:t>your</a:t>
            </a:r>
            <a:r>
              <a:rPr lang="en-US" sz="3600" dirty="0">
                <a:sym typeface="Wingdings" panose="05000000000000000000" pitchFamily="2" charset="2"/>
              </a:rPr>
              <a:t> thoughts on this?</a:t>
            </a:r>
            <a:endParaRPr lang="en-US" sz="3600" dirty="0"/>
          </a:p>
        </p:txBody>
      </p:sp>
    </p:spTree>
    <p:extLst>
      <p:ext uri="{BB962C8B-B14F-4D97-AF65-F5344CB8AC3E}">
        <p14:creationId xmlns:p14="http://schemas.microsoft.com/office/powerpoint/2010/main" val="3792232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447121E-8525-008B-78AF-ACD63D91CAC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FE9D62A-4399-4AAF-6FB6-6E7D81F15767}"/>
              </a:ext>
            </a:extLst>
          </p:cNvPr>
          <p:cNvSpPr>
            <a:spLocks noGrp="1"/>
          </p:cNvSpPr>
          <p:nvPr>
            <p:ph type="title"/>
          </p:nvPr>
        </p:nvSpPr>
        <p:spPr>
          <a:xfrm>
            <a:off x="0" y="0"/>
            <a:ext cx="12192000" cy="1299411"/>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Interpretation of the Vision (7:15-28)</a:t>
            </a:r>
          </a:p>
        </p:txBody>
      </p:sp>
      <p:sp>
        <p:nvSpPr>
          <p:cNvPr id="5" name="Content Placeholder 4">
            <a:extLst>
              <a:ext uri="{FF2B5EF4-FFF2-40B4-BE49-F238E27FC236}">
                <a16:creationId xmlns:a16="http://schemas.microsoft.com/office/drawing/2014/main" id="{901129A1-635E-5260-4E08-5D4369933021}"/>
              </a:ext>
            </a:extLst>
          </p:cNvPr>
          <p:cNvSpPr>
            <a:spLocks noGrp="1"/>
          </p:cNvSpPr>
          <p:nvPr>
            <p:ph idx="1"/>
          </p:nvPr>
        </p:nvSpPr>
        <p:spPr>
          <a:xfrm>
            <a:off x="357809" y="1057523"/>
            <a:ext cx="11465223" cy="5738131"/>
          </a:xfrm>
        </p:spPr>
        <p:txBody>
          <a:bodyPr>
            <a:normAutofit fontScale="92500" lnSpcReduction="2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7:19</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wanted to know the true meaning of the fourth beast, which was different from all the others and most terrifying, with its iron teeth and bronze claws--the beast that crushed and devoured its victims and trampled underfoot whatever was left.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20</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also wanted to know about the ten horns on its head and about the other horn that came up, before which three of them fell--the horn that looked more imposing than the others and that had eyes and a mouth that spoke boastfully.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I watched, this horn was waging war against the saints and defeating them,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until the Ancient of Days came and pronounced judgment in favor of the saints of the Most High, and the time came when they possessed the kingdom. </a:t>
            </a:r>
          </a:p>
        </p:txBody>
      </p:sp>
    </p:spTree>
    <p:extLst>
      <p:ext uri="{BB962C8B-B14F-4D97-AF65-F5344CB8AC3E}">
        <p14:creationId xmlns:p14="http://schemas.microsoft.com/office/powerpoint/2010/main" val="938990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2234B70-9BD1-35AB-4128-0F31813AFF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18C3B3-6851-89E1-3E34-7E38C97B8966}"/>
              </a:ext>
            </a:extLst>
          </p:cNvPr>
          <p:cNvSpPr>
            <a:spLocks noGrp="1"/>
          </p:cNvSpPr>
          <p:nvPr>
            <p:ph type="title"/>
          </p:nvPr>
        </p:nvSpPr>
        <p:spPr>
          <a:xfrm>
            <a:off x="0" y="0"/>
            <a:ext cx="12192000" cy="1299411"/>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Interpretation of the Vision (7:15-28)</a:t>
            </a:r>
          </a:p>
        </p:txBody>
      </p:sp>
      <p:sp>
        <p:nvSpPr>
          <p:cNvPr id="5" name="Content Placeholder 4">
            <a:extLst>
              <a:ext uri="{FF2B5EF4-FFF2-40B4-BE49-F238E27FC236}">
                <a16:creationId xmlns:a16="http://schemas.microsoft.com/office/drawing/2014/main" id="{B8B16C0F-9727-0243-B134-06C36FF35B70}"/>
              </a:ext>
            </a:extLst>
          </p:cNvPr>
          <p:cNvSpPr>
            <a:spLocks noGrp="1"/>
          </p:cNvSpPr>
          <p:nvPr>
            <p:ph idx="1"/>
          </p:nvPr>
        </p:nvSpPr>
        <p:spPr>
          <a:xfrm>
            <a:off x="357809" y="1057523"/>
            <a:ext cx="11465223" cy="5738131"/>
          </a:xfrm>
        </p:spPr>
        <p:txBody>
          <a:bodyPr>
            <a:normAutofit fontScale="92500"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gave me this explanation: ‘The fourth beast is a fourth kingdom that will appear on earth. It will be different from all the other kingdoms and will devour the whole earth, trampling it down and crushing it.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ten horns are ten kings who will come from this kingdom. After them another king will arise, different from the earlier ones; he will subdue three kings.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He will speak against the Most High and oppress his saints and try to change the set times and the laws. The saints will be handed over to him for a time, times and half a time.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 ‘But the court will sit, and his power will be taken away and completely destroyed forever. </a:t>
            </a:r>
          </a:p>
        </p:txBody>
      </p:sp>
    </p:spTree>
    <p:extLst>
      <p:ext uri="{BB962C8B-B14F-4D97-AF65-F5344CB8AC3E}">
        <p14:creationId xmlns:p14="http://schemas.microsoft.com/office/powerpoint/2010/main" val="40180315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43340C4-1EF4-0362-A6BC-AA6381BE3E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F64E4C-790D-7BE7-FAAA-8B7AD578E0F1}"/>
              </a:ext>
            </a:extLst>
          </p:cNvPr>
          <p:cNvSpPr>
            <a:spLocks noGrp="1"/>
          </p:cNvSpPr>
          <p:nvPr>
            <p:ph type="title"/>
          </p:nvPr>
        </p:nvSpPr>
        <p:spPr>
          <a:xfrm>
            <a:off x="0" y="0"/>
            <a:ext cx="12192000" cy="1299411"/>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Interpretation of the Vision (7:15-28)</a:t>
            </a:r>
          </a:p>
        </p:txBody>
      </p:sp>
      <p:sp>
        <p:nvSpPr>
          <p:cNvPr id="5" name="Content Placeholder 4">
            <a:extLst>
              <a:ext uri="{FF2B5EF4-FFF2-40B4-BE49-F238E27FC236}">
                <a16:creationId xmlns:a16="http://schemas.microsoft.com/office/drawing/2014/main" id="{8FF9D059-BDFA-ABD7-EC89-6C41901308AB}"/>
              </a:ext>
            </a:extLst>
          </p:cNvPr>
          <p:cNvSpPr>
            <a:spLocks noGrp="1"/>
          </p:cNvSpPr>
          <p:nvPr>
            <p:ph idx="1"/>
          </p:nvPr>
        </p:nvSpPr>
        <p:spPr>
          <a:xfrm>
            <a:off x="357809" y="1057523"/>
            <a:ext cx="11465223" cy="5738131"/>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the sovereignty, power and greatness of the kingdoms under the whole heaven will be handed over to the saints, the people of the Most High. His kingdom will be an everlasting kingdom, and all rulers will worship and obey him.'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28</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“This is the end of the matter. I, Daniel, was deeply troubled by my thoughts, and my face turned pale, but I kept the matter to myself.”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674556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6A2E7D7-BC29-8CA8-2B7E-9904CC007A8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9B29872-4263-9E69-EC86-D236572F3FF7}"/>
              </a:ext>
            </a:extLst>
          </p:cNvPr>
          <p:cNvSpPr>
            <a:spLocks noGrp="1"/>
          </p:cNvSpPr>
          <p:nvPr>
            <p:ph idx="1"/>
          </p:nvPr>
        </p:nvSpPr>
        <p:spPr>
          <a:xfrm>
            <a:off x="160421" y="1251285"/>
            <a:ext cx="11975432" cy="5272762"/>
          </a:xfrm>
        </p:spPr>
        <p:txBody>
          <a:bodyPr>
            <a:normAutofit fontScale="85000" lnSpcReduction="20000"/>
          </a:bodyPr>
          <a:lstStyle/>
          <a:p>
            <a:r>
              <a:rPr lang="en-US" sz="4400" dirty="0">
                <a:solidFill>
                  <a:schemeClr val="bg1"/>
                </a:solidFill>
                <a:effectLst>
                  <a:outerShdw blurRad="38100" dist="38100" dir="2700000" algn="ctr" rotWithShape="0">
                    <a:schemeClr val="tx1"/>
                  </a:outerShdw>
                </a:effectLst>
              </a:rPr>
              <a:t>The full implications of the vision were not revealed to Daniel, but he recognized that it portrayed the violent overthrow of governments and chaos in the world. </a:t>
            </a:r>
          </a:p>
          <a:p>
            <a:r>
              <a:rPr lang="en-US" sz="4400" dirty="0">
                <a:solidFill>
                  <a:schemeClr val="bg1"/>
                </a:solidFill>
                <a:effectLst>
                  <a:outerShdw blurRad="38100" dist="38100" dir="2700000" algn="ctr" rotWithShape="0">
                    <a:schemeClr val="tx1"/>
                  </a:outerShdw>
                </a:effectLst>
              </a:rPr>
              <a:t>Such matters concerned him. </a:t>
            </a:r>
          </a:p>
          <a:p>
            <a:r>
              <a:rPr lang="en-US" sz="4400" dirty="0">
                <a:solidFill>
                  <a:schemeClr val="bg1"/>
                </a:solidFill>
                <a:effectLst>
                  <a:outerShdw blurRad="38100" dist="38100" dir="2700000" algn="ctr" rotWithShape="0">
                    <a:schemeClr val="tx1"/>
                  </a:outerShdw>
                </a:effectLst>
              </a:rPr>
              <a:t>Daniel desired to know when these events would take place and which governments would fall. </a:t>
            </a:r>
          </a:p>
          <a:p>
            <a:r>
              <a:rPr lang="en-US" sz="4400" dirty="0">
                <a:solidFill>
                  <a:schemeClr val="bg1"/>
                </a:solidFill>
                <a:effectLst>
                  <a:outerShdw blurRad="38100" dist="38100" dir="2700000" algn="ctr" rotWithShape="0">
                    <a:schemeClr val="tx1"/>
                  </a:outerShdw>
                </a:effectLst>
              </a:rPr>
              <a:t>Would these calamities occur in his day, and how would they affect his people, Israel? </a:t>
            </a:r>
          </a:p>
          <a:p>
            <a:r>
              <a:rPr lang="en-US" sz="4400" dirty="0">
                <a:solidFill>
                  <a:schemeClr val="bg1"/>
                </a:solidFill>
                <a:effectLst>
                  <a:outerShdw blurRad="38100" dist="38100" dir="2700000" algn="ctr" rotWithShape="0">
                    <a:schemeClr val="tx1"/>
                  </a:outerShdw>
                </a:effectLst>
              </a:rPr>
              <a:t>He also was disturbed by the little horn who obviously was an evil character, for he spoke blasphemies against God, and divine judgment fell upon him.</a:t>
            </a:r>
          </a:p>
        </p:txBody>
      </p:sp>
      <p:sp>
        <p:nvSpPr>
          <p:cNvPr id="7" name="Title 1">
            <a:extLst>
              <a:ext uri="{FF2B5EF4-FFF2-40B4-BE49-F238E27FC236}">
                <a16:creationId xmlns:a16="http://schemas.microsoft.com/office/drawing/2014/main" id="{01F4157A-8366-B5E6-1380-4638E059ED75}"/>
              </a:ext>
            </a:extLst>
          </p:cNvPr>
          <p:cNvSpPr>
            <a:spLocks noGrp="1"/>
          </p:cNvSpPr>
          <p:nvPr>
            <p:ph type="title"/>
          </p:nvPr>
        </p:nvSpPr>
        <p:spPr>
          <a:xfrm>
            <a:off x="0" y="4"/>
            <a:ext cx="12192000" cy="99460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7:15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“As for me, Daniel, my spirit within me was anxious, and the visions of my head alarmed me.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43E4547-8F3E-13AA-A5F4-90C15532DA31}"/>
              </a:ext>
            </a:extLst>
          </p:cNvPr>
          <p:cNvSpPr txBox="1"/>
          <p:nvPr/>
        </p:nvSpPr>
        <p:spPr>
          <a:xfrm>
            <a:off x="0" y="6488667"/>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210–211</a:t>
            </a:r>
            <a:r>
              <a:rPr lang="en-US" dirty="0">
                <a:solidFill>
                  <a:srgbClr val="FFFFFF"/>
                </a:solidFill>
                <a:effectLst>
                  <a:outerShdw blurRad="50800" dist="50800" dir="5400000" algn="ctr">
                    <a:srgbClr val="000000"/>
                  </a:outerShdw>
                </a:effectLst>
                <a:latin typeface="Calibri" panose="020F0502020204030204" pitchFamily="34" charset="0"/>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55677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D32AE71-11C3-8A01-174B-3B7A1E4B880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69178E-E091-71D2-D130-1B5536C2FE70}"/>
              </a:ext>
            </a:extLst>
          </p:cNvPr>
          <p:cNvSpPr>
            <a:spLocks noGrp="1"/>
          </p:cNvSpPr>
          <p:nvPr>
            <p:ph idx="1"/>
          </p:nvPr>
        </p:nvSpPr>
        <p:spPr>
          <a:xfrm>
            <a:off x="108284" y="910044"/>
            <a:ext cx="11975432" cy="5503817"/>
          </a:xfrm>
        </p:spPr>
        <p:txBody>
          <a:bodyPr>
            <a:normAutofit fontScale="62500" lnSpcReduction="20000"/>
          </a:bodyPr>
          <a:lstStyle/>
          <a:p>
            <a:r>
              <a:rPr lang="en-US" sz="4400" dirty="0">
                <a:solidFill>
                  <a:schemeClr val="bg1"/>
                </a:solidFill>
                <a:effectLst>
                  <a:outerShdw blurRad="38100" dist="38100" dir="2700000" algn="ctr" rotWithShape="0">
                    <a:schemeClr val="tx1"/>
                  </a:outerShdw>
                </a:effectLst>
              </a:rPr>
              <a:t>In order to find an answer to his questions, Daniel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approached one of those who stood there</a:t>
            </a:r>
            <a:r>
              <a:rPr lang="en-US" sz="4400" dirty="0">
                <a:solidFill>
                  <a:schemeClr val="bg1"/>
                </a:solidFill>
                <a:effectLst>
                  <a:outerShdw blurRad="38100" dist="38100" dir="2700000" algn="ctr" rotWithShape="0">
                    <a:schemeClr val="tx1"/>
                  </a:outerShdw>
                </a:effectLst>
              </a:rPr>
              <a:t>.”</a:t>
            </a:r>
            <a:r>
              <a:rPr lang="en-US" sz="4400" baseline="30000" dirty="0">
                <a:solidFill>
                  <a:srgbClr val="FFFFFF"/>
                </a:solidFill>
                <a:effectLst>
                  <a:outerShdw blurRad="50800" dist="50800" dir="5400000" algn="ctr">
                    <a:srgbClr val="000000"/>
                  </a:outerShdw>
                </a:effectLst>
                <a:latin typeface="Calibri" panose="020F0502020204030204" pitchFamily="34" charset="0"/>
              </a:rPr>
              <a:t> 1</a:t>
            </a:r>
            <a:r>
              <a:rPr lang="en-US" sz="4400" dirty="0">
                <a:solidFill>
                  <a:schemeClr val="bg1"/>
                </a:solidFill>
                <a:effectLst>
                  <a:outerShdw blurRad="38100" dist="38100" dir="2700000" algn="ctr" rotWithShape="0">
                    <a:schemeClr val="tx1"/>
                  </a:outerShdw>
                </a:effectLst>
              </a:rPr>
              <a:t> </a:t>
            </a:r>
          </a:p>
          <a:p>
            <a:r>
              <a:rPr lang="en-US" sz="4400" dirty="0">
                <a:solidFill>
                  <a:schemeClr val="bg1"/>
                </a:solidFill>
                <a:effectLst>
                  <a:outerShdw blurRad="38100" dist="38100" dir="2700000" algn="ctr" rotWithShape="0">
                    <a:schemeClr val="tx1"/>
                  </a:outerShdw>
                </a:effectLst>
              </a:rPr>
              <a:t>Since in the Bible angels often interpret visions for men (cf. Dan 9:21ff.; 10:10ff.; Zech 1:9ff.; 2:3ff.; Rev 17:7ff.), this may be an indication that those mentioned in verse 10 as standing in the presence of the Ancient of Days ready to serve him, one of whom Daniel now approaches, may have been angels. Perhaps, in this case, the angel Gabriel (cf. 8:16 and 9:21).</a:t>
            </a:r>
            <a:r>
              <a:rPr lang="en-US" sz="4400" baseline="30000" dirty="0">
                <a:solidFill>
                  <a:srgbClr val="FFFFFF"/>
                </a:solidFill>
                <a:effectLst>
                  <a:outerShdw blurRad="50800" dist="50800" dir="5400000" algn="ctr">
                    <a:srgbClr val="000000"/>
                  </a:outerShdw>
                </a:effectLst>
                <a:latin typeface="Calibri" panose="020F0502020204030204" pitchFamily="34" charset="0"/>
              </a:rPr>
              <a:t> 1</a:t>
            </a:r>
            <a:endParaRPr lang="en-US" sz="4400" dirty="0">
              <a:solidFill>
                <a:schemeClr val="bg1"/>
              </a:solidFill>
              <a:effectLst>
                <a:outerShdw blurRad="38100" dist="38100" dir="2700000" algn="ctr" rotWithShape="0">
                  <a:schemeClr val="tx1"/>
                </a:outerShdw>
              </a:effectLst>
            </a:endParaRPr>
          </a:p>
          <a:p>
            <a:r>
              <a:rPr lang="en-US" sz="4400" dirty="0">
                <a:solidFill>
                  <a:schemeClr val="bg1"/>
                </a:solidFill>
                <a:effectLst>
                  <a:outerShdw blurRad="38100" dist="38100" dir="2700000" algn="ctr" rotWithShape="0">
                    <a:schemeClr val="tx1"/>
                  </a:outerShdw>
                </a:effectLst>
              </a:rPr>
              <a:t>It is particularly interesting that Daniel, of whom it is said in 1:17,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Daniel had understanding in all visions and dreams</a:t>
            </a:r>
            <a:r>
              <a:rPr lang="en-US" sz="4400" dirty="0">
                <a:solidFill>
                  <a:schemeClr val="bg1"/>
                </a:solidFill>
                <a:effectLst>
                  <a:outerShdw blurRad="38100" dist="38100" dir="2700000" algn="ctr" rotWithShape="0">
                    <a:schemeClr val="tx1"/>
                  </a:outerShdw>
                </a:effectLst>
              </a:rPr>
              <a:t>,” apparently is unable to understand </a:t>
            </a:r>
            <a:r>
              <a:rPr lang="en-US" sz="4400" b="1" i="1" dirty="0">
                <a:solidFill>
                  <a:schemeClr val="bg1"/>
                </a:solidFill>
                <a:effectLst>
                  <a:outerShdw blurRad="38100" dist="38100" dir="2700000" algn="ctr" rotWithShape="0">
                    <a:schemeClr val="tx1"/>
                  </a:outerShdw>
                </a:effectLst>
              </a:rPr>
              <a:t>this</a:t>
            </a:r>
            <a:r>
              <a:rPr lang="en-US" sz="4400" dirty="0">
                <a:solidFill>
                  <a:schemeClr val="bg1"/>
                </a:solidFill>
                <a:effectLst>
                  <a:outerShdw blurRad="38100" dist="38100" dir="2700000" algn="ctr" rotWithShape="0">
                    <a:schemeClr val="tx1"/>
                  </a:outerShdw>
                </a:effectLst>
              </a:rPr>
              <a:t> vision.</a:t>
            </a:r>
            <a:r>
              <a:rPr lang="en-US" sz="4400" baseline="30000" dirty="0">
                <a:solidFill>
                  <a:srgbClr val="FFFFFF"/>
                </a:solidFill>
                <a:effectLst>
                  <a:outerShdw blurRad="50800" dist="50800" dir="5400000" algn="ctr">
                    <a:srgbClr val="000000"/>
                  </a:outerShdw>
                </a:effectLst>
                <a:latin typeface="Calibri" panose="020F0502020204030204" pitchFamily="34" charset="0"/>
              </a:rPr>
              <a:t> 2</a:t>
            </a:r>
            <a:r>
              <a:rPr lang="en-US" sz="4400" dirty="0">
                <a:solidFill>
                  <a:schemeClr val="bg1"/>
                </a:solidFill>
                <a:effectLst>
                  <a:outerShdw blurRad="38100" dist="38100" dir="2700000" algn="ctr" rotWithShape="0">
                    <a:schemeClr val="tx1"/>
                  </a:outerShdw>
                </a:effectLst>
              </a:rPr>
              <a:t> </a:t>
            </a:r>
          </a:p>
          <a:p>
            <a:r>
              <a:rPr lang="en-US" sz="4400" dirty="0">
                <a:solidFill>
                  <a:schemeClr val="bg1"/>
                </a:solidFill>
                <a:effectLst>
                  <a:outerShdw blurRad="38100" dist="38100" dir="2700000" algn="ctr" rotWithShape="0">
                    <a:schemeClr val="tx1"/>
                  </a:outerShdw>
                </a:effectLst>
              </a:rPr>
              <a:t>Whereas in the previous chapters, others received visions or had dreams that Daniel interpreted, now Daniel is having a vision for which he needs an interpreter.</a:t>
            </a:r>
            <a:r>
              <a:rPr lang="en-US" sz="4400" baseline="30000" dirty="0">
                <a:solidFill>
                  <a:srgbClr val="FFFFFF"/>
                </a:solidFill>
                <a:effectLst>
                  <a:outerShdw blurRad="50800" dist="50800" dir="5400000" algn="ctr">
                    <a:srgbClr val="000000"/>
                  </a:outerShdw>
                </a:effectLst>
                <a:latin typeface="Calibri" panose="020F0502020204030204" pitchFamily="34" charset="0"/>
              </a:rPr>
              <a:t> 2</a:t>
            </a:r>
            <a:r>
              <a:rPr lang="en-US" sz="4400" dirty="0">
                <a:solidFill>
                  <a:schemeClr val="bg1"/>
                </a:solidFill>
                <a:effectLst>
                  <a:outerShdw blurRad="38100" dist="38100" dir="2700000" algn="ctr" rotWithShape="0">
                    <a:schemeClr val="tx1"/>
                  </a:outerShdw>
                </a:effectLst>
              </a:rPr>
              <a:t> </a:t>
            </a:r>
          </a:p>
          <a:p>
            <a:r>
              <a:rPr lang="en-US" sz="4400" dirty="0">
                <a:solidFill>
                  <a:schemeClr val="bg1"/>
                </a:solidFill>
                <a:effectLst>
                  <a:outerShdw blurRad="38100" dist="38100" dir="2700000" algn="ctr" rotWithShape="0">
                    <a:schemeClr val="tx1"/>
                  </a:outerShdw>
                </a:effectLst>
              </a:rPr>
              <a:t>With the greatness of Daniel’s gift, he is still a limited human being, and the things of God sometimes go beyond the grasp of even the wisest and most gifted.</a:t>
            </a:r>
            <a:r>
              <a:rPr lang="en-US" sz="4400" baseline="30000" dirty="0">
                <a:solidFill>
                  <a:srgbClr val="FFFFFF"/>
                </a:solidFill>
                <a:effectLst>
                  <a:outerShdw blurRad="50800" dist="50800" dir="5400000" algn="ctr">
                    <a:srgbClr val="000000"/>
                  </a:outerShdw>
                </a:effectLst>
                <a:latin typeface="Calibri" panose="020F0502020204030204" pitchFamily="34" charset="0"/>
              </a:rPr>
              <a:t> 2</a:t>
            </a:r>
            <a:endParaRPr lang="en-US" sz="4400" dirty="0">
              <a:solidFill>
                <a:schemeClr val="bg1"/>
              </a:solidFill>
              <a:effectLst>
                <a:outerShdw blurRad="38100" dist="38100" dir="2700000" algn="ctr" rotWithShape="0">
                  <a:schemeClr val="tx1"/>
                </a:outerShdw>
              </a:effectLst>
            </a:endParaRPr>
          </a:p>
          <a:p>
            <a:endParaRPr lang="en-US" sz="44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27E7D6CE-3B8A-7254-E4E2-8576C42FB212}"/>
              </a:ext>
            </a:extLst>
          </p:cNvPr>
          <p:cNvSpPr>
            <a:spLocks noGrp="1"/>
          </p:cNvSpPr>
          <p:nvPr>
            <p:ph type="title"/>
          </p:nvPr>
        </p:nvSpPr>
        <p:spPr>
          <a:xfrm>
            <a:off x="0" y="4"/>
            <a:ext cx="12192000" cy="82731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7:16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approached one of those who stood there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asked him the truth concerning all this. So he told me and made known to me the interpretation of the things.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CDACDA7-03F0-07D0-A0B1-FB073C58AAD9}"/>
              </a:ext>
            </a:extLst>
          </p:cNvPr>
          <p:cNvSpPr txBox="1"/>
          <p:nvPr/>
        </p:nvSpPr>
        <p:spPr>
          <a:xfrm>
            <a:off x="0" y="6211665"/>
            <a:ext cx="12192000" cy="646331"/>
          </a:xfrm>
          <a:prstGeom prst="rect">
            <a:avLst/>
          </a:prstGeom>
          <a:noFill/>
        </p:spPr>
        <p:txBody>
          <a:bodyPr wrap="square" rtlCol="0">
            <a:spAutoFit/>
          </a:bodyPr>
          <a:lstStyle/>
          <a:p>
            <a:pPr lvl="0">
              <a:defRPr/>
            </a:pPr>
            <a:r>
              <a:rPr lang="en-US" baseline="30000" dirty="0">
                <a:solidFill>
                  <a:srgbClr val="FFFFFF"/>
                </a:solidFill>
                <a:effectLst>
                  <a:outerShdw blurRad="50800" dist="50800" dir="5400000" algn="ctr">
                    <a:srgbClr val="000000"/>
                  </a:outerShdw>
                </a:effectLst>
                <a:latin typeface="Calibri" panose="020F0502020204030204" pitchFamily="34" charset="0"/>
              </a:rPr>
              <a:t>1</a:t>
            </a:r>
            <a:r>
              <a:rPr lang="en-US" dirty="0">
                <a:solidFill>
                  <a:srgbClr val="FFFFFF"/>
                </a:solidFill>
                <a:effectLst>
                  <a:outerShdw blurRad="50800" dist="50800" dir="5400000" algn="ctr">
                    <a:srgbClr val="000000"/>
                  </a:outerShdw>
                </a:effectLst>
                <a:latin typeface="Calibri" panose="020F0502020204030204" pitchFamily="34" charset="0"/>
              </a:rPr>
              <a:t> Miller, Stephen R., </a:t>
            </a:r>
            <a:r>
              <a:rPr lang="en-US" i="1" dirty="0">
                <a:solidFill>
                  <a:srgbClr val="FFFFFF"/>
                </a:solidFill>
                <a:effectLst>
                  <a:outerShdw blurRad="50800" dist="50800" dir="5400000" algn="ctr">
                    <a:srgbClr val="000000"/>
                  </a:outerShdw>
                </a:effectLst>
                <a:latin typeface="Calibri" panose="020F0502020204030204" pitchFamily="34" charset="0"/>
              </a:rPr>
              <a:t>Daniel, vol. 18, The New American Commentary </a:t>
            </a:r>
            <a:r>
              <a:rPr lang="en-US" dirty="0">
                <a:solidFill>
                  <a:srgbClr val="FFFFFF"/>
                </a:solidFill>
                <a:effectLst>
                  <a:outerShdw blurRad="50800" dist="50800" dir="5400000" algn="ctr">
                    <a:srgbClr val="000000"/>
                  </a:outerShdw>
                </a:effectLst>
                <a:latin typeface="Calibri" panose="020F0502020204030204" pitchFamily="34" charset="0"/>
              </a:rPr>
              <a:t>(pp. </a:t>
            </a:r>
            <a:r>
              <a:rPr lang="en-US" dirty="0">
                <a:solidFill>
                  <a:schemeClr val="bg1"/>
                </a:solidFill>
                <a:effectLst>
                  <a:outerShdw blurRad="38100" dist="38100" dir="2700000" algn="ctr" rotWithShape="0">
                    <a:schemeClr val="tx1"/>
                  </a:outerShdw>
                </a:effectLst>
              </a:rPr>
              <a:t>210–211</a:t>
            </a:r>
            <a:r>
              <a:rPr lang="en-US" dirty="0">
                <a:solidFill>
                  <a:srgbClr val="FFFFFF"/>
                </a:solidFill>
                <a:effectLst>
                  <a:outerShdw blurRad="50800" dist="50800" dir="5400000" algn="ctr">
                    <a:srgbClr val="000000"/>
                  </a:outerShdw>
                </a:effectLst>
                <a:latin typeface="Calibri" panose="020F0502020204030204" pitchFamily="34" charset="0"/>
              </a:rPr>
              <a:t>)</a:t>
            </a:r>
          </a:p>
          <a:p>
            <a:pPr lvl="0">
              <a:defRPr/>
            </a:pPr>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Howe, Thomas A.;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in the Preterists' Den: A Critical Look at Preterist Interpretations of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 </a:t>
            </a:r>
            <a:r>
              <a:rPr lang="en-US" dirty="0">
                <a:solidFill>
                  <a:schemeClr val="bg1"/>
                </a:solidFill>
                <a:effectLst>
                  <a:outerShdw blurRad="38100" dist="38100" dir="2700000" algn="ctr" rotWithShape="0">
                    <a:schemeClr val="tx1"/>
                  </a:outerShdw>
                </a:effectLst>
              </a:rPr>
              <a:t>244</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5892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1463CF4-8D7E-4D50-50B1-4D75B64D7E36}"/>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1CE50B-5D4E-FACE-63F5-FAE29A041677}"/>
              </a:ext>
            </a:extLst>
          </p:cNvPr>
          <p:cNvSpPr>
            <a:spLocks noGrp="1"/>
          </p:cNvSpPr>
          <p:nvPr>
            <p:ph idx="1"/>
          </p:nvPr>
        </p:nvSpPr>
        <p:spPr>
          <a:xfrm>
            <a:off x="164450" y="1430009"/>
            <a:ext cx="11975432" cy="4902503"/>
          </a:xfrm>
        </p:spPr>
        <p:txBody>
          <a:bodyPr>
            <a:normAutofit fontScale="77500" lnSpcReduction="20000"/>
          </a:bodyPr>
          <a:lstStyle/>
          <a:p>
            <a:r>
              <a:rPr lang="en-US" sz="4400" dirty="0">
                <a:solidFill>
                  <a:schemeClr val="bg1"/>
                </a:solidFill>
                <a:effectLst>
                  <a:outerShdw blurRad="38100" dist="38100" dir="2700000" algn="ctr" rotWithShape="0">
                    <a:schemeClr val="tx1"/>
                  </a:outerShdw>
                </a:effectLst>
              </a:rPr>
              <a:t>The interpreter begins by giving a very brief summary of the meaning of the entire vision.</a:t>
            </a:r>
            <a:r>
              <a:rPr lang="en-US" sz="4400" baseline="30000" dirty="0">
                <a:solidFill>
                  <a:srgbClr val="FFFFFF"/>
                </a:solidFill>
                <a:effectLst>
                  <a:outerShdw blurRad="50800" dist="50800" dir="5400000" algn="ctr">
                    <a:srgbClr val="000000"/>
                  </a:outerShdw>
                </a:effectLst>
                <a:latin typeface="Calibri" panose="020F0502020204030204" pitchFamily="34" charset="0"/>
              </a:rPr>
              <a:t>1</a:t>
            </a:r>
            <a:endParaRPr lang="en-US" sz="4400" dirty="0">
              <a:solidFill>
                <a:schemeClr val="bg1"/>
              </a:solidFill>
              <a:effectLst>
                <a:outerShdw blurRad="38100" dist="38100" dir="2700000" algn="ctr" rotWithShape="0">
                  <a:schemeClr val="tx1"/>
                </a:outerShdw>
              </a:effectLst>
            </a:endParaRPr>
          </a:p>
          <a:p>
            <a:r>
              <a:rPr lang="en-US" sz="4400" dirty="0">
                <a:solidFill>
                  <a:schemeClr val="bg1"/>
                </a:solidFill>
                <a:effectLst>
                  <a:outerShdw blurRad="38100" dist="38100" dir="2700000" algn="ctr" rotWithShape="0">
                    <a:schemeClr val="tx1"/>
                  </a:outerShdw>
                </a:effectLst>
              </a:rPr>
              <a:t>The word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kings</a:t>
            </a:r>
            <a:r>
              <a:rPr lang="en-US" sz="4400" dirty="0">
                <a:solidFill>
                  <a:schemeClr val="bg1"/>
                </a:solidFill>
                <a:effectLst>
                  <a:outerShdw blurRad="38100" dist="38100" dir="2700000" algn="ctr" rotWithShape="0">
                    <a:schemeClr val="tx1"/>
                  </a:outerShdw>
                </a:effectLst>
              </a:rPr>
              <a:t>” is used here as a metonymy for “kingdoms” (which is how it is translated in the NIV as well as in the Greek Septuagint).</a:t>
            </a:r>
            <a:r>
              <a:rPr lang="en-US" sz="4400" baseline="30000" dirty="0">
                <a:solidFill>
                  <a:srgbClr val="FFFFFF"/>
                </a:solidFill>
                <a:effectLst>
                  <a:outerShdw blurRad="50800" dist="50800" dir="5400000" algn="ctr">
                    <a:srgbClr val="000000"/>
                  </a:outerShdw>
                </a:effectLst>
                <a:latin typeface="Calibri" panose="020F0502020204030204" pitchFamily="34" charset="0"/>
              </a:rPr>
              <a:t>1</a:t>
            </a:r>
            <a:endParaRPr lang="en-US" sz="4400" dirty="0">
              <a:solidFill>
                <a:schemeClr val="bg1"/>
              </a:solidFill>
              <a:effectLst>
                <a:outerShdw blurRad="38100" dist="38100" dir="2700000" algn="ctr" rotWithShape="0">
                  <a:schemeClr val="tx1"/>
                </a:outerShdw>
              </a:effectLst>
            </a:endParaRPr>
          </a:p>
          <a:p>
            <a:r>
              <a:rPr lang="en-US" sz="4400" dirty="0">
                <a:solidFill>
                  <a:schemeClr val="bg1"/>
                </a:solidFill>
                <a:effectLst>
                  <a:outerShdw blurRad="38100" dist="38100" dir="2700000" algn="ctr" rotWithShape="0">
                    <a:schemeClr val="tx1"/>
                  </a:outerShdw>
                </a:effectLst>
              </a:rPr>
              <a:t>There is no reason to think that they refer to </a:t>
            </a:r>
            <a:r>
              <a:rPr lang="en-US" sz="4400" b="1" i="1" dirty="0">
                <a:solidFill>
                  <a:schemeClr val="bg1"/>
                </a:solidFill>
                <a:effectLst>
                  <a:outerShdw blurRad="38100" dist="38100" dir="2700000" algn="ctr" rotWithShape="0">
                    <a:schemeClr val="tx1"/>
                  </a:outerShdw>
                </a:effectLst>
              </a:rPr>
              <a:t>individual</a:t>
            </a:r>
            <a:r>
              <a:rPr lang="en-US" sz="4400" dirty="0">
                <a:solidFill>
                  <a:schemeClr val="bg1"/>
                </a:solidFill>
                <a:effectLst>
                  <a:outerShdw blurRad="38100" dist="38100" dir="2700000" algn="ctr" rotWithShape="0">
                    <a:schemeClr val="tx1"/>
                  </a:outerShdw>
                </a:effectLst>
              </a:rPr>
              <a:t> kings, but the obvious meaning is, that they refer to the four kingdoms or empires that that he has been describing all along.</a:t>
            </a:r>
            <a:r>
              <a:rPr lang="en-US" sz="4400" baseline="30000" dirty="0">
                <a:solidFill>
                  <a:srgbClr val="FFFFFF"/>
                </a:solidFill>
                <a:effectLst>
                  <a:outerShdw blurRad="50800" dist="50800" dir="5400000" algn="ctr">
                    <a:srgbClr val="000000"/>
                  </a:outerShdw>
                </a:effectLst>
                <a:latin typeface="Calibri" panose="020F0502020204030204" pitchFamily="34" charset="0"/>
              </a:rPr>
              <a:t>2</a:t>
            </a:r>
            <a:endParaRPr lang="en-US" sz="4400" dirty="0">
              <a:solidFill>
                <a:schemeClr val="bg1"/>
              </a:solidFill>
              <a:effectLst>
                <a:outerShdw blurRad="38100" dist="38100" dir="2700000" algn="ctr" rotWithShape="0">
                  <a:schemeClr val="tx1"/>
                </a:outerShdw>
              </a:effectLst>
            </a:endParaRPr>
          </a:p>
          <a:p>
            <a:r>
              <a:rPr lang="en-US" sz="4400" dirty="0">
                <a:solidFill>
                  <a:schemeClr val="bg1"/>
                </a:solidFill>
                <a:effectLst>
                  <a:outerShdw blurRad="38100" dist="38100" dir="2700000" algn="ctr" rotWithShape="0">
                    <a:schemeClr val="tx1"/>
                  </a:outerShdw>
                </a:effectLst>
              </a:rPr>
              <a:t>This interpretation is confirmed in Daniel 7:23-24, where it is specifically says,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 for the </a:t>
            </a:r>
            <a:r>
              <a:rPr lang="en-US" sz="4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fourth beast</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there shall be a fourth </a:t>
            </a:r>
            <a:r>
              <a:rPr lang="en-US" sz="4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 earth, which shall be different from all the </a:t>
            </a:r>
            <a:r>
              <a:rPr lang="en-US" sz="4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kingdoms</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out of this kingdom ten </a:t>
            </a:r>
            <a:r>
              <a:rPr lang="en-US" sz="4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kings</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shall arise</a:t>
            </a:r>
            <a:r>
              <a:rPr lang="en-US" sz="4400" dirty="0">
                <a:solidFill>
                  <a:schemeClr val="bg1"/>
                </a:solidFill>
                <a:effectLst>
                  <a:outerShdw blurRad="38100" dist="38100" dir="2700000" algn="ctr" rotWithShape="0">
                    <a:schemeClr val="tx1"/>
                  </a:outerShdw>
                </a:effectLst>
              </a:rPr>
              <a:t>.”</a:t>
            </a:r>
            <a:r>
              <a:rPr lang="en-US" sz="4400" baseline="30000" dirty="0">
                <a:solidFill>
                  <a:srgbClr val="FFFFFF"/>
                </a:solidFill>
                <a:effectLst>
                  <a:outerShdw blurRad="50800" dist="50800" dir="5400000" algn="ctr">
                    <a:srgbClr val="000000"/>
                  </a:outerShdw>
                </a:effectLst>
                <a:latin typeface="Calibri" panose="020F0502020204030204" pitchFamily="34" charset="0"/>
              </a:rPr>
              <a:t> 2</a:t>
            </a:r>
          </a:p>
        </p:txBody>
      </p:sp>
      <p:sp>
        <p:nvSpPr>
          <p:cNvPr id="7" name="Title 1">
            <a:extLst>
              <a:ext uri="{FF2B5EF4-FFF2-40B4-BE49-F238E27FC236}">
                <a16:creationId xmlns:a16="http://schemas.microsoft.com/office/drawing/2014/main" id="{2E2E78C9-B7F4-DE73-14C7-2F50E87D3A6B}"/>
              </a:ext>
            </a:extLst>
          </p:cNvPr>
          <p:cNvSpPr>
            <a:spLocks noGrp="1"/>
          </p:cNvSpPr>
          <p:nvPr>
            <p:ph type="title"/>
          </p:nvPr>
        </p:nvSpPr>
        <p:spPr>
          <a:xfrm>
            <a:off x="0" y="3"/>
            <a:ext cx="12192000" cy="124325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These four great beasts are four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who shall arise out of the earth.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the saints of the Most High shall receive the kingdom and possess the kingdom forever, forever and ever.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716E0FC5-FD3F-AD12-A61D-4D051FD76D58}"/>
              </a:ext>
            </a:extLst>
          </p:cNvPr>
          <p:cNvSpPr txBox="1"/>
          <p:nvPr/>
        </p:nvSpPr>
        <p:spPr>
          <a:xfrm>
            <a:off x="0" y="6211666"/>
            <a:ext cx="12192000" cy="646331"/>
          </a:xfrm>
          <a:prstGeom prst="rect">
            <a:avLst/>
          </a:prstGeom>
          <a:noFill/>
        </p:spPr>
        <p:txBody>
          <a:bodyPr wrap="square" rtlCol="0">
            <a:spAutoFit/>
          </a:bodyPr>
          <a:lstStyle/>
          <a:p>
            <a:pPr lvl="0">
              <a:defRPr/>
            </a:pPr>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1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Howe, Thomas A.;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Daniel in the Preterists' Den: A Critical Look at Preterist Interpretations of Daniel</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(p. </a:t>
            </a:r>
            <a:r>
              <a:rPr lang="en-US" dirty="0">
                <a:solidFill>
                  <a:schemeClr val="bg1"/>
                </a:solidFill>
                <a:effectLst>
                  <a:outerShdw blurRad="38100" dist="38100" dir="2700000" algn="ctr" rotWithShape="0">
                    <a:schemeClr val="tx1"/>
                  </a:outerShdw>
                </a:effectLst>
              </a:rPr>
              <a:t>245</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p>
          <a:p>
            <a:pPr lvl="0">
              <a:defRPr/>
            </a:pPr>
            <a:r>
              <a:rPr lang="en-US" baseline="30000" dirty="0">
                <a:solidFill>
                  <a:srgbClr val="FFFFFF"/>
                </a:solidFill>
                <a:effectLst>
                  <a:outerShdw blurRad="50800" dist="50800" dir="5400000" algn="ctr">
                    <a:srgbClr val="000000"/>
                  </a:outerShdw>
                </a:effectLst>
                <a:latin typeface="Calibri" panose="020F0502020204030204" pitchFamily="34" charset="0"/>
              </a:rPr>
              <a:t>2 </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Barnes, Albert;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Ultimate Commentary On Daniel: A Collective Wisdom On The Bible</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dirty="0">
                <a:solidFill>
                  <a:schemeClr val="bg1"/>
                </a:solidFill>
                <a:effectLst>
                  <a:outerShdw blurRad="38100" dist="38100" dir="2700000" algn="ctr" rotWithShape="0">
                    <a:schemeClr val="tx1"/>
                  </a:outerShdw>
                </a:effectLst>
              </a:rPr>
              <a:t>p. 564</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290012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4C194D6-5C89-7247-AB78-4F526EEF326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47393BE-AFCE-AEF1-F858-BE7E2A916E10}"/>
              </a:ext>
            </a:extLst>
          </p:cNvPr>
          <p:cNvSpPr>
            <a:spLocks noGrp="1"/>
          </p:cNvSpPr>
          <p:nvPr>
            <p:ph idx="1"/>
          </p:nvPr>
        </p:nvSpPr>
        <p:spPr>
          <a:xfrm>
            <a:off x="108284" y="1403100"/>
            <a:ext cx="11975432" cy="4925730"/>
          </a:xfrm>
        </p:spPr>
        <p:txBody>
          <a:bodyPr>
            <a:normAutofit fontScale="85000" lnSpcReduction="20000"/>
          </a:bodyPr>
          <a:lstStyle/>
          <a:p>
            <a:r>
              <a:rPr lang="en-US" sz="4400" dirty="0">
                <a:solidFill>
                  <a:schemeClr val="bg1"/>
                </a:solidFill>
                <a:effectLst>
                  <a:outerShdw blurRad="38100" dist="38100" dir="2700000" algn="ctr" rotWithShape="0">
                    <a:schemeClr val="tx1"/>
                  </a:outerShdw>
                </a:effectLst>
              </a:rPr>
              <a:t>He tells us here that the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great beasts… shall arise out of the earth</a:t>
            </a:r>
            <a:r>
              <a:rPr lang="en-US" sz="4400" dirty="0">
                <a:solidFill>
                  <a:schemeClr val="bg1"/>
                </a:solidFill>
                <a:effectLst>
                  <a:outerShdw blurRad="38100" dist="38100" dir="2700000" algn="ctr" rotWithShape="0">
                    <a:schemeClr val="tx1"/>
                  </a:outerShdw>
                </a:effectLst>
              </a:rPr>
              <a:t>”. </a:t>
            </a:r>
          </a:p>
          <a:p>
            <a:r>
              <a:rPr lang="en-US" sz="4400" dirty="0">
                <a:solidFill>
                  <a:schemeClr val="bg1"/>
                </a:solidFill>
                <a:effectLst>
                  <a:outerShdw blurRad="38100" dist="38100" dir="2700000" algn="ctr" rotWithShape="0">
                    <a:schemeClr val="tx1"/>
                  </a:outerShdw>
                </a:effectLst>
              </a:rPr>
              <a:t>You’ll recall that earlier in this chapter (Dan 7:3) he saw these same four great beasts coming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up out of the sea</a:t>
            </a:r>
            <a:r>
              <a:rPr lang="en-US" sz="4400" dirty="0">
                <a:solidFill>
                  <a:schemeClr val="bg1"/>
                </a:solidFill>
                <a:effectLst>
                  <a:outerShdw blurRad="38100" dist="38100" dir="2700000" algn="ctr" rotWithShape="0">
                    <a:schemeClr val="tx1"/>
                  </a:outerShdw>
                </a:effectLst>
              </a:rPr>
              <a:t>”, which I understood to refer to great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sea</a:t>
            </a:r>
            <a:r>
              <a:rPr lang="en-US" sz="4400" dirty="0">
                <a:solidFill>
                  <a:schemeClr val="bg1"/>
                </a:solidFill>
                <a:effectLst>
                  <a:outerShdw blurRad="38100" dist="38100" dir="2700000" algn="ctr" rotWithShape="0">
                    <a:schemeClr val="tx1"/>
                  </a:outerShdw>
                </a:effectLst>
              </a:rPr>
              <a:t>” of humanity in a constant state of unrest, chaos, and turmoil.</a:t>
            </a:r>
          </a:p>
          <a:p>
            <a:r>
              <a:rPr lang="en-US" sz="4400" dirty="0">
                <a:solidFill>
                  <a:schemeClr val="bg1"/>
                </a:solidFill>
                <a:effectLst>
                  <a:outerShdw blurRad="38100" dist="38100" dir="2700000" algn="ctr" rotWithShape="0">
                    <a:schemeClr val="tx1"/>
                  </a:outerShdw>
                </a:effectLst>
              </a:rPr>
              <a:t>Here these beasts (representing empires) are seen as coming out of the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earth</a:t>
            </a:r>
            <a:r>
              <a:rPr lang="en-US" sz="4400" dirty="0">
                <a:solidFill>
                  <a:schemeClr val="bg1"/>
                </a:solidFill>
                <a:effectLst>
                  <a:outerShdw blurRad="38100" dist="38100" dir="2700000" algn="ctr" rotWithShape="0">
                    <a:schemeClr val="tx1"/>
                  </a:outerShdw>
                </a:effectLst>
              </a:rPr>
              <a:t>”, perhaps to emphasize the </a:t>
            </a:r>
            <a:r>
              <a:rPr lang="en-US" sz="4400" b="1" i="1" dirty="0">
                <a:solidFill>
                  <a:schemeClr val="bg1"/>
                </a:solidFill>
                <a:effectLst>
                  <a:outerShdw blurRad="38100" dist="38100" dir="2700000" algn="ctr" rotWithShape="0">
                    <a:schemeClr val="tx1"/>
                  </a:outerShdw>
                </a:effectLst>
              </a:rPr>
              <a:t>earthly</a:t>
            </a:r>
            <a:r>
              <a:rPr lang="en-US" sz="4400" dirty="0">
                <a:solidFill>
                  <a:schemeClr val="bg1"/>
                </a:solidFill>
                <a:effectLst>
                  <a:outerShdw blurRad="38100" dist="38100" dir="2700000" algn="ctr" rotWithShape="0">
                    <a:schemeClr val="tx1"/>
                  </a:outerShdw>
                </a:effectLst>
              </a:rPr>
              <a:t> origin of these four kingdoms which stands in contrast to the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kingdom</a:t>
            </a:r>
            <a:r>
              <a:rPr lang="en-US" sz="4400" dirty="0">
                <a:solidFill>
                  <a:schemeClr val="bg1"/>
                </a:solidFill>
                <a:effectLst>
                  <a:outerShdw blurRad="38100" dist="38100" dir="2700000" algn="ctr" rotWithShape="0">
                    <a:schemeClr val="tx1"/>
                  </a:outerShdw>
                </a:effectLst>
              </a:rPr>
              <a:t>” which the “</a:t>
            </a:r>
            <a:r>
              <a:rPr lang="en-US" sz="4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saints of the Most High shall receive</a:t>
            </a:r>
            <a:r>
              <a:rPr lang="en-US" sz="4400" dirty="0">
                <a:solidFill>
                  <a:schemeClr val="bg1"/>
                </a:solidFill>
                <a:effectLst>
                  <a:outerShdw blurRad="38100" dist="38100" dir="2700000" algn="ctr" rotWithShape="0">
                    <a:schemeClr val="tx1"/>
                  </a:outerShdw>
                </a:effectLst>
              </a:rPr>
              <a:t>” – a kingdom of </a:t>
            </a:r>
            <a:r>
              <a:rPr lang="en-US" sz="4400" b="1" i="1" dirty="0">
                <a:solidFill>
                  <a:schemeClr val="bg1"/>
                </a:solidFill>
                <a:effectLst>
                  <a:outerShdw blurRad="38100" dist="38100" dir="2700000" algn="ctr" rotWithShape="0">
                    <a:schemeClr val="tx1"/>
                  </a:outerShdw>
                </a:effectLst>
              </a:rPr>
              <a:t>heavenly</a:t>
            </a:r>
            <a:r>
              <a:rPr lang="en-US" sz="4400" dirty="0">
                <a:solidFill>
                  <a:schemeClr val="bg1"/>
                </a:solidFill>
                <a:effectLst>
                  <a:outerShdw blurRad="38100" dist="38100" dir="2700000" algn="ctr" rotWithShape="0">
                    <a:schemeClr val="tx1"/>
                  </a:outerShdw>
                </a:effectLst>
              </a:rPr>
              <a:t> origin.</a:t>
            </a:r>
          </a:p>
        </p:txBody>
      </p:sp>
      <p:sp>
        <p:nvSpPr>
          <p:cNvPr id="7" name="Title 1">
            <a:extLst>
              <a:ext uri="{FF2B5EF4-FFF2-40B4-BE49-F238E27FC236}">
                <a16:creationId xmlns:a16="http://schemas.microsoft.com/office/drawing/2014/main" id="{C19D9413-9CF5-EED1-D843-14A092CA3BF7}"/>
              </a:ext>
            </a:extLst>
          </p:cNvPr>
          <p:cNvSpPr>
            <a:spLocks noGrp="1"/>
          </p:cNvSpPr>
          <p:nvPr>
            <p:ph type="title"/>
          </p:nvPr>
        </p:nvSpPr>
        <p:spPr>
          <a:xfrm>
            <a:off x="0" y="3"/>
            <a:ext cx="12192000" cy="124325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7:17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These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four great beasts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are four kings who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arise out of the earth</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18</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saints of the Most High shall receive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kingdom and possess the kingdom forever, forever and ever.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1E79E284-8CAF-D5C9-26C9-A4D86B12AFEE}"/>
              </a:ext>
            </a:extLst>
          </p:cNvPr>
          <p:cNvSpPr txBox="1"/>
          <p:nvPr/>
        </p:nvSpPr>
        <p:spPr>
          <a:xfrm>
            <a:off x="0" y="6488668"/>
            <a:ext cx="12192000" cy="369332"/>
          </a:xfrm>
          <a:prstGeom prst="rect">
            <a:avLst/>
          </a:prstGeom>
          <a:noFill/>
        </p:spPr>
        <p:txBody>
          <a:bodyPr wrap="square" rtlCol="0">
            <a:spAutoFit/>
          </a:bodyPr>
          <a:lstStyle/>
          <a:p>
            <a:pPr lvl="0">
              <a:defRPr/>
            </a:pP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Barnes, Albert;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The Ultimate Commentary On Daniel: A Collective Wisdom On The Bible</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a:t>
            </a:r>
            <a:r>
              <a:rPr lang="en-US" dirty="0">
                <a:solidFill>
                  <a:schemeClr val="bg1"/>
                </a:solidFill>
                <a:effectLst>
                  <a:outerShdw blurRad="38100" dist="38100" dir="2700000" algn="ctr" rotWithShape="0">
                    <a:schemeClr val="tx1"/>
                  </a:outerShdw>
                </a:effectLst>
              </a:rPr>
              <a:t>p. 564</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96522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126001</TotalTime>
  <Words>4971</Words>
  <Application>Microsoft Office PowerPoint</Application>
  <PresentationFormat>Widescreen</PresentationFormat>
  <Paragraphs>187</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Cambria</vt:lpstr>
      <vt:lpstr>Times New Roman</vt:lpstr>
      <vt:lpstr>Wingdings</vt:lpstr>
      <vt:lpstr>Office Theme</vt:lpstr>
      <vt:lpstr>PowerPoint Presentation</vt:lpstr>
      <vt:lpstr>The Interpretation of the Vision (7:15-28)</vt:lpstr>
      <vt:lpstr>The Interpretation of the Vision (7:15-28)</vt:lpstr>
      <vt:lpstr>The Interpretation of the Vision (7:15-28)</vt:lpstr>
      <vt:lpstr>The Interpretation of the Vision (7:15-28)</vt:lpstr>
      <vt:lpstr>7:15 “As for me, Daniel, my spirit within me was anxious, and the visions of my head alarmed me. (ESV)</vt:lpstr>
      <vt:lpstr>7:16 I approached one of those who stood there and asked him the truth concerning all this. So he told me and made known to me the interpretation of the things. (ESV)</vt:lpstr>
      <vt:lpstr>7:17 These four great beasts are four kings who shall arise out of the earth. 18 But the saints of the Most High shall receive the kingdom and possess the kingdom forever, forever and ever. (ESV)</vt:lpstr>
      <vt:lpstr>7:17 These four great beasts are four kings who shall arise out of the earth. 18 But the saints of the Most High shall receive the kingdom and possess the kingdom forever, forever and ever. (ESV)</vt:lpstr>
      <vt:lpstr>7:17 These four great beasts are four kings who shall arise out of the earth. 18 But the saints of the Most High shall receive the kingdom and possess the kingdom forever, forever and ever. (ESV)</vt:lpstr>
      <vt:lpstr>7:19 “Then I desired to know the truth about the fourth beast, which was different from all the rest, exceedingly terrifying, with its teeth of iron and claws of bronze, and which devoured and broke in pieces and stamped what was left with its feet, (ESV)</vt:lpstr>
      <vt:lpstr>7:20 and about the ten horns that were on its head, and the other horn that came up and before which three of them fell, the horn that had eyes and a mouth that spoke great things, and that seemed greater than its companions. (ESV)</vt:lpstr>
      <vt:lpstr>7:20 and about the ten horns that were on its head, and the other horn that came up and before which three of them fell, the horn that had eyes and a mouth that spoke great things, and that seemed greater than its companions. (ESV)</vt:lpstr>
      <vt:lpstr>7:20 and about the ten horns that were on its head, and the other horn that came up and before which three of them fell, the horn that had eyes and a mouth that spoke great things, and that seemed greater than its companions. (ESV)</vt:lpstr>
      <vt:lpstr>7:20 and about the ten horns that were on its head, and the other horn that came up and before which three of them fell, the horn that had eyes and a mouth that spoke great things, and that seemed greater than its companions. (ESV)</vt:lpstr>
      <vt:lpstr>7:21 As I looked, this horn made war with the saints and prevailed over them, 22 until the Ancient of Days came, and judgment was given for the saints of the Most High, and the time came when the saints possessed the kingdom. (ESV)</vt:lpstr>
      <vt:lpstr>7:23 "Thus he said: ‘As for the fourth beast, there shall be a fourth kingdom on earth, which shall be different from all the kingdoms, and it shall devour the whole earth, and trample it down, and break it to pieces. (ESV)</vt:lpstr>
      <vt:lpstr>7:24 As for the ten horns, out of this kingdom ten kings shall arise, and another shall arise after them; he shall be different from the former ones, and shall put down three kings. (ESV)</vt:lpstr>
      <vt:lpstr>7:25 He shall speak words against the Most High, and shall wear out the saints of the Most High, and shall think to change the times and the law; and they shall be given into his hand for a time, times, and half a time. (ESV)</vt:lpstr>
      <vt:lpstr>7:25 He shall speak words against the Most High, and shall wear out the saints of the Most High, and shall think to change the times and the law; and they shall be given into his hand for a time, times, and half a time. (ESV)</vt:lpstr>
      <vt:lpstr>7:26 But the court shall sit in judgment, and his dominion shall be taken away, to be consumed and destroyed to the end. (ESV)</vt:lpstr>
      <vt:lpstr>7:27 And the kingdom and the dominion and the greatness of the kingdoms under the whole heaven shall be given to the people of the saints of the Most High; their kingdom shall be an everlasting kingdom, and all dominions shall serve and obey them.’ (ESV)</vt:lpstr>
      <vt:lpstr>7:28 "Here is the end of the matter. As for me, Daniel, my thoughts greatly alarmed me, and my color changed, but I kept the matter in my heart." (ESV)</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1024</cp:revision>
  <cp:lastPrinted>2025-06-15T14:21:48Z</cp:lastPrinted>
  <dcterms:created xsi:type="dcterms:W3CDTF">2024-11-22T01:38:01Z</dcterms:created>
  <dcterms:modified xsi:type="dcterms:W3CDTF">2025-06-15T14:22:16Z</dcterms:modified>
</cp:coreProperties>
</file>