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009" r:id="rId2"/>
    <p:sldId id="1011" r:id="rId3"/>
    <p:sldId id="1013" r:id="rId4"/>
    <p:sldId id="1014" r:id="rId5"/>
    <p:sldId id="1016" r:id="rId6"/>
    <p:sldId id="1017" r:id="rId7"/>
    <p:sldId id="1020" r:id="rId8"/>
    <p:sldId id="1021" r:id="rId9"/>
    <p:sldId id="1022" r:id="rId10"/>
    <p:sldId id="1010" r:id="rId11"/>
    <p:sldId id="1012" r:id="rId12"/>
    <p:sldId id="1019" r:id="rId13"/>
    <p:sldId id="1035" r:id="rId14"/>
    <p:sldId id="1036" r:id="rId15"/>
    <p:sldId id="1023" r:id="rId16"/>
    <p:sldId id="1037" r:id="rId17"/>
    <p:sldId id="1025" r:id="rId18"/>
    <p:sldId id="1026" r:id="rId19"/>
    <p:sldId id="1027" r:id="rId20"/>
    <p:sldId id="1028" r:id="rId21"/>
    <p:sldId id="1024" r:id="rId22"/>
    <p:sldId id="1029" r:id="rId23"/>
    <p:sldId id="1030" r:id="rId24"/>
    <p:sldId id="1031" r:id="rId25"/>
    <p:sldId id="1032" r:id="rId26"/>
    <p:sldId id="1033" r:id="rId27"/>
    <p:sldId id="1034" r:id="rId28"/>
    <p:sldId id="1038"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FFFFCC"/>
    <a:srgbClr val="0033CC"/>
    <a:srgbClr val="0000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7482" autoAdjust="0"/>
  </p:normalViewPr>
  <p:slideViewPr>
    <p:cSldViewPr snapToGrid="0">
      <p:cViewPr varScale="1">
        <p:scale>
          <a:sx n="158" d="100"/>
          <a:sy n="158" d="100"/>
        </p:scale>
        <p:origin x="18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8/3/2025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8/3/2025 5:42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8/3/2025 5:42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8/3/2025 5:42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8/3/2025 5:42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8/3/2025 5:42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8/3/2025 5:42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8/3/2025 5:42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8/3/2025 5:42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8/3/2025 5:42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8/3/2025 5:42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8/3/2025 5:42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8/3/2025 5:42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eb.archive.org/web/20170422130821/http:/preteristarchive.com/Books/pdf/1921_mauro_seventyweek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f.sbts.edu/equip/uploads/2010/05/sbjt_v14_n1_gentry.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f.sbts.edu/equip/uploads/2010/05/sbjt_v14_n1_gentry.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f.sbts.edu/equip/uploads/2010/05/sbjt_v14_n1_gentry.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eb.archive.org/web/20170422130821/http:/preteristarchive.com/Books/pdf/1921_mauro_seventyweeks.pdf" TargetMode="External"/><Relationship Id="rId2" Type="http://schemas.openxmlformats.org/officeDocument/2006/relationships/hyperlink" Target="https://cf.sbts.edu/equip/uploads/2010/05/sbjt_v14_n1_gentry.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f.sbts.edu/equip/uploads/2010/05/sbjt_v14_n1_gentry.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f.sbts.edu/equip/uploads/2010/05/sbjt_v14_n1_gentry.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BE672BD-31EE-379D-0D5F-EA4B2D74766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4F35F3-5717-16EA-EEE6-BF518E6D4BB5}"/>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511EFDC-8E42-93DB-6117-4126BE0D49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A24377E5-D6EB-D9C9-C1CD-E801A80BD398}"/>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373850AA-F97D-232C-EE01-5043394CDADC}"/>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30632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A2F346D-B805-611A-CB25-AE9F4BEB4D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2DF790-5EBD-525A-7867-277365D956F1}"/>
              </a:ext>
            </a:extLst>
          </p:cNvPr>
          <p:cNvSpPr>
            <a:spLocks noGrp="1"/>
          </p:cNvSpPr>
          <p:nvPr>
            <p:ph type="title"/>
          </p:nvPr>
        </p:nvSpPr>
        <p:spPr>
          <a:xfrm>
            <a:off x="0" y="1"/>
            <a:ext cx="12192000" cy="799106"/>
          </a:xfrm>
        </p:spPr>
        <p:txBody>
          <a:bodyPr>
            <a:normAutofit/>
          </a:bodyPr>
          <a:lstStyle/>
          <a:p>
            <a:pPr algn="ctr"/>
            <a:r>
              <a:rPr kumimoji="0" lang="en-US" sz="48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The Vision of Seventy Sevens (9:24-27)</a:t>
            </a:r>
            <a:endPar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4655FE3F-33D5-27E6-AC9F-EAD70E6E6839}"/>
              </a:ext>
            </a:extLst>
          </p:cNvPr>
          <p:cNvSpPr>
            <a:spLocks noGrp="1"/>
          </p:cNvSpPr>
          <p:nvPr>
            <p:ph idx="1"/>
          </p:nvPr>
        </p:nvSpPr>
        <p:spPr>
          <a:xfrm>
            <a:off x="357809" y="978009"/>
            <a:ext cx="11465223" cy="5828307"/>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"Seventy ‘sevens’ are decreed for your people and your holy city to finish transgression, to put an end to sin, to atone for wickedness, to bring in everlasting righteousness, to seal up vision and prophecy and to anoint the most holy.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“Know and understand this: From the issuing of the decree to restore and rebuild Jerusalem until the Anointed One, the ruler, comes, there will be seven ‘sevens,’ and sixty-two ‘sevens.’ It will be rebuilt with streets and a trench, but in times of trouble. </a:t>
            </a:r>
          </a:p>
        </p:txBody>
      </p:sp>
    </p:spTree>
    <p:extLst>
      <p:ext uri="{BB962C8B-B14F-4D97-AF65-F5344CB8AC3E}">
        <p14:creationId xmlns:p14="http://schemas.microsoft.com/office/powerpoint/2010/main" val="3888543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C9BBDD7-2976-F80A-2CC8-6D1902EB9D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8701F1-4053-6A41-2C5F-7587256BDE19}"/>
              </a:ext>
            </a:extLst>
          </p:cNvPr>
          <p:cNvSpPr>
            <a:spLocks noGrp="1"/>
          </p:cNvSpPr>
          <p:nvPr>
            <p:ph type="title"/>
          </p:nvPr>
        </p:nvSpPr>
        <p:spPr>
          <a:xfrm>
            <a:off x="0" y="1"/>
            <a:ext cx="12192000" cy="799106"/>
          </a:xfrm>
        </p:spPr>
        <p:txBody>
          <a:bodyPr>
            <a:normAutofit/>
          </a:bodyPr>
          <a:lstStyle/>
          <a:p>
            <a:pPr algn="ctr"/>
            <a:r>
              <a:rPr kumimoji="0" lang="en-US" sz="48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The Vision of Seventy Sevens (9:24-27)</a:t>
            </a:r>
            <a:endPar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438C4C97-A8E7-579D-A08C-EDCF6EB7DBE1}"/>
              </a:ext>
            </a:extLst>
          </p:cNvPr>
          <p:cNvSpPr>
            <a:spLocks noGrp="1"/>
          </p:cNvSpPr>
          <p:nvPr>
            <p:ph idx="1"/>
          </p:nvPr>
        </p:nvSpPr>
        <p:spPr>
          <a:xfrm>
            <a:off x="357809" y="997889"/>
            <a:ext cx="11465223" cy="5808428"/>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the sixty-two ‘sevens,’ the Anointed One will be cut off and will have nothing. The people of the ruler who will come will destroy the city and the sanctuary. The end will come like a flood: War will continue until the end, and desolations have been decreed.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confirm a covenant with many for one ‘seven.’ In the middle of the ‘seven’ he will put an end to sacrifice and offering. And on a wing of the temple he will set up an abomination that causes desolation, until the end that is decreed is poured out on him.”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4231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A86A665-FD07-B244-9F37-087055D6355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366F76-C7BC-D6B9-6C43-ECFA1C11D8AD}"/>
              </a:ext>
            </a:extLst>
          </p:cNvPr>
          <p:cNvSpPr>
            <a:spLocks noGrp="1"/>
          </p:cNvSpPr>
          <p:nvPr>
            <p:ph idx="1"/>
          </p:nvPr>
        </p:nvSpPr>
        <p:spPr>
          <a:xfrm>
            <a:off x="80086" y="1323893"/>
            <a:ext cx="11975432" cy="5333328"/>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Daniel begins by telling us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weeks</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are decreed about your people and your holy city…</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I believe the NIV has done a better job translating this opening phrase when it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sevens</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are decreed…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weeks</a:t>
            </a:r>
            <a:r>
              <a:rPr lang="en-US" sz="3200" dirty="0">
                <a:solidFill>
                  <a:schemeClr val="bg1"/>
                </a:solidFill>
                <a:effectLst>
                  <a:outerShdw blurRad="38100" dist="38100" dir="2700000" algn="ctr" rotWithShape="0">
                    <a:schemeClr val="tx1"/>
                  </a:outerShdw>
                </a:effectLst>
              </a:rPr>
              <a:t>” is misleading. In Hebrew the word actually is the word “seven,” or perhaps more accurately “a group of seven” something. </a:t>
            </a:r>
          </a:p>
          <a:p>
            <a:r>
              <a:rPr lang="en-US" sz="3200" dirty="0">
                <a:solidFill>
                  <a:schemeClr val="bg1"/>
                </a:solidFill>
                <a:effectLst>
                  <a:outerShdw blurRad="38100" dist="38100" dir="2700000" algn="ctr" rotWithShape="0">
                    <a:schemeClr val="tx1"/>
                  </a:outerShdw>
                </a:effectLst>
              </a:rPr>
              <a:t>It </a:t>
            </a:r>
            <a:r>
              <a:rPr lang="en-US" sz="3200" b="1" i="1" dirty="0">
                <a:solidFill>
                  <a:schemeClr val="bg1"/>
                </a:solidFill>
                <a:effectLst>
                  <a:outerShdw blurRad="38100" dist="38100" dir="2700000" algn="ctr" rotWithShape="0">
                    <a:schemeClr val="tx1"/>
                  </a:outerShdw>
                </a:effectLst>
              </a:rPr>
              <a:t>could</a:t>
            </a:r>
            <a:r>
              <a:rPr lang="en-US" sz="3200" dirty="0">
                <a:solidFill>
                  <a:schemeClr val="bg1"/>
                </a:solidFill>
                <a:effectLst>
                  <a:outerShdw blurRad="38100" dist="38100" dir="2700000" algn="ctr" rotWithShape="0">
                    <a:schemeClr val="tx1"/>
                  </a:outerShdw>
                </a:effectLst>
              </a:rPr>
              <a:t> mean a week because a week is a group of seven days, but it does not </a:t>
            </a:r>
            <a:r>
              <a:rPr lang="en-US" sz="3200" b="1" i="1" dirty="0">
                <a:solidFill>
                  <a:schemeClr val="bg1"/>
                </a:solidFill>
                <a:effectLst>
                  <a:outerShdw blurRad="38100" dist="38100" dir="2700000" algn="ctr" rotWithShape="0">
                    <a:schemeClr val="tx1"/>
                  </a:outerShdw>
                </a:effectLst>
              </a:rPr>
              <a:t>necessarily</a:t>
            </a:r>
            <a:r>
              <a:rPr lang="en-US" sz="3200" dirty="0">
                <a:solidFill>
                  <a:schemeClr val="bg1"/>
                </a:solidFill>
                <a:effectLst>
                  <a:outerShdw blurRad="38100" dist="38100" dir="2700000" algn="ctr" rotWithShape="0">
                    <a:schemeClr val="tx1"/>
                  </a:outerShdw>
                </a:effectLst>
              </a:rPr>
              <a:t> mean a week. </a:t>
            </a:r>
          </a:p>
          <a:p>
            <a:r>
              <a:rPr lang="en-US" sz="3200" dirty="0">
                <a:solidFill>
                  <a:schemeClr val="bg1"/>
                </a:solidFill>
                <a:effectLst>
                  <a:outerShdw blurRad="38100" dist="38100" dir="2700000" algn="ctr" rotWithShape="0">
                    <a:schemeClr val="tx1"/>
                  </a:outerShdw>
                </a:effectLst>
              </a:rPr>
              <a:t>And in this case, as nearly all writers recognize, it is referring to groups of seven </a:t>
            </a:r>
            <a:r>
              <a:rPr lang="en-US" sz="3200" b="1" i="1" dirty="0">
                <a:solidFill>
                  <a:schemeClr val="bg1"/>
                </a:solidFill>
                <a:effectLst>
                  <a:outerShdw blurRad="38100" dist="38100" dir="2700000" algn="ctr" rotWithShape="0">
                    <a:schemeClr val="tx1"/>
                  </a:outerShdw>
                </a:effectLst>
              </a:rPr>
              <a:t>years</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If literal </a:t>
            </a:r>
            <a:r>
              <a:rPr lang="en-US" sz="3200" b="1" i="1" dirty="0">
                <a:solidFill>
                  <a:schemeClr val="bg1"/>
                </a:solidFill>
                <a:effectLst>
                  <a:outerShdw blurRad="38100" dist="38100" dir="2700000" algn="ctr" rotWithShape="0">
                    <a:schemeClr val="tx1"/>
                  </a:outerShdw>
                </a:effectLst>
              </a:rPr>
              <a:t>weeks</a:t>
            </a:r>
            <a:r>
              <a:rPr lang="en-US" sz="3200" dirty="0">
                <a:solidFill>
                  <a:schemeClr val="bg1"/>
                </a:solidFill>
                <a:effectLst>
                  <a:outerShdw blurRad="38100" dist="38100" dir="2700000" algn="ctr" rotWithShape="0">
                    <a:schemeClr val="tx1"/>
                  </a:outerShdw>
                </a:effectLst>
              </a:rPr>
              <a:t> are involved, the prophecy would be meaningless, since the events described could not have occurred within that time framework (seventy weeks = about a year and a half). </a:t>
            </a:r>
          </a:p>
          <a:p>
            <a:r>
              <a:rPr lang="en-US" sz="3200" dirty="0">
                <a:solidFill>
                  <a:schemeClr val="bg1"/>
                </a:solidFill>
                <a:effectLst>
                  <a:outerShdw blurRad="38100" dist="38100" dir="2700000" algn="ctr" rotWithShape="0">
                    <a:schemeClr val="tx1"/>
                  </a:outerShdw>
                </a:effectLst>
              </a:rPr>
              <a:t>If weeks of </a:t>
            </a:r>
            <a:r>
              <a:rPr lang="en-US" sz="3200" b="1" i="1" dirty="0">
                <a:solidFill>
                  <a:schemeClr val="bg1"/>
                </a:solidFill>
                <a:effectLst>
                  <a:outerShdw blurRad="38100" dist="38100" dir="2700000" algn="ctr" rotWithShape="0">
                    <a:schemeClr val="tx1"/>
                  </a:outerShdw>
                </a:effectLst>
              </a:rPr>
              <a:t>years</a:t>
            </a:r>
            <a:r>
              <a:rPr lang="en-US" sz="3200" dirty="0">
                <a:solidFill>
                  <a:schemeClr val="bg1"/>
                </a:solidFill>
                <a:effectLst>
                  <a:outerShdw blurRad="38100" dist="38100" dir="2700000" algn="ctr" rotWithShape="0">
                    <a:schemeClr val="tx1"/>
                  </a:outerShdw>
                </a:effectLst>
              </a:rPr>
              <a:t> are involved, then the time period could reasonably describe the number of years from the decree to rebuild Jerusalem to the time of Christ.</a:t>
            </a:r>
          </a:p>
        </p:txBody>
      </p:sp>
      <p:sp>
        <p:nvSpPr>
          <p:cNvPr id="7" name="Title 1">
            <a:extLst>
              <a:ext uri="{FF2B5EF4-FFF2-40B4-BE49-F238E27FC236}">
                <a16:creationId xmlns:a16="http://schemas.microsoft.com/office/drawing/2014/main" id="{8BCD6FFC-9BB6-6E7E-04FA-8E0DD1FDABBF}"/>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 weeks are decreed about your people and your holy city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finish the transgression, to put an end to sin, and to atone for iniquity, to bring in everlasting righteousness, to seal both vision and prophet, and to anoint a most holy place.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4305277-FE3E-88B7-25A5-BBBF5F2BB488}"/>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Boice,  James Montgomery; Daniel: An Expositional Commentary ; (p. </a:t>
            </a:r>
            <a:r>
              <a:rPr lang="en-US" dirty="0">
                <a:solidFill>
                  <a:schemeClr val="bg1"/>
                </a:solidFill>
                <a:effectLst>
                  <a:outerShdw blurRad="38100" dist="38100" dir="2700000" algn="ctr" rotWithShape="0">
                    <a:schemeClr val="tx1"/>
                  </a:outerShdw>
                </a:effectLst>
              </a:rPr>
              <a:t>100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736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0E14429-F6B6-1075-1A6F-57557B80446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99BDA7-6C76-43AB-C3EA-4CB9805A60FD}"/>
              </a:ext>
            </a:extLst>
          </p:cNvPr>
          <p:cNvSpPr>
            <a:spLocks noGrp="1"/>
          </p:cNvSpPr>
          <p:nvPr>
            <p:ph idx="1"/>
          </p:nvPr>
        </p:nvSpPr>
        <p:spPr>
          <a:xfrm>
            <a:off x="108284" y="1289022"/>
            <a:ext cx="11975432" cy="5337357"/>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Starting in the next verse, Gabriel will divide these</a:t>
            </a:r>
            <a:r>
              <a:rPr lang="en-US" sz="3200" b="1" i="1" dirty="0">
                <a:solidFill>
                  <a:schemeClr val="bg1"/>
                </a:solidFill>
                <a:effectLst>
                  <a:outerShdw blurRad="38100" dist="38100" dir="2700000" algn="ctr" rotWithShape="0">
                    <a:schemeClr val="tx1"/>
                  </a:outerShdw>
                </a:effectLst>
              </a:rPr>
              <a:t> </a:t>
            </a:r>
            <a:r>
              <a:rPr lang="en-US" sz="3200" dirty="0">
                <a:solidFill>
                  <a:schemeClr val="bg1"/>
                </a:solidFill>
                <a:effectLst>
                  <a:outerShdw blurRad="38100" dist="38100" dir="2700000" algn="ctr" rotWithShape="0">
                    <a:schemeClr val="tx1"/>
                  </a:outerShdw>
                </a:effectLst>
              </a:rPr>
              <a:t>“</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Seventy</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‘sevens’</a:t>
            </a:r>
            <a:r>
              <a:rPr lang="en-US" sz="3200" dirty="0">
                <a:solidFill>
                  <a:schemeClr val="bg1"/>
                </a:solidFill>
                <a:effectLst>
                  <a:outerShdw blurRad="38100" dist="38100" dir="2700000" algn="ctr" rotWithShape="0">
                    <a:schemeClr val="tx1"/>
                  </a:outerShdw>
                </a:effectLst>
              </a:rPr>
              <a:t>” of years (i.e., </a:t>
            </a:r>
            <a:r>
              <a:rPr lang="en-US" sz="3200" dirty="0">
                <a:solidFill>
                  <a:srgbClr val="FFFF99"/>
                </a:solidFill>
                <a:effectLst>
                  <a:outerShdw blurRad="38100" dist="38100" dir="2700000" algn="ctr" rotWithShape="0">
                    <a:schemeClr val="tx1"/>
                  </a:outerShdw>
                </a:effectLst>
              </a:rPr>
              <a:t>490 years)</a:t>
            </a:r>
            <a:r>
              <a:rPr lang="en-US" sz="3200" dirty="0">
                <a:solidFill>
                  <a:schemeClr val="bg1"/>
                </a:solidFill>
                <a:effectLst>
                  <a:outerShdw blurRad="38100" dist="38100" dir="2700000" algn="ctr" rotWithShape="0">
                    <a:schemeClr val="tx1"/>
                  </a:outerShdw>
                </a:effectLst>
              </a:rPr>
              <a:t> into </a:t>
            </a:r>
            <a:r>
              <a:rPr lang="en-US" sz="3200" b="1" i="1" dirty="0">
                <a:solidFill>
                  <a:schemeClr val="bg1"/>
                </a:solidFill>
                <a:effectLst>
                  <a:outerShdw blurRad="38100" dist="38100" dir="2700000" algn="ctr" rotWithShape="0">
                    <a:schemeClr val="tx1"/>
                  </a:outerShdw>
                </a:effectLst>
              </a:rPr>
              <a:t>three</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subperiods</a:t>
            </a:r>
            <a:r>
              <a:rPr lang="en-US" sz="3200" dirty="0">
                <a:solidFill>
                  <a:schemeClr val="bg1"/>
                </a:solidFill>
                <a:effectLst>
                  <a:outerShdw blurRad="38100" dist="38100" dir="2700000" algn="ctr" rotWithShape="0">
                    <a:schemeClr val="tx1"/>
                  </a:outerShdw>
                </a:effectLst>
              </a:rPr>
              <a:t>: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‘sevens’</a:t>
            </a:r>
            <a:r>
              <a:rPr lang="en-US" sz="2800" dirty="0">
                <a:solidFill>
                  <a:schemeClr val="bg1"/>
                </a:solidFill>
                <a:effectLst>
                  <a:outerShdw blurRad="38100" dist="38100" dir="2700000" algn="ctr" rotWithShape="0">
                    <a:schemeClr val="tx1"/>
                  </a:outerShdw>
                </a:effectLst>
              </a:rPr>
              <a:t>” of years (mentioned in </a:t>
            </a:r>
            <a:r>
              <a:rPr lang="en-US" sz="2800" dirty="0">
                <a:solidFill>
                  <a:srgbClr val="BFE4FD"/>
                </a:solidFill>
                <a:effectLst>
                  <a:outerShdw blurRad="50800" dist="50800" dir="5400000" algn="ctr" rotWithShape="0">
                    <a:schemeClr val="tx1"/>
                  </a:outerShdw>
                </a:effectLst>
                <a:ea typeface="Cambria" panose="02040503050406030204" pitchFamily="18" charset="0"/>
              </a:rPr>
              <a:t>vs. 25</a:t>
            </a:r>
            <a:r>
              <a:rPr lang="en-US" sz="2800" dirty="0">
                <a:solidFill>
                  <a:schemeClr val="bg1"/>
                </a:solidFill>
                <a:effectLst>
                  <a:outerShdw blurRad="38100" dist="38100" dir="2700000" algn="ctr" rotWithShape="0">
                    <a:schemeClr val="tx1"/>
                  </a:outerShdw>
                </a:effectLst>
              </a:rPr>
              <a:t>) = </a:t>
            </a:r>
            <a:r>
              <a:rPr lang="en-US" sz="2800" dirty="0">
                <a:solidFill>
                  <a:srgbClr val="FFFF99"/>
                </a:solidFill>
                <a:effectLst>
                  <a:outerShdw blurRad="38100" dist="38100" dir="2700000" algn="ctr" rotWithShape="0">
                    <a:schemeClr val="tx1"/>
                  </a:outerShdw>
                </a:effectLst>
              </a:rPr>
              <a:t>49 years</a:t>
            </a:r>
            <a:r>
              <a:rPr lang="en-US" sz="2800" dirty="0">
                <a:solidFill>
                  <a:schemeClr val="bg1"/>
                </a:solidFill>
                <a:effectLst>
                  <a:outerShdw blurRad="38100" dist="38100" dir="2700000" algn="ctr" rotWithShape="0">
                    <a:schemeClr val="tx1"/>
                  </a:outerShdw>
                </a:effectLst>
              </a:rPr>
              <a:t>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Sixty-two</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‘sevens’</a:t>
            </a:r>
            <a:r>
              <a:rPr lang="en-US" sz="2800" dirty="0">
                <a:solidFill>
                  <a:schemeClr val="bg1"/>
                </a:solidFill>
                <a:effectLst>
                  <a:outerShdw blurRad="38100" dist="38100" dir="2700000" algn="ctr" rotWithShape="0">
                    <a:schemeClr val="tx1"/>
                  </a:outerShdw>
                </a:effectLst>
              </a:rPr>
              <a:t>” of years (mentioned in </a:t>
            </a:r>
            <a:r>
              <a:rPr lang="en-US" sz="2800" dirty="0">
                <a:solidFill>
                  <a:srgbClr val="BFE4FD"/>
                </a:solidFill>
                <a:effectLst>
                  <a:outerShdw blurRad="50800" dist="50800" dir="5400000" algn="ctr" rotWithShape="0">
                    <a:schemeClr val="tx1"/>
                  </a:outerShdw>
                </a:effectLst>
                <a:ea typeface="Cambria" panose="02040503050406030204" pitchFamily="18" charset="0"/>
              </a:rPr>
              <a:t>vss. 25 and 26</a:t>
            </a:r>
            <a:r>
              <a:rPr lang="en-US" sz="2800" dirty="0">
                <a:solidFill>
                  <a:schemeClr val="bg1"/>
                </a:solidFill>
                <a:effectLst>
                  <a:outerShdw blurRad="38100" dist="38100" dir="2700000" algn="ctr" rotWithShape="0">
                    <a:schemeClr val="tx1"/>
                  </a:outerShdw>
                </a:effectLst>
              </a:rPr>
              <a:t>) = </a:t>
            </a:r>
            <a:r>
              <a:rPr lang="en-US" sz="2800" dirty="0">
                <a:solidFill>
                  <a:srgbClr val="FFFF99"/>
                </a:solidFill>
                <a:effectLst>
                  <a:outerShdw blurRad="38100" dist="38100" dir="2700000" algn="ctr" rotWithShape="0">
                    <a:schemeClr val="tx1"/>
                  </a:outerShdw>
                </a:effectLst>
              </a:rPr>
              <a:t>434 years</a:t>
            </a:r>
            <a:r>
              <a:rPr lang="en-US" sz="2800" dirty="0">
                <a:solidFill>
                  <a:schemeClr val="bg1"/>
                </a:solidFill>
                <a:effectLst>
                  <a:outerShdw blurRad="38100" dist="38100" dir="2700000" algn="ctr" rotWithShape="0">
                    <a:schemeClr val="tx1"/>
                  </a:outerShdw>
                </a:effectLst>
              </a:rPr>
              <a:t> </a:t>
            </a:r>
          </a:p>
          <a:p>
            <a:pPr lvl="1"/>
            <a:r>
              <a:rPr lang="en-US" sz="2800" dirty="0">
                <a:solidFill>
                  <a:schemeClr val="bg1"/>
                </a:solidFill>
                <a:effectLst>
                  <a:outerShdw blurRad="38100" dist="38100" dir="2700000" algn="ctr" rotWithShape="0">
                    <a:schemeClr val="tx1"/>
                  </a:outerShdw>
                </a:effectLst>
              </a:rPr>
              <a:t>A final period of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a:t>
            </a:r>
            <a:r>
              <a:rPr lang="en-US" sz="2800" dirty="0">
                <a:solidFill>
                  <a:schemeClr val="bg1"/>
                </a:solidFill>
                <a:effectLst>
                  <a:outerShdw blurRad="38100" dist="38100" dir="2700000" algn="ctr" rotWithShape="0">
                    <a:schemeClr val="tx1"/>
                  </a:outerShdw>
                </a:effectLst>
              </a:rPr>
              <a:t>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a:t>
            </a:r>
            <a:r>
              <a:rPr lang="en-US" sz="2800" dirty="0">
                <a:solidFill>
                  <a:schemeClr val="bg1"/>
                </a:solidFill>
                <a:effectLst>
                  <a:outerShdw blurRad="38100" dist="38100" dir="2700000" algn="ctr" rotWithShape="0">
                    <a:schemeClr val="tx1"/>
                  </a:outerShdw>
                </a:effectLst>
              </a:rPr>
              <a:t>” of years (mentioned in </a:t>
            </a:r>
            <a:r>
              <a:rPr lang="en-US" sz="2800" dirty="0">
                <a:solidFill>
                  <a:srgbClr val="BFE4FD"/>
                </a:solidFill>
                <a:effectLst>
                  <a:outerShdw blurRad="50800" dist="50800" dir="5400000" algn="ctr" rotWithShape="0">
                    <a:schemeClr val="tx1"/>
                  </a:outerShdw>
                </a:effectLst>
                <a:ea typeface="Cambria" panose="02040503050406030204" pitchFamily="18" charset="0"/>
              </a:rPr>
              <a:t>vs. 27</a:t>
            </a:r>
            <a:r>
              <a:rPr lang="en-US" sz="2800" dirty="0">
                <a:solidFill>
                  <a:schemeClr val="bg1"/>
                </a:solidFill>
                <a:effectLst>
                  <a:outerShdw blurRad="38100" dist="38100" dir="2700000" algn="ctr" rotWithShape="0">
                    <a:schemeClr val="tx1"/>
                  </a:outerShdw>
                </a:effectLst>
              </a:rPr>
              <a:t>) = </a:t>
            </a:r>
            <a:r>
              <a:rPr lang="en-US" sz="2800" dirty="0">
                <a:solidFill>
                  <a:srgbClr val="FFFF99"/>
                </a:solidFill>
                <a:effectLst>
                  <a:outerShdw blurRad="38100" dist="38100" dir="2700000" algn="ctr" rotWithShape="0">
                    <a:schemeClr val="tx1"/>
                  </a:outerShdw>
                </a:effectLst>
              </a:rPr>
              <a:t>7 years</a:t>
            </a:r>
            <a:r>
              <a:rPr lang="en-US" sz="28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Here we’re told that it will take this period of </a:t>
            </a:r>
            <a:r>
              <a:rPr lang="en-US" sz="3200" dirty="0">
                <a:solidFill>
                  <a:srgbClr val="FFFF99"/>
                </a:solidFill>
                <a:effectLst>
                  <a:outerShdw blurRad="38100" dist="38100" dir="2700000" algn="ctr" rotWithShape="0">
                    <a:schemeClr val="tx1"/>
                  </a:outerShdw>
                </a:effectLst>
              </a:rPr>
              <a:t>490 years</a:t>
            </a:r>
            <a:r>
              <a:rPr lang="en-US" sz="3200" dirty="0">
                <a:solidFill>
                  <a:schemeClr val="bg1"/>
                </a:solidFill>
                <a:effectLst>
                  <a:outerShdw blurRad="38100" dist="38100" dir="2700000" algn="ctr" rotWithShape="0">
                    <a:schemeClr val="tx1"/>
                  </a:outerShdw>
                </a:effectLst>
              </a:rPr>
              <a:t> (divided into </a:t>
            </a:r>
            <a:r>
              <a:rPr lang="en-US" sz="3200" b="1" i="1" dirty="0">
                <a:solidFill>
                  <a:schemeClr val="bg1"/>
                </a:solidFill>
                <a:effectLst>
                  <a:outerShdw blurRad="38100" dist="38100" dir="2700000" algn="ctr" rotWithShape="0">
                    <a:schemeClr val="tx1"/>
                  </a:outerShdw>
                </a:effectLst>
              </a:rPr>
              <a:t>three</a:t>
            </a:r>
            <a:r>
              <a:rPr lang="en-US" sz="3200" dirty="0">
                <a:solidFill>
                  <a:schemeClr val="bg1"/>
                </a:solidFill>
                <a:effectLst>
                  <a:outerShdw blurRad="38100" dist="38100" dir="2700000" algn="ctr" rotWithShape="0">
                    <a:schemeClr val="tx1"/>
                  </a:outerShdw>
                </a:effectLst>
              </a:rPr>
              <a:t> subperiods) to accomplish the following </a:t>
            </a:r>
            <a:r>
              <a:rPr lang="en-US" sz="3200" b="1" i="1" dirty="0">
                <a:solidFill>
                  <a:schemeClr val="bg1"/>
                </a:solidFill>
                <a:effectLst>
                  <a:outerShdw blurRad="38100" dist="38100" dir="2700000" algn="ctr" rotWithShape="0">
                    <a:schemeClr val="tx1"/>
                  </a:outerShdw>
                </a:effectLst>
              </a:rPr>
              <a:t>six</a:t>
            </a:r>
            <a:r>
              <a:rPr lang="en-US" sz="3200" dirty="0">
                <a:solidFill>
                  <a:schemeClr val="bg1"/>
                </a:solidFill>
                <a:effectLst>
                  <a:outerShdw blurRad="38100" dist="38100" dir="2700000" algn="ctr" rotWithShape="0">
                    <a:schemeClr val="tx1"/>
                  </a:outerShdw>
                </a:effectLst>
              </a:rPr>
              <a:t> things:</a:t>
            </a:r>
          </a:p>
          <a:p>
            <a:pPr marL="971550" lvl="1" indent="-514350">
              <a:buFont typeface="+mj-lt"/>
              <a:buAutoNum type="arabicPeriod"/>
            </a:pPr>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finish the transgression</a:t>
            </a:r>
            <a:r>
              <a:rPr lang="en-US" sz="2800" dirty="0">
                <a:solidFill>
                  <a:schemeClr val="bg1"/>
                </a:solidFill>
                <a:effectLst>
                  <a:outerShdw blurRad="38100" dist="38100" dir="2700000" algn="ctr" rotWithShape="0">
                    <a:schemeClr val="tx1"/>
                  </a:outerShdw>
                </a:effectLst>
              </a:rPr>
              <a:t>”</a:t>
            </a:r>
          </a:p>
          <a:p>
            <a:pPr marL="971550" lvl="1" indent="-514350">
              <a:buFont typeface="+mj-lt"/>
              <a:buAutoNum type="arabicPeriod"/>
            </a:pPr>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put an end to sin</a:t>
            </a:r>
            <a:r>
              <a:rPr lang="en-US" sz="2800" dirty="0">
                <a:solidFill>
                  <a:schemeClr val="bg1"/>
                </a:solidFill>
                <a:effectLst>
                  <a:outerShdw blurRad="38100" dist="38100" dir="2700000" algn="ctr" rotWithShape="0">
                    <a:schemeClr val="tx1"/>
                  </a:outerShdw>
                </a:effectLst>
              </a:rPr>
              <a:t>”</a:t>
            </a:r>
          </a:p>
          <a:p>
            <a:pPr marL="971550" lvl="1" indent="-514350">
              <a:buFont typeface="+mj-lt"/>
              <a:buAutoNum type="arabicPeriod"/>
            </a:pPr>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atone for iniquity</a:t>
            </a:r>
            <a:r>
              <a:rPr lang="en-US" sz="2800" dirty="0">
                <a:solidFill>
                  <a:schemeClr val="bg1"/>
                </a:solidFill>
                <a:effectLst>
                  <a:outerShdw blurRad="38100" dist="38100" dir="2700000" algn="ctr" rotWithShape="0">
                    <a:schemeClr val="tx1"/>
                  </a:outerShdw>
                </a:effectLst>
              </a:rPr>
              <a:t>”</a:t>
            </a:r>
          </a:p>
          <a:p>
            <a:pPr marL="971550" lvl="1" indent="-514350">
              <a:buFont typeface="+mj-lt"/>
              <a:buAutoNum type="arabicPeriod"/>
            </a:pPr>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bring in everlasting righteousness</a:t>
            </a:r>
            <a:r>
              <a:rPr lang="en-US" sz="2800" dirty="0">
                <a:solidFill>
                  <a:schemeClr val="bg1"/>
                </a:solidFill>
                <a:effectLst>
                  <a:outerShdw blurRad="38100" dist="38100" dir="2700000" algn="ctr" rotWithShape="0">
                    <a:schemeClr val="tx1"/>
                  </a:outerShdw>
                </a:effectLst>
              </a:rPr>
              <a:t>”</a:t>
            </a:r>
          </a:p>
          <a:p>
            <a:pPr marL="971550" lvl="1" indent="-514350">
              <a:buFont typeface="+mj-lt"/>
              <a:buAutoNum type="arabicPeriod"/>
            </a:pPr>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seal both vision and prophet</a:t>
            </a:r>
            <a:r>
              <a:rPr lang="en-US" sz="2800" dirty="0">
                <a:solidFill>
                  <a:schemeClr val="bg1"/>
                </a:solidFill>
                <a:effectLst>
                  <a:outerShdw blurRad="38100" dist="38100" dir="2700000" algn="ctr" rotWithShape="0">
                    <a:schemeClr val="tx1"/>
                  </a:outerShdw>
                </a:effectLst>
              </a:rPr>
              <a:t>”</a:t>
            </a:r>
          </a:p>
          <a:p>
            <a:pPr marL="971550" lvl="1" indent="-514350">
              <a:buFont typeface="+mj-lt"/>
              <a:buAutoNum type="arabicPeriod"/>
            </a:pPr>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anoint a most holy place</a:t>
            </a:r>
            <a:r>
              <a:rPr lang="en-US" sz="28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These phrases are difficult to interpret since there is so little context to explain what each of them means. Consequently, commentaries can vary </a:t>
            </a:r>
            <a:r>
              <a:rPr lang="en-US" sz="3200" b="1" i="1" dirty="0">
                <a:solidFill>
                  <a:schemeClr val="bg1"/>
                </a:solidFill>
                <a:effectLst>
                  <a:outerShdw blurRad="38100" dist="38100" dir="2700000" algn="ctr" rotWithShape="0">
                    <a:schemeClr val="tx1"/>
                  </a:outerShdw>
                </a:effectLst>
              </a:rPr>
              <a:t>significantly</a:t>
            </a:r>
            <a:r>
              <a:rPr lang="en-US" sz="3200" dirty="0">
                <a:solidFill>
                  <a:schemeClr val="bg1"/>
                </a:solidFill>
                <a:effectLst>
                  <a:outerShdw blurRad="38100" dist="38100" dir="2700000" algn="ctr" rotWithShape="0">
                    <a:schemeClr val="tx1"/>
                  </a:outerShdw>
                </a:effectLst>
              </a:rPr>
              <a:t> in how they understand each of these six things. </a:t>
            </a:r>
          </a:p>
        </p:txBody>
      </p:sp>
      <p:sp>
        <p:nvSpPr>
          <p:cNvPr id="7" name="Title 1">
            <a:extLst>
              <a:ext uri="{FF2B5EF4-FFF2-40B4-BE49-F238E27FC236}">
                <a16:creationId xmlns:a16="http://schemas.microsoft.com/office/drawing/2014/main" id="{1FF777B2-E260-6248-582D-357C652DB583}"/>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"Seventy weeks are decreed about your people and your holy city,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finish the transgression, to put an end to sin, and to atone for iniquity, to bring in everlasting righteousness, to seal both vision and prophet, and to anoint a most holy place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7D30B5-961E-ABD7-4BA5-EFEB390D030C}"/>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Boice,  James Montgomery; Daniel: An Expositional Commentary ; (p. </a:t>
            </a:r>
            <a:r>
              <a:rPr lang="en-US" dirty="0">
                <a:solidFill>
                  <a:schemeClr val="bg1"/>
                </a:solidFill>
                <a:effectLst>
                  <a:outerShdw blurRad="38100" dist="38100" dir="2700000" algn="ctr" rotWithShape="0">
                    <a:schemeClr val="tx1"/>
                  </a:outerShdw>
                </a:effectLst>
              </a:rPr>
              <a:t>100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3496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 calcmode="lin" valueType="num">
                                      <p:cBhvr>
                                        <p:cTn id="63"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5">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 calcmode="lin" valueType="num">
                                      <p:cBhvr>
                                        <p:cTn id="70"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 calcmode="lin" valueType="num">
                                      <p:cBhvr>
                                        <p:cTn id="77"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6B04F4E-19C0-8368-1268-A65818FFAF0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956225-54CC-CAF7-1B80-F9361D5D401C}"/>
              </a:ext>
            </a:extLst>
          </p:cNvPr>
          <p:cNvSpPr>
            <a:spLocks noGrp="1"/>
          </p:cNvSpPr>
          <p:nvPr>
            <p:ph idx="1"/>
          </p:nvPr>
        </p:nvSpPr>
        <p:spPr>
          <a:xfrm>
            <a:off x="108284" y="1296063"/>
            <a:ext cx="11975432" cy="4947638"/>
          </a:xfrm>
        </p:spPr>
        <p:txBody>
          <a:bodyPr>
            <a:normAutofit/>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finish the transgression</a:t>
            </a:r>
            <a:r>
              <a:rPr lang="en-US" sz="3200" dirty="0">
                <a:solidFill>
                  <a:schemeClr val="bg1"/>
                </a:solidFill>
                <a:effectLst>
                  <a:outerShdw blurRad="38100" dist="38100" dir="2700000" algn="ctr" rotWithShape="0">
                    <a:schemeClr val="tx1"/>
                  </a:outerShdw>
                </a:effectLst>
              </a:rPr>
              <a:t>” – refers to Israel’s completing her transgression against God. This occurs when Israel culminates her resistance to God by rejecting his Son and having Him crucified</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put an end to sin</a:t>
            </a:r>
            <a:r>
              <a:rPr lang="en-US" sz="3200" dirty="0">
                <a:solidFill>
                  <a:schemeClr val="bg1"/>
                </a:solidFill>
                <a:effectLst>
                  <a:outerShdw blurRad="38100" dist="38100" dir="2700000" algn="ctr" rotWithShape="0">
                    <a:schemeClr val="tx1"/>
                  </a:outerShdw>
                </a:effectLst>
              </a:rPr>
              <a:t>” – He made a perfect atonement for sins, as written in Hebrews 1:3,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making purification for sins, he sat down at the right hand of the Majesty on high…</a:t>
            </a:r>
            <a:r>
              <a:rPr lang="en-US" sz="3200" dirty="0">
                <a:solidFill>
                  <a:schemeClr val="bg1"/>
                </a:solidFill>
                <a:effectLst>
                  <a:outerShdw blurRad="38100" dist="38100" dir="2700000" algn="ctr" rotWithShape="0">
                    <a:schemeClr val="tx1"/>
                  </a:outerShdw>
                </a:effectLst>
              </a:rPr>
              <a:t>”</a:t>
            </a:r>
            <a:r>
              <a:rPr lang="en-US" sz="3200" baseline="30000" dirty="0">
                <a:solidFill>
                  <a:schemeClr val="bg1"/>
                </a:solidFill>
                <a:effectLst>
                  <a:outerShdw blurRad="38100" dist="38100" dir="2700000" algn="ctr" rotWithShape="0">
                    <a:schemeClr val="tx1"/>
                  </a:outerShdw>
                </a:effectLst>
              </a:rPr>
              <a:t> 2</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atone for iniquity</a:t>
            </a:r>
            <a:r>
              <a:rPr lang="en-US" sz="3200" dirty="0">
                <a:solidFill>
                  <a:schemeClr val="bg1"/>
                </a:solidFill>
                <a:effectLst>
                  <a:outerShdw blurRad="38100" dist="38100" dir="2700000" algn="ctr" rotWithShape="0">
                    <a:schemeClr val="tx1"/>
                  </a:outerShdw>
                </a:effectLst>
              </a:rPr>
              <a:t>” – clearly speaks of Christ’s atoning death, which is the ultimate atonement to which all Temple rituals point (Heb. 9: 26). </a:t>
            </a:r>
          </a:p>
        </p:txBody>
      </p:sp>
      <p:sp>
        <p:nvSpPr>
          <p:cNvPr id="7" name="Title 1">
            <a:extLst>
              <a:ext uri="{FF2B5EF4-FFF2-40B4-BE49-F238E27FC236}">
                <a16:creationId xmlns:a16="http://schemas.microsoft.com/office/drawing/2014/main" id="{9B288CFE-99D7-97EC-CDCE-EAA07CE16A95}"/>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"Seventy weeks are decreed about your people and your holy city,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finish the transgression, to put an end to sin, and to atone for iniquity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bring in everlasting righteousness, to seal both vision and prophet, and to anoint a most holy place.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76B104E-0079-F973-5FD1-390F9CF4C780}"/>
              </a:ext>
            </a:extLst>
          </p:cNvPr>
          <p:cNvSpPr txBox="1"/>
          <p:nvPr/>
        </p:nvSpPr>
        <p:spPr>
          <a:xfrm>
            <a:off x="0" y="6211664"/>
            <a:ext cx="12192000" cy="646331"/>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Gentry Jr, Kenneth L. </a:t>
            </a:r>
            <a:r>
              <a:rPr lang="en-US" i="1" dirty="0">
                <a:solidFill>
                  <a:srgbClr val="FFFFFF"/>
                </a:solidFill>
                <a:effectLst>
                  <a:outerShdw blurRad="50800" dist="50800" dir="5400000" algn="ctr">
                    <a:srgbClr val="000000"/>
                  </a:outerShdw>
                </a:effectLst>
                <a:latin typeface="Calibri" panose="020F0502020204030204" pitchFamily="34" charset="0"/>
              </a:rPr>
              <a:t>Perilous Times: A Study in Eschatological Evil </a:t>
            </a:r>
            <a:r>
              <a:rPr lang="en-US" dirty="0">
                <a:solidFill>
                  <a:srgbClr val="FFFFFF"/>
                </a:solidFill>
                <a:effectLst>
                  <a:outerShdw blurRad="50800" dist="50800" dir="5400000" algn="ctr">
                    <a:srgbClr val="000000"/>
                  </a:outerShdw>
                </a:effectLst>
                <a:latin typeface="Calibri" panose="020F0502020204030204" pitchFamily="34" charset="0"/>
              </a:rPr>
              <a:t>(pp. 28-30).</a:t>
            </a:r>
          </a:p>
          <a:p>
            <a:r>
              <a:rPr lang="en-US" baseline="30000" dirty="0">
                <a:solidFill>
                  <a:schemeClr val="bg1"/>
                </a:solidFill>
                <a:effectLst>
                  <a:outerShdw blurRad="38100" dist="38100" dir="2700000" algn="ctr" rotWithShape="0">
                    <a:schemeClr val="tx1"/>
                  </a:outerShdw>
                </a:effectLst>
              </a:rPr>
              <a:t>2</a:t>
            </a:r>
            <a:r>
              <a:rPr lang="en-US" dirty="0">
                <a:solidFill>
                  <a:schemeClr val="bg1"/>
                </a:solidFill>
                <a:effectLst>
                  <a:outerShdw blurRad="38100" dist="38100" dir="2700000" algn="ctr" rotWithShape="0">
                    <a:schemeClr val="tx1"/>
                  </a:outerShdw>
                </a:effectLst>
              </a:rPr>
              <a:t> </a:t>
            </a:r>
            <a:r>
              <a:rPr lang="en-US" dirty="0">
                <a:solidFill>
                  <a:schemeClr val="bg1"/>
                </a:solidFill>
                <a:effectLst>
                  <a:outerShdw blurRad="38100" dist="38100" dir="2700000" algn="ctr" rotWithShape="0">
                    <a:schemeClr val="tx1"/>
                  </a:outerShdw>
                </a:effectLst>
                <a:hlinkClick r:id="rId2"/>
              </a:rPr>
              <a:t>https://web.archive.org/web/20170422130821/http:/preteristarchive.com/Books/pdf/1921_mauro_seventyweeks.pdf</a:t>
            </a:r>
            <a:r>
              <a:rPr lang="en-US" dirty="0">
                <a:solidFill>
                  <a:schemeClr val="bg1"/>
                </a:solidFill>
                <a:effectLst>
                  <a:outerShdw blurRad="38100" dist="38100" dir="2700000" algn="ctr" rotWithShape="0">
                    <a:schemeClr val="tx1"/>
                  </a:outerShdw>
                </a:effectLst>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0750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CE66E38-81BB-502C-207D-38020EBBDE6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93F5BD-32C9-70B7-239F-563434029F46}"/>
              </a:ext>
            </a:extLst>
          </p:cNvPr>
          <p:cNvSpPr>
            <a:spLocks noGrp="1"/>
          </p:cNvSpPr>
          <p:nvPr>
            <p:ph idx="1"/>
          </p:nvPr>
        </p:nvSpPr>
        <p:spPr>
          <a:xfrm>
            <a:off x="108284" y="1296063"/>
            <a:ext cx="11975432" cy="5082966"/>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bring in everlasting righteousness</a:t>
            </a:r>
            <a:r>
              <a:rPr lang="en-US" sz="3200" dirty="0">
                <a:solidFill>
                  <a:schemeClr val="bg1"/>
                </a:solidFill>
                <a:effectLst>
                  <a:outerShdw blurRad="38100" dist="38100" dir="2700000" algn="ctr" rotWithShape="0">
                    <a:schemeClr val="tx1"/>
                  </a:outerShdw>
                </a:effectLst>
              </a:rPr>
              <a:t>” – speaks of the objective accomplishment of righteousness, Christ secures this within the seventy-week period, while in his redemptive activity on earth. Speaking of Christ’s work, Paul writes: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now the </a:t>
            </a:r>
            <a:r>
              <a:rPr lang="en-US" sz="31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righteousness</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1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God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has been manifested apart from the law, although the Law and the Prophets bear witness to it-- the </a:t>
            </a:r>
            <a:r>
              <a:rPr lang="en-US" sz="31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righteousness of God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through faith in Jesus Christ for all who believe.” </a:t>
            </a:r>
            <a:r>
              <a:rPr lang="en-US" sz="3200" dirty="0">
                <a:solidFill>
                  <a:schemeClr val="bg1"/>
                </a:solidFill>
                <a:effectLst>
                  <a:outerShdw blurRad="38100" dist="38100" dir="2700000" algn="ctr" rotWithShape="0">
                    <a:schemeClr val="tx1"/>
                  </a:outerShdw>
                </a:effectLst>
              </a:rPr>
              <a:t>(Rom 3:21-22).</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seal both vision and prophet</a:t>
            </a:r>
            <a:r>
              <a:rPr lang="en-US" sz="3200" dirty="0">
                <a:solidFill>
                  <a:schemeClr val="bg1"/>
                </a:solidFill>
                <a:effectLst>
                  <a:outerShdw blurRad="38100" dist="38100" dir="2700000" algn="ctr" rotWithShape="0">
                    <a:schemeClr val="tx1"/>
                  </a:outerShdw>
                </a:effectLst>
              </a:rPr>
              <a:t>” –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vision</a:t>
            </a:r>
            <a:r>
              <a:rPr lang="en-US" sz="3200" dirty="0">
                <a:solidFill>
                  <a:schemeClr val="bg1"/>
                </a:solidFill>
                <a:effectLst>
                  <a:outerShdw blurRad="38100" dist="38100" dir="2700000" algn="ctr" rotWithShape="0">
                    <a:schemeClr val="tx1"/>
                  </a:outerShdw>
                </a:effectLst>
              </a:rPr>
              <a:t>” was a technical name for revelation given to the OT prophets.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prophet</a:t>
            </a:r>
            <a:r>
              <a:rPr lang="en-US" sz="3200" dirty="0">
                <a:solidFill>
                  <a:schemeClr val="bg1"/>
                </a:solidFill>
                <a:effectLst>
                  <a:outerShdw blurRad="38100" dist="38100" dir="2700000" algn="ctr" rotWithShape="0">
                    <a:schemeClr val="tx1"/>
                  </a:outerShdw>
                </a:effectLst>
              </a:rPr>
              <a:t>” was the one through whom this vision was revealed to the people. The two words, vision and prophet, therefore, serve to designate the prophetic revelation of the OT period. This revelation was of a temporary, preparatory, typical nature. It pointed forward to the coming of Him who was the great Prophet (Deut. 18:15). When Christ came, there was no further need of prophetic revelation in the OT sense.</a:t>
            </a:r>
            <a:r>
              <a:rPr lang="en-US" sz="3200" baseline="30000" dirty="0">
                <a:solidFill>
                  <a:schemeClr val="bg1"/>
                </a:solidFill>
                <a:effectLst>
                  <a:outerShdw blurRad="38100" dist="38100" dir="2700000" algn="ctr" rotWithShape="0">
                    <a:schemeClr val="tx1"/>
                  </a:outerShdw>
                </a:effectLst>
              </a:rPr>
              <a:t> 2</a:t>
            </a:r>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3276CAB4-3D91-3696-703E-63CCDE56BB21}"/>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"Seventy weeks are decreed about your people and your holy city, to finish the transgression, to put an end to sin, and to atone for iniquity,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bring in everlasting righteousness, to seal both vision and prophet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to anoint a most holy place.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FE5A1DD-5D7D-6E2B-91E4-7E48F0AB077A}"/>
              </a:ext>
            </a:extLst>
          </p:cNvPr>
          <p:cNvSpPr txBox="1"/>
          <p:nvPr/>
        </p:nvSpPr>
        <p:spPr>
          <a:xfrm>
            <a:off x="0" y="6211664"/>
            <a:ext cx="12192000" cy="923330"/>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Gentry Jr, Kenneth L. </a:t>
            </a:r>
            <a:r>
              <a:rPr lang="en-US" i="1" dirty="0">
                <a:solidFill>
                  <a:srgbClr val="FFFFFF"/>
                </a:solidFill>
                <a:effectLst>
                  <a:outerShdw blurRad="50800" dist="50800" dir="5400000" algn="ctr">
                    <a:srgbClr val="000000"/>
                  </a:outerShdw>
                </a:effectLst>
                <a:latin typeface="Calibri" panose="020F0502020204030204" pitchFamily="34" charset="0"/>
              </a:rPr>
              <a:t>Perilous Times: A Study in Eschatological Evil </a:t>
            </a:r>
            <a:r>
              <a:rPr lang="en-US" dirty="0">
                <a:solidFill>
                  <a:srgbClr val="FFFFFF"/>
                </a:solidFill>
                <a:effectLst>
                  <a:outerShdw blurRad="50800" dist="50800" dir="5400000" algn="ctr">
                    <a:srgbClr val="000000"/>
                  </a:outerShdw>
                </a:effectLst>
                <a:latin typeface="Calibri" panose="020F0502020204030204" pitchFamily="34" charset="0"/>
              </a:rPr>
              <a:t>(pp. 28-30).</a:t>
            </a:r>
          </a:p>
          <a:p>
            <a:pPr marL="0" marR="0"/>
            <a:r>
              <a:rPr lang="en-US" baseline="30000" dirty="0">
                <a:solidFill>
                  <a:schemeClr val="bg1"/>
                </a:solidFill>
                <a:effectLst>
                  <a:outerShdw blurRad="38100" dist="38100" dir="2700000" algn="ctr" rotWithShape="0">
                    <a:schemeClr val="tx1"/>
                  </a:outerShdw>
                </a:effectLst>
              </a:rPr>
              <a:t>2</a:t>
            </a:r>
            <a:r>
              <a:rPr lang="en-US" dirty="0">
                <a:solidFill>
                  <a:schemeClr val="bg1"/>
                </a:solidFill>
                <a:effectLst>
                  <a:outerShdw blurRad="38100" dist="38100" dir="2700000" algn="ctr" rotWithShape="0">
                    <a:schemeClr val="tx1"/>
                  </a:outerShdw>
                </a:effectLst>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Young, Edward J.;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Prophecy of Daniel: A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(p.15)</a:t>
            </a:r>
            <a:endParaRPr lang="en-US" sz="1800" dirty="0">
              <a:effectLst/>
              <a:latin typeface="Times New Roman" panose="02020603050405020304" pitchFamily="18" charset="0"/>
              <a:ea typeface="Times New Roman" panose="02020603050405020304" pitchFamily="18" charset="0"/>
            </a:endParaRPr>
          </a:p>
          <a:p>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6699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1880250-2660-A7EE-6627-6C90A3172A3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8CF48D-5DCB-CB9F-47CA-6787BA8E6377}"/>
              </a:ext>
            </a:extLst>
          </p:cNvPr>
          <p:cNvSpPr>
            <a:spLocks noGrp="1"/>
          </p:cNvSpPr>
          <p:nvPr>
            <p:ph idx="1"/>
          </p:nvPr>
        </p:nvSpPr>
        <p:spPr>
          <a:xfrm>
            <a:off x="108284" y="1296063"/>
            <a:ext cx="11975432" cy="4947638"/>
          </a:xfrm>
        </p:spPr>
        <p:txBody>
          <a:bodyPr>
            <a:normAutofit/>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anoint a most holy place</a:t>
            </a:r>
            <a:r>
              <a:rPr lang="en-US" sz="3200" dirty="0">
                <a:solidFill>
                  <a:schemeClr val="bg1"/>
                </a:solidFill>
                <a:effectLst>
                  <a:outerShdw blurRad="38100" dist="38100" dir="2700000" algn="ctr" rotWithShape="0">
                    <a:schemeClr val="tx1"/>
                  </a:outerShdw>
                </a:effectLst>
              </a:rPr>
              <a:t>” – I believe the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most holy place</a:t>
            </a:r>
            <a:r>
              <a:rPr lang="en-US" sz="3200" dirty="0">
                <a:solidFill>
                  <a:schemeClr val="bg1"/>
                </a:solidFill>
                <a:effectLst>
                  <a:outerShdw blurRad="38100" dist="38100" dir="2700000" algn="ctr" rotWithShape="0">
                    <a:schemeClr val="tx1"/>
                  </a:outerShdw>
                </a:effectLst>
              </a:rPr>
              <a:t>” would be better translated as it is in the NIV: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holy [one]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It speaks of the Messiah who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will be called holy</a:t>
            </a:r>
            <a:r>
              <a:rPr lang="en-US" sz="3200" dirty="0">
                <a:solidFill>
                  <a:schemeClr val="bg1"/>
                </a:solidFill>
                <a:effectLst>
                  <a:outerShdw blurRad="38100" dist="38100" dir="2700000" algn="ctr" rotWithShape="0">
                    <a:schemeClr val="tx1"/>
                  </a:outerShdw>
                </a:effectLst>
              </a:rPr>
              <a:t>” (Luke 1: 35). </a:t>
            </a:r>
          </a:p>
          <a:p>
            <a:r>
              <a:rPr lang="en-US" sz="3200" dirty="0">
                <a:solidFill>
                  <a:schemeClr val="bg1"/>
                </a:solidFill>
                <a:effectLst>
                  <a:outerShdw blurRad="38100" dist="38100" dir="2700000" algn="ctr" rotWithShape="0">
                    <a:schemeClr val="tx1"/>
                  </a:outerShdw>
                </a:effectLst>
              </a:rPr>
              <a:t>Isaiah prophesies of Christ in the ultimate redemptive Jubilee: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Spirit of the Lord GOD is upon me, because the LORD has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anointed</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me to bring good news to the poor; he has sent me to bind up the brokenhearted, to proclaim liberty to the captives, and the opening of the prison to those who are bound</a:t>
            </a:r>
            <a:r>
              <a:rPr lang="en-US" sz="3200" dirty="0">
                <a:solidFill>
                  <a:schemeClr val="bg1"/>
                </a:solidFill>
                <a:effectLst>
                  <a:outerShdw blurRad="38100" dist="38100" dir="2700000" algn="ctr" rotWithShape="0">
                    <a:schemeClr val="tx1"/>
                  </a:outerShdw>
                </a:effectLst>
              </a:rPr>
              <a:t>;” (Isaiah 61:1). </a:t>
            </a:r>
          </a:p>
          <a:p>
            <a:r>
              <a:rPr lang="en-US" sz="3200" dirty="0">
                <a:solidFill>
                  <a:schemeClr val="bg1"/>
                </a:solidFill>
                <a:effectLst>
                  <a:outerShdw blurRad="38100" dist="38100" dir="2700000" algn="ctr" rotWithShape="0">
                    <a:schemeClr val="tx1"/>
                  </a:outerShdw>
                </a:effectLst>
              </a:rPr>
              <a:t>Christ is preeminently the Anointed Holy One.</a:t>
            </a:r>
          </a:p>
        </p:txBody>
      </p:sp>
      <p:sp>
        <p:nvSpPr>
          <p:cNvPr id="7" name="Title 1">
            <a:extLst>
              <a:ext uri="{FF2B5EF4-FFF2-40B4-BE49-F238E27FC236}">
                <a16:creationId xmlns:a16="http://schemas.microsoft.com/office/drawing/2014/main" id="{558F4D97-4901-D4EA-13A6-7C75BF7C95FC}"/>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"Seventy weeks are decreed about your people and your holy city, to finish the transgression, to put an end to sin, and to atone for iniquity, to bring in everlasting righteousness, to seal both vision and prophet,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anoint a most holy place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77CFA0-E706-29DE-F8EE-8A5E2417E003}"/>
              </a:ext>
            </a:extLst>
          </p:cNvPr>
          <p:cNvSpPr txBox="1"/>
          <p:nvPr/>
        </p:nvSpPr>
        <p:spPr>
          <a:xfrm>
            <a:off x="0" y="6488663"/>
            <a:ext cx="12192000" cy="369332"/>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Gentry Jr, Kenneth L. </a:t>
            </a:r>
            <a:r>
              <a:rPr lang="en-US" i="1" dirty="0">
                <a:solidFill>
                  <a:srgbClr val="FFFFFF"/>
                </a:solidFill>
                <a:effectLst>
                  <a:outerShdw blurRad="50800" dist="50800" dir="5400000" algn="ctr">
                    <a:srgbClr val="000000"/>
                  </a:outerShdw>
                </a:effectLst>
                <a:latin typeface="Calibri" panose="020F0502020204030204" pitchFamily="34" charset="0"/>
              </a:rPr>
              <a:t>Perilous Times: A Study in Eschatological Evil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31-32</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1635761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D6C9081-3080-6B8D-B576-0A784404E38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FEE757-ABC9-F9C2-43C6-5D24795DA2CE}"/>
              </a:ext>
            </a:extLst>
          </p:cNvPr>
          <p:cNvSpPr>
            <a:spLocks noGrp="1"/>
          </p:cNvSpPr>
          <p:nvPr>
            <p:ph idx="1"/>
          </p:nvPr>
        </p:nvSpPr>
        <p:spPr>
          <a:xfrm>
            <a:off x="108284" y="1289023"/>
            <a:ext cx="11975432" cy="5199646"/>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Here we have a description of the </a:t>
            </a:r>
            <a:r>
              <a:rPr lang="en-US" sz="3200" b="1" i="1" dirty="0">
                <a:solidFill>
                  <a:schemeClr val="bg1"/>
                </a:solidFill>
                <a:effectLst>
                  <a:outerShdw blurRad="38100" dist="38100" dir="2700000" algn="ctr" rotWithShape="0">
                    <a:schemeClr val="tx1"/>
                  </a:outerShdw>
                </a:effectLst>
              </a:rPr>
              <a:t>first two subperiods </a:t>
            </a:r>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‘sevens,’ and sixty-two ‘sevens.’ </a:t>
            </a:r>
            <a:r>
              <a:rPr lang="en-US" sz="3200" dirty="0">
                <a:solidFill>
                  <a:schemeClr val="bg1"/>
                </a:solidFill>
                <a:effectLst>
                  <a:outerShdw blurRad="38100" dist="38100" dir="2700000" algn="ctr" rotWithShape="0">
                    <a:schemeClr val="tx1"/>
                  </a:outerShdw>
                </a:effectLst>
              </a:rPr>
              <a:t>) which, together, last for </a:t>
            </a:r>
            <a:r>
              <a:rPr lang="en-US" sz="3200" dirty="0">
                <a:solidFill>
                  <a:srgbClr val="FFFF99"/>
                </a:solidFill>
                <a:effectLst>
                  <a:outerShdw blurRad="38100" dist="38100" dir="2700000" algn="ctr" rotWithShape="0">
                    <a:schemeClr val="tx1"/>
                  </a:outerShdw>
                </a:effectLst>
              </a:rPr>
              <a:t>483 years</a:t>
            </a:r>
            <a:r>
              <a:rPr lang="en-US" sz="3200" dirty="0">
                <a:solidFill>
                  <a:schemeClr val="bg1"/>
                </a:solidFill>
                <a:effectLst>
                  <a:outerShdw blurRad="38100" dist="38100" dir="2700000" algn="ctr" rotWithShape="0">
                    <a:schemeClr val="tx1"/>
                  </a:outerShdw>
                </a:effectLst>
              </a:rPr>
              <a:t>,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a:t>
            </a:r>
            <a:r>
              <a:rPr lang="en-US" sz="3200" dirty="0">
                <a:solidFill>
                  <a:schemeClr val="bg1"/>
                </a:solidFill>
                <a:effectLst>
                  <a:outerShdw blurRad="38100" dist="38100" dir="2700000" algn="ctr" rotWithShape="0">
                    <a:schemeClr val="tx1"/>
                  </a:outerShdw>
                </a:effectLst>
              </a:rPr>
              <a:t> times seven plus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sixty-two</a:t>
            </a:r>
            <a:r>
              <a:rPr lang="en-US" sz="3200" dirty="0">
                <a:solidFill>
                  <a:schemeClr val="bg1"/>
                </a:solidFill>
                <a:effectLst>
                  <a:outerShdw blurRad="38100" dist="38100" dir="2700000" algn="ctr" rotWithShape="0">
                    <a:schemeClr val="tx1"/>
                  </a:outerShdw>
                </a:effectLst>
              </a:rPr>
              <a:t> times seven). </a:t>
            </a:r>
          </a:p>
          <a:p>
            <a:r>
              <a:rPr lang="en-US" sz="3200" dirty="0">
                <a:solidFill>
                  <a:schemeClr val="bg1"/>
                </a:solidFill>
                <a:effectLst>
                  <a:outerShdw blurRad="38100" dist="38100" dir="2700000" algn="ctr" rotWithShape="0">
                    <a:schemeClr val="tx1"/>
                  </a:outerShdw>
                </a:effectLst>
              </a:rPr>
              <a:t>Furthermore, we are told that these 483 years encompasses the time: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a:t>
            </a:r>
            <a:r>
              <a:rPr lang="en-US" sz="2800" dirty="0">
                <a:solidFill>
                  <a:schemeClr val="bg1"/>
                </a:solidFill>
                <a:effectLst>
                  <a:outerShdw blurRad="38100" dist="38100" dir="2700000" algn="ctr" rotWithShape="0">
                    <a:schemeClr val="tx1"/>
                  </a:outerShdw>
                </a:effectLst>
              </a:rPr>
              <a:t>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going out of the word to restore and build Jerusalem</a:t>
            </a:r>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coming of an anointed one </a:t>
            </a:r>
            <a:r>
              <a:rPr lang="en-US" sz="2800" dirty="0">
                <a:solidFill>
                  <a:schemeClr val="bg1"/>
                </a:solidFill>
                <a:effectLst>
                  <a:outerShdw blurRad="38100" dist="38100" dir="2700000" algn="ctr" rotWithShape="0">
                    <a:schemeClr val="tx1"/>
                  </a:outerShdw>
                </a:effectLst>
              </a:rPr>
              <a:t>(that is, the Messiah)” </a:t>
            </a:r>
          </a:p>
          <a:p>
            <a:r>
              <a:rPr lang="en-US" sz="3200" dirty="0">
                <a:solidFill>
                  <a:schemeClr val="bg1"/>
                </a:solidFill>
                <a:effectLst>
                  <a:outerShdw blurRad="38100" dist="38100" dir="2700000" algn="ctr" rotWithShape="0">
                    <a:schemeClr val="tx1"/>
                  </a:outerShdw>
                </a:effectLst>
              </a:rPr>
              <a:t>Here’s where it begins to get a little challenging. When was it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a:t>
            </a:r>
            <a:r>
              <a:rPr lang="en-US" sz="3200" dirty="0">
                <a:solidFill>
                  <a:schemeClr val="bg1"/>
                </a:solidFill>
                <a:effectLst>
                  <a:outerShdw blurRad="38100" dist="38100" dir="2700000" algn="ctr" rotWithShape="0">
                    <a:schemeClr val="tx1"/>
                  </a:outerShdw>
                </a:effectLst>
              </a:rPr>
              <a:t>” went out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restore and build Jerusalem</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As it turns out, there were a </a:t>
            </a:r>
            <a:r>
              <a:rPr lang="en-US" sz="3200" b="1" i="1" dirty="0">
                <a:solidFill>
                  <a:schemeClr val="bg1"/>
                </a:solidFill>
                <a:effectLst>
                  <a:outerShdw blurRad="38100" dist="38100" dir="2700000" algn="ctr" rotWithShape="0">
                    <a:schemeClr val="tx1"/>
                  </a:outerShdw>
                </a:effectLst>
              </a:rPr>
              <a:t>number</a:t>
            </a:r>
            <a:r>
              <a:rPr lang="en-US" sz="3200" dirty="0">
                <a:solidFill>
                  <a:schemeClr val="bg1"/>
                </a:solidFill>
                <a:effectLst>
                  <a:outerShdw blurRad="38100" dist="38100" dir="2700000" algn="ctr" rotWithShape="0">
                    <a:schemeClr val="tx1"/>
                  </a:outerShdw>
                </a:effectLst>
              </a:rPr>
              <a:t> of decrees having to do with the rebuilding of Jerusalem. </a:t>
            </a:r>
          </a:p>
          <a:p>
            <a:r>
              <a:rPr lang="en-US" sz="3200" dirty="0">
                <a:solidFill>
                  <a:schemeClr val="bg1"/>
                </a:solidFill>
                <a:effectLst>
                  <a:outerShdw blurRad="38100" dist="38100" dir="2700000" algn="ctr" rotWithShape="0">
                    <a:schemeClr val="tx1"/>
                  </a:outerShdw>
                </a:effectLst>
              </a:rPr>
              <a:t>We are being told here that between </a:t>
            </a:r>
            <a:r>
              <a:rPr lang="en-US" sz="3200" b="1" i="1" dirty="0">
                <a:solidFill>
                  <a:schemeClr val="bg1"/>
                </a:solidFill>
                <a:effectLst>
                  <a:outerShdw blurRad="38100" dist="38100" dir="2700000" algn="ctr" rotWithShape="0">
                    <a:schemeClr val="tx1"/>
                  </a:outerShdw>
                </a:effectLst>
              </a:rPr>
              <a:t>one</a:t>
            </a:r>
            <a:r>
              <a:rPr lang="en-US" sz="3200" dirty="0">
                <a:solidFill>
                  <a:schemeClr val="bg1"/>
                </a:solidFill>
                <a:effectLst>
                  <a:outerShdw blurRad="38100" dist="38100" dir="2700000" algn="ctr" rotWithShape="0">
                    <a:schemeClr val="tx1"/>
                  </a:outerShdw>
                </a:effectLst>
              </a:rPr>
              <a:t> of those decrees (whichever decree </a:t>
            </a:r>
            <a:r>
              <a:rPr lang="en-US" sz="3200" b="1" i="1" dirty="0">
                <a:solidFill>
                  <a:schemeClr val="bg1"/>
                </a:solidFill>
                <a:effectLst>
                  <a:outerShdw blurRad="38100" dist="38100" dir="2700000" algn="ctr" rotWithShape="0">
                    <a:schemeClr val="tx1"/>
                  </a:outerShdw>
                </a:effectLst>
              </a:rPr>
              <a:t>Gabriel</a:t>
            </a:r>
            <a:r>
              <a:rPr lang="en-US" sz="3200" dirty="0">
                <a:solidFill>
                  <a:schemeClr val="bg1"/>
                </a:solidFill>
                <a:effectLst>
                  <a:outerShdw blurRad="38100" dist="38100" dir="2700000" algn="ctr" rotWithShape="0">
                    <a:schemeClr val="tx1"/>
                  </a:outerShdw>
                </a:effectLst>
              </a:rPr>
              <a:t> has in mind)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coming of an anointed one</a:t>
            </a:r>
            <a:r>
              <a:rPr lang="en-US" sz="3200" dirty="0">
                <a:solidFill>
                  <a:schemeClr val="bg1"/>
                </a:solidFill>
                <a:effectLst>
                  <a:outerShdw blurRad="38100" dist="38100" dir="2700000" algn="ctr" rotWithShape="0">
                    <a:schemeClr val="tx1"/>
                  </a:outerShdw>
                </a:effectLst>
              </a:rPr>
              <a:t>” there will be a period of 483 years. </a:t>
            </a:r>
          </a:p>
          <a:p>
            <a:r>
              <a:rPr lang="en-US" sz="3200" dirty="0">
                <a:solidFill>
                  <a:schemeClr val="bg1"/>
                </a:solidFill>
                <a:effectLst>
                  <a:outerShdw blurRad="38100" dist="38100" dir="2700000" algn="ctr" rotWithShape="0">
                    <a:schemeClr val="tx1"/>
                  </a:outerShdw>
                </a:effectLst>
              </a:rPr>
              <a:t>So, the question becomes, which of the decrees having to do with the rebuilding of Jerusalem precedes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coming of an anointed one</a:t>
            </a:r>
            <a:r>
              <a:rPr lang="en-US" sz="3200" dirty="0">
                <a:solidFill>
                  <a:schemeClr val="bg1"/>
                </a:solidFill>
                <a:effectLst>
                  <a:outerShdw blurRad="38100" dist="38100" dir="2700000" algn="ctr" rotWithShape="0">
                    <a:schemeClr val="tx1"/>
                  </a:outerShdw>
                </a:effectLst>
              </a:rPr>
              <a:t>” by 483 years?</a:t>
            </a:r>
          </a:p>
        </p:txBody>
      </p:sp>
      <p:sp>
        <p:nvSpPr>
          <p:cNvPr id="7" name="Title 1">
            <a:extLst>
              <a:ext uri="{FF2B5EF4-FFF2-40B4-BE49-F238E27FC236}">
                <a16:creationId xmlns:a16="http://schemas.microsoft.com/office/drawing/2014/main" id="{CC2A2455-8081-E20C-B58C-51E5032E628C}"/>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Know therefore and understand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the going out of the word to restore and build Jerusalem to the coming of an anointed 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 prince,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weeks and sixty-two weeks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shall be built again] with squares and moat, but in a troubled time.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0C48DDF-4F6F-5025-25BB-0DCC481704F4}"/>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Boice,  James Montgomery; Daniel: An Expositional Commentary ; (p. </a:t>
            </a:r>
            <a:r>
              <a:rPr lang="en-US" dirty="0">
                <a:solidFill>
                  <a:schemeClr val="bg1"/>
                </a:solidFill>
                <a:effectLst>
                  <a:outerShdw blurRad="38100" dist="38100" dir="2700000" algn="ctr" rotWithShape="0">
                    <a:schemeClr val="tx1"/>
                  </a:outerShdw>
                </a:effectLst>
              </a:rPr>
              <a:t>100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6863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1043DEA-6144-1C8A-756A-A6C16FC8E75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1155EE-3DDA-024C-795C-FEAA7D083B4F}"/>
              </a:ext>
            </a:extLst>
          </p:cNvPr>
          <p:cNvSpPr>
            <a:spLocks noGrp="1"/>
          </p:cNvSpPr>
          <p:nvPr>
            <p:ph idx="1"/>
          </p:nvPr>
        </p:nvSpPr>
        <p:spPr>
          <a:xfrm>
            <a:off x="108284" y="1289023"/>
            <a:ext cx="11975432" cy="5199646"/>
          </a:xfrm>
        </p:spPr>
        <p:txBody>
          <a:bodyPr>
            <a:normAutofit lnSpcReduction="10000"/>
          </a:bodyPr>
          <a:lstStyle/>
          <a:p>
            <a:r>
              <a:rPr lang="en-US" sz="3200" dirty="0">
                <a:solidFill>
                  <a:schemeClr val="bg1"/>
                </a:solidFill>
                <a:effectLst>
                  <a:outerShdw blurRad="38100" dist="38100" dir="2700000" algn="ctr" rotWithShape="0">
                    <a:schemeClr val="tx1"/>
                  </a:outerShdw>
                </a:effectLst>
              </a:rPr>
              <a:t>In the history of interpretation, three possible dates for the beginning of the period of seventy weeks have been proposed:</a:t>
            </a:r>
          </a:p>
          <a:p>
            <a:pPr lvl="1"/>
            <a:r>
              <a:rPr lang="en-US" sz="2800" dirty="0">
                <a:solidFill>
                  <a:srgbClr val="FFFF99"/>
                </a:solidFill>
                <a:effectLst>
                  <a:outerShdw blurRad="38100" dist="38100" dir="2700000" algn="ctr" rotWithShape="0">
                    <a:schemeClr val="tx1"/>
                  </a:outerShdw>
                </a:effectLst>
              </a:rPr>
              <a:t>537 BC </a:t>
            </a:r>
            <a:r>
              <a:rPr lang="en-US" sz="2800" dirty="0">
                <a:solidFill>
                  <a:schemeClr val="bg1"/>
                </a:solidFill>
                <a:effectLst>
                  <a:outerShdw blurRad="38100" dist="38100" dir="2700000" algn="ctr" rotWithShape="0">
                    <a:schemeClr val="tx1"/>
                  </a:outerShdw>
                </a:effectLst>
              </a:rPr>
              <a:t>= Cyrus’s Word allowing the Return from Exile (2 Chron 36:23, Ezra 1:1-4)</a:t>
            </a:r>
          </a:p>
          <a:p>
            <a:pPr lvl="1"/>
            <a:r>
              <a:rPr lang="en-US" sz="2800" dirty="0">
                <a:solidFill>
                  <a:srgbClr val="FFFF99"/>
                </a:solidFill>
                <a:effectLst>
                  <a:outerShdw blurRad="38100" dist="38100" dir="2700000" algn="ctr" rotWithShape="0">
                    <a:schemeClr val="tx1"/>
                  </a:outerShdw>
                </a:effectLst>
              </a:rPr>
              <a:t>457 BC </a:t>
            </a:r>
            <a:r>
              <a:rPr lang="en-US" sz="2800" dirty="0">
                <a:solidFill>
                  <a:schemeClr val="bg1"/>
                </a:solidFill>
                <a:effectLst>
                  <a:outerShdw blurRad="38100" dist="38100" dir="2700000" algn="ctr" rotWithShape="0">
                    <a:schemeClr val="tx1"/>
                  </a:outerShdw>
                </a:effectLst>
              </a:rPr>
              <a:t>= Artaxerxes’s Commission to Ezra (Ezra 7:11-26)</a:t>
            </a:r>
          </a:p>
          <a:p>
            <a:pPr lvl="1"/>
            <a:r>
              <a:rPr lang="en-US" sz="2800" dirty="0">
                <a:solidFill>
                  <a:srgbClr val="FFFF99"/>
                </a:solidFill>
                <a:effectLst>
                  <a:outerShdw blurRad="38100" dist="38100" dir="2700000" algn="ctr" rotWithShape="0">
                    <a:schemeClr val="tx1"/>
                  </a:outerShdw>
                </a:effectLst>
              </a:rPr>
              <a:t>444 BC </a:t>
            </a:r>
            <a:r>
              <a:rPr lang="en-US" sz="2800" dirty="0">
                <a:solidFill>
                  <a:schemeClr val="bg1"/>
                </a:solidFill>
                <a:effectLst>
                  <a:outerShdw blurRad="38100" dist="38100" dir="2700000" algn="ctr" rotWithShape="0">
                    <a:schemeClr val="tx1"/>
                  </a:outerShdw>
                </a:effectLst>
              </a:rPr>
              <a:t>= Artaxerxes‘s Commission to Nehemiah (Neh 2:1-6)</a:t>
            </a:r>
          </a:p>
          <a:p>
            <a:r>
              <a:rPr lang="en-US" sz="3200" dirty="0">
                <a:solidFill>
                  <a:schemeClr val="bg1"/>
                </a:solidFill>
                <a:effectLst>
                  <a:outerShdw blurRad="38100" dist="38100" dir="2700000" algn="ctr" rotWithShape="0">
                    <a:schemeClr val="tx1"/>
                  </a:outerShdw>
                </a:effectLst>
              </a:rPr>
              <a:t>The </a:t>
            </a:r>
            <a:r>
              <a:rPr lang="en-US" sz="3200" b="1" i="1" dirty="0">
                <a:solidFill>
                  <a:schemeClr val="bg1"/>
                </a:solidFill>
                <a:effectLst>
                  <a:outerShdw blurRad="38100" dist="38100" dir="2700000" algn="ctr" rotWithShape="0">
                    <a:schemeClr val="tx1"/>
                  </a:outerShdw>
                </a:effectLst>
              </a:rPr>
              <a:t>first</a:t>
            </a:r>
            <a:r>
              <a:rPr lang="en-US" sz="3200" dirty="0">
                <a:solidFill>
                  <a:schemeClr val="bg1"/>
                </a:solidFill>
                <a:effectLst>
                  <a:outerShdw blurRad="38100" dist="38100" dir="2700000" algn="ctr" rotWithShape="0">
                    <a:schemeClr val="tx1"/>
                  </a:outerShdw>
                </a:effectLst>
              </a:rPr>
              <a:t> proposal (the decree issued by Cyrus) is a number of years too early: 537 BC minus 483 years would have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anointed one</a:t>
            </a:r>
            <a:r>
              <a:rPr lang="en-US" sz="3200" dirty="0">
                <a:solidFill>
                  <a:schemeClr val="bg1"/>
                </a:solidFill>
                <a:effectLst>
                  <a:outerShdw blurRad="38100" dist="38100" dir="2700000" algn="ctr" rotWithShape="0">
                    <a:schemeClr val="tx1"/>
                  </a:outerShdw>
                </a:effectLst>
              </a:rPr>
              <a:t>” coming in 54 BC.</a:t>
            </a:r>
          </a:p>
          <a:p>
            <a:r>
              <a:rPr lang="en-US" sz="3200" dirty="0">
                <a:solidFill>
                  <a:schemeClr val="bg1"/>
                </a:solidFill>
                <a:effectLst>
                  <a:outerShdw blurRad="38100" dist="38100" dir="2700000" algn="ctr" rotWithShape="0">
                    <a:schemeClr val="tx1"/>
                  </a:outerShdw>
                </a:effectLst>
              </a:rPr>
              <a:t>In addition to that, both biblical versions of the decree  by Cyrus mention only the reconstruction of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Jerusalem</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temple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They say nothing about rebuilding the city </a:t>
            </a:r>
            <a:r>
              <a:rPr lang="en-US" sz="3200" b="1" i="1" dirty="0">
                <a:solidFill>
                  <a:schemeClr val="bg1"/>
                </a:solidFill>
                <a:effectLst>
                  <a:outerShdw blurRad="38100" dist="38100" dir="2700000" algn="ctr" rotWithShape="0">
                    <a:schemeClr val="tx1"/>
                  </a:outerShdw>
                </a:effectLst>
              </a:rPr>
              <a:t>itself</a:t>
            </a:r>
            <a:r>
              <a:rPr lang="en-US" sz="3200" dirty="0">
                <a:solidFill>
                  <a:schemeClr val="bg1"/>
                </a:solidFill>
                <a:effectLst>
                  <a:outerShdw blurRad="38100" dist="38100" dir="2700000" algn="ctr" rotWithShape="0">
                    <a:schemeClr val="tx1"/>
                  </a:outerShdw>
                </a:effectLst>
              </a:rPr>
              <a:t>.</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A481DD26-FF9A-DBFB-ED3E-598C616AD766}"/>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Know therefore and understand that from the going out of the word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restore and build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Jerusalem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coming of an anointed one, a prince, [there shall be seven weeks and sixty-two weeks. It shall be built again] with squares and moat, but in a troubled time.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7FDCE52-0278-5B52-95DC-E244D8E75508}"/>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Boice,  James Montgomery; Daniel: An Expositional Commentary ; (pp. </a:t>
            </a:r>
            <a:r>
              <a:rPr lang="en-US" dirty="0">
                <a:solidFill>
                  <a:schemeClr val="bg1"/>
                </a:solidFill>
                <a:effectLst>
                  <a:outerShdw blurRad="38100" dist="38100" dir="2700000" algn="ctr" rotWithShape="0">
                    <a:schemeClr val="tx1"/>
                  </a:outerShdw>
                </a:effectLst>
              </a:rPr>
              <a:t>100-101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2461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66D2752-962B-4152-B8FE-59C1C1CFD8C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DC6E06-55CE-A177-C2CA-013CFB789597}"/>
              </a:ext>
            </a:extLst>
          </p:cNvPr>
          <p:cNvSpPr>
            <a:spLocks noGrp="1"/>
          </p:cNvSpPr>
          <p:nvPr>
            <p:ph idx="1"/>
          </p:nvPr>
        </p:nvSpPr>
        <p:spPr>
          <a:xfrm>
            <a:off x="108284" y="1289023"/>
            <a:ext cx="11975432" cy="5199646"/>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The second proposed date is the commissioning of Ezra (recorded in Ezra 7:12–26) by the fifth king of the Persian empire, Artaxerxes I (who ruled from 464-424B.C.). This took place in 457 B.C. </a:t>
            </a:r>
          </a:p>
          <a:p>
            <a:r>
              <a:rPr lang="en-US" sz="3200" dirty="0">
                <a:solidFill>
                  <a:schemeClr val="bg1"/>
                </a:solidFill>
                <a:effectLst>
                  <a:outerShdw blurRad="38100" dist="38100" dir="2700000" algn="ctr" rotWithShape="0">
                    <a:schemeClr val="tx1"/>
                  </a:outerShdw>
                </a:effectLst>
              </a:rPr>
              <a:t>If we move forward seven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‘sevens’</a:t>
            </a:r>
            <a:r>
              <a:rPr lang="en-US" sz="3200" dirty="0">
                <a:solidFill>
                  <a:schemeClr val="bg1"/>
                </a:solidFill>
                <a:effectLst>
                  <a:outerShdw blurRad="38100" dist="38100" dir="2700000" algn="ctr" rotWithShape="0">
                    <a:schemeClr val="tx1"/>
                  </a:outerShdw>
                </a:effectLst>
              </a:rPr>
              <a:t>” (</a:t>
            </a:r>
            <a:r>
              <a:rPr lang="en-US" sz="3200" dirty="0">
                <a:solidFill>
                  <a:srgbClr val="FFFF99"/>
                </a:solidFill>
                <a:effectLst>
                  <a:outerShdw blurRad="38100" dist="38100" dir="2700000" algn="ctr" rotWithShape="0">
                    <a:schemeClr val="tx1"/>
                  </a:outerShdw>
                </a:effectLst>
              </a:rPr>
              <a:t>49 years</a:t>
            </a:r>
            <a:r>
              <a:rPr lang="en-US" sz="3200" dirty="0">
                <a:solidFill>
                  <a:schemeClr val="bg1"/>
                </a:solidFill>
                <a:effectLst>
                  <a:outerShdw blurRad="38100" dist="38100" dir="2700000" algn="ctr" rotWithShape="0">
                    <a:schemeClr val="tx1"/>
                  </a:outerShdw>
                </a:effectLst>
              </a:rPr>
              <a:t>) from that point, we come to 408 B.C. by which time the city has been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built again with squares and moat , but in a troubled time</a:t>
            </a:r>
            <a:r>
              <a:rPr lang="en-US" sz="3200" dirty="0">
                <a:solidFill>
                  <a:schemeClr val="bg1"/>
                </a:solidFill>
                <a:effectLst>
                  <a:outerShdw blurRad="38100" dist="38100" dir="2700000" algn="ctr" rotWithShape="0">
                    <a:schemeClr val="tx1"/>
                  </a:outerShdw>
                </a:effectLst>
              </a:rPr>
              <a:t>” just like it talks about at the end of verse 25. </a:t>
            </a:r>
          </a:p>
          <a:p>
            <a:r>
              <a:rPr lang="en-US" sz="3200" dirty="0">
                <a:solidFill>
                  <a:schemeClr val="bg1"/>
                </a:solidFill>
                <a:effectLst>
                  <a:outerShdw blurRad="38100" dist="38100" dir="2700000" algn="ctr" rotWithShape="0">
                    <a:schemeClr val="tx1"/>
                  </a:outerShdw>
                </a:effectLst>
              </a:rPr>
              <a:t>Then moving forward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sixty-two ‘sevens’</a:t>
            </a:r>
            <a:r>
              <a:rPr lang="en-US" sz="3200" dirty="0">
                <a:solidFill>
                  <a:schemeClr val="bg1"/>
                </a:solidFill>
                <a:effectLst>
                  <a:outerShdw blurRad="38100" dist="38100" dir="2700000" algn="ctr" rotWithShape="0">
                    <a:schemeClr val="tx1"/>
                  </a:outerShdw>
                </a:effectLst>
              </a:rPr>
              <a:t>” (</a:t>
            </a:r>
            <a:r>
              <a:rPr lang="en-US" sz="3200" dirty="0">
                <a:solidFill>
                  <a:srgbClr val="FFFF99"/>
                </a:solidFill>
                <a:effectLst>
                  <a:outerShdw blurRad="38100" dist="38100" dir="2700000" algn="ctr" rotWithShape="0">
                    <a:schemeClr val="tx1"/>
                  </a:outerShdw>
                </a:effectLst>
              </a:rPr>
              <a:t>434 more years</a:t>
            </a:r>
            <a:r>
              <a:rPr lang="en-US" sz="3200" dirty="0">
                <a:solidFill>
                  <a:schemeClr val="bg1"/>
                </a:solidFill>
                <a:effectLst>
                  <a:outerShdw blurRad="38100" dist="38100" dir="2700000" algn="ctr" rotWithShape="0">
                    <a:schemeClr val="tx1"/>
                  </a:outerShdw>
                </a:effectLst>
              </a:rPr>
              <a:t>) we come to A.D. 27. (The numbers bring us to A.D. 26, but it is necessary to add one year to account for the “zero” year when we pass from 1 B.C. to A.D. 1.) </a:t>
            </a:r>
          </a:p>
          <a:p>
            <a:r>
              <a:rPr lang="en-US" sz="3200" dirty="0">
                <a:solidFill>
                  <a:schemeClr val="bg1"/>
                </a:solidFill>
                <a:effectLst>
                  <a:outerShdw blurRad="38100" dist="38100" dir="2700000" algn="ctr" rotWithShape="0">
                    <a:schemeClr val="tx1"/>
                  </a:outerShdw>
                </a:effectLst>
              </a:rPr>
              <a:t>This seems a bit early at first. But it is probably just right if we are to understand Gabriel’s wording as referring to the start of Christ’s ministry. </a:t>
            </a:r>
          </a:p>
          <a:p>
            <a:r>
              <a:rPr lang="en-US" sz="3200" dirty="0">
                <a:solidFill>
                  <a:schemeClr val="bg1"/>
                </a:solidFill>
                <a:effectLst>
                  <a:outerShdw blurRad="38100" dist="38100" dir="2700000" algn="ctr" rotWithShape="0">
                    <a:schemeClr val="tx1"/>
                  </a:outerShdw>
                </a:effectLst>
              </a:rPr>
              <a:t>The ministry was three years long. So this would give us a date for Jesus’ death of A.D. 30, which (in my judgment) is exactly right by other calculations.</a:t>
            </a:r>
          </a:p>
        </p:txBody>
      </p:sp>
      <p:sp>
        <p:nvSpPr>
          <p:cNvPr id="7" name="Title 1">
            <a:extLst>
              <a:ext uri="{FF2B5EF4-FFF2-40B4-BE49-F238E27FC236}">
                <a16:creationId xmlns:a16="http://schemas.microsoft.com/office/drawing/2014/main" id="{8FE79F64-8579-7A4B-114E-9DF2DCBEC496}"/>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Know therefore and understand that from the going out of the word to restore and build Jerusalem to the coming of an anointed one, a prince,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weeks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sixty-two weeks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built again] with squares and moat, but in a troubled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0BAA8BC-8971-B1A2-4AC8-55471013262C}"/>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Boice,  James Montgomery; Daniel: An Expositional Commentary ; (pp. </a:t>
            </a:r>
            <a:r>
              <a:rPr lang="en-US" dirty="0">
                <a:solidFill>
                  <a:schemeClr val="bg1"/>
                </a:solidFill>
                <a:effectLst>
                  <a:outerShdw blurRad="38100" dist="38100" dir="2700000" algn="ctr" rotWithShape="0">
                    <a:schemeClr val="tx1"/>
                  </a:outerShdw>
                </a:effectLst>
              </a:rPr>
              <a:t>100-101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9211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80F10EC-F782-18D2-3223-2DBC994326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98B195-C9CA-E7E0-5799-54511FC96EBB}"/>
              </a:ext>
            </a:extLst>
          </p:cNvPr>
          <p:cNvSpPr>
            <a:spLocks noGrp="1"/>
          </p:cNvSpPr>
          <p:nvPr>
            <p:ph type="title"/>
          </p:nvPr>
        </p:nvSpPr>
        <p:spPr>
          <a:xfrm>
            <a:off x="0" y="1"/>
            <a:ext cx="12192000" cy="799106"/>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Coming of the Angel Gabriel (9:20-23)</a:t>
            </a:r>
          </a:p>
        </p:txBody>
      </p:sp>
      <p:sp>
        <p:nvSpPr>
          <p:cNvPr id="5" name="Content Placeholder 4">
            <a:extLst>
              <a:ext uri="{FF2B5EF4-FFF2-40B4-BE49-F238E27FC236}">
                <a16:creationId xmlns:a16="http://schemas.microsoft.com/office/drawing/2014/main" id="{D76049D7-4AE4-8C93-BEC1-CDBAA7949B4E}"/>
              </a:ext>
            </a:extLst>
          </p:cNvPr>
          <p:cNvSpPr>
            <a:spLocks noGrp="1"/>
          </p:cNvSpPr>
          <p:nvPr>
            <p:ph idx="1"/>
          </p:nvPr>
        </p:nvSpPr>
        <p:spPr>
          <a:xfrm>
            <a:off x="357809" y="934278"/>
            <a:ext cx="11465223" cy="5861376"/>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I was speaking and praying, confessing my sin and the sin of my people Israel and making my request to the LORD my God for his holy hill--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I was still in prayer, Gabriel, the man I had seen in the earlier vision, came to me in swift flight about the time of the evening sacrifice.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instructed me and said to me, “Daniel, I have now come to give you insight and understanding.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soon as you began to pray, an answer was given, which I have come to tell you, for you are highly esteemed. Therefore, consider the message and understand the vision:</a:t>
            </a:r>
          </a:p>
        </p:txBody>
      </p:sp>
    </p:spTree>
    <p:extLst>
      <p:ext uri="{BB962C8B-B14F-4D97-AF65-F5344CB8AC3E}">
        <p14:creationId xmlns:p14="http://schemas.microsoft.com/office/powerpoint/2010/main" val="194549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4CE3D1C-D070-F72A-4716-3AF15D11AFD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6E1D96-4B20-98E7-A90D-B624DCE0621B}"/>
              </a:ext>
            </a:extLst>
          </p:cNvPr>
          <p:cNvSpPr>
            <a:spLocks noGrp="1"/>
          </p:cNvSpPr>
          <p:nvPr>
            <p:ph idx="1"/>
          </p:nvPr>
        </p:nvSpPr>
        <p:spPr>
          <a:xfrm>
            <a:off x="108284" y="1289023"/>
            <a:ext cx="11975432" cy="4922646"/>
          </a:xfrm>
        </p:spPr>
        <p:txBody>
          <a:bodyPr>
            <a:normAutofit lnSpcReduction="10000"/>
          </a:bodyPr>
          <a:lstStyle/>
          <a:p>
            <a:r>
              <a:rPr lang="en-US" sz="3200" dirty="0">
                <a:solidFill>
                  <a:schemeClr val="bg1"/>
                </a:solidFill>
                <a:effectLst>
                  <a:outerShdw blurRad="38100" dist="38100" dir="2700000" algn="ctr" rotWithShape="0">
                    <a:schemeClr val="tx1"/>
                  </a:outerShdw>
                </a:effectLst>
              </a:rPr>
              <a:t>One objection to the second proposal is that this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first decree of Artaxerxes in 458/457 [recorded in Ezra 7:12-26 doesn’t say] anything at all about rebuilding [of the </a:t>
            </a:r>
            <a:r>
              <a:rPr lang="en-US" sz="3200" b="1"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city</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of] Jerusalem</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While this is true, if we look at Ezra’s prayer given on behalf of Israel just two chapters later we see where he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our God has… shown us kindness in the sight of the kings of Persia: He has granted us new life to rebuild the house of our God and repair its ruins,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he has given us a wall of protection in Judah and Jerusalem</a:t>
            </a:r>
            <a:r>
              <a:rPr lang="en-US" sz="3200" dirty="0">
                <a:solidFill>
                  <a:schemeClr val="bg1"/>
                </a:solidFill>
                <a:effectLst>
                  <a:outerShdw blurRad="38100" dist="38100" dir="2700000" algn="ctr" rotWithShape="0">
                    <a:schemeClr val="tx1"/>
                  </a:outerShdw>
                </a:effectLst>
              </a:rPr>
              <a:t>” (Ezra 9:9) </a:t>
            </a:r>
          </a:p>
          <a:p>
            <a:r>
              <a:rPr lang="en-US" sz="3200" dirty="0">
                <a:solidFill>
                  <a:schemeClr val="bg1"/>
                </a:solidFill>
                <a:effectLst>
                  <a:outerShdw blurRad="38100" dist="38100" dir="2700000" algn="ctr" rotWithShape="0">
                    <a:schemeClr val="tx1"/>
                  </a:outerShdw>
                </a:effectLst>
              </a:rPr>
              <a:t>This seems to imply that in </a:t>
            </a:r>
            <a:r>
              <a:rPr lang="en-US" sz="3200" b="1" i="1" dirty="0">
                <a:solidFill>
                  <a:schemeClr val="bg1"/>
                </a:solidFill>
                <a:effectLst>
                  <a:outerShdw blurRad="38100" dist="38100" dir="2700000" algn="ctr" rotWithShape="0">
                    <a:schemeClr val="tx1"/>
                  </a:outerShdw>
                </a:effectLst>
              </a:rPr>
              <a:t>Ezra’s</a:t>
            </a:r>
            <a:r>
              <a:rPr lang="en-US" sz="3200" dirty="0">
                <a:solidFill>
                  <a:schemeClr val="bg1"/>
                </a:solidFill>
                <a:effectLst>
                  <a:outerShdw blurRad="38100" dist="38100" dir="2700000" algn="ctr" rotWithShape="0">
                    <a:schemeClr val="tx1"/>
                  </a:outerShdw>
                </a:effectLst>
              </a:rPr>
              <a:t> mind, the commission he received from Artaxerxes </a:t>
            </a:r>
            <a:r>
              <a:rPr lang="en-US" sz="3200" b="1" i="1" dirty="0">
                <a:solidFill>
                  <a:schemeClr val="bg1"/>
                </a:solidFill>
                <a:effectLst>
                  <a:outerShdw blurRad="38100" dist="38100" dir="2700000" algn="ctr" rotWithShape="0">
                    <a:schemeClr val="tx1"/>
                  </a:outerShdw>
                </a:effectLst>
              </a:rPr>
              <a:t>included</a:t>
            </a:r>
            <a:r>
              <a:rPr lang="en-US" sz="3200" dirty="0">
                <a:solidFill>
                  <a:schemeClr val="bg1"/>
                </a:solidFill>
                <a:effectLst>
                  <a:outerShdw blurRad="38100" dist="38100" dir="2700000" algn="ctr" rotWithShape="0">
                    <a:schemeClr val="tx1"/>
                  </a:outerShdw>
                </a:effectLst>
              </a:rPr>
              <a:t> permission to rebuild the </a:t>
            </a:r>
            <a:r>
              <a:rPr lang="en-US" sz="3200" b="1" i="1" dirty="0">
                <a:solidFill>
                  <a:schemeClr val="bg1"/>
                </a:solidFill>
                <a:effectLst>
                  <a:outerShdw blurRad="38100" dist="38100" dir="2700000" algn="ctr" rotWithShape="0">
                    <a:schemeClr val="tx1"/>
                  </a:outerShdw>
                </a:effectLst>
              </a:rPr>
              <a:t>wall</a:t>
            </a:r>
            <a:r>
              <a:rPr lang="en-US" sz="3200" dirty="0">
                <a:solidFill>
                  <a:schemeClr val="bg1"/>
                </a:solidFill>
                <a:effectLst>
                  <a:outerShdw blurRad="38100" dist="38100" dir="2700000" algn="ctr" rotWithShape="0">
                    <a:schemeClr val="tx1"/>
                  </a:outerShdw>
                </a:effectLst>
              </a:rPr>
              <a:t> of Jerusalem as well as the temple.</a:t>
            </a:r>
          </a:p>
        </p:txBody>
      </p:sp>
      <p:sp>
        <p:nvSpPr>
          <p:cNvPr id="7" name="Title 1">
            <a:extLst>
              <a:ext uri="{FF2B5EF4-FFF2-40B4-BE49-F238E27FC236}">
                <a16:creationId xmlns:a16="http://schemas.microsoft.com/office/drawing/2014/main" id="{DCF5EE5E-D1AF-3BC6-E638-0469B02802BE}"/>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Know therefore and understand that from the going out of the word to restore and build Jerusalem to the coming of an anointed one, a prince, [there shall be seven weeks and sixty-two weeks. It shall be built again] with squares and moat, but in a troubled time.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C96AF16-EB90-8A22-3D4D-E10588BF838D}"/>
              </a:ext>
            </a:extLst>
          </p:cNvPr>
          <p:cNvSpPr txBox="1"/>
          <p:nvPr/>
        </p:nvSpPr>
        <p:spPr>
          <a:xfrm>
            <a:off x="0" y="6211669"/>
            <a:ext cx="12192000" cy="646331"/>
          </a:xfrm>
          <a:prstGeom prst="rect">
            <a:avLst/>
          </a:prstGeom>
          <a:noFill/>
        </p:spPr>
        <p:txBody>
          <a:bodyPr wrap="square" rtlCol="0">
            <a:spAutoFit/>
          </a:bodyPr>
          <a:lstStyle/>
          <a:p>
            <a:pPr lvl="0">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362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dirty="0">
                <a:solidFill>
                  <a:schemeClr val="bg1"/>
                </a:solidFill>
                <a:effectLst>
                  <a:outerShdw blurRad="38100" dist="38100" dir="2700000" algn="ctr" rotWithShape="0">
                    <a:schemeClr val="tx1"/>
                  </a:outerShdw>
                </a:effectLst>
              </a:rPr>
              <a:t>Gleason L. Archer Jr., “Daniel,” in The Expositor’s Bible Commentary; (p.114)</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9048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0475671-DFDC-1CCC-6CE8-ACCC3ED3322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D34A7D-AD65-FB63-7AA8-B6DA86AD392B}"/>
              </a:ext>
            </a:extLst>
          </p:cNvPr>
          <p:cNvSpPr>
            <a:spLocks noGrp="1"/>
          </p:cNvSpPr>
          <p:nvPr>
            <p:ph idx="1"/>
          </p:nvPr>
        </p:nvSpPr>
        <p:spPr>
          <a:xfrm>
            <a:off x="108284" y="1385700"/>
            <a:ext cx="11975432" cy="4906340"/>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 third proposed date is the Artaxerxes‘s Commission to Nehemiah in 444 BC.</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But when we do the math, this proposal ends up being a number of years too </a:t>
            </a:r>
            <a:r>
              <a:rPr lang="en-US" sz="3200" b="1" i="1" dirty="0">
                <a:solidFill>
                  <a:schemeClr val="bg1"/>
                </a:solidFill>
                <a:effectLst>
                  <a:outerShdw blurRad="38100" dist="38100" dir="2700000" algn="ctr" rotWithShape="0">
                    <a:schemeClr val="tx1"/>
                  </a:outerShdw>
                </a:effectLst>
              </a:rPr>
              <a:t>late</a:t>
            </a:r>
            <a:r>
              <a:rPr lang="en-US" sz="3200" dirty="0">
                <a:solidFill>
                  <a:schemeClr val="bg1"/>
                </a:solidFill>
                <a:effectLst>
                  <a:outerShdw blurRad="38100" dist="38100" dir="2700000" algn="ctr" rotWithShape="0">
                    <a:schemeClr val="tx1"/>
                  </a:outerShdw>
                </a:effectLst>
              </a:rPr>
              <a:t>: 444 BC minus 483 years would have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anointed one</a:t>
            </a:r>
            <a:r>
              <a:rPr lang="en-US" sz="3200" dirty="0">
                <a:solidFill>
                  <a:schemeClr val="bg1"/>
                </a:solidFill>
                <a:effectLst>
                  <a:outerShdw blurRad="38100" dist="38100" dir="2700000" algn="ctr" rotWithShape="0">
                    <a:schemeClr val="tx1"/>
                  </a:outerShdw>
                </a:effectLst>
              </a:rPr>
              <a:t>” coming in A.D. 39 or 40 – about 9 years after Christ was crucified.</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To fix this problem, advocates of this view tried to “fix” the calculation by claiming that the years of this prophesy are based on a so-called “prophetic year” of 360 days, rather than an actual solar year.</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But even with this “correction” (which I find questionable) they still end up with a date of A.D. 32 for Christ’s crucifixion – two years later than it actually occurred.</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47D3BF0A-ED89-379B-BDF9-AC4C995BBD60}"/>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Know therefore and understand that from the going out of the word to restore and build Jerusalem to the coming of an anointed one, a prince, [there shall be seven weeks and sixty-two weeks. It shall be built again] with squares and moat, but in a troubled time.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E2007C0-27DB-4BE4-2E7F-45A3E4B9C978}"/>
              </a:ext>
            </a:extLst>
          </p:cNvPr>
          <p:cNvSpPr txBox="1"/>
          <p:nvPr/>
        </p:nvSpPr>
        <p:spPr>
          <a:xfrm>
            <a:off x="0" y="6206884"/>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Boice,  James Montgomery; Daniel: An Expositional Commentary ; (pp. </a:t>
            </a:r>
            <a:r>
              <a:rPr lang="en-US" dirty="0">
                <a:solidFill>
                  <a:schemeClr val="bg1"/>
                </a:solidFill>
                <a:effectLst>
                  <a:outerShdw blurRad="38100" dist="38100" dir="2700000" algn="ctr" rotWithShape="0">
                    <a:schemeClr val="tx1"/>
                  </a:outerShdw>
                </a:effectLst>
              </a:rPr>
              <a:t>100-101</a:t>
            </a:r>
            <a:r>
              <a:rPr lang="en-US" dirty="0">
                <a:solidFill>
                  <a:srgbClr val="FFFFFF"/>
                </a:solidFill>
                <a:effectLst>
                  <a:outerShdw blurRad="50800" dist="50800" dir="5400000" algn="ctr">
                    <a:srgbClr val="000000"/>
                  </a:outerShdw>
                </a:effectLst>
                <a:latin typeface="Calibri" panose="020F0502020204030204" pitchFamily="34" charset="0"/>
              </a:rPr>
              <a:t>)</a:t>
            </a: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dirty="0">
                <a:solidFill>
                  <a:schemeClr val="bg1"/>
                </a:solidFill>
                <a:effectLst>
                  <a:outerShdw blurRad="38100" dist="38100" dir="2700000" algn="ctr" rotWithShape="0">
                    <a:schemeClr val="tx1"/>
                  </a:outerShdw>
                </a:effectLst>
              </a:rPr>
              <a:t>Gleason L. Archer Jr., “Daniel,” in The Expositor’s Bible Commentary; (p.114)</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4503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CCC2D1B-F1CD-52E5-1F34-60642120953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F5D960-61C2-D257-E8D1-FE79C2CEDC7D}"/>
              </a:ext>
            </a:extLst>
          </p:cNvPr>
          <p:cNvSpPr>
            <a:spLocks noGrp="1"/>
          </p:cNvSpPr>
          <p:nvPr>
            <p:ph idx="1"/>
          </p:nvPr>
        </p:nvSpPr>
        <p:spPr>
          <a:xfrm>
            <a:off x="108284" y="1385700"/>
            <a:ext cx="11975432" cy="4906340"/>
          </a:xfrm>
        </p:spPr>
        <p:txBody>
          <a:bodyPr>
            <a:normAutofit/>
          </a:bodyPr>
          <a:lstStyle/>
          <a:p>
            <a:r>
              <a:rPr lang="en-US" sz="3200" dirty="0">
                <a:solidFill>
                  <a:schemeClr val="bg1"/>
                </a:solidFill>
                <a:effectLst>
                  <a:outerShdw blurRad="38100" dist="38100" dir="2700000" algn="ctr" rotWithShape="0">
                    <a:schemeClr val="tx1"/>
                  </a:outerShdw>
                </a:effectLst>
              </a:rPr>
              <a:t>Here we are told that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sixty-two weeks</a:t>
            </a:r>
            <a:r>
              <a:rPr lang="en-US" sz="3200" dirty="0">
                <a:solidFill>
                  <a:schemeClr val="bg1"/>
                </a:solidFill>
                <a:effectLst>
                  <a:outerShdw blurRad="38100" dist="38100" dir="2700000" algn="ctr" rotWithShape="0">
                    <a:schemeClr val="tx1"/>
                  </a:outerShdw>
                </a:effectLst>
              </a:rPr>
              <a:t>”:</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anointed one shall be cut off </a:t>
            </a:r>
            <a:r>
              <a:rPr lang="en-US" sz="2800" dirty="0">
                <a:solidFill>
                  <a:schemeClr val="bg1"/>
                </a:solidFill>
                <a:effectLst>
                  <a:outerShdw blurRad="38100" dist="38100" dir="2700000" algn="ctr" rotWithShape="0">
                    <a:schemeClr val="tx1"/>
                  </a:outerShdw>
                </a:effectLst>
              </a:rPr>
              <a:t>”</a:t>
            </a:r>
          </a:p>
          <a:p>
            <a:pPr lvl="1"/>
            <a:r>
              <a:rPr lang="en-US" sz="2800" dirty="0">
                <a:solidFill>
                  <a:schemeClr val="bg1"/>
                </a:solidFill>
                <a:effectLst>
                  <a:outerShdw blurRad="38100" dist="38100" dir="2700000" algn="ctr" rotWithShape="0">
                    <a:schemeClr val="tx1"/>
                  </a:outerShdw>
                </a:effectLst>
              </a:rPr>
              <a: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shall have nothing</a:t>
            </a:r>
            <a:r>
              <a:rPr lang="en-US" sz="28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Hebrew word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cut off </a:t>
            </a:r>
            <a:r>
              <a:rPr lang="en-US" sz="3200" dirty="0">
                <a:solidFill>
                  <a:schemeClr val="bg1"/>
                </a:solidFill>
                <a:effectLst>
                  <a:outerShdw blurRad="38100" dist="38100" dir="2700000" algn="ctr" rotWithShape="0">
                    <a:schemeClr val="tx1"/>
                  </a:outerShdw>
                </a:effectLst>
              </a:rPr>
              <a:t>” is a word which is used of the death penalty, Lev. 7:20; and refers to a violent death. Thus, it refers to the death of Christ on the cross.</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 The Hebrew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shall have nothing</a:t>
            </a:r>
            <a:r>
              <a:rPr lang="en-US" sz="3200" dirty="0">
                <a:solidFill>
                  <a:schemeClr val="bg1"/>
                </a:solidFill>
                <a:effectLst>
                  <a:outerShdw blurRad="38100" dist="38100" dir="2700000" algn="ctr" rotWithShape="0">
                    <a:schemeClr val="tx1"/>
                  </a:outerShdw>
                </a:effectLst>
              </a:rPr>
              <a:t>” is better translated “but not for himself.” </a:t>
            </a:r>
          </a:p>
          <a:p>
            <a:r>
              <a:rPr lang="en-US" sz="3200" dirty="0">
                <a:solidFill>
                  <a:schemeClr val="bg1"/>
                </a:solidFill>
                <a:effectLst>
                  <a:outerShdw blurRad="38100" dist="38100" dir="2700000" algn="ctr" rotWithShape="0">
                    <a:schemeClr val="tx1"/>
                  </a:outerShdw>
                </a:effectLst>
              </a:rPr>
              <a:t>The point is that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 who is to come</a:t>
            </a:r>
            <a:r>
              <a:rPr lang="en-US" sz="3200" dirty="0">
                <a:solidFill>
                  <a:schemeClr val="bg1"/>
                </a:solidFill>
                <a:effectLst>
                  <a:outerShdw blurRad="38100" dist="38100" dir="2700000" algn="ctr" rotWithShape="0">
                    <a:schemeClr val="tx1"/>
                  </a:outerShdw>
                </a:effectLst>
              </a:rPr>
              <a:t>” dies </a:t>
            </a:r>
            <a:r>
              <a:rPr lang="en-US" sz="3200" b="1" i="1" dirty="0">
                <a:solidFill>
                  <a:schemeClr val="bg1"/>
                </a:solidFill>
                <a:effectLst>
                  <a:outerShdw blurRad="38100" dist="38100" dir="2700000" algn="ctr" rotWithShape="0">
                    <a:schemeClr val="tx1"/>
                  </a:outerShdw>
                </a:effectLst>
              </a:rPr>
              <a:t>vicariously</a:t>
            </a:r>
            <a:r>
              <a:rPr lang="en-US" sz="3200" dirty="0">
                <a:solidFill>
                  <a:schemeClr val="bg1"/>
                </a:solidFill>
                <a:effectLst>
                  <a:outerShdw blurRad="38100" dist="38100" dir="2700000" algn="ctr" rotWithShape="0">
                    <a:schemeClr val="tx1"/>
                  </a:outerShdw>
                </a:effectLst>
              </a:rPr>
              <a:t> for his people.</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E47CFFCE-0FE6-25B6-6CC8-CCD96D524239}"/>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the sixty-two weeks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anointed one shall be cut off and shall have nothing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people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prince who is to come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destroy the city and the sanctuary. Its end shall come with a flood, and to the end there shall be war. Desolations are decreed.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26FDF11-9C54-B6D1-CBA1-D60384E7BAAA}"/>
              </a:ext>
            </a:extLst>
          </p:cNvPr>
          <p:cNvSpPr txBox="1"/>
          <p:nvPr/>
        </p:nvSpPr>
        <p:spPr>
          <a:xfrm>
            <a:off x="0" y="6206884"/>
            <a:ext cx="12192000" cy="646331"/>
          </a:xfrm>
          <a:prstGeom prst="rect">
            <a:avLst/>
          </a:prstGeom>
          <a:noFill/>
        </p:spPr>
        <p:txBody>
          <a:bodyPr wrap="square" rtlCol="0">
            <a:spAutoFit/>
          </a:bodyPr>
          <a:lstStyle/>
          <a:p>
            <a:pPr marL="0" marR="0"/>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Jr, Kenneth L.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Perilous Times: A Study in Eschatological Evil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32).</a:t>
            </a:r>
            <a:endParaRPr lang="en-US" sz="1800" dirty="0">
              <a:effectLst/>
              <a:latin typeface="Times New Roman" panose="02020603050405020304" pitchFamily="18" charset="0"/>
              <a:ea typeface="Times New Roman" panose="02020603050405020304" pitchFamily="18" charset="0"/>
            </a:endParaRPr>
          </a:p>
          <a:p>
            <a:pPr>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pt-BR" dirty="0">
                <a:hlinkClick r:id="rId2"/>
              </a:rPr>
              <a:t>https://cf.sbts.edu/equip/uploads/2010/05/sbjt_v14_n1_gentry.pdf</a:t>
            </a:r>
            <a:r>
              <a:rPr lang="pt-BR" dirty="0"/>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612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DCF08B5-8858-05B9-DDBD-9F36A569FDE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40A2D7-8644-1980-4ED2-3CE93644EB32}"/>
              </a:ext>
            </a:extLst>
          </p:cNvPr>
          <p:cNvSpPr>
            <a:spLocks noGrp="1"/>
          </p:cNvSpPr>
          <p:nvPr>
            <p:ph idx="1"/>
          </p:nvPr>
        </p:nvSpPr>
        <p:spPr>
          <a:xfrm>
            <a:off x="108284" y="1336766"/>
            <a:ext cx="11975432" cy="5068062"/>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At the same time that the Messiah comes and effects a final solution for sin, we are told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people of the prince who is to come shall destroy the city and the sanctuary</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coming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3200" dirty="0">
                <a:solidFill>
                  <a:schemeClr val="bg1"/>
                </a:solidFill>
                <a:effectLst>
                  <a:outerShdw blurRad="38100" dist="38100" dir="2700000" algn="ctr" rotWithShape="0">
                    <a:schemeClr val="tx1"/>
                  </a:outerShdw>
                </a:effectLst>
              </a:rPr>
              <a:t>” is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anointed one, a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prince</a:t>
            </a:r>
            <a:r>
              <a:rPr lang="en-US" sz="3200" dirty="0">
                <a:solidFill>
                  <a:schemeClr val="bg1"/>
                </a:solidFill>
                <a:effectLst>
                  <a:outerShdw blurRad="38100" dist="38100" dir="2700000" algn="ctr" rotWithShape="0">
                    <a:schemeClr val="tx1"/>
                  </a:outerShdw>
                </a:effectLst>
              </a:rPr>
              <a:t>” talked about in the previous verse (i.e., coming the Messiah). Therefore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people of the prince who is to come</a:t>
            </a:r>
            <a:r>
              <a:rPr lang="en-US" sz="3200" dirty="0">
                <a:solidFill>
                  <a:schemeClr val="bg1"/>
                </a:solidFill>
                <a:effectLst>
                  <a:outerShdw blurRad="38100" dist="38100" dir="2700000" algn="ctr" rotWithShape="0">
                    <a:schemeClr val="tx1"/>
                  </a:outerShdw>
                </a:effectLst>
              </a:rPr>
              <a:t>” are the Jewish people. </a:t>
            </a:r>
          </a:p>
          <a:p>
            <a:r>
              <a:rPr lang="en-US" sz="3200" dirty="0">
                <a:solidFill>
                  <a:schemeClr val="bg1"/>
                </a:solidFill>
                <a:effectLst>
                  <a:outerShdw blurRad="38100" dist="38100" dir="2700000" algn="ctr" rotWithShape="0">
                    <a:schemeClr val="tx1"/>
                  </a:outerShdw>
                </a:effectLst>
              </a:rPr>
              <a:t>The statement is telling us that it is the </a:t>
            </a:r>
            <a:r>
              <a:rPr lang="en-US" sz="3200" b="1" i="1" dirty="0">
                <a:solidFill>
                  <a:schemeClr val="bg1"/>
                </a:solidFill>
                <a:effectLst>
                  <a:outerShdw blurRad="38100" dist="38100" dir="2700000" algn="ctr" rotWithShape="0">
                    <a:schemeClr val="tx1"/>
                  </a:outerShdw>
                </a:effectLst>
              </a:rPr>
              <a:t>Jewish people </a:t>
            </a:r>
            <a:r>
              <a:rPr lang="en-US" sz="3200" dirty="0">
                <a:solidFill>
                  <a:schemeClr val="bg1"/>
                </a:solidFill>
                <a:effectLst>
                  <a:outerShdw blurRad="38100" dist="38100" dir="2700000" algn="ctr" rotWithShape="0">
                    <a:schemeClr val="tx1"/>
                  </a:outerShdw>
                </a:effectLst>
              </a:rPr>
              <a:t>who will ruin / spoil the restored city and temple at the arrival of their coming King. </a:t>
            </a:r>
          </a:p>
          <a:p>
            <a:r>
              <a:rPr lang="en-US" sz="3200" dirty="0">
                <a:solidFill>
                  <a:schemeClr val="bg1"/>
                </a:solidFill>
                <a:effectLst>
                  <a:outerShdw blurRad="38100" dist="38100" dir="2700000" algn="ctr" rotWithShape="0">
                    <a:schemeClr val="tx1"/>
                  </a:outerShdw>
                </a:effectLst>
              </a:rPr>
              <a:t>Although the Roman army actually put the torch to Jerusalem, the destruction of the city was blamed squarely on the Jewish people themselves.</a:t>
            </a:r>
          </a:p>
          <a:p>
            <a:r>
              <a:rPr lang="en-US" sz="3200" dirty="0">
                <a:solidFill>
                  <a:schemeClr val="bg1"/>
                </a:solidFill>
                <a:effectLst>
                  <a:outerShdw blurRad="38100" dist="38100" dir="2700000" algn="ctr" rotWithShape="0">
                    <a:schemeClr val="tx1"/>
                  </a:outerShdw>
                </a:effectLst>
              </a:rPr>
              <a:t>When the Jewish people rejected Jesus as Messiah, the true Temple, the Herodian temple supported by the Jewish people had to fall and the city had to be destroyed.</a:t>
            </a:r>
          </a:p>
        </p:txBody>
      </p:sp>
      <p:sp>
        <p:nvSpPr>
          <p:cNvPr id="7" name="Title 1">
            <a:extLst>
              <a:ext uri="{FF2B5EF4-FFF2-40B4-BE49-F238E27FC236}">
                <a16:creationId xmlns:a16="http://schemas.microsoft.com/office/drawing/2014/main" id="{10251AEA-0D3A-ACEB-548C-DF2B273BD9F1}"/>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after the sixty-two weeks, an anointed one shall be cut off and shall have nothing.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people of the prince who is to come shall destroy the city and the sanctuary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end shall come with a flood, and to the end there shall be war. Desolations are decreed.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710E386-547F-E7E5-6DDF-9475BD624384}"/>
              </a:ext>
            </a:extLst>
          </p:cNvPr>
          <p:cNvSpPr txBox="1"/>
          <p:nvPr/>
        </p:nvSpPr>
        <p:spPr>
          <a:xfrm>
            <a:off x="0" y="6488668"/>
            <a:ext cx="12192000" cy="369332"/>
          </a:xfrm>
          <a:prstGeom prst="rect">
            <a:avLst/>
          </a:prstGeom>
          <a:noFill/>
        </p:spPr>
        <p:txBody>
          <a:bodyPr wrap="square" rtlCol="0">
            <a:spAutoFit/>
          </a:bodyPr>
          <a:lstStyle/>
          <a:p>
            <a:pPr>
              <a:defRPr/>
            </a:pPr>
            <a:r>
              <a:rPr lang="pt-BR" dirty="0">
                <a:hlinkClick r:id="rId2"/>
              </a:rPr>
              <a:t>https://cf.sbts.edu/equip/uploads/2010/05/sbjt_v14_n1_gentry.pdf</a:t>
            </a:r>
            <a:r>
              <a:rPr lang="pt-BR" dirty="0"/>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1683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63BE500-8C10-6B76-5445-A33DDA84128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6BFB84-9277-A903-CC81-3ED58128702C}"/>
              </a:ext>
            </a:extLst>
          </p:cNvPr>
          <p:cNvSpPr>
            <a:spLocks noGrp="1"/>
          </p:cNvSpPr>
          <p:nvPr>
            <p:ph idx="1"/>
          </p:nvPr>
        </p:nvSpPr>
        <p:spPr>
          <a:xfrm>
            <a:off x="108284" y="1358537"/>
            <a:ext cx="11975432" cy="4853128"/>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According to this verse, this destruction is something that would happen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sixty-two weeks</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v. 27b, there is nothing stated that actually requires the desolation of Jerusalem to happen precisely in the seventieth week, although this event is associated with the events happening at that time.</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Thus, the fall of Jerusalem some time later the final working out of the Jewish response to Jesus in the seventieth week.</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Israel’s climactic sin is completing her transgression (v. 24) in “cutting off” Messiah (v. 26a).</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response to this, God will judge Israel’s sin — after the seventy weeks expire.</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explains the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end there shall be war</a:t>
            </a:r>
            <a:r>
              <a:rPr lang="en-US" sz="3200" dirty="0">
                <a:solidFill>
                  <a:schemeClr val="bg1"/>
                </a:solidFill>
                <a:effectLst>
                  <a:outerShdw blurRad="38100" dist="38100" dir="2700000" algn="ctr" rotWithShape="0">
                    <a:schemeClr val="tx1"/>
                  </a:outerShdw>
                </a:effectLst>
              </a:rPr>
              <a:t>”: the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a:t>
            </a:r>
            <a:r>
              <a:rPr lang="en-US" sz="3200" dirty="0">
                <a:solidFill>
                  <a:schemeClr val="bg1"/>
                </a:solidFill>
                <a:effectLst>
                  <a:outerShdw blurRad="38100" dist="38100" dir="2700000" algn="ctr" rotWithShape="0">
                    <a:schemeClr val="tx1"/>
                  </a:outerShdw>
                </a:effectLst>
              </a:rPr>
              <a:t>” will not occur in the seventy weeks.</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We today know the end occurs in A.D. 70.</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FB2B341A-14F0-791B-F6F6-72643BF45EEF}"/>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the sixty-two weeks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 anointed one shall be cut off and shall have nothing. And the people of the prince who is to come shall destroy the city and the sanctuary. Its end shall come with a flood,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the end there shall be war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Desolations are decreed.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4C12D5F-47BE-04C4-0A39-3B5E57DDEE0A}"/>
              </a:ext>
            </a:extLst>
          </p:cNvPr>
          <p:cNvSpPr txBox="1"/>
          <p:nvPr/>
        </p:nvSpPr>
        <p:spPr>
          <a:xfrm>
            <a:off x="0" y="6211664"/>
            <a:ext cx="12192000" cy="646331"/>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pt-BR" dirty="0">
                <a:hlinkClick r:id="rId2"/>
              </a:rPr>
              <a:t>https://cf.sbts.edu/equip/uploads/2010/05/sbjt_v14_n1_gentry.pdf</a:t>
            </a:r>
            <a:r>
              <a:rPr lang="pt-BR" dirty="0"/>
              <a:t> </a:t>
            </a:r>
            <a:endParaRPr lang="en-US" dirty="0">
              <a:solidFill>
                <a:prstClr val="black"/>
              </a:solidFill>
              <a:latin typeface="Times New Roman" panose="02020603050405020304" pitchFamily="18" charset="0"/>
              <a:ea typeface="Times New Roman" panose="02020603050405020304" pitchFamily="18" charset="0"/>
            </a:endParaRPr>
          </a:p>
          <a:p>
            <a:pPr marL="0" marR="0"/>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Jr, Kenneth L.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Perilous Times: A Study in Eschatological Evil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32).</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5692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A0470A5-A9A5-C106-071D-FFC6B9973DF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A53581-EC9E-D64C-968C-8955AEA1862F}"/>
              </a:ext>
            </a:extLst>
          </p:cNvPr>
          <p:cNvSpPr>
            <a:spLocks noGrp="1"/>
          </p:cNvSpPr>
          <p:nvPr>
            <p:ph idx="1"/>
          </p:nvPr>
        </p:nvSpPr>
        <p:spPr>
          <a:xfrm>
            <a:off x="28197" y="1329497"/>
            <a:ext cx="12163803" cy="4882172"/>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If we put what we see at the beginning of this verse together with what we just read at the beginning of the previous verse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the sixty-two weeks, an anointed one shall be cut off [i.e. put to death]</a:t>
            </a:r>
            <a:r>
              <a:rPr lang="en-US" sz="3200" dirty="0">
                <a:solidFill>
                  <a:schemeClr val="bg1"/>
                </a:solidFill>
                <a:effectLst>
                  <a:outerShdw blurRad="38100" dist="38100" dir="2700000" algn="ctr" rotWithShape="0">
                    <a:schemeClr val="tx1"/>
                  </a:outerShdw>
                </a:effectLst>
              </a:rPr>
              <a:t>”, we see that the vicarious death of the coming king establishes a </a:t>
            </a:r>
            <a:r>
              <a:rPr lang="en-US" sz="3200" b="1" i="1" dirty="0">
                <a:solidFill>
                  <a:schemeClr val="bg1"/>
                </a:solidFill>
                <a:effectLst>
                  <a:outerShdw blurRad="38100" dist="38100" dir="2700000" algn="ctr" rotWithShape="0">
                    <a:schemeClr val="tx1"/>
                  </a:outerShdw>
                </a:effectLst>
              </a:rPr>
              <a:t>covenant</a:t>
            </a:r>
            <a:r>
              <a:rPr lang="en-US" sz="3200" dirty="0">
                <a:solidFill>
                  <a:schemeClr val="bg1"/>
                </a:solidFill>
                <a:effectLst>
                  <a:outerShdw blurRad="38100" dist="38100" dir="2700000" algn="ctr" rotWithShape="0">
                    <a:schemeClr val="tx1"/>
                  </a:outerShdw>
                </a:effectLst>
              </a:rPr>
              <a:t> with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a:t>
            </a:r>
            <a:r>
              <a:rPr lang="en-US" sz="3200" dirty="0">
                <a:solidFill>
                  <a:schemeClr val="bg1"/>
                </a:solidFill>
                <a:effectLst>
                  <a:outerShdw blurRad="38100" dist="38100" dir="2700000" algn="ctr" rotWithShape="0">
                    <a:schemeClr val="tx1"/>
                  </a:outerShdw>
                </a:effectLst>
              </a:rPr>
              <a:t>”</a:t>
            </a:r>
            <a:r>
              <a:rPr lang="en-US" sz="3200" baseline="30000" dirty="0">
                <a:solidFill>
                  <a:schemeClr val="bg1"/>
                </a:solidFill>
                <a:effectLst>
                  <a:outerShdw blurRad="38100" dist="38100" dir="2700000" algn="ctr" rotWithShape="0">
                    <a:schemeClr val="tx1"/>
                  </a:outerShdw>
                </a:effectLst>
              </a:rPr>
              <a:t>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 would understand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many</a:t>
            </a:r>
            <a:r>
              <a:rPr lang="en-US" sz="3200" dirty="0">
                <a:solidFill>
                  <a:schemeClr val="bg1"/>
                </a:solidFill>
                <a:effectLst>
                  <a:outerShdw blurRad="38100" dist="38100" dir="2700000" algn="ctr" rotWithShape="0">
                    <a:schemeClr val="tx1"/>
                  </a:outerShdw>
                </a:effectLst>
              </a:rPr>
              <a:t>” here as the same group described in Isaiah 53:12b where we read: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bore the sin of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makes intercession for the transgressors</a:t>
            </a:r>
            <a:r>
              <a:rPr lang="en-US" sz="3200" dirty="0">
                <a:solidFill>
                  <a:schemeClr val="bg1"/>
                </a:solidFill>
                <a:effectLst>
                  <a:outerShdw blurRad="38100" dist="38100" dir="2700000" algn="ctr" rotWithShape="0">
                    <a:schemeClr val="tx1"/>
                  </a:outerShdw>
                </a:effectLst>
              </a:rPr>
              <a:t>.”</a:t>
            </a:r>
            <a:r>
              <a:rPr lang="en-US" sz="3200" baseline="30000" dirty="0">
                <a:solidFill>
                  <a:schemeClr val="bg1"/>
                </a:solidFill>
                <a:effectLst>
                  <a:outerShdw blurRad="38100" dist="38100" dir="2700000" algn="ctr" rotWithShape="0">
                    <a:schemeClr val="tx1"/>
                  </a:outerShdw>
                </a:effectLst>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If that is the case, then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covenant</a:t>
            </a:r>
            <a:r>
              <a:rPr lang="en-US" sz="3200" dirty="0">
                <a:solidFill>
                  <a:schemeClr val="bg1"/>
                </a:solidFill>
                <a:effectLst>
                  <a:outerShdw blurRad="38100" dist="38100" dir="2700000" algn="ctr" rotWithShape="0">
                    <a:schemeClr val="tx1"/>
                  </a:outerShdw>
                </a:effectLst>
              </a:rPr>
              <a:t>” referred to here would then most likely be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new covenant in [his] blood</a:t>
            </a:r>
            <a:r>
              <a:rPr lang="en-US" sz="3200" dirty="0">
                <a:solidFill>
                  <a:schemeClr val="bg1"/>
                </a:solidFill>
                <a:effectLst>
                  <a:outerShdw blurRad="38100" dist="38100" dir="2700000" algn="ctr" rotWithShape="0">
                    <a:schemeClr val="tx1"/>
                  </a:outerShdw>
                </a:effectLst>
              </a:rPr>
              <a:t>.” (Luke 22:20; 1 Cor 11:25)</a:t>
            </a:r>
            <a:r>
              <a:rPr lang="en-US" sz="3200" baseline="30000" dirty="0">
                <a:solidFill>
                  <a:schemeClr val="bg1"/>
                </a:solidFill>
                <a:effectLst>
                  <a:outerShdw blurRad="38100" dist="38100" dir="2700000" algn="ctr" rotWithShape="0">
                    <a:schemeClr val="tx1"/>
                  </a:outerShdw>
                </a:effectLst>
              </a:rPr>
              <a:t> 1</a:t>
            </a:r>
          </a:p>
          <a:p>
            <a:r>
              <a:rPr lang="en-US" sz="3200" dirty="0">
                <a:solidFill>
                  <a:schemeClr val="bg1"/>
                </a:solidFill>
                <a:effectLst>
                  <a:outerShdw blurRad="38100" dist="38100" dir="2700000" algn="ctr" rotWithShape="0">
                    <a:schemeClr val="tx1"/>
                  </a:outerShdw>
                </a:effectLst>
              </a:rPr>
              <a:t>The word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a:t>
            </a:r>
            <a:r>
              <a:rPr lang="en-US" sz="3200" dirty="0">
                <a:solidFill>
                  <a:schemeClr val="bg1"/>
                </a:solidFill>
                <a:effectLst>
                  <a:outerShdw blurRad="38100" dist="38100" dir="2700000" algn="ctr" rotWithShape="0">
                    <a:schemeClr val="tx1"/>
                  </a:outerShdw>
                </a:effectLst>
              </a:rPr>
              <a:t>” is not in the Hebrew. I would understand this verse to read as it does in the Septuagint: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[in] one week shall </a:t>
            </a:r>
            <a:r>
              <a:rPr lang="en-US" sz="31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establish</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[new] covenant with many</a:t>
            </a:r>
            <a:r>
              <a:rPr lang="en-US" sz="3200" dirty="0">
                <a:solidFill>
                  <a:schemeClr val="bg1"/>
                </a:solidFill>
                <a:effectLst>
                  <a:outerShdw blurRad="38100" dist="38100" dir="2700000" algn="ctr" rotWithShape="0">
                    <a:schemeClr val="tx1"/>
                  </a:outerShdw>
                </a:effectLst>
              </a:rPr>
              <a:t>”.</a:t>
            </a:r>
            <a:r>
              <a:rPr lang="en-US" sz="3200" baseline="30000" dirty="0">
                <a:solidFill>
                  <a:schemeClr val="bg1"/>
                </a:solidFill>
                <a:effectLst>
                  <a:outerShdw blurRad="38100" dist="38100" dir="2700000" algn="ctr" rotWithShape="0">
                    <a:schemeClr val="tx1"/>
                  </a:outerShdw>
                </a:effectLst>
              </a:rPr>
              <a:t> 2</a:t>
            </a:r>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0F6F24F6-AD72-9727-E710-980FF28489C6}"/>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make a strong covenant with many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one week, and for half of the week he shall put an end to sacrifice and offering. And on the wing of abominations shall come one who makes desolate, until the decreed end is poured out on the desolator."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F7EEFD9-DB08-AD13-B6AF-2B7510972246}"/>
              </a:ext>
            </a:extLst>
          </p:cNvPr>
          <p:cNvSpPr txBox="1"/>
          <p:nvPr/>
        </p:nvSpPr>
        <p:spPr>
          <a:xfrm>
            <a:off x="0" y="6211669"/>
            <a:ext cx="12192000" cy="646331"/>
          </a:xfrm>
          <a:prstGeom prst="rect">
            <a:avLst/>
          </a:prstGeom>
          <a:noFill/>
        </p:spPr>
        <p:txBody>
          <a:bodyPr wrap="square" rtlCol="0">
            <a:spAutoFit/>
          </a:bodyPr>
          <a:lstStyle/>
          <a:p>
            <a:r>
              <a:rPr lang="en-US" baseline="30000" dirty="0">
                <a:solidFill>
                  <a:schemeClr val="bg1"/>
                </a:solidFill>
                <a:effectLst>
                  <a:outerShdw blurRad="38100" dist="38100" dir="2700000" algn="ctr" rotWithShape="0">
                    <a:schemeClr val="tx1"/>
                  </a:outerShdw>
                </a:effectLst>
              </a:rPr>
              <a:t>1</a:t>
            </a:r>
            <a:r>
              <a:rPr lang="en-US" dirty="0">
                <a:solidFill>
                  <a:schemeClr val="bg1"/>
                </a:solidFill>
                <a:effectLst>
                  <a:outerShdw blurRad="38100" dist="38100" dir="2700000" algn="ctr" rotWithShape="0">
                    <a:schemeClr val="tx1"/>
                  </a:outerShdw>
                </a:effectLst>
              </a:rPr>
              <a:t> </a:t>
            </a:r>
            <a:r>
              <a:rPr lang="pt-BR" dirty="0">
                <a:hlinkClick r:id="rId2"/>
              </a:rPr>
              <a:t>https://cf.sbts.edu/equip/uploads/2010/05/sbjt_v14_n1_gentry.pdf</a:t>
            </a:r>
            <a:endParaRPr lang="pt-BR" dirty="0"/>
          </a:p>
          <a:p>
            <a:r>
              <a:rPr lang="en-US" baseline="30000" dirty="0">
                <a:solidFill>
                  <a:schemeClr val="bg1"/>
                </a:solidFill>
                <a:effectLst>
                  <a:outerShdw blurRad="38100" dist="38100" dir="2700000" algn="ctr" rotWithShape="0">
                    <a:schemeClr val="tx1"/>
                  </a:outerShdw>
                </a:effectLst>
              </a:rPr>
              <a:t>2</a:t>
            </a:r>
            <a:r>
              <a:rPr lang="en-US" dirty="0">
                <a:solidFill>
                  <a:schemeClr val="bg1"/>
                </a:solidFill>
                <a:effectLst>
                  <a:outerShdw blurRad="38100" dist="38100" dir="2700000" algn="ctr" rotWithShape="0">
                    <a:schemeClr val="tx1"/>
                  </a:outerShdw>
                </a:effectLst>
              </a:rPr>
              <a:t> </a:t>
            </a:r>
            <a:r>
              <a:rPr lang="en-US" dirty="0">
                <a:solidFill>
                  <a:schemeClr val="bg1"/>
                </a:solidFill>
                <a:effectLst>
                  <a:outerShdw blurRad="38100" dist="38100" dir="2700000" algn="ctr" rotWithShape="0">
                    <a:schemeClr val="tx1"/>
                  </a:outerShdw>
                </a:effectLst>
                <a:hlinkClick r:id="rId3"/>
              </a:rPr>
              <a:t>https://web.archive.org/web/20170422130821/http:/preteristarchive.com/Books/pdf/1921_mauro_seventyweeks.pdf</a:t>
            </a:r>
            <a:r>
              <a:rPr lang="en-US" dirty="0">
                <a:solidFill>
                  <a:schemeClr val="bg1"/>
                </a:solidFill>
                <a:effectLst>
                  <a:outerShdw blurRad="38100" dist="38100" dir="2700000" algn="ctr" rotWithShape="0">
                    <a:schemeClr val="tx1"/>
                  </a:outerShdw>
                </a:effectLst>
              </a:rPr>
              <a:t> </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7995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1BBCCDD-0DCB-A561-E0F6-5977072AD0C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F323866-ABFB-90AF-A719-4A01078304DC}"/>
              </a:ext>
            </a:extLst>
          </p:cNvPr>
          <p:cNvSpPr>
            <a:spLocks noGrp="1"/>
          </p:cNvSpPr>
          <p:nvPr>
            <p:ph idx="1"/>
          </p:nvPr>
        </p:nvSpPr>
        <p:spPr>
          <a:xfrm>
            <a:off x="28197" y="1450150"/>
            <a:ext cx="12163803" cy="4958706"/>
          </a:xfrm>
        </p:spPr>
        <p:txBody>
          <a:bodyPr>
            <a:normAutofit/>
          </a:bodyPr>
          <a:lstStyle/>
          <a:p>
            <a:r>
              <a:rPr lang="en-US" sz="3200" dirty="0">
                <a:solidFill>
                  <a:schemeClr val="bg1"/>
                </a:solidFill>
                <a:effectLst>
                  <a:outerShdw blurRad="38100" dist="38100" dir="2700000" algn="ctr" rotWithShape="0">
                    <a:schemeClr val="tx1"/>
                  </a:outerShdw>
                </a:effectLst>
              </a:rPr>
              <a:t>I believe the phrase translated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half of the week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put an end to sacrifice and offering</a:t>
            </a:r>
            <a:r>
              <a:rPr lang="en-US" sz="3200" dirty="0">
                <a:solidFill>
                  <a:schemeClr val="bg1"/>
                </a:solidFill>
                <a:effectLst>
                  <a:outerShdw blurRad="38100" dist="38100" dir="2700000" algn="ctr" rotWithShape="0">
                    <a:schemeClr val="tx1"/>
                  </a:outerShdw>
                </a:effectLst>
              </a:rPr>
              <a:t>” would be better translated as it is in the NIV and almost every other translation: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middle of the ‘seven’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will put an end to sacrifice and offering</a:t>
            </a:r>
            <a:r>
              <a:rPr lang="en-US" sz="3200" dirty="0">
                <a:solidFill>
                  <a:schemeClr val="bg1"/>
                </a:solidFill>
                <a:effectLst>
                  <a:outerShdw blurRad="38100" dist="38100" dir="2700000" algn="ctr" rotWithShape="0">
                    <a:schemeClr val="tx1"/>
                  </a:outerShdw>
                </a:effectLst>
              </a:rPr>
              <a:t>”</a:t>
            </a:r>
            <a:r>
              <a:rPr lang="en-US" sz="3200" baseline="30000" dirty="0">
                <a:solidFill>
                  <a:schemeClr val="bg1"/>
                </a:solidFill>
                <a:effectLst>
                  <a:outerShdw blurRad="38100" dist="38100" dir="2700000" algn="ctr" rotWithShape="0">
                    <a:schemeClr val="tx1"/>
                  </a:outerShdw>
                </a:effectLst>
              </a:rPr>
              <a:t> </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In other words, Messiah’s death, which occurs in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middle</a:t>
            </a:r>
            <a:r>
              <a:rPr lang="en-US" sz="3200" dirty="0">
                <a:solidFill>
                  <a:schemeClr val="bg1"/>
                </a:solidFill>
                <a:effectLst>
                  <a:outerShdw blurRad="38100" dist="38100" dir="2700000" algn="ctr" rotWithShape="0">
                    <a:schemeClr val="tx1"/>
                  </a:outerShdw>
                </a:effectLst>
              </a:rPr>
              <a:t>” of (i.e. 3 ½ years into) the seventieth seven-year period, brings an end to the sacrificial system because it is a final solution to the problem of sin.</a:t>
            </a:r>
            <a:r>
              <a:rPr lang="en-US" sz="3200" baseline="30000" dirty="0">
                <a:solidFill>
                  <a:schemeClr val="bg1"/>
                </a:solidFill>
                <a:effectLst>
                  <a:outerShdw blurRad="38100" dist="38100" dir="2700000" algn="ctr" rotWithShape="0">
                    <a:schemeClr val="tx1"/>
                  </a:outerShdw>
                </a:effectLst>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matches what we know historically: that from the time of Jesus’ baptism (at the beginning of the seventieth seven-year period) until his death is about 3 ½  years.</a:t>
            </a:r>
          </a:p>
        </p:txBody>
      </p:sp>
      <p:sp>
        <p:nvSpPr>
          <p:cNvPr id="7" name="Title 1">
            <a:extLst>
              <a:ext uri="{FF2B5EF4-FFF2-40B4-BE49-F238E27FC236}">
                <a16:creationId xmlns:a16="http://schemas.microsoft.com/office/drawing/2014/main" id="{568104F1-C327-3ED1-FCBB-857C2864B119}"/>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make a strong covenant with many for one week,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half of the week he shall put an end to sacrifice and offering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on the wing of abominations shall come one who makes desolate, until the decreed end is poured out on the desolator."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F313BD2-A0E1-9AFC-8A56-39F3C15BCC6E}"/>
              </a:ext>
            </a:extLst>
          </p:cNvPr>
          <p:cNvSpPr txBox="1"/>
          <p:nvPr/>
        </p:nvSpPr>
        <p:spPr>
          <a:xfrm>
            <a:off x="0" y="6488668"/>
            <a:ext cx="12192000" cy="369332"/>
          </a:xfrm>
          <a:prstGeom prst="rect">
            <a:avLst/>
          </a:prstGeom>
          <a:noFill/>
        </p:spPr>
        <p:txBody>
          <a:bodyPr wrap="square" rtlCol="0">
            <a:spAutoFit/>
          </a:bodyPr>
          <a:lstStyle/>
          <a:p>
            <a:r>
              <a:rPr lang="en-US" baseline="30000" dirty="0">
                <a:solidFill>
                  <a:schemeClr val="bg1"/>
                </a:solidFill>
                <a:effectLst>
                  <a:outerShdw blurRad="38100" dist="38100" dir="2700000" algn="ctr" rotWithShape="0">
                    <a:schemeClr val="tx1"/>
                  </a:outerShdw>
                </a:effectLst>
              </a:rPr>
              <a:t>1</a:t>
            </a:r>
            <a:r>
              <a:rPr lang="en-US" dirty="0">
                <a:solidFill>
                  <a:schemeClr val="bg1"/>
                </a:solidFill>
                <a:effectLst>
                  <a:outerShdw blurRad="38100" dist="38100" dir="2700000" algn="ctr" rotWithShape="0">
                    <a:schemeClr val="tx1"/>
                  </a:outerShdw>
                </a:effectLst>
              </a:rPr>
              <a:t> </a:t>
            </a:r>
            <a:r>
              <a:rPr lang="pt-BR" dirty="0">
                <a:hlinkClick r:id="rId2"/>
              </a:rPr>
              <a:t>https://cf.sbts.edu/equip/uploads/2010/05/sbjt_v14_n1_gentry.pdf</a:t>
            </a:r>
            <a:endParaRPr lang="pt-BR" dirty="0"/>
          </a:p>
        </p:txBody>
      </p:sp>
    </p:spTree>
    <p:extLst>
      <p:ext uri="{BB962C8B-B14F-4D97-AF65-F5344CB8AC3E}">
        <p14:creationId xmlns:p14="http://schemas.microsoft.com/office/powerpoint/2010/main" val="515748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F0547CD-7D34-1515-E9DE-7AF3C605306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BB838D-2099-9B68-34B3-6D224B0F62C7}"/>
              </a:ext>
            </a:extLst>
          </p:cNvPr>
          <p:cNvSpPr>
            <a:spLocks noGrp="1"/>
          </p:cNvSpPr>
          <p:nvPr>
            <p:ph idx="1"/>
          </p:nvPr>
        </p:nvSpPr>
        <p:spPr>
          <a:xfrm>
            <a:off x="14098" y="1256795"/>
            <a:ext cx="12163803" cy="5200400"/>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The last part of this verse returns to the topic of the ruin of the restored Jerusalem and elaborates, providing further details and information.</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Josephus applies the last part of this verse to the A.D. 70 events: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In the very same manner Daniel also wrote concerning the Roman government, and that our country should be made desolate by them</a:t>
            </a:r>
            <a:r>
              <a:rPr lang="en-US" sz="3200" dirty="0">
                <a:solidFill>
                  <a:schemeClr val="bg1"/>
                </a:solidFill>
                <a:effectLst>
                  <a:outerShdw blurRad="38100" dist="38100" dir="2700000" algn="ctr" rotWithShape="0">
                    <a:schemeClr val="tx1"/>
                  </a:outerShdw>
                </a:effectLst>
              </a:rPr>
              <a:t>” (Ant. 10: 11: 7).</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p>
          <a:p>
            <a:r>
              <a:rPr lang="en-US" sz="31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abominations</a:t>
            </a:r>
            <a:r>
              <a:rPr lang="en-US" sz="3100" dirty="0">
                <a:solidFill>
                  <a:schemeClr val="bg1"/>
                </a:solidFill>
                <a:effectLst>
                  <a:outerShdw blurRad="38100" dist="38100" dir="2700000" algn="ctr" rotWithShape="0">
                    <a:schemeClr val="tx1"/>
                  </a:outerShdw>
                </a:effectLst>
              </a:rPr>
              <a:t>” refer to the sacrilege which resulted from the struggle between the rebellious Jews in A.D. 70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people of the prince who is to come </a:t>
            </a:r>
            <a:r>
              <a:rPr lang="en-US" sz="3100" dirty="0">
                <a:solidFill>
                  <a:schemeClr val="bg1"/>
                </a:solidFill>
                <a:effectLst>
                  <a:outerShdw blurRad="38100" dist="38100" dir="2700000" algn="ctr" rotWithShape="0">
                    <a:schemeClr val="tx1"/>
                  </a:outerShdw>
                </a:effectLst>
              </a:rPr>
              <a:t>”) for control of Jerusalem, and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war</a:t>
            </a:r>
            <a:r>
              <a:rPr lang="en-US" sz="3100" dirty="0">
                <a:solidFill>
                  <a:schemeClr val="bg1"/>
                </a:solidFill>
                <a:effectLst>
                  <a:outerShdw blurRad="38100" dist="38100" dir="2700000" algn="ctr" rotWithShape="0">
                    <a:schemeClr val="tx1"/>
                  </a:outerShdw>
                </a:effectLst>
              </a:rPr>
              <a:t>” (in the previous verse) refers to the destruction of Jerusalem and Temple by Vespasian / Titus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who makes desolate</a:t>
            </a:r>
            <a:r>
              <a:rPr lang="en-US" sz="3100" dirty="0">
                <a:solidFill>
                  <a:schemeClr val="bg1"/>
                </a:solidFill>
                <a:effectLst>
                  <a:outerShdw blurRad="38100" dist="38100" dir="2700000" algn="ctr" rotWithShape="0">
                    <a:schemeClr val="tx1"/>
                  </a:outerShdw>
                </a:effectLst>
              </a:rPr>
              <a:t>”). </a:t>
            </a:r>
          </a:p>
          <a:p>
            <a:r>
              <a:rPr lang="en-US" sz="31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who makes desolate</a:t>
            </a:r>
            <a:r>
              <a:rPr lang="en-US" sz="3100" dirty="0">
                <a:solidFill>
                  <a:schemeClr val="bg1"/>
                </a:solidFill>
                <a:effectLst>
                  <a:outerShdw blurRad="38100" dist="38100" dir="2700000" algn="ctr" rotWithShape="0">
                    <a:schemeClr val="tx1"/>
                  </a:outerShdw>
                </a:effectLst>
              </a:rPr>
              <a:t>” (Titus) comes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the wing of</a:t>
            </a:r>
            <a:r>
              <a:rPr lang="en-US" sz="3100" dirty="0">
                <a:solidFill>
                  <a:schemeClr val="bg1"/>
                </a:solidFill>
                <a:effectLst>
                  <a:outerShdw blurRad="38100" dist="38100" dir="2700000" algn="ctr" rotWithShape="0">
                    <a:schemeClr val="tx1"/>
                  </a:outerShdw>
                </a:effectLst>
              </a:rPr>
              <a:t>,” i.e., in connection with, those causing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abominations</a:t>
            </a:r>
            <a:r>
              <a:rPr lang="en-US" sz="3100" dirty="0">
                <a:solidFill>
                  <a:schemeClr val="bg1"/>
                </a:solidFill>
                <a:effectLst>
                  <a:outerShdw blurRad="38100" dist="38100" dir="2700000" algn="ctr" rotWithShape="0">
                    <a:schemeClr val="tx1"/>
                  </a:outerShdw>
                </a:effectLst>
              </a:rPr>
              <a:t>” (Jews),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until the decreed end is poured out on the desolator [i.e., the </a:t>
            </a:r>
            <a:r>
              <a:rPr lang="en-US" sz="3200" i="1">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bringing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about the desolation by their rebellion]</a:t>
            </a:r>
            <a:r>
              <a:rPr lang="en-US" sz="3100" dirty="0">
                <a:solidFill>
                  <a:schemeClr val="bg1"/>
                </a:solidFill>
                <a:effectLst>
                  <a:outerShdw blurRad="38100" dist="38100" dir="2700000" algn="ctr" rotWithShape="0">
                    <a:schemeClr val="tx1"/>
                  </a:outerShdw>
                </a:effectLst>
              </a:rPr>
              <a:t>”. </a:t>
            </a:r>
          </a:p>
          <a:p>
            <a:r>
              <a:rPr lang="en-US" sz="3100" dirty="0">
                <a:solidFill>
                  <a:schemeClr val="bg1"/>
                </a:solidFill>
                <a:effectLst>
                  <a:outerShdw blurRad="38100" dist="38100" dir="2700000" algn="ctr" rotWithShape="0">
                    <a:schemeClr val="tx1"/>
                  </a:outerShdw>
                </a:effectLst>
              </a:rPr>
              <a:t>Jesus’ mention of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 of desolation</a:t>
            </a:r>
            <a:r>
              <a:rPr lang="en-US" sz="3100" dirty="0">
                <a:solidFill>
                  <a:schemeClr val="bg1"/>
                </a:solidFill>
                <a:effectLst>
                  <a:outerShdw blurRad="38100" dist="38100" dir="2700000" algn="ctr" rotWithShape="0">
                    <a:schemeClr val="tx1"/>
                  </a:outerShdw>
                </a:effectLst>
              </a:rPr>
              <a:t>” in the Olivet Discourse supports this understanding since he is probably speaking of the sacrilege of the rebellious Jews in A.D. 70  as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abominations</a:t>
            </a:r>
            <a:r>
              <a:rPr lang="en-US" sz="3100" dirty="0">
                <a:solidFill>
                  <a:schemeClr val="bg1"/>
                </a:solidFill>
                <a:effectLst>
                  <a:outerShdw blurRad="38100" dist="38100" dir="2700000" algn="ctr" rotWithShape="0">
                    <a:schemeClr val="tx1"/>
                  </a:outerShdw>
                </a:effectLst>
              </a:rPr>
              <a:t>” which forewarns of the impending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desolation</a:t>
            </a:r>
            <a:r>
              <a:rPr lang="en-US" sz="3100" dirty="0">
                <a:solidFill>
                  <a:schemeClr val="bg1"/>
                </a:solidFill>
                <a:effectLst>
                  <a:outerShdw blurRad="38100" dist="38100" dir="2700000" algn="ctr" rotWithShape="0">
                    <a:schemeClr val="tx1"/>
                  </a:outerShdw>
                </a:effectLst>
              </a:rPr>
              <a:t>” of Jerusalem and the Temple by the Romans.</a:t>
            </a:r>
          </a:p>
        </p:txBody>
      </p:sp>
      <p:sp>
        <p:nvSpPr>
          <p:cNvPr id="7" name="Title 1">
            <a:extLst>
              <a:ext uri="{FF2B5EF4-FFF2-40B4-BE49-F238E27FC236}">
                <a16:creationId xmlns:a16="http://schemas.microsoft.com/office/drawing/2014/main" id="{6A5717EA-6A59-EEE1-2853-D6CCF75DDA23}"/>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shall make a strong covenant with many for one week, and for half of the week he shall put an end to sacrifice and offering.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the wing of abominations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come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one who makes desolate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until the decreed end is poured out on the desolator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6D4F440-AE76-4CAF-046C-34AB39E3D0C8}"/>
              </a:ext>
            </a:extLst>
          </p:cNvPr>
          <p:cNvSpPr txBox="1"/>
          <p:nvPr/>
        </p:nvSpPr>
        <p:spPr>
          <a:xfrm>
            <a:off x="0" y="6211664"/>
            <a:ext cx="12192000" cy="646331"/>
          </a:xfrm>
          <a:prstGeom prst="rect">
            <a:avLst/>
          </a:prstGeom>
          <a:noFill/>
        </p:spPr>
        <p:txBody>
          <a:bodyPr wrap="square" rtlCol="0">
            <a:spAutoFit/>
          </a:bodyPr>
          <a:lstStyle/>
          <a:p>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pt-BR" dirty="0">
                <a:hlinkClick r:id="rId2"/>
              </a:rPr>
              <a:t>https://cf.sbts.edu/equip/uploads/2010/05/sbjt_v14_n1_gentry.pdf</a:t>
            </a:r>
            <a:r>
              <a:rPr lang="pt-BR" dirty="0"/>
              <a:t> </a:t>
            </a:r>
            <a:endParaRPr lang="en-US" dirty="0">
              <a:solidFill>
                <a:prstClr val="black"/>
              </a:solidFill>
              <a:latin typeface="Times New Roman" panose="02020603050405020304" pitchFamily="18" charset="0"/>
              <a:ea typeface="Times New Roman" panose="02020603050405020304" pitchFamily="18" charset="0"/>
            </a:endParaRPr>
          </a:p>
          <a:p>
            <a:pPr marL="0" marR="0"/>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Gentry Jr, Kenneth L.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Perilous Times: A Study in Eschatological Evil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32).</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5665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2E06FB35-0AB5-F340-DFAA-37D7B69A07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307953-C8A5-2803-3B05-AD0C7239723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B6839E27-4E0D-0E6D-281D-B798333556E2}"/>
              </a:ext>
            </a:extLst>
          </p:cNvPr>
          <p:cNvSpPr>
            <a:spLocks noGrp="1"/>
          </p:cNvSpPr>
          <p:nvPr>
            <p:ph idx="1"/>
          </p:nvPr>
        </p:nvSpPr>
        <p:spPr>
          <a:xfrm>
            <a:off x="246490" y="588394"/>
            <a:ext cx="11545293" cy="6117205"/>
          </a:xfrm>
        </p:spPr>
        <p:txBody>
          <a:bodyPr>
            <a:normAutofit fontScale="92500"/>
          </a:bodyPr>
          <a:lstStyle/>
          <a:p>
            <a:r>
              <a:rPr lang="en-US" sz="3600" dirty="0">
                <a:sym typeface="Wingdings" panose="05000000000000000000" pitchFamily="2" charset="2"/>
              </a:rPr>
              <a:t>How many of you had already heard about the “seventy weeks of Daniel” before coming to class today? (show of hands)</a:t>
            </a:r>
          </a:p>
          <a:p>
            <a:r>
              <a:rPr lang="en-US" sz="3600" dirty="0">
                <a:sym typeface="Wingdings" panose="05000000000000000000" pitchFamily="2" charset="2"/>
              </a:rPr>
              <a:t>After hearing today’s class, how many of you would you say that this passage </a:t>
            </a:r>
            <a:r>
              <a:rPr lang="en-US" sz="3600" b="1" i="1" dirty="0">
                <a:sym typeface="Wingdings" panose="05000000000000000000" pitchFamily="2" charset="2"/>
              </a:rPr>
              <a:t>pretty much </a:t>
            </a:r>
            <a:r>
              <a:rPr lang="en-US" sz="3600" dirty="0">
                <a:sym typeface="Wingdings" panose="05000000000000000000" pitchFamily="2" charset="2"/>
              </a:rPr>
              <a:t>makes sense to you, though you may have a few questions concerning some of the details? (show of hands)</a:t>
            </a:r>
          </a:p>
          <a:p>
            <a:r>
              <a:rPr lang="en-US" sz="3600" dirty="0">
                <a:sym typeface="Wingdings" panose="05000000000000000000" pitchFamily="2" charset="2"/>
              </a:rPr>
              <a:t>How many of you would say you are feeling overwhelmed by all the information that was presented? (show of hands)</a:t>
            </a:r>
          </a:p>
          <a:p>
            <a:r>
              <a:rPr lang="en-US" sz="3600" dirty="0">
                <a:sym typeface="Wingdings" panose="05000000000000000000" pitchFamily="2" charset="2"/>
              </a:rPr>
              <a:t>Are there any specific questions I can answer concerning this text that you’re feeling unclear about? </a:t>
            </a:r>
          </a:p>
          <a:p>
            <a:r>
              <a:rPr lang="en-US" sz="3600" dirty="0"/>
              <a:t>Was there anything you learned today that you found to be surprising or perhaps especially helpful?</a:t>
            </a:r>
          </a:p>
          <a:p>
            <a:endParaRPr lang="en-US" sz="3600" dirty="0">
              <a:sym typeface="Wingdings" panose="05000000000000000000" pitchFamily="2" charset="2"/>
            </a:endParaRPr>
          </a:p>
        </p:txBody>
      </p:sp>
    </p:spTree>
    <p:extLst>
      <p:ext uri="{BB962C8B-B14F-4D97-AF65-F5344CB8AC3E}">
        <p14:creationId xmlns:p14="http://schemas.microsoft.com/office/powerpoint/2010/main" val="56235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30C9DF9-20A8-6D7A-586D-2072DAB3616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9CE010-199F-70AB-60E4-6F335846E51C}"/>
              </a:ext>
            </a:extLst>
          </p:cNvPr>
          <p:cNvSpPr>
            <a:spLocks noGrp="1"/>
          </p:cNvSpPr>
          <p:nvPr>
            <p:ph idx="1"/>
          </p:nvPr>
        </p:nvSpPr>
        <p:spPr>
          <a:xfrm>
            <a:off x="108284" y="1079557"/>
            <a:ext cx="11975432" cy="5409112"/>
          </a:xfrm>
        </p:spPr>
        <p:txBody>
          <a:bodyPr>
            <a:normAutofit/>
          </a:bodyPr>
          <a:lstStyle/>
          <a:p>
            <a:r>
              <a:rPr lang="en-US" sz="3200" dirty="0">
                <a:solidFill>
                  <a:schemeClr val="bg1"/>
                </a:solidFill>
                <a:effectLst>
                  <a:outerShdw blurRad="38100" dist="38100" dir="2700000" algn="ctr" rotWithShape="0">
                    <a:schemeClr val="tx1"/>
                  </a:outerShdw>
                </a:effectLst>
              </a:rPr>
              <a:t>Before Daniel finished his prayer, God sent an answer. </a:t>
            </a:r>
          </a:p>
          <a:p>
            <a:r>
              <a:rPr lang="en-US" sz="3200" dirty="0">
                <a:solidFill>
                  <a:schemeClr val="bg1"/>
                </a:solidFill>
                <a:effectLst>
                  <a:outerShdw blurRad="38100" dist="38100" dir="2700000" algn="ctr" rotWithShape="0">
                    <a:schemeClr val="tx1"/>
                  </a:outerShdw>
                </a:effectLst>
              </a:rPr>
              <a:t>God is concerned for his children, and he hears and answers their prayer. </a:t>
            </a:r>
          </a:p>
          <a:p>
            <a:r>
              <a:rPr lang="en-US" sz="3200" dirty="0">
                <a:solidFill>
                  <a:schemeClr val="bg1"/>
                </a:solidFill>
                <a:effectLst>
                  <a:outerShdw blurRad="38100" dist="38100" dir="2700000" algn="ctr" rotWithShape="0">
                    <a:schemeClr val="tx1"/>
                  </a:outerShdw>
                </a:effectLst>
              </a:rPr>
              <a:t>Sinlessness is not a condition for answered prayer. </a:t>
            </a:r>
          </a:p>
          <a:p>
            <a:r>
              <a:rPr lang="en-US" sz="3200" dirty="0">
                <a:solidFill>
                  <a:schemeClr val="bg1"/>
                </a:solidFill>
                <a:effectLst>
                  <a:outerShdw blurRad="38100" dist="38100" dir="2700000" algn="ctr" rotWithShape="0">
                    <a:schemeClr val="tx1"/>
                  </a:outerShdw>
                </a:effectLst>
              </a:rPr>
              <a:t>Daniel was confessing not only the sin of his people but his own sin. </a:t>
            </a:r>
          </a:p>
          <a:p>
            <a:r>
              <a:rPr lang="en-US" sz="3200" dirty="0">
                <a:solidFill>
                  <a:schemeClr val="bg1"/>
                </a:solidFill>
                <a:effectLst>
                  <a:outerShdw blurRad="38100" dist="38100" dir="2700000" algn="ctr" rotWithShape="0">
                    <a:schemeClr val="tx1"/>
                  </a:outerShdw>
                </a:effectLst>
              </a:rPr>
              <a:t>Here is one of the greatest saints who ever lived, and yet he still had not reached the point where he could say,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have kept my heart pure; I am clean and without sin</a:t>
            </a:r>
            <a:r>
              <a:rPr lang="en-US" sz="3200" dirty="0">
                <a:solidFill>
                  <a:schemeClr val="bg1"/>
                </a:solidFill>
                <a:effectLst>
                  <a:outerShdw blurRad="38100" dist="38100" dir="2700000" algn="ctr" rotWithShape="0">
                    <a:schemeClr val="tx1"/>
                  </a:outerShdw>
                </a:effectLst>
              </a:rPr>
              <a:t>” (Prov 20:9). </a:t>
            </a:r>
          </a:p>
          <a:p>
            <a:r>
              <a:rPr lang="en-US" sz="3200" dirty="0">
                <a:solidFill>
                  <a:schemeClr val="bg1"/>
                </a:solidFill>
                <a:effectLst>
                  <a:outerShdw blurRad="38100" dist="38100" dir="2700000" algn="ctr" rotWithShape="0">
                    <a:schemeClr val="tx1"/>
                  </a:outerShdw>
                </a:effectLst>
              </a:rPr>
              <a:t>This shows that even after the believer has been saved, there will be need for confession of sin.</a:t>
            </a:r>
          </a:p>
        </p:txBody>
      </p:sp>
      <p:sp>
        <p:nvSpPr>
          <p:cNvPr id="7" name="Title 1">
            <a:extLst>
              <a:ext uri="{FF2B5EF4-FFF2-40B4-BE49-F238E27FC236}">
                <a16:creationId xmlns:a16="http://schemas.microsoft.com/office/drawing/2014/main" id="{991F638C-8D54-C3E9-4DAB-31EAF3BD40D0}"/>
              </a:ext>
            </a:extLst>
          </p:cNvPr>
          <p:cNvSpPr>
            <a:spLocks noGrp="1"/>
          </p:cNvSpPr>
          <p:nvPr>
            <p:ph type="title"/>
          </p:nvPr>
        </p:nvSpPr>
        <p:spPr>
          <a:xfrm>
            <a:off x="0" y="6"/>
            <a:ext cx="12192000" cy="92245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I was speaking and praying, confessing my sin and the sin of my people Israel, and presenting my plea before the LORD my God for the holy hill of my God…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8FC8CCD-CA59-CAAE-8B70-24CC63DF1895}"/>
              </a:ext>
            </a:extLst>
          </p:cNvPr>
          <p:cNvSpPr txBox="1"/>
          <p:nvPr/>
        </p:nvSpPr>
        <p:spPr>
          <a:xfrm>
            <a:off x="0"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 </a:t>
            </a:r>
            <a:r>
              <a:rPr kumimoji="0" lang="en-US" sz="1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250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05942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539F799-7B06-BBFC-5B05-B2E280ECE28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D5586E3-7391-A494-2351-3428F6679292}"/>
              </a:ext>
            </a:extLst>
          </p:cNvPr>
          <p:cNvSpPr>
            <a:spLocks noGrp="1"/>
          </p:cNvSpPr>
          <p:nvPr>
            <p:ph idx="1"/>
          </p:nvPr>
        </p:nvSpPr>
        <p:spPr>
          <a:xfrm>
            <a:off x="108284" y="1079557"/>
            <a:ext cx="11975432" cy="5409112"/>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Gabriel is called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3200" dirty="0">
                <a:solidFill>
                  <a:schemeClr val="bg1"/>
                </a:solidFill>
                <a:effectLst>
                  <a:outerShdw blurRad="38100" dist="38100" dir="2700000" algn="ctr" rotWithShape="0">
                    <a:schemeClr val="tx1"/>
                  </a:outerShdw>
                </a:effectLst>
              </a:rPr>
              <a:t>” because he appeared in human form. </a:t>
            </a:r>
          </a:p>
          <a:p>
            <a:r>
              <a:rPr lang="en-US" sz="3200" dirty="0">
                <a:solidFill>
                  <a:schemeClr val="bg1"/>
                </a:solidFill>
                <a:effectLst>
                  <a:outerShdw blurRad="38100" dist="38100" dir="2700000" algn="ctr" rotWithShape="0">
                    <a:schemeClr val="tx1"/>
                  </a:outerShdw>
                </a:effectLst>
              </a:rPr>
              <a:t>Daniel pointed out that this was the same angel who had visited him in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vision at the first</a:t>
            </a:r>
            <a:r>
              <a:rPr lang="en-US" sz="3200" dirty="0">
                <a:solidFill>
                  <a:schemeClr val="bg1"/>
                </a:solidFill>
                <a:effectLst>
                  <a:outerShdw blurRad="38100" dist="38100" dir="2700000" algn="ctr" rotWithShape="0">
                    <a:schemeClr val="tx1"/>
                  </a:outerShdw>
                </a:effectLst>
              </a:rPr>
              <a:t>” (cf. 8:15–16). </a:t>
            </a:r>
          </a:p>
          <a:p>
            <a:r>
              <a:rPr lang="en-US" sz="3200" dirty="0">
                <a:solidFill>
                  <a:schemeClr val="bg1"/>
                </a:solidFill>
                <a:effectLst>
                  <a:outerShdw blurRad="38100" dist="38100" dir="2700000" algn="ctr" rotWithShape="0">
                    <a:schemeClr val="tx1"/>
                  </a:outerShdw>
                </a:effectLst>
              </a:rPr>
              <a:t>Apparently, Gabriel was the chief angel for divine communication. </a:t>
            </a:r>
          </a:p>
          <a:p>
            <a:r>
              <a:rPr lang="en-US" sz="3200" dirty="0">
                <a:solidFill>
                  <a:schemeClr val="bg1"/>
                </a:solidFill>
                <a:effectLst>
                  <a:outerShdw blurRad="38100" dist="38100" dir="2700000" algn="ctr" rotWithShape="0">
                    <a:schemeClr val="tx1"/>
                  </a:outerShdw>
                </a:effectLst>
              </a:rPr>
              <a:t>He seems also to have appeared in bodily form to Zechariah, the father of John the Baptist (Luke 1:19), and to Mary (Luke 1:26–27).</a:t>
            </a:r>
          </a:p>
          <a:p>
            <a:r>
              <a:rPr lang="en-US" sz="3200" dirty="0">
                <a:solidFill>
                  <a:schemeClr val="bg1"/>
                </a:solidFill>
                <a:effectLst>
                  <a:outerShdw blurRad="38100" dist="38100" dir="2700000" algn="ctr" rotWithShape="0">
                    <a:schemeClr val="tx1"/>
                  </a:outerShdw>
                </a:effectLst>
              </a:rPr>
              <a:t>The Hebrew words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swift flight </a:t>
            </a:r>
            <a:r>
              <a:rPr lang="en-US" sz="3200" dirty="0">
                <a:solidFill>
                  <a:schemeClr val="bg1"/>
                </a:solidFill>
                <a:effectLst>
                  <a:outerShdw blurRad="38100" dist="38100" dir="2700000" algn="ctr" rotWithShape="0">
                    <a:schemeClr val="tx1"/>
                  </a:outerShdw>
                </a:effectLst>
              </a:rPr>
              <a:t>”, would be more accurately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my extreme weariness</a:t>
            </a:r>
            <a:r>
              <a:rPr lang="en-US" sz="3200" dirty="0">
                <a:solidFill>
                  <a:schemeClr val="bg1"/>
                </a:solidFill>
                <a:effectLst>
                  <a:outerShdw blurRad="38100" dist="38100" dir="2700000" algn="ctr" rotWithShape="0">
                    <a:schemeClr val="tx1"/>
                  </a:outerShdw>
                </a:effectLst>
              </a:rPr>
              <a:t>” as it is translated by the NASB, Keil, Leupold, and Goldingay. </a:t>
            </a:r>
          </a:p>
          <a:p>
            <a:r>
              <a:rPr lang="en-US" sz="3200" dirty="0">
                <a:solidFill>
                  <a:schemeClr val="bg1"/>
                </a:solidFill>
                <a:effectLst>
                  <a:outerShdw blurRad="38100" dist="38100" dir="2700000" algn="ctr" rotWithShape="0">
                    <a:schemeClr val="tx1"/>
                  </a:outerShdw>
                </a:effectLst>
              </a:rPr>
              <a:t>Gabriel arrived at the time when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evening sacrifice</a:t>
            </a:r>
            <a:r>
              <a:rPr lang="en-US" sz="3200" dirty="0">
                <a:solidFill>
                  <a:schemeClr val="bg1"/>
                </a:solidFill>
                <a:effectLst>
                  <a:outerShdw blurRad="38100" dist="38100" dir="2700000" algn="ctr" rotWithShape="0">
                    <a:schemeClr val="tx1"/>
                  </a:outerShdw>
                </a:effectLst>
              </a:rPr>
              <a:t>” would have been offered, that is, between about 3:00 and 4:00 p.m. </a:t>
            </a:r>
          </a:p>
          <a:p>
            <a:r>
              <a:rPr lang="en-US" sz="3200" dirty="0">
                <a:solidFill>
                  <a:schemeClr val="bg1"/>
                </a:solidFill>
                <a:effectLst>
                  <a:outerShdw blurRad="38100" dist="38100" dir="2700000" algn="ctr" rotWithShape="0">
                    <a:schemeClr val="tx1"/>
                  </a:outerShdw>
                </a:effectLst>
              </a:rPr>
              <a:t>Obviously, no literal sacrifice was made at this time in Babylon, but this was a time of day commonly used by devout Israelites for prayer (cf. Ezra 9:5; Ps 141:2).</a:t>
            </a:r>
          </a:p>
        </p:txBody>
      </p:sp>
      <p:sp>
        <p:nvSpPr>
          <p:cNvPr id="7" name="Title 1">
            <a:extLst>
              <a:ext uri="{FF2B5EF4-FFF2-40B4-BE49-F238E27FC236}">
                <a16:creationId xmlns:a16="http://schemas.microsoft.com/office/drawing/2014/main" id="{40AB7683-8440-9EDA-56D1-186EF53E1EAB}"/>
              </a:ext>
            </a:extLst>
          </p:cNvPr>
          <p:cNvSpPr>
            <a:spLocks noGrp="1"/>
          </p:cNvSpPr>
          <p:nvPr>
            <p:ph type="title"/>
          </p:nvPr>
        </p:nvSpPr>
        <p:spPr>
          <a:xfrm>
            <a:off x="0" y="6"/>
            <a:ext cx="12192000" cy="922450"/>
          </a:xfrm>
          <a:solidFill>
            <a:schemeClr val="tx1"/>
          </a:solidFill>
          <a:ln w="25400">
            <a:solidFill>
              <a:srgbClr val="FFFF99"/>
            </a:solidFill>
          </a:ln>
        </p:spPr>
        <p:txBody>
          <a:bodyPr>
            <a:noAutofit/>
          </a:bodyPr>
          <a:lstStyle/>
          <a:p>
            <a:r>
              <a:rPr lang="en-US" sz="2400" i="1" baseline="3000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9:21</a:t>
            </a:r>
            <a:r>
              <a:rPr lang="en-US" sz="2400" i="1">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was speaking in prayer,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Gabriel, whom I had seen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vision at the first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came to 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swift flight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time of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evening sacrifice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7938B56-AF36-F13A-6396-32DE296CB26C}"/>
              </a:ext>
            </a:extLst>
          </p:cNvPr>
          <p:cNvSpPr txBox="1"/>
          <p:nvPr/>
        </p:nvSpPr>
        <p:spPr>
          <a:xfrm>
            <a:off x="0" y="6488668"/>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Daniel, vol. 18, The New American Commentary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250–251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86842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8A1901C-4849-C0F6-A5AF-AD508D42C1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20CE56-1FA8-4A31-625C-1E5845B4AF45}"/>
              </a:ext>
            </a:extLst>
          </p:cNvPr>
          <p:cNvSpPr>
            <a:spLocks noGrp="1"/>
          </p:cNvSpPr>
          <p:nvPr>
            <p:ph idx="1"/>
          </p:nvPr>
        </p:nvSpPr>
        <p:spPr>
          <a:xfrm>
            <a:off x="108284" y="1079557"/>
            <a:ext cx="11975432" cy="5409112"/>
          </a:xfrm>
        </p:spPr>
        <p:txBody>
          <a:bodyPr>
            <a:normAutofit/>
          </a:bodyPr>
          <a:lstStyle/>
          <a:p>
            <a:r>
              <a:rPr lang="en-US" sz="3200" dirty="0">
                <a:solidFill>
                  <a:schemeClr val="bg1"/>
                </a:solidFill>
                <a:effectLst>
                  <a:outerShdw blurRad="38100" dist="38100" dir="2700000" algn="ctr" rotWithShape="0">
                    <a:schemeClr val="tx1"/>
                  </a:outerShdw>
                </a:effectLst>
              </a:rPr>
              <a:t>Whatever rare gifts Daniel may have received from on high, gifts that were far superior to those of the learned men of his time, he, nevertheless, knew himself to be a man who knew </a:t>
            </a:r>
            <a:r>
              <a:rPr lang="en-US" sz="3200" b="1" i="1" dirty="0">
                <a:solidFill>
                  <a:schemeClr val="bg1"/>
                </a:solidFill>
                <a:effectLst>
                  <a:outerShdw blurRad="38100" dist="38100" dir="2700000" algn="ctr" rotWithShape="0">
                    <a:schemeClr val="tx1"/>
                  </a:outerShdw>
                </a:effectLst>
              </a:rPr>
              <a:t>nothing</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unless</a:t>
            </a:r>
            <a:r>
              <a:rPr lang="en-US" sz="3200" dirty="0">
                <a:solidFill>
                  <a:schemeClr val="bg1"/>
                </a:solidFill>
                <a:effectLst>
                  <a:outerShdw blurRad="38100" dist="38100" dir="2700000" algn="ctr" rotWithShape="0">
                    <a:schemeClr val="tx1"/>
                  </a:outerShdw>
                </a:effectLst>
              </a:rPr>
              <a:t> God </a:t>
            </a:r>
            <a:r>
              <a:rPr lang="en-US" sz="3200" b="1" i="1" dirty="0">
                <a:solidFill>
                  <a:schemeClr val="bg1"/>
                </a:solidFill>
                <a:effectLst>
                  <a:outerShdw blurRad="38100" dist="38100" dir="2700000" algn="ctr" rotWithShape="0">
                    <a:schemeClr val="tx1"/>
                  </a:outerShdw>
                </a:effectLst>
              </a:rPr>
              <a:t>enlightened</a:t>
            </a:r>
            <a:r>
              <a:rPr lang="en-US" sz="3200" dirty="0">
                <a:solidFill>
                  <a:schemeClr val="bg1"/>
                </a:solidFill>
                <a:effectLst>
                  <a:outerShdw blurRad="38100" dist="38100" dir="2700000" algn="ctr" rotWithShape="0">
                    <a:schemeClr val="tx1"/>
                  </a:outerShdw>
                </a:effectLst>
              </a:rPr>
              <a:t> him. </a:t>
            </a:r>
          </a:p>
          <a:p>
            <a:r>
              <a:rPr lang="en-US" sz="3200" dirty="0">
                <a:solidFill>
                  <a:schemeClr val="bg1"/>
                </a:solidFill>
                <a:effectLst>
                  <a:outerShdw blurRad="38100" dist="38100" dir="2700000" algn="ctr" rotWithShape="0">
                    <a:schemeClr val="tx1"/>
                  </a:outerShdw>
                </a:effectLst>
              </a:rPr>
              <a:t>So, he tells us the angel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made me understand</a:t>
            </a:r>
            <a:r>
              <a:rPr lang="en-US" sz="3200" dirty="0">
                <a:solidFill>
                  <a:schemeClr val="bg1"/>
                </a:solidFill>
                <a:effectLst>
                  <a:outerShdw blurRad="38100" dist="38100" dir="2700000" algn="ctr" rotWithShape="0">
                    <a:schemeClr val="tx1"/>
                  </a:outerShdw>
                </a:effectLst>
              </a:rPr>
              <a:t>,” not by some enlightenment that is imparted internally as was apparently the case in 2:19, in chapter 4, and in 5:17ff, but through </a:t>
            </a:r>
            <a:r>
              <a:rPr lang="en-US" sz="3200" b="1" i="1" dirty="0">
                <a:solidFill>
                  <a:schemeClr val="bg1"/>
                </a:solidFill>
                <a:effectLst>
                  <a:outerShdw blurRad="38100" dist="38100" dir="2700000" algn="ctr" rotWithShape="0">
                    <a:schemeClr val="tx1"/>
                  </a:outerShdw>
                </a:effectLst>
              </a:rPr>
              <a:t>external</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verbal</a:t>
            </a:r>
            <a:r>
              <a:rPr lang="en-US" sz="3200" dirty="0">
                <a:solidFill>
                  <a:schemeClr val="bg1"/>
                </a:solidFill>
                <a:effectLst>
                  <a:outerShdw blurRad="38100" dist="38100" dir="2700000" algn="ctr" rotWithShape="0">
                    <a:schemeClr val="tx1"/>
                  </a:outerShdw>
                </a:effectLst>
              </a:rPr>
              <a:t> communication, because he says: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speaking</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me and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saying</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Gabriel tells Daniel the purpose of his coming. It was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give you </a:t>
            </a:r>
            <a:r>
              <a:rPr lang="en-US" sz="3200" dirty="0">
                <a:solidFill>
                  <a:schemeClr val="bg1"/>
                </a:solidFill>
                <a:effectLst>
                  <a:outerShdw blurRad="38100" dist="38100" dir="2700000" algn="ctr" rotWithShape="0">
                    <a:schemeClr val="tx1"/>
                  </a:outerShdw>
                </a:effectLst>
              </a:rPr>
              <a:t>[Daniel]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insight and understanding</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186C1EE0-0246-E299-FB0E-BC98DF5726AA}"/>
              </a:ext>
            </a:extLst>
          </p:cNvPr>
          <p:cNvSpPr>
            <a:spLocks noGrp="1"/>
          </p:cNvSpPr>
          <p:nvPr>
            <p:ph type="title"/>
          </p:nvPr>
        </p:nvSpPr>
        <p:spPr>
          <a:xfrm>
            <a:off x="0" y="6"/>
            <a:ext cx="12192000" cy="92245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made me understand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speaking with me and saying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Daniel, I have now come out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give you insight and understanding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D2D4918-E942-A768-8DAF-91FBC5B291AF}"/>
              </a:ext>
            </a:extLst>
          </p:cNvPr>
          <p:cNvSpPr txBox="1"/>
          <p:nvPr/>
        </p:nvSpPr>
        <p:spPr>
          <a:xfrm>
            <a:off x="0" y="6488668"/>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a:t>
            </a:r>
            <a:r>
              <a:rPr lang="en-US" dirty="0">
                <a:solidFill>
                  <a:schemeClr val="bg1"/>
                </a:solidFill>
                <a:effectLst>
                  <a:outerShdw blurRad="38100" dist="38100" dir="2700000" algn="ctr" rotWithShape="0">
                    <a:schemeClr val="tx1"/>
                  </a:outerShdw>
                </a:effectLst>
              </a:rPr>
              <a:t> 402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3016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8CE6850-F627-9C8F-4AD9-5D2CEBB8ABA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4BB326-F8E0-7633-92E0-E75651094F50}"/>
              </a:ext>
            </a:extLst>
          </p:cNvPr>
          <p:cNvSpPr>
            <a:spLocks noGrp="1"/>
          </p:cNvSpPr>
          <p:nvPr>
            <p:ph idx="1"/>
          </p:nvPr>
        </p:nvSpPr>
        <p:spPr>
          <a:xfrm>
            <a:off x="108284" y="1079557"/>
            <a:ext cx="11975432" cy="5409112"/>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beginning</a:t>
            </a:r>
            <a:r>
              <a:rPr lang="en-US" sz="3200" dirty="0">
                <a:solidFill>
                  <a:schemeClr val="bg1"/>
                </a:solidFill>
                <a:effectLst>
                  <a:outerShdw blurRad="38100" dist="38100" dir="2700000" algn="ctr" rotWithShape="0">
                    <a:schemeClr val="tx1"/>
                  </a:outerShdw>
                </a:effectLst>
              </a:rPr>
              <a:t>” of Daniel’s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pleas for mercy a word went out</a:t>
            </a:r>
            <a:r>
              <a:rPr lang="en-US" sz="3200" dirty="0">
                <a:solidFill>
                  <a:schemeClr val="bg1"/>
                </a:solidFill>
                <a:effectLst>
                  <a:outerShdw blurRad="38100" dist="38100" dir="2700000" algn="ctr" rotWithShape="0">
                    <a:schemeClr val="tx1"/>
                  </a:outerShdw>
                </a:effectLst>
              </a:rPr>
              <a:t>” from the Lord, which Gabriel had come to deliver. </a:t>
            </a:r>
          </a:p>
          <a:p>
            <a:r>
              <a:rPr lang="en-US" sz="3200" dirty="0">
                <a:solidFill>
                  <a:schemeClr val="bg1"/>
                </a:solidFill>
                <a:effectLst>
                  <a:outerShdw blurRad="38100" dist="38100" dir="2700000" algn="ctr" rotWithShape="0">
                    <a:schemeClr val="tx1"/>
                  </a:outerShdw>
                </a:effectLst>
              </a:rPr>
              <a:t>Daniel’s fervent prayer, humble spirit, and commitment (fasting, v. 3) touched the heart of God. </a:t>
            </a:r>
          </a:p>
          <a:p>
            <a:r>
              <a:rPr lang="en-US" sz="3200" dirty="0">
                <a:solidFill>
                  <a:schemeClr val="bg1"/>
                </a:solidFill>
                <a:effectLst>
                  <a:outerShdw blurRad="38100" dist="38100" dir="2700000" algn="ctr" rotWithShape="0">
                    <a:schemeClr val="tx1"/>
                  </a:outerShdw>
                </a:effectLst>
              </a:rPr>
              <a:t>The pronoun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a:t>
            </a:r>
            <a:r>
              <a:rPr lang="en-US" sz="3200" dirty="0">
                <a:solidFill>
                  <a:schemeClr val="bg1"/>
                </a:solidFill>
                <a:effectLst>
                  <a:outerShdw blurRad="38100" dist="38100" dir="2700000" algn="ctr" rotWithShape="0">
                    <a:schemeClr val="tx1"/>
                  </a:outerShdw>
                </a:effectLst>
              </a:rPr>
              <a:t>” is emphatic in the Hebrew, stressing the fact that God sent one of his most important angels, Gabriel, to relay the message to Daniel. </a:t>
            </a:r>
          </a:p>
          <a:p>
            <a:r>
              <a:rPr lang="en-US" sz="3200" dirty="0">
                <a:solidFill>
                  <a:schemeClr val="bg1"/>
                </a:solidFill>
                <a:effectLst>
                  <a:outerShdw blurRad="38100" dist="38100" dir="2700000" algn="ctr" rotWithShape="0">
                    <a:schemeClr val="tx1"/>
                  </a:outerShdw>
                </a:effectLst>
              </a:rPr>
              <a:t>It also seems to indicate that Gabriel came in person, not in vision.</a:t>
            </a:r>
          </a:p>
          <a:p>
            <a:r>
              <a:rPr lang="en-US" sz="3200" dirty="0">
                <a:solidFill>
                  <a:schemeClr val="bg1"/>
                </a:solidFill>
                <a:effectLst>
                  <a:outerShdw blurRad="38100" dist="38100" dir="2700000" algn="ctr" rotWithShape="0">
                    <a:schemeClr val="tx1"/>
                  </a:outerShdw>
                </a:effectLst>
              </a:rPr>
              <a:t>Daniel had been heard by God, and one of God’s mightiest angels, Gabriel (whose name means “mighty one of God”), had come with an answer because Daniel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greatly loved</a:t>
            </a:r>
            <a:r>
              <a:rPr lang="en-US" sz="3200" dirty="0">
                <a:solidFill>
                  <a:schemeClr val="bg1"/>
                </a:solidFill>
                <a:effectLst>
                  <a:outerShdw blurRad="38100" dist="38100" dir="2700000" algn="ctr" rotWithShape="0">
                    <a:schemeClr val="tx1"/>
                  </a:outerShdw>
                </a:effectLst>
              </a:rPr>
              <a:t>” (cf. Luke 1:28). </a:t>
            </a:r>
          </a:p>
          <a:p>
            <a:r>
              <a:rPr lang="en-US" sz="3200" dirty="0">
                <a:solidFill>
                  <a:schemeClr val="bg1"/>
                </a:solidFill>
                <a:effectLst>
                  <a:outerShdw blurRad="38100" dist="38100" dir="2700000" algn="ctr" rotWithShape="0">
                    <a:schemeClr val="tx1"/>
                  </a:outerShdw>
                </a:effectLst>
              </a:rPr>
              <a:t>Since Gabriel had come from God’s presence with an answer to Daniel’s prayer, the prophet was admonished to give careful attention to the revelation he was about to be given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consider the word and understand the vision</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F0004FCA-F9AC-5ACF-3947-1EA601D25170}"/>
              </a:ext>
            </a:extLst>
          </p:cNvPr>
          <p:cNvSpPr>
            <a:spLocks noGrp="1"/>
          </p:cNvSpPr>
          <p:nvPr>
            <p:ph type="title"/>
          </p:nvPr>
        </p:nvSpPr>
        <p:spPr>
          <a:xfrm>
            <a:off x="0" y="6"/>
            <a:ext cx="12192000" cy="92245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beginning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your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pleas for mercy a word went out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have come to tell it to you, for you are greatly loved. Therefore consider the word and understand the vision.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BE05200-B371-B3E2-C752-6415F7C6AA5C}"/>
              </a:ext>
            </a:extLst>
          </p:cNvPr>
          <p:cNvSpPr txBox="1"/>
          <p:nvPr/>
        </p:nvSpPr>
        <p:spPr>
          <a:xfrm>
            <a:off x="0" y="648866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251–252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052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17CB0AC-6517-FD1B-21BD-EBFFFEAF9E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997420-D5E0-F3E7-631F-26BB5F97D484}"/>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Vision of the Seventy Sevens (9:24-27)</a:t>
            </a:r>
          </a:p>
        </p:txBody>
      </p:sp>
      <p:sp>
        <p:nvSpPr>
          <p:cNvPr id="5" name="Content Placeholder 4">
            <a:extLst>
              <a:ext uri="{FF2B5EF4-FFF2-40B4-BE49-F238E27FC236}">
                <a16:creationId xmlns:a16="http://schemas.microsoft.com/office/drawing/2014/main" id="{F086D2F1-03E0-5031-8BE3-90156B2B9719}"/>
              </a:ext>
            </a:extLst>
          </p:cNvPr>
          <p:cNvSpPr>
            <a:spLocks noGrp="1"/>
          </p:cNvSpPr>
          <p:nvPr>
            <p:ph idx="1"/>
          </p:nvPr>
        </p:nvSpPr>
        <p:spPr>
          <a:xfrm>
            <a:off x="344556" y="727544"/>
            <a:ext cx="11502887" cy="5836258"/>
          </a:xfrm>
        </p:spPr>
        <p:txBody>
          <a:bodyPr>
            <a:normAutofit lnSpcReduction="10000"/>
          </a:bodyPr>
          <a:lstStyle/>
          <a:p>
            <a:r>
              <a:rPr lang="en-US" sz="3200" dirty="0">
                <a:solidFill>
                  <a:schemeClr val="bg1"/>
                </a:solidFill>
                <a:effectLst>
                  <a:outerShdw blurRad="38100" dist="38100" dir="2700000" algn="ctr" rotWithShape="0">
                    <a:schemeClr val="tx1"/>
                  </a:outerShdw>
                </a:effectLst>
              </a:rPr>
              <a:t>The vision of seventy weeks (or “sevens”) in Daniel 9:24-27 is a well-known Old Testament passage for evangelical students of prophecy. </a:t>
            </a:r>
          </a:p>
          <a:p>
            <a:r>
              <a:rPr lang="en-US" sz="3200" dirty="0">
                <a:solidFill>
                  <a:schemeClr val="bg1"/>
                </a:solidFill>
                <a:effectLst>
                  <a:outerShdw blurRad="38100" dist="38100" dir="2700000" algn="ctr" rotWithShape="0">
                    <a:schemeClr val="tx1"/>
                  </a:outerShdw>
                </a:effectLst>
              </a:rPr>
              <a:t>In particular, Daniel’s famous prophecy is very popular with dispensationalists, and, as almost all dispensationalists readily admit, it is one of the </a:t>
            </a:r>
            <a:r>
              <a:rPr lang="en-US" sz="3200" b="1" i="1" dirty="0">
                <a:solidFill>
                  <a:schemeClr val="bg1"/>
                </a:solidFill>
                <a:effectLst>
                  <a:outerShdw blurRad="38100" dist="38100" dir="2700000" algn="ctr" rotWithShape="0">
                    <a:schemeClr val="tx1"/>
                  </a:outerShdw>
                </a:effectLst>
              </a:rPr>
              <a:t>key passages </a:t>
            </a:r>
            <a:r>
              <a:rPr lang="en-US" sz="3200" dirty="0">
                <a:solidFill>
                  <a:schemeClr val="bg1"/>
                </a:solidFill>
                <a:effectLst>
                  <a:outerShdw blurRad="38100" dist="38100" dir="2700000" algn="ctr" rotWithShape="0">
                    <a:schemeClr val="tx1"/>
                  </a:outerShdw>
                </a:effectLst>
              </a:rPr>
              <a:t>they use (or, in my opinion, </a:t>
            </a:r>
            <a:r>
              <a:rPr lang="en-US" sz="3200" b="1" i="1" dirty="0">
                <a:solidFill>
                  <a:schemeClr val="bg1"/>
                </a:solidFill>
                <a:effectLst>
                  <a:outerShdw blurRad="38100" dist="38100" dir="2700000" algn="ctr" rotWithShape="0">
                    <a:schemeClr val="tx1"/>
                  </a:outerShdw>
                </a:effectLst>
              </a:rPr>
              <a:t>misuse</a:t>
            </a:r>
            <a:r>
              <a:rPr lang="en-US" sz="3200" dirty="0">
                <a:solidFill>
                  <a:schemeClr val="bg1"/>
                </a:solidFill>
                <a:effectLst>
                  <a:outerShdw blurRad="38100" dist="38100" dir="2700000" algn="ctr" rotWithShape="0">
                    <a:schemeClr val="tx1"/>
                  </a:outerShdw>
                </a:effectLst>
              </a:rPr>
              <a:t>) to build many of the central teachings of their eschatological system. </a:t>
            </a:r>
          </a:p>
          <a:p>
            <a:r>
              <a:rPr lang="en-US" sz="3200" dirty="0">
                <a:solidFill>
                  <a:schemeClr val="bg1"/>
                </a:solidFill>
                <a:effectLst>
                  <a:outerShdw blurRad="38100" dist="38100" dir="2700000" algn="ctr" rotWithShape="0">
                    <a:schemeClr val="tx1"/>
                  </a:outerShdw>
                </a:effectLst>
              </a:rPr>
              <a:t>For example, Walvoord, a prominent dispensationalist himself, comments that the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interpretation of Daniel 9: 24-27 is of major importance to premillennialism as well as pretribulationism</a:t>
            </a:r>
            <a:r>
              <a:rPr lang="en-US" sz="3200" dirty="0">
                <a:solidFill>
                  <a:schemeClr val="bg1"/>
                </a:solidFill>
                <a:effectLst>
                  <a:outerShdw blurRad="38100" dist="38100" dir="2700000" algn="ctr" rotWithShape="0">
                    <a:schemeClr val="tx1"/>
                  </a:outerShdw>
                </a:effectLst>
              </a:rPr>
              <a:t>.” Being such, he says it is the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key</a:t>
            </a:r>
            <a:r>
              <a:rPr lang="en-US" sz="3200" dirty="0">
                <a:solidFill>
                  <a:schemeClr val="bg1"/>
                </a:solidFill>
                <a:effectLst>
                  <a:outerShdw blurRad="38100" dist="38100" dir="2700000" algn="ctr" rotWithShape="0">
                    <a:schemeClr val="tx1"/>
                  </a:outerShdw>
                </a:effectLst>
              </a:rPr>
              <a:t>” to prophecy and, consequently,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one of the most important prophecies of the Bible</a:t>
            </a:r>
            <a:r>
              <a:rPr lang="en-US" sz="32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1E43AEC0-258F-DEB9-71CA-BBC5D16EF13D}"/>
              </a:ext>
            </a:extLst>
          </p:cNvPr>
          <p:cNvSpPr txBox="1"/>
          <p:nvPr/>
        </p:nvSpPr>
        <p:spPr>
          <a:xfrm>
            <a:off x="0" y="6488668"/>
            <a:ext cx="12192000" cy="369332"/>
          </a:xfrm>
          <a:prstGeom prst="rect">
            <a:avLst/>
          </a:prstGeom>
          <a:noFill/>
        </p:spPr>
        <p:txBody>
          <a:bodyPr wrap="square" rtlCol="0">
            <a:spAutoFit/>
          </a:bodyPr>
          <a:lstStyle/>
          <a:p>
            <a:r>
              <a:rPr lang="en-US" dirty="0">
                <a:solidFill>
                  <a:schemeClr val="bg1"/>
                </a:solidFill>
                <a:effectLst>
                  <a:outerShdw blurRad="38100" dist="38100" dir="2700000" algn="ctr" rotWithShape="0">
                    <a:schemeClr val="tx1"/>
                  </a:outerShdw>
                </a:effectLst>
              </a:rPr>
              <a:t>Gentry Jr, Kenneth L. </a:t>
            </a:r>
            <a:r>
              <a:rPr lang="en-US" i="1" dirty="0">
                <a:solidFill>
                  <a:schemeClr val="bg1"/>
                </a:solidFill>
                <a:effectLst>
                  <a:outerShdw blurRad="38100" dist="38100" dir="2700000" algn="ctr" rotWithShape="0">
                    <a:schemeClr val="tx1"/>
                  </a:outerShdw>
                </a:effectLst>
              </a:rPr>
              <a:t>Perilous Times: A Study in Eschatological Evil </a:t>
            </a:r>
            <a:r>
              <a:rPr lang="en-US" dirty="0">
                <a:solidFill>
                  <a:schemeClr val="bg1"/>
                </a:solidFill>
                <a:effectLst>
                  <a:outerShdw blurRad="38100" dist="38100" dir="2700000" algn="ctr" rotWithShape="0">
                    <a:schemeClr val="tx1"/>
                  </a:outerShdw>
                </a:effectLst>
              </a:rPr>
              <a:t>(p. 18-20).</a:t>
            </a:r>
          </a:p>
        </p:txBody>
      </p:sp>
    </p:spTree>
    <p:extLst>
      <p:ext uri="{BB962C8B-B14F-4D97-AF65-F5344CB8AC3E}">
        <p14:creationId xmlns:p14="http://schemas.microsoft.com/office/powerpoint/2010/main" val="1611154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961C898-C672-A914-B48C-B48660C9B9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7069CC-838E-E1DC-1C9F-DB9C19959AF3}"/>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Vision of the Seventy Sevens (9:24-27)</a:t>
            </a:r>
          </a:p>
        </p:txBody>
      </p:sp>
      <p:sp>
        <p:nvSpPr>
          <p:cNvPr id="5" name="Content Placeholder 4">
            <a:extLst>
              <a:ext uri="{FF2B5EF4-FFF2-40B4-BE49-F238E27FC236}">
                <a16:creationId xmlns:a16="http://schemas.microsoft.com/office/drawing/2014/main" id="{D3DD0129-E708-6F5C-65CD-53A8C122EF57}"/>
              </a:ext>
            </a:extLst>
          </p:cNvPr>
          <p:cNvSpPr>
            <a:spLocks noGrp="1"/>
          </p:cNvSpPr>
          <p:nvPr>
            <p:ph idx="1"/>
          </p:nvPr>
        </p:nvSpPr>
        <p:spPr>
          <a:xfrm>
            <a:off x="344556" y="743447"/>
            <a:ext cx="11502887" cy="5784574"/>
          </a:xfrm>
        </p:spPr>
        <p:txBody>
          <a:bodyPr>
            <a:normAutofit fontScale="92500"/>
          </a:bodyPr>
          <a:lstStyle/>
          <a:p>
            <a:r>
              <a:rPr lang="en-US" sz="3600" dirty="0">
                <a:solidFill>
                  <a:schemeClr val="bg1"/>
                </a:solidFill>
                <a:effectLst>
                  <a:outerShdw blurRad="38100" dist="38100" dir="2700000" algn="ctr" rotWithShape="0">
                    <a:schemeClr val="tx1"/>
                  </a:outerShdw>
                </a:effectLst>
              </a:rPr>
              <a:t>Dispensationalists claim to find in Daniel 9 several of their more distinctive doctrinal and prophetic ideas, among which are:</a:t>
            </a:r>
          </a:p>
          <a:p>
            <a:pPr lvl="1"/>
            <a:r>
              <a:rPr lang="en-US" sz="3200" dirty="0">
                <a:solidFill>
                  <a:schemeClr val="bg1"/>
                </a:solidFill>
                <a:effectLst>
                  <a:outerShdw blurRad="38100" dist="38100" dir="2700000" algn="ctr" rotWithShape="0">
                    <a:schemeClr val="tx1"/>
                  </a:outerShdw>
                </a:effectLst>
              </a:rPr>
              <a:t>Distinctive divine programs for Israel and the Church based on the idea of a prophetic and historical gap, during which time God’s purpose for Israel is temporarily suspended.</a:t>
            </a:r>
          </a:p>
          <a:p>
            <a:pPr lvl="1"/>
            <a:r>
              <a:rPr lang="en-US" sz="3200" dirty="0">
                <a:solidFill>
                  <a:schemeClr val="bg1"/>
                </a:solidFill>
                <a:effectLst>
                  <a:outerShdw blurRad="38100" dist="38100" dir="2700000" algn="ctr" rotWithShape="0">
                    <a:schemeClr val="tx1"/>
                  </a:outerShdw>
                </a:effectLst>
              </a:rPr>
              <a:t>Belief in a future period of intense tribulation, precisely seven years in length, during which the divine program for Israel is resumed.</a:t>
            </a:r>
          </a:p>
          <a:p>
            <a:pPr lvl="1"/>
            <a:r>
              <a:rPr lang="en-US" sz="3200" dirty="0">
                <a:solidFill>
                  <a:schemeClr val="bg1"/>
                </a:solidFill>
                <a:effectLst>
                  <a:outerShdw blurRad="38100" dist="38100" dir="2700000" algn="ctr" rotWithShape="0">
                    <a:schemeClr val="tx1"/>
                  </a:outerShdw>
                </a:effectLst>
              </a:rPr>
              <a:t>The rebuilding of a temple in Jerusalem at the inception of this seven-year period and its subsequent destruction.</a:t>
            </a:r>
          </a:p>
          <a:p>
            <a:pPr lvl="1"/>
            <a:r>
              <a:rPr lang="en-US" sz="3200" dirty="0">
                <a:solidFill>
                  <a:schemeClr val="bg1"/>
                </a:solidFill>
                <a:effectLst>
                  <a:outerShdw blurRad="38100" dist="38100" dir="2700000" algn="ctr" rotWithShape="0">
                    <a:schemeClr val="tx1"/>
                  </a:outerShdw>
                </a:effectLst>
              </a:rPr>
              <a:t>The emergence of a personal antichrist who will establish a seven-year covenant with Israel, and reinstitute the Levitical sacrificial system.</a:t>
            </a:r>
          </a:p>
        </p:txBody>
      </p:sp>
      <p:sp>
        <p:nvSpPr>
          <p:cNvPr id="2" name="TextBox 1">
            <a:extLst>
              <a:ext uri="{FF2B5EF4-FFF2-40B4-BE49-F238E27FC236}">
                <a16:creationId xmlns:a16="http://schemas.microsoft.com/office/drawing/2014/main" id="{75A3A788-4AD0-8FDE-4DA7-7062A7913311}"/>
              </a:ext>
            </a:extLst>
          </p:cNvPr>
          <p:cNvSpPr txBox="1"/>
          <p:nvPr/>
        </p:nvSpPr>
        <p:spPr>
          <a:xfrm>
            <a:off x="-1" y="64903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Storms, Sam;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Biblical Studies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(2016)</a:t>
            </a:r>
            <a:r>
              <a:rPr lang="en-US" dirty="0">
                <a:solidFill>
                  <a:schemeClr val="bg1"/>
                </a:solidFill>
                <a:effectLst>
                  <a:outerShdw blurRad="38100" dist="38100" dir="2700000" algn="ctr" rotWithShape="0">
                    <a:schemeClr val="tx1"/>
                  </a:outerShdw>
                </a:effectLst>
              </a:rPr>
              <a:t> </a:t>
            </a:r>
          </a:p>
        </p:txBody>
      </p:sp>
    </p:spTree>
    <p:extLst>
      <p:ext uri="{BB962C8B-B14F-4D97-AF65-F5344CB8AC3E}">
        <p14:creationId xmlns:p14="http://schemas.microsoft.com/office/powerpoint/2010/main" val="3380879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6BAF201-5572-3672-F5F1-5C9719ECF5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03D52-03DD-316B-EE3E-EEA4664A58DC}"/>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Vision of the Seventy Sevens (9:24-27)</a:t>
            </a:r>
          </a:p>
        </p:txBody>
      </p:sp>
      <p:sp>
        <p:nvSpPr>
          <p:cNvPr id="5" name="Content Placeholder 4">
            <a:extLst>
              <a:ext uri="{FF2B5EF4-FFF2-40B4-BE49-F238E27FC236}">
                <a16:creationId xmlns:a16="http://schemas.microsoft.com/office/drawing/2014/main" id="{0CDBC3DF-D0A9-214B-6188-A8AA00EF2E33}"/>
              </a:ext>
            </a:extLst>
          </p:cNvPr>
          <p:cNvSpPr>
            <a:spLocks noGrp="1"/>
          </p:cNvSpPr>
          <p:nvPr>
            <p:ph idx="1"/>
          </p:nvPr>
        </p:nvSpPr>
        <p:spPr>
          <a:xfrm>
            <a:off x="0" y="612251"/>
            <a:ext cx="12109836" cy="6015162"/>
          </a:xfrm>
        </p:spPr>
        <p:txBody>
          <a:bodyPr>
            <a:normAutofit lnSpcReduction="10000"/>
          </a:bodyPr>
          <a:lstStyle/>
          <a:p>
            <a:r>
              <a:rPr lang="en-US" dirty="0">
                <a:solidFill>
                  <a:schemeClr val="bg1"/>
                </a:solidFill>
                <a:effectLst>
                  <a:outerShdw blurRad="38100" dist="38100" dir="2700000" algn="ctr" rotWithShape="0">
                    <a:schemeClr val="tx1"/>
                  </a:outerShdw>
                </a:effectLst>
              </a:rPr>
              <a:t>This dispensational dependence upon Daniel 9, however, is unfortunate because historically, </a:t>
            </a:r>
            <a:r>
              <a:rPr lang="en-US" b="1" i="1" dirty="0">
                <a:solidFill>
                  <a:schemeClr val="bg1"/>
                </a:solidFill>
                <a:effectLst>
                  <a:outerShdw blurRad="38100" dist="38100" dir="2700000" algn="ctr" rotWithShape="0">
                    <a:schemeClr val="tx1"/>
                  </a:outerShdw>
                </a:effectLst>
              </a:rPr>
              <a:t>great difficulties </a:t>
            </a:r>
            <a:r>
              <a:rPr lang="en-US" dirty="0">
                <a:solidFill>
                  <a:schemeClr val="bg1"/>
                </a:solidFill>
                <a:effectLst>
                  <a:outerShdw blurRad="38100" dist="38100" dir="2700000" algn="ctr" rotWithShape="0">
                    <a:schemeClr val="tx1"/>
                  </a:outerShdw>
                </a:effectLst>
              </a:rPr>
              <a:t>are associated with the interpretation of this passage: </a:t>
            </a:r>
          </a:p>
          <a:p>
            <a:pPr lvl="1"/>
            <a:r>
              <a:rPr lang="en-US" dirty="0">
                <a:solidFill>
                  <a:schemeClr val="bg1"/>
                </a:solidFill>
                <a:effectLst>
                  <a:outerShdw blurRad="38100" dist="38100" dir="2700000" algn="ctr" rotWithShape="0">
                    <a:schemeClr val="tx1"/>
                  </a:outerShdw>
                </a:effectLst>
              </a:rPr>
              <a:t>J. A. Montgomery calls the prophecy “the Dismal Swamp of Old Testament criticism.” </a:t>
            </a:r>
          </a:p>
          <a:p>
            <a:pPr lvl="1"/>
            <a:r>
              <a:rPr lang="en-US" dirty="0">
                <a:solidFill>
                  <a:schemeClr val="bg1"/>
                </a:solidFill>
                <a:effectLst>
                  <a:outerShdw blurRad="38100" dist="38100" dir="2700000" algn="ctr" rotWithShape="0">
                    <a:schemeClr val="tx1"/>
                  </a:outerShdw>
                </a:effectLst>
              </a:rPr>
              <a:t>Young comments that “this passage . . . is one of the most difficult in all the OT, and the interpretations which have been offered are almost legion.”</a:t>
            </a:r>
          </a:p>
          <a:p>
            <a:pPr lvl="1"/>
            <a:r>
              <a:rPr lang="en-US" dirty="0">
                <a:solidFill>
                  <a:schemeClr val="bg1"/>
                </a:solidFill>
                <a:effectLst>
                  <a:outerShdw blurRad="38100" dist="38100" dir="2700000" algn="ctr" rotWithShape="0">
                    <a:schemeClr val="tx1"/>
                  </a:outerShdw>
                </a:effectLst>
              </a:rPr>
              <a:t>Baldwin warns that “the last four verses [of Daniel 9] present the most difficult text in the book, as commentators agree.”</a:t>
            </a:r>
          </a:p>
          <a:p>
            <a:r>
              <a:rPr lang="en-US" dirty="0">
                <a:solidFill>
                  <a:schemeClr val="bg1"/>
                </a:solidFill>
                <a:effectLst>
                  <a:outerShdw blurRad="38100" dist="38100" dir="2700000" algn="ctr" rotWithShape="0">
                    <a:schemeClr val="tx1"/>
                  </a:outerShdw>
                </a:effectLst>
              </a:rPr>
              <a:t>Even dispensationalists recognize this problem: </a:t>
            </a:r>
          </a:p>
          <a:p>
            <a:pPr lvl="1"/>
            <a:r>
              <a:rPr lang="en-US" dirty="0">
                <a:solidFill>
                  <a:schemeClr val="bg1"/>
                </a:solidFill>
                <a:effectLst>
                  <a:outerShdw blurRad="38100" dist="38100" dir="2700000" algn="ctr" rotWithShape="0">
                    <a:schemeClr val="tx1"/>
                  </a:outerShdw>
                </a:effectLst>
              </a:rPr>
              <a:t>Kenneth L. Barker writes: “It is admitted that these verses are among the most difficult to interpret in Daniel.” </a:t>
            </a:r>
          </a:p>
          <a:p>
            <a:pPr lvl="1"/>
            <a:r>
              <a:rPr lang="en-US" dirty="0">
                <a:solidFill>
                  <a:schemeClr val="bg1"/>
                </a:solidFill>
                <a:effectLst>
                  <a:outerShdw blurRad="38100" dist="38100" dir="2700000" algn="ctr" rotWithShape="0">
                    <a:schemeClr val="tx1"/>
                  </a:outerShdw>
                </a:effectLst>
              </a:rPr>
              <a:t>Gleason L. Archer, Jr. mentions the long-standing nature of the problem: “It is not to be wondered at that Bible scholars down through the centuries had difficulty dealing with the chronological factors involved in the prophecy of the seventy weeks.” </a:t>
            </a:r>
          </a:p>
          <a:p>
            <a:pPr lvl="1"/>
            <a:r>
              <a:rPr lang="en-US" dirty="0">
                <a:solidFill>
                  <a:schemeClr val="bg1"/>
                </a:solidFill>
                <a:effectLst>
                  <a:outerShdw blurRad="38100" dist="38100" dir="2700000" algn="ctr" rotWithShape="0">
                    <a:schemeClr val="tx1"/>
                  </a:outerShdw>
                </a:effectLst>
              </a:rPr>
              <a:t>L. S. Chafer agrees: “scholars have differed greatly in their interpretation of this passage.”</a:t>
            </a:r>
          </a:p>
          <a:p>
            <a:r>
              <a:rPr lang="en-US" dirty="0">
                <a:solidFill>
                  <a:schemeClr val="bg1"/>
                </a:solidFill>
                <a:effectLst>
                  <a:outerShdw blurRad="38100" dist="38100" dir="2700000" algn="ctr" rotWithShape="0">
                    <a:schemeClr val="tx1"/>
                  </a:outerShdw>
                </a:effectLst>
              </a:rPr>
              <a:t>Therefore, recognizing the difficulties in handling this passage, we now proceed with great caution as we seek to discover its meaning.</a:t>
            </a:r>
          </a:p>
        </p:txBody>
      </p:sp>
      <p:sp>
        <p:nvSpPr>
          <p:cNvPr id="2" name="TextBox 1">
            <a:extLst>
              <a:ext uri="{FF2B5EF4-FFF2-40B4-BE49-F238E27FC236}">
                <a16:creationId xmlns:a16="http://schemas.microsoft.com/office/drawing/2014/main" id="{24FC13EC-7F81-D0E3-A08F-B8D8BDF69885}"/>
              </a:ext>
            </a:extLst>
          </p:cNvPr>
          <p:cNvSpPr txBox="1"/>
          <p:nvPr/>
        </p:nvSpPr>
        <p:spPr>
          <a:xfrm>
            <a:off x="-1" y="6488668"/>
            <a:ext cx="12192000" cy="369332"/>
          </a:xfrm>
          <a:prstGeom prst="rect">
            <a:avLst/>
          </a:prstGeom>
          <a:noFill/>
        </p:spPr>
        <p:txBody>
          <a:bodyPr wrap="square" rtlCol="0">
            <a:spAutoFit/>
          </a:bodyPr>
          <a:lstStyle/>
          <a:p>
            <a:r>
              <a:rPr lang="en-US" dirty="0">
                <a:solidFill>
                  <a:schemeClr val="bg1"/>
                </a:solidFill>
                <a:effectLst>
                  <a:outerShdw blurRad="38100" dist="38100" dir="2700000" algn="ctr" rotWithShape="0">
                    <a:schemeClr val="tx1"/>
                  </a:outerShdw>
                </a:effectLst>
              </a:rPr>
              <a:t>Gentry Jr, Kenneth L. </a:t>
            </a:r>
            <a:r>
              <a:rPr lang="en-US" i="1" dirty="0">
                <a:solidFill>
                  <a:schemeClr val="bg1"/>
                </a:solidFill>
                <a:effectLst>
                  <a:outerShdw blurRad="38100" dist="38100" dir="2700000" algn="ctr" rotWithShape="0">
                    <a:schemeClr val="tx1"/>
                  </a:outerShdw>
                </a:effectLst>
              </a:rPr>
              <a:t>Perilous Times: A Study in Eschatological Evil </a:t>
            </a:r>
            <a:r>
              <a:rPr lang="en-US" dirty="0">
                <a:solidFill>
                  <a:schemeClr val="bg1"/>
                </a:solidFill>
                <a:effectLst>
                  <a:outerShdw blurRad="38100" dist="38100" dir="2700000" algn="ctr" rotWithShape="0">
                    <a:schemeClr val="tx1"/>
                  </a:outerShdw>
                </a:effectLst>
              </a:rPr>
              <a:t>(p. 18-20).</a:t>
            </a:r>
          </a:p>
        </p:txBody>
      </p:sp>
    </p:spTree>
    <p:extLst>
      <p:ext uri="{BB962C8B-B14F-4D97-AF65-F5344CB8AC3E}">
        <p14:creationId xmlns:p14="http://schemas.microsoft.com/office/powerpoint/2010/main" val="1544160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161712</TotalTime>
  <Words>6065</Words>
  <Application>Microsoft Office PowerPoint</Application>
  <PresentationFormat>Widescreen</PresentationFormat>
  <Paragraphs>195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Times New Roman</vt:lpstr>
      <vt:lpstr>Wingdings</vt:lpstr>
      <vt:lpstr>Office Theme</vt:lpstr>
      <vt:lpstr>PowerPoint Presentation</vt:lpstr>
      <vt:lpstr>The Coming of the Angel Gabriel (9:20-23)</vt:lpstr>
      <vt:lpstr>9:20 While I was speaking and praying, confessing my sin and the sin of my people Israel, and presenting my plea before the LORD my God for the holy hill of my God… (ESV)</vt:lpstr>
      <vt:lpstr>9:21 while I was speaking in prayer, the man Gabriel, whom I had seen in the vision at the first, came to me in swift flight at the time of the evening sacrifice. (ESV)</vt:lpstr>
      <vt:lpstr>9:22 He made me understand, speaking with me and saying, “O Daniel, I have now come out to give you insight and understanding. (ESV)</vt:lpstr>
      <vt:lpstr>9:23 At the beginning of your pleas for mercy a word went out, and I have come to tell it to you, for you are greatly loved. Therefore consider the word and understand the vision. (ESV)</vt:lpstr>
      <vt:lpstr>The Vision of the Seventy Sevens (9:24-27)</vt:lpstr>
      <vt:lpstr>The Vision of the Seventy Sevens (9:24-27)</vt:lpstr>
      <vt:lpstr>The Vision of the Seventy Sevens (9:24-27)</vt:lpstr>
      <vt:lpstr>The Vision of Seventy Sevens (9:24-27)</vt:lpstr>
      <vt:lpstr>The Vision of Seventy Sevens (9:24-27)</vt:lpstr>
      <vt:lpstr>9:24  “Seventy weeks are decreed about your people and your holy city, to finish the transgression, to put an end to sin, and to atone for iniquity, to bring in everlasting righteousness, to seal both vision and prophet, and to anoint a most holy place. (ESV)</vt:lpstr>
      <vt:lpstr>9:24  "Seventy weeks are decreed about your people and your holy city, to finish the transgression, to put an end to sin, and to atone for iniquity, to bring in everlasting righteousness, to seal both vision and prophet, and to anoint a most holy place. (ESV)</vt:lpstr>
      <vt:lpstr>9:24  "Seventy weeks are decreed about your people and your holy city, to finish the transgression, to put an end to sin, and to atone for iniquity, to bring in everlasting righteousness, to seal both vision and prophet, and to anoint a most holy place. (ESV)</vt:lpstr>
      <vt:lpstr>9:24  "Seventy weeks are decreed about your people and your holy city, to finish the transgression, to put an end to sin, and to atone for iniquity, to bring in everlasting righteousness, to seal both vision and prophet, and to anoint a most holy place. (ESV)</vt:lpstr>
      <vt:lpstr>9:24  "Seventy weeks are decreed about your people and your holy city, to finish the transgression, to put an end to sin, and to atone for iniquity, to bring in everlasting righteousness, to seal both vision and prophet, and to anoint a most holy place. (ESV)</vt:lpstr>
      <vt:lpstr>9:25  Know therefore and understand that from the going out of the word to restore and build Jerusalem to the coming of an anointed one, a prince, [there shall be seven weeks and sixty-two weeks. It shall be built again] with squares and moat, but in a troubled time. (ESV)</vt:lpstr>
      <vt:lpstr>9:25  Know therefore and understand that from the going out of the word to restore and build Jerusalem to the coming of an anointed one, a prince, [there shall be seven weeks and sixty-two weeks. It shall be built again] with squares and moat, but in a troubled time. (ESV)</vt:lpstr>
      <vt:lpstr>9:25  Know therefore and understand that from the going out of the word to restore and build Jerusalem to the coming of an anointed one, a prince, [there shall be seven weeks and sixty-two weeks. It shall be built again] with squares and moat, but in a troubled time. (ESV)</vt:lpstr>
      <vt:lpstr>9:25  Know therefore and understand that from the going out of the word to restore and build Jerusalem to the coming of an anointed one, a prince, [there shall be seven weeks and sixty-two weeks. It shall be built again] with squares and moat, but in a troubled time. (ESV)</vt:lpstr>
      <vt:lpstr>9:25  Know therefore and understand that from the going out of the word to restore and build Jerusalem to the coming of an anointed one, a prince, [there shall be seven weeks and sixty-two weeks. It shall be built again] with squares and moat, but in a troubled time. (ESV)</vt:lpstr>
      <vt:lpstr>9:26  And after the sixty-two weeks, an anointed one shall be cut off and shall have nothing. And the people of the prince who is to come shall destroy the city and the sanctuary. Its end shall come with a flood, and to the end there shall be war. Desolations are decreed. (ESV)</vt:lpstr>
      <vt:lpstr>9:26  And after the sixty-two weeks, an anointed one shall be cut off and shall have nothing. And the people of the prince who is to come shall destroy the city and the sanctuary. Its end shall come with a flood, and to the end there shall be war. Desolations are decreed. (ESV)</vt:lpstr>
      <vt:lpstr>9:26  And after the sixty-two weeks, an anointed one shall be cut off and shall have nothing. And the people of the prince who is to come shall destroy the city and the sanctuary. Its end shall come with a flood, and to the end there shall be war. Desolations are decreed. (ESV)</vt:lpstr>
      <vt:lpstr>9:27  And he shall make a strong covenant with many for one week, and for half of the week he shall put an end to sacrifice and offering. And on the wing of abominations shall come one who makes desolate, until the decreed end is poured out on the desolator." (ESV)</vt:lpstr>
      <vt:lpstr>9:27  And he shall make a strong covenant with many for one week, and for half of the week he shall put an end to sacrifice and offering. And on the wing of abominations shall come one who makes desolate, until the decreed end is poured out on the desolator." (ESV)</vt:lpstr>
      <vt:lpstr>9:27  And he shall make a strong covenant with many for one week, and for half of the week he shall put an end to sacrifice and offering. And on the wing of abominations shall come one who makes desolate, until the decreed end is poured out on the desolator." (ESV)</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1256</cp:revision>
  <cp:lastPrinted>2025-08-03T14:18:33Z</cp:lastPrinted>
  <dcterms:created xsi:type="dcterms:W3CDTF">2024-11-22T01:38:01Z</dcterms:created>
  <dcterms:modified xsi:type="dcterms:W3CDTF">2025-08-03T22:57:29Z</dcterms:modified>
</cp:coreProperties>
</file>