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039" r:id="rId2"/>
    <p:sldId id="1042" r:id="rId3"/>
    <p:sldId id="1043" r:id="rId4"/>
    <p:sldId id="1044" r:id="rId5"/>
    <p:sldId id="1040" r:id="rId6"/>
    <p:sldId id="1064" r:id="rId7"/>
    <p:sldId id="1045" r:id="rId8"/>
    <p:sldId id="1041" r:id="rId9"/>
    <p:sldId id="1046" r:id="rId10"/>
    <p:sldId id="1047" r:id="rId11"/>
    <p:sldId id="1048" r:id="rId12"/>
    <p:sldId id="1049" r:id="rId13"/>
    <p:sldId id="1050" r:id="rId14"/>
    <p:sldId id="1051" r:id="rId15"/>
    <p:sldId id="1052" r:id="rId16"/>
    <p:sldId id="1053" r:id="rId17"/>
    <p:sldId id="1054" r:id="rId18"/>
    <p:sldId id="1055" r:id="rId19"/>
    <p:sldId id="1056" r:id="rId20"/>
    <p:sldId id="1057" r:id="rId21"/>
    <p:sldId id="1058" r:id="rId22"/>
    <p:sldId id="1059" r:id="rId23"/>
    <p:sldId id="1060" r:id="rId24"/>
    <p:sldId id="1061" r:id="rId25"/>
    <p:sldId id="1062" r:id="rId26"/>
    <p:sldId id="1063"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CC"/>
    <a:srgbClr val="FFFF99"/>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8/5/2025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8/5/2025 8:15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8/5/2025 8:15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8/5/2025 8:15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8/5/2025 8:15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8/5/2025 8:15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8/5/2025 8:15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8/5/2025 8:15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8/5/2025 8:15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8/5/2025 8:15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8/5/2025 8:15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8/5/2025 8:15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8/5/2025 8:15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2E03482-2F31-A017-2F83-5F764525227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C37AFA-FF9E-1B0E-715B-7C673D458FC4}"/>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0A45DA6-EA2F-F67B-2F17-D0DB439C2E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792D2C3B-076F-CF38-12EA-26DA82AC4BC2}"/>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5F04F986-CFC6-3B50-F215-8E68EBA9FB0E}"/>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33616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86AB506-991E-A4A8-ED10-F842EE57F93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C9A5A1-FFCA-0974-EC15-D8B8E3543D9B}"/>
              </a:ext>
            </a:extLst>
          </p:cNvPr>
          <p:cNvSpPr>
            <a:spLocks noGrp="1"/>
          </p:cNvSpPr>
          <p:nvPr>
            <p:ph idx="1"/>
          </p:nvPr>
        </p:nvSpPr>
        <p:spPr>
          <a:xfrm>
            <a:off x="14098" y="1369587"/>
            <a:ext cx="12163803" cy="5087608"/>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In the final sentence of this verse we read,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understood the word and had understanding of the vision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understanding</a:t>
            </a:r>
            <a:r>
              <a:rPr lang="en-US" sz="3200" dirty="0">
                <a:solidFill>
                  <a:schemeClr val="bg1"/>
                </a:solidFill>
                <a:effectLst>
                  <a:outerShdw blurRad="38100" dist="38100" dir="2700000" algn="ctr" rotWithShape="0">
                    <a:schemeClr val="tx1"/>
                  </a:outerShdw>
                </a:effectLst>
              </a:rPr>
              <a:t>” came as an answer to Daniel’s prayers (cf. 10:12). </a:t>
            </a:r>
          </a:p>
          <a:p>
            <a:r>
              <a:rPr lang="en-US" sz="3200" dirty="0">
                <a:solidFill>
                  <a:schemeClr val="bg1"/>
                </a:solidFill>
                <a:effectLst>
                  <a:outerShdw blurRad="38100" dist="38100" dir="2700000" algn="ctr" rotWithShape="0">
                    <a:schemeClr val="tx1"/>
                  </a:outerShdw>
                </a:effectLst>
              </a:rPr>
              <a:t>Evidently Daniel was again praying for wisdom concerning the future of his people, the Jews. </a:t>
            </a:r>
          </a:p>
          <a:p>
            <a:r>
              <a:rPr lang="en-US" sz="3200" dirty="0">
                <a:solidFill>
                  <a:schemeClr val="bg1"/>
                </a:solidFill>
                <a:effectLst>
                  <a:outerShdw blurRad="38100" dist="38100" dir="2700000" algn="ctr" rotWithShape="0">
                    <a:schemeClr val="tx1"/>
                  </a:outerShdw>
                </a:effectLst>
              </a:rPr>
              <a:t>In the previous three visions God had already revealed </a:t>
            </a:r>
            <a:r>
              <a:rPr lang="en-US" sz="3200" b="1" i="1" dirty="0">
                <a:solidFill>
                  <a:schemeClr val="bg1"/>
                </a:solidFill>
                <a:effectLst>
                  <a:outerShdw blurRad="38100" dist="38100" dir="2700000" algn="ctr" rotWithShape="0">
                    <a:schemeClr val="tx1"/>
                  </a:outerShdw>
                </a:effectLst>
              </a:rPr>
              <a:t>much</a:t>
            </a:r>
            <a:r>
              <a:rPr lang="en-US" sz="3200" dirty="0">
                <a:solidFill>
                  <a:schemeClr val="bg1"/>
                </a:solidFill>
                <a:effectLst>
                  <a:outerShdw blurRad="38100" dist="38100" dir="2700000" algn="ctr" rotWithShape="0">
                    <a:schemeClr val="tx1"/>
                  </a:outerShdw>
                </a:effectLst>
              </a:rPr>
              <a:t> pertaining to Israel’s fate, but Daniel wanted to know </a:t>
            </a:r>
            <a:r>
              <a:rPr lang="en-US" sz="3200" b="1" i="1" dirty="0">
                <a:solidFill>
                  <a:schemeClr val="bg1"/>
                </a:solidFill>
                <a:effectLst>
                  <a:outerShdw blurRad="38100" dist="38100" dir="2700000" algn="ctr" rotWithShape="0">
                    <a:schemeClr val="tx1"/>
                  </a:outerShdw>
                </a:effectLst>
              </a:rPr>
              <a:t>more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By now the Jewish captives had returned to Palestine, but their plight was precarious. </a:t>
            </a:r>
          </a:p>
          <a:p>
            <a:r>
              <a:rPr lang="en-US" sz="3200" dirty="0">
                <a:solidFill>
                  <a:schemeClr val="bg1"/>
                </a:solidFill>
                <a:effectLst>
                  <a:outerShdw blurRad="38100" dist="38100" dir="2700000" algn="ctr" rotWithShape="0">
                    <a:schemeClr val="tx1"/>
                  </a:outerShdw>
                </a:effectLst>
              </a:rPr>
              <a:t>Work on the temple was being opposed by the Samaritans, and, as I noted earlier, it is possible that the reconstruction had already been </a:t>
            </a:r>
            <a:r>
              <a:rPr lang="en-US" sz="3200" b="1" i="1" dirty="0">
                <a:solidFill>
                  <a:schemeClr val="bg1"/>
                </a:solidFill>
                <a:effectLst>
                  <a:outerShdw blurRad="38100" dist="38100" dir="2700000" algn="ctr" rotWithShape="0">
                    <a:schemeClr val="tx1"/>
                  </a:outerShdw>
                </a:effectLst>
              </a:rPr>
              <a:t>halted</a:t>
            </a:r>
            <a:r>
              <a:rPr lang="en-US" sz="3200" dirty="0">
                <a:solidFill>
                  <a:schemeClr val="bg1"/>
                </a:solidFill>
                <a:effectLst>
                  <a:outerShdw blurRad="38100" dist="38100" dir="2700000" algn="ctr" rotWithShape="0">
                    <a:schemeClr val="tx1"/>
                  </a:outerShdw>
                </a:effectLst>
              </a:rPr>
              <a:t> by the time Daniel was writing this (cf. Ezra 4:4-5, 24), which may have caused Daniel concern.</a:t>
            </a:r>
          </a:p>
        </p:txBody>
      </p:sp>
      <p:sp>
        <p:nvSpPr>
          <p:cNvPr id="7" name="Title 1">
            <a:extLst>
              <a:ext uri="{FF2B5EF4-FFF2-40B4-BE49-F238E27FC236}">
                <a16:creationId xmlns:a16="http://schemas.microsoft.com/office/drawing/2014/main" id="{6C8E3E66-0973-9DAC-6EAB-B01583E7B7CB}"/>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third year of Cyrus king of Persia a word was revealed to Daniel, who was named Belteshazzar. And the word was true, and it was a great conflict.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understood the word and had understanding of the vision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4088750-20D7-56F5-AB99-E4197D23BFA6}"/>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276–278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4721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2BE93DB-D6D5-B0B8-98A4-B8FA234659A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00F09A-429D-6483-2428-37537752D8B9}"/>
              </a:ext>
            </a:extLst>
          </p:cNvPr>
          <p:cNvSpPr>
            <a:spLocks noGrp="1"/>
          </p:cNvSpPr>
          <p:nvPr>
            <p:ph idx="1"/>
          </p:nvPr>
        </p:nvSpPr>
        <p:spPr>
          <a:xfrm>
            <a:off x="14098" y="894258"/>
            <a:ext cx="12163803" cy="5627387"/>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those days</a:t>
            </a:r>
            <a:r>
              <a:rPr lang="en-US" sz="3200" dirty="0">
                <a:solidFill>
                  <a:schemeClr val="bg1"/>
                </a:solidFill>
                <a:effectLst>
                  <a:outerShdw blurRad="38100" dist="38100" dir="2700000" algn="ctr" rotWithShape="0">
                    <a:schemeClr val="tx1"/>
                  </a:outerShdw>
                </a:effectLst>
              </a:rPr>
              <a:t>” refers back to the date given in verse 1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third year of Cyrus</a:t>
            </a:r>
            <a:r>
              <a:rPr lang="en-US" sz="3200" dirty="0">
                <a:solidFill>
                  <a:schemeClr val="bg1"/>
                </a:solidFill>
                <a:effectLst>
                  <a:outerShdw blurRad="38100" dist="38100" dir="2700000" algn="ctr" rotWithShape="0">
                    <a:schemeClr val="tx1"/>
                  </a:outerShdw>
                </a:effectLst>
              </a:rPr>
              <a:t>” (535/534 B.C.).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mourning</a:t>
            </a:r>
            <a:r>
              <a:rPr lang="en-US" sz="3200" dirty="0">
                <a:solidFill>
                  <a:schemeClr val="bg1"/>
                </a:solidFill>
                <a:effectLst>
                  <a:outerShdw blurRad="38100" dist="38100" dir="2700000" algn="ctr" rotWithShape="0">
                    <a:schemeClr val="tx1"/>
                  </a:outerShdw>
                </a:effectLst>
              </a:rPr>
              <a:t>” is a participle which in the Hebrew conveys the idea of </a:t>
            </a:r>
            <a:r>
              <a:rPr lang="en-US" sz="3200" b="1" i="1" dirty="0">
                <a:solidFill>
                  <a:schemeClr val="bg1"/>
                </a:solidFill>
                <a:effectLst>
                  <a:outerShdw blurRad="38100" dist="38100" dir="2700000" algn="ctr" rotWithShape="0">
                    <a:schemeClr val="tx1"/>
                  </a:outerShdw>
                </a:effectLst>
              </a:rPr>
              <a:t>continually</a:t>
            </a:r>
            <a:r>
              <a:rPr lang="en-US" sz="3200" dirty="0">
                <a:solidFill>
                  <a:schemeClr val="bg1"/>
                </a:solidFill>
                <a:effectLst>
                  <a:outerShdw blurRad="38100" dist="38100" dir="2700000" algn="ctr" rotWithShape="0">
                    <a:schemeClr val="tx1"/>
                  </a:outerShdw>
                </a:effectLst>
              </a:rPr>
              <a:t> mourning, or being in a </a:t>
            </a:r>
            <a:r>
              <a:rPr lang="en-US" sz="3200" b="1" i="1" dirty="0">
                <a:solidFill>
                  <a:schemeClr val="bg1"/>
                </a:solidFill>
                <a:effectLst>
                  <a:outerShdw blurRad="38100" dist="38100" dir="2700000" algn="ctr" rotWithShape="0">
                    <a:schemeClr val="tx1"/>
                  </a:outerShdw>
                </a:effectLst>
              </a:rPr>
              <a:t>state</a:t>
            </a:r>
            <a:r>
              <a:rPr lang="en-US" sz="3200" dirty="0">
                <a:solidFill>
                  <a:schemeClr val="bg1"/>
                </a:solidFill>
                <a:effectLst>
                  <a:outerShdw blurRad="38100" dist="38100" dir="2700000" algn="ctr" rotWithShape="0">
                    <a:schemeClr val="tx1"/>
                  </a:outerShdw>
                </a:effectLst>
              </a:rPr>
              <a:t> of mourning. </a:t>
            </a:r>
          </a:p>
          <a:p>
            <a:r>
              <a:rPr lang="en-US" sz="3200" dirty="0">
                <a:solidFill>
                  <a:schemeClr val="bg1"/>
                </a:solidFill>
                <a:effectLst>
                  <a:outerShdw blurRad="38100" dist="38100" dir="2700000" algn="ctr" rotWithShape="0">
                    <a:schemeClr val="tx1"/>
                  </a:outerShdw>
                </a:effectLst>
              </a:rPr>
              <a:t>The </a:t>
            </a:r>
            <a:r>
              <a:rPr lang="en-US" sz="3200" b="1" i="1" dirty="0">
                <a:solidFill>
                  <a:schemeClr val="bg1"/>
                </a:solidFill>
                <a:effectLst>
                  <a:outerShdw blurRad="38100" dist="38100" dir="2700000" algn="ctr" rotWithShape="0">
                    <a:schemeClr val="tx1"/>
                  </a:outerShdw>
                </a:effectLst>
              </a:rPr>
              <a:t>reason</a:t>
            </a:r>
            <a:r>
              <a:rPr lang="en-US" sz="3200" dirty="0">
                <a:solidFill>
                  <a:schemeClr val="bg1"/>
                </a:solidFill>
                <a:effectLst>
                  <a:outerShdw blurRad="38100" dist="38100" dir="2700000" algn="ctr" rotWithShape="0">
                    <a:schemeClr val="tx1"/>
                  </a:outerShdw>
                </a:effectLst>
              </a:rPr>
              <a:t> for Daniel’s mourning is not given here. </a:t>
            </a:r>
          </a:p>
          <a:p>
            <a:r>
              <a:rPr lang="en-US" sz="3200" dirty="0">
                <a:solidFill>
                  <a:schemeClr val="bg1"/>
                </a:solidFill>
                <a:effectLst>
                  <a:outerShdw blurRad="38100" dist="38100" dir="2700000" algn="ctr" rotWithShape="0">
                    <a:schemeClr val="tx1"/>
                  </a:outerShdw>
                </a:effectLst>
              </a:rPr>
              <a:t>Years later (around 430 B.C.) we are told in Nehemiah 1:4 that Nehemiah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mourned</a:t>
            </a:r>
            <a:r>
              <a:rPr lang="en-US" sz="3200" dirty="0">
                <a:solidFill>
                  <a:schemeClr val="bg1"/>
                </a:solidFill>
                <a:effectLst>
                  <a:outerShdw blurRad="38100" dist="38100" dir="2700000" algn="ctr" rotWithShape="0">
                    <a:schemeClr val="tx1"/>
                  </a:outerShdw>
                </a:effectLst>
              </a:rPr>
              <a:t>” (same Hebrew word) over the condition of the Jews who had returned to Palestine – and perhaps that is the cause of Daniel’s mourning here.</a:t>
            </a:r>
          </a:p>
          <a:p>
            <a:r>
              <a:rPr lang="en-US" sz="3200" dirty="0">
                <a:solidFill>
                  <a:schemeClr val="bg1"/>
                </a:solidFill>
                <a:effectLst>
                  <a:outerShdw blurRad="38100" dist="38100" dir="2700000" algn="ctr" rotWithShape="0">
                    <a:schemeClr val="tx1"/>
                  </a:outerShdw>
                </a:effectLst>
              </a:rPr>
              <a:t>Or perhaps this is a </a:t>
            </a:r>
            <a:r>
              <a:rPr lang="en-US" sz="3200" b="1" i="1" dirty="0">
                <a:solidFill>
                  <a:schemeClr val="bg1"/>
                </a:solidFill>
                <a:effectLst>
                  <a:outerShdw blurRad="38100" dist="38100" dir="2700000" algn="ctr" rotWithShape="0">
                    <a:schemeClr val="tx1"/>
                  </a:outerShdw>
                </a:effectLst>
              </a:rPr>
              <a:t>carryover</a:t>
            </a:r>
            <a:r>
              <a:rPr lang="en-US" sz="3200" dirty="0">
                <a:solidFill>
                  <a:schemeClr val="bg1"/>
                </a:solidFill>
                <a:effectLst>
                  <a:outerShdw blurRad="38100" dist="38100" dir="2700000" algn="ctr" rotWithShape="0">
                    <a:schemeClr val="tx1"/>
                  </a:outerShdw>
                </a:effectLst>
              </a:rPr>
              <a:t> from his </a:t>
            </a:r>
            <a:r>
              <a:rPr lang="en-US" sz="3200" b="1" i="1" dirty="0">
                <a:solidFill>
                  <a:schemeClr val="bg1"/>
                </a:solidFill>
                <a:effectLst>
                  <a:outerShdw blurRad="38100" dist="38100" dir="2700000" algn="ctr" rotWithShape="0">
                    <a:schemeClr val="tx1"/>
                  </a:outerShdw>
                </a:effectLst>
              </a:rPr>
              <a:t>earlier</a:t>
            </a:r>
            <a:r>
              <a:rPr lang="en-US" sz="3200" dirty="0">
                <a:solidFill>
                  <a:schemeClr val="bg1"/>
                </a:solidFill>
                <a:effectLst>
                  <a:outerShdw blurRad="38100" dist="38100" dir="2700000" algn="ctr" rotWithShape="0">
                    <a:schemeClr val="tx1"/>
                  </a:outerShdw>
                </a:effectLst>
              </a:rPr>
              <a:t> prayer of mourning for his sin and the sin of the people. </a:t>
            </a:r>
          </a:p>
          <a:p>
            <a:r>
              <a:rPr lang="en-US" sz="3200" dirty="0">
                <a:solidFill>
                  <a:schemeClr val="bg1"/>
                </a:solidFill>
                <a:effectLst>
                  <a:outerShdw blurRad="38100" dist="38100" dir="2700000" algn="ctr" rotWithShape="0">
                    <a:schemeClr val="tx1"/>
                  </a:outerShdw>
                </a:effectLst>
              </a:rPr>
              <a:t>His mourning involved prayer (cf. v. 12) and fasting (cf. v. 3; cf. also Matt 9:14–15).</a:t>
            </a:r>
          </a:p>
          <a:p>
            <a:r>
              <a:rPr lang="en-US" sz="3200" dirty="0">
                <a:solidFill>
                  <a:schemeClr val="bg1"/>
                </a:solidFill>
                <a:effectLst>
                  <a:outerShdw blurRad="38100" dist="38100" dir="2700000" algn="ctr" rotWithShape="0">
                    <a:schemeClr val="tx1"/>
                  </a:outerShdw>
                </a:effectLst>
              </a:rPr>
              <a:t>In the Hebrew, 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weeks</a:t>
            </a:r>
            <a:r>
              <a:rPr lang="en-US" sz="3200" dirty="0">
                <a:solidFill>
                  <a:schemeClr val="bg1"/>
                </a:solidFill>
                <a:effectLst>
                  <a:outerShdw blurRad="38100" dist="38100" dir="2700000" algn="ctr" rotWithShape="0">
                    <a:schemeClr val="tx1"/>
                  </a:outerShdw>
                </a:effectLst>
              </a:rPr>
              <a:t>” is literally “three sevens of days”. </a:t>
            </a:r>
          </a:p>
          <a:p>
            <a:r>
              <a:rPr lang="en-US" sz="3200" dirty="0">
                <a:solidFill>
                  <a:schemeClr val="bg1"/>
                </a:solidFill>
                <a:effectLst>
                  <a:outerShdw blurRad="38100" dist="38100" dir="2700000" algn="ctr" rotWithShape="0">
                    <a:schemeClr val="tx1"/>
                  </a:outerShdw>
                </a:effectLst>
              </a:rPr>
              <a:t>Daniel undoubtably added the term “days” to prevent confusion with the “weeks of </a:t>
            </a:r>
            <a:r>
              <a:rPr lang="en-US" sz="3200" b="1" i="1" dirty="0">
                <a:solidFill>
                  <a:schemeClr val="bg1"/>
                </a:solidFill>
                <a:effectLst>
                  <a:outerShdw blurRad="38100" dist="38100" dir="2700000" algn="ctr" rotWithShape="0">
                    <a:schemeClr val="tx1"/>
                  </a:outerShdw>
                </a:effectLst>
              </a:rPr>
              <a:t>years</a:t>
            </a:r>
            <a:r>
              <a:rPr lang="en-US" sz="3200" dirty="0">
                <a:solidFill>
                  <a:schemeClr val="bg1"/>
                </a:solidFill>
                <a:effectLst>
                  <a:outerShdw blurRad="38100" dist="38100" dir="2700000" algn="ctr" rotWithShape="0">
                    <a:schemeClr val="tx1"/>
                  </a:outerShdw>
                </a:effectLst>
              </a:rPr>
              <a:t>” referenced in the previous chapter.</a:t>
            </a:r>
          </a:p>
        </p:txBody>
      </p:sp>
      <p:sp>
        <p:nvSpPr>
          <p:cNvPr id="7" name="Title 1">
            <a:extLst>
              <a:ext uri="{FF2B5EF4-FFF2-40B4-BE49-F238E27FC236}">
                <a16:creationId xmlns:a16="http://schemas.microsoft.com/office/drawing/2014/main" id="{B0CDD3A2-661F-798C-B4F7-7FC5A58D1713}"/>
              </a:ext>
            </a:extLst>
          </p:cNvPr>
          <p:cNvSpPr>
            <a:spLocks noGrp="1"/>
          </p:cNvSpPr>
          <p:nvPr>
            <p:ph type="title"/>
          </p:nvPr>
        </p:nvSpPr>
        <p:spPr>
          <a:xfrm>
            <a:off x="0" y="6"/>
            <a:ext cx="12192000" cy="68075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10:2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those days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Daniel,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mourning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weeks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812F16C-1551-9CCC-34B9-0E833FBE5FF1}"/>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276–278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26868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7C65DE9-57E5-BFAB-99D2-CB011555FD1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C7351D-D719-F50A-FC21-F8A7455C5341}"/>
              </a:ext>
            </a:extLst>
          </p:cNvPr>
          <p:cNvSpPr>
            <a:spLocks noGrp="1"/>
          </p:cNvSpPr>
          <p:nvPr>
            <p:ph idx="1"/>
          </p:nvPr>
        </p:nvSpPr>
        <p:spPr>
          <a:xfrm>
            <a:off x="28197" y="1061425"/>
            <a:ext cx="12163803" cy="5528702"/>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When Daniel received the revelation, he had been fasting for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weeks</a:t>
            </a:r>
            <a:r>
              <a:rPr lang="en-US" sz="3200" dirty="0">
                <a:solidFill>
                  <a:schemeClr val="bg1"/>
                </a:solidFill>
                <a:effectLst>
                  <a:outerShdw blurRad="38100" dist="38100" dir="2700000" algn="ctr" rotWithShape="0">
                    <a:schemeClr val="tx1"/>
                  </a:outerShdw>
                </a:effectLst>
              </a:rPr>
              <a:t>” – he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ate no delicacies, no meat or wine entered my mouth</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Hebrew there is a conjunction between these two clauses which indicates that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delicacies</a:t>
            </a:r>
            <a:r>
              <a:rPr lang="en-US" sz="3200" dirty="0">
                <a:solidFill>
                  <a:schemeClr val="bg1"/>
                </a:solidFill>
                <a:effectLst>
                  <a:outerShdw blurRad="38100" dist="38100" dir="2700000" algn="ctr" rotWithShape="0">
                    <a:schemeClr val="tx1"/>
                  </a:outerShdw>
                </a:effectLst>
              </a:rPr>
              <a:t>” omitted from Daniel’s diet were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meat</a:t>
            </a:r>
            <a:r>
              <a:rPr lang="en-US" sz="3200" dirty="0">
                <a:solidFill>
                  <a:schemeClr val="bg1"/>
                </a:solidFill>
                <a:effectLst>
                  <a:outerShdw blurRad="38100" dist="38100" dir="2700000" algn="ctr" rotWithShape="0">
                    <a:schemeClr val="tx1"/>
                  </a:outerShdw>
                </a:effectLst>
              </a:rPr>
              <a:t>” and</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wine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Daniel seems to have engaged in a </a:t>
            </a:r>
            <a:r>
              <a:rPr lang="en-US" sz="3200" b="1" i="1" dirty="0">
                <a:solidFill>
                  <a:schemeClr val="bg1"/>
                </a:solidFill>
                <a:effectLst>
                  <a:outerShdw blurRad="38100" dist="38100" dir="2700000" algn="ctr" rotWithShape="0">
                    <a:schemeClr val="tx1"/>
                  </a:outerShdw>
                </a:effectLst>
              </a:rPr>
              <a:t>partial</a:t>
            </a:r>
            <a:r>
              <a:rPr lang="en-US" sz="3200" dirty="0">
                <a:solidFill>
                  <a:schemeClr val="bg1"/>
                </a:solidFill>
                <a:effectLst>
                  <a:outerShdw blurRad="38100" dist="38100" dir="2700000" algn="ctr" rotWithShape="0">
                    <a:schemeClr val="tx1"/>
                  </a:outerShdw>
                </a:effectLst>
              </a:rPr>
              <a:t> fast, refraining from eating only </a:t>
            </a:r>
            <a:r>
              <a:rPr lang="en-US" sz="3200" b="1" i="1" dirty="0">
                <a:solidFill>
                  <a:schemeClr val="bg1"/>
                </a:solidFill>
                <a:effectLst>
                  <a:outerShdw blurRad="38100" dist="38100" dir="2700000" algn="ctr" rotWithShape="0">
                    <a:schemeClr val="tx1"/>
                  </a:outerShdw>
                </a:effectLst>
              </a:rPr>
              <a:t>certain</a:t>
            </a:r>
            <a:r>
              <a:rPr lang="en-US" sz="3200" dirty="0">
                <a:solidFill>
                  <a:schemeClr val="bg1"/>
                </a:solidFill>
                <a:effectLst>
                  <a:outerShdw blurRad="38100" dist="38100" dir="2700000" algn="ctr" rotWithShape="0">
                    <a:schemeClr val="tx1"/>
                  </a:outerShdw>
                </a:effectLst>
              </a:rPr>
              <a:t> foods, rather than refraining from eating </a:t>
            </a:r>
            <a:r>
              <a:rPr lang="en-US" sz="3200" b="1" i="1" dirty="0">
                <a:solidFill>
                  <a:schemeClr val="bg1"/>
                </a:solidFill>
                <a:effectLst>
                  <a:outerShdw blurRad="38100" dist="38100" dir="2700000" algn="ctr" rotWithShape="0">
                    <a:schemeClr val="tx1"/>
                  </a:outerShdw>
                </a:effectLst>
              </a:rPr>
              <a:t>all</a:t>
            </a:r>
            <a:r>
              <a:rPr lang="en-US" sz="3200" dirty="0">
                <a:solidFill>
                  <a:schemeClr val="bg1"/>
                </a:solidFill>
                <a:effectLst>
                  <a:outerShdw blurRad="38100" dist="38100" dir="2700000" algn="ctr" rotWithShape="0">
                    <a:schemeClr val="tx1"/>
                  </a:outerShdw>
                </a:effectLst>
              </a:rPr>
              <a:t> food for this three-week period. </a:t>
            </a:r>
          </a:p>
          <a:p>
            <a:r>
              <a:rPr lang="en-US" sz="3200" dirty="0">
                <a:solidFill>
                  <a:schemeClr val="bg1"/>
                </a:solidFill>
                <a:effectLst>
                  <a:outerShdw blurRad="38100" dist="38100" dir="2700000" algn="ctr" rotWithShape="0">
                    <a:schemeClr val="tx1"/>
                  </a:outerShdw>
                </a:effectLst>
              </a:rPr>
              <a:t>We can’t be sure, but he </a:t>
            </a:r>
            <a:r>
              <a:rPr lang="en-US" sz="3200" b="1" i="1" dirty="0">
                <a:solidFill>
                  <a:schemeClr val="bg1"/>
                </a:solidFill>
                <a:effectLst>
                  <a:outerShdw blurRad="38100" dist="38100" dir="2700000" algn="ctr" rotWithShape="0">
                    <a:schemeClr val="tx1"/>
                  </a:outerShdw>
                </a:effectLst>
              </a:rPr>
              <a:t>may</a:t>
            </a:r>
            <a:r>
              <a:rPr lang="en-US" sz="3200" dirty="0">
                <a:solidFill>
                  <a:schemeClr val="bg1"/>
                </a:solidFill>
                <a:effectLst>
                  <a:outerShdw blurRad="38100" dist="38100" dir="2700000" algn="ctr" rotWithShape="0">
                    <a:schemeClr val="tx1"/>
                  </a:outerShdw>
                </a:effectLst>
              </a:rPr>
              <a:t> have only eaten bread and water.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nor did I anoint myself at all</a:t>
            </a:r>
            <a:r>
              <a:rPr lang="en-US" sz="3200" dirty="0">
                <a:solidFill>
                  <a:schemeClr val="bg1"/>
                </a:solidFill>
                <a:effectLst>
                  <a:outerShdw blurRad="38100" dist="38100" dir="2700000" algn="ctr" rotWithShape="0">
                    <a:schemeClr val="tx1"/>
                  </a:outerShdw>
                </a:effectLst>
              </a:rPr>
              <a:t>” means that Daniel “neglected the usual niceties of personal grooming, such as fragrant oil on his hair or body. </a:t>
            </a:r>
          </a:p>
          <a:p>
            <a:r>
              <a:rPr lang="en-US" sz="3200" dirty="0">
                <a:solidFill>
                  <a:schemeClr val="bg1"/>
                </a:solidFill>
                <a:effectLst>
                  <a:outerShdw blurRad="38100" dist="38100" dir="2700000" algn="ctr" rotWithShape="0">
                    <a:schemeClr val="tx1"/>
                  </a:outerShdw>
                </a:effectLst>
              </a:rPr>
              <a:t>Anointing the body with oil was a common practice among the Jews and other ancient peoples, its purpose being to soothe and refresh the skin and to protect against the heat.</a:t>
            </a:r>
          </a:p>
        </p:txBody>
      </p:sp>
      <p:sp>
        <p:nvSpPr>
          <p:cNvPr id="7" name="Title 1">
            <a:extLst>
              <a:ext uri="{FF2B5EF4-FFF2-40B4-BE49-F238E27FC236}">
                <a16:creationId xmlns:a16="http://schemas.microsoft.com/office/drawing/2014/main" id="{F9EE047C-545D-92EA-B016-92476F92AD64}"/>
              </a:ext>
            </a:extLst>
          </p:cNvPr>
          <p:cNvSpPr>
            <a:spLocks noGrp="1"/>
          </p:cNvSpPr>
          <p:nvPr>
            <p:ph type="title"/>
          </p:nvPr>
        </p:nvSpPr>
        <p:spPr>
          <a:xfrm>
            <a:off x="0" y="6"/>
            <a:ext cx="12192000" cy="78146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10:3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ate no delicacies, no meat or wine entered my mouth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nor did I anoint myself at all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full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weeks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D909CC8-C447-29EB-6484-2D5613F84E26}"/>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278–279</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15302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35B62C4-4CC4-843E-00EF-05F200A3C5C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A18B5B7-2A07-0B97-3412-A527650FCBBA}"/>
              </a:ext>
            </a:extLst>
          </p:cNvPr>
          <p:cNvSpPr>
            <a:spLocks noGrp="1"/>
          </p:cNvSpPr>
          <p:nvPr>
            <p:ph idx="1"/>
          </p:nvPr>
        </p:nvSpPr>
        <p:spPr>
          <a:xfrm>
            <a:off x="28197" y="1007048"/>
            <a:ext cx="12163803" cy="5481620"/>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Fasting is a neglected discipline for most Christians today, but it was commonly practiced in biblical times. </a:t>
            </a:r>
          </a:p>
          <a:p>
            <a:r>
              <a:rPr lang="en-US" sz="3200" dirty="0">
                <a:solidFill>
                  <a:schemeClr val="bg1"/>
                </a:solidFill>
                <a:effectLst>
                  <a:outerShdw blurRad="38100" dist="38100" dir="2700000" algn="ctr" rotWithShape="0">
                    <a:schemeClr val="tx1"/>
                  </a:outerShdw>
                </a:effectLst>
              </a:rPr>
              <a:t>Almost all fasts recorded in the Bible were </a:t>
            </a:r>
            <a:r>
              <a:rPr lang="en-US" sz="3200" b="1" i="1" dirty="0">
                <a:solidFill>
                  <a:schemeClr val="bg1"/>
                </a:solidFill>
                <a:effectLst>
                  <a:outerShdw blurRad="38100" dist="38100" dir="2700000" algn="ctr" rotWithShape="0">
                    <a:schemeClr val="tx1"/>
                  </a:outerShdw>
                </a:effectLst>
              </a:rPr>
              <a:t>voluntary</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Only one fast was </a:t>
            </a:r>
            <a:r>
              <a:rPr lang="en-US" sz="3200" b="1" i="1" dirty="0">
                <a:solidFill>
                  <a:schemeClr val="bg1"/>
                </a:solidFill>
                <a:effectLst>
                  <a:outerShdw blurRad="38100" dist="38100" dir="2700000" algn="ctr" rotWithShape="0">
                    <a:schemeClr val="tx1"/>
                  </a:outerShdw>
                </a:effectLst>
              </a:rPr>
              <a:t>commanded</a:t>
            </a:r>
            <a:r>
              <a:rPr lang="en-US" sz="3200" dirty="0">
                <a:solidFill>
                  <a:schemeClr val="bg1"/>
                </a:solidFill>
                <a:effectLst>
                  <a:outerShdw blurRad="38100" dist="38100" dir="2700000" algn="ctr" rotWithShape="0">
                    <a:schemeClr val="tx1"/>
                  </a:outerShdw>
                </a:effectLst>
              </a:rPr>
              <a:t> in the Old Testament law: once a year on the Day of Atonement the people of Israel were to “deny” themselves by fasting and mourning over their sins (Lev 16:29–31). </a:t>
            </a:r>
          </a:p>
          <a:p>
            <a:r>
              <a:rPr lang="en-US" sz="3200" dirty="0">
                <a:solidFill>
                  <a:schemeClr val="bg1"/>
                </a:solidFill>
                <a:effectLst>
                  <a:outerShdw blurRad="38100" dist="38100" dir="2700000" algn="ctr" rotWithShape="0">
                    <a:schemeClr val="tx1"/>
                  </a:outerShdw>
                </a:effectLst>
              </a:rPr>
              <a:t>Through fasting, we demonstrate sincerity by denying ourselves one of humanity’s strongest urges, that of satisfying hunger.</a:t>
            </a:r>
          </a:p>
          <a:p>
            <a:r>
              <a:rPr lang="en-US" sz="3200" dirty="0">
                <a:solidFill>
                  <a:schemeClr val="bg1"/>
                </a:solidFill>
                <a:effectLst>
                  <a:outerShdw blurRad="38100" dist="38100" dir="2700000" algn="ctr" rotWithShape="0">
                    <a:schemeClr val="tx1"/>
                  </a:outerShdw>
                </a:effectLst>
              </a:rPr>
              <a:t>Fasting is a personal matter between the us and God. </a:t>
            </a:r>
          </a:p>
          <a:p>
            <a:r>
              <a:rPr lang="en-US" sz="3200" dirty="0">
                <a:solidFill>
                  <a:schemeClr val="bg1"/>
                </a:solidFill>
                <a:effectLst>
                  <a:outerShdw blurRad="38100" dist="38100" dir="2700000" algn="ctr" rotWithShape="0">
                    <a:schemeClr val="tx1"/>
                  </a:outerShdw>
                </a:effectLst>
              </a:rPr>
              <a:t>Fasting is </a:t>
            </a:r>
            <a:r>
              <a:rPr lang="en-US" sz="3200" b="1" i="1" dirty="0">
                <a:solidFill>
                  <a:schemeClr val="bg1"/>
                </a:solidFill>
                <a:effectLst>
                  <a:outerShdw blurRad="38100" dist="38100" dir="2700000" algn="ctr" rotWithShape="0">
                    <a:schemeClr val="tx1"/>
                  </a:outerShdw>
                </a:effectLst>
              </a:rPr>
              <a:t>voluntary</a:t>
            </a:r>
            <a:r>
              <a:rPr lang="en-US" sz="3200" dirty="0">
                <a:solidFill>
                  <a:schemeClr val="bg1"/>
                </a:solidFill>
                <a:effectLst>
                  <a:outerShdw blurRad="38100" dist="38100" dir="2700000" algn="ctr" rotWithShape="0">
                    <a:schemeClr val="tx1"/>
                  </a:outerShdw>
                </a:effectLst>
              </a:rPr>
              <a:t> and </a:t>
            </a:r>
            <a:r>
              <a:rPr lang="en-US" sz="3200" b="1" i="1" dirty="0">
                <a:solidFill>
                  <a:schemeClr val="bg1"/>
                </a:solidFill>
                <a:effectLst>
                  <a:outerShdw blurRad="38100" dist="38100" dir="2700000" algn="ctr" rotWithShape="0">
                    <a:schemeClr val="tx1"/>
                  </a:outerShdw>
                </a:effectLst>
              </a:rPr>
              <a:t>not required. </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But, if giants of the faith like Moses, David, Esther, Daniel, Paul, and Jesus himself felt the need to fast, it would seem reasonable that modern saints should be willing to deny themselves in order to pray more earnestly for the furtherance of the kingdom of God in a world that lies in deep spiritual darkness.</a:t>
            </a:r>
          </a:p>
        </p:txBody>
      </p:sp>
      <p:sp>
        <p:nvSpPr>
          <p:cNvPr id="7" name="Title 1">
            <a:extLst>
              <a:ext uri="{FF2B5EF4-FFF2-40B4-BE49-F238E27FC236}">
                <a16:creationId xmlns:a16="http://schemas.microsoft.com/office/drawing/2014/main" id="{8816B159-EE6F-6CBB-56AF-65FAD296BC69}"/>
              </a:ext>
            </a:extLst>
          </p:cNvPr>
          <p:cNvSpPr>
            <a:spLocks noGrp="1"/>
          </p:cNvSpPr>
          <p:nvPr>
            <p:ph type="title"/>
          </p:nvPr>
        </p:nvSpPr>
        <p:spPr>
          <a:xfrm>
            <a:off x="0" y="6"/>
            <a:ext cx="12192000" cy="78146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10:3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ate no delicacies, no meat or wine entered my mouth, nor did I anoint myself at all, for the full three weeks.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A0C35A4-DA17-CABF-76DA-F87B056F9E10}"/>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278–279</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46582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1194A19-C52E-FB6F-A281-E35C6D3FBDF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12BD3F-AFE0-0E4F-E14D-540ECD8EB3F8}"/>
              </a:ext>
            </a:extLst>
          </p:cNvPr>
          <p:cNvSpPr>
            <a:spLocks noGrp="1"/>
          </p:cNvSpPr>
          <p:nvPr>
            <p:ph idx="1"/>
          </p:nvPr>
        </p:nvSpPr>
        <p:spPr>
          <a:xfrm>
            <a:off x="28197" y="1003020"/>
            <a:ext cx="11980923" cy="5485648"/>
          </a:xfrm>
        </p:spPr>
        <p:txBody>
          <a:bodyPr>
            <a:normAutofit/>
          </a:bodyPr>
          <a:lstStyle/>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 month</a:t>
            </a:r>
            <a:r>
              <a:rPr lang="en-US" sz="3200" dirty="0">
                <a:solidFill>
                  <a:schemeClr val="bg1"/>
                </a:solidFill>
                <a:effectLst>
                  <a:outerShdw blurRad="38100" dist="38100" dir="2700000" algn="ctr" rotWithShape="0">
                    <a:schemeClr val="tx1"/>
                  </a:outerShdw>
                </a:effectLst>
              </a:rPr>
              <a:t>” of the Jewish year was Nisan (March–April), which means that Daniel had </a:t>
            </a:r>
            <a:r>
              <a:rPr lang="en-US" sz="3200" b="1" i="1" dirty="0">
                <a:solidFill>
                  <a:schemeClr val="bg1"/>
                </a:solidFill>
                <a:effectLst>
                  <a:outerShdw blurRad="38100" dist="38100" dir="2700000" algn="ctr" rotWithShape="0">
                    <a:schemeClr val="tx1"/>
                  </a:outerShdw>
                </a:effectLst>
              </a:rPr>
              <a:t>begun</a:t>
            </a:r>
            <a:r>
              <a:rPr lang="en-US" sz="3200" dirty="0">
                <a:solidFill>
                  <a:schemeClr val="bg1"/>
                </a:solidFill>
                <a:effectLst>
                  <a:outerShdw blurRad="38100" dist="38100" dir="2700000" algn="ctr" rotWithShape="0">
                    <a:schemeClr val="tx1"/>
                  </a:outerShdw>
                </a:effectLst>
              </a:rPr>
              <a:t> his time of prayer and fasting three weeks before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twenty-fourth day </a:t>
            </a:r>
            <a:r>
              <a:rPr lang="en-US" sz="3200" dirty="0">
                <a:solidFill>
                  <a:schemeClr val="bg1"/>
                </a:solidFill>
                <a:effectLst>
                  <a:outerShdw blurRad="38100" dist="38100" dir="2700000" algn="ctr" rotWithShape="0">
                    <a:schemeClr val="tx1"/>
                  </a:outerShdw>
                </a:effectLst>
              </a:rPr>
              <a:t>”, that is, on the third of Nisan. </a:t>
            </a:r>
          </a:p>
          <a:p>
            <a:r>
              <a:rPr lang="en-US" sz="3200" dirty="0">
                <a:solidFill>
                  <a:schemeClr val="bg1"/>
                </a:solidFill>
                <a:effectLst>
                  <a:outerShdw blurRad="38100" dist="38100" dir="2700000" algn="ctr" rotWithShape="0">
                    <a:schemeClr val="tx1"/>
                  </a:outerShdw>
                </a:effectLst>
              </a:rPr>
              <a:t>The Jewish Passover was celebrated on the </a:t>
            </a:r>
            <a:r>
              <a:rPr lang="en-US" sz="3200" b="1" i="1" dirty="0">
                <a:solidFill>
                  <a:schemeClr val="bg1"/>
                </a:solidFill>
                <a:effectLst>
                  <a:outerShdw blurRad="38100" dist="38100" dir="2700000" algn="ctr" rotWithShape="0">
                    <a:schemeClr val="tx1"/>
                  </a:outerShdw>
                </a:effectLst>
              </a:rPr>
              <a:t>fourteenth</a:t>
            </a:r>
            <a:r>
              <a:rPr lang="en-US" sz="3200" dirty="0">
                <a:solidFill>
                  <a:schemeClr val="bg1"/>
                </a:solidFill>
                <a:effectLst>
                  <a:outerShdw blurRad="38100" dist="38100" dir="2700000" algn="ctr" rotWithShape="0">
                    <a:schemeClr val="tx1"/>
                  </a:outerShdw>
                </a:effectLst>
              </a:rPr>
              <a:t> of Nisan, immediately followed by the Feast of Unleavened Bread, which lasted for seven days (cf. Exod 12:14–18). </a:t>
            </a:r>
          </a:p>
          <a:p>
            <a:r>
              <a:rPr lang="en-US" sz="3200" dirty="0">
                <a:solidFill>
                  <a:schemeClr val="bg1"/>
                </a:solidFill>
                <a:effectLst>
                  <a:outerShdw blurRad="38100" dist="38100" dir="2700000" algn="ctr" rotWithShape="0">
                    <a:schemeClr val="tx1"/>
                  </a:outerShdw>
                </a:effectLst>
              </a:rPr>
              <a:t>Perhaps the season of the year had been a factor in Daniel’s decision to fast and pray. </a:t>
            </a:r>
          </a:p>
          <a:p>
            <a:r>
              <a:rPr lang="en-US" sz="3200" dirty="0">
                <a:solidFill>
                  <a:schemeClr val="bg1"/>
                </a:solidFill>
                <a:effectLst>
                  <a:outerShdw blurRad="38100" dist="38100" dir="2700000" algn="ctr" rotWithShape="0">
                    <a:schemeClr val="tx1"/>
                  </a:outerShdw>
                </a:effectLst>
              </a:rPr>
              <a:t>Passover was the time for remembering Israel’s deliverance from Egypt, and this may have turned Daniel’s thoughts toward the present deliverance and “exodus” of the Israelites from Babylon.</a:t>
            </a:r>
          </a:p>
        </p:txBody>
      </p:sp>
      <p:sp>
        <p:nvSpPr>
          <p:cNvPr id="7" name="Title 1">
            <a:extLst>
              <a:ext uri="{FF2B5EF4-FFF2-40B4-BE49-F238E27FC236}">
                <a16:creationId xmlns:a16="http://schemas.microsoft.com/office/drawing/2014/main" id="{4C7BA9EC-0408-3317-83FC-46505766DA77}"/>
              </a:ext>
            </a:extLst>
          </p:cNvPr>
          <p:cNvSpPr>
            <a:spLocks noGrp="1"/>
          </p:cNvSpPr>
          <p:nvPr>
            <p:ph type="title"/>
          </p:nvPr>
        </p:nvSpPr>
        <p:spPr>
          <a:xfrm>
            <a:off x="0" y="6"/>
            <a:ext cx="12192000" cy="82980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10:4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twenty-fourth day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 month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I was standing on the bank of the great river (that is, the Tigris)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0AB1720-8D97-2A16-A598-8067CFA74EFE}"/>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279–280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7776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769177E-DCE6-5297-5E45-AE7A4A3FEF8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41E3DC-F297-53E1-2FC9-F40112B67626}"/>
              </a:ext>
            </a:extLst>
          </p:cNvPr>
          <p:cNvSpPr>
            <a:spLocks noGrp="1"/>
          </p:cNvSpPr>
          <p:nvPr>
            <p:ph idx="1"/>
          </p:nvPr>
        </p:nvSpPr>
        <p:spPr>
          <a:xfrm>
            <a:off x="28197" y="882059"/>
            <a:ext cx="12163803" cy="5658860"/>
          </a:xfrm>
        </p:spPr>
        <p:txBody>
          <a:bodyPr>
            <a:normAutofit fontScale="92500"/>
          </a:bodyPr>
          <a:lstStyle/>
          <a:p>
            <a:r>
              <a:rPr lang="en-US" sz="3200" dirty="0">
                <a:solidFill>
                  <a:schemeClr val="bg1"/>
                </a:solidFill>
                <a:effectLst>
                  <a:outerShdw blurRad="38100" dist="38100" dir="2700000" algn="ctr" rotWithShape="0">
                    <a:schemeClr val="tx1"/>
                  </a:outerShdw>
                </a:effectLst>
              </a:rPr>
              <a:t>Daniel was beside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[great] Tigris</a:t>
            </a:r>
            <a:r>
              <a:rPr lang="en-US" sz="3200" dirty="0">
                <a:solidFill>
                  <a:schemeClr val="bg1"/>
                </a:solidFill>
                <a:effectLst>
                  <a:outerShdw blurRad="38100" dist="38100" dir="2700000" algn="ctr" rotWithShape="0">
                    <a:schemeClr val="tx1"/>
                  </a:outerShdw>
                </a:effectLst>
              </a:rPr>
              <a:t>” river when a heavenly being appeared to him. </a:t>
            </a:r>
          </a:p>
          <a:p>
            <a:r>
              <a:rPr lang="en-US" sz="3200" dirty="0">
                <a:solidFill>
                  <a:schemeClr val="bg1"/>
                </a:solidFill>
                <a:effectLst>
                  <a:outerShdw blurRad="38100" dist="38100" dir="2700000" algn="ctr" rotWithShape="0">
                    <a:schemeClr val="tx1"/>
                  </a:outerShdw>
                </a:effectLst>
              </a:rPr>
              <a:t>For some reason he was away from Babylon, the capital. </a:t>
            </a:r>
          </a:p>
          <a:p>
            <a:r>
              <a:rPr lang="en-US" sz="3200" dirty="0">
                <a:solidFill>
                  <a:schemeClr val="bg1"/>
                </a:solidFill>
                <a:effectLst>
                  <a:outerShdw blurRad="38100" dist="38100" dir="2700000" algn="ctr" rotWithShape="0">
                    <a:schemeClr val="tx1"/>
                  </a:outerShdw>
                </a:effectLst>
              </a:rPr>
              <a:t>Daniel may have been in the area on official business, but since the prophet was involved in an extended period of prayer and fasting, he likely had left the capital </a:t>
            </a:r>
            <a:r>
              <a:rPr lang="en-US" sz="3200" b="1" i="1" dirty="0">
                <a:solidFill>
                  <a:schemeClr val="bg1"/>
                </a:solidFill>
                <a:effectLst>
                  <a:outerShdw blurRad="38100" dist="38100" dir="2700000" algn="ctr" rotWithShape="0">
                    <a:schemeClr val="tx1"/>
                  </a:outerShdw>
                </a:effectLst>
              </a:rPr>
              <a:t>in order to </a:t>
            </a:r>
            <a:r>
              <a:rPr lang="en-US" sz="3200" dirty="0">
                <a:solidFill>
                  <a:schemeClr val="bg1"/>
                </a:solidFill>
                <a:effectLst>
                  <a:outerShdw blurRad="38100" dist="38100" dir="2700000" algn="ctr" rotWithShape="0">
                    <a:schemeClr val="tx1"/>
                  </a:outerShdw>
                </a:effectLst>
              </a:rPr>
              <a:t>spend uninterrupted time with the Lord. </a:t>
            </a:r>
          </a:p>
          <a:p>
            <a:r>
              <a:rPr lang="en-US" sz="3200" dirty="0">
                <a:solidFill>
                  <a:schemeClr val="bg1"/>
                </a:solidFill>
                <a:effectLst>
                  <a:outerShdw blurRad="38100" dist="38100" dir="2700000" algn="ctr" rotWithShape="0">
                    <a:schemeClr val="tx1"/>
                  </a:outerShdw>
                </a:effectLst>
              </a:rPr>
              <a:t>The Tigris River originated several hundred miles to the north of Babylon and flowed through Babylonia to the Persian Gulf, passing within about twenty miles of the capital city. </a:t>
            </a:r>
          </a:p>
          <a:p>
            <a:r>
              <a:rPr lang="en-US" sz="3200" dirty="0">
                <a:solidFill>
                  <a:schemeClr val="bg1"/>
                </a:solidFill>
                <a:effectLst>
                  <a:outerShdw blurRad="38100" dist="38100" dir="2700000" algn="ctr" rotWithShape="0">
                    <a:schemeClr val="tx1"/>
                  </a:outerShdw>
                </a:effectLst>
              </a:rPr>
              <a:t>Consequently, Daniel may have been as close as twenty miles or as far as several hundred miles from the city of Babylon (although his age probably precluded lengthy travel).</a:t>
            </a:r>
          </a:p>
        </p:txBody>
      </p:sp>
      <p:sp>
        <p:nvSpPr>
          <p:cNvPr id="7" name="Title 1">
            <a:extLst>
              <a:ext uri="{FF2B5EF4-FFF2-40B4-BE49-F238E27FC236}">
                <a16:creationId xmlns:a16="http://schemas.microsoft.com/office/drawing/2014/main" id="{6FB11270-CB60-DED5-DC96-64BB6650D677}"/>
              </a:ext>
            </a:extLst>
          </p:cNvPr>
          <p:cNvSpPr>
            <a:spLocks noGrp="1"/>
          </p:cNvSpPr>
          <p:nvPr>
            <p:ph type="title"/>
          </p:nvPr>
        </p:nvSpPr>
        <p:spPr>
          <a:xfrm>
            <a:off x="0" y="6"/>
            <a:ext cx="12192000" cy="82980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10:4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On the twenty-fourth day of the first month, as I was standing on the bank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great river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is,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Tigris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3681A21-3050-5C1B-8F16-89D36F798158}"/>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279–280</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7668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ACA68AA-56E5-A799-6CB4-303BB6DE9A0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791A15-A725-C022-039C-6AECECB83D7C}"/>
              </a:ext>
            </a:extLst>
          </p:cNvPr>
          <p:cNvSpPr>
            <a:spLocks noGrp="1"/>
          </p:cNvSpPr>
          <p:nvPr>
            <p:ph idx="1"/>
          </p:nvPr>
        </p:nvSpPr>
        <p:spPr>
          <a:xfrm>
            <a:off x="28197" y="946626"/>
            <a:ext cx="12163803" cy="5679752"/>
          </a:xfrm>
        </p:spPr>
        <p:txBody>
          <a:bodyPr>
            <a:normAutofit lnSpcReduction="10000"/>
          </a:bodyPr>
          <a:lstStyle/>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a:t>
            </a:r>
            <a:r>
              <a:rPr lang="en-US" sz="3600" dirty="0">
                <a:solidFill>
                  <a:schemeClr val="bg1"/>
                </a:solidFill>
                <a:effectLst>
                  <a:outerShdw blurRad="38100" dist="38100" dir="2700000" algn="ctr" rotWithShape="0">
                    <a:schemeClr val="tx1"/>
                  </a:outerShdw>
                </a:effectLst>
              </a:rPr>
              <a:t>” is an interjection and contains an element of excitement. </a:t>
            </a:r>
          </a:p>
          <a:p>
            <a:r>
              <a:rPr lang="en-US" sz="3600" dirty="0">
                <a:solidFill>
                  <a:schemeClr val="bg1"/>
                </a:solidFill>
                <a:effectLst>
                  <a:outerShdw blurRad="38100" dist="38100" dir="2700000" algn="ctr" rotWithShape="0">
                    <a:schemeClr val="tx1"/>
                  </a:outerShdw>
                </a:effectLst>
              </a:rPr>
              <a:t>Daniel was </a:t>
            </a:r>
            <a:r>
              <a:rPr lang="en-US" sz="3600" b="1" i="1" dirty="0">
                <a:solidFill>
                  <a:schemeClr val="bg1"/>
                </a:solidFill>
                <a:effectLst>
                  <a:outerShdw blurRad="38100" dist="38100" dir="2700000" algn="ctr" rotWithShape="0">
                    <a:schemeClr val="tx1"/>
                  </a:outerShdw>
                </a:effectLst>
              </a:rPr>
              <a:t>amazed</a:t>
            </a:r>
            <a:r>
              <a:rPr lang="en-US" sz="3600" dirty="0">
                <a:solidFill>
                  <a:schemeClr val="bg1"/>
                </a:solidFill>
                <a:effectLst>
                  <a:outerShdw blurRad="38100" dist="38100" dir="2700000" algn="ctr" rotWithShape="0">
                    <a:schemeClr val="tx1"/>
                  </a:outerShdw>
                </a:effectLst>
              </a:rPr>
              <a:t> at this heavenly being. </a:t>
            </a:r>
          </a:p>
          <a:p>
            <a:r>
              <a:rPr lang="en-US" sz="3600" dirty="0">
                <a:solidFill>
                  <a:schemeClr val="bg1"/>
                </a:solidFill>
                <a:effectLst>
                  <a:outerShdw blurRad="38100" dist="38100" dir="2700000" algn="ctr" rotWithShape="0">
                    <a:schemeClr val="tx1"/>
                  </a:outerShdw>
                </a:effectLst>
              </a:rPr>
              <a:t>Since this same heavenly being is presented in 12:6 as hovering in the air </a:t>
            </a:r>
            <a:r>
              <a:rPr lang="en-US" sz="3600" b="1" i="1" dirty="0">
                <a:solidFill>
                  <a:schemeClr val="bg1"/>
                </a:solidFill>
                <a:effectLst>
                  <a:outerShdw blurRad="38100" dist="38100" dir="2700000" algn="ctr" rotWithShape="0">
                    <a:schemeClr val="tx1"/>
                  </a:outerShdw>
                </a:effectLst>
              </a:rPr>
              <a:t>above</a:t>
            </a:r>
            <a:r>
              <a:rPr lang="en-US" sz="3600" dirty="0">
                <a:solidFill>
                  <a:schemeClr val="bg1"/>
                </a:solidFill>
                <a:effectLst>
                  <a:outerShdw blurRad="38100" dist="38100" dir="2700000" algn="ctr" rotWithShape="0">
                    <a:schemeClr val="tx1"/>
                  </a:outerShdw>
                </a:effectLst>
              </a:rPr>
              <a:t> the waters of the Tigris, that’s </a:t>
            </a:r>
            <a:r>
              <a:rPr lang="en-US" sz="3600" b="1" i="1" dirty="0">
                <a:solidFill>
                  <a:schemeClr val="bg1"/>
                </a:solidFill>
                <a:effectLst>
                  <a:outerShdw blurRad="38100" dist="38100" dir="2700000" algn="ctr" rotWithShape="0">
                    <a:schemeClr val="tx1"/>
                  </a:outerShdw>
                </a:effectLst>
              </a:rPr>
              <a:t>probably</a:t>
            </a:r>
            <a:r>
              <a:rPr lang="en-US" sz="3600" dirty="0">
                <a:solidFill>
                  <a:schemeClr val="bg1"/>
                </a:solidFill>
                <a:effectLst>
                  <a:outerShdw blurRad="38100" dist="38100" dir="2700000" algn="ctr" rotWithShape="0">
                    <a:schemeClr val="tx1"/>
                  </a:outerShdw>
                </a:effectLst>
              </a:rPr>
              <a:t> what he’s doing as Daniel sees him </a:t>
            </a:r>
            <a:r>
              <a:rPr lang="en-US" sz="3600" b="1" i="1" dirty="0">
                <a:solidFill>
                  <a:schemeClr val="bg1"/>
                </a:solidFill>
                <a:effectLst>
                  <a:outerShdw blurRad="38100" dist="38100" dir="2700000" algn="ctr" rotWithShape="0">
                    <a:schemeClr val="tx1"/>
                  </a:outerShdw>
                </a:effectLst>
              </a:rPr>
              <a:t>here</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Daniel was standing on the river bank, and the phrase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lifted up my eyes and looked</a:t>
            </a:r>
            <a:r>
              <a:rPr lang="en-US" sz="3600" dirty="0">
                <a:solidFill>
                  <a:schemeClr val="bg1"/>
                </a:solidFill>
                <a:effectLst>
                  <a:outerShdw blurRad="38100" dist="38100" dir="2700000" algn="ctr" rotWithShape="0">
                    <a:schemeClr val="tx1"/>
                  </a:outerShdw>
                </a:effectLst>
              </a:rPr>
              <a:t>” may also imply that this person was </a:t>
            </a:r>
            <a:r>
              <a:rPr lang="en-US" sz="3600" b="1" i="1" dirty="0">
                <a:solidFill>
                  <a:schemeClr val="bg1"/>
                </a:solidFill>
                <a:effectLst>
                  <a:outerShdw blurRad="38100" dist="38100" dir="2700000" algn="ctr" rotWithShape="0">
                    <a:schemeClr val="tx1"/>
                  </a:outerShdw>
                </a:effectLst>
              </a:rPr>
              <a:t>above</a:t>
            </a:r>
            <a:r>
              <a:rPr lang="en-US" sz="3600" dirty="0">
                <a:solidFill>
                  <a:schemeClr val="bg1"/>
                </a:solidFill>
                <a:effectLst>
                  <a:outerShdw blurRad="38100" dist="38100" dir="2700000" algn="ctr" rotWithShape="0">
                    <a:schemeClr val="tx1"/>
                  </a:outerShdw>
                </a:effectLst>
              </a:rPr>
              <a:t> the prophet.</a:t>
            </a:r>
          </a:p>
          <a:p>
            <a:r>
              <a:rPr lang="en-US" sz="3600" dirty="0">
                <a:solidFill>
                  <a:schemeClr val="bg1"/>
                </a:solidFill>
                <a:effectLst>
                  <a:outerShdw blurRad="38100" dist="38100" dir="2700000" algn="ctr" rotWithShape="0">
                    <a:schemeClr val="tx1"/>
                  </a:outerShdw>
                </a:effectLst>
              </a:rPr>
              <a:t>This heavenly being is called a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3600" dirty="0">
                <a:solidFill>
                  <a:schemeClr val="bg1"/>
                </a:solidFill>
                <a:effectLst>
                  <a:outerShdw blurRad="38100" dist="38100" dir="2700000" algn="ctr" rotWithShape="0">
                    <a:schemeClr val="tx1"/>
                  </a:outerShdw>
                </a:effectLst>
              </a:rPr>
              <a:t>” because he appeared in human form and was dressed in white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linen</a:t>
            </a:r>
            <a:r>
              <a:rPr lang="en-US" sz="3600" dirty="0">
                <a:solidFill>
                  <a:schemeClr val="bg1"/>
                </a:solidFill>
                <a:effectLst>
                  <a:outerShdw blurRad="38100" dist="38100" dir="2700000" algn="ctr" rotWithShape="0">
                    <a:schemeClr val="tx1"/>
                  </a:outerShdw>
                </a:effectLst>
              </a:rPr>
              <a:t>” garments. </a:t>
            </a:r>
          </a:p>
        </p:txBody>
      </p:sp>
      <p:sp>
        <p:nvSpPr>
          <p:cNvPr id="7" name="Title 1">
            <a:extLst>
              <a:ext uri="{FF2B5EF4-FFF2-40B4-BE49-F238E27FC236}">
                <a16:creationId xmlns:a16="http://schemas.microsoft.com/office/drawing/2014/main" id="{26D0FE90-B8D2-2F60-8C57-D68940ED1A21}"/>
              </a:ext>
            </a:extLst>
          </p:cNvPr>
          <p:cNvSpPr>
            <a:spLocks noGrp="1"/>
          </p:cNvSpPr>
          <p:nvPr>
            <p:ph type="title"/>
          </p:nvPr>
        </p:nvSpPr>
        <p:spPr>
          <a:xfrm>
            <a:off x="0" y="6"/>
            <a:ext cx="12192000" cy="82980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lifted up my eyes and looked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clothed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linen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 belt of fine gold from Uphaz around his waist.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D8F28F6-EE48-7E6D-9D8B-52F80C48E105}"/>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280–281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97651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D9A567F-5CFD-1DBB-90D3-AC71F20A830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08F62F-CBAE-430C-C2C9-4D20F9B448A7}"/>
              </a:ext>
            </a:extLst>
          </p:cNvPr>
          <p:cNvSpPr>
            <a:spLocks noGrp="1"/>
          </p:cNvSpPr>
          <p:nvPr>
            <p:ph idx="1"/>
          </p:nvPr>
        </p:nvSpPr>
        <p:spPr>
          <a:xfrm>
            <a:off x="28197" y="1003020"/>
            <a:ext cx="12163803" cy="5485648"/>
          </a:xfrm>
        </p:spPr>
        <p:txBody>
          <a:bodyPr>
            <a:normAutofit/>
          </a:bodyPr>
          <a:lstStyle/>
          <a:p>
            <a:r>
              <a:rPr lang="en-US" sz="3200" dirty="0">
                <a:solidFill>
                  <a:schemeClr val="bg1"/>
                </a:solidFill>
                <a:effectLst>
                  <a:outerShdw blurRad="38100" dist="38100" dir="2700000" algn="ctr" rotWithShape="0">
                    <a:schemeClr val="tx1"/>
                  </a:outerShdw>
                </a:effectLst>
              </a:rPr>
              <a:t>Priests (cf. Exod 28:42; Lev 6:3, 10; 16:4) and the angel in Ezek 9:2–3, 11; 10:2, 6–7 (cf. Rev 15:6) are </a:t>
            </a:r>
            <a:r>
              <a:rPr lang="en-US" sz="3200" b="1" i="1" dirty="0">
                <a:solidFill>
                  <a:schemeClr val="bg1"/>
                </a:solidFill>
                <a:effectLst>
                  <a:outerShdw blurRad="38100" dist="38100" dir="2700000" algn="ctr" rotWithShape="0">
                    <a:schemeClr val="tx1"/>
                  </a:outerShdw>
                </a:effectLst>
              </a:rPr>
              <a:t>also</a:t>
            </a:r>
            <a:r>
              <a:rPr lang="en-US" sz="3200" dirty="0">
                <a:solidFill>
                  <a:schemeClr val="bg1"/>
                </a:solidFill>
                <a:effectLst>
                  <a:outerShdw blurRad="38100" dist="38100" dir="2700000" algn="ctr" rotWithShape="0">
                    <a:schemeClr val="tx1"/>
                  </a:outerShdw>
                </a:effectLst>
              </a:rPr>
              <a:t> said to have been dressed in white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linen</a:t>
            </a:r>
            <a:r>
              <a:rPr lang="en-US" sz="3200" dirty="0">
                <a:solidFill>
                  <a:schemeClr val="bg1"/>
                </a:solidFill>
                <a:effectLst>
                  <a:outerShdw blurRad="38100" dist="38100" dir="2700000" algn="ctr" rotWithShape="0">
                    <a:schemeClr val="tx1"/>
                  </a:outerShdw>
                </a:effectLst>
              </a:rPr>
              <a:t>” garments. </a:t>
            </a:r>
          </a:p>
          <a:p>
            <a:r>
              <a:rPr lang="en-US" sz="3200" dirty="0">
                <a:solidFill>
                  <a:schemeClr val="bg1"/>
                </a:solidFill>
                <a:effectLst>
                  <a:outerShdw blurRad="38100" dist="38100" dir="2700000" algn="ctr" rotWithShape="0">
                    <a:schemeClr val="tx1"/>
                  </a:outerShdw>
                </a:effectLst>
              </a:rPr>
              <a:t>However, it may not have been the </a:t>
            </a:r>
            <a:r>
              <a:rPr lang="en-US" sz="3200" b="1" i="1" dirty="0">
                <a:solidFill>
                  <a:schemeClr val="bg1"/>
                </a:solidFill>
                <a:effectLst>
                  <a:outerShdw blurRad="38100" dist="38100" dir="2700000" algn="ctr" rotWithShape="0">
                    <a:schemeClr val="tx1"/>
                  </a:outerShdw>
                </a:effectLst>
              </a:rPr>
              <a:t>material</a:t>
            </a:r>
            <a:r>
              <a:rPr lang="en-US" sz="3200" dirty="0">
                <a:solidFill>
                  <a:schemeClr val="bg1"/>
                </a:solidFill>
                <a:effectLst>
                  <a:outerShdw blurRad="38100" dist="38100" dir="2700000" algn="ctr" rotWithShape="0">
                    <a:schemeClr val="tx1"/>
                  </a:outerShdw>
                </a:effectLst>
              </a:rPr>
              <a:t> as much as its </a:t>
            </a:r>
            <a:r>
              <a:rPr lang="en-US" sz="3200" b="1" i="1" dirty="0">
                <a:solidFill>
                  <a:schemeClr val="bg1"/>
                </a:solidFill>
                <a:effectLst>
                  <a:outerShdw blurRad="38100" dist="38100" dir="2700000" algn="ctr" rotWithShape="0">
                    <a:schemeClr val="tx1"/>
                  </a:outerShdw>
                </a:effectLst>
              </a:rPr>
              <a:t>white color </a:t>
            </a:r>
            <a:r>
              <a:rPr lang="en-US" sz="3200" dirty="0">
                <a:solidFill>
                  <a:schemeClr val="bg1"/>
                </a:solidFill>
                <a:effectLst>
                  <a:outerShdw blurRad="38100" dist="38100" dir="2700000" algn="ctr" rotWithShape="0">
                    <a:schemeClr val="tx1"/>
                  </a:outerShdw>
                </a:effectLst>
              </a:rPr>
              <a:t>that was significant, since white is symbolic of </a:t>
            </a:r>
            <a:r>
              <a:rPr lang="en-US" sz="3200" b="1" i="1" dirty="0">
                <a:solidFill>
                  <a:schemeClr val="bg1"/>
                </a:solidFill>
                <a:effectLst>
                  <a:outerShdw blurRad="38100" dist="38100" dir="2700000" algn="ctr" rotWithShape="0">
                    <a:schemeClr val="tx1"/>
                  </a:outerShdw>
                </a:effectLst>
              </a:rPr>
              <a:t>purity</a:t>
            </a:r>
            <a:r>
              <a:rPr lang="en-US" sz="3200" dirty="0">
                <a:solidFill>
                  <a:schemeClr val="bg1"/>
                </a:solidFill>
                <a:effectLst>
                  <a:outerShdw blurRad="38100" dist="38100" dir="2700000" algn="ctr" rotWithShape="0">
                    <a:schemeClr val="tx1"/>
                  </a:outerShdw>
                </a:effectLst>
              </a:rPr>
              <a:t> (cf. Isaiah 1:18; Dan 11:35; 12:10). </a:t>
            </a:r>
          </a:p>
          <a:p>
            <a:r>
              <a:rPr lang="en-US" sz="3200" dirty="0">
                <a:solidFill>
                  <a:schemeClr val="bg1"/>
                </a:solidFill>
                <a:effectLst>
                  <a:outerShdw blurRad="38100" dist="38100" dir="2700000" algn="ctr" rotWithShape="0">
                    <a:schemeClr val="tx1"/>
                  </a:outerShdw>
                </a:effectLst>
              </a:rPr>
              <a:t>Saints in heaven are </a:t>
            </a:r>
            <a:r>
              <a:rPr lang="en-US" sz="3200" b="1" i="1" dirty="0">
                <a:solidFill>
                  <a:schemeClr val="bg1"/>
                </a:solidFill>
                <a:effectLst>
                  <a:outerShdw blurRad="38100" dist="38100" dir="2700000" algn="ctr" rotWithShape="0">
                    <a:schemeClr val="tx1"/>
                  </a:outerShdw>
                </a:effectLst>
              </a:rPr>
              <a:t>also</a:t>
            </a:r>
            <a:r>
              <a:rPr lang="en-US" sz="3200" dirty="0">
                <a:solidFill>
                  <a:schemeClr val="bg1"/>
                </a:solidFill>
                <a:effectLst>
                  <a:outerShdw blurRad="38100" dist="38100" dir="2700000" algn="ctr" rotWithShape="0">
                    <a:schemeClr val="tx1"/>
                  </a:outerShdw>
                </a:effectLst>
              </a:rPr>
              <a:t> described as wearing white robes (cf. Rev 3:5; 6:11; 7:9, 13), and </a:t>
            </a:r>
            <a:r>
              <a:rPr lang="en-US" sz="3200" b="1" i="1" dirty="0">
                <a:solidFill>
                  <a:schemeClr val="bg1"/>
                </a:solidFill>
                <a:effectLst>
                  <a:outerShdw blurRad="38100" dist="38100" dir="2700000" algn="ctr" rotWithShape="0">
                    <a:schemeClr val="tx1"/>
                  </a:outerShdw>
                </a:effectLst>
              </a:rPr>
              <a:t>earlier</a:t>
            </a:r>
            <a:r>
              <a:rPr lang="en-US" sz="3200" dirty="0">
                <a:solidFill>
                  <a:schemeClr val="bg1"/>
                </a:solidFill>
                <a:effectLst>
                  <a:outerShdw blurRad="38100" dist="38100" dir="2700000" algn="ctr" rotWithShape="0">
                    <a:schemeClr val="tx1"/>
                  </a:outerShdw>
                </a:effectLst>
              </a:rPr>
              <a:t> in this book (7:9) God </a:t>
            </a:r>
            <a:r>
              <a:rPr lang="en-US" sz="3200" b="1" i="1" dirty="0">
                <a:solidFill>
                  <a:schemeClr val="bg1"/>
                </a:solidFill>
                <a:effectLst>
                  <a:outerShdw blurRad="38100" dist="38100" dir="2700000" algn="ctr" rotWithShape="0">
                    <a:schemeClr val="tx1"/>
                  </a:outerShdw>
                </a:effectLst>
              </a:rPr>
              <a:t>himself</a:t>
            </a:r>
            <a:r>
              <a:rPr lang="en-US" sz="3200" dirty="0">
                <a:solidFill>
                  <a:schemeClr val="bg1"/>
                </a:solidFill>
                <a:effectLst>
                  <a:outerShdw blurRad="38100" dist="38100" dir="2700000" algn="ctr" rotWithShape="0">
                    <a:schemeClr val="tx1"/>
                  </a:outerShdw>
                </a:effectLst>
              </a:rPr>
              <a:t> was described as being clothed in white garments. </a:t>
            </a:r>
          </a:p>
          <a:p>
            <a:r>
              <a:rPr lang="en-US" sz="3200" dirty="0">
                <a:solidFill>
                  <a:schemeClr val="bg1"/>
                </a:solidFill>
                <a:effectLst>
                  <a:outerShdw blurRad="38100" dist="38100" dir="2700000" algn="ctr" rotWithShape="0">
                    <a:schemeClr val="tx1"/>
                  </a:outerShdw>
                </a:effectLst>
              </a:rPr>
              <a:t>So, the significance of being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clothed in linen</a:t>
            </a:r>
            <a:r>
              <a:rPr lang="en-US" sz="3200" dirty="0">
                <a:solidFill>
                  <a:schemeClr val="bg1"/>
                </a:solidFill>
                <a:effectLst>
                  <a:outerShdw blurRad="38100" dist="38100" dir="2700000" algn="ctr" rotWithShape="0">
                    <a:schemeClr val="tx1"/>
                  </a:outerShdw>
                </a:effectLst>
              </a:rPr>
              <a:t>” is that this heavenly being was </a:t>
            </a:r>
            <a:r>
              <a:rPr lang="en-US" sz="3200" b="1" i="1" dirty="0">
                <a:solidFill>
                  <a:schemeClr val="bg1"/>
                </a:solidFill>
                <a:effectLst>
                  <a:outerShdw blurRad="38100" dist="38100" dir="2700000" algn="ctr" rotWithShape="0">
                    <a:schemeClr val="tx1"/>
                  </a:outerShdw>
                </a:effectLst>
              </a:rPr>
              <a:t>eminently holy</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A135C73C-F485-1050-5402-41638A362DB5}"/>
              </a:ext>
            </a:extLst>
          </p:cNvPr>
          <p:cNvSpPr>
            <a:spLocks noGrp="1"/>
          </p:cNvSpPr>
          <p:nvPr>
            <p:ph type="title"/>
          </p:nvPr>
        </p:nvSpPr>
        <p:spPr>
          <a:xfrm>
            <a:off x="0" y="6"/>
            <a:ext cx="12192000" cy="82980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lifted up my eyes and looked, and behold, a man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clothed in linen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with a belt of fine gold from Uphaz around his waist.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9806950-7C8A-83EE-9FB7-2C8812BD6AF4}"/>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280–281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82237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9C71458-FDA3-C541-A0FC-2AD422A7BED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31F0C4-4E4E-7AD1-5CB4-A3531CE770C9}"/>
              </a:ext>
            </a:extLst>
          </p:cNvPr>
          <p:cNvSpPr>
            <a:spLocks noGrp="1"/>
          </p:cNvSpPr>
          <p:nvPr>
            <p:ph idx="1"/>
          </p:nvPr>
        </p:nvSpPr>
        <p:spPr>
          <a:xfrm>
            <a:off x="28197" y="1210490"/>
            <a:ext cx="12163803" cy="5278177"/>
          </a:xfrm>
        </p:spPr>
        <p:txBody>
          <a:bodyPr>
            <a:normAutofit/>
          </a:bodyPr>
          <a:lstStyle/>
          <a:p>
            <a:r>
              <a:rPr lang="en-US" sz="4000" dirty="0">
                <a:solidFill>
                  <a:schemeClr val="bg1"/>
                </a:solidFill>
                <a:effectLst>
                  <a:outerShdw blurRad="38100" dist="38100" dir="2700000" algn="ctr" rotWithShape="0">
                    <a:schemeClr val="tx1"/>
                  </a:outerShdw>
                </a:effectLst>
              </a:rPr>
              <a:t>This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 of fine gold </a:t>
            </a:r>
            <a:r>
              <a:rPr lang="en-US" sz="4000" dirty="0">
                <a:solidFill>
                  <a:schemeClr val="bg1"/>
                </a:solidFill>
                <a:effectLst>
                  <a:outerShdw blurRad="38100" dist="38100" dir="2700000" algn="ctr" rotWithShape="0">
                    <a:schemeClr val="tx1"/>
                  </a:outerShdw>
                </a:effectLst>
              </a:rPr>
              <a:t>” may have been in the form of chain-links, hinged panels, or gold thread embroidery.</a:t>
            </a:r>
          </a:p>
          <a:p>
            <a:r>
              <a:rPr lang="en-US" sz="4000" dirty="0">
                <a:solidFill>
                  <a:schemeClr val="bg1"/>
                </a:solidFill>
                <a:effectLst>
                  <a:outerShdw blurRad="38100" dist="38100" dir="2700000" algn="ctr" rotWithShape="0">
                    <a:schemeClr val="tx1"/>
                  </a:outerShdw>
                </a:effectLst>
              </a:rPr>
              <a:t>A linen belt embroidered with gold thread is most likely. </a:t>
            </a:r>
          </a:p>
          <a:p>
            <a:r>
              <a:rPr lang="en-US" sz="4000" dirty="0">
                <a:solidFill>
                  <a:schemeClr val="bg1"/>
                </a:solidFill>
                <a:effectLst>
                  <a:outerShdw blurRad="38100" dist="38100" dir="2700000" algn="ctr" rotWithShape="0">
                    <a:schemeClr val="tx1"/>
                  </a:outerShdw>
                </a:effectLst>
              </a:rPr>
              <a:t>A golden belt was part of the costume of the wealthy and royal classes in the ancient Near East (cf. 1 Macc 10:89; 11:58). </a:t>
            </a:r>
          </a:p>
          <a:p>
            <a:r>
              <a:rPr lang="en-US" sz="4000" dirty="0">
                <a:solidFill>
                  <a:schemeClr val="bg1"/>
                </a:solidFill>
                <a:effectLst>
                  <a:outerShdw blurRad="38100" dist="38100" dir="2700000" algn="ctr" rotWithShape="0">
                    <a:schemeClr val="tx1"/>
                  </a:outerShdw>
                </a:effectLst>
              </a:rPr>
              <a:t>In this context, the symbolism may suggest that the one wearing it was a king or judge.</a:t>
            </a:r>
          </a:p>
        </p:txBody>
      </p:sp>
      <p:sp>
        <p:nvSpPr>
          <p:cNvPr id="7" name="Title 1">
            <a:extLst>
              <a:ext uri="{FF2B5EF4-FFF2-40B4-BE49-F238E27FC236}">
                <a16:creationId xmlns:a16="http://schemas.microsoft.com/office/drawing/2014/main" id="{F654436B-B587-99C6-6648-2CC2B3A0B8E6}"/>
              </a:ext>
            </a:extLst>
          </p:cNvPr>
          <p:cNvSpPr>
            <a:spLocks noGrp="1"/>
          </p:cNvSpPr>
          <p:nvPr>
            <p:ph type="title"/>
          </p:nvPr>
        </p:nvSpPr>
        <p:spPr>
          <a:xfrm>
            <a:off x="0" y="6"/>
            <a:ext cx="12192000" cy="82980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lifted up my eyes and looked, and behold, a man clothed in linen, with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 of fine gold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Uphaz around his waist.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7C0B5AE-806F-63D8-E30D-6A15655DB7E3}"/>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280–281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02180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706A893-6069-4E99-F23B-AF234479DF4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DD87A6-C69A-E502-7937-7E6ADDC7228E}"/>
              </a:ext>
            </a:extLst>
          </p:cNvPr>
          <p:cNvSpPr>
            <a:spLocks noGrp="1"/>
          </p:cNvSpPr>
          <p:nvPr>
            <p:ph idx="1"/>
          </p:nvPr>
        </p:nvSpPr>
        <p:spPr>
          <a:xfrm>
            <a:off x="28197" y="1430008"/>
            <a:ext cx="12163803" cy="5058659"/>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The Hebrew word translated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beryl</a:t>
            </a:r>
            <a:r>
              <a:rPr lang="en-US" sz="4000" dirty="0">
                <a:solidFill>
                  <a:schemeClr val="bg1"/>
                </a:solidFill>
                <a:effectLst>
                  <a:outerShdw blurRad="38100" dist="38100" dir="2700000" algn="ctr" rotWithShape="0">
                    <a:schemeClr val="tx1"/>
                  </a:outerShdw>
                </a:effectLst>
              </a:rPr>
              <a:t>,” occurs a number of times in the Old Testament (e.g., Ezek 1:16; 10:9) and denotes some kind of gold-colored precious stone, although its exact identification is unclear. </a:t>
            </a:r>
          </a:p>
          <a:p>
            <a:r>
              <a:rPr lang="en-US" sz="4000" dirty="0">
                <a:solidFill>
                  <a:schemeClr val="bg1"/>
                </a:solidFill>
                <a:effectLst>
                  <a:outerShdw blurRad="38100" dist="38100" dir="2700000" algn="ctr" rotWithShape="0">
                    <a:schemeClr val="tx1"/>
                  </a:outerShdw>
                </a:effectLst>
              </a:rPr>
              <a:t>It has been variously translated 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beryl</a:t>
            </a:r>
            <a:r>
              <a:rPr lang="en-US" sz="4000" dirty="0">
                <a:solidFill>
                  <a:schemeClr val="bg1"/>
                </a:solidFill>
                <a:effectLst>
                  <a:outerShdw blurRad="38100" dist="38100" dir="2700000" algn="ctr" rotWithShape="0">
                    <a:schemeClr val="tx1"/>
                  </a:outerShdw>
                </a:effectLst>
              </a:rPr>
              <a:t>” (KJV, NKJV, NASB, NRSV, Montgomery),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chrysolite</a:t>
            </a:r>
            <a:r>
              <a:rPr lang="en-US" sz="4000" dirty="0">
                <a:solidFill>
                  <a:schemeClr val="bg1"/>
                </a:solidFill>
                <a:effectLst>
                  <a:outerShdw blurRad="38100" dist="38100" dir="2700000" algn="ctr" rotWithShape="0">
                    <a:schemeClr val="tx1"/>
                  </a:outerShdw>
                </a:effectLst>
              </a:rPr>
              <a:t>,” (NIV) or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topaz</a:t>
            </a:r>
            <a:r>
              <a:rPr lang="en-US" sz="4000" dirty="0">
                <a:solidFill>
                  <a:schemeClr val="bg1"/>
                </a:solidFill>
                <a:effectLst>
                  <a:outerShdw blurRad="38100" dist="38100" dir="2700000" algn="ctr" rotWithShape="0">
                    <a:schemeClr val="tx1"/>
                  </a:outerShdw>
                </a:effectLst>
              </a:rPr>
              <a:t>” (Goldingay). </a:t>
            </a:r>
          </a:p>
          <a:p>
            <a:r>
              <a:rPr lang="en-US" sz="4000" dirty="0">
                <a:solidFill>
                  <a:schemeClr val="bg1"/>
                </a:solidFill>
                <a:effectLst>
                  <a:outerShdw blurRad="38100" dist="38100" dir="2700000" algn="ctr" rotWithShape="0">
                    <a:schemeClr val="tx1"/>
                  </a:outerShdw>
                </a:effectLst>
              </a:rPr>
              <a:t>This gem is said to be a flashing stone, described by Pliny as “</a:t>
            </a:r>
            <a:r>
              <a:rPr lang="en-US" sz="40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a transparent stone with a refulgence like that of gold</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 </a:t>
            </a:r>
            <a:r>
              <a:rPr lang="en-US" sz="4000" b="1" i="1" dirty="0">
                <a:solidFill>
                  <a:schemeClr val="bg1"/>
                </a:solidFill>
                <a:effectLst>
                  <a:outerShdw blurRad="38100" dist="38100" dir="2700000" algn="ctr" rotWithShape="0">
                    <a:schemeClr val="tx1"/>
                  </a:outerShdw>
                </a:effectLst>
              </a:rPr>
              <a:t>yellow-colored</a:t>
            </a:r>
            <a:r>
              <a:rPr lang="en-US" sz="4000" dirty="0">
                <a:solidFill>
                  <a:schemeClr val="bg1"/>
                </a:solidFill>
                <a:effectLst>
                  <a:outerShdw blurRad="38100" dist="38100" dir="2700000" algn="ctr" rotWithShape="0">
                    <a:schemeClr val="tx1"/>
                  </a:outerShdw>
                </a:effectLst>
              </a:rPr>
              <a:t> stone must have been intended because the term describes the body of the heavenly being as glowing like golden fire (cf. the later description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arms and legs like the gleam of burnished bronze</a:t>
            </a:r>
            <a:r>
              <a:rPr lang="en-US" sz="40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BC827B18-2ECB-DD96-5262-EEAAF49C4D29}"/>
              </a:ext>
            </a:extLst>
          </p:cNvPr>
          <p:cNvSpPr>
            <a:spLocks noGrp="1"/>
          </p:cNvSpPr>
          <p:nvPr>
            <p:ph type="title"/>
          </p:nvPr>
        </p:nvSpPr>
        <p:spPr>
          <a:xfrm>
            <a:off x="0" y="5"/>
            <a:ext cx="12192000" cy="113594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body was like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beryl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face like the appearance of lightning, his eyes like flaming torches,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arms and legs like the gleam of burnished bronze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sound of his words like the sound of a multitude.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482254-7432-114F-D22F-A87563EF935A}"/>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281–282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92680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154B221-1BF1-B628-4912-326F07CC81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6AD419-7148-846E-A2A5-9AE3A36A1DC7}"/>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Daniel Chapters 10-12</a:t>
            </a:r>
          </a:p>
        </p:txBody>
      </p:sp>
      <p:sp>
        <p:nvSpPr>
          <p:cNvPr id="5" name="Content Placeholder 4">
            <a:extLst>
              <a:ext uri="{FF2B5EF4-FFF2-40B4-BE49-F238E27FC236}">
                <a16:creationId xmlns:a16="http://schemas.microsoft.com/office/drawing/2014/main" id="{683A2DAB-BE86-7EEF-6B7F-D50BD97E131C}"/>
              </a:ext>
            </a:extLst>
          </p:cNvPr>
          <p:cNvSpPr>
            <a:spLocks noGrp="1"/>
          </p:cNvSpPr>
          <p:nvPr>
            <p:ph idx="1"/>
          </p:nvPr>
        </p:nvSpPr>
        <p:spPr>
          <a:xfrm>
            <a:off x="344556" y="623957"/>
            <a:ext cx="11502887" cy="5997423"/>
          </a:xfrm>
        </p:spPr>
        <p:txBody>
          <a:bodyPr>
            <a:normAutofit fontScale="85000" lnSpcReduction="10000"/>
          </a:bodyPr>
          <a:lstStyle/>
          <a:p>
            <a:r>
              <a:rPr lang="en-US" sz="3600" dirty="0">
                <a:solidFill>
                  <a:schemeClr val="bg1"/>
                </a:solidFill>
                <a:effectLst>
                  <a:outerShdw blurRad="38100" dist="38100" dir="2700000" algn="ctr" rotWithShape="0">
                    <a:schemeClr val="tx1"/>
                  </a:outerShdw>
                </a:effectLst>
              </a:rPr>
              <a:t>These three chapters (10-12) form a </a:t>
            </a:r>
            <a:r>
              <a:rPr lang="en-US" sz="3600" b="1" i="1" dirty="0">
                <a:solidFill>
                  <a:schemeClr val="bg1"/>
                </a:solidFill>
                <a:effectLst>
                  <a:outerShdw blurRad="38100" dist="38100" dir="2700000" algn="ctr" rotWithShape="0">
                    <a:schemeClr val="tx1"/>
                  </a:outerShdw>
                </a:effectLst>
              </a:rPr>
              <a:t>unit</a:t>
            </a:r>
            <a:r>
              <a:rPr lang="en-US" sz="3600" dirty="0">
                <a:solidFill>
                  <a:schemeClr val="bg1"/>
                </a:solidFill>
                <a:effectLst>
                  <a:outerShdw blurRad="38100" dist="38100" dir="2700000" algn="ctr" rotWithShape="0">
                    <a:schemeClr val="tx1"/>
                  </a:outerShdw>
                </a:effectLst>
              </a:rPr>
              <a:t>, the longest unit in the entire book, and they basically contain </a:t>
            </a:r>
            <a:r>
              <a:rPr lang="en-US" sz="3600" b="1" i="1" dirty="0">
                <a:solidFill>
                  <a:schemeClr val="bg1"/>
                </a:solidFill>
                <a:effectLst>
                  <a:outerShdw blurRad="38100" dist="38100" dir="2700000" algn="ctr" rotWithShape="0">
                    <a:schemeClr val="tx1"/>
                  </a:outerShdw>
                </a:effectLst>
              </a:rPr>
              <a:t>one</a:t>
            </a:r>
            <a:r>
              <a:rPr lang="en-US" sz="3600" dirty="0">
                <a:solidFill>
                  <a:schemeClr val="bg1"/>
                </a:solidFill>
                <a:effectLst>
                  <a:outerShdw blurRad="38100" dist="38100" dir="2700000" algn="ctr" rotWithShape="0">
                    <a:schemeClr val="tx1"/>
                  </a:outerShdw>
                </a:effectLst>
              </a:rPr>
              <a:t> vision. </a:t>
            </a:r>
          </a:p>
          <a:p>
            <a:r>
              <a:rPr lang="en-US" sz="3600" dirty="0">
                <a:solidFill>
                  <a:schemeClr val="bg1"/>
                </a:solidFill>
                <a:effectLst>
                  <a:outerShdw blurRad="38100" dist="38100" dir="2700000" algn="ctr" rotWithShape="0">
                    <a:schemeClr val="tx1"/>
                  </a:outerShdw>
                </a:effectLst>
              </a:rPr>
              <a:t>Up to this point the visions have </a:t>
            </a:r>
            <a:r>
              <a:rPr lang="en-US" sz="3600" b="1" i="1" dirty="0">
                <a:solidFill>
                  <a:schemeClr val="bg1"/>
                </a:solidFill>
                <a:effectLst>
                  <a:outerShdw blurRad="38100" dist="38100" dir="2700000" algn="ctr" rotWithShape="0">
                    <a:schemeClr val="tx1"/>
                  </a:outerShdw>
                </a:effectLst>
              </a:rPr>
              <a:t>each</a:t>
            </a:r>
            <a:r>
              <a:rPr lang="en-US" sz="3600" dirty="0">
                <a:solidFill>
                  <a:schemeClr val="bg1"/>
                </a:solidFill>
                <a:effectLst>
                  <a:outerShdw blurRad="38100" dist="38100" dir="2700000" algn="ctr" rotWithShape="0">
                    <a:schemeClr val="tx1"/>
                  </a:outerShdw>
                </a:effectLst>
              </a:rPr>
              <a:t> been handled in </a:t>
            </a:r>
            <a:r>
              <a:rPr lang="en-US" sz="3600" b="1" i="1" dirty="0">
                <a:solidFill>
                  <a:schemeClr val="bg1"/>
                </a:solidFill>
                <a:effectLst>
                  <a:outerShdw blurRad="38100" dist="38100" dir="2700000" algn="ctr" rotWithShape="0">
                    <a:schemeClr val="tx1"/>
                  </a:outerShdw>
                </a:effectLst>
              </a:rPr>
              <a:t>one</a:t>
            </a:r>
            <a:r>
              <a:rPr lang="en-US" sz="3600" dirty="0">
                <a:solidFill>
                  <a:schemeClr val="bg1"/>
                </a:solidFill>
                <a:effectLst>
                  <a:outerShdw blurRad="38100" dist="38100" dir="2700000" algn="ctr" rotWithShape="0">
                    <a:schemeClr val="tx1"/>
                  </a:outerShdw>
                </a:effectLst>
              </a:rPr>
              <a:t> chapter. </a:t>
            </a:r>
          </a:p>
          <a:p>
            <a:r>
              <a:rPr lang="en-US" sz="3600" b="1" i="1" dirty="0">
                <a:solidFill>
                  <a:schemeClr val="bg1"/>
                </a:solidFill>
                <a:effectLst>
                  <a:outerShdw blurRad="38100" dist="38100" dir="2700000" algn="ctr" rotWithShape="0">
                    <a:schemeClr val="tx1"/>
                  </a:outerShdw>
                </a:effectLst>
              </a:rPr>
              <a:t>Now</a:t>
            </a:r>
            <a:r>
              <a:rPr lang="en-US" sz="3600" dirty="0">
                <a:solidFill>
                  <a:schemeClr val="bg1"/>
                </a:solidFill>
                <a:effectLst>
                  <a:outerShdw blurRad="38100" dist="38100" dir="2700000" algn="ctr" rotWithShape="0">
                    <a:schemeClr val="tx1"/>
                  </a:outerShdw>
                </a:effectLst>
              </a:rPr>
              <a:t> there is a </a:t>
            </a:r>
            <a:r>
              <a:rPr lang="en-US" sz="3600" b="1" i="1" dirty="0">
                <a:solidFill>
                  <a:schemeClr val="bg1"/>
                </a:solidFill>
                <a:effectLst>
                  <a:outerShdw blurRad="38100" dist="38100" dir="2700000" algn="ctr" rotWithShape="0">
                    <a:schemeClr val="tx1"/>
                  </a:outerShdw>
                </a:effectLst>
              </a:rPr>
              <a:t>lengthy</a:t>
            </a:r>
            <a:r>
              <a:rPr lang="en-US" sz="3600" dirty="0">
                <a:solidFill>
                  <a:schemeClr val="bg1"/>
                </a:solidFill>
                <a:effectLst>
                  <a:outerShdw blurRad="38100" dist="38100" dir="2700000" algn="ctr" rotWithShape="0">
                    <a:schemeClr val="tx1"/>
                  </a:outerShdw>
                </a:effectLst>
              </a:rPr>
              <a:t> vision, presented in chapter 11, to which a </a:t>
            </a:r>
            <a:r>
              <a:rPr lang="en-US" sz="3600" b="1" i="1" dirty="0">
                <a:solidFill>
                  <a:schemeClr val="bg1"/>
                </a:solidFill>
                <a:effectLst>
                  <a:outerShdw blurRad="38100" dist="38100" dir="2700000" algn="ctr" rotWithShape="0">
                    <a:schemeClr val="tx1"/>
                  </a:outerShdw>
                </a:effectLst>
              </a:rPr>
              <a:t>preface</a:t>
            </a:r>
            <a:r>
              <a:rPr lang="en-US" sz="3600" dirty="0">
                <a:solidFill>
                  <a:schemeClr val="bg1"/>
                </a:solidFill>
                <a:effectLst>
                  <a:outerShdw blurRad="38100" dist="38100" dir="2700000" algn="ctr" rotWithShape="0">
                    <a:schemeClr val="tx1"/>
                  </a:outerShdw>
                </a:effectLst>
              </a:rPr>
              <a:t> (chapter 10) and a </a:t>
            </a:r>
            <a:r>
              <a:rPr lang="en-US" sz="3600" b="1" i="1" dirty="0">
                <a:solidFill>
                  <a:schemeClr val="bg1"/>
                </a:solidFill>
                <a:effectLst>
                  <a:outerShdw blurRad="38100" dist="38100" dir="2700000" algn="ctr" rotWithShape="0">
                    <a:schemeClr val="tx1"/>
                  </a:outerShdw>
                </a:effectLst>
              </a:rPr>
              <a:t>postscript</a:t>
            </a:r>
            <a:r>
              <a:rPr lang="en-US" sz="3600" dirty="0">
                <a:solidFill>
                  <a:schemeClr val="bg1"/>
                </a:solidFill>
                <a:effectLst>
                  <a:outerShdw blurRad="38100" dist="38100" dir="2700000" algn="ctr" rotWithShape="0">
                    <a:schemeClr val="tx1"/>
                  </a:outerShdw>
                </a:effectLst>
              </a:rPr>
              <a:t> (chapter 12) have been added.</a:t>
            </a:r>
          </a:p>
          <a:p>
            <a:r>
              <a:rPr lang="en-US" sz="3600" dirty="0">
                <a:solidFill>
                  <a:schemeClr val="bg1"/>
                </a:solidFill>
                <a:effectLst>
                  <a:outerShdw blurRad="38100" dist="38100" dir="2700000" algn="ctr" rotWithShape="0">
                    <a:schemeClr val="tx1"/>
                  </a:outerShdw>
                </a:effectLst>
              </a:rPr>
              <a:t>Chapter 10, which we will begin looking at today, tells how the vision </a:t>
            </a:r>
            <a:r>
              <a:rPr lang="en-US" sz="3600" b="1" i="1" dirty="0">
                <a:solidFill>
                  <a:schemeClr val="bg1"/>
                </a:solidFill>
                <a:effectLst>
                  <a:outerShdw blurRad="38100" dist="38100" dir="2700000" algn="ctr" rotWithShape="0">
                    <a:schemeClr val="tx1"/>
                  </a:outerShdw>
                </a:effectLst>
              </a:rPr>
              <a:t>came</a:t>
            </a:r>
            <a:r>
              <a:rPr lang="en-US" sz="3600" dirty="0">
                <a:solidFill>
                  <a:schemeClr val="bg1"/>
                </a:solidFill>
                <a:effectLst>
                  <a:outerShdw blurRad="38100" dist="38100" dir="2700000" algn="ctr" rotWithShape="0">
                    <a:schemeClr val="tx1"/>
                  </a:outerShdw>
                </a:effectLst>
              </a:rPr>
              <a:t> to Daniel. </a:t>
            </a:r>
          </a:p>
          <a:p>
            <a:r>
              <a:rPr lang="en-US" sz="3600" dirty="0">
                <a:solidFill>
                  <a:schemeClr val="bg1"/>
                </a:solidFill>
                <a:effectLst>
                  <a:outerShdw blurRad="38100" dist="38100" dir="2700000" algn="ctr" rotWithShape="0">
                    <a:schemeClr val="tx1"/>
                  </a:outerShdw>
                </a:effectLst>
              </a:rPr>
              <a:t>Daniel had been </a:t>
            </a:r>
            <a:r>
              <a:rPr lang="en-US" sz="3600" b="1" i="1" dirty="0">
                <a:solidFill>
                  <a:schemeClr val="bg1"/>
                </a:solidFill>
                <a:effectLst>
                  <a:outerShdw blurRad="38100" dist="38100" dir="2700000" algn="ctr" rotWithShape="0">
                    <a:schemeClr val="tx1"/>
                  </a:outerShdw>
                </a:effectLst>
              </a:rPr>
              <a:t>mourning</a:t>
            </a:r>
            <a:r>
              <a:rPr lang="en-US" sz="3600" dirty="0">
                <a:solidFill>
                  <a:schemeClr val="bg1"/>
                </a:solidFill>
                <a:effectLst>
                  <a:outerShdw blurRad="38100" dist="38100" dir="2700000" algn="ctr" rotWithShape="0">
                    <a:schemeClr val="tx1"/>
                  </a:outerShdw>
                </a:effectLst>
              </a:rPr>
              <a:t> for the trials God had shown were going to come upon his people, and he had sought </a:t>
            </a:r>
            <a:r>
              <a:rPr lang="en-US" sz="3600" b="1" i="1" dirty="0">
                <a:solidFill>
                  <a:schemeClr val="bg1"/>
                </a:solidFill>
                <a:effectLst>
                  <a:outerShdw blurRad="38100" dist="38100" dir="2700000" algn="ctr" rotWithShape="0">
                    <a:schemeClr val="tx1"/>
                  </a:outerShdw>
                </a:effectLst>
              </a:rPr>
              <a:t>assurance</a:t>
            </a:r>
            <a:r>
              <a:rPr lang="en-US" sz="3600" dirty="0">
                <a:solidFill>
                  <a:schemeClr val="bg1"/>
                </a:solidFill>
                <a:effectLst>
                  <a:outerShdw blurRad="38100" dist="38100" dir="2700000" algn="ctr" rotWithShape="0">
                    <a:schemeClr val="tx1"/>
                  </a:outerShdw>
                </a:effectLst>
              </a:rPr>
              <a:t> from God that they would not be destroyed by the particularly intense persecution that the last part of the preceding vision described. </a:t>
            </a:r>
          </a:p>
          <a:p>
            <a:r>
              <a:rPr lang="en-US" sz="3600" dirty="0">
                <a:solidFill>
                  <a:schemeClr val="bg1"/>
                </a:solidFill>
                <a:effectLst>
                  <a:outerShdw blurRad="38100" dist="38100" dir="2700000" algn="ctr" rotWithShape="0">
                    <a:schemeClr val="tx1"/>
                  </a:outerShdw>
                </a:effectLst>
              </a:rPr>
              <a:t>In addition to these </a:t>
            </a:r>
            <a:r>
              <a:rPr lang="en-US" sz="3600" b="1" i="1" dirty="0">
                <a:solidFill>
                  <a:schemeClr val="bg1"/>
                </a:solidFill>
                <a:effectLst>
                  <a:outerShdw blurRad="38100" dist="38100" dir="2700000" algn="ctr" rotWithShape="0">
                    <a:schemeClr val="tx1"/>
                  </a:outerShdw>
                </a:effectLst>
              </a:rPr>
              <a:t>future</a:t>
            </a:r>
            <a:r>
              <a:rPr lang="en-US" sz="3600" dirty="0">
                <a:solidFill>
                  <a:schemeClr val="bg1"/>
                </a:solidFill>
                <a:effectLst>
                  <a:outerShdw blurRad="38100" dist="38100" dir="2700000" algn="ctr" rotWithShape="0">
                    <a:schemeClr val="tx1"/>
                  </a:outerShdw>
                </a:effectLst>
              </a:rPr>
              <a:t> concerns, Daniel may have </a:t>
            </a:r>
            <a:r>
              <a:rPr lang="en-US" sz="3600" b="1" i="1" dirty="0">
                <a:solidFill>
                  <a:schemeClr val="bg1"/>
                </a:solidFill>
                <a:effectLst>
                  <a:outerShdw blurRad="38100" dist="38100" dir="2700000" algn="ctr" rotWithShape="0">
                    <a:schemeClr val="tx1"/>
                  </a:outerShdw>
                </a:effectLst>
              </a:rPr>
              <a:t>also</a:t>
            </a:r>
            <a:r>
              <a:rPr lang="en-US" sz="3600" dirty="0">
                <a:solidFill>
                  <a:schemeClr val="bg1"/>
                </a:solidFill>
                <a:effectLst>
                  <a:outerShdw blurRad="38100" dist="38100" dir="2700000" algn="ctr" rotWithShape="0">
                    <a:schemeClr val="tx1"/>
                  </a:outerShdw>
                </a:effectLst>
              </a:rPr>
              <a:t> been troubled by more </a:t>
            </a:r>
            <a:r>
              <a:rPr lang="en-US" sz="3600" b="1" i="1" dirty="0">
                <a:solidFill>
                  <a:schemeClr val="bg1"/>
                </a:solidFill>
                <a:effectLst>
                  <a:outerShdw blurRad="38100" dist="38100" dir="2700000" algn="ctr" rotWithShape="0">
                    <a:schemeClr val="tx1"/>
                  </a:outerShdw>
                </a:effectLst>
              </a:rPr>
              <a:t>immediate</a:t>
            </a:r>
            <a:r>
              <a:rPr lang="en-US" sz="3600" dirty="0">
                <a:solidFill>
                  <a:schemeClr val="bg1"/>
                </a:solidFill>
                <a:effectLst>
                  <a:outerShdw blurRad="38100" dist="38100" dir="2700000" algn="ctr" rotWithShape="0">
                    <a:schemeClr val="tx1"/>
                  </a:outerShdw>
                </a:effectLst>
              </a:rPr>
              <a:t> concerns. </a:t>
            </a:r>
          </a:p>
          <a:p>
            <a:endParaRPr lang="en-US" sz="36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66B13A6B-8CF7-B055-5A7F-8AF5D0473DB2}"/>
              </a:ext>
            </a:extLst>
          </p:cNvPr>
          <p:cNvSpPr txBox="1"/>
          <p:nvPr/>
        </p:nvSpPr>
        <p:spPr>
          <a:xfrm>
            <a:off x="0" y="6519446"/>
            <a:ext cx="12192000" cy="369332"/>
          </a:xfrm>
          <a:prstGeom prst="rect">
            <a:avLst/>
          </a:prstGeom>
          <a:noFill/>
        </p:spPr>
        <p:txBody>
          <a:bodyPr wrap="square" rtlCol="0">
            <a:spAutoFit/>
          </a:bodyPr>
          <a:lstStyle/>
          <a:p>
            <a:pPr lvl="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Boice,  James Montgomery;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An Expositional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 (pp </a:t>
            </a:r>
            <a:r>
              <a:rPr lang="en-US" dirty="0">
                <a:solidFill>
                  <a:schemeClr val="bg1"/>
                </a:solidFill>
                <a:effectLst>
                  <a:outerShdw blurRad="38100" dist="38100" dir="2700000" algn="ctr" rotWithShape="0">
                    <a:schemeClr val="tx1"/>
                  </a:outerShdw>
                </a:effectLst>
              </a:rPr>
              <a:t>103–104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51594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6BF8433-A372-77C4-21BC-237A4E3E6E5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214F336-CB01-5864-0C9A-E58E45B38EC2}"/>
              </a:ext>
            </a:extLst>
          </p:cNvPr>
          <p:cNvSpPr>
            <a:spLocks noGrp="1"/>
          </p:cNvSpPr>
          <p:nvPr>
            <p:ph idx="1"/>
          </p:nvPr>
        </p:nvSpPr>
        <p:spPr>
          <a:xfrm>
            <a:off x="28197" y="1293050"/>
            <a:ext cx="12163803" cy="5195618"/>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The face of this awesome being appeared as brilliant as a flash of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lightning</a:t>
            </a:r>
            <a:r>
              <a:rPr lang="en-US" sz="4000" dirty="0">
                <a:solidFill>
                  <a:schemeClr val="bg1"/>
                </a:solidFill>
                <a:effectLst>
                  <a:outerShdw blurRad="38100" dist="38100" dir="2700000" algn="ctr" rotWithShape="0">
                    <a:schemeClr val="tx1"/>
                  </a:outerShdw>
                </a:effectLst>
              </a:rPr>
              <a:t>,” and his eyes were like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flaming torches</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arms</a:t>
            </a:r>
            <a:r>
              <a:rPr lang="en-US" sz="4000" dirty="0">
                <a:solidFill>
                  <a:schemeClr val="bg1"/>
                </a:solidFill>
                <a:effectLst>
                  <a:outerShdw blurRad="38100" dist="38100" dir="2700000" algn="ctr" rotWithShape="0">
                    <a:schemeClr val="tx1"/>
                  </a:outerShdw>
                </a:effectLst>
              </a:rPr>
              <a:t>”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legs</a:t>
            </a:r>
            <a:r>
              <a:rPr lang="en-US" sz="4000" dirty="0">
                <a:solidFill>
                  <a:schemeClr val="bg1"/>
                </a:solidFill>
                <a:effectLst>
                  <a:outerShdw blurRad="38100" dist="38100" dir="2700000" algn="ctr" rotWithShape="0">
                    <a:schemeClr val="tx1"/>
                  </a:outerShdw>
                </a:effectLst>
              </a:rPr>
              <a:t>” gleamed like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burnished bronze</a:t>
            </a:r>
            <a:r>
              <a:rPr lang="en-US" sz="4000" dirty="0">
                <a:solidFill>
                  <a:schemeClr val="bg1"/>
                </a:solidFill>
                <a:effectLst>
                  <a:outerShdw blurRad="38100" dist="38100" dir="2700000" algn="ctr" rotWithShape="0">
                    <a:schemeClr val="tx1"/>
                  </a:outerShdw>
                </a:effectLst>
              </a:rPr>
              <a:t>,” indicating that his body had a fiery appearance, like burning metal (cf. Ezek 1:27). </a:t>
            </a:r>
          </a:p>
          <a:p>
            <a:r>
              <a:rPr lang="en-US" sz="4000" dirty="0">
                <a:solidFill>
                  <a:schemeClr val="bg1"/>
                </a:solidFill>
                <a:effectLst>
                  <a:outerShdw blurRad="38100" dist="38100" dir="2700000" algn="ctr" rotWithShape="0">
                    <a:schemeClr val="tx1"/>
                  </a:outerShdw>
                </a:effectLst>
              </a:rPr>
              <a:t>When he spoke,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sound of his words </a:t>
            </a:r>
            <a:r>
              <a:rPr lang="en-US" sz="4000" dirty="0">
                <a:solidFill>
                  <a:schemeClr val="bg1"/>
                </a:solidFill>
                <a:effectLst>
                  <a:outerShdw blurRad="38100" dist="38100" dir="2700000" algn="ctr" rotWithShape="0">
                    <a:schemeClr val="tx1"/>
                  </a:outerShdw>
                </a:effectLst>
              </a:rPr>
              <a:t>” thundered like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sound of a multitude</a:t>
            </a:r>
            <a:r>
              <a:rPr lang="en-US" sz="4000" dirty="0">
                <a:solidFill>
                  <a:schemeClr val="bg1"/>
                </a:solidFill>
                <a:effectLst>
                  <a:outerShdw blurRad="38100" dist="38100" dir="2700000" algn="ctr" rotWithShape="0">
                    <a:schemeClr val="tx1"/>
                  </a:outerShdw>
                </a:effectLst>
              </a:rPr>
              <a:t>” of people.</a:t>
            </a:r>
          </a:p>
          <a:p>
            <a:r>
              <a:rPr lang="en-US" sz="4000" dirty="0">
                <a:solidFill>
                  <a:schemeClr val="bg1"/>
                </a:solidFill>
                <a:effectLst>
                  <a:outerShdw blurRad="38100" dist="38100" dir="2700000" algn="ctr" rotWithShape="0">
                    <a:schemeClr val="tx1"/>
                  </a:outerShdw>
                </a:effectLst>
              </a:rPr>
              <a:t>Who </a:t>
            </a:r>
            <a:r>
              <a:rPr lang="en-US" sz="4000" b="1" i="1" dirty="0">
                <a:solidFill>
                  <a:schemeClr val="bg1"/>
                </a:solidFill>
                <a:effectLst>
                  <a:outerShdw blurRad="38100" dist="38100" dir="2700000" algn="ctr" rotWithShape="0">
                    <a:schemeClr val="tx1"/>
                  </a:outerShdw>
                </a:effectLst>
              </a:rPr>
              <a:t>was</a:t>
            </a:r>
            <a:r>
              <a:rPr lang="en-US" sz="4000" dirty="0">
                <a:solidFill>
                  <a:schemeClr val="bg1"/>
                </a:solidFill>
                <a:effectLst>
                  <a:outerShdw blurRad="38100" dist="38100" dir="2700000" algn="ctr" rotWithShape="0">
                    <a:schemeClr val="tx1"/>
                  </a:outerShdw>
                </a:effectLst>
              </a:rPr>
              <a:t> this person? </a:t>
            </a:r>
          </a:p>
          <a:p>
            <a:r>
              <a:rPr lang="en-US" sz="4000" dirty="0">
                <a:solidFill>
                  <a:schemeClr val="bg1"/>
                </a:solidFill>
                <a:effectLst>
                  <a:outerShdw blurRad="38100" dist="38100" dir="2700000" algn="ctr" rotWithShape="0">
                    <a:schemeClr val="tx1"/>
                  </a:outerShdw>
                </a:effectLst>
              </a:rPr>
              <a:t>The majority of scholars identify him simply as the angel sent to deliver the message to Daniel. </a:t>
            </a:r>
          </a:p>
          <a:p>
            <a:r>
              <a:rPr lang="en-US" sz="4000" dirty="0">
                <a:solidFill>
                  <a:schemeClr val="bg1"/>
                </a:solidFill>
                <a:effectLst>
                  <a:outerShdw blurRad="38100" dist="38100" dir="2700000" algn="ctr" rotWithShape="0">
                    <a:schemeClr val="tx1"/>
                  </a:outerShdw>
                </a:effectLst>
              </a:rPr>
              <a:t>Some commentaries have suggested that this interpreting angel was Gabriel, who appeared to Daniel previously (cf. 8:16; 9:21). </a:t>
            </a:r>
          </a:p>
          <a:p>
            <a:r>
              <a:rPr lang="en-US" sz="4000" dirty="0">
                <a:solidFill>
                  <a:schemeClr val="bg1"/>
                </a:solidFill>
                <a:effectLst>
                  <a:outerShdw blurRad="38100" dist="38100" dir="2700000" algn="ctr" rotWithShape="0">
                    <a:schemeClr val="tx1"/>
                  </a:outerShdw>
                </a:effectLst>
              </a:rPr>
              <a:t>Yet other commentaries argue that this being could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have been Gabriel, for when Daniel met that angel in 9:21, he was not afraid whereas </a:t>
            </a:r>
            <a:r>
              <a:rPr lang="en-US" sz="4000" b="1" i="1" dirty="0">
                <a:solidFill>
                  <a:schemeClr val="bg1"/>
                </a:solidFill>
                <a:effectLst>
                  <a:outerShdw blurRad="38100" dist="38100" dir="2700000" algn="ctr" rotWithShape="0">
                    <a:schemeClr val="tx1"/>
                  </a:outerShdw>
                </a:effectLst>
              </a:rPr>
              <a:t>here</a:t>
            </a:r>
            <a:r>
              <a:rPr lang="en-US" sz="4000" dirty="0">
                <a:solidFill>
                  <a:schemeClr val="bg1"/>
                </a:solidFill>
                <a:effectLst>
                  <a:outerShdw blurRad="38100" dist="38100" dir="2700000" algn="ctr" rotWithShape="0">
                    <a:schemeClr val="tx1"/>
                  </a:outerShdw>
                </a:effectLst>
              </a:rPr>
              <a:t> he was overcome with fear and had to be revived three times.</a:t>
            </a:r>
          </a:p>
        </p:txBody>
      </p:sp>
      <p:sp>
        <p:nvSpPr>
          <p:cNvPr id="7" name="Title 1">
            <a:extLst>
              <a:ext uri="{FF2B5EF4-FFF2-40B4-BE49-F238E27FC236}">
                <a16:creationId xmlns:a16="http://schemas.microsoft.com/office/drawing/2014/main" id="{38978BD4-A9C5-C8BA-2152-C692C63C8E06}"/>
              </a:ext>
            </a:extLst>
          </p:cNvPr>
          <p:cNvSpPr>
            <a:spLocks noGrp="1"/>
          </p:cNvSpPr>
          <p:nvPr>
            <p:ph type="title"/>
          </p:nvPr>
        </p:nvSpPr>
        <p:spPr>
          <a:xfrm>
            <a:off x="0" y="5"/>
            <a:ext cx="12192000" cy="113594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body was like beryl, his face like the appearance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lightning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eyes like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flaming torches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arms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like the gleam of burnished bronze, and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sound of his words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sound of a multitude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649269-BAEB-E913-6E63-9A3062ECFCCD}"/>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281–282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471510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76E030F-C132-377C-72CD-ECD9CAF4D9C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1C2C3C-B037-9C16-D78A-84984A96D862}"/>
              </a:ext>
            </a:extLst>
          </p:cNvPr>
          <p:cNvSpPr>
            <a:spLocks noGrp="1"/>
          </p:cNvSpPr>
          <p:nvPr>
            <p:ph idx="1"/>
          </p:nvPr>
        </p:nvSpPr>
        <p:spPr>
          <a:xfrm>
            <a:off x="28197" y="1224164"/>
            <a:ext cx="12163803" cy="5264504"/>
          </a:xfrm>
        </p:spPr>
        <p:txBody>
          <a:bodyPr>
            <a:normAutofit fontScale="77500" lnSpcReduction="20000"/>
          </a:bodyPr>
          <a:lstStyle/>
          <a:p>
            <a:r>
              <a:rPr lang="en-US" sz="4000" dirty="0">
                <a:solidFill>
                  <a:schemeClr val="bg1"/>
                </a:solidFill>
                <a:effectLst>
                  <a:outerShdw blurRad="38100" dist="38100" dir="2700000" algn="ctr" rotWithShape="0">
                    <a:schemeClr val="tx1"/>
                  </a:outerShdw>
                </a:effectLst>
              </a:rPr>
              <a:t>On the other hand, some have identified the “man dressed in linen” as none other than God himself, probably a preincarnate appearance of Christ himself. </a:t>
            </a:r>
          </a:p>
          <a:p>
            <a:r>
              <a:rPr lang="en-US" sz="4000" dirty="0">
                <a:solidFill>
                  <a:schemeClr val="bg1"/>
                </a:solidFill>
                <a:effectLst>
                  <a:outerShdw blurRad="38100" dist="38100" dir="2700000" algn="ctr" rotWithShape="0">
                    <a:schemeClr val="tx1"/>
                  </a:outerShdw>
                </a:effectLst>
              </a:rPr>
              <a:t>That this person was God seems to be the correct view not only because of the overwhelming effect of his presence on Daniel but because of the similar description of the theophany presented in Ezek 1:26–28 and the even closer parallel to the portrait of Christ in Rev 1:12–16. </a:t>
            </a:r>
          </a:p>
          <a:p>
            <a:r>
              <a:rPr lang="en-US" sz="4000" dirty="0">
                <a:solidFill>
                  <a:schemeClr val="bg1"/>
                </a:solidFill>
                <a:effectLst>
                  <a:outerShdw blurRad="38100" dist="38100" dir="2700000" algn="ctr" rotWithShape="0">
                    <a:schemeClr val="tx1"/>
                  </a:outerShdw>
                </a:effectLst>
              </a:rPr>
              <a:t>In 12:6 this “man in linen” also seems to have had knowledge that transcended that of the other angels, and in 12:7 he took a divine oath.</a:t>
            </a:r>
          </a:p>
          <a:p>
            <a:r>
              <a:rPr lang="en-US" sz="4000" dirty="0">
                <a:solidFill>
                  <a:schemeClr val="bg1"/>
                </a:solidFill>
                <a:effectLst>
                  <a:outerShdw blurRad="38100" dist="38100" dir="2700000" algn="ctr" rotWithShape="0">
                    <a:schemeClr val="tx1"/>
                  </a:outerShdw>
                </a:effectLst>
              </a:rPr>
              <a:t>An argument commonly raised against the equation of this person with deity is that the angel described in vv. 10–14 (just a few verses later) was clearly </a:t>
            </a:r>
            <a:r>
              <a:rPr lang="en-US" sz="4000" b="1" i="1" dirty="0">
                <a:solidFill>
                  <a:schemeClr val="bg1"/>
                </a:solidFill>
                <a:effectLst>
                  <a:outerShdw blurRad="38100" dist="38100" dir="2700000" algn="ctr" rotWithShape="0">
                    <a:schemeClr val="tx1"/>
                  </a:outerShdw>
                </a:effectLst>
              </a:rPr>
              <a:t>inferior</a:t>
            </a:r>
            <a:r>
              <a:rPr lang="en-US" sz="4000" dirty="0">
                <a:solidFill>
                  <a:schemeClr val="bg1"/>
                </a:solidFill>
                <a:effectLst>
                  <a:outerShdw blurRad="38100" dist="38100" dir="2700000" algn="ctr" rotWithShape="0">
                    <a:schemeClr val="tx1"/>
                  </a:outerShdw>
                </a:effectLst>
              </a:rPr>
              <a:t> to God. </a:t>
            </a:r>
          </a:p>
          <a:p>
            <a:r>
              <a:rPr lang="en-US" sz="4000" dirty="0">
                <a:solidFill>
                  <a:schemeClr val="bg1"/>
                </a:solidFill>
                <a:effectLst>
                  <a:outerShdw blurRad="38100" dist="38100" dir="2700000" algn="ctr" rotWithShape="0">
                    <a:schemeClr val="tx1"/>
                  </a:outerShdw>
                </a:effectLst>
              </a:rPr>
              <a:t>For example, this angel was “sent” to Daniel (v. 11) and required Michael’s help to fight against other angelic forces (v. 13). </a:t>
            </a:r>
          </a:p>
        </p:txBody>
      </p:sp>
      <p:sp>
        <p:nvSpPr>
          <p:cNvPr id="7" name="Title 1">
            <a:extLst>
              <a:ext uri="{FF2B5EF4-FFF2-40B4-BE49-F238E27FC236}">
                <a16:creationId xmlns:a16="http://schemas.microsoft.com/office/drawing/2014/main" id="{7EABBCBC-68CF-8B88-D7A9-C12AB047DCBA}"/>
              </a:ext>
            </a:extLst>
          </p:cNvPr>
          <p:cNvSpPr>
            <a:spLocks noGrp="1"/>
          </p:cNvSpPr>
          <p:nvPr>
            <p:ph type="title"/>
          </p:nvPr>
        </p:nvSpPr>
        <p:spPr>
          <a:xfrm>
            <a:off x="0" y="5"/>
            <a:ext cx="12192000" cy="113594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body was like beryl, his face like the appearance of lightning, his eyes like flaming torches, his arms and legs like the gleam of burnished bronze, and the sound of his words like the sound of a multitude.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69C2A4-3E87-125C-A40A-8F5EC370BECA}"/>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281–282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3128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EC0107B-FAC7-D6CE-2FAD-9F8D003CC9A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8BDEF8-81D4-72FE-1707-07420EB8F8B2}"/>
              </a:ext>
            </a:extLst>
          </p:cNvPr>
          <p:cNvSpPr>
            <a:spLocks noGrp="1"/>
          </p:cNvSpPr>
          <p:nvPr>
            <p:ph idx="1"/>
          </p:nvPr>
        </p:nvSpPr>
        <p:spPr>
          <a:xfrm>
            <a:off x="28197" y="1293049"/>
            <a:ext cx="12163803" cy="5289019"/>
          </a:xfrm>
        </p:spPr>
        <p:txBody>
          <a:bodyPr>
            <a:normAutofit lnSpcReduction="10000"/>
          </a:bodyPr>
          <a:lstStyle/>
          <a:p>
            <a:r>
              <a:rPr lang="en-US" dirty="0">
                <a:solidFill>
                  <a:schemeClr val="bg1"/>
                </a:solidFill>
                <a:effectLst>
                  <a:outerShdw blurRad="38100" dist="38100" dir="2700000" algn="ctr" rotWithShape="0">
                    <a:schemeClr val="tx1"/>
                  </a:outerShdw>
                </a:effectLst>
              </a:rPr>
              <a:t>The solution to this problem is to understand that the “man dressed in linen” and the interpreting angel introduced in v. 10 are two different persons or beings. </a:t>
            </a:r>
          </a:p>
          <a:p>
            <a:r>
              <a:rPr lang="en-US" dirty="0">
                <a:solidFill>
                  <a:schemeClr val="bg1"/>
                </a:solidFill>
                <a:effectLst>
                  <a:outerShdw blurRad="38100" dist="38100" dir="2700000" algn="ctr" rotWithShape="0">
                    <a:schemeClr val="tx1"/>
                  </a:outerShdw>
                </a:effectLst>
              </a:rPr>
              <a:t>On this understanding, at least </a:t>
            </a:r>
            <a:r>
              <a:rPr lang="en-US" b="1" i="1" dirty="0">
                <a:solidFill>
                  <a:schemeClr val="bg1"/>
                </a:solidFill>
                <a:effectLst>
                  <a:outerShdw blurRad="38100" dist="38100" dir="2700000" algn="ctr" rotWithShape="0">
                    <a:schemeClr val="tx1"/>
                  </a:outerShdw>
                </a:effectLst>
              </a:rPr>
              <a:t>four</a:t>
            </a:r>
            <a:r>
              <a:rPr lang="en-US" dirty="0">
                <a:solidFill>
                  <a:schemeClr val="bg1"/>
                </a:solidFill>
                <a:effectLst>
                  <a:outerShdw blurRad="38100" dist="38100" dir="2700000" algn="ctr" rotWithShape="0">
                    <a:schemeClr val="tx1"/>
                  </a:outerShdw>
                </a:effectLst>
              </a:rPr>
              <a:t> holy angels appear in this vision: </a:t>
            </a:r>
          </a:p>
          <a:p>
            <a:pPr lvl="1"/>
            <a:r>
              <a:rPr lang="en-US" sz="2800" dirty="0">
                <a:solidFill>
                  <a:schemeClr val="bg1"/>
                </a:solidFill>
                <a:effectLst>
                  <a:outerShdw blurRad="38100" dist="38100" dir="2700000" algn="ctr" rotWithShape="0">
                    <a:schemeClr val="tx1"/>
                  </a:outerShdw>
                </a:effectLst>
              </a:rPr>
              <a:t>The interpreting angel (10:10–14 and throughout chapters 10–12) </a:t>
            </a:r>
          </a:p>
          <a:p>
            <a:pPr lvl="1"/>
            <a:r>
              <a:rPr lang="en-US" sz="2800" dirty="0">
                <a:solidFill>
                  <a:schemeClr val="bg1"/>
                </a:solidFill>
                <a:effectLst>
                  <a:outerShdw blurRad="38100" dist="38100" dir="2700000" algn="ctr" rotWithShape="0">
                    <a:schemeClr val="tx1"/>
                  </a:outerShdw>
                </a:effectLst>
              </a:rPr>
              <a:t>Michael (10:13, 21) </a:t>
            </a:r>
          </a:p>
          <a:p>
            <a:pPr lvl="1"/>
            <a:r>
              <a:rPr lang="en-US" sz="2800" dirty="0">
                <a:solidFill>
                  <a:schemeClr val="bg1"/>
                </a:solidFill>
                <a:effectLst>
                  <a:outerShdw blurRad="38100" dist="38100" dir="2700000" algn="ctr" rotWithShape="0">
                    <a:schemeClr val="tx1"/>
                  </a:outerShdw>
                </a:effectLst>
              </a:rPr>
              <a:t>Two others (12:5) </a:t>
            </a:r>
          </a:p>
          <a:p>
            <a:r>
              <a:rPr lang="en-US" dirty="0">
                <a:solidFill>
                  <a:schemeClr val="bg1"/>
                </a:solidFill>
                <a:effectLst>
                  <a:outerShdw blurRad="38100" dist="38100" dir="2700000" algn="ctr" rotWithShape="0">
                    <a:schemeClr val="tx1"/>
                  </a:outerShdw>
                </a:effectLst>
              </a:rPr>
              <a:t>The “man dressed in linen” is unquestionably in charge (cf. 12:6–7). </a:t>
            </a:r>
          </a:p>
          <a:p>
            <a:r>
              <a:rPr lang="en-US" dirty="0">
                <a:solidFill>
                  <a:schemeClr val="bg1"/>
                </a:solidFill>
                <a:effectLst>
                  <a:outerShdw blurRad="38100" dist="38100" dir="2700000" algn="ctr" rotWithShape="0">
                    <a:schemeClr val="tx1"/>
                  </a:outerShdw>
                </a:effectLst>
              </a:rPr>
              <a:t>Therefore, the person described in 10:5–6 is a </a:t>
            </a:r>
            <a:r>
              <a:rPr lang="en-US" b="1" i="1" dirty="0">
                <a:solidFill>
                  <a:schemeClr val="bg1"/>
                </a:solidFill>
                <a:effectLst>
                  <a:outerShdw blurRad="38100" dist="38100" dir="2700000" algn="ctr" rotWithShape="0">
                    <a:schemeClr val="tx1"/>
                  </a:outerShdw>
                </a:effectLst>
              </a:rPr>
              <a:t>theophany</a:t>
            </a:r>
            <a:r>
              <a:rPr lang="en-US" dirty="0">
                <a:solidFill>
                  <a:schemeClr val="bg1"/>
                </a:solidFill>
                <a:effectLst>
                  <a:outerShdw blurRad="38100" dist="38100" dir="2700000" algn="ctr" rotWithShape="0">
                    <a:schemeClr val="tx1"/>
                  </a:outerShdw>
                </a:effectLst>
              </a:rPr>
              <a:t>, but the contents of the vision are related by the interpreting angel, who is introduced in v. 10. </a:t>
            </a:r>
          </a:p>
          <a:p>
            <a:r>
              <a:rPr lang="en-US" dirty="0">
                <a:solidFill>
                  <a:schemeClr val="bg1"/>
                </a:solidFill>
                <a:effectLst>
                  <a:outerShdw blurRad="38100" dist="38100" dir="2700000" algn="ctr" rotWithShape="0">
                    <a:schemeClr val="tx1"/>
                  </a:outerShdw>
                </a:effectLst>
              </a:rPr>
              <a:t>In the Book of Revelation there is a similar pattern. </a:t>
            </a:r>
          </a:p>
          <a:p>
            <a:r>
              <a:rPr lang="en-US" dirty="0">
                <a:solidFill>
                  <a:schemeClr val="bg1"/>
                </a:solidFill>
                <a:effectLst>
                  <a:outerShdw blurRad="38100" dist="38100" dir="2700000" algn="ctr" rotWithShape="0">
                    <a:schemeClr val="tx1"/>
                  </a:outerShdw>
                </a:effectLst>
              </a:rPr>
              <a:t>On occasion John encountered Christ himself (e.g., 1:12–20), whereas at other times he was instructed by an angel (e.g., 17:1–6).</a:t>
            </a:r>
          </a:p>
        </p:txBody>
      </p:sp>
      <p:sp>
        <p:nvSpPr>
          <p:cNvPr id="7" name="Title 1">
            <a:extLst>
              <a:ext uri="{FF2B5EF4-FFF2-40B4-BE49-F238E27FC236}">
                <a16:creationId xmlns:a16="http://schemas.microsoft.com/office/drawing/2014/main" id="{8F78D4D7-6671-01AA-CBB2-3E9057F0B682}"/>
              </a:ext>
            </a:extLst>
          </p:cNvPr>
          <p:cNvSpPr>
            <a:spLocks noGrp="1"/>
          </p:cNvSpPr>
          <p:nvPr>
            <p:ph type="title"/>
          </p:nvPr>
        </p:nvSpPr>
        <p:spPr>
          <a:xfrm>
            <a:off x="0" y="5"/>
            <a:ext cx="12192000" cy="113594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body was like beryl, his face like the appearance of lightning, his eyes like flaming torches, his arms and legs like the gleam of burnished bronze, and the sound of his words like the sound of a multitude.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F5D5287-250E-8738-B2FA-48E080632B0D}"/>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281–282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66958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1CDA5E0-13D7-21C6-2EE1-591976C159B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8D9A97-7815-A95B-0235-9643DE92CA82}"/>
              </a:ext>
            </a:extLst>
          </p:cNvPr>
          <p:cNvSpPr>
            <a:spLocks noGrp="1"/>
          </p:cNvSpPr>
          <p:nvPr>
            <p:ph idx="1"/>
          </p:nvPr>
        </p:nvSpPr>
        <p:spPr>
          <a:xfrm>
            <a:off x="28197" y="1119838"/>
            <a:ext cx="12163803" cy="5368830"/>
          </a:xfrm>
        </p:spPr>
        <p:txBody>
          <a:bodyPr>
            <a:normAutofit fontScale="92500" lnSpcReduction="20000"/>
          </a:bodyPr>
          <a:lstStyle/>
          <a:p>
            <a:r>
              <a:rPr lang="en-US" sz="4000" dirty="0">
                <a:solidFill>
                  <a:schemeClr val="bg1"/>
                </a:solidFill>
                <a:effectLst>
                  <a:outerShdw blurRad="38100" dist="38100" dir="2700000" algn="ctr" rotWithShape="0">
                    <a:schemeClr val="tx1"/>
                  </a:outerShdw>
                </a:effectLst>
              </a:rPr>
              <a:t>Of those present, </a:t>
            </a:r>
            <a:r>
              <a:rPr lang="en-US" sz="4000" b="1" i="1" dirty="0">
                <a:solidFill>
                  <a:schemeClr val="bg1"/>
                </a:solidFill>
                <a:effectLst>
                  <a:outerShdw blurRad="38100" dist="38100" dir="2700000" algn="ctr" rotWithShape="0">
                    <a:schemeClr val="tx1"/>
                  </a:outerShdw>
                </a:effectLst>
              </a:rPr>
              <a:t>only</a:t>
            </a:r>
            <a:r>
              <a:rPr lang="en-US" sz="4000" dirty="0">
                <a:solidFill>
                  <a:schemeClr val="bg1"/>
                </a:solidFill>
                <a:effectLst>
                  <a:outerShdw blurRad="38100" dist="38100" dir="2700000" algn="ctr" rotWithShape="0">
                    <a:schemeClr val="tx1"/>
                  </a:outerShdw>
                </a:effectLst>
              </a:rPr>
              <a:t> Daniel saw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Daniel, </a:t>
            </a:r>
            <a:r>
              <a:rPr lang="en-US" sz="40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alone</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saw the vision</a:t>
            </a:r>
            <a:r>
              <a:rPr lang="en-US" sz="4000" dirty="0">
                <a:solidFill>
                  <a:schemeClr val="bg1"/>
                </a:solidFill>
                <a:effectLst>
                  <a:outerShdw blurRad="38100" dist="38100" dir="2700000" algn="ctr" rotWithShape="0">
                    <a:schemeClr val="tx1"/>
                  </a:outerShdw>
                </a:effectLst>
              </a:rPr>
              <a:t>”) this heavenly person in the “vision”. </a:t>
            </a:r>
          </a:p>
          <a:p>
            <a:r>
              <a:rPr lang="en-US" sz="4000" dirty="0">
                <a:solidFill>
                  <a:schemeClr val="bg1"/>
                </a:solidFill>
                <a:effectLst>
                  <a:outerShdw blurRad="38100" dist="38100" dir="2700000" algn="ctr" rotWithShape="0">
                    <a:schemeClr val="tx1"/>
                  </a:outerShdw>
                </a:effectLst>
              </a:rPr>
              <a:t>The other men who were present with Daniel seem to have only </a:t>
            </a:r>
            <a:r>
              <a:rPr lang="en-US" sz="4000" b="1" i="1" dirty="0">
                <a:solidFill>
                  <a:schemeClr val="bg1"/>
                </a:solidFill>
                <a:effectLst>
                  <a:outerShdw blurRad="38100" dist="38100" dir="2700000" algn="ctr" rotWithShape="0">
                    <a:schemeClr val="tx1"/>
                  </a:outerShdw>
                </a:effectLst>
              </a:rPr>
              <a:t>felt</a:t>
            </a:r>
            <a:r>
              <a:rPr lang="en-US" sz="4000" dirty="0">
                <a:solidFill>
                  <a:schemeClr val="bg1"/>
                </a:solidFill>
                <a:effectLst>
                  <a:outerShdw blurRad="38100" dist="38100" dir="2700000" algn="ctr" rotWithShape="0">
                    <a:schemeClr val="tx1"/>
                  </a:outerShdw>
                </a:effectLst>
              </a:rPr>
              <a:t> a supernatural presence. </a:t>
            </a:r>
          </a:p>
          <a:p>
            <a:r>
              <a:rPr lang="en-US" sz="4000" dirty="0">
                <a:solidFill>
                  <a:schemeClr val="bg1"/>
                </a:solidFill>
                <a:effectLst>
                  <a:outerShdw blurRad="38100" dist="38100" dir="2700000" algn="ctr" rotWithShape="0">
                    <a:schemeClr val="tx1"/>
                  </a:outerShdw>
                </a:effectLst>
              </a:rPr>
              <a:t>We’re told here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trembling</a:t>
            </a:r>
            <a:r>
              <a:rPr lang="en-US" sz="4000" dirty="0">
                <a:solidFill>
                  <a:schemeClr val="bg1"/>
                </a:solidFill>
                <a:effectLst>
                  <a:outerShdw blurRad="38100" dist="38100" dir="2700000" algn="ctr" rotWithShape="0">
                    <a:schemeClr val="tx1"/>
                  </a:outerShdw>
                </a:effectLst>
              </a:rPr>
              <a:t>” overwhelmed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upon </a:t>
            </a:r>
            <a:r>
              <a:rPr lang="en-US" sz="4000" dirty="0">
                <a:solidFill>
                  <a:schemeClr val="bg1"/>
                </a:solidFill>
                <a:effectLst>
                  <a:outerShdw blurRad="38100" dist="38100" dir="2700000" algn="ctr" rotWithShape="0">
                    <a:schemeClr val="tx1"/>
                  </a:outerShdw>
                </a:effectLst>
              </a:rPr>
              <a:t>”) Daniel’s companions and as a result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fled to hide themselves</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Paul had a similar experience when he met Christ on the Damascus Road (Acts 9:1–7). </a:t>
            </a:r>
          </a:p>
          <a:p>
            <a:r>
              <a:rPr lang="en-US" sz="4000" dirty="0">
                <a:solidFill>
                  <a:schemeClr val="bg1"/>
                </a:solidFill>
                <a:effectLst>
                  <a:outerShdw blurRad="38100" dist="38100" dir="2700000" algn="ctr" rotWithShape="0">
                    <a:schemeClr val="tx1"/>
                  </a:outerShdw>
                </a:effectLst>
              </a:rPr>
              <a:t>Only he saw Jesus, but the others with him felt the presence of the Lord and became speechless with fear.</a:t>
            </a:r>
          </a:p>
        </p:txBody>
      </p:sp>
      <p:sp>
        <p:nvSpPr>
          <p:cNvPr id="7" name="Title 1">
            <a:extLst>
              <a:ext uri="{FF2B5EF4-FFF2-40B4-BE49-F238E27FC236}">
                <a16:creationId xmlns:a16="http://schemas.microsoft.com/office/drawing/2014/main" id="{992CF5C7-6C46-0DE0-5729-5A2AE6CA8AC2}"/>
              </a:ext>
            </a:extLst>
          </p:cNvPr>
          <p:cNvSpPr>
            <a:spLocks noGrp="1"/>
          </p:cNvSpPr>
          <p:nvPr>
            <p:ph type="title"/>
          </p:nvPr>
        </p:nvSpPr>
        <p:spPr>
          <a:xfrm>
            <a:off x="0" y="6"/>
            <a:ext cx="12192000" cy="88619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Daniel, alone saw the vision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the men who were with me did not see the vision,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trembling fell upon them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fled to hide themselves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9887F06-F8E5-C334-430C-2BAA436B7020}"/>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281–282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44961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4585AAA-26C7-EB66-8064-7B55348BC60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6AE78F-887D-A803-F4F1-BCF8B5859CA4}"/>
              </a:ext>
            </a:extLst>
          </p:cNvPr>
          <p:cNvSpPr>
            <a:spLocks noGrp="1"/>
          </p:cNvSpPr>
          <p:nvPr>
            <p:ph idx="1"/>
          </p:nvPr>
        </p:nvSpPr>
        <p:spPr>
          <a:xfrm>
            <a:off x="28197" y="1703926"/>
            <a:ext cx="12163803" cy="4784742"/>
          </a:xfrm>
        </p:spPr>
        <p:txBody>
          <a:bodyPr>
            <a:normAutofit fontScale="85000" lnSpcReduction="10000"/>
          </a:bodyPr>
          <a:lstStyle/>
          <a:p>
            <a:r>
              <a:rPr lang="en-US" sz="4000" dirty="0">
                <a:solidFill>
                  <a:schemeClr val="bg1"/>
                </a:solidFill>
                <a:effectLst>
                  <a:outerShdw blurRad="38100" dist="38100" dir="2700000" algn="ctr" rotWithShape="0">
                    <a:schemeClr val="tx1"/>
                  </a:outerShdw>
                </a:effectLst>
              </a:rPr>
              <a:t>Daniel was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left alone</a:t>
            </a:r>
            <a:r>
              <a:rPr lang="en-US" sz="4000" dirty="0">
                <a:solidFill>
                  <a:schemeClr val="bg1"/>
                </a:solidFill>
                <a:effectLst>
                  <a:outerShdw blurRad="38100" dist="38100" dir="2700000" algn="ctr" rotWithShape="0">
                    <a:schemeClr val="tx1"/>
                  </a:outerShdw>
                </a:effectLst>
              </a:rPr>
              <a:t>” with this awesome being whose appearance drained him of all his strength. </a:t>
            </a:r>
          </a:p>
          <a:p>
            <a:r>
              <a:rPr lang="en-US" sz="4000" dirty="0">
                <a:solidFill>
                  <a:schemeClr val="bg1"/>
                </a:solidFill>
                <a:effectLst>
                  <a:outerShdw blurRad="38100" dist="38100" dir="2700000" algn="ctr" rotWithShape="0">
                    <a:schemeClr val="tx1"/>
                  </a:outerShdw>
                </a:effectLst>
              </a:rPr>
              <a:t>As the heavenly person spoke, Daniel was so overwhelmed with shock at hearing the voice of God that 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on [his] face in deep sleep</a:t>
            </a:r>
            <a:r>
              <a:rPr lang="en-US" sz="4000" dirty="0">
                <a:solidFill>
                  <a:schemeClr val="bg1"/>
                </a:solidFill>
                <a:effectLst>
                  <a:outerShdw blurRad="38100" dist="38100" dir="2700000" algn="ctr" rotWithShape="0">
                    <a:schemeClr val="tx1"/>
                  </a:outerShdw>
                </a:effectLst>
              </a:rPr>
              <a:t>” with 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face to the ground</a:t>
            </a:r>
            <a:r>
              <a:rPr lang="en-US" sz="4000" dirty="0">
                <a:solidFill>
                  <a:schemeClr val="bg1"/>
                </a:solidFill>
                <a:effectLst>
                  <a:outerShdw blurRad="38100" dist="38100" dir="2700000" algn="ctr" rotWithShape="0">
                    <a:schemeClr val="tx1"/>
                  </a:outerShdw>
                </a:effectLst>
              </a:rPr>
              <a:t>” (cf. John’s experience in Rev 1:17). </a:t>
            </a:r>
          </a:p>
          <a:p>
            <a:r>
              <a:rPr lang="en-US" sz="4000" dirty="0">
                <a:solidFill>
                  <a:schemeClr val="bg1"/>
                </a:solidFill>
                <a:effectLst>
                  <a:outerShdw blurRad="38100" dist="38100" dir="2700000" algn="ctr" rotWithShape="0">
                    <a:schemeClr val="tx1"/>
                  </a:outerShdw>
                </a:effectLst>
              </a:rPr>
              <a:t>God spoke, presumably, words of greeting to Daniel after which the prophet seems to have lapsed into a state of unconsciousness. </a:t>
            </a:r>
          </a:p>
          <a:p>
            <a:r>
              <a:rPr lang="en-US" sz="4000" dirty="0">
                <a:solidFill>
                  <a:schemeClr val="bg1"/>
                </a:solidFill>
                <a:effectLst>
                  <a:outerShdw blurRad="38100" dist="38100" dir="2700000" algn="ctr" rotWithShape="0">
                    <a:schemeClr val="tx1"/>
                  </a:outerShdw>
                </a:effectLst>
              </a:rPr>
              <a:t>Daniel’s severe reaction to the presence of this person confirms that this being was no mere angel.</a:t>
            </a:r>
          </a:p>
        </p:txBody>
      </p:sp>
      <p:sp>
        <p:nvSpPr>
          <p:cNvPr id="7" name="Title 1">
            <a:extLst>
              <a:ext uri="{FF2B5EF4-FFF2-40B4-BE49-F238E27FC236}">
                <a16:creationId xmlns:a16="http://schemas.microsoft.com/office/drawing/2014/main" id="{EAAAA6F1-A1F2-7901-9736-A54E8F150FAB}"/>
              </a:ext>
            </a:extLst>
          </p:cNvPr>
          <p:cNvSpPr>
            <a:spLocks noGrp="1"/>
          </p:cNvSpPr>
          <p:nvPr>
            <p:ph type="title"/>
          </p:nvPr>
        </p:nvSpPr>
        <p:spPr>
          <a:xfrm>
            <a:off x="0" y="6"/>
            <a:ext cx="12192000" cy="145820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I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left alone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saw this great vision, and no strength was left in me. My radiant appearance was fearfully changed, and I retained no strength.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heard the sound of his words, and as I heard the sound of his words,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 on my face in deep sleep with my face to the ground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CF98ACF-058A-848F-FE18-3459C922D2E4}"/>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281–282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45671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5413B280-B682-0382-C482-E3F0CDD8F70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EAEDD-1D31-7DC3-F231-F553807270D1}"/>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96323CFE-8171-DD9D-FECD-5D19C1A167D6}"/>
              </a:ext>
            </a:extLst>
          </p:cNvPr>
          <p:cNvSpPr>
            <a:spLocks noGrp="1"/>
          </p:cNvSpPr>
          <p:nvPr>
            <p:ph idx="1"/>
          </p:nvPr>
        </p:nvSpPr>
        <p:spPr>
          <a:xfrm>
            <a:off x="246490" y="588394"/>
            <a:ext cx="11545293" cy="6117205"/>
          </a:xfrm>
        </p:spPr>
        <p:txBody>
          <a:bodyPr>
            <a:normAutofit fontScale="92500" lnSpcReduction="10000"/>
          </a:bodyPr>
          <a:lstStyle/>
          <a:p>
            <a:r>
              <a:rPr lang="en-US" sz="3600" dirty="0">
                <a:sym typeface="Wingdings" panose="05000000000000000000" pitchFamily="2" charset="2"/>
              </a:rPr>
              <a:t>Daniel shows a great deal of concern for his people, </a:t>
            </a:r>
            <a:r>
              <a:rPr lang="en-US" sz="3600" b="1" i="1" dirty="0">
                <a:sym typeface="Wingdings" panose="05000000000000000000" pitchFamily="2" charset="2"/>
              </a:rPr>
              <a:t>mourning</a:t>
            </a:r>
            <a:r>
              <a:rPr lang="en-US" sz="3600" dirty="0">
                <a:sym typeface="Wingdings" panose="05000000000000000000" pitchFamily="2" charset="2"/>
              </a:rPr>
              <a:t> when things are not going well for them. </a:t>
            </a:r>
          </a:p>
          <a:p>
            <a:r>
              <a:rPr lang="en-US" sz="3600" dirty="0">
                <a:sym typeface="Wingdings" panose="05000000000000000000" pitchFamily="2" charset="2"/>
              </a:rPr>
              <a:t>In having this concern, do you think Daniel is modeling a concern that </a:t>
            </a:r>
            <a:r>
              <a:rPr lang="en-US" sz="3600" b="1" i="1" dirty="0">
                <a:sym typeface="Wingdings" panose="05000000000000000000" pitchFamily="2" charset="2"/>
              </a:rPr>
              <a:t>we</a:t>
            </a:r>
            <a:r>
              <a:rPr lang="en-US" sz="3600" dirty="0">
                <a:sym typeface="Wingdings" panose="05000000000000000000" pitchFamily="2" charset="2"/>
              </a:rPr>
              <a:t> should have in our day?</a:t>
            </a:r>
          </a:p>
          <a:p>
            <a:pPr lvl="1"/>
            <a:r>
              <a:rPr lang="en-US" sz="3200" dirty="0">
                <a:sym typeface="Wingdings" panose="05000000000000000000" pitchFamily="2" charset="2"/>
              </a:rPr>
              <a:t>Concern for the people of our nation</a:t>
            </a:r>
          </a:p>
          <a:p>
            <a:pPr lvl="1"/>
            <a:r>
              <a:rPr lang="en-US" sz="3200" dirty="0">
                <a:sym typeface="Wingdings" panose="05000000000000000000" pitchFamily="2" charset="2"/>
              </a:rPr>
              <a:t>Concern for the people of our church</a:t>
            </a:r>
          </a:p>
          <a:p>
            <a:r>
              <a:rPr lang="en-US" sz="3600" dirty="0">
                <a:sym typeface="Wingdings" panose="05000000000000000000" pitchFamily="2" charset="2"/>
              </a:rPr>
              <a:t>But notice Daniel doesn't </a:t>
            </a:r>
            <a:r>
              <a:rPr lang="en-US" sz="3600" b="1" i="1" dirty="0">
                <a:sym typeface="Wingdings" panose="05000000000000000000" pitchFamily="2" charset="2"/>
              </a:rPr>
              <a:t>just</a:t>
            </a:r>
            <a:r>
              <a:rPr lang="en-US" sz="3600" dirty="0">
                <a:sym typeface="Wingdings" panose="05000000000000000000" pitchFamily="2" charset="2"/>
              </a:rPr>
              <a:t> fret and mourn, he takes </a:t>
            </a:r>
            <a:r>
              <a:rPr lang="en-US" sz="3600" b="1" i="1" dirty="0">
                <a:sym typeface="Wingdings" panose="05000000000000000000" pitchFamily="2" charset="2"/>
              </a:rPr>
              <a:t>action</a:t>
            </a:r>
            <a:r>
              <a:rPr lang="en-US" sz="3600" dirty="0">
                <a:sym typeface="Wingdings" panose="05000000000000000000" pitchFamily="2" charset="2"/>
              </a:rPr>
              <a:t>. </a:t>
            </a:r>
          </a:p>
          <a:p>
            <a:r>
              <a:rPr lang="en-US" sz="3600" dirty="0">
                <a:sym typeface="Wingdings" panose="05000000000000000000" pitchFamily="2" charset="2"/>
              </a:rPr>
              <a:t>His concern for his people motivates him to </a:t>
            </a:r>
            <a:r>
              <a:rPr lang="en-US" sz="3600" b="1" i="1" dirty="0">
                <a:sym typeface="Wingdings" panose="05000000000000000000" pitchFamily="2" charset="2"/>
              </a:rPr>
              <a:t>pray</a:t>
            </a:r>
            <a:r>
              <a:rPr lang="en-US" sz="3600" dirty="0">
                <a:sym typeface="Wingdings" panose="05000000000000000000" pitchFamily="2" charset="2"/>
              </a:rPr>
              <a:t> for them.</a:t>
            </a:r>
          </a:p>
          <a:p>
            <a:r>
              <a:rPr lang="en-US" sz="3600" dirty="0">
                <a:sym typeface="Wingdings" panose="05000000000000000000" pitchFamily="2" charset="2"/>
              </a:rPr>
              <a:t>Likewise, in the New Testament we are told to cast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all [our] anxieties on him [God], because he </a:t>
            </a:r>
            <a:r>
              <a:rPr lang="en-US" sz="3600" b="1" i="1" dirty="0">
                <a:solidFill>
                  <a:srgbClr val="0000CC"/>
                </a:solidFill>
                <a:latin typeface="Cambria" panose="02040503050406030204" pitchFamily="18" charset="0"/>
                <a:ea typeface="Cambria" panose="02040503050406030204" pitchFamily="18" charset="0"/>
                <a:sym typeface="Wingdings" panose="05000000000000000000" pitchFamily="2" charset="2"/>
              </a:rPr>
              <a:t>cares</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 for you.</a:t>
            </a:r>
            <a:r>
              <a:rPr lang="en-US" sz="3600" dirty="0">
                <a:sym typeface="Wingdings" panose="05000000000000000000" pitchFamily="2" charset="2"/>
              </a:rPr>
              <a:t>” (1 Peter 5:7)</a:t>
            </a:r>
          </a:p>
          <a:p>
            <a:r>
              <a:rPr lang="en-US" sz="3600" dirty="0">
                <a:sym typeface="Wingdings" panose="05000000000000000000" pitchFamily="2" charset="2"/>
              </a:rPr>
              <a:t>Do your worries and concerns motivate you to pray and ask God to address your concerns? </a:t>
            </a:r>
          </a:p>
          <a:p>
            <a:endParaRPr lang="en-US" sz="3600" dirty="0">
              <a:sym typeface="Wingdings" panose="05000000000000000000" pitchFamily="2" charset="2"/>
            </a:endParaRPr>
          </a:p>
        </p:txBody>
      </p:sp>
    </p:spTree>
    <p:extLst>
      <p:ext uri="{BB962C8B-B14F-4D97-AF65-F5344CB8AC3E}">
        <p14:creationId xmlns:p14="http://schemas.microsoft.com/office/powerpoint/2010/main" val="1465902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C29CF407-64EA-4095-5535-E5541955FEA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C54778-4934-A492-9DED-C806EB30380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EA0CF788-222F-B39C-6FC5-0212C167CB47}"/>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We saw in today’s text that Daniel </a:t>
            </a:r>
            <a:r>
              <a:rPr lang="en-US" sz="3600" b="1" i="1" dirty="0">
                <a:sym typeface="Wingdings" panose="05000000000000000000" pitchFamily="2" charset="2"/>
              </a:rPr>
              <a:t>fasted</a:t>
            </a:r>
            <a:r>
              <a:rPr lang="en-US" sz="3600" dirty="0">
                <a:sym typeface="Wingdings" panose="05000000000000000000" pitchFamily="2" charset="2"/>
              </a:rPr>
              <a:t> as he prayed.</a:t>
            </a:r>
          </a:p>
          <a:p>
            <a:r>
              <a:rPr lang="en-US" sz="3600" dirty="0">
                <a:sym typeface="Wingdings" panose="05000000000000000000" pitchFamily="2" charset="2"/>
              </a:rPr>
              <a:t>In reference to Daniel’s fasting, I quoted one of my commentaries who said: “</a:t>
            </a:r>
            <a:r>
              <a:rPr lang="en-US" sz="3600" i="1" dirty="0">
                <a:latin typeface="Cambria" panose="02040503050406030204" pitchFamily="18" charset="0"/>
                <a:ea typeface="Cambria" panose="02040503050406030204" pitchFamily="18" charset="0"/>
                <a:sym typeface="Wingdings" panose="05000000000000000000" pitchFamily="2" charset="2"/>
              </a:rPr>
              <a:t>Fasting is a neglected discipline for most Christians today, but it was commonly practiced in biblical times</a:t>
            </a:r>
            <a:r>
              <a:rPr lang="en-US" sz="3600" dirty="0">
                <a:sym typeface="Wingdings" panose="05000000000000000000" pitchFamily="2" charset="2"/>
              </a:rPr>
              <a:t>.”</a:t>
            </a:r>
          </a:p>
          <a:p>
            <a:r>
              <a:rPr lang="en-US" sz="3600" dirty="0">
                <a:sym typeface="Wingdings" panose="05000000000000000000" pitchFamily="2" charset="2"/>
              </a:rPr>
              <a:t>Do you agree with this statement?</a:t>
            </a:r>
          </a:p>
          <a:p>
            <a:r>
              <a:rPr lang="en-US" sz="3600" dirty="0">
                <a:sym typeface="Wingdings" panose="05000000000000000000" pitchFamily="2" charset="2"/>
              </a:rPr>
              <a:t>Have you ever fasted as a part of your prayer over something which you were deeply concerned about? If so, how did that go?</a:t>
            </a:r>
            <a:endParaRPr lang="en-US" sz="3600" dirty="0"/>
          </a:p>
          <a:p>
            <a:endParaRPr lang="en-US" sz="3600" dirty="0">
              <a:sym typeface="Wingdings" panose="05000000000000000000" pitchFamily="2" charset="2"/>
            </a:endParaRPr>
          </a:p>
        </p:txBody>
      </p:sp>
    </p:spTree>
    <p:extLst>
      <p:ext uri="{BB962C8B-B14F-4D97-AF65-F5344CB8AC3E}">
        <p14:creationId xmlns:p14="http://schemas.microsoft.com/office/powerpoint/2010/main" val="3342683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0CE5813-5FDB-8096-8069-EDD2BF9195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9F8229D-124D-3540-97A4-6A08E7CC1EBA}"/>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Daniel Chapters 10-12</a:t>
            </a:r>
          </a:p>
        </p:txBody>
      </p:sp>
      <p:sp>
        <p:nvSpPr>
          <p:cNvPr id="5" name="Content Placeholder 4">
            <a:extLst>
              <a:ext uri="{FF2B5EF4-FFF2-40B4-BE49-F238E27FC236}">
                <a16:creationId xmlns:a16="http://schemas.microsoft.com/office/drawing/2014/main" id="{57084C42-5FC5-A6F4-B946-5089DCB475D0}"/>
              </a:ext>
            </a:extLst>
          </p:cNvPr>
          <p:cNvSpPr>
            <a:spLocks noGrp="1"/>
          </p:cNvSpPr>
          <p:nvPr>
            <p:ph idx="1"/>
          </p:nvPr>
        </p:nvSpPr>
        <p:spPr>
          <a:xfrm>
            <a:off x="287950" y="587829"/>
            <a:ext cx="11502887" cy="6177243"/>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This </a:t>
            </a:r>
            <a:r>
              <a:rPr lang="en-US" sz="3200" b="1" i="1" dirty="0">
                <a:solidFill>
                  <a:schemeClr val="bg1"/>
                </a:solidFill>
                <a:effectLst>
                  <a:outerShdw blurRad="38100" dist="38100" dir="2700000" algn="ctr" rotWithShape="0">
                    <a:schemeClr val="tx1"/>
                  </a:outerShdw>
                </a:effectLst>
              </a:rPr>
              <a:t>last</a:t>
            </a:r>
            <a:r>
              <a:rPr lang="en-US" sz="3200" dirty="0">
                <a:solidFill>
                  <a:schemeClr val="bg1"/>
                </a:solidFill>
                <a:effectLst>
                  <a:outerShdw blurRad="38100" dist="38100" dir="2700000" algn="ctr" rotWithShape="0">
                    <a:schemeClr val="tx1"/>
                  </a:outerShdw>
                </a:effectLst>
              </a:rPr>
              <a:t> vision was given to Daniel in the third year of the reign of Cyrus in Babylon in 535/534 B.C., just a few years before Daniel’s death.</a:t>
            </a:r>
          </a:p>
          <a:p>
            <a:r>
              <a:rPr lang="en-US" sz="3200" dirty="0">
                <a:solidFill>
                  <a:schemeClr val="bg1"/>
                </a:solidFill>
                <a:effectLst>
                  <a:outerShdw blurRad="38100" dist="38100" dir="2700000" algn="ctr" rotWithShape="0">
                    <a:schemeClr val="tx1"/>
                  </a:outerShdw>
                </a:effectLst>
              </a:rPr>
              <a:t>This places the vision one to two years </a:t>
            </a:r>
            <a:r>
              <a:rPr lang="en-US" sz="3200" b="1" i="1" dirty="0">
                <a:solidFill>
                  <a:schemeClr val="bg1"/>
                </a:solidFill>
                <a:effectLst>
                  <a:outerShdw blurRad="38100" dist="38100" dir="2700000" algn="ctr" rotWithShape="0">
                    <a:schemeClr val="tx1"/>
                  </a:outerShdw>
                </a:effectLst>
              </a:rPr>
              <a:t>after</a:t>
            </a:r>
            <a:r>
              <a:rPr lang="en-US" sz="3200" dirty="0">
                <a:solidFill>
                  <a:schemeClr val="bg1"/>
                </a:solidFill>
                <a:effectLst>
                  <a:outerShdw blurRad="38100" dist="38100" dir="2700000" algn="ctr" rotWithShape="0">
                    <a:schemeClr val="tx1"/>
                  </a:outerShdw>
                </a:effectLst>
              </a:rPr>
              <a:t> the first group of Jewish exiles had returned to Jerusalem under Zerubbabel, the Persian-appointed governor of Judah. </a:t>
            </a:r>
          </a:p>
          <a:p>
            <a:r>
              <a:rPr lang="en-US" sz="3200" dirty="0">
                <a:solidFill>
                  <a:schemeClr val="bg1"/>
                </a:solidFill>
                <a:effectLst>
                  <a:outerShdw blurRad="38100" dist="38100" dir="2700000" algn="ctr" rotWithShape="0">
                    <a:schemeClr val="tx1"/>
                  </a:outerShdw>
                </a:effectLst>
              </a:rPr>
              <a:t>This first group of exiles arrived in Jerusalem in the summer of 536 B.C.</a:t>
            </a:r>
          </a:p>
          <a:p>
            <a:r>
              <a:rPr lang="en-US" sz="3200" dirty="0">
                <a:solidFill>
                  <a:schemeClr val="bg1"/>
                </a:solidFill>
                <a:effectLst>
                  <a:outerShdw blurRad="38100" dist="38100" dir="2700000" algn="ctr" rotWithShape="0">
                    <a:schemeClr val="tx1"/>
                  </a:outerShdw>
                </a:effectLst>
              </a:rPr>
              <a:t>By autumn they had cleared the temple area and resumed the daily sacrifices, and by the following spring they had laid the </a:t>
            </a:r>
            <a:r>
              <a:rPr lang="en-US" sz="3200" b="1" i="1" dirty="0">
                <a:solidFill>
                  <a:schemeClr val="bg1"/>
                </a:solidFill>
                <a:effectLst>
                  <a:outerShdw blurRad="38100" dist="38100" dir="2700000" algn="ctr" rotWithShape="0">
                    <a:schemeClr val="tx1"/>
                  </a:outerShdw>
                </a:effectLst>
              </a:rPr>
              <a:t>foundation</a:t>
            </a:r>
            <a:r>
              <a:rPr lang="en-US" sz="3200" dirty="0">
                <a:solidFill>
                  <a:schemeClr val="bg1"/>
                </a:solidFill>
                <a:effectLst>
                  <a:outerShdw blurRad="38100" dist="38100" dir="2700000" algn="ctr" rotWithShape="0">
                    <a:schemeClr val="tx1"/>
                  </a:outerShdw>
                </a:effectLst>
              </a:rPr>
              <a:t> of the temple. </a:t>
            </a:r>
          </a:p>
          <a:p>
            <a:r>
              <a:rPr lang="en-US" sz="3200" dirty="0">
                <a:solidFill>
                  <a:schemeClr val="bg1"/>
                </a:solidFill>
                <a:effectLst>
                  <a:outerShdw blurRad="38100" dist="38100" dir="2700000" algn="ctr" rotWithShape="0">
                    <a:schemeClr val="tx1"/>
                  </a:outerShdw>
                </a:effectLst>
              </a:rPr>
              <a:t>But then the work </a:t>
            </a:r>
            <a:r>
              <a:rPr lang="en-US" sz="3200" b="1" i="1" dirty="0">
                <a:solidFill>
                  <a:schemeClr val="bg1"/>
                </a:solidFill>
                <a:effectLst>
                  <a:outerShdw blurRad="38100" dist="38100" dir="2700000" algn="ctr" rotWithShape="0">
                    <a:schemeClr val="tx1"/>
                  </a:outerShdw>
                </a:effectLst>
              </a:rPr>
              <a:t>stopped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It stopped for </a:t>
            </a:r>
            <a:r>
              <a:rPr lang="en-US" sz="3200" b="1" i="1" dirty="0">
                <a:solidFill>
                  <a:schemeClr val="bg1"/>
                </a:solidFill>
                <a:effectLst>
                  <a:outerShdw blurRad="38100" dist="38100" dir="2700000" algn="ctr" rotWithShape="0">
                    <a:schemeClr val="tx1"/>
                  </a:outerShdw>
                </a:effectLst>
              </a:rPr>
              <a:t>fifteen years </a:t>
            </a:r>
            <a:r>
              <a:rPr lang="en-US" sz="3200" dirty="0">
                <a:solidFill>
                  <a:schemeClr val="bg1"/>
                </a:solidFill>
                <a:effectLst>
                  <a:outerShdw blurRad="38100" dist="38100" dir="2700000" algn="ctr" rotWithShape="0">
                    <a:schemeClr val="tx1"/>
                  </a:outerShdw>
                </a:effectLst>
              </a:rPr>
              <a:t>until God sent Haggai, one of the minor prophets, to instruct the remnant to </a:t>
            </a:r>
            <a:r>
              <a:rPr lang="en-US" sz="3200" b="1" i="1" dirty="0">
                <a:solidFill>
                  <a:schemeClr val="bg1"/>
                </a:solidFill>
                <a:effectLst>
                  <a:outerShdw blurRad="38100" dist="38100" dir="2700000" algn="ctr" rotWithShape="0">
                    <a:schemeClr val="tx1"/>
                  </a:outerShdw>
                </a:effectLst>
              </a:rPr>
              <a:t>resume</a:t>
            </a:r>
            <a:r>
              <a:rPr lang="en-US" sz="3200" dirty="0">
                <a:solidFill>
                  <a:schemeClr val="bg1"/>
                </a:solidFill>
                <a:effectLst>
                  <a:outerShdw blurRad="38100" dist="38100" dir="2700000" algn="ctr" rotWithShape="0">
                    <a:schemeClr val="tx1"/>
                  </a:outerShdw>
                </a:effectLst>
              </a:rPr>
              <a:t> the work, which they </a:t>
            </a:r>
            <a:r>
              <a:rPr lang="en-US" sz="3200" b="1" i="1" dirty="0">
                <a:solidFill>
                  <a:schemeClr val="bg1"/>
                </a:solidFill>
                <a:effectLst>
                  <a:outerShdw blurRad="38100" dist="38100" dir="2700000" algn="ctr" rotWithShape="0">
                    <a:schemeClr val="tx1"/>
                  </a:outerShdw>
                </a:effectLst>
              </a:rPr>
              <a:t>did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By the time Daniel received this last vision, he may have </a:t>
            </a:r>
            <a:r>
              <a:rPr lang="en-US" sz="3200" b="1" i="1" dirty="0">
                <a:solidFill>
                  <a:schemeClr val="bg1"/>
                </a:solidFill>
                <a:effectLst>
                  <a:outerShdw blurRad="38100" dist="38100" dir="2700000" algn="ctr" rotWithShape="0">
                    <a:schemeClr val="tx1"/>
                  </a:outerShdw>
                </a:effectLst>
              </a:rPr>
              <a:t>heard</a:t>
            </a:r>
            <a:r>
              <a:rPr lang="en-US" sz="3200" dirty="0">
                <a:solidFill>
                  <a:schemeClr val="bg1"/>
                </a:solidFill>
                <a:effectLst>
                  <a:outerShdw blurRad="38100" dist="38100" dir="2700000" algn="ctr" rotWithShape="0">
                    <a:schemeClr val="tx1"/>
                  </a:outerShdw>
                </a:effectLst>
              </a:rPr>
              <a:t> of the cessation of the work in Jerusalem and been </a:t>
            </a:r>
            <a:r>
              <a:rPr lang="en-US" sz="3200" b="1" i="1" dirty="0">
                <a:solidFill>
                  <a:schemeClr val="bg1"/>
                </a:solidFill>
                <a:effectLst>
                  <a:outerShdw blurRad="38100" dist="38100" dir="2700000" algn="ctr" rotWithShape="0">
                    <a:schemeClr val="tx1"/>
                  </a:outerShdw>
                </a:effectLst>
              </a:rPr>
              <a:t>alarmed</a:t>
            </a:r>
            <a:r>
              <a:rPr lang="en-US" sz="3200" dirty="0">
                <a:solidFill>
                  <a:schemeClr val="bg1"/>
                </a:solidFill>
                <a:effectLst>
                  <a:outerShdw blurRad="38100" dist="38100" dir="2700000" algn="ctr" rotWithShape="0">
                    <a:schemeClr val="tx1"/>
                  </a:outerShdw>
                </a:effectLst>
              </a:rPr>
              <a:t> by it.</a:t>
            </a:r>
          </a:p>
        </p:txBody>
      </p:sp>
      <p:sp>
        <p:nvSpPr>
          <p:cNvPr id="2" name="TextBox 1">
            <a:extLst>
              <a:ext uri="{FF2B5EF4-FFF2-40B4-BE49-F238E27FC236}">
                <a16:creationId xmlns:a16="http://schemas.microsoft.com/office/drawing/2014/main" id="{56141F47-8856-4783-5622-146400078FFD}"/>
              </a:ext>
            </a:extLst>
          </p:cNvPr>
          <p:cNvSpPr txBox="1"/>
          <p:nvPr/>
        </p:nvSpPr>
        <p:spPr>
          <a:xfrm>
            <a:off x="0" y="6519446"/>
            <a:ext cx="12192000" cy="369332"/>
          </a:xfrm>
          <a:prstGeom prst="rect">
            <a:avLst/>
          </a:prstGeom>
          <a:noFill/>
        </p:spPr>
        <p:txBody>
          <a:bodyPr wrap="square" rtlCol="0">
            <a:spAutoFit/>
          </a:bodyPr>
          <a:lstStyle/>
          <a:p>
            <a:pPr lvl="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Boice,  James Montgomery;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An Expositional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 (pp </a:t>
            </a:r>
            <a:r>
              <a:rPr lang="en-US" dirty="0">
                <a:solidFill>
                  <a:schemeClr val="bg1"/>
                </a:solidFill>
                <a:effectLst>
                  <a:outerShdw blurRad="38100" dist="38100" dir="2700000" algn="ctr" rotWithShape="0">
                    <a:schemeClr val="tx1"/>
                  </a:outerShdw>
                </a:effectLst>
              </a:rPr>
              <a:t>103–104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601975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18E8DAB-070F-3362-A627-1715088873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8397699-0ACE-C9CD-C838-789072B058D4}"/>
              </a:ext>
            </a:extLst>
          </p:cNvPr>
          <p:cNvSpPr>
            <a:spLocks noGrp="1"/>
          </p:cNvSpPr>
          <p:nvPr>
            <p:ph type="title"/>
          </p:nvPr>
        </p:nvSpPr>
        <p:spPr>
          <a:xfrm>
            <a:off x="0" y="0"/>
            <a:ext cx="12192000" cy="657497"/>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Daniel Chapters 10-12</a:t>
            </a:r>
          </a:p>
        </p:txBody>
      </p:sp>
      <p:sp>
        <p:nvSpPr>
          <p:cNvPr id="5" name="Content Placeholder 4">
            <a:extLst>
              <a:ext uri="{FF2B5EF4-FFF2-40B4-BE49-F238E27FC236}">
                <a16:creationId xmlns:a16="http://schemas.microsoft.com/office/drawing/2014/main" id="{C1E41BF1-6DCE-C282-ABE8-AA25F3263297}"/>
              </a:ext>
            </a:extLst>
          </p:cNvPr>
          <p:cNvSpPr>
            <a:spLocks noGrp="1"/>
          </p:cNvSpPr>
          <p:nvPr>
            <p:ph idx="1"/>
          </p:nvPr>
        </p:nvSpPr>
        <p:spPr>
          <a:xfrm>
            <a:off x="344556" y="623957"/>
            <a:ext cx="11502887" cy="5997423"/>
          </a:xfrm>
        </p:spPr>
        <p:txBody>
          <a:bodyPr>
            <a:normAutofit lnSpcReduction="10000"/>
          </a:bodyPr>
          <a:lstStyle/>
          <a:p>
            <a:r>
              <a:rPr lang="en-US" sz="3600" dirty="0">
                <a:solidFill>
                  <a:schemeClr val="bg1"/>
                </a:solidFill>
                <a:effectLst>
                  <a:outerShdw blurRad="38100" dist="38100" dir="2700000" algn="ctr" rotWithShape="0">
                    <a:schemeClr val="tx1"/>
                  </a:outerShdw>
                </a:effectLst>
              </a:rPr>
              <a:t>Chapter 10 gives insight into Daniel’s concern for his people and for the work being done so far away in Jerusalem. </a:t>
            </a:r>
          </a:p>
          <a:p>
            <a:r>
              <a:rPr lang="en-US" sz="3600" dirty="0">
                <a:solidFill>
                  <a:schemeClr val="bg1"/>
                </a:solidFill>
                <a:effectLst>
                  <a:outerShdw blurRad="38100" dist="38100" dir="2700000" algn="ctr" rotWithShape="0">
                    <a:schemeClr val="tx1"/>
                  </a:outerShdw>
                </a:effectLst>
              </a:rPr>
              <a:t>It contains important lessons about prayer. </a:t>
            </a:r>
          </a:p>
          <a:p>
            <a:r>
              <a:rPr lang="en-US" sz="3600" dirty="0">
                <a:solidFill>
                  <a:schemeClr val="bg1"/>
                </a:solidFill>
                <a:effectLst>
                  <a:outerShdw blurRad="38100" dist="38100" dir="2700000" algn="ctr" rotWithShape="0">
                    <a:schemeClr val="tx1"/>
                  </a:outerShdw>
                </a:effectLst>
              </a:rPr>
              <a:t>Chiefly, however, chapter 10 “pulls back the curtain” (so to speak) on the spiritual warfare that we know from other passages is being waged around the work of God. </a:t>
            </a:r>
          </a:p>
          <a:p>
            <a:r>
              <a:rPr lang="en-US" sz="3600" dirty="0">
                <a:solidFill>
                  <a:schemeClr val="bg1"/>
                </a:solidFill>
                <a:effectLst>
                  <a:outerShdw blurRad="38100" dist="38100" dir="2700000" algn="ctr" rotWithShape="0">
                    <a:schemeClr val="tx1"/>
                  </a:outerShdw>
                </a:effectLst>
              </a:rPr>
              <a:t>The chapter begins by saying that the message Daniel received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concerned a great war</a:t>
            </a:r>
            <a:r>
              <a:rPr lang="en-US" sz="3600" dirty="0">
                <a:solidFill>
                  <a:schemeClr val="bg1"/>
                </a:solidFill>
                <a:effectLst>
                  <a:outerShdw blurRad="38100" dist="38100" dir="2700000" algn="ctr" rotWithShape="0">
                    <a:schemeClr val="tx1"/>
                  </a:outerShdw>
                </a:effectLst>
              </a:rPr>
              <a:t>” – a war which is described in </a:t>
            </a:r>
            <a:r>
              <a:rPr lang="en-US" sz="3600" b="1" i="1" dirty="0">
                <a:solidFill>
                  <a:schemeClr val="bg1"/>
                </a:solidFill>
                <a:effectLst>
                  <a:outerShdw blurRad="38100" dist="38100" dir="2700000" algn="ctr" rotWithShape="0">
                    <a:schemeClr val="tx1"/>
                  </a:outerShdw>
                </a:effectLst>
              </a:rPr>
              <a:t>great detail </a:t>
            </a:r>
            <a:r>
              <a:rPr lang="en-US" sz="3600" dirty="0">
                <a:solidFill>
                  <a:schemeClr val="bg1"/>
                </a:solidFill>
                <a:effectLst>
                  <a:outerShdw blurRad="38100" dist="38100" dir="2700000" algn="ctr" rotWithShape="0">
                    <a:schemeClr val="tx1"/>
                  </a:outerShdw>
                </a:effectLst>
              </a:rPr>
              <a:t>in chapter 11. </a:t>
            </a:r>
          </a:p>
          <a:p>
            <a:r>
              <a:rPr lang="en-US" sz="3600" dirty="0">
                <a:solidFill>
                  <a:schemeClr val="bg1"/>
                </a:solidFill>
                <a:effectLst>
                  <a:outerShdw blurRad="38100" dist="38100" dir="2700000" algn="ctr" rotWithShape="0">
                    <a:schemeClr val="tx1"/>
                  </a:outerShdw>
                </a:effectLst>
              </a:rPr>
              <a:t>But before this </a:t>
            </a:r>
            <a:r>
              <a:rPr lang="en-US" sz="3600" b="1" i="1" dirty="0">
                <a:solidFill>
                  <a:schemeClr val="bg1"/>
                </a:solidFill>
                <a:effectLst>
                  <a:outerShdw blurRad="38100" dist="38100" dir="2700000" algn="ctr" rotWithShape="0">
                    <a:schemeClr val="tx1"/>
                  </a:outerShdw>
                </a:effectLst>
              </a:rPr>
              <a:t>earthly</a:t>
            </a:r>
            <a:r>
              <a:rPr lang="en-US" sz="3600" dirty="0">
                <a:solidFill>
                  <a:schemeClr val="bg1"/>
                </a:solidFill>
                <a:effectLst>
                  <a:outerShdw blurRad="38100" dist="38100" dir="2700000" algn="ctr" rotWithShape="0">
                    <a:schemeClr val="tx1"/>
                  </a:outerShdw>
                </a:effectLst>
              </a:rPr>
              <a:t> war is described, we are given a glimpse of an </a:t>
            </a:r>
            <a:r>
              <a:rPr lang="en-US" sz="3600" b="1" i="1" dirty="0">
                <a:solidFill>
                  <a:schemeClr val="bg1"/>
                </a:solidFill>
                <a:effectLst>
                  <a:outerShdw blurRad="38100" dist="38100" dir="2700000" algn="ctr" rotWithShape="0">
                    <a:schemeClr val="tx1"/>
                  </a:outerShdw>
                </a:effectLst>
              </a:rPr>
              <a:t>earlier</a:t>
            </a:r>
            <a:r>
              <a:rPr lang="en-US" sz="3600" dirty="0">
                <a:solidFill>
                  <a:schemeClr val="bg1"/>
                </a:solidFill>
                <a:effectLst>
                  <a:outerShdw blurRad="38100" dist="38100" dir="2700000" algn="ctr" rotWithShape="0">
                    <a:schemeClr val="tx1"/>
                  </a:outerShdw>
                </a:effectLst>
              </a:rPr>
              <a:t> war that was going on in </a:t>
            </a:r>
            <a:r>
              <a:rPr lang="en-US" sz="3600" b="1" i="1" dirty="0">
                <a:solidFill>
                  <a:schemeClr val="bg1"/>
                </a:solidFill>
                <a:effectLst>
                  <a:outerShdw blurRad="38100" dist="38100" dir="2700000" algn="ctr" rotWithShape="0">
                    <a:schemeClr val="tx1"/>
                  </a:outerShdw>
                </a:effectLst>
              </a:rPr>
              <a:t>heaven</a:t>
            </a:r>
            <a:r>
              <a:rPr lang="en-US" sz="36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D6EA553A-5F30-5086-002C-015421ABCB10}"/>
              </a:ext>
            </a:extLst>
          </p:cNvPr>
          <p:cNvSpPr txBox="1"/>
          <p:nvPr/>
        </p:nvSpPr>
        <p:spPr>
          <a:xfrm>
            <a:off x="0" y="6519446"/>
            <a:ext cx="12192000" cy="369332"/>
          </a:xfrm>
          <a:prstGeom prst="rect">
            <a:avLst/>
          </a:prstGeom>
          <a:noFill/>
        </p:spPr>
        <p:txBody>
          <a:bodyPr wrap="square" rtlCol="0">
            <a:spAutoFit/>
          </a:bodyPr>
          <a:lstStyle/>
          <a:p>
            <a:pPr lvl="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Boice,  James Montgomery;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An Expositional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 (pp </a:t>
            </a:r>
            <a:r>
              <a:rPr lang="en-US" dirty="0">
                <a:solidFill>
                  <a:schemeClr val="bg1"/>
                </a:solidFill>
                <a:effectLst>
                  <a:outerShdw blurRad="38100" dist="38100" dir="2700000" algn="ctr" rotWithShape="0">
                    <a:schemeClr val="tx1"/>
                  </a:outerShdw>
                </a:effectLst>
              </a:rPr>
              <a:t>103–104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4135726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9159F40-54B1-4954-8319-65D33AF1F4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E832B7-1A85-6652-9A06-ED5603F8F1D9}"/>
              </a:ext>
            </a:extLst>
          </p:cNvPr>
          <p:cNvSpPr>
            <a:spLocks noGrp="1"/>
          </p:cNvSpPr>
          <p:nvPr>
            <p:ph type="title"/>
          </p:nvPr>
        </p:nvSpPr>
        <p:spPr>
          <a:xfrm>
            <a:off x="0" y="1"/>
            <a:ext cx="12192000" cy="799106"/>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Vision of the Heavenly Being (10:1-9)</a:t>
            </a:r>
          </a:p>
        </p:txBody>
      </p:sp>
      <p:sp>
        <p:nvSpPr>
          <p:cNvPr id="5" name="Content Placeholder 4">
            <a:extLst>
              <a:ext uri="{FF2B5EF4-FFF2-40B4-BE49-F238E27FC236}">
                <a16:creationId xmlns:a16="http://schemas.microsoft.com/office/drawing/2014/main" id="{86E79DB2-AE6E-A9D2-2343-ADD39A1FEEEC}"/>
              </a:ext>
            </a:extLst>
          </p:cNvPr>
          <p:cNvSpPr>
            <a:spLocks noGrp="1"/>
          </p:cNvSpPr>
          <p:nvPr>
            <p:ph idx="1"/>
          </p:nvPr>
        </p:nvSpPr>
        <p:spPr>
          <a:xfrm>
            <a:off x="357809" y="830911"/>
            <a:ext cx="11465223" cy="5964743"/>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third year of Cyrus king of Persia, a revelation was given to Daniel (who was called Belteshazzar). Its message was true and it concerned a great war. The understanding of the message came to him in a vision.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I, Daniel, mourned for three weeks.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ate no choice food; no meat or wine touched my lips; and I used no lotions at all until the three weeks were over.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the twenty-fourth day of the first month, as I was standing on the bank of the great river, the Tigris…</a:t>
            </a:r>
          </a:p>
        </p:txBody>
      </p:sp>
    </p:spTree>
    <p:extLst>
      <p:ext uri="{BB962C8B-B14F-4D97-AF65-F5344CB8AC3E}">
        <p14:creationId xmlns:p14="http://schemas.microsoft.com/office/powerpoint/2010/main" val="1403727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A843BB6-743E-F1DE-B489-0692EA65CB0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6799CE-3E78-6BB2-E773-253CA0A3AA4B}"/>
              </a:ext>
            </a:extLst>
          </p:cNvPr>
          <p:cNvSpPr>
            <a:spLocks noGrp="1"/>
          </p:cNvSpPr>
          <p:nvPr>
            <p:ph type="title"/>
          </p:nvPr>
        </p:nvSpPr>
        <p:spPr>
          <a:xfrm>
            <a:off x="0" y="1"/>
            <a:ext cx="12192000" cy="799106"/>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Vision of the Heavenly Being (10:1-9)</a:t>
            </a:r>
          </a:p>
        </p:txBody>
      </p:sp>
      <p:sp>
        <p:nvSpPr>
          <p:cNvPr id="5" name="Content Placeholder 4">
            <a:extLst>
              <a:ext uri="{FF2B5EF4-FFF2-40B4-BE49-F238E27FC236}">
                <a16:creationId xmlns:a16="http://schemas.microsoft.com/office/drawing/2014/main" id="{DA4705C6-0DB2-BA02-3356-A4F48359FA8C}"/>
              </a:ext>
            </a:extLst>
          </p:cNvPr>
          <p:cNvSpPr>
            <a:spLocks noGrp="1"/>
          </p:cNvSpPr>
          <p:nvPr>
            <p:ph idx="1"/>
          </p:nvPr>
        </p:nvSpPr>
        <p:spPr>
          <a:xfrm>
            <a:off x="357809" y="830911"/>
            <a:ext cx="11465223" cy="5964743"/>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looked up and there before me was a man dressed in linen, with a belt of the finest gold around his waist.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body was like chrysolite, his face like lightning, his eyes like flaming torches, his arms and legs like the gleam of burnished bronze, and his voice like the sound of a multitude.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Daniel, was the only one who saw the vision; the men with me did not see it, but such terror overwhelmed them that they fled and hid themselves.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I was left alone, gazing at this great vision; I had no strength left, my face turned deathly pale and I was helpless.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heard him speaking, and as I listened to him, I fell into a deep sleep, my face to the ground.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61286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4E5A565-4104-1202-D669-60D7660C4F7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979157-3BDF-30D0-8BC8-3DE7687700D5}"/>
              </a:ext>
            </a:extLst>
          </p:cNvPr>
          <p:cNvSpPr>
            <a:spLocks noGrp="1"/>
          </p:cNvSpPr>
          <p:nvPr>
            <p:ph idx="1"/>
          </p:nvPr>
        </p:nvSpPr>
        <p:spPr>
          <a:xfrm>
            <a:off x="28198" y="1284514"/>
            <a:ext cx="11928672" cy="5451566"/>
          </a:xfrm>
        </p:spPr>
        <p:txBody>
          <a:bodyPr>
            <a:normAutofit fontScale="92500" lnSpcReduction="20000"/>
          </a:bodyPr>
          <a:lstStyle/>
          <a:p>
            <a:r>
              <a:rPr lang="en-US" sz="3200" b="1" i="1" dirty="0">
                <a:solidFill>
                  <a:schemeClr val="bg1"/>
                </a:solidFill>
                <a:effectLst>
                  <a:outerShdw blurRad="38100" dist="38100" dir="2700000" algn="ctr" rotWithShape="0">
                    <a:schemeClr val="tx1"/>
                  </a:outerShdw>
                </a:effectLst>
              </a:rPr>
              <a:t>Each</a:t>
            </a:r>
            <a:r>
              <a:rPr lang="en-US" sz="3200" dirty="0">
                <a:solidFill>
                  <a:schemeClr val="bg1"/>
                </a:solidFill>
                <a:effectLst>
                  <a:outerShdw blurRad="38100" dist="38100" dir="2700000" algn="ctr" rotWithShape="0">
                    <a:schemeClr val="tx1"/>
                  </a:outerShdw>
                </a:effectLst>
              </a:rPr>
              <a:t> of the four visions given to Daniel in chapters 7–12 is </a:t>
            </a:r>
            <a:r>
              <a:rPr lang="en-US" sz="3200" b="1" i="1" dirty="0">
                <a:solidFill>
                  <a:schemeClr val="bg1"/>
                </a:solidFill>
                <a:effectLst>
                  <a:outerShdw blurRad="38100" dist="38100" dir="2700000" algn="ctr" rotWithShape="0">
                    <a:schemeClr val="tx1"/>
                  </a:outerShdw>
                </a:effectLst>
              </a:rPr>
              <a:t>dated</a:t>
            </a:r>
            <a:r>
              <a:rPr lang="en-US" sz="3200" dirty="0">
                <a:solidFill>
                  <a:schemeClr val="bg1"/>
                </a:solidFill>
                <a:effectLst>
                  <a:outerShdw blurRad="38100" dist="38100" dir="2700000" algn="ctr" rotWithShape="0">
                    <a:schemeClr val="tx1"/>
                  </a:outerShdw>
                </a:effectLst>
              </a:rPr>
              <a:t> by Daniel </a:t>
            </a:r>
            <a:r>
              <a:rPr lang="en-US" sz="3200" b="1" i="1" dirty="0">
                <a:solidFill>
                  <a:schemeClr val="bg1"/>
                </a:solidFill>
                <a:effectLst>
                  <a:outerShdw blurRad="38100" dist="38100" dir="2700000" algn="ctr" rotWithShape="0">
                    <a:schemeClr val="tx1"/>
                  </a:outerShdw>
                </a:effectLst>
              </a:rPr>
              <a:t>in the text</a:t>
            </a:r>
            <a:r>
              <a:rPr lang="en-US" sz="3200" dirty="0">
                <a:solidFill>
                  <a:schemeClr val="bg1"/>
                </a:solidFill>
                <a:effectLst>
                  <a:outerShdw blurRad="38100" dist="38100" dir="2700000" algn="ctr" rotWithShape="0">
                    <a:schemeClr val="tx1"/>
                  </a:outerShdw>
                </a:effectLst>
              </a:rPr>
              <a:t>.</a:t>
            </a:r>
          </a:p>
          <a:p>
            <a:r>
              <a:rPr lang="en-US" sz="3200" b="1" i="1" dirty="0">
                <a:solidFill>
                  <a:schemeClr val="bg1"/>
                </a:solidFill>
                <a:effectLst>
                  <a:outerShdw blurRad="38100" dist="38100" dir="2700000" algn="ctr" rotWithShape="0">
                    <a:schemeClr val="tx1"/>
                  </a:outerShdw>
                </a:effectLst>
              </a:rPr>
              <a:t>Here</a:t>
            </a:r>
            <a:r>
              <a:rPr lang="en-US" sz="3200" dirty="0">
                <a:solidFill>
                  <a:schemeClr val="bg1"/>
                </a:solidFill>
                <a:effectLst>
                  <a:outerShdw blurRad="38100" dist="38100" dir="2700000" algn="ctr" rotWithShape="0">
                    <a:schemeClr val="tx1"/>
                  </a:outerShdw>
                </a:effectLst>
              </a:rPr>
              <a:t> we’re told that Daniel’s final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revelation</a:t>
            </a:r>
            <a:r>
              <a:rPr lang="en-US" sz="3200" dirty="0">
                <a:solidFill>
                  <a:schemeClr val="bg1"/>
                </a:solidFill>
                <a:effectLst>
                  <a:outerShdw blurRad="38100" dist="38100" dir="2700000" algn="ctr" rotWithShape="0">
                    <a:schemeClr val="tx1"/>
                  </a:outerShdw>
                </a:effectLst>
              </a:rPr>
              <a:t>” came in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 year of Cyrus king of Persia</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Daniel’s visions can be grouped into </a:t>
            </a:r>
            <a:r>
              <a:rPr lang="en-US" sz="3200" b="1" i="1" dirty="0">
                <a:solidFill>
                  <a:schemeClr val="bg1"/>
                </a:solidFill>
                <a:effectLst>
                  <a:outerShdw blurRad="38100" dist="38100" dir="2700000" algn="ctr" rotWithShape="0">
                    <a:schemeClr val="tx1"/>
                  </a:outerShdw>
                </a:effectLst>
              </a:rPr>
              <a:t>two</a:t>
            </a:r>
            <a:r>
              <a:rPr lang="en-US" sz="3200" dirty="0">
                <a:solidFill>
                  <a:schemeClr val="bg1"/>
                </a:solidFill>
                <a:effectLst>
                  <a:outerShdw blurRad="38100" dist="38100" dir="2700000" algn="ctr" rotWithShape="0">
                    <a:schemeClr val="tx1"/>
                  </a:outerShdw>
                </a:effectLst>
              </a:rPr>
              <a:t> groups of </a:t>
            </a:r>
            <a:r>
              <a:rPr lang="en-US" sz="3200" b="1" i="1" dirty="0">
                <a:solidFill>
                  <a:schemeClr val="bg1"/>
                </a:solidFill>
                <a:effectLst>
                  <a:outerShdw blurRad="38100" dist="38100" dir="2700000" algn="ctr" rotWithShape="0">
                    <a:schemeClr val="tx1"/>
                  </a:outerShdw>
                </a:effectLst>
              </a:rPr>
              <a:t>two</a:t>
            </a:r>
            <a:r>
              <a:rPr lang="en-US" sz="3200" dirty="0">
                <a:solidFill>
                  <a:schemeClr val="bg1"/>
                </a:solidFill>
                <a:effectLst>
                  <a:outerShdw blurRad="38100" dist="38100" dir="2700000" algn="ctr" rotWithShape="0">
                    <a:schemeClr val="tx1"/>
                  </a:outerShdw>
                </a:effectLst>
              </a:rPr>
              <a:t>: </a:t>
            </a:r>
          </a:p>
          <a:p>
            <a:pPr lvl="1"/>
            <a:r>
              <a:rPr lang="en-US" sz="2800" dirty="0">
                <a:solidFill>
                  <a:srgbClr val="FFFF99"/>
                </a:solidFill>
                <a:effectLst>
                  <a:outerShdw blurRad="38100" dist="38100" dir="2700000" algn="ctr" rotWithShape="0">
                    <a:schemeClr val="tx1"/>
                  </a:outerShdw>
                </a:effectLst>
              </a:rPr>
              <a:t>Chapter 7</a:t>
            </a:r>
            <a:r>
              <a:rPr lang="en-US" sz="2800" dirty="0">
                <a:solidFill>
                  <a:schemeClr val="bg1"/>
                </a:solidFill>
                <a:effectLst>
                  <a:outerShdw blurRad="38100" dist="38100" dir="2700000" algn="ctr" rotWithShape="0">
                    <a:schemeClr val="tx1"/>
                  </a:outerShdw>
                </a:effectLst>
              </a:rPr>
              <a:t> –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year of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Belshazzar</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dirty="0">
                <a:solidFill>
                  <a:schemeClr val="bg1"/>
                </a:solidFill>
                <a:effectLst>
                  <a:outerShdw blurRad="38100" dist="38100" dir="2700000" algn="ctr" rotWithShape="0">
                    <a:schemeClr val="tx1"/>
                  </a:outerShdw>
                </a:effectLst>
              </a:rPr>
              <a:t>(553 BC) – </a:t>
            </a:r>
            <a:r>
              <a:rPr lang="en-US" sz="2800" dirty="0">
                <a:solidFill>
                  <a:srgbClr val="FFFF99"/>
                </a:solidFill>
                <a:effectLst>
                  <a:outerShdw blurRad="38100" dist="38100" dir="2700000" algn="ctr" rotWithShape="0">
                    <a:schemeClr val="tx1"/>
                  </a:outerShdw>
                </a:effectLst>
              </a:rPr>
              <a:t>Age 67</a:t>
            </a:r>
          </a:p>
          <a:p>
            <a:pPr lvl="1"/>
            <a:r>
              <a:rPr lang="en-US" sz="2800" dirty="0">
                <a:solidFill>
                  <a:srgbClr val="FFFF99"/>
                </a:solidFill>
                <a:effectLst>
                  <a:outerShdw blurRad="38100" dist="38100" dir="2700000" algn="ctr" rotWithShape="0">
                    <a:schemeClr val="tx1"/>
                  </a:outerShdw>
                </a:effectLst>
              </a:rPr>
              <a:t>Chapter 8</a:t>
            </a:r>
            <a:r>
              <a:rPr lang="en-US" sz="2800" dirty="0">
                <a:solidFill>
                  <a:schemeClr val="bg1"/>
                </a:solidFill>
                <a:effectLst>
                  <a:outerShdw blurRad="38100" dist="38100" dir="2700000" algn="ctr" rotWithShape="0">
                    <a:schemeClr val="tx1"/>
                  </a:outerShdw>
                </a:effectLst>
              </a:rPr>
              <a:t> –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year of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Belshazzar</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dirty="0">
                <a:solidFill>
                  <a:schemeClr val="bg1"/>
                </a:solidFill>
                <a:effectLst>
                  <a:outerShdw blurRad="38100" dist="38100" dir="2700000" algn="ctr" rotWithShape="0">
                    <a:schemeClr val="tx1"/>
                  </a:outerShdw>
                </a:effectLst>
              </a:rPr>
              <a:t>(550 BC) – </a:t>
            </a:r>
            <a:r>
              <a:rPr lang="en-US" sz="2800" dirty="0">
                <a:solidFill>
                  <a:srgbClr val="FFFF99"/>
                </a:solidFill>
                <a:effectLst>
                  <a:outerShdw blurRad="38100" dist="38100" dir="2700000" algn="ctr" rotWithShape="0">
                    <a:schemeClr val="tx1"/>
                  </a:outerShdw>
                </a:effectLst>
              </a:rPr>
              <a:t>Age 70</a:t>
            </a:r>
          </a:p>
          <a:p>
            <a:pPr lvl="1"/>
            <a:r>
              <a:rPr lang="en-US" sz="2800" dirty="0">
                <a:solidFill>
                  <a:srgbClr val="FFFF99"/>
                </a:solidFill>
                <a:effectLst>
                  <a:outerShdw blurRad="38100" dist="38100" dir="2700000" algn="ctr" rotWithShape="0">
                    <a:schemeClr val="tx1"/>
                  </a:outerShdw>
                </a:effectLst>
              </a:rPr>
              <a:t>Chapter 9</a:t>
            </a:r>
            <a:r>
              <a:rPr lang="en-US" sz="2800" dirty="0">
                <a:solidFill>
                  <a:schemeClr val="bg1"/>
                </a:solidFill>
                <a:effectLst>
                  <a:outerShdw blurRad="38100" dist="38100" dir="2700000" algn="ctr" rotWithShape="0">
                    <a:schemeClr val="tx1"/>
                  </a:outerShdw>
                </a:effectLst>
              </a:rPr>
              <a:t> –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first</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year of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Cyrus</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dirty="0">
                <a:solidFill>
                  <a:schemeClr val="bg1"/>
                </a:solidFill>
                <a:effectLst>
                  <a:outerShdw blurRad="38100" dist="38100" dir="2700000" algn="ctr" rotWithShape="0">
                    <a:schemeClr val="tx1"/>
                  </a:outerShdw>
                </a:effectLst>
              </a:rPr>
              <a:t>(538/537 BC) – </a:t>
            </a:r>
            <a:r>
              <a:rPr lang="en-US" sz="2800" dirty="0">
                <a:solidFill>
                  <a:srgbClr val="FFFF99"/>
                </a:solidFill>
                <a:effectLst>
                  <a:outerShdw blurRad="38100" dist="38100" dir="2700000" algn="ctr" rotWithShape="0">
                    <a:schemeClr val="tx1"/>
                  </a:outerShdw>
                </a:effectLst>
              </a:rPr>
              <a:t>Age 82</a:t>
            </a:r>
          </a:p>
          <a:p>
            <a:pPr lvl="1"/>
            <a:r>
              <a:rPr lang="en-US" sz="2800" dirty="0">
                <a:solidFill>
                  <a:srgbClr val="FFFF99"/>
                </a:solidFill>
                <a:effectLst>
                  <a:outerShdw blurRad="38100" dist="38100" dir="2700000" algn="ctr" rotWithShape="0">
                    <a:schemeClr val="tx1"/>
                  </a:outerShdw>
                </a:effectLst>
              </a:rPr>
              <a:t>Chapters 10-12 </a:t>
            </a:r>
            <a:r>
              <a:rPr lang="en-US" sz="2800" dirty="0">
                <a:solidFill>
                  <a:schemeClr val="bg1"/>
                </a:solidFill>
                <a:effectLst>
                  <a:outerShdw blurRad="38100" dist="38100" dir="2700000" algn="ctr" rotWithShape="0">
                    <a:schemeClr val="tx1"/>
                  </a:outerShdw>
                </a:effectLst>
              </a:rPr>
              <a:t>–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year of </a:t>
            </a:r>
            <a:r>
              <a:rPr lang="en-US" sz="28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Cyrus</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dirty="0">
                <a:solidFill>
                  <a:schemeClr val="bg1"/>
                </a:solidFill>
                <a:effectLst>
                  <a:outerShdw blurRad="38100" dist="38100" dir="2700000" algn="ctr" rotWithShape="0">
                    <a:schemeClr val="tx1"/>
                  </a:outerShdw>
                </a:effectLst>
              </a:rPr>
              <a:t>(535/534 BC) – </a:t>
            </a:r>
            <a:r>
              <a:rPr lang="en-US" sz="2800" dirty="0">
                <a:solidFill>
                  <a:srgbClr val="FFFF99"/>
                </a:solidFill>
                <a:effectLst>
                  <a:outerShdw blurRad="38100" dist="38100" dir="2700000" algn="ctr" rotWithShape="0">
                    <a:schemeClr val="tx1"/>
                  </a:outerShdw>
                </a:effectLst>
              </a:rPr>
              <a:t>Age 85</a:t>
            </a:r>
          </a:p>
          <a:p>
            <a:r>
              <a:rPr lang="en-US" sz="3200" dirty="0">
                <a:solidFill>
                  <a:schemeClr val="bg1"/>
                </a:solidFill>
                <a:effectLst>
                  <a:outerShdw blurRad="38100" dist="38100" dir="2700000" algn="ctr" rotWithShape="0">
                    <a:schemeClr val="tx1"/>
                  </a:outerShdw>
                </a:effectLst>
              </a:rPr>
              <a:t>As I mentioned in the Introduction, Cyrus’s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third year</a:t>
            </a:r>
            <a:r>
              <a:rPr lang="en-US" sz="3200" dirty="0">
                <a:solidFill>
                  <a:schemeClr val="bg1"/>
                </a:solidFill>
                <a:effectLst>
                  <a:outerShdw blurRad="38100" dist="38100" dir="2700000" algn="ctr" rotWithShape="0">
                    <a:schemeClr val="tx1"/>
                  </a:outerShdw>
                </a:effectLst>
              </a:rPr>
              <a:t>”, when this last vision was received, would have been a short while </a:t>
            </a:r>
            <a:r>
              <a:rPr lang="en-US" sz="3200" b="1" i="1" dirty="0">
                <a:solidFill>
                  <a:schemeClr val="bg1"/>
                </a:solidFill>
                <a:effectLst>
                  <a:outerShdw blurRad="38100" dist="38100" dir="2700000" algn="ctr" rotWithShape="0">
                    <a:schemeClr val="tx1"/>
                  </a:outerShdw>
                </a:effectLst>
              </a:rPr>
              <a:t>after</a:t>
            </a:r>
            <a:r>
              <a:rPr lang="en-US" sz="3200" dirty="0">
                <a:solidFill>
                  <a:schemeClr val="bg1"/>
                </a:solidFill>
                <a:effectLst>
                  <a:outerShdw blurRad="38100" dist="38100" dir="2700000" algn="ctr" rotWithShape="0">
                    <a:schemeClr val="tx1"/>
                  </a:outerShdw>
                </a:effectLst>
              </a:rPr>
              <a:t> the first return of the Jewish exiles to Palestine. </a:t>
            </a:r>
          </a:p>
          <a:p>
            <a:r>
              <a:rPr lang="en-US" sz="3200" dirty="0">
                <a:solidFill>
                  <a:schemeClr val="bg1"/>
                </a:solidFill>
                <a:effectLst>
                  <a:outerShdw blurRad="38100" dist="38100" dir="2700000" algn="ctr" rotWithShape="0">
                    <a:schemeClr val="tx1"/>
                  </a:outerShdw>
                </a:effectLst>
              </a:rPr>
              <a:t>This is </a:t>
            </a:r>
            <a:r>
              <a:rPr lang="en-US" sz="3200" b="1" i="1" dirty="0">
                <a:solidFill>
                  <a:schemeClr val="bg1"/>
                </a:solidFill>
                <a:effectLst>
                  <a:outerShdw blurRad="38100" dist="38100" dir="2700000" algn="ctr" rotWithShape="0">
                    <a:schemeClr val="tx1"/>
                  </a:outerShdw>
                </a:effectLst>
              </a:rPr>
              <a:t>about</a:t>
            </a:r>
            <a:r>
              <a:rPr lang="en-US" sz="3200" dirty="0">
                <a:solidFill>
                  <a:schemeClr val="bg1"/>
                </a:solidFill>
                <a:effectLst>
                  <a:outerShdw blurRad="38100" dist="38100" dir="2700000" algn="ctr" rotWithShape="0">
                    <a:schemeClr val="tx1"/>
                  </a:outerShdw>
                </a:effectLst>
              </a:rPr>
              <a:t> the time that the lions’ den incident took place, though it’s not certain if that incident occurred shortly </a:t>
            </a:r>
            <a:r>
              <a:rPr lang="en-US" sz="3200" b="1" i="1" dirty="0">
                <a:solidFill>
                  <a:schemeClr val="bg1"/>
                </a:solidFill>
                <a:effectLst>
                  <a:outerShdw blurRad="38100" dist="38100" dir="2700000" algn="ctr" rotWithShape="0">
                    <a:schemeClr val="tx1"/>
                  </a:outerShdw>
                </a:effectLst>
              </a:rPr>
              <a:t>before</a:t>
            </a:r>
            <a:r>
              <a:rPr lang="en-US" sz="3200" dirty="0">
                <a:solidFill>
                  <a:schemeClr val="bg1"/>
                </a:solidFill>
                <a:effectLst>
                  <a:outerShdw blurRad="38100" dist="38100" dir="2700000" algn="ctr" rotWithShape="0">
                    <a:schemeClr val="tx1"/>
                  </a:outerShdw>
                </a:effectLst>
              </a:rPr>
              <a:t> or </a:t>
            </a:r>
            <a:r>
              <a:rPr lang="en-US" sz="3200" b="1" i="1" dirty="0">
                <a:solidFill>
                  <a:schemeClr val="bg1"/>
                </a:solidFill>
                <a:effectLst>
                  <a:outerShdw blurRad="38100" dist="38100" dir="2700000" algn="ctr" rotWithShape="0">
                    <a:schemeClr val="tx1"/>
                  </a:outerShdw>
                </a:effectLst>
              </a:rPr>
              <a:t>after</a:t>
            </a:r>
            <a:r>
              <a:rPr lang="en-US" sz="3200" dirty="0">
                <a:solidFill>
                  <a:schemeClr val="bg1"/>
                </a:solidFill>
                <a:effectLst>
                  <a:outerShdw blurRad="38100" dist="38100" dir="2700000" algn="ctr" rotWithShape="0">
                    <a:schemeClr val="tx1"/>
                  </a:outerShdw>
                </a:effectLst>
              </a:rPr>
              <a:t> this vision.</a:t>
            </a:r>
          </a:p>
        </p:txBody>
      </p:sp>
      <p:sp>
        <p:nvSpPr>
          <p:cNvPr id="7" name="Title 1">
            <a:extLst>
              <a:ext uri="{FF2B5EF4-FFF2-40B4-BE49-F238E27FC236}">
                <a16:creationId xmlns:a16="http://schemas.microsoft.com/office/drawing/2014/main" id="{43280F9D-381E-FC20-6D74-1F78ABE1DE5D}"/>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third year of Cyrus king of Persia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word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was revealed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Daniel, who was named Belteshazzar. And the word was true, and it was a great conflict. And he understood the word and had understanding of the vision.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90ACE5C-BE2A-D66B-B15D-C7275863D8E8}"/>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276–278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41269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96E19D3-7018-8095-64BB-12DBFF9B48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A1E9C4-4BD0-0D5D-DBBF-AEF0216E7140}"/>
              </a:ext>
            </a:extLst>
          </p:cNvPr>
          <p:cNvSpPr>
            <a:spLocks noGrp="1"/>
          </p:cNvSpPr>
          <p:nvPr>
            <p:ph idx="1"/>
          </p:nvPr>
        </p:nvSpPr>
        <p:spPr>
          <a:xfrm>
            <a:off x="14098" y="1494459"/>
            <a:ext cx="12163803" cy="4962735"/>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This first verse is a general statement that forms an </a:t>
            </a:r>
            <a:r>
              <a:rPr lang="en-US" sz="3200" b="1" i="1" dirty="0">
                <a:solidFill>
                  <a:schemeClr val="bg1"/>
                </a:solidFill>
                <a:effectLst>
                  <a:outerShdw blurRad="38100" dist="38100" dir="2700000" algn="ctr" rotWithShape="0">
                    <a:schemeClr val="tx1"/>
                  </a:outerShdw>
                </a:effectLst>
              </a:rPr>
              <a:t>introduction</a:t>
            </a:r>
            <a:r>
              <a:rPr lang="en-US" sz="3200" dirty="0">
                <a:solidFill>
                  <a:schemeClr val="bg1"/>
                </a:solidFill>
                <a:effectLst>
                  <a:outerShdw blurRad="38100" dist="38100" dir="2700000" algn="ctr" rotWithShape="0">
                    <a:schemeClr val="tx1"/>
                  </a:outerShdw>
                </a:effectLst>
              </a:rPr>
              <a:t> to the vision, which perhaps explains why it’s written in the third person. </a:t>
            </a:r>
          </a:p>
          <a:p>
            <a:r>
              <a:rPr lang="en-US" sz="3200" dirty="0">
                <a:solidFill>
                  <a:schemeClr val="bg1"/>
                </a:solidFill>
                <a:effectLst>
                  <a:outerShdw blurRad="38100" dist="38100" dir="2700000" algn="ctr" rotWithShape="0">
                    <a:schemeClr val="tx1"/>
                  </a:outerShdw>
                </a:effectLst>
              </a:rPr>
              <a:t>Daniel interjects his Babylonian name,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3200" dirty="0">
                <a:solidFill>
                  <a:schemeClr val="bg1"/>
                </a:solidFill>
                <a:effectLst>
                  <a:outerShdw blurRad="38100" dist="38100" dir="2700000" algn="ctr" rotWithShape="0">
                    <a:schemeClr val="tx1"/>
                  </a:outerShdw>
                </a:effectLst>
              </a:rPr>
              <a:t>,” apparently to emphasize that he was indeed the </a:t>
            </a:r>
            <a:r>
              <a:rPr lang="en-US" sz="3200" b="1" i="1" dirty="0">
                <a:solidFill>
                  <a:schemeClr val="bg1"/>
                </a:solidFill>
                <a:effectLst>
                  <a:outerShdw blurRad="38100" dist="38100" dir="2700000" algn="ctr" rotWithShape="0">
                    <a:schemeClr val="tx1"/>
                  </a:outerShdw>
                </a:effectLst>
              </a:rPr>
              <a:t>same</a:t>
            </a:r>
            <a:r>
              <a:rPr lang="en-US" sz="3200" dirty="0">
                <a:solidFill>
                  <a:schemeClr val="bg1"/>
                </a:solidFill>
                <a:effectLst>
                  <a:outerShdw blurRad="38100" dist="38100" dir="2700000" algn="ctr" rotWithShape="0">
                    <a:schemeClr val="tx1"/>
                  </a:outerShdw>
                </a:effectLst>
              </a:rPr>
              <a:t> individual spoken of </a:t>
            </a:r>
            <a:r>
              <a:rPr lang="en-US" sz="3200" b="1" i="1" dirty="0">
                <a:solidFill>
                  <a:schemeClr val="bg1"/>
                </a:solidFill>
                <a:effectLst>
                  <a:outerShdw blurRad="38100" dist="38100" dir="2700000" algn="ctr" rotWithShape="0">
                    <a:schemeClr val="tx1"/>
                  </a:outerShdw>
                </a:effectLst>
              </a:rPr>
              <a:t>earlier</a:t>
            </a:r>
            <a:r>
              <a:rPr lang="en-US" sz="3200" dirty="0">
                <a:solidFill>
                  <a:schemeClr val="bg1"/>
                </a:solidFill>
                <a:effectLst>
                  <a:outerShdw blurRad="38100" dist="38100" dir="2700000" algn="ctr" rotWithShape="0">
                    <a:schemeClr val="tx1"/>
                  </a:outerShdw>
                </a:effectLst>
              </a:rPr>
              <a:t> in the book. </a:t>
            </a:r>
          </a:p>
          <a:p>
            <a:r>
              <a:rPr lang="en-US" sz="3200" dirty="0">
                <a:solidFill>
                  <a:schemeClr val="bg1"/>
                </a:solidFill>
                <a:effectLst>
                  <a:outerShdw blurRad="38100" dist="38100" dir="2700000" algn="ctr" rotWithShape="0">
                    <a:schemeClr val="tx1"/>
                  </a:outerShdw>
                </a:effectLst>
              </a:rPr>
              <a:t>After all, he was now about eighty-five years of age, and it had been about </a:t>
            </a:r>
            <a:r>
              <a:rPr lang="en-US" sz="3200" b="1" i="1" dirty="0">
                <a:solidFill>
                  <a:schemeClr val="bg1"/>
                </a:solidFill>
                <a:effectLst>
                  <a:outerShdw blurRad="38100" dist="38100" dir="2700000" algn="ctr" rotWithShape="0">
                    <a:schemeClr val="tx1"/>
                  </a:outerShdw>
                </a:effectLst>
              </a:rPr>
              <a:t>seventy years </a:t>
            </a:r>
            <a:r>
              <a:rPr lang="en-US" sz="3200" dirty="0">
                <a:solidFill>
                  <a:schemeClr val="bg1"/>
                </a:solidFill>
                <a:effectLst>
                  <a:outerShdw blurRad="38100" dist="38100" dir="2700000" algn="ctr" rotWithShape="0">
                    <a:schemeClr val="tx1"/>
                  </a:outerShdw>
                </a:effectLst>
              </a:rPr>
              <a:t>since he had been taken into captivity. </a:t>
            </a:r>
          </a:p>
          <a:p>
            <a:r>
              <a:rPr lang="en-US" sz="3200" dirty="0">
                <a:solidFill>
                  <a:schemeClr val="bg1"/>
                </a:solidFill>
                <a:effectLst>
                  <a:outerShdw blurRad="38100" dist="38100" dir="2700000" algn="ctr" rotWithShape="0">
                    <a:schemeClr val="tx1"/>
                  </a:outerShdw>
                </a:effectLst>
              </a:rPr>
              <a:t>Yet Daniel was still alive and serving the Lord.</a:t>
            </a:r>
          </a:p>
          <a:p>
            <a:r>
              <a:rPr lang="en-US" sz="3200" dirty="0">
                <a:solidFill>
                  <a:schemeClr val="bg1"/>
                </a:solidFill>
                <a:effectLst>
                  <a:outerShdw blurRad="38100" dist="38100" dir="2700000" algn="ctr" rotWithShape="0">
                    <a:schemeClr val="tx1"/>
                  </a:outerShdw>
                </a:effectLst>
              </a:rPr>
              <a:t>Probably Daniel’s advanced years and responsibilities in Babylon prevented him from making the long and arduous journey to his homeland with the other Jewish returnees. </a:t>
            </a:r>
          </a:p>
          <a:p>
            <a:r>
              <a:rPr lang="en-US" sz="3200" dirty="0">
                <a:solidFill>
                  <a:schemeClr val="bg1"/>
                </a:solidFill>
                <a:effectLst>
                  <a:outerShdw blurRad="38100" dist="38100" dir="2700000" algn="ctr" rotWithShape="0">
                    <a:schemeClr val="tx1"/>
                  </a:outerShdw>
                </a:effectLst>
              </a:rPr>
              <a:t>The respected statesman may also have felt that he could be of greater service to his people in </a:t>
            </a:r>
            <a:r>
              <a:rPr lang="en-US" sz="3200" b="1" i="1" dirty="0">
                <a:solidFill>
                  <a:schemeClr val="bg1"/>
                </a:solidFill>
                <a:effectLst>
                  <a:outerShdw blurRad="38100" dist="38100" dir="2700000" algn="ctr" rotWithShape="0">
                    <a:schemeClr val="tx1"/>
                  </a:outerShdw>
                </a:effectLst>
              </a:rPr>
              <a:t>Babylon</a:t>
            </a:r>
            <a:r>
              <a:rPr lang="en-US" sz="3200" dirty="0">
                <a:solidFill>
                  <a:schemeClr val="bg1"/>
                </a:solidFill>
                <a:effectLst>
                  <a:outerShdw blurRad="38100" dist="38100" dir="2700000" algn="ctr" rotWithShape="0">
                    <a:schemeClr val="tx1"/>
                  </a:outerShdw>
                </a:effectLst>
              </a:rPr>
              <a:t> than in </a:t>
            </a:r>
            <a:r>
              <a:rPr lang="en-US" sz="3200" b="1" i="1" dirty="0">
                <a:solidFill>
                  <a:schemeClr val="bg1"/>
                </a:solidFill>
                <a:effectLst>
                  <a:outerShdw blurRad="38100" dist="38100" dir="2700000" algn="ctr" rotWithShape="0">
                    <a:schemeClr val="tx1"/>
                  </a:outerShdw>
                </a:effectLst>
              </a:rPr>
              <a:t>Palestine</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6AA38DF1-C9DD-4E99-CF91-6AFA30D32374}"/>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third year of Cyrus king of Persia a word was revealed to Daniel, who was named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word was true, and it was a great conflict. And he understood the word and had understanding of the vision.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A8E8BB3-A5D0-EB75-1892-A36942F13B00}"/>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276–278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026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C8B8F32-60FB-61DA-DB6B-D46695BE119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CD3E72-F689-1A07-0F93-7FE43E0F7D5C}"/>
              </a:ext>
            </a:extLst>
          </p:cNvPr>
          <p:cNvSpPr>
            <a:spLocks noGrp="1"/>
          </p:cNvSpPr>
          <p:nvPr>
            <p:ph idx="1"/>
          </p:nvPr>
        </p:nvSpPr>
        <p:spPr>
          <a:xfrm>
            <a:off x="14098" y="1313633"/>
            <a:ext cx="12042919" cy="5283109"/>
          </a:xfrm>
        </p:spPr>
        <p:txBody>
          <a:bodyPr>
            <a:normAutofit fontScale="92500"/>
          </a:bodyPr>
          <a:lstStyle/>
          <a:p>
            <a:r>
              <a:rPr lang="en-US" sz="3200" dirty="0">
                <a:solidFill>
                  <a:schemeClr val="bg1"/>
                </a:solidFill>
                <a:effectLst>
                  <a:outerShdw blurRad="38100" dist="38100" dir="2700000" algn="ctr" rotWithShape="0">
                    <a:schemeClr val="tx1"/>
                  </a:outerShdw>
                </a:effectLst>
              </a:rPr>
              <a:t>Although the vision was </a:t>
            </a:r>
            <a:r>
              <a:rPr lang="en-US" sz="3200" b="1" i="1" dirty="0">
                <a:solidFill>
                  <a:schemeClr val="bg1"/>
                </a:solidFill>
                <a:effectLst>
                  <a:outerShdw blurRad="38100" dist="38100" dir="2700000" algn="ctr" rotWithShape="0">
                    <a:schemeClr val="tx1"/>
                  </a:outerShdw>
                </a:effectLst>
              </a:rPr>
              <a:t>extraordinary</a:t>
            </a:r>
            <a:r>
              <a:rPr lang="en-US" sz="3200" dirty="0">
                <a:solidFill>
                  <a:schemeClr val="bg1"/>
                </a:solidFill>
                <a:effectLst>
                  <a:outerShdw blurRad="38100" dist="38100" dir="2700000" algn="ctr" rotWithShape="0">
                    <a:schemeClr val="tx1"/>
                  </a:outerShdw>
                </a:effectLst>
              </a:rPr>
              <a:t>, Daniel stressed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[given in the vision] was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true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Furthermore, he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was [written in reference to] a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conflict</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conflict</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could</a:t>
            </a:r>
            <a:r>
              <a:rPr lang="en-US" sz="3200" dirty="0">
                <a:solidFill>
                  <a:schemeClr val="bg1"/>
                </a:solidFill>
                <a:effectLst>
                  <a:outerShdw blurRad="38100" dist="38100" dir="2700000" algn="ctr" rotWithShape="0">
                    <a:schemeClr val="tx1"/>
                  </a:outerShdw>
                </a:effectLst>
              </a:rPr>
              <a:t> refer to a great </a:t>
            </a:r>
            <a:r>
              <a:rPr lang="en-US" sz="3200" b="1" i="1" dirty="0">
                <a:solidFill>
                  <a:schemeClr val="bg1"/>
                </a:solidFill>
                <a:effectLst>
                  <a:outerShdw blurRad="38100" dist="38100" dir="2700000" algn="ctr" rotWithShape="0">
                    <a:schemeClr val="tx1"/>
                  </a:outerShdw>
                </a:effectLst>
              </a:rPr>
              <a:t>earthly</a:t>
            </a:r>
            <a:r>
              <a:rPr lang="en-US" sz="3200" dirty="0">
                <a:solidFill>
                  <a:schemeClr val="bg1"/>
                </a:solidFill>
                <a:effectLst>
                  <a:outerShdw blurRad="38100" dist="38100" dir="2700000" algn="ctr" rotWithShape="0">
                    <a:schemeClr val="tx1"/>
                  </a:outerShdw>
                </a:effectLst>
              </a:rPr>
              <a:t> war (or wars) that would occur in the future, or it </a:t>
            </a:r>
            <a:r>
              <a:rPr lang="en-US" sz="3200" b="1" i="1" dirty="0">
                <a:solidFill>
                  <a:schemeClr val="bg1"/>
                </a:solidFill>
                <a:effectLst>
                  <a:outerShdw blurRad="38100" dist="38100" dir="2700000" algn="ctr" rotWithShape="0">
                    <a:schemeClr val="tx1"/>
                  </a:outerShdw>
                </a:effectLst>
              </a:rPr>
              <a:t>may</a:t>
            </a:r>
            <a:r>
              <a:rPr lang="en-US" sz="3200" dirty="0">
                <a:solidFill>
                  <a:schemeClr val="bg1"/>
                </a:solidFill>
                <a:effectLst>
                  <a:outerShdw blurRad="38100" dist="38100" dir="2700000" algn="ctr" rotWithShape="0">
                    <a:schemeClr val="tx1"/>
                  </a:outerShdw>
                </a:effectLst>
              </a:rPr>
              <a:t> even describe the </a:t>
            </a:r>
            <a:r>
              <a:rPr lang="en-US" sz="3200" b="1" i="1" dirty="0">
                <a:solidFill>
                  <a:schemeClr val="bg1"/>
                </a:solidFill>
                <a:effectLst>
                  <a:outerShdw blurRad="38100" dist="38100" dir="2700000" algn="ctr" rotWithShape="0">
                    <a:schemeClr val="tx1"/>
                  </a:outerShdw>
                </a:effectLst>
              </a:rPr>
              <a:t>spiritual</a:t>
            </a:r>
            <a:r>
              <a:rPr lang="en-US" sz="3200" dirty="0">
                <a:solidFill>
                  <a:schemeClr val="bg1"/>
                </a:solidFill>
                <a:effectLst>
                  <a:outerShdw blurRad="38100" dist="38100" dir="2700000" algn="ctr" rotWithShape="0">
                    <a:schemeClr val="tx1"/>
                  </a:outerShdw>
                </a:effectLst>
              </a:rPr>
              <a:t> warfare going on between the forces of God and the forces of Satan. </a:t>
            </a:r>
          </a:p>
          <a:p>
            <a:r>
              <a:rPr lang="en-US" sz="3200" b="1" i="1" dirty="0">
                <a:solidFill>
                  <a:schemeClr val="bg1"/>
                </a:solidFill>
                <a:effectLst>
                  <a:outerShdw blurRad="38100" dist="38100" dir="2700000" algn="ctr" rotWithShape="0">
                    <a:schemeClr val="tx1"/>
                  </a:outerShdw>
                </a:effectLst>
              </a:rPr>
              <a:t>Both</a:t>
            </a:r>
            <a:r>
              <a:rPr lang="en-US" sz="3200" dirty="0">
                <a:solidFill>
                  <a:schemeClr val="bg1"/>
                </a:solidFill>
                <a:effectLst>
                  <a:outerShdw blurRad="38100" dist="38100" dir="2700000" algn="ctr" rotWithShape="0">
                    <a:schemeClr val="tx1"/>
                  </a:outerShdw>
                </a:effectLst>
              </a:rPr>
              <a:t> of these interpretations would suit the context well, for a conflict between </a:t>
            </a:r>
            <a:r>
              <a:rPr lang="en-US" sz="3200" b="1" i="1" dirty="0">
                <a:solidFill>
                  <a:schemeClr val="bg1"/>
                </a:solidFill>
                <a:effectLst>
                  <a:outerShdw blurRad="38100" dist="38100" dir="2700000" algn="ctr" rotWithShape="0">
                    <a:schemeClr val="tx1"/>
                  </a:outerShdw>
                </a:effectLst>
              </a:rPr>
              <a:t>spiritual</a:t>
            </a:r>
            <a:r>
              <a:rPr lang="en-US" sz="3200" dirty="0">
                <a:solidFill>
                  <a:schemeClr val="bg1"/>
                </a:solidFill>
                <a:effectLst>
                  <a:outerShdw blurRad="38100" dist="38100" dir="2700000" algn="ctr" rotWithShape="0">
                    <a:schemeClr val="tx1"/>
                  </a:outerShdw>
                </a:effectLst>
              </a:rPr>
              <a:t> forces is described in chapter 10, and great </a:t>
            </a:r>
            <a:r>
              <a:rPr lang="en-US" sz="3200" b="1" i="1" dirty="0">
                <a:solidFill>
                  <a:schemeClr val="bg1"/>
                </a:solidFill>
                <a:effectLst>
                  <a:outerShdw blurRad="38100" dist="38100" dir="2700000" algn="ctr" rotWithShape="0">
                    <a:schemeClr val="tx1"/>
                  </a:outerShdw>
                </a:effectLst>
              </a:rPr>
              <a:t>earthly</a:t>
            </a:r>
            <a:r>
              <a:rPr lang="en-US" sz="3200" dirty="0">
                <a:solidFill>
                  <a:schemeClr val="bg1"/>
                </a:solidFill>
                <a:effectLst>
                  <a:outerShdw blurRad="38100" dist="38100" dir="2700000" algn="ctr" rotWithShape="0">
                    <a:schemeClr val="tx1"/>
                  </a:outerShdw>
                </a:effectLst>
              </a:rPr>
              <a:t> wars are prophesied in chapter 11. </a:t>
            </a:r>
          </a:p>
          <a:p>
            <a:r>
              <a:rPr lang="en-US" sz="3200" dirty="0">
                <a:solidFill>
                  <a:schemeClr val="bg1"/>
                </a:solidFill>
                <a:effectLst>
                  <a:outerShdw blurRad="38100" dist="38100" dir="2700000" algn="ctr" rotWithShape="0">
                    <a:schemeClr val="tx1"/>
                  </a:outerShdw>
                </a:effectLst>
              </a:rPr>
              <a:t>Probably </a:t>
            </a:r>
            <a:r>
              <a:rPr lang="en-US" sz="3200" b="1" i="1" dirty="0">
                <a:solidFill>
                  <a:schemeClr val="bg1"/>
                </a:solidFill>
                <a:effectLst>
                  <a:outerShdw blurRad="38100" dist="38100" dir="2700000" algn="ctr" rotWithShape="0">
                    <a:schemeClr val="tx1"/>
                  </a:outerShdw>
                </a:effectLst>
              </a:rPr>
              <a:t>all</a:t>
            </a:r>
            <a:r>
              <a:rPr lang="en-US" sz="3200" dirty="0">
                <a:solidFill>
                  <a:schemeClr val="bg1"/>
                </a:solidFill>
                <a:effectLst>
                  <a:outerShdw blurRad="38100" dist="38100" dir="2700000" algn="ctr" rotWithShape="0">
                    <a:schemeClr val="tx1"/>
                  </a:outerShdw>
                </a:effectLst>
              </a:rPr>
              <a:t> the conflicts (or warfare) recorded in these last chapters are involved in this expression, whether conflicts between </a:t>
            </a:r>
            <a:r>
              <a:rPr lang="en-US" sz="3200" b="1" i="1" dirty="0">
                <a:solidFill>
                  <a:schemeClr val="bg1"/>
                </a:solidFill>
                <a:effectLst>
                  <a:outerShdw blurRad="38100" dist="38100" dir="2700000" algn="ctr" rotWithShape="0">
                    <a:schemeClr val="tx1"/>
                  </a:outerShdw>
                </a:effectLst>
              </a:rPr>
              <a:t>nations</a:t>
            </a:r>
            <a:r>
              <a:rPr lang="en-US" sz="3200" dirty="0">
                <a:solidFill>
                  <a:schemeClr val="bg1"/>
                </a:solidFill>
                <a:effectLst>
                  <a:outerShdw blurRad="38100" dist="38100" dir="2700000" algn="ctr" rotWithShape="0">
                    <a:schemeClr val="tx1"/>
                  </a:outerShdw>
                </a:effectLst>
              </a:rPr>
              <a:t> or </a:t>
            </a:r>
            <a:r>
              <a:rPr lang="en-US" sz="3200" b="1" i="1" dirty="0">
                <a:solidFill>
                  <a:schemeClr val="bg1"/>
                </a:solidFill>
                <a:effectLst>
                  <a:outerShdw blurRad="38100" dist="38100" dir="2700000" algn="ctr" rotWithShape="0">
                    <a:schemeClr val="tx1"/>
                  </a:outerShdw>
                </a:effectLst>
              </a:rPr>
              <a:t>angels</a:t>
            </a:r>
            <a:r>
              <a:rPr lang="en-US" sz="32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A6694B89-279B-48E1-3F62-3B3C672D7D34}"/>
              </a:ext>
            </a:extLst>
          </p:cNvPr>
          <p:cNvSpPr>
            <a:spLocks noGrp="1"/>
          </p:cNvSpPr>
          <p:nvPr>
            <p:ph type="title"/>
          </p:nvPr>
        </p:nvSpPr>
        <p:spPr>
          <a:xfrm>
            <a:off x="0" y="5"/>
            <a:ext cx="12192000" cy="120845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third year of Cyrus king of Persia a word was revealed to Daniel, who was named Belteshazzar.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word was true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was a great conflict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he understood the word and had understanding of the vision.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DE7BFAC-81BC-B1A2-5673-D788341AC603}"/>
              </a:ext>
            </a:extLst>
          </p:cNvPr>
          <p:cNvSpPr txBox="1"/>
          <p:nvPr/>
        </p:nvSpPr>
        <p:spPr>
          <a:xfrm>
            <a:off x="0" y="6488668"/>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276–278</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018292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168245</TotalTime>
  <Words>4764</Words>
  <Application>Microsoft Office PowerPoint</Application>
  <PresentationFormat>Widescreen</PresentationFormat>
  <Paragraphs>185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Times New Roman</vt:lpstr>
      <vt:lpstr>Wingdings</vt:lpstr>
      <vt:lpstr>Office Theme</vt:lpstr>
      <vt:lpstr>PowerPoint Presentation</vt:lpstr>
      <vt:lpstr>Introduction to Daniel Chapters 10-12</vt:lpstr>
      <vt:lpstr>Introduction to Daniel Chapters 10-12</vt:lpstr>
      <vt:lpstr>Introduction to Daniel Chapters 10-12</vt:lpstr>
      <vt:lpstr>Vision of the Heavenly Being (10:1-9)</vt:lpstr>
      <vt:lpstr>Vision of the Heavenly Being (10:1-9)</vt:lpstr>
      <vt:lpstr>10:1 In the third year of Cyrus king of Persia a word was revealed to Daniel, who was named Belteshazzar. And the word was true, and it was a great conflict. And he understood the word and had understanding of the vision. (ESV)</vt:lpstr>
      <vt:lpstr>10:1 In the third year of Cyrus king of Persia a word was revealed to Daniel, who was named Belteshazzar. And the word was true, and it was a great conflict. And he understood the word and had understanding of the vision. (ESV)</vt:lpstr>
      <vt:lpstr>10:1 In the third year of Cyrus king of Persia a word was revealed to Daniel, who was named Belteshazzar. And the word was true, and it was a great conflict. And he understood the word and had understanding of the vision. (ESV)</vt:lpstr>
      <vt:lpstr>10:1 In the third year of Cyrus king of Persia a word was revealed to Daniel, who was named Belteshazzar. And the word was true, and it was a great conflict. And he understood the word and had understanding of the vision. (ESV)</vt:lpstr>
      <vt:lpstr>10:2 In those days I, Daniel, was mourning for three weeks. (ESV)</vt:lpstr>
      <vt:lpstr>10:3  I ate no delicacies, no meat or wine entered my mouth, nor did I anoint myself at all, for the full three weeks. (ESV)</vt:lpstr>
      <vt:lpstr>10:3  I ate no delicacies, no meat or wine entered my mouth, nor did I anoint myself at all, for the full three weeks. (ESV)</vt:lpstr>
      <vt:lpstr>10:4 On the twenty-fourth day of the first month, as I was standing on the bank of the great river (that is, the Tigris) (ESV)</vt:lpstr>
      <vt:lpstr>10:4 On the twenty-fourth day of the first month, as I was standing on the bank of the great river (that is, the Tigris) (ESV)</vt:lpstr>
      <vt:lpstr>10:5  I lifted up my eyes and looked, and behold, a man clothed in linen, with a belt of fine gold from Uphaz around his waist. (ESV)</vt:lpstr>
      <vt:lpstr>10:5  I lifted up my eyes and looked, and behold, a man clothed in linen, with a belt of fine gold from Uphaz around his waist. (ESV)</vt:lpstr>
      <vt:lpstr>10:5  I lifted up my eyes and looked, and behold, a man clothed in linen, with a belt of fine gold from Uphaz around his waist. (ESV)</vt:lpstr>
      <vt:lpstr>10:6  His body was like beryl, his face like the appearance of lightning, his eyes like flaming torches, his arms and legs like the gleam of burnished bronze, and the sound of his words like the sound of a multitude. (ESV)</vt:lpstr>
      <vt:lpstr>10:6  His body was like beryl, his face like the appearance of lightning, his eyes like flaming torches, his arms and legs like the gleam of burnished bronze, and the sound of his words like the sound of a multitude. (ESV)</vt:lpstr>
      <vt:lpstr>10:6  His body was like beryl, his face like the appearance of lightning, his eyes like flaming torches, his arms and legs like the gleam of burnished bronze, and the sound of his words like the sound of a multitude. (ESV)</vt:lpstr>
      <vt:lpstr>10:6  His body was like beryl, his face like the appearance of lightning, his eyes like flaming torches, his arms and legs like the gleam of burnished bronze, and the sound of his words like the sound of a multitude. (ESV)</vt:lpstr>
      <vt:lpstr>10:7  And I, Daniel, alone saw the vision, for the men who were with me did not see the vision, but a great trembling fell upon them, and they fled to hide themselves. (ESV)</vt:lpstr>
      <vt:lpstr>10:8  So I was left alone and saw this great vision, and no strength was left in me. My radiant appearance was fearfully changed, and I retained no strength. 9 Then I heard the sound of his words, and as I heard the sound of his words, I fell on my face in deep sleep with my face to the ground.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1340</cp:revision>
  <cp:lastPrinted>2025-08-10T14:10:43Z</cp:lastPrinted>
  <dcterms:created xsi:type="dcterms:W3CDTF">2024-11-22T01:38:01Z</dcterms:created>
  <dcterms:modified xsi:type="dcterms:W3CDTF">2025-08-10T14:11:26Z</dcterms:modified>
</cp:coreProperties>
</file>