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065" r:id="rId2"/>
    <p:sldId id="1069" r:id="rId3"/>
    <p:sldId id="1067" r:id="rId4"/>
    <p:sldId id="1072" r:id="rId5"/>
    <p:sldId id="1073" r:id="rId6"/>
    <p:sldId id="1074" r:id="rId7"/>
    <p:sldId id="1076" r:id="rId8"/>
    <p:sldId id="1077" r:id="rId9"/>
    <p:sldId id="1079" r:id="rId10"/>
    <p:sldId id="1080" r:id="rId11"/>
    <p:sldId id="1081" r:id="rId12"/>
    <p:sldId id="1082" r:id="rId13"/>
    <p:sldId id="1083" r:id="rId14"/>
    <p:sldId id="1084" r:id="rId15"/>
    <p:sldId id="1068" r:id="rId16"/>
    <p:sldId id="1070" r:id="rId17"/>
    <p:sldId id="1085" r:id="rId18"/>
    <p:sldId id="1086" r:id="rId19"/>
    <p:sldId id="1087" r:id="rId20"/>
    <p:sldId id="1097" r:id="rId21"/>
    <p:sldId id="1090" r:id="rId22"/>
    <p:sldId id="1091" r:id="rId23"/>
    <p:sldId id="1092" r:id="rId24"/>
    <p:sldId id="1095" r:id="rId25"/>
    <p:sldId id="1098" r:id="rId26"/>
    <p:sldId id="1096"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CC"/>
    <a:srgbClr val="FFFF99"/>
    <a:srgbClr val="FFFFCC"/>
    <a:srgbClr val="0033CC"/>
    <a:srgbClr val="3700B4"/>
    <a:srgbClr val="1E00A8"/>
    <a:srgbClr val="4100B9"/>
    <a:srgbClr val="6F00D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60" d="100"/>
          <a:sy n="160" d="100"/>
        </p:scale>
        <p:origin x="104" y="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8/17/2025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8/17/2025 12:52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8/17/2025 12:52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8/17/2025 12:52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8/17/2025 12:52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8/17/2025 12:52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8/17/2025 12:52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8/17/2025 12:52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8/17/2025 12:52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8/17/2025 12:52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8/17/2025 12:52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8/17/2025 12:52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8/17/2025 12:52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DFF8493-4AE6-D574-6F40-01D5A772163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D6D9C9-92FB-9E63-7BAA-7DBAC26D95B8}"/>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4F6E757-1311-B7CF-0827-AD1AAB2EBE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31AA92F4-3A66-5A4B-8701-74B777CC94A3}"/>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43D72280-9D4D-F724-F9F5-9B218B107802}"/>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31230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F79B96B-06DD-F337-8CB9-222570120E1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1FDC1B-4819-04D6-6974-DD8AA43BB6C0}"/>
              </a:ext>
            </a:extLst>
          </p:cNvPr>
          <p:cNvSpPr>
            <a:spLocks noGrp="1"/>
          </p:cNvSpPr>
          <p:nvPr>
            <p:ph idx="1"/>
          </p:nvPr>
        </p:nvSpPr>
        <p:spPr>
          <a:xfrm>
            <a:off x="28197" y="1023161"/>
            <a:ext cx="12163803" cy="5465506"/>
          </a:xfrm>
        </p:spPr>
        <p:txBody>
          <a:bodyPr>
            <a:normAutofit fontScale="62500" lnSpcReduction="20000"/>
          </a:bodyPr>
          <a:lstStyle/>
          <a:p>
            <a:r>
              <a:rPr lang="en-US" sz="4600" dirty="0">
                <a:solidFill>
                  <a:schemeClr val="bg1"/>
                </a:solidFill>
                <a:effectLst>
                  <a:outerShdw blurRad="38100" dist="38100" dir="2700000" algn="ctr" rotWithShape="0">
                    <a:schemeClr val="tx1"/>
                  </a:outerShdw>
                </a:effectLst>
              </a:rPr>
              <a:t>From this passage several important facts are evident concerning angels. </a:t>
            </a:r>
          </a:p>
          <a:p>
            <a:r>
              <a:rPr lang="en-US" sz="4600" dirty="0">
                <a:solidFill>
                  <a:schemeClr val="bg1"/>
                </a:solidFill>
                <a:effectLst>
                  <a:outerShdw blurRad="38100" dist="38100" dir="2700000" algn="ctr" rotWithShape="0">
                    <a:schemeClr val="tx1"/>
                  </a:outerShdw>
                </a:effectLst>
              </a:rPr>
              <a:t>Angels are </a:t>
            </a:r>
            <a:r>
              <a:rPr lang="en-US" sz="4600" b="1" i="1" dirty="0">
                <a:solidFill>
                  <a:schemeClr val="bg1"/>
                </a:solidFill>
                <a:effectLst>
                  <a:outerShdw blurRad="38100" dist="38100" dir="2700000" algn="ctr" rotWithShape="0">
                    <a:schemeClr val="tx1"/>
                  </a:outerShdw>
                </a:effectLst>
              </a:rPr>
              <a:t>real</a:t>
            </a:r>
            <a:r>
              <a:rPr lang="en-US" sz="4600" dirty="0">
                <a:solidFill>
                  <a:schemeClr val="bg1"/>
                </a:solidFill>
                <a:effectLst>
                  <a:outerShdw blurRad="38100" dist="38100" dir="2700000" algn="ctr" rotWithShape="0">
                    <a:schemeClr val="tx1"/>
                  </a:outerShdw>
                </a:effectLst>
              </a:rPr>
              <a:t>, and they fall into </a:t>
            </a:r>
            <a:r>
              <a:rPr lang="en-US" sz="4600" b="1" i="1" dirty="0">
                <a:solidFill>
                  <a:schemeClr val="bg1"/>
                </a:solidFill>
                <a:effectLst>
                  <a:outerShdw blurRad="38100" dist="38100" dir="2700000" algn="ctr" rotWithShape="0">
                    <a:schemeClr val="tx1"/>
                  </a:outerShdw>
                </a:effectLst>
              </a:rPr>
              <a:t>two</a:t>
            </a:r>
            <a:r>
              <a:rPr lang="en-US" sz="4600" dirty="0">
                <a:solidFill>
                  <a:schemeClr val="bg1"/>
                </a:solidFill>
                <a:effectLst>
                  <a:outerShdw blurRad="38100" dist="38100" dir="2700000" algn="ctr" rotWithShape="0">
                    <a:schemeClr val="tx1"/>
                  </a:outerShdw>
                </a:effectLst>
              </a:rPr>
              <a:t> categories: </a:t>
            </a:r>
            <a:r>
              <a:rPr lang="en-US" sz="4600" b="1" i="1" dirty="0">
                <a:solidFill>
                  <a:schemeClr val="bg1"/>
                </a:solidFill>
                <a:effectLst>
                  <a:outerShdw blurRad="38100" dist="38100" dir="2700000" algn="ctr" rotWithShape="0">
                    <a:schemeClr val="tx1"/>
                  </a:outerShdw>
                </a:effectLst>
              </a:rPr>
              <a:t>good</a:t>
            </a:r>
            <a:r>
              <a:rPr lang="en-US" sz="4600" dirty="0">
                <a:solidFill>
                  <a:schemeClr val="bg1"/>
                </a:solidFill>
                <a:effectLst>
                  <a:outerShdw blurRad="38100" dist="38100" dir="2700000" algn="ctr" rotWithShape="0">
                    <a:schemeClr val="tx1"/>
                  </a:outerShdw>
                </a:effectLst>
              </a:rPr>
              <a:t> angels and </a:t>
            </a:r>
            <a:r>
              <a:rPr lang="en-US" sz="4600" b="1" i="1" dirty="0">
                <a:solidFill>
                  <a:schemeClr val="bg1"/>
                </a:solidFill>
                <a:effectLst>
                  <a:outerShdw blurRad="38100" dist="38100" dir="2700000" algn="ctr" rotWithShape="0">
                    <a:schemeClr val="tx1"/>
                  </a:outerShdw>
                </a:effectLst>
              </a:rPr>
              <a:t>evil</a:t>
            </a:r>
            <a:r>
              <a:rPr lang="en-US" sz="4600" dirty="0">
                <a:solidFill>
                  <a:schemeClr val="bg1"/>
                </a:solidFill>
                <a:effectLst>
                  <a:outerShdw blurRad="38100" dist="38100" dir="2700000" algn="ctr" rotWithShape="0">
                    <a:schemeClr val="tx1"/>
                  </a:outerShdw>
                </a:effectLst>
              </a:rPr>
              <a:t> angels. </a:t>
            </a:r>
          </a:p>
          <a:p>
            <a:r>
              <a:rPr lang="en-US" sz="4600" dirty="0">
                <a:solidFill>
                  <a:schemeClr val="bg1"/>
                </a:solidFill>
                <a:effectLst>
                  <a:outerShdw blurRad="38100" dist="38100" dir="2700000" algn="ctr" rotWithShape="0">
                    <a:schemeClr val="tx1"/>
                  </a:outerShdw>
                </a:effectLst>
              </a:rPr>
              <a:t>We also see from this text that angels can influence the affairs of human beings. </a:t>
            </a:r>
          </a:p>
          <a:p>
            <a:r>
              <a:rPr lang="en-US" sz="4600" dirty="0">
                <a:solidFill>
                  <a:schemeClr val="bg1"/>
                </a:solidFill>
                <a:effectLst>
                  <a:outerShdw blurRad="38100" dist="38100" dir="2700000" algn="ctr" rotWithShape="0">
                    <a:schemeClr val="tx1"/>
                  </a:outerShdw>
                </a:effectLst>
              </a:rPr>
              <a:t>In particular, this passage teaches that angels seek to influence human governments and their leaders. </a:t>
            </a:r>
          </a:p>
          <a:p>
            <a:r>
              <a:rPr lang="en-US" sz="4600" dirty="0">
                <a:solidFill>
                  <a:schemeClr val="bg1"/>
                </a:solidFill>
                <a:effectLst>
                  <a:outerShdw blurRad="38100" dist="38100" dir="2700000" algn="ctr" rotWithShape="0">
                    <a:schemeClr val="tx1"/>
                  </a:outerShdw>
                </a:effectLst>
              </a:rPr>
              <a:t>In Daniel’s day “</a:t>
            </a:r>
            <a:r>
              <a:rPr lang="en-US" sz="4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Persia</a:t>
            </a:r>
            <a:r>
              <a:rPr lang="en-US" sz="4600" dirty="0">
                <a:solidFill>
                  <a:schemeClr val="bg1"/>
                </a:solidFill>
                <a:effectLst>
                  <a:outerShdw blurRad="38100" dist="38100" dir="2700000" algn="ctr" rotWithShape="0">
                    <a:schemeClr val="tx1"/>
                  </a:outerShdw>
                </a:effectLst>
              </a:rPr>
              <a:t>” ruled the earth. </a:t>
            </a:r>
          </a:p>
          <a:p>
            <a:r>
              <a:rPr lang="en-US" sz="4600" dirty="0">
                <a:solidFill>
                  <a:schemeClr val="bg1"/>
                </a:solidFill>
                <a:effectLst>
                  <a:outerShdw blurRad="38100" dist="38100" dir="2700000" algn="ctr" rotWithShape="0">
                    <a:schemeClr val="tx1"/>
                  </a:outerShdw>
                </a:effectLst>
              </a:rPr>
              <a:t>Satan would naturally have attempted to influence the decisions made by the Persian government because policies made there would affect the </a:t>
            </a:r>
            <a:r>
              <a:rPr lang="en-US" sz="4600" b="1" i="1" dirty="0">
                <a:solidFill>
                  <a:schemeClr val="bg1"/>
                </a:solidFill>
                <a:effectLst>
                  <a:outerShdw blurRad="38100" dist="38100" dir="2700000" algn="ctr" rotWithShape="0">
                    <a:schemeClr val="tx1"/>
                  </a:outerShdw>
                </a:effectLst>
              </a:rPr>
              <a:t>whole world</a:t>
            </a:r>
            <a:r>
              <a:rPr lang="en-US" sz="4600" dirty="0">
                <a:solidFill>
                  <a:schemeClr val="bg1"/>
                </a:solidFill>
                <a:effectLst>
                  <a:outerShdw blurRad="38100" dist="38100" dir="2700000" algn="ctr" rotWithShape="0">
                    <a:schemeClr val="tx1"/>
                  </a:outerShdw>
                </a:effectLst>
              </a:rPr>
              <a:t>. </a:t>
            </a:r>
          </a:p>
          <a:p>
            <a:r>
              <a:rPr lang="en-US" sz="4600" dirty="0">
                <a:solidFill>
                  <a:schemeClr val="bg1"/>
                </a:solidFill>
                <a:effectLst>
                  <a:outerShdw blurRad="38100" dist="38100" dir="2700000" algn="ctr" rotWithShape="0">
                    <a:schemeClr val="tx1"/>
                  </a:outerShdw>
                </a:effectLst>
              </a:rPr>
              <a:t>Today Satan undoubtably </a:t>
            </a:r>
            <a:r>
              <a:rPr lang="en-US" sz="4600" b="1" i="1" dirty="0">
                <a:solidFill>
                  <a:schemeClr val="bg1"/>
                </a:solidFill>
                <a:effectLst>
                  <a:outerShdw blurRad="38100" dist="38100" dir="2700000" algn="ctr" rotWithShape="0">
                    <a:schemeClr val="tx1"/>
                  </a:outerShdw>
                </a:effectLst>
              </a:rPr>
              <a:t>continues</a:t>
            </a:r>
            <a:r>
              <a:rPr lang="en-US" sz="4600" dirty="0">
                <a:solidFill>
                  <a:schemeClr val="bg1"/>
                </a:solidFill>
                <a:effectLst>
                  <a:outerShdw blurRad="38100" dist="38100" dir="2700000" algn="ctr" rotWithShape="0">
                    <a:schemeClr val="tx1"/>
                  </a:outerShdw>
                </a:effectLst>
              </a:rPr>
              <a:t> his attempts to sway earthly powers, focusing his attention on the nations of the world with the </a:t>
            </a:r>
            <a:r>
              <a:rPr lang="en-US" sz="4600" b="1" i="1" dirty="0">
                <a:solidFill>
                  <a:schemeClr val="bg1"/>
                </a:solidFill>
                <a:effectLst>
                  <a:outerShdw blurRad="38100" dist="38100" dir="2700000" algn="ctr" rotWithShape="0">
                    <a:schemeClr val="tx1"/>
                  </a:outerShdw>
                </a:effectLst>
              </a:rPr>
              <a:t>most</a:t>
            </a:r>
            <a:r>
              <a:rPr lang="en-US" sz="4600" dirty="0">
                <a:solidFill>
                  <a:schemeClr val="bg1"/>
                </a:solidFill>
                <a:effectLst>
                  <a:outerShdw blurRad="38100" dist="38100" dir="2700000" algn="ctr" rotWithShape="0">
                    <a:schemeClr val="tx1"/>
                  </a:outerShdw>
                </a:effectLst>
              </a:rPr>
              <a:t> influence. </a:t>
            </a:r>
          </a:p>
          <a:p>
            <a:r>
              <a:rPr lang="en-US" sz="4600" dirty="0">
                <a:solidFill>
                  <a:schemeClr val="bg1"/>
                </a:solidFill>
                <a:effectLst>
                  <a:outerShdw blurRad="38100" dist="38100" dir="2700000" algn="ctr" rotWithShape="0">
                    <a:schemeClr val="tx1"/>
                  </a:outerShdw>
                </a:effectLst>
              </a:rPr>
              <a:t>On the other hand, Dan 10:13, 20 and 11:1 demonstrate that </a:t>
            </a:r>
            <a:r>
              <a:rPr lang="en-US" sz="4600" b="1" i="1" dirty="0">
                <a:solidFill>
                  <a:schemeClr val="bg1"/>
                </a:solidFill>
                <a:effectLst>
                  <a:outerShdw blurRad="38100" dist="38100" dir="2700000" algn="ctr" rotWithShape="0">
                    <a:schemeClr val="tx1"/>
                  </a:outerShdw>
                </a:effectLst>
              </a:rPr>
              <a:t>holy</a:t>
            </a:r>
            <a:r>
              <a:rPr lang="en-US" sz="4600" dirty="0">
                <a:solidFill>
                  <a:schemeClr val="bg1"/>
                </a:solidFill>
                <a:effectLst>
                  <a:outerShdw blurRad="38100" dist="38100" dir="2700000" algn="ctr" rotWithShape="0">
                    <a:schemeClr val="tx1"/>
                  </a:outerShdw>
                </a:effectLst>
              </a:rPr>
              <a:t> angels can have a </a:t>
            </a:r>
            <a:r>
              <a:rPr lang="en-US" sz="4600" b="1" i="1" dirty="0">
                <a:solidFill>
                  <a:schemeClr val="bg1"/>
                </a:solidFill>
                <a:effectLst>
                  <a:outerShdw blurRad="38100" dist="38100" dir="2700000" algn="ctr" rotWithShape="0">
                    <a:schemeClr val="tx1"/>
                  </a:outerShdw>
                </a:effectLst>
              </a:rPr>
              <a:t>positive</a:t>
            </a:r>
            <a:r>
              <a:rPr lang="en-US" sz="4600" dirty="0">
                <a:solidFill>
                  <a:schemeClr val="bg1"/>
                </a:solidFill>
                <a:effectLst>
                  <a:outerShdw blurRad="38100" dist="38100" dir="2700000" algn="ctr" rotWithShape="0">
                    <a:schemeClr val="tx1"/>
                  </a:outerShdw>
                </a:effectLst>
              </a:rPr>
              <a:t> influence on human governments. </a:t>
            </a:r>
          </a:p>
          <a:p>
            <a:pPr marL="0" indent="0">
              <a:buNone/>
            </a:pPr>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0FF72A9A-DBC4-DC72-3480-5CA338677C51}"/>
              </a:ext>
            </a:extLst>
          </p:cNvPr>
          <p:cNvSpPr>
            <a:spLocks noGrp="1"/>
          </p:cNvSpPr>
          <p:nvPr>
            <p:ph type="title"/>
          </p:nvPr>
        </p:nvSpPr>
        <p:spPr>
          <a:xfrm>
            <a:off x="0" y="6"/>
            <a:ext cx="12192000" cy="87411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prince of the kingdom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Persia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withstood me twenty-one days, but Michael, one of the chief princes, came to help me, for I was left there with the kings of Persia…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0376FBD-9FBB-6700-B622-2936D44EA7DD}"/>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284–286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64772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FD8C266-F91E-0F19-698D-F9D976E028C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0E0BD4-61C1-3D44-8009-20BCEFBECDCB}"/>
              </a:ext>
            </a:extLst>
          </p:cNvPr>
          <p:cNvSpPr>
            <a:spLocks noGrp="1"/>
          </p:cNvSpPr>
          <p:nvPr>
            <p:ph idx="1"/>
          </p:nvPr>
        </p:nvSpPr>
        <p:spPr>
          <a:xfrm>
            <a:off x="28197" y="1055386"/>
            <a:ext cx="12163803" cy="5433281"/>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We also know from the New Testament that there is an invisible, spiritual warfare being waged that involves angels and </a:t>
            </a:r>
            <a:r>
              <a:rPr lang="en-US" sz="4000" b="1" i="1" dirty="0">
                <a:solidFill>
                  <a:schemeClr val="bg1"/>
                </a:solidFill>
                <a:effectLst>
                  <a:outerShdw blurRad="38100" dist="38100" dir="2700000" algn="ctr" rotWithShape="0">
                    <a:schemeClr val="tx1"/>
                  </a:outerShdw>
                </a:effectLst>
              </a:rPr>
              <a:t>believers</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The apostle Paul said, “</a:t>
            </a:r>
            <a:r>
              <a:rPr lang="en-US" sz="3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we [as believers] do not wrestle against flesh and blood, but against the rulers, against the authorities, against the cosmic powers over this present darkness, against the spiritual forces of evil in the heavenly places</a:t>
            </a:r>
            <a:r>
              <a:rPr lang="en-US" sz="4000" dirty="0">
                <a:solidFill>
                  <a:schemeClr val="bg1"/>
                </a:solidFill>
                <a:effectLst>
                  <a:outerShdw blurRad="38100" dist="38100" dir="2700000" algn="ctr" rotWithShape="0">
                    <a:schemeClr val="tx1"/>
                  </a:outerShdw>
                </a:effectLst>
              </a:rPr>
              <a:t>.” (Eph 6:12). </a:t>
            </a:r>
          </a:p>
          <a:p>
            <a:r>
              <a:rPr lang="en-US" sz="4000" dirty="0">
                <a:solidFill>
                  <a:schemeClr val="bg1"/>
                </a:solidFill>
                <a:effectLst>
                  <a:outerShdw blurRad="38100" dist="38100" dir="2700000" algn="ctr" rotWithShape="0">
                    <a:schemeClr val="tx1"/>
                  </a:outerShdw>
                </a:effectLst>
              </a:rPr>
              <a:t>This warfare is an ongoing struggle (cf. Dan 10:20). </a:t>
            </a:r>
          </a:p>
          <a:p>
            <a:r>
              <a:rPr lang="en-US" sz="4000" dirty="0">
                <a:solidFill>
                  <a:schemeClr val="bg1"/>
                </a:solidFill>
                <a:effectLst>
                  <a:outerShdw blurRad="38100" dist="38100" dir="2700000" algn="ctr" rotWithShape="0">
                    <a:schemeClr val="tx1"/>
                  </a:outerShdw>
                </a:effectLst>
              </a:rPr>
              <a:t>God’s angels are often </a:t>
            </a:r>
            <a:r>
              <a:rPr lang="en-US" sz="4000" b="1" i="1" dirty="0">
                <a:solidFill>
                  <a:schemeClr val="bg1"/>
                </a:solidFill>
                <a:effectLst>
                  <a:outerShdw blurRad="38100" dist="38100" dir="2700000" algn="ctr" rotWithShape="0">
                    <a:schemeClr val="tx1"/>
                  </a:outerShdw>
                </a:effectLst>
              </a:rPr>
              <a:t>sent</a:t>
            </a:r>
            <a:r>
              <a:rPr lang="en-US" sz="4000" dirty="0">
                <a:solidFill>
                  <a:schemeClr val="bg1"/>
                </a:solidFill>
                <a:effectLst>
                  <a:outerShdw blurRad="38100" dist="38100" dir="2700000" algn="ctr" rotWithShape="0">
                    <a:schemeClr val="tx1"/>
                  </a:outerShdw>
                </a:effectLst>
              </a:rPr>
              <a:t> by God to serve his people:</a:t>
            </a:r>
          </a:p>
          <a:p>
            <a:pPr lvl="1"/>
            <a:r>
              <a:rPr lang="en-US" sz="35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[angels] not all ministering spirits </a:t>
            </a:r>
            <a:r>
              <a:rPr lang="en-US" sz="35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sent</a:t>
            </a:r>
            <a:r>
              <a:rPr lang="en-US" sz="35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out to </a:t>
            </a:r>
            <a:r>
              <a:rPr lang="en-US" sz="35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serve</a:t>
            </a:r>
            <a:r>
              <a:rPr lang="en-US" sz="35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 sake of those who are to inherit salvation?</a:t>
            </a:r>
            <a:r>
              <a:rPr lang="en-US" sz="3600" dirty="0">
                <a:solidFill>
                  <a:schemeClr val="bg1"/>
                </a:solidFill>
                <a:effectLst>
                  <a:outerShdw blurRad="38100" dist="38100" dir="2700000" algn="ctr" rotWithShape="0">
                    <a:schemeClr val="tx1"/>
                  </a:outerShdw>
                </a:effectLst>
              </a:rPr>
              <a:t> (Heb 1:14). </a:t>
            </a:r>
          </a:p>
          <a:p>
            <a:r>
              <a:rPr lang="en-US" sz="4000" dirty="0">
                <a:solidFill>
                  <a:schemeClr val="bg1"/>
                </a:solidFill>
                <a:effectLst>
                  <a:outerShdw blurRad="38100" dist="38100" dir="2700000" algn="ctr" rotWithShape="0">
                    <a:schemeClr val="tx1"/>
                  </a:outerShdw>
                </a:effectLst>
              </a:rPr>
              <a:t>Here in our text, angels are instrumental in delivering to Daniel a message from God. </a:t>
            </a:r>
          </a:p>
          <a:p>
            <a:r>
              <a:rPr lang="en-US" sz="4000" dirty="0">
                <a:solidFill>
                  <a:schemeClr val="bg1"/>
                </a:solidFill>
                <a:effectLst>
                  <a:outerShdw blurRad="38100" dist="38100" dir="2700000" algn="ctr" rotWithShape="0">
                    <a:schemeClr val="tx1"/>
                  </a:outerShdw>
                </a:effectLst>
              </a:rPr>
              <a:t>Believers would probably be </a:t>
            </a:r>
            <a:r>
              <a:rPr lang="en-US" sz="4000" b="1" i="1" dirty="0">
                <a:solidFill>
                  <a:schemeClr val="bg1"/>
                </a:solidFill>
                <a:effectLst>
                  <a:outerShdw blurRad="38100" dist="38100" dir="2700000" algn="ctr" rotWithShape="0">
                    <a:schemeClr val="tx1"/>
                  </a:outerShdw>
                </a:effectLst>
              </a:rPr>
              <a:t>surprised</a:t>
            </a:r>
            <a:r>
              <a:rPr lang="en-US" sz="4000" dirty="0">
                <a:solidFill>
                  <a:schemeClr val="bg1"/>
                </a:solidFill>
                <a:effectLst>
                  <a:outerShdw blurRad="38100" dist="38100" dir="2700000" algn="ctr" rotWithShape="0">
                    <a:schemeClr val="tx1"/>
                  </a:outerShdw>
                </a:effectLst>
              </a:rPr>
              <a:t> to learn how many acts have been performed on </a:t>
            </a:r>
            <a:r>
              <a:rPr lang="en-US" sz="4000" b="1" i="1" dirty="0">
                <a:solidFill>
                  <a:schemeClr val="bg1"/>
                </a:solidFill>
                <a:effectLst>
                  <a:outerShdw blurRad="38100" dist="38100" dir="2700000" algn="ctr" rotWithShape="0">
                    <a:schemeClr val="tx1"/>
                  </a:outerShdw>
                </a:effectLst>
              </a:rPr>
              <a:t>their</a:t>
            </a:r>
            <a:r>
              <a:rPr lang="en-US" sz="4000" dirty="0">
                <a:solidFill>
                  <a:schemeClr val="bg1"/>
                </a:solidFill>
                <a:effectLst>
                  <a:outerShdw blurRad="38100" dist="38100" dir="2700000" algn="ctr" rotWithShape="0">
                    <a:schemeClr val="tx1"/>
                  </a:outerShdw>
                </a:effectLst>
              </a:rPr>
              <a:t> behalf by the Lord’s angels.</a:t>
            </a:r>
          </a:p>
        </p:txBody>
      </p:sp>
      <p:sp>
        <p:nvSpPr>
          <p:cNvPr id="7" name="Title 1">
            <a:extLst>
              <a:ext uri="{FF2B5EF4-FFF2-40B4-BE49-F238E27FC236}">
                <a16:creationId xmlns:a16="http://schemas.microsoft.com/office/drawing/2014/main" id="{89388883-1FB4-3483-F450-182A40D66FEF}"/>
              </a:ext>
            </a:extLst>
          </p:cNvPr>
          <p:cNvSpPr>
            <a:spLocks noGrp="1"/>
          </p:cNvSpPr>
          <p:nvPr>
            <p:ph type="title"/>
          </p:nvPr>
        </p:nvSpPr>
        <p:spPr>
          <a:xfrm>
            <a:off x="0" y="6"/>
            <a:ext cx="12192000" cy="87411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prince of the kingdom of Persia withstood me twenty-one days, but Michael, one of the chief princes, came to help me, for I was left there with the kings of Persia…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C0AEB61-7E4E-2248-983E-2249472F01A7}"/>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284–286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87135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BFA3206-174D-9F38-7E22-633E491AC30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02B466-EA87-A826-E8E5-1DC6E9B50DC4}"/>
              </a:ext>
            </a:extLst>
          </p:cNvPr>
          <p:cNvSpPr>
            <a:spLocks noGrp="1"/>
          </p:cNvSpPr>
          <p:nvPr>
            <p:ph idx="1"/>
          </p:nvPr>
        </p:nvSpPr>
        <p:spPr>
          <a:xfrm>
            <a:off x="28197" y="898287"/>
            <a:ext cx="12163803" cy="5699893"/>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Daniel’s experience should </a:t>
            </a:r>
            <a:r>
              <a:rPr lang="en-US" sz="4000" b="1" i="1" dirty="0">
                <a:solidFill>
                  <a:schemeClr val="bg1"/>
                </a:solidFill>
                <a:effectLst>
                  <a:outerShdw blurRad="38100" dist="38100" dir="2700000" algn="ctr" rotWithShape="0">
                    <a:schemeClr val="tx1"/>
                  </a:outerShdw>
                </a:effectLst>
              </a:rPr>
              <a:t>not</a:t>
            </a:r>
            <a:r>
              <a:rPr lang="en-US" sz="4000" dirty="0">
                <a:solidFill>
                  <a:schemeClr val="bg1"/>
                </a:solidFill>
                <a:effectLst>
                  <a:outerShdw blurRad="38100" dist="38100" dir="2700000" algn="ctr" rotWithShape="0">
                    <a:schemeClr val="tx1"/>
                  </a:outerShdw>
                </a:effectLst>
              </a:rPr>
              <a:t> cause us to think that God is </a:t>
            </a:r>
            <a:r>
              <a:rPr lang="en-US" sz="4000" b="1" i="1" dirty="0">
                <a:solidFill>
                  <a:schemeClr val="bg1"/>
                </a:solidFill>
                <a:effectLst>
                  <a:outerShdw blurRad="38100" dist="38100" dir="2700000" algn="ctr" rotWithShape="0">
                    <a:schemeClr val="tx1"/>
                  </a:outerShdw>
                </a:effectLst>
              </a:rPr>
              <a:t>weak</a:t>
            </a:r>
            <a:r>
              <a:rPr lang="en-US" sz="4000" dirty="0">
                <a:solidFill>
                  <a:schemeClr val="bg1"/>
                </a:solidFill>
                <a:effectLst>
                  <a:outerShdw blurRad="38100" dist="38100" dir="2700000" algn="ctr" rotWithShape="0">
                    <a:schemeClr val="tx1"/>
                  </a:outerShdw>
                </a:effectLst>
              </a:rPr>
              <a:t> or that demonic forces have power to </a:t>
            </a:r>
            <a:r>
              <a:rPr lang="en-US" sz="4000" b="1" i="1" dirty="0">
                <a:solidFill>
                  <a:schemeClr val="bg1"/>
                </a:solidFill>
                <a:effectLst>
                  <a:outerShdw blurRad="38100" dist="38100" dir="2700000" algn="ctr" rotWithShape="0">
                    <a:schemeClr val="tx1"/>
                  </a:outerShdw>
                </a:effectLst>
              </a:rPr>
              <a:t>thwart</a:t>
            </a:r>
            <a:r>
              <a:rPr lang="en-US" sz="4000" dirty="0">
                <a:solidFill>
                  <a:schemeClr val="bg1"/>
                </a:solidFill>
                <a:effectLst>
                  <a:outerShdw blurRad="38100" dist="38100" dir="2700000" algn="ctr" rotWithShape="0">
                    <a:schemeClr val="tx1"/>
                  </a:outerShdw>
                </a:effectLst>
              </a:rPr>
              <a:t> the will of God. </a:t>
            </a:r>
          </a:p>
          <a:p>
            <a:r>
              <a:rPr lang="en-US" sz="4000" dirty="0">
                <a:solidFill>
                  <a:schemeClr val="bg1"/>
                </a:solidFill>
                <a:effectLst>
                  <a:outerShdw blurRad="38100" dist="38100" dir="2700000" algn="ctr" rotWithShape="0">
                    <a:schemeClr val="tx1"/>
                  </a:outerShdw>
                </a:effectLst>
              </a:rPr>
              <a:t>The Book of Daniel teaches throughout its pages the </a:t>
            </a:r>
            <a:r>
              <a:rPr lang="en-US" sz="4000" b="1" i="1" dirty="0">
                <a:solidFill>
                  <a:schemeClr val="bg1"/>
                </a:solidFill>
                <a:effectLst>
                  <a:outerShdw blurRad="38100" dist="38100" dir="2700000" algn="ctr" rotWithShape="0">
                    <a:schemeClr val="tx1"/>
                  </a:outerShdw>
                </a:effectLst>
              </a:rPr>
              <a:t>absolute sovereignty </a:t>
            </a:r>
            <a:r>
              <a:rPr lang="en-US" sz="4000" dirty="0">
                <a:solidFill>
                  <a:schemeClr val="bg1"/>
                </a:solidFill>
                <a:effectLst>
                  <a:outerShdw blurRad="38100" dist="38100" dir="2700000" algn="ctr" rotWithShape="0">
                    <a:schemeClr val="tx1"/>
                  </a:outerShdw>
                </a:effectLst>
              </a:rPr>
              <a:t>of the Almighty – God could </a:t>
            </a:r>
            <a:r>
              <a:rPr lang="en-US" sz="4000" b="1" i="1" dirty="0">
                <a:solidFill>
                  <a:schemeClr val="bg1"/>
                </a:solidFill>
                <a:effectLst>
                  <a:outerShdw blurRad="38100" dist="38100" dir="2700000" algn="ctr" rotWithShape="0">
                    <a:schemeClr val="tx1"/>
                  </a:outerShdw>
                </a:effectLst>
              </a:rPr>
              <a:t>easily</a:t>
            </a:r>
            <a:r>
              <a:rPr lang="en-US" sz="4000" dirty="0">
                <a:solidFill>
                  <a:schemeClr val="bg1"/>
                </a:solidFill>
                <a:effectLst>
                  <a:outerShdw blurRad="38100" dist="38100" dir="2700000" algn="ctr" rotWithShape="0">
                    <a:schemeClr val="tx1"/>
                  </a:outerShdw>
                </a:effectLst>
              </a:rPr>
              <a:t> have ensured the delivery of the message to Daniel in a </a:t>
            </a:r>
            <a:r>
              <a:rPr lang="en-US" sz="4000" b="1" i="1" dirty="0">
                <a:solidFill>
                  <a:schemeClr val="bg1"/>
                </a:solidFill>
                <a:effectLst>
                  <a:outerShdw blurRad="38100" dist="38100" dir="2700000" algn="ctr" rotWithShape="0">
                    <a:schemeClr val="tx1"/>
                  </a:outerShdw>
                </a:effectLst>
              </a:rPr>
              <a:t>moment</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While God can, of course, override the united resistance of all the forces of hell if he chooses to do so, he allows demons to have certain limited powers of obstruction and rebellion somewhat like those God allows in sinful </a:t>
            </a:r>
            <a:r>
              <a:rPr lang="en-US" sz="4000" b="1" i="1" dirty="0">
                <a:solidFill>
                  <a:schemeClr val="bg1"/>
                </a:solidFill>
                <a:effectLst>
                  <a:outerShdw blurRad="38100" dist="38100" dir="2700000" algn="ctr" rotWithShape="0">
                    <a:schemeClr val="tx1"/>
                  </a:outerShdw>
                </a:effectLst>
              </a:rPr>
              <a:t>humans</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In both cases the exercise of creaturely will in opposition to the Lord of heaven is permitted by God </a:t>
            </a:r>
            <a:r>
              <a:rPr lang="en-US" sz="4000" b="1" i="1" dirty="0">
                <a:solidFill>
                  <a:schemeClr val="bg1"/>
                </a:solidFill>
                <a:effectLst>
                  <a:outerShdw blurRad="38100" dist="38100" dir="2700000" algn="ctr" rotWithShape="0">
                    <a:schemeClr val="tx1"/>
                  </a:outerShdw>
                </a:effectLst>
              </a:rPr>
              <a:t>when he sees fit</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But as Job 1:12 and 2:6 indicate, the malignity of Satan (or evil humans) is never allowed to go beyond the due limit set by God. </a:t>
            </a:r>
          </a:p>
          <a:p>
            <a:r>
              <a:rPr lang="en-US" sz="4000" dirty="0">
                <a:solidFill>
                  <a:schemeClr val="bg1"/>
                </a:solidFill>
                <a:effectLst>
                  <a:outerShdw blurRad="38100" dist="38100" dir="2700000" algn="ctr" rotWithShape="0">
                    <a:schemeClr val="tx1"/>
                  </a:outerShdw>
                </a:effectLst>
              </a:rPr>
              <a:t>Believers should take comfort in these words,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he who is in you [God] is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greater</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than he who is in the world [Satan].</a:t>
            </a:r>
            <a:r>
              <a:rPr lang="en-US" sz="4000" dirty="0">
                <a:solidFill>
                  <a:schemeClr val="bg1"/>
                </a:solidFill>
                <a:effectLst>
                  <a:outerShdw blurRad="38100" dist="38100" dir="2700000" algn="ctr" rotWithShape="0">
                    <a:schemeClr val="tx1"/>
                  </a:outerShdw>
                </a:effectLst>
              </a:rPr>
              <a:t>” (1 John 4:4).</a:t>
            </a:r>
          </a:p>
          <a:p>
            <a:pPr marL="0" indent="0">
              <a:buNone/>
            </a:pPr>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6B12FAC6-F1D7-68F3-6401-73B384DFA3F8}"/>
              </a:ext>
            </a:extLst>
          </p:cNvPr>
          <p:cNvSpPr>
            <a:spLocks noGrp="1"/>
          </p:cNvSpPr>
          <p:nvPr>
            <p:ph type="title"/>
          </p:nvPr>
        </p:nvSpPr>
        <p:spPr>
          <a:xfrm>
            <a:off x="0" y="6"/>
            <a:ext cx="12192000" cy="80160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prince of the kingdom of Persia withstood me twenty-one days, but Michael, one of the chief princes, came to help me, for I was left there with the kings of Persia…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42D1E25-6EFA-4C50-BE08-668F8714CB51}"/>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284–286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047866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2672FA8-CE8E-9497-3316-18E3713361D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FC49EA-EB63-6909-743F-10899C767090}"/>
              </a:ext>
            </a:extLst>
          </p:cNvPr>
          <p:cNvSpPr>
            <a:spLocks noGrp="1"/>
          </p:cNvSpPr>
          <p:nvPr>
            <p:ph idx="1"/>
          </p:nvPr>
        </p:nvSpPr>
        <p:spPr>
          <a:xfrm>
            <a:off x="28197" y="1055387"/>
            <a:ext cx="12163803" cy="5309160"/>
          </a:xfrm>
        </p:spPr>
        <p:txBody>
          <a:bodyPr>
            <a:normAutofit fontScale="92500" lnSpcReduction="20000"/>
          </a:bodyPr>
          <a:lstStyle/>
          <a:p>
            <a:r>
              <a:rPr lang="en-US" sz="4000" dirty="0">
                <a:solidFill>
                  <a:schemeClr val="bg1"/>
                </a:solidFill>
                <a:effectLst>
                  <a:outerShdw blurRad="38100" dist="38100" dir="2700000" algn="ctr" rotWithShape="0">
                    <a:schemeClr val="tx1"/>
                  </a:outerShdw>
                </a:effectLst>
              </a:rPr>
              <a:t>In this instance, within the omniscient wisdom and divine plan of God, a </a:t>
            </a:r>
            <a:r>
              <a:rPr lang="en-US" sz="4000" b="1" i="1" dirty="0">
                <a:solidFill>
                  <a:schemeClr val="bg1"/>
                </a:solidFill>
                <a:effectLst>
                  <a:outerShdw blurRad="38100" dist="38100" dir="2700000" algn="ctr" rotWithShape="0">
                    <a:schemeClr val="tx1"/>
                  </a:outerShdw>
                </a:effectLst>
              </a:rPr>
              <a:t>delay</a:t>
            </a:r>
            <a:r>
              <a:rPr lang="en-US" sz="4000" dirty="0">
                <a:solidFill>
                  <a:schemeClr val="bg1"/>
                </a:solidFill>
                <a:effectLst>
                  <a:outerShdw blurRad="38100" dist="38100" dir="2700000" algn="ctr" rotWithShape="0">
                    <a:schemeClr val="tx1"/>
                  </a:outerShdw>
                </a:effectLst>
              </a:rPr>
              <a:t> was permitted. </a:t>
            </a:r>
          </a:p>
          <a:p>
            <a:r>
              <a:rPr lang="en-US" sz="4000" b="1" i="1" dirty="0">
                <a:solidFill>
                  <a:schemeClr val="bg1"/>
                </a:solidFill>
                <a:effectLst>
                  <a:outerShdw blurRad="38100" dist="38100" dir="2700000" algn="ctr" rotWithShape="0">
                    <a:schemeClr val="tx1"/>
                  </a:outerShdw>
                </a:effectLst>
              </a:rPr>
              <a:t>Reasons</a:t>
            </a:r>
            <a:r>
              <a:rPr lang="en-US" sz="4000" dirty="0">
                <a:solidFill>
                  <a:schemeClr val="bg1"/>
                </a:solidFill>
                <a:effectLst>
                  <a:outerShdw blurRad="38100" dist="38100" dir="2700000" algn="ctr" rotWithShape="0">
                    <a:schemeClr val="tx1"/>
                  </a:outerShdw>
                </a:effectLst>
              </a:rPr>
              <a:t> for this delay are not given in the text, but it may be </a:t>
            </a:r>
            <a:r>
              <a:rPr lang="en-US" sz="4000" b="1" i="1" dirty="0">
                <a:solidFill>
                  <a:schemeClr val="bg1"/>
                </a:solidFill>
                <a:effectLst>
                  <a:outerShdw blurRad="38100" dist="38100" dir="2700000" algn="ctr" rotWithShape="0">
                    <a:schemeClr val="tx1"/>
                  </a:outerShdw>
                </a:effectLst>
              </a:rPr>
              <a:t>assumed</a:t>
            </a:r>
            <a:r>
              <a:rPr lang="en-US" sz="4000" dirty="0">
                <a:solidFill>
                  <a:schemeClr val="bg1"/>
                </a:solidFill>
                <a:effectLst>
                  <a:outerShdw blurRad="38100" dist="38100" dir="2700000" algn="ctr" rotWithShape="0">
                    <a:schemeClr val="tx1"/>
                  </a:outerShdw>
                </a:effectLst>
              </a:rPr>
              <a:t> that God allowed three weeks to pass for Daniel’s spiritual benefit or perhaps for some other </a:t>
            </a:r>
            <a:r>
              <a:rPr lang="en-US" sz="4000" b="1" i="1" dirty="0">
                <a:solidFill>
                  <a:schemeClr val="bg1"/>
                </a:solidFill>
                <a:effectLst>
                  <a:outerShdw blurRad="38100" dist="38100" dir="2700000" algn="ctr" rotWithShape="0">
                    <a:schemeClr val="tx1"/>
                  </a:outerShdw>
                </a:effectLst>
              </a:rPr>
              <a:t>unknown</a:t>
            </a:r>
            <a:r>
              <a:rPr lang="en-US" sz="4000" dirty="0">
                <a:solidFill>
                  <a:schemeClr val="bg1"/>
                </a:solidFill>
                <a:effectLst>
                  <a:outerShdw blurRad="38100" dist="38100" dir="2700000" algn="ctr" rotWithShape="0">
                    <a:schemeClr val="tx1"/>
                  </a:outerShdw>
                </a:effectLst>
              </a:rPr>
              <a:t> purpose. </a:t>
            </a:r>
          </a:p>
          <a:p>
            <a:r>
              <a:rPr lang="en-US" sz="4000" dirty="0">
                <a:solidFill>
                  <a:schemeClr val="bg1"/>
                </a:solidFill>
                <a:effectLst>
                  <a:outerShdw blurRad="38100" dist="38100" dir="2700000" algn="ctr" rotWithShape="0">
                    <a:schemeClr val="tx1"/>
                  </a:outerShdw>
                </a:effectLst>
              </a:rPr>
              <a:t>Many times, God makes us </a:t>
            </a:r>
            <a:r>
              <a:rPr lang="en-US" sz="4000" b="1" i="1" dirty="0">
                <a:solidFill>
                  <a:schemeClr val="bg1"/>
                </a:solidFill>
                <a:effectLst>
                  <a:outerShdw blurRad="38100" dist="38100" dir="2700000" algn="ctr" rotWithShape="0">
                    <a:schemeClr val="tx1"/>
                  </a:outerShdw>
                </a:effectLst>
              </a:rPr>
              <a:t>wait</a:t>
            </a:r>
            <a:r>
              <a:rPr lang="en-US" sz="4000" dirty="0">
                <a:solidFill>
                  <a:schemeClr val="bg1"/>
                </a:solidFill>
                <a:effectLst>
                  <a:outerShdw blurRad="38100" dist="38100" dir="2700000" algn="ctr" rotWithShape="0">
                    <a:schemeClr val="tx1"/>
                  </a:outerShdw>
                </a:effectLst>
              </a:rPr>
              <a:t> for our prayers to be answered in order to teach us valuable lessons, for example, spiritual commitment, patience, or faith. </a:t>
            </a:r>
          </a:p>
          <a:p>
            <a:r>
              <a:rPr lang="en-US" sz="4000" dirty="0">
                <a:solidFill>
                  <a:schemeClr val="bg1"/>
                </a:solidFill>
                <a:effectLst>
                  <a:outerShdw blurRad="38100" dist="38100" dir="2700000" algn="ctr" rotWithShape="0">
                    <a:schemeClr val="tx1"/>
                  </a:outerShdw>
                </a:effectLst>
              </a:rPr>
              <a:t>There are also times when God fully intends to respond affirmatively to a request but in his wisdom, he will </a:t>
            </a:r>
            <a:r>
              <a:rPr lang="en-US" sz="4000" b="1" i="1" dirty="0">
                <a:solidFill>
                  <a:schemeClr val="bg1"/>
                </a:solidFill>
                <a:effectLst>
                  <a:outerShdw blurRad="38100" dist="38100" dir="2700000" algn="ctr" rotWithShape="0">
                    <a:schemeClr val="tx1"/>
                  </a:outerShdw>
                </a:effectLst>
              </a:rPr>
              <a:t>delay</a:t>
            </a:r>
            <a:r>
              <a:rPr lang="en-US" sz="4000" dirty="0">
                <a:solidFill>
                  <a:schemeClr val="bg1"/>
                </a:solidFill>
                <a:effectLst>
                  <a:outerShdw blurRad="38100" dist="38100" dir="2700000" algn="ctr" rotWithShape="0">
                    <a:schemeClr val="tx1"/>
                  </a:outerShdw>
                </a:effectLst>
              </a:rPr>
              <a:t> because he knows that the proper time has not yet come.</a:t>
            </a:r>
          </a:p>
          <a:p>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80EAF4F6-8B69-D333-3CFB-6A780D76197C}"/>
              </a:ext>
            </a:extLst>
          </p:cNvPr>
          <p:cNvSpPr>
            <a:spLocks noGrp="1"/>
          </p:cNvSpPr>
          <p:nvPr>
            <p:ph type="title"/>
          </p:nvPr>
        </p:nvSpPr>
        <p:spPr>
          <a:xfrm>
            <a:off x="0" y="6"/>
            <a:ext cx="12192000" cy="87411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prince of the kingdom of Persia withstood me twenty-one days, but Michael, one of the chief princes, came to help me, for I was left there with the kings of Persia…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401CB85-4F75-56C4-D331-92B0A63B3483}"/>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284–286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15449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797E570-EAD3-6EA4-0E9C-C8D3AE75303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7964D7-1A86-D046-E5BF-CE962E3E60FE}"/>
              </a:ext>
            </a:extLst>
          </p:cNvPr>
          <p:cNvSpPr>
            <a:spLocks noGrp="1"/>
          </p:cNvSpPr>
          <p:nvPr>
            <p:ph idx="1"/>
          </p:nvPr>
        </p:nvSpPr>
        <p:spPr>
          <a:xfrm>
            <a:off x="28197" y="1062447"/>
            <a:ext cx="12163803" cy="5302100"/>
          </a:xfrm>
        </p:spPr>
        <p:txBody>
          <a:bodyPr>
            <a:normAutofit fontScale="92500"/>
          </a:bodyPr>
          <a:lstStyle/>
          <a:p>
            <a:r>
              <a:rPr lang="en-US" sz="3400" dirty="0">
                <a:solidFill>
                  <a:schemeClr val="bg1"/>
                </a:solidFill>
                <a:effectLst>
                  <a:outerShdw blurRad="38100" dist="38100" dir="2700000" algn="ctr" rotWithShape="0">
                    <a:schemeClr val="tx1"/>
                  </a:outerShdw>
                </a:effectLst>
              </a:rPr>
              <a:t>Here the angel tells Daniel the </a:t>
            </a:r>
            <a:r>
              <a:rPr lang="en-US" sz="3400" b="1" i="1" dirty="0">
                <a:solidFill>
                  <a:schemeClr val="bg1"/>
                </a:solidFill>
                <a:effectLst>
                  <a:outerShdw blurRad="38100" dist="38100" dir="2700000" algn="ctr" rotWithShape="0">
                    <a:schemeClr val="tx1"/>
                  </a:outerShdw>
                </a:effectLst>
              </a:rPr>
              <a:t>purpose</a:t>
            </a:r>
            <a:r>
              <a:rPr lang="en-US" sz="3400" dirty="0">
                <a:solidFill>
                  <a:schemeClr val="bg1"/>
                </a:solidFill>
                <a:effectLst>
                  <a:outerShdw blurRad="38100" dist="38100" dir="2700000" algn="ctr" rotWithShape="0">
                    <a:schemeClr val="tx1"/>
                  </a:outerShdw>
                </a:effectLst>
              </a:rPr>
              <a:t> for his visit. </a:t>
            </a:r>
          </a:p>
          <a:p>
            <a:r>
              <a:rPr lang="en-US" sz="3400" dirty="0">
                <a:solidFill>
                  <a:schemeClr val="bg1"/>
                </a:solidFill>
                <a:effectLst>
                  <a:outerShdw blurRad="38100" dist="38100" dir="2700000" algn="ctr" rotWithShape="0">
                    <a:schemeClr val="tx1"/>
                  </a:outerShdw>
                </a:effectLst>
              </a:rPr>
              <a:t>Daniel’s had prayed for insight concerning the future of his people, the Jews, and God was granting him knowledge about these matters.</a:t>
            </a:r>
          </a:p>
          <a:p>
            <a:r>
              <a:rPr lang="en-US" sz="3400" dirty="0">
                <a:solidFill>
                  <a:schemeClr val="bg1"/>
                </a:solidFill>
                <a:effectLst>
                  <a:outerShdw blurRad="38100" dist="38100" dir="2700000" algn="ctr" rotWithShape="0">
                    <a:schemeClr val="tx1"/>
                  </a:outerShdw>
                </a:effectLst>
              </a:rPr>
              <a:t>The phrase “</a:t>
            </a:r>
            <a:r>
              <a:rPr lang="en-US" sz="3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latter days</a:t>
            </a:r>
            <a:r>
              <a:rPr lang="en-US" sz="3400" dirty="0">
                <a:solidFill>
                  <a:schemeClr val="bg1"/>
                </a:solidFill>
                <a:effectLst>
                  <a:outerShdw blurRad="38100" dist="38100" dir="2700000" algn="ctr" rotWithShape="0">
                    <a:schemeClr val="tx1"/>
                  </a:outerShdw>
                </a:effectLst>
              </a:rPr>
              <a:t>” normally describes events leading up to the Messianic Age.</a:t>
            </a:r>
          </a:p>
          <a:p>
            <a:r>
              <a:rPr lang="en-US" sz="3400" dirty="0">
                <a:solidFill>
                  <a:schemeClr val="bg1"/>
                </a:solidFill>
                <a:effectLst>
                  <a:outerShdw blurRad="38100" dist="38100" dir="2700000" algn="ctr" rotWithShape="0">
                    <a:schemeClr val="tx1"/>
                  </a:outerShdw>
                </a:effectLst>
              </a:rPr>
              <a:t>The climax of this historical preview that the angel is about to provide are part of the events that ultimately lead to the future kingdom of God being ushered in by the coming Messiah once the Gentile kingdoms prophesied in the book of Daniel have run their course.</a:t>
            </a:r>
          </a:p>
          <a:p>
            <a:r>
              <a:rPr lang="en-US" sz="3400" dirty="0">
                <a:solidFill>
                  <a:schemeClr val="bg1"/>
                </a:solidFill>
                <a:effectLst>
                  <a:outerShdw blurRad="38100" dist="38100" dir="2700000" algn="ctr" rotWithShape="0">
                    <a:schemeClr val="tx1"/>
                  </a:outerShdw>
                </a:effectLst>
              </a:rPr>
              <a:t>The specific kingdom in focus in this next vision will be the kingdom of Greece.</a:t>
            </a:r>
          </a:p>
        </p:txBody>
      </p:sp>
      <p:sp>
        <p:nvSpPr>
          <p:cNvPr id="7" name="Title 1">
            <a:extLst>
              <a:ext uri="{FF2B5EF4-FFF2-40B4-BE49-F238E27FC236}">
                <a16:creationId xmlns:a16="http://schemas.microsoft.com/office/drawing/2014/main" id="{720ECA01-B55C-E657-8119-B2AF86304AD3}"/>
              </a:ext>
            </a:extLst>
          </p:cNvPr>
          <p:cNvSpPr>
            <a:spLocks noGrp="1"/>
          </p:cNvSpPr>
          <p:nvPr>
            <p:ph type="title"/>
          </p:nvPr>
        </p:nvSpPr>
        <p:spPr>
          <a:xfrm>
            <a:off x="0" y="6"/>
            <a:ext cx="12192000" cy="87411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came to make you understand what is to happen to your people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latter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 vision is for days yet to come.”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DE29273-D819-6167-B33E-CDA5E42837FB}"/>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Leupold, H. C.; Exposition of Daniel (1949); (p. 460)</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85975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6F00054-6F41-D072-F74E-057794EA02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36AF92-2EB5-E074-F2AA-8CB4C8C2D20D}"/>
              </a:ext>
            </a:extLst>
          </p:cNvPr>
          <p:cNvSpPr>
            <a:spLocks noGrp="1"/>
          </p:cNvSpPr>
          <p:nvPr>
            <p:ph type="title"/>
          </p:nvPr>
        </p:nvSpPr>
        <p:spPr>
          <a:xfrm>
            <a:off x="0" y="1"/>
            <a:ext cx="12192000" cy="1301106"/>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Angel Gives Daniel Encouragement and Strength (10:15-11:1)</a:t>
            </a:r>
          </a:p>
        </p:txBody>
      </p:sp>
      <p:sp>
        <p:nvSpPr>
          <p:cNvPr id="5" name="Content Placeholder 4">
            <a:extLst>
              <a:ext uri="{FF2B5EF4-FFF2-40B4-BE49-F238E27FC236}">
                <a16:creationId xmlns:a16="http://schemas.microsoft.com/office/drawing/2014/main" id="{1F50655D-7DFD-D01E-2B8C-1CFA0600AE34}"/>
              </a:ext>
            </a:extLst>
          </p:cNvPr>
          <p:cNvSpPr>
            <a:spLocks noGrp="1"/>
          </p:cNvSpPr>
          <p:nvPr>
            <p:ph idx="1"/>
          </p:nvPr>
        </p:nvSpPr>
        <p:spPr>
          <a:xfrm>
            <a:off x="363388" y="1364522"/>
            <a:ext cx="11465223" cy="5494547"/>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he was saying this to me, I bowed with my face toward the ground and was speechless.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one who looked like a man touched my lips, and I opened my mouth and began to speak. I said to the one standing before me, “I am overcome with anguish because of the vision, my lord, and I am helpless.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How can I, your servant, talk with you, my lord? My strength is gone and I can hardly breathe.”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Again the one who looked like a man touched me and gave me strength. </a:t>
            </a:r>
          </a:p>
        </p:txBody>
      </p:sp>
    </p:spTree>
    <p:extLst>
      <p:ext uri="{BB962C8B-B14F-4D97-AF65-F5344CB8AC3E}">
        <p14:creationId xmlns:p14="http://schemas.microsoft.com/office/powerpoint/2010/main" val="2139761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BA69766-4CD1-A114-9620-F226767E70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FD35AC-26B7-8AF9-F9E0-3B5102B18474}"/>
              </a:ext>
            </a:extLst>
          </p:cNvPr>
          <p:cNvSpPr>
            <a:spLocks noGrp="1"/>
          </p:cNvSpPr>
          <p:nvPr>
            <p:ph type="title"/>
          </p:nvPr>
        </p:nvSpPr>
        <p:spPr>
          <a:xfrm>
            <a:off x="0" y="0"/>
            <a:ext cx="12192000" cy="1256305"/>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Angel Gives Daniel Encouragement and Strength (10:15-11:1)</a:t>
            </a:r>
          </a:p>
        </p:txBody>
      </p:sp>
      <p:sp>
        <p:nvSpPr>
          <p:cNvPr id="5" name="Content Placeholder 4">
            <a:extLst>
              <a:ext uri="{FF2B5EF4-FFF2-40B4-BE49-F238E27FC236}">
                <a16:creationId xmlns:a16="http://schemas.microsoft.com/office/drawing/2014/main" id="{9397EDF6-640C-2516-4F45-65BC1B32C577}"/>
              </a:ext>
            </a:extLst>
          </p:cNvPr>
          <p:cNvSpPr>
            <a:spLocks noGrp="1"/>
          </p:cNvSpPr>
          <p:nvPr>
            <p:ph idx="1"/>
          </p:nvPr>
        </p:nvSpPr>
        <p:spPr>
          <a:xfrm>
            <a:off x="357809" y="1304014"/>
            <a:ext cx="11465223" cy="5491640"/>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“Do not be afraid, O man highly esteemed,” he said. “Peace! Be strong now; be strong.” When he spoke to me, I was strengthened and said, “Speak, my lord, since you have given me strength.”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he said, "Do you know why I have come to you? Soon I will return to fight against the prince of Persia, and when I go, the prince of Greece will come;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first I will tell you what is written in the Book of Truth. (No one supports me against them except Michael, your prince.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the first year of Darius the Mede, I took my stand to support and protect him.)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66619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F65A069-DB80-B80A-8F6F-36FAFD95EEE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40388F-321E-F2C8-F670-211CDE406B0A}"/>
              </a:ext>
            </a:extLst>
          </p:cNvPr>
          <p:cNvSpPr>
            <a:spLocks noGrp="1"/>
          </p:cNvSpPr>
          <p:nvPr>
            <p:ph idx="1"/>
          </p:nvPr>
        </p:nvSpPr>
        <p:spPr>
          <a:xfrm>
            <a:off x="28197" y="1969787"/>
            <a:ext cx="12163803" cy="4394760"/>
          </a:xfrm>
        </p:spPr>
        <p:txBody>
          <a:bodyPr>
            <a:normAutofit fontScale="85000" lnSpcReduction="10000"/>
          </a:bodyPr>
          <a:lstStyle/>
          <a:p>
            <a:r>
              <a:rPr lang="en-US" sz="4000" dirty="0">
                <a:solidFill>
                  <a:schemeClr val="bg1"/>
                </a:solidFill>
                <a:effectLst>
                  <a:outerShdw blurRad="38100" dist="38100" dir="2700000" algn="ctr" rotWithShape="0">
                    <a:schemeClr val="tx1"/>
                  </a:outerShdw>
                </a:effectLst>
              </a:rPr>
              <a:t>Evidently Daniel was still frightened and overcome with emotion, for while the angel was speaking to him, 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turned</a:t>
            </a:r>
            <a:r>
              <a:rPr lang="en-US" sz="4000" dirty="0">
                <a:solidFill>
                  <a:schemeClr val="bg1"/>
                </a:solidFill>
                <a:effectLst>
                  <a:outerShdw blurRad="38100" dist="38100" dir="2700000" algn="ctr" rotWithShape="0">
                    <a:schemeClr val="tx1"/>
                  </a:outerShdw>
                </a:effectLst>
              </a:rPr>
              <a:t>” his face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toward the ground and was mute</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Gabriel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touched</a:t>
            </a:r>
            <a:r>
              <a:rPr lang="en-US" sz="4000" dirty="0">
                <a:solidFill>
                  <a:schemeClr val="bg1"/>
                </a:solidFill>
                <a:effectLst>
                  <a:outerShdw blurRad="38100" dist="38100" dir="2700000" algn="ctr" rotWithShape="0">
                    <a:schemeClr val="tx1"/>
                  </a:outerShdw>
                </a:effectLst>
              </a:rPr>
              <a:t>” his lips and enabled him to speak. </a:t>
            </a:r>
          </a:p>
          <a:p>
            <a:r>
              <a:rPr lang="en-US" sz="4000" dirty="0">
                <a:solidFill>
                  <a:schemeClr val="bg1"/>
                </a:solidFill>
                <a:effectLst>
                  <a:outerShdw blurRad="38100" dist="38100" dir="2700000" algn="ctr" rotWithShape="0">
                    <a:schemeClr val="tx1"/>
                  </a:outerShdw>
                </a:effectLst>
              </a:rPr>
              <a:t>In this context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 lord</a:t>
            </a:r>
            <a:r>
              <a:rPr lang="en-US" sz="4000" dirty="0">
                <a:solidFill>
                  <a:schemeClr val="bg1"/>
                </a:solidFill>
                <a:effectLst>
                  <a:outerShdw blurRad="38100" dist="38100" dir="2700000" algn="ctr" rotWithShape="0">
                    <a:schemeClr val="tx1"/>
                  </a:outerShdw>
                </a:effectLst>
              </a:rPr>
              <a:t>” has roughly the force of the English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sir</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now no strength remains in me</a:t>
            </a:r>
            <a:r>
              <a:rPr lang="en-US" sz="4000" dirty="0">
                <a:solidFill>
                  <a:schemeClr val="bg1"/>
                </a:solidFill>
                <a:effectLst>
                  <a:outerShdw blurRad="38100" dist="38100" dir="2700000" algn="ctr" rotWithShape="0">
                    <a:schemeClr val="tx1"/>
                  </a:outerShdw>
                </a:effectLst>
              </a:rPr>
              <a:t>” – evidently Daniel’s pains and lack of strength were due to fright and emotional distress. </a:t>
            </a:r>
          </a:p>
          <a:p>
            <a:r>
              <a:rPr lang="en-US" sz="4000" dirty="0">
                <a:solidFill>
                  <a:schemeClr val="bg1"/>
                </a:solidFill>
                <a:effectLst>
                  <a:outerShdw blurRad="38100" dist="38100" dir="2700000" algn="ctr" rotWithShape="0">
                    <a:schemeClr val="tx1"/>
                  </a:outerShdw>
                </a:effectLst>
              </a:rPr>
              <a:t>He asked the angel how he, as a mortal man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 lord's servant</a:t>
            </a:r>
            <a:r>
              <a:rPr lang="en-US" sz="4000" dirty="0">
                <a:solidFill>
                  <a:schemeClr val="bg1"/>
                </a:solidFill>
                <a:effectLst>
                  <a:outerShdw blurRad="38100" dist="38100" dir="2700000" algn="ctr" rotWithShape="0">
                    <a:schemeClr val="tx1"/>
                  </a:outerShdw>
                </a:effectLst>
              </a:rPr>
              <a:t>”), could </a:t>
            </a:r>
            <a:r>
              <a:rPr lang="en-US" sz="4000" b="1" i="1" dirty="0">
                <a:solidFill>
                  <a:schemeClr val="bg1"/>
                </a:solidFill>
                <a:effectLst>
                  <a:outerShdw blurRad="38100" dist="38100" dir="2700000" algn="ctr" rotWithShape="0">
                    <a:schemeClr val="tx1"/>
                  </a:outerShdw>
                </a:effectLst>
              </a:rPr>
              <a:t>dare</a:t>
            </a:r>
            <a:r>
              <a:rPr lang="en-US" sz="4000" dirty="0">
                <a:solidFill>
                  <a:schemeClr val="bg1"/>
                </a:solidFill>
                <a:effectLst>
                  <a:outerShdw blurRad="38100" dist="38100" dir="2700000" algn="ctr" rotWithShape="0">
                    <a:schemeClr val="tx1"/>
                  </a:outerShdw>
                </a:effectLst>
              </a:rPr>
              <a:t> to speak to a heavenly being.</a:t>
            </a:r>
          </a:p>
        </p:txBody>
      </p:sp>
      <p:sp>
        <p:nvSpPr>
          <p:cNvPr id="7" name="Title 1">
            <a:extLst>
              <a:ext uri="{FF2B5EF4-FFF2-40B4-BE49-F238E27FC236}">
                <a16:creationId xmlns:a16="http://schemas.microsoft.com/office/drawing/2014/main" id="{08BFD8F0-7645-970F-47DD-FC55FD4ADE43}"/>
              </a:ext>
            </a:extLst>
          </p:cNvPr>
          <p:cNvSpPr>
            <a:spLocks noGrp="1"/>
          </p:cNvSpPr>
          <p:nvPr>
            <p:ph type="title"/>
          </p:nvPr>
        </p:nvSpPr>
        <p:spPr>
          <a:xfrm>
            <a:off x="0" y="5"/>
            <a:ext cx="12192000" cy="174420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had spoken to me according to these words,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turned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my face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toward the ground and was mute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behold, one in the likeness of the children of man touched my lips. Then I opened my mouth and spoke. I said to him who stood before me, “O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 lord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by reason of the vision pains have come upon me, and I retain no strength.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How can my lord's servant talk with my lord?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now no strength remains in 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no breath is left in 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1FC36A8-DA11-38B4-A882-5E25D4691982}"/>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286–287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30120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9A337A6-5BE9-492E-7859-D1D36F95698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7740CD-57EE-373C-A3FA-3D92BE73A6C1}"/>
              </a:ext>
            </a:extLst>
          </p:cNvPr>
          <p:cNvSpPr>
            <a:spLocks noGrp="1"/>
          </p:cNvSpPr>
          <p:nvPr>
            <p:ph idx="1"/>
          </p:nvPr>
        </p:nvSpPr>
        <p:spPr>
          <a:xfrm>
            <a:off x="28197" y="1502516"/>
            <a:ext cx="12163803" cy="5019130"/>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Once more the angel touched Daniel and gave him strength. </a:t>
            </a:r>
          </a:p>
          <a:p>
            <a:r>
              <a:rPr lang="en-US" sz="4000" dirty="0">
                <a:solidFill>
                  <a:schemeClr val="bg1"/>
                </a:solidFill>
                <a:effectLst>
                  <a:outerShdw blurRad="38100" dist="38100" dir="2700000" algn="ctr" rotWithShape="0">
                    <a:schemeClr val="tx1"/>
                  </a:outerShdw>
                </a:effectLst>
              </a:rPr>
              <a:t>Daniel was admonished a second time not to be afraid and was </a:t>
            </a:r>
            <a:r>
              <a:rPr lang="en-US" sz="4000" b="1" i="1" dirty="0">
                <a:solidFill>
                  <a:schemeClr val="bg1"/>
                </a:solidFill>
                <a:effectLst>
                  <a:outerShdw blurRad="38100" dist="38100" dir="2700000" algn="ctr" rotWithShape="0">
                    <a:schemeClr val="tx1"/>
                  </a:outerShdw>
                </a:effectLst>
              </a:rPr>
              <a:t>again</a:t>
            </a:r>
            <a:r>
              <a:rPr lang="en-US" sz="4000" dirty="0">
                <a:solidFill>
                  <a:schemeClr val="bg1"/>
                </a:solidFill>
                <a:effectLst>
                  <a:outerShdw blurRad="38100" dist="38100" dir="2700000" algn="ctr" rotWithShape="0">
                    <a:schemeClr val="tx1"/>
                  </a:outerShdw>
                </a:effectLst>
              </a:rPr>
              <a:t> referred to as one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greatly loved</a:t>
            </a:r>
            <a:r>
              <a:rPr lang="en-US" sz="4000" dirty="0">
                <a:solidFill>
                  <a:schemeClr val="bg1"/>
                </a:solidFill>
                <a:effectLst>
                  <a:outerShdw blurRad="38100" dist="38100" dir="2700000" algn="ctr" rotWithShape="0">
                    <a:schemeClr val="tx1"/>
                  </a:outerShdw>
                </a:effectLst>
              </a:rPr>
              <a:t>” (cf. 9:23; 10:11) by the Lord.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peace be with you</a:t>
            </a:r>
            <a:r>
              <a:rPr lang="en-US" sz="4000" dirty="0">
                <a:solidFill>
                  <a:schemeClr val="bg1"/>
                </a:solidFill>
                <a:effectLst>
                  <a:outerShdw blurRad="38100" dist="38100" dir="2700000" algn="ctr" rotWithShape="0">
                    <a:schemeClr val="tx1"/>
                  </a:outerShdw>
                </a:effectLst>
              </a:rPr>
              <a:t>” was a common greeting in the Old Testament times (see for example, Daniel 4:1, 6:25), a way of wishing well-being and blessing upon the recipient. </a:t>
            </a:r>
          </a:p>
          <a:p>
            <a:r>
              <a:rPr lang="en-US" sz="4000" dirty="0">
                <a:solidFill>
                  <a:schemeClr val="bg1"/>
                </a:solidFill>
                <a:effectLst>
                  <a:outerShdw blurRad="38100" dist="38100" dir="2700000" algn="ctr" rotWithShape="0">
                    <a:schemeClr val="tx1"/>
                  </a:outerShdw>
                </a:effectLst>
              </a:rPr>
              <a:t>But in </a:t>
            </a:r>
            <a:r>
              <a:rPr lang="en-US" sz="4000" b="1" i="1" dirty="0">
                <a:solidFill>
                  <a:schemeClr val="bg1"/>
                </a:solidFill>
                <a:effectLst>
                  <a:outerShdw blurRad="38100" dist="38100" dir="2700000" algn="ctr" rotWithShape="0">
                    <a:schemeClr val="tx1"/>
                  </a:outerShdw>
                </a:effectLst>
              </a:rPr>
              <a:t>this</a:t>
            </a:r>
            <a:r>
              <a:rPr lang="en-US" sz="4000" dirty="0">
                <a:solidFill>
                  <a:schemeClr val="bg1"/>
                </a:solidFill>
                <a:effectLst>
                  <a:outerShdw blurRad="38100" dist="38100" dir="2700000" algn="ctr" rotWithShape="0">
                    <a:schemeClr val="tx1"/>
                  </a:outerShdw>
                </a:effectLst>
              </a:rPr>
              <a:t> context these words do not seem to be a mere greeting. </a:t>
            </a:r>
          </a:p>
          <a:p>
            <a:r>
              <a:rPr lang="en-US" sz="4000" dirty="0">
                <a:solidFill>
                  <a:schemeClr val="bg1"/>
                </a:solidFill>
                <a:effectLst>
                  <a:outerShdw blurRad="38100" dist="38100" dir="2700000" algn="ctr" rotWithShape="0">
                    <a:schemeClr val="tx1"/>
                  </a:outerShdw>
                </a:effectLst>
              </a:rPr>
              <a:t>Rather, the idea </a:t>
            </a:r>
            <a:r>
              <a:rPr lang="en-US" sz="4000" b="1" i="1" dirty="0">
                <a:solidFill>
                  <a:schemeClr val="bg1"/>
                </a:solidFill>
                <a:effectLst>
                  <a:outerShdw blurRad="38100" dist="38100" dir="2700000" algn="ctr" rotWithShape="0">
                    <a:schemeClr val="tx1"/>
                  </a:outerShdw>
                </a:effectLst>
              </a:rPr>
              <a:t>here</a:t>
            </a:r>
            <a:r>
              <a:rPr lang="en-US" sz="4000" dirty="0">
                <a:solidFill>
                  <a:schemeClr val="bg1"/>
                </a:solidFill>
                <a:effectLst>
                  <a:outerShdw blurRad="38100" dist="38100" dir="2700000" algn="ctr" rotWithShape="0">
                    <a:schemeClr val="tx1"/>
                  </a:outerShdw>
                </a:effectLst>
              </a:rPr>
              <a:t> seems to be: “You are safe.” </a:t>
            </a:r>
          </a:p>
          <a:p>
            <a:r>
              <a:rPr lang="en-US" sz="4000" dirty="0">
                <a:solidFill>
                  <a:schemeClr val="bg1"/>
                </a:solidFill>
                <a:effectLst>
                  <a:outerShdw blurRad="38100" dist="38100" dir="2700000" algn="ctr" rotWithShape="0">
                    <a:schemeClr val="tx1"/>
                  </a:outerShdw>
                </a:effectLst>
              </a:rPr>
              <a:t>The angel is therefore </a:t>
            </a:r>
            <a:r>
              <a:rPr lang="en-US" sz="4000" b="1" i="1" dirty="0">
                <a:solidFill>
                  <a:schemeClr val="bg1"/>
                </a:solidFill>
                <a:effectLst>
                  <a:outerShdw blurRad="38100" dist="38100" dir="2700000" algn="ctr" rotWithShape="0">
                    <a:schemeClr val="tx1"/>
                  </a:outerShdw>
                </a:effectLst>
              </a:rPr>
              <a:t>assuring</a:t>
            </a:r>
            <a:r>
              <a:rPr lang="en-US" sz="4000" dirty="0">
                <a:solidFill>
                  <a:schemeClr val="bg1"/>
                </a:solidFill>
                <a:effectLst>
                  <a:outerShdw blurRad="38100" dist="38100" dir="2700000" algn="ctr" rotWithShape="0">
                    <a:schemeClr val="tx1"/>
                  </a:outerShdw>
                </a:effectLst>
              </a:rPr>
              <a:t> Daniel that he does not need to fearful, because the Lord </a:t>
            </a:r>
            <a:r>
              <a:rPr lang="en-US" sz="4000" b="1" i="1" dirty="0">
                <a:solidFill>
                  <a:schemeClr val="bg1"/>
                </a:solidFill>
                <a:effectLst>
                  <a:outerShdw blurRad="38100" dist="38100" dir="2700000" algn="ctr" rotWithShape="0">
                    <a:schemeClr val="tx1"/>
                  </a:outerShdw>
                </a:effectLst>
              </a:rPr>
              <a:t>loves</a:t>
            </a:r>
            <a:r>
              <a:rPr lang="en-US" sz="4000" dirty="0">
                <a:solidFill>
                  <a:schemeClr val="bg1"/>
                </a:solidFill>
                <a:effectLst>
                  <a:outerShdw blurRad="38100" dist="38100" dir="2700000" algn="ctr" rotWithShape="0">
                    <a:schemeClr val="tx1"/>
                  </a:outerShdw>
                </a:effectLst>
              </a:rPr>
              <a:t> Daniel is </a:t>
            </a:r>
            <a:r>
              <a:rPr lang="en-US" sz="4000" b="1" i="1" dirty="0">
                <a:solidFill>
                  <a:schemeClr val="bg1"/>
                </a:solidFill>
                <a:effectLst>
                  <a:outerShdw blurRad="38100" dist="38100" dir="2700000" algn="ctr" rotWithShape="0">
                    <a:schemeClr val="tx1"/>
                  </a:outerShdw>
                </a:effectLst>
              </a:rPr>
              <a:t>concerned</a:t>
            </a:r>
            <a:r>
              <a:rPr lang="en-US" sz="4000" dirty="0">
                <a:solidFill>
                  <a:schemeClr val="bg1"/>
                </a:solidFill>
                <a:effectLst>
                  <a:outerShdw blurRad="38100" dist="38100" dir="2700000" algn="ctr" rotWithShape="0">
                    <a:schemeClr val="tx1"/>
                  </a:outerShdw>
                </a:effectLst>
              </a:rPr>
              <a:t> was for his well-being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peace</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The angel tells Daniel to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 strong and of good courage (literally, be strong and be strong)</a:t>
            </a:r>
            <a:r>
              <a:rPr lang="en-US" sz="4000" dirty="0">
                <a:solidFill>
                  <a:schemeClr val="bg1"/>
                </a:solidFill>
                <a:effectLst>
                  <a:outerShdw blurRad="38100" dist="38100" dir="2700000" algn="ctr" rotWithShape="0">
                    <a:schemeClr val="tx1"/>
                  </a:outerShdw>
                </a:effectLst>
              </a:rPr>
              <a:t>” (cf. Josh 1:9). </a:t>
            </a:r>
          </a:p>
          <a:p>
            <a:r>
              <a:rPr lang="en-US" sz="4000" dirty="0">
                <a:solidFill>
                  <a:schemeClr val="bg1"/>
                </a:solidFill>
                <a:effectLst>
                  <a:outerShdw blurRad="38100" dist="38100" dir="2700000" algn="ctr" rotWithShape="0">
                    <a:schemeClr val="tx1"/>
                  </a:outerShdw>
                </a:effectLst>
              </a:rPr>
              <a:t>As the angel spoke these words of encouragement, Daniel’s strength returned. </a:t>
            </a:r>
          </a:p>
        </p:txBody>
      </p:sp>
      <p:sp>
        <p:nvSpPr>
          <p:cNvPr id="7" name="Title 1">
            <a:extLst>
              <a:ext uri="{FF2B5EF4-FFF2-40B4-BE49-F238E27FC236}">
                <a16:creationId xmlns:a16="http://schemas.microsoft.com/office/drawing/2014/main" id="{FEC05681-9208-D8F5-A8A5-92C9859F8945}"/>
              </a:ext>
            </a:extLst>
          </p:cNvPr>
          <p:cNvSpPr>
            <a:spLocks noGrp="1"/>
          </p:cNvSpPr>
          <p:nvPr>
            <p:ph type="title"/>
          </p:nvPr>
        </p:nvSpPr>
        <p:spPr>
          <a:xfrm>
            <a:off x="0" y="6"/>
            <a:ext cx="12192000" cy="139777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Again one having the appearance of a man touched me and strengthened me.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said, “O man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greatly loved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fear not,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peace be with you</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 strong and of good courage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as he spoke to me, I was strengthened and said, "Let my lord speak, for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strengthened 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b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b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C628DDE-7DC3-106C-7259-B001586629A3}"/>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287–288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93591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D39DA81-9D1B-5C05-CD10-DB5DF290AE0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DB92D5-3BC4-1C2C-0908-F41026E9DA64}"/>
              </a:ext>
            </a:extLst>
          </p:cNvPr>
          <p:cNvSpPr>
            <a:spLocks noGrp="1"/>
          </p:cNvSpPr>
          <p:nvPr>
            <p:ph idx="1"/>
          </p:nvPr>
        </p:nvSpPr>
        <p:spPr>
          <a:xfrm>
            <a:off x="28197" y="1059415"/>
            <a:ext cx="12163803" cy="5462231"/>
          </a:xfrm>
        </p:spPr>
        <p:txBody>
          <a:bodyPr>
            <a:normAutofit/>
          </a:bodyPr>
          <a:lstStyle/>
          <a:p>
            <a:r>
              <a:rPr lang="en-US" sz="4000" dirty="0">
                <a:solidFill>
                  <a:schemeClr val="bg1"/>
                </a:solidFill>
                <a:effectLst>
                  <a:outerShdw blurRad="38100" dist="38100" dir="2700000" algn="ctr" rotWithShape="0">
                    <a:schemeClr val="tx1"/>
                  </a:outerShdw>
                </a:effectLst>
              </a:rPr>
              <a:t>Here the angel asks Daniel if he knows </a:t>
            </a:r>
            <a:r>
              <a:rPr lang="en-US" sz="4000" b="1" i="1" dirty="0">
                <a:solidFill>
                  <a:schemeClr val="bg1"/>
                </a:solidFill>
                <a:effectLst>
                  <a:outerShdw blurRad="38100" dist="38100" dir="2700000" algn="ctr" rotWithShape="0">
                    <a:schemeClr val="tx1"/>
                  </a:outerShdw>
                </a:effectLst>
              </a:rPr>
              <a:t>why</a:t>
            </a:r>
            <a:r>
              <a:rPr lang="en-US" sz="4000" dirty="0">
                <a:solidFill>
                  <a:schemeClr val="bg1"/>
                </a:solidFill>
                <a:effectLst>
                  <a:outerShdw blurRad="38100" dist="38100" dir="2700000" algn="ctr" rotWithShape="0">
                    <a:schemeClr val="tx1"/>
                  </a:outerShdw>
                </a:effectLst>
              </a:rPr>
              <a:t> he has come. </a:t>
            </a:r>
          </a:p>
          <a:p>
            <a:r>
              <a:rPr lang="en-US" sz="4000" dirty="0">
                <a:solidFill>
                  <a:schemeClr val="bg1"/>
                </a:solidFill>
                <a:effectLst>
                  <a:outerShdw blurRad="38100" dist="38100" dir="2700000" algn="ctr" rotWithShape="0">
                    <a:schemeClr val="tx1"/>
                  </a:outerShdw>
                </a:effectLst>
              </a:rPr>
              <a:t>The question was obviously rhetorical since the answer had already been given in vv. 12 and 14 and would be reiterated again in the next verse. </a:t>
            </a:r>
          </a:p>
          <a:p>
            <a:r>
              <a:rPr lang="en-US" sz="4000" dirty="0">
                <a:solidFill>
                  <a:schemeClr val="bg1"/>
                </a:solidFill>
                <a:effectLst>
                  <a:outerShdw blurRad="38100" dist="38100" dir="2700000" algn="ctr" rotWithShape="0">
                    <a:schemeClr val="tx1"/>
                  </a:outerShdw>
                </a:effectLst>
              </a:rPr>
              <a:t>The question was probably asked in order to call Daniel’s attention to what has already been said. </a:t>
            </a:r>
          </a:p>
          <a:p>
            <a:r>
              <a:rPr lang="en-US" sz="4000" dirty="0">
                <a:solidFill>
                  <a:schemeClr val="bg1"/>
                </a:solidFill>
                <a:effectLst>
                  <a:outerShdw blurRad="38100" dist="38100" dir="2700000" algn="ctr" rotWithShape="0">
                    <a:schemeClr val="tx1"/>
                  </a:outerShdw>
                </a:effectLst>
              </a:rPr>
              <a:t>This may have been necessary because of Daniel’s previously weak and perturbed state in which he was unable to retain all that he had been told.</a:t>
            </a:r>
          </a:p>
        </p:txBody>
      </p:sp>
      <p:sp>
        <p:nvSpPr>
          <p:cNvPr id="7" name="Title 1">
            <a:extLst>
              <a:ext uri="{FF2B5EF4-FFF2-40B4-BE49-F238E27FC236}">
                <a16:creationId xmlns:a16="http://schemas.microsoft.com/office/drawing/2014/main" id="{89396901-C035-710F-9175-89103FDB3923}"/>
              </a:ext>
            </a:extLst>
          </p:cNvPr>
          <p:cNvSpPr>
            <a:spLocks noGrp="1"/>
          </p:cNvSpPr>
          <p:nvPr>
            <p:ph type="title"/>
          </p:nvPr>
        </p:nvSpPr>
        <p:spPr>
          <a:xfrm>
            <a:off x="0" y="6"/>
            <a:ext cx="12192000" cy="9184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he said, "Do you know why I have come to you? But now I will return to fight against the prince of Persia; and when I go out, behold, the prince of Greece will come.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0ABFD8E-C0BA-D12E-B357-45F378BA63D6}"/>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287–288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51351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8ED4691-FCAA-9406-B775-8B9E63DACA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02AB74-7BF1-9293-19B8-4C5E576025E7}"/>
              </a:ext>
            </a:extLst>
          </p:cNvPr>
          <p:cNvSpPr>
            <a:spLocks noGrp="1"/>
          </p:cNvSpPr>
          <p:nvPr>
            <p:ph type="title"/>
          </p:nvPr>
        </p:nvSpPr>
        <p:spPr>
          <a:xfrm>
            <a:off x="0" y="1"/>
            <a:ext cx="12192000" cy="799106"/>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God’s Delayed Messenger (10:10-14)</a:t>
            </a:r>
          </a:p>
        </p:txBody>
      </p:sp>
      <p:sp>
        <p:nvSpPr>
          <p:cNvPr id="5" name="Content Placeholder 4">
            <a:extLst>
              <a:ext uri="{FF2B5EF4-FFF2-40B4-BE49-F238E27FC236}">
                <a16:creationId xmlns:a16="http://schemas.microsoft.com/office/drawing/2014/main" id="{9C8E00C9-073C-CC82-750F-2DAA78821761}"/>
              </a:ext>
            </a:extLst>
          </p:cNvPr>
          <p:cNvSpPr>
            <a:spLocks noGrp="1"/>
          </p:cNvSpPr>
          <p:nvPr>
            <p:ph idx="1"/>
          </p:nvPr>
        </p:nvSpPr>
        <p:spPr>
          <a:xfrm>
            <a:off x="357809" y="830911"/>
            <a:ext cx="11465223" cy="5964743"/>
          </a:xfrm>
        </p:spPr>
        <p:txBody>
          <a:bodyPr>
            <a:normAutofit fontScale="850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 hand touched me and set me trembling on my hands and knees.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said, "Daniel, you who are highly esteemed, consider carefully the words I am about to speak to you, and stand up, for I have now been sent to you.” And when he said this to me, I stood up trembling.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he continued, “Do not be afraid, Daniel. Since the first day that you set your mind to gain understanding and to humble yourself before your God, your words were heard, and I have come in response to them.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 prince of the Persian kingdom resisted me twenty-one days. Then Michael, one of the chief princes, came to help me, because I was detained there with the king of Persia.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I have come to explain to you what will happen to your people in the future, for the vision concerns a time yet to come.”</a:t>
            </a:r>
          </a:p>
        </p:txBody>
      </p:sp>
    </p:spTree>
    <p:extLst>
      <p:ext uri="{BB962C8B-B14F-4D97-AF65-F5344CB8AC3E}">
        <p14:creationId xmlns:p14="http://schemas.microsoft.com/office/powerpoint/2010/main" val="1504392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ECF87B6-64DF-2D84-13A5-354AA46258B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A98339C-A3F1-C5B6-F12B-EBCFC227C940}"/>
              </a:ext>
            </a:extLst>
          </p:cNvPr>
          <p:cNvSpPr>
            <a:spLocks noGrp="1"/>
          </p:cNvSpPr>
          <p:nvPr>
            <p:ph idx="1"/>
          </p:nvPr>
        </p:nvSpPr>
        <p:spPr>
          <a:xfrm>
            <a:off x="28197" y="1007048"/>
            <a:ext cx="12163803" cy="5252766"/>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Gabriel tells Daniel he must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return to fight against the prince of Persia</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As long as the kingdom of Persia remains, he will need to remain there in and use his influence to advance the interests of God’s people.</a:t>
            </a:r>
            <a:r>
              <a:rPr lang="en-US" sz="3200" baseline="30000" dirty="0">
                <a:solidFill>
                  <a:srgbClr val="FFFFFF"/>
                </a:solidFill>
                <a:effectLst>
                  <a:outerShdw blurRad="50800" dist="50800" dir="5400000" algn="ctr">
                    <a:srgbClr val="000000"/>
                  </a:outerShdw>
                </a:effectLst>
                <a:latin typeface="Calibri" panose="020F0502020204030204" pitchFamily="34" charset="0"/>
              </a:rPr>
              <a:t>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Then, once the Persians pass off the scene as a power to be reckoned with, he says he will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 out</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But no sooner does </a:t>
            </a:r>
            <a:r>
              <a:rPr lang="en-US" sz="3200" b="1" i="1" dirty="0">
                <a:solidFill>
                  <a:schemeClr val="bg1"/>
                </a:solidFill>
                <a:effectLst>
                  <a:outerShdw blurRad="38100" dist="38100" dir="2700000" algn="ctr" rotWithShape="0">
                    <a:schemeClr val="tx1"/>
                  </a:outerShdw>
                </a:effectLst>
              </a:rPr>
              <a:t>one</a:t>
            </a:r>
            <a:r>
              <a:rPr lang="en-US" sz="3200" dirty="0">
                <a:solidFill>
                  <a:schemeClr val="bg1"/>
                </a:solidFill>
                <a:effectLst>
                  <a:outerShdw blurRad="38100" dist="38100" dir="2700000" algn="ctr" rotWithShape="0">
                    <a:schemeClr val="tx1"/>
                  </a:outerShdw>
                </a:effectLst>
              </a:rPr>
              <a:t> conflict </a:t>
            </a:r>
            <a:r>
              <a:rPr lang="en-US" sz="3200" b="1" i="1" dirty="0">
                <a:solidFill>
                  <a:schemeClr val="bg1"/>
                </a:solidFill>
                <a:effectLst>
                  <a:outerShdw blurRad="38100" dist="38100" dir="2700000" algn="ctr" rotWithShape="0">
                    <a:schemeClr val="tx1"/>
                  </a:outerShdw>
                </a:effectLst>
              </a:rPr>
              <a:t>end</a:t>
            </a:r>
            <a:r>
              <a:rPr lang="en-US" sz="3200" dirty="0">
                <a:solidFill>
                  <a:schemeClr val="bg1"/>
                </a:solidFill>
                <a:effectLst>
                  <a:outerShdw blurRad="38100" dist="38100" dir="2700000" algn="ctr" rotWithShape="0">
                    <a:schemeClr val="tx1"/>
                  </a:outerShdw>
                </a:effectLst>
              </a:rPr>
              <a:t>, than </a:t>
            </a:r>
            <a:r>
              <a:rPr lang="en-US" sz="3200" b="1" i="1" dirty="0">
                <a:solidFill>
                  <a:schemeClr val="bg1"/>
                </a:solidFill>
                <a:effectLst>
                  <a:outerShdw blurRad="38100" dist="38100" dir="2700000" algn="ctr" rotWithShape="0">
                    <a:schemeClr val="tx1"/>
                  </a:outerShdw>
                </a:effectLst>
              </a:rPr>
              <a:t>another</a:t>
            </a:r>
            <a:r>
              <a:rPr lang="en-US" sz="3200" dirty="0">
                <a:solidFill>
                  <a:schemeClr val="bg1"/>
                </a:solidFill>
                <a:effectLst>
                  <a:outerShdw blurRad="38100" dist="38100" dir="2700000" algn="ctr" rotWithShape="0">
                    <a:schemeClr val="tx1"/>
                  </a:outerShdw>
                </a:effectLst>
              </a:rPr>
              <a:t> one comes along and takes its place: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behold, the prince of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Greece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will come</a:t>
            </a:r>
            <a:r>
              <a:rPr lang="en-US" sz="3200" dirty="0">
                <a:solidFill>
                  <a:schemeClr val="bg1"/>
                </a:solidFill>
                <a:effectLst>
                  <a:outerShdw blurRad="38100" dist="38100" dir="2700000" algn="ctr" rotWithShape="0">
                    <a:schemeClr val="tx1"/>
                  </a:outerShdw>
                </a:effectLst>
              </a:rPr>
              <a:t>.” </a:t>
            </a:r>
            <a:r>
              <a:rPr lang="en-US" sz="3200" baseline="30000" dirty="0">
                <a:solidFill>
                  <a:srgbClr val="FFFFFF"/>
                </a:solidFill>
                <a:effectLst>
                  <a:outerShdw blurRad="50800" dist="50800" dir="5400000" algn="ctr">
                    <a:srgbClr val="000000"/>
                  </a:outerShdw>
                </a:effectLst>
                <a:latin typeface="Calibri" panose="020F0502020204030204" pitchFamily="34" charset="0"/>
              </a:rPr>
              <a:t>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Once that happens, demonic forces will then seek to enlist kingdom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Greece</a:t>
            </a:r>
            <a:r>
              <a:rPr lang="en-US" sz="3200" dirty="0">
                <a:solidFill>
                  <a:schemeClr val="bg1"/>
                </a:solidFill>
                <a:effectLst>
                  <a:outerShdw blurRad="38100" dist="38100" dir="2700000" algn="ctr" rotWithShape="0">
                    <a:schemeClr val="tx1"/>
                  </a:outerShdw>
                </a:effectLst>
              </a:rPr>
              <a:t>” in the efforts to destroy of God’s people.</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Angelic support for God’s people will then be needed </a:t>
            </a:r>
            <a:r>
              <a:rPr lang="en-US" sz="3200" b="1" i="1" dirty="0">
                <a:solidFill>
                  <a:schemeClr val="bg1"/>
                </a:solidFill>
                <a:effectLst>
                  <a:outerShdw blurRad="38100" dist="38100" dir="2700000" algn="ctr" rotWithShape="0">
                    <a:schemeClr val="tx1"/>
                  </a:outerShdw>
                </a:effectLst>
              </a:rPr>
              <a:t>again</a:t>
            </a:r>
            <a:r>
              <a:rPr lang="en-US" sz="3200" dirty="0">
                <a:solidFill>
                  <a:schemeClr val="bg1"/>
                </a:solidFill>
                <a:effectLst>
                  <a:outerShdw blurRad="38100" dist="38100" dir="2700000" algn="ctr" rotWithShape="0">
                    <a:schemeClr val="tx1"/>
                  </a:outerShdw>
                </a:effectLst>
              </a:rPr>
              <a:t>, for the next chapter (chapter 11) details many of the struggles the Jews will face during this Greek period, </a:t>
            </a:r>
            <a:r>
              <a:rPr lang="en-US" sz="3200" b="1" i="1" dirty="0">
                <a:solidFill>
                  <a:schemeClr val="bg1"/>
                </a:solidFill>
                <a:effectLst>
                  <a:outerShdw blurRad="38100" dist="38100" dir="2700000" algn="ctr" rotWithShape="0">
                    <a:schemeClr val="tx1"/>
                  </a:outerShdw>
                </a:effectLst>
              </a:rPr>
              <a:t>especially</a:t>
            </a:r>
            <a:r>
              <a:rPr lang="en-US" sz="3200" dirty="0">
                <a:solidFill>
                  <a:schemeClr val="bg1"/>
                </a:solidFill>
                <a:effectLst>
                  <a:outerShdw blurRad="38100" dist="38100" dir="2700000" algn="ctr" rotWithShape="0">
                    <a:schemeClr val="tx1"/>
                  </a:outerShdw>
                </a:effectLst>
              </a:rPr>
              <a:t> during the rule of Antiochus IV. </a:t>
            </a:r>
            <a:r>
              <a:rPr lang="en-US" sz="3200" baseline="30000" dirty="0">
                <a:solidFill>
                  <a:srgbClr val="FFFFFF"/>
                </a:solidFill>
                <a:effectLst>
                  <a:outerShdw blurRad="50800" dist="50800" dir="5400000" algn="ctr">
                    <a:srgbClr val="000000"/>
                  </a:outerShdw>
                </a:effectLst>
                <a:latin typeface="Calibri" panose="020F0502020204030204" pitchFamily="34" charset="0"/>
              </a:rPr>
              <a:t>2</a:t>
            </a:r>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B436EFDD-28F7-2AAE-29CA-B5D197CC309E}"/>
              </a:ext>
            </a:extLst>
          </p:cNvPr>
          <p:cNvSpPr>
            <a:spLocks noGrp="1"/>
          </p:cNvSpPr>
          <p:nvPr>
            <p:ph type="title"/>
          </p:nvPr>
        </p:nvSpPr>
        <p:spPr>
          <a:xfrm>
            <a:off x="0" y="6"/>
            <a:ext cx="12192000" cy="9184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he said, "Do you know why I have come to you? But now I will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return to fight against the prince of Persia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when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 out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behold, the prince of Greece will come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35CF733-4BAC-820C-EC1D-169F29F5E60F}"/>
              </a:ext>
            </a:extLst>
          </p:cNvPr>
          <p:cNvSpPr txBox="1"/>
          <p:nvPr/>
        </p:nvSpPr>
        <p:spPr>
          <a:xfrm>
            <a:off x="0" y="6211669"/>
            <a:ext cx="12192000" cy="646331"/>
          </a:xfrm>
          <a:prstGeom prst="rect">
            <a:avLst/>
          </a:prstGeom>
          <a:noFill/>
        </p:spPr>
        <p:txBody>
          <a:bodyPr wrap="square" rtlCol="0">
            <a:spAutoFit/>
          </a:bodyPr>
          <a:lstStyle/>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a:t>
            </a:r>
            <a:r>
              <a:rPr lang="en-US" dirty="0">
                <a:solidFill>
                  <a:schemeClr val="bg1"/>
                </a:solidFill>
                <a:effectLst>
                  <a:outerShdw blurRad="38100" dist="38100" dir="2700000" algn="ctr" rotWithShape="0">
                    <a:schemeClr val="tx1"/>
                  </a:outerShdw>
                </a:effectLst>
              </a:rPr>
              <a:t> 465–466</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r>
              <a:rPr lang="en-US" baseline="30000" dirty="0">
                <a:solidFill>
                  <a:srgbClr val="FFFFFF"/>
                </a:solidFill>
                <a:effectLst>
                  <a:outerShdw blurRad="50800" dist="50800" dir="5400000" algn="ctr">
                    <a:srgbClr val="000000"/>
                  </a:outerShdw>
                </a:effectLst>
                <a:latin typeface="Calibri" panose="020F0502020204030204" pitchFamily="34" charset="0"/>
              </a:rPr>
              <a:t>2</a:t>
            </a:r>
            <a:r>
              <a:rPr lang="en-US" dirty="0">
                <a:solidFill>
                  <a:srgbClr val="FFFFFF"/>
                </a:solidFill>
                <a:effectLst>
                  <a:outerShdw blurRad="50800" dist="50800" dir="5400000" algn="ctr">
                    <a:srgbClr val="000000"/>
                  </a:outerShdw>
                </a:effectLst>
                <a:latin typeface="Calibri" panose="020F0502020204030204" pitchFamily="34" charset="0"/>
              </a:rPr>
              <a:t> 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287–288</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7181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38C87A2-A3F7-CE63-D847-BB78C20E0AA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2F254F-8141-1645-199D-3C6B8C2C9D2A}"/>
              </a:ext>
            </a:extLst>
          </p:cNvPr>
          <p:cNvSpPr>
            <a:spLocks noGrp="1"/>
          </p:cNvSpPr>
          <p:nvPr>
            <p:ph idx="1"/>
          </p:nvPr>
        </p:nvSpPr>
        <p:spPr>
          <a:xfrm>
            <a:off x="28197" y="1059415"/>
            <a:ext cx="12163803" cy="5462231"/>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Here Gabriel tells Daniel the </a:t>
            </a:r>
            <a:r>
              <a:rPr lang="en-US" sz="4000" b="1" i="1" dirty="0">
                <a:solidFill>
                  <a:schemeClr val="bg1"/>
                </a:solidFill>
                <a:effectLst>
                  <a:outerShdw blurRad="38100" dist="38100" dir="2700000" algn="ctr" rotWithShape="0">
                    <a:schemeClr val="tx1"/>
                  </a:outerShdw>
                </a:effectLst>
              </a:rPr>
              <a:t>purpose</a:t>
            </a:r>
            <a:r>
              <a:rPr lang="en-US" sz="4000" dirty="0">
                <a:solidFill>
                  <a:schemeClr val="bg1"/>
                </a:solidFill>
                <a:effectLst>
                  <a:outerShdw blurRad="38100" dist="38100" dir="2700000" algn="ctr" rotWithShape="0">
                    <a:schemeClr val="tx1"/>
                  </a:outerShdw>
                </a:effectLst>
              </a:rPr>
              <a:t> of his visit, thereby answering the question he asked Daniel in the previous verse. </a:t>
            </a:r>
          </a:p>
          <a:p>
            <a:r>
              <a:rPr lang="en-US" sz="4000" dirty="0">
                <a:solidFill>
                  <a:schemeClr val="bg1"/>
                </a:solidFill>
                <a:effectLst>
                  <a:outerShdw blurRad="38100" dist="38100" dir="2700000" algn="ctr" rotWithShape="0">
                    <a:schemeClr val="tx1"/>
                  </a:outerShdw>
                </a:effectLst>
              </a:rPr>
              <a:t>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book of truth</a:t>
            </a:r>
            <a:r>
              <a:rPr lang="en-US" sz="4000" dirty="0">
                <a:solidFill>
                  <a:schemeClr val="bg1"/>
                </a:solidFill>
                <a:effectLst>
                  <a:outerShdw blurRad="38100" dist="38100" dir="2700000" algn="ctr" rotWithShape="0">
                    <a:schemeClr val="tx1"/>
                  </a:outerShdw>
                </a:effectLst>
              </a:rPr>
              <a:t>” figuratively refers to God’s plan for Israel and the world, not merely the revelation entrusted to Daniel. </a:t>
            </a:r>
          </a:p>
          <a:p>
            <a:r>
              <a:rPr lang="en-US" sz="4000" dirty="0">
                <a:solidFill>
                  <a:schemeClr val="bg1"/>
                </a:solidFill>
                <a:effectLst>
                  <a:outerShdw blurRad="38100" dist="38100" dir="2700000" algn="ctr" rotWithShape="0">
                    <a:schemeClr val="tx1"/>
                  </a:outerShdw>
                </a:effectLst>
              </a:rPr>
              <a:t>It 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book </a:t>
            </a:r>
            <a:r>
              <a:rPr lang="en-US" sz="4000" dirty="0">
                <a:solidFill>
                  <a:schemeClr val="bg1"/>
                </a:solidFill>
                <a:effectLst>
                  <a:outerShdw blurRad="38100" dist="38100" dir="2700000" algn="ctr" rotWithShape="0">
                    <a:schemeClr val="tx1"/>
                  </a:outerShdw>
                </a:effectLst>
              </a:rPr>
              <a:t>” in which God has designated beforehand, according to truth, the history of the world as it shall certainly be unfolded.”</a:t>
            </a:r>
          </a:p>
          <a:p>
            <a:r>
              <a:rPr lang="en-US" sz="4000" dirty="0">
                <a:solidFill>
                  <a:schemeClr val="bg1"/>
                </a:solidFill>
                <a:effectLst>
                  <a:outerShdw blurRad="38100" dist="38100" dir="2700000" algn="ctr" rotWithShape="0">
                    <a:schemeClr val="tx1"/>
                  </a:outerShdw>
                </a:effectLst>
              </a:rPr>
              <a:t>Before sharing the message, the angel adds further parenthetical information. </a:t>
            </a:r>
          </a:p>
          <a:p>
            <a:r>
              <a:rPr lang="en-US" sz="4000" dirty="0">
                <a:solidFill>
                  <a:schemeClr val="bg1"/>
                </a:solidFill>
                <a:effectLst>
                  <a:outerShdw blurRad="38100" dist="38100" dir="2700000" algn="ctr" rotWithShape="0">
                    <a:schemeClr val="tx1"/>
                  </a:outerShdw>
                </a:effectLst>
              </a:rPr>
              <a:t>As we have already noted, Michael’s special assignment apparently was to assist and protect the nation of Israel. </a:t>
            </a:r>
          </a:p>
          <a:p>
            <a:r>
              <a:rPr lang="en-US" sz="4000" dirty="0">
                <a:solidFill>
                  <a:schemeClr val="bg1"/>
                </a:solidFill>
                <a:effectLst>
                  <a:outerShdw blurRad="38100" dist="38100" dir="2700000" algn="ctr" rotWithShape="0">
                    <a:schemeClr val="tx1"/>
                  </a:outerShdw>
                </a:effectLst>
              </a:rPr>
              <a:t>Here we’re told that no one but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4000" dirty="0">
                <a:solidFill>
                  <a:schemeClr val="bg1"/>
                </a:solidFill>
                <a:effectLst>
                  <a:outerShdw blurRad="38100" dist="38100" dir="2700000" algn="ctr" rotWithShape="0">
                    <a:schemeClr val="tx1"/>
                  </a:outerShdw>
                </a:effectLst>
              </a:rPr>
              <a:t>” supported Gabriel in his spiritual warfare – not because no one else was available, but because no one else was needed.</a:t>
            </a:r>
          </a:p>
        </p:txBody>
      </p:sp>
      <p:sp>
        <p:nvSpPr>
          <p:cNvPr id="7" name="Title 1">
            <a:extLst>
              <a:ext uri="{FF2B5EF4-FFF2-40B4-BE49-F238E27FC236}">
                <a16:creationId xmlns:a16="http://schemas.microsoft.com/office/drawing/2014/main" id="{62930AC0-28DD-D083-F2E5-B08E680A5FB8}"/>
              </a:ext>
            </a:extLst>
          </p:cNvPr>
          <p:cNvSpPr>
            <a:spLocks noGrp="1"/>
          </p:cNvSpPr>
          <p:nvPr>
            <p:ph type="title"/>
          </p:nvPr>
        </p:nvSpPr>
        <p:spPr>
          <a:xfrm>
            <a:off x="0" y="6"/>
            <a:ext cx="12192000" cy="9184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I will tell you what is inscribed 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book of truth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 is none who contends by my side against these except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your prince.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16A2DDE-C48F-410E-84B7-1D5EAB9FF664}"/>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289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35538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B22CCC4-3290-DDD6-4038-A63DCB02E12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4EF798-D223-10C6-AA27-2738FE87F36A}"/>
              </a:ext>
            </a:extLst>
          </p:cNvPr>
          <p:cNvSpPr>
            <a:spLocks noGrp="1"/>
          </p:cNvSpPr>
          <p:nvPr>
            <p:ph idx="1"/>
          </p:nvPr>
        </p:nvSpPr>
        <p:spPr>
          <a:xfrm>
            <a:off x="28197" y="1045029"/>
            <a:ext cx="12089780" cy="5638799"/>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The Masoretic Text, the LXX, and most English translations place this verse at the start of chapter 11</a:t>
            </a:r>
          </a:p>
          <a:p>
            <a:r>
              <a:rPr lang="en-US" sz="3200" dirty="0">
                <a:solidFill>
                  <a:schemeClr val="bg1"/>
                </a:solidFill>
                <a:effectLst>
                  <a:outerShdw blurRad="38100" dist="38100" dir="2700000" algn="ctr" rotWithShape="0">
                    <a:schemeClr val="tx1"/>
                  </a:outerShdw>
                </a:effectLst>
              </a:rPr>
              <a:t>But it is clear that this verse, rather than serving as the </a:t>
            </a:r>
            <a:r>
              <a:rPr lang="en-US" sz="3200" b="1" i="1" dirty="0">
                <a:solidFill>
                  <a:schemeClr val="bg1"/>
                </a:solidFill>
                <a:effectLst>
                  <a:outerShdw blurRad="38100" dist="38100" dir="2700000" algn="ctr" rotWithShape="0">
                    <a:schemeClr val="tx1"/>
                  </a:outerShdw>
                </a:effectLst>
              </a:rPr>
              <a:t>start</a:t>
            </a:r>
            <a:r>
              <a:rPr lang="en-US" sz="3200" dirty="0">
                <a:solidFill>
                  <a:schemeClr val="bg1"/>
                </a:solidFill>
                <a:effectLst>
                  <a:outerShdw blurRad="38100" dist="38100" dir="2700000" algn="ctr" rotWithShape="0">
                    <a:schemeClr val="tx1"/>
                  </a:outerShdw>
                </a:effectLst>
              </a:rPr>
              <a:t> of a </a:t>
            </a:r>
            <a:r>
              <a:rPr lang="en-US" sz="3200" b="1" i="1" dirty="0">
                <a:solidFill>
                  <a:schemeClr val="bg1"/>
                </a:solidFill>
                <a:effectLst>
                  <a:outerShdw blurRad="38100" dist="38100" dir="2700000" algn="ctr" rotWithShape="0">
                    <a:schemeClr val="tx1"/>
                  </a:outerShdw>
                </a:effectLst>
              </a:rPr>
              <a:t>new</a:t>
            </a:r>
            <a:r>
              <a:rPr lang="en-US" sz="3200" dirty="0">
                <a:solidFill>
                  <a:schemeClr val="bg1"/>
                </a:solidFill>
                <a:effectLst>
                  <a:outerShdw blurRad="38100" dist="38100" dir="2700000" algn="ctr" rotWithShape="0">
                    <a:schemeClr val="tx1"/>
                  </a:outerShdw>
                </a:effectLst>
              </a:rPr>
              <a:t> chapter, should be connected with the </a:t>
            </a:r>
            <a:r>
              <a:rPr lang="en-US" sz="3200" b="1" i="1" dirty="0">
                <a:solidFill>
                  <a:schemeClr val="bg1"/>
                </a:solidFill>
                <a:effectLst>
                  <a:outerShdw blurRad="38100" dist="38100" dir="2700000" algn="ctr" rotWithShape="0">
                    <a:schemeClr val="tx1"/>
                  </a:outerShdw>
                </a:effectLst>
              </a:rPr>
              <a:t>last</a:t>
            </a:r>
            <a:r>
              <a:rPr lang="en-US" sz="3200" dirty="0">
                <a:solidFill>
                  <a:schemeClr val="bg1"/>
                </a:solidFill>
                <a:effectLst>
                  <a:outerShdw blurRad="38100" dist="38100" dir="2700000" algn="ctr" rotWithShape="0">
                    <a:schemeClr val="tx1"/>
                  </a:outerShdw>
                </a:effectLst>
              </a:rPr>
              <a:t> statement in chapter 10 (10:21) which explains the reciprocal relationship between Michael and Gabriel. </a:t>
            </a:r>
          </a:p>
          <a:p>
            <a:r>
              <a:rPr lang="en-US" sz="3200" dirty="0">
                <a:solidFill>
                  <a:schemeClr val="bg1"/>
                </a:solidFill>
                <a:effectLst>
                  <a:outerShdw blurRad="38100" dist="38100" dir="2700000" algn="ctr" rotWithShape="0">
                    <a:schemeClr val="tx1"/>
                  </a:outerShdw>
                </a:effectLst>
              </a:rPr>
              <a:t>Evidently the mention of a date,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first year of Darius </a:t>
            </a:r>
            <a:r>
              <a:rPr lang="en-US" sz="3200" dirty="0">
                <a:solidFill>
                  <a:schemeClr val="bg1"/>
                </a:solidFill>
                <a:effectLst>
                  <a:outerShdw blurRad="38100" dist="38100" dir="2700000" algn="ctr" rotWithShape="0">
                    <a:schemeClr val="tx1"/>
                  </a:outerShdw>
                </a:effectLst>
              </a:rPr>
              <a:t>,” similar to the headings of some other chapters (cf. 7:1; 8:1; 9:1; 10:1), led those who later divided the bible into chapters to place the chapter division here.</a:t>
            </a:r>
          </a:p>
          <a:p>
            <a:r>
              <a:rPr lang="en-US" sz="3200" dirty="0">
                <a:solidFill>
                  <a:schemeClr val="bg1"/>
                </a:solidFill>
                <a:effectLst>
                  <a:outerShdw blurRad="38100" dist="38100" dir="2700000" algn="ctr" rotWithShape="0">
                    <a:schemeClr val="tx1"/>
                  </a:outerShdw>
                </a:effectLst>
              </a:rPr>
              <a:t>In Daniel 10:13, 21 it is revealed that </a:t>
            </a:r>
            <a:r>
              <a:rPr lang="en-US" sz="3200" b="1" i="1" dirty="0">
                <a:solidFill>
                  <a:schemeClr val="bg1"/>
                </a:solidFill>
                <a:effectLst>
                  <a:outerShdw blurRad="38100" dist="38100" dir="2700000" algn="ctr" rotWithShape="0">
                    <a:schemeClr val="tx1"/>
                  </a:outerShdw>
                </a:effectLst>
              </a:rPr>
              <a:t>Michael</a:t>
            </a:r>
            <a:r>
              <a:rPr lang="en-US" sz="3200" dirty="0">
                <a:solidFill>
                  <a:schemeClr val="bg1"/>
                </a:solidFill>
                <a:effectLst>
                  <a:outerShdw blurRad="38100" dist="38100" dir="2700000" algn="ctr" rotWithShape="0">
                    <a:schemeClr val="tx1"/>
                  </a:outerShdw>
                </a:effectLst>
              </a:rPr>
              <a:t> had been of help to </a:t>
            </a:r>
            <a:r>
              <a:rPr lang="en-US" sz="3200" b="1" i="1" dirty="0">
                <a:solidFill>
                  <a:schemeClr val="bg1"/>
                </a:solidFill>
                <a:effectLst>
                  <a:outerShdw blurRad="38100" dist="38100" dir="2700000" algn="ctr" rotWithShape="0">
                    <a:schemeClr val="tx1"/>
                  </a:outerShdw>
                </a:effectLst>
              </a:rPr>
              <a:t>Gabriel</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Now in 11:1 Gabriel tells of a time when </a:t>
            </a:r>
            <a:r>
              <a:rPr lang="en-US" sz="3200" b="1" i="1" dirty="0">
                <a:solidFill>
                  <a:schemeClr val="bg1"/>
                </a:solidFill>
                <a:effectLst>
                  <a:outerShdw blurRad="38100" dist="38100" dir="2700000" algn="ctr" rotWithShape="0">
                    <a:schemeClr val="tx1"/>
                  </a:outerShdw>
                </a:effectLst>
              </a:rPr>
              <a:t>he</a:t>
            </a:r>
            <a:r>
              <a:rPr lang="en-US" sz="3200" dirty="0">
                <a:solidFill>
                  <a:schemeClr val="bg1"/>
                </a:solidFill>
                <a:effectLst>
                  <a:outerShdw blurRad="38100" dist="38100" dir="2700000" algn="ctr" rotWithShape="0">
                    <a:schemeClr val="tx1"/>
                  </a:outerShdw>
                </a:effectLst>
              </a:rPr>
              <a:t> had supported and protected </a:t>
            </a:r>
            <a:r>
              <a:rPr lang="en-US" sz="3200" b="1" i="1" dirty="0">
                <a:solidFill>
                  <a:schemeClr val="bg1"/>
                </a:solidFill>
                <a:effectLst>
                  <a:outerShdw blurRad="38100" dist="38100" dir="2700000" algn="ctr" rotWithShape="0">
                    <a:schemeClr val="tx1"/>
                  </a:outerShdw>
                </a:effectLst>
              </a:rPr>
              <a:t>Michael</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first year of Darius the Mede was around 538 B.C., which places this event where Gabriel assisted Michael about two years earlier. </a:t>
            </a:r>
          </a:p>
        </p:txBody>
      </p:sp>
      <p:sp>
        <p:nvSpPr>
          <p:cNvPr id="7" name="Title 1">
            <a:extLst>
              <a:ext uri="{FF2B5EF4-FFF2-40B4-BE49-F238E27FC236}">
                <a16:creationId xmlns:a16="http://schemas.microsoft.com/office/drawing/2014/main" id="{7CF502DB-AB08-7A7F-B32E-E5339B8F1EC4}"/>
              </a:ext>
            </a:extLst>
          </p:cNvPr>
          <p:cNvSpPr>
            <a:spLocks noGrp="1"/>
          </p:cNvSpPr>
          <p:nvPr>
            <p:ph type="title"/>
          </p:nvPr>
        </p:nvSpPr>
        <p:spPr>
          <a:xfrm>
            <a:off x="0" y="6"/>
            <a:ext cx="12192000" cy="9184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as for 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first year of Darius the Mede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stood up to confirm and strengthen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F713B17-5790-EC3A-B905-785188D206ED}"/>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289–290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95663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B619EE7-4862-B178-9700-E5B2D9F4CF6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6C6C92-90BB-0B45-AC71-B61BB01E227B}"/>
              </a:ext>
            </a:extLst>
          </p:cNvPr>
          <p:cNvSpPr>
            <a:spLocks noGrp="1"/>
          </p:cNvSpPr>
          <p:nvPr>
            <p:ph idx="1"/>
          </p:nvPr>
        </p:nvSpPr>
        <p:spPr>
          <a:xfrm>
            <a:off x="28197" y="1059415"/>
            <a:ext cx="12163803" cy="5462231"/>
          </a:xfrm>
        </p:spPr>
        <p:txBody>
          <a:bodyPr>
            <a:normAutofit fontScale="92500" lnSpcReduction="10000"/>
          </a:bodyPr>
          <a:lstStyle/>
          <a:p>
            <a:r>
              <a:rPr lang="en-US" sz="4000" dirty="0">
                <a:solidFill>
                  <a:schemeClr val="bg1"/>
                </a:solidFill>
                <a:effectLst>
                  <a:outerShdw blurRad="38100" dist="38100" dir="2700000" algn="ctr" rotWithShape="0">
                    <a:schemeClr val="tx1"/>
                  </a:outerShdw>
                </a:effectLst>
              </a:rPr>
              <a:t>Gabriel’s awesome power is evidenced by the fact that he was called on to support Michael. </a:t>
            </a:r>
          </a:p>
          <a:p>
            <a:r>
              <a:rPr lang="en-US" sz="4000" dirty="0">
                <a:solidFill>
                  <a:schemeClr val="bg1"/>
                </a:solidFill>
                <a:effectLst>
                  <a:outerShdw blurRad="38100" dist="38100" dir="2700000" algn="ctr" rotWithShape="0">
                    <a:schemeClr val="tx1"/>
                  </a:outerShdw>
                </a:effectLst>
              </a:rPr>
              <a:t>We are not told specifically </a:t>
            </a:r>
            <a:r>
              <a:rPr lang="en-US" sz="4000" b="1" i="1" dirty="0">
                <a:solidFill>
                  <a:schemeClr val="bg1"/>
                </a:solidFill>
                <a:effectLst>
                  <a:outerShdw blurRad="38100" dist="38100" dir="2700000" algn="ctr" rotWithShape="0">
                    <a:schemeClr val="tx1"/>
                  </a:outerShdw>
                </a:effectLst>
              </a:rPr>
              <a:t>what</a:t>
            </a:r>
            <a:r>
              <a:rPr lang="en-US" sz="4000" dirty="0">
                <a:solidFill>
                  <a:schemeClr val="bg1"/>
                </a:solidFill>
                <a:effectLst>
                  <a:outerShdw blurRad="38100" dist="38100" dir="2700000" algn="ctr" rotWithShape="0">
                    <a:schemeClr val="tx1"/>
                  </a:outerShdw>
                </a:effectLst>
              </a:rPr>
              <a:t> Gabriel did to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confirm and strengthen</a:t>
            </a:r>
            <a:r>
              <a:rPr lang="en-US" sz="4000" dirty="0">
                <a:solidFill>
                  <a:schemeClr val="bg1"/>
                </a:solidFill>
                <a:effectLst>
                  <a:outerShdw blurRad="38100" dist="38100" dir="2700000" algn="ctr" rotWithShape="0">
                    <a:schemeClr val="tx1"/>
                  </a:outerShdw>
                </a:effectLst>
              </a:rPr>
              <a:t>” Michael – we’re only told that he </a:t>
            </a:r>
            <a:r>
              <a:rPr lang="en-US" sz="4000" b="1" i="1" dirty="0">
                <a:solidFill>
                  <a:schemeClr val="bg1"/>
                </a:solidFill>
                <a:effectLst>
                  <a:outerShdw blurRad="38100" dist="38100" dir="2700000" algn="ctr" rotWithShape="0">
                    <a:schemeClr val="tx1"/>
                  </a:outerShdw>
                </a:effectLst>
              </a:rPr>
              <a:t>did</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Angelic conflicts may occur in the earthly arena (as this passage teaches) or in heaven (cf. Rev 12:7).</a:t>
            </a:r>
          </a:p>
          <a:p>
            <a:r>
              <a:rPr lang="en-US" sz="4000" dirty="0">
                <a:solidFill>
                  <a:schemeClr val="bg1"/>
                </a:solidFill>
                <a:effectLst>
                  <a:outerShdw blurRad="38100" dist="38100" dir="2700000" algn="ctr" rotWithShape="0">
                    <a:schemeClr val="tx1"/>
                  </a:outerShdw>
                </a:effectLst>
              </a:rPr>
              <a:t>Apparently, an intense spiritual conflict took place during the first year of Darius the Mede. </a:t>
            </a:r>
          </a:p>
          <a:p>
            <a:r>
              <a:rPr lang="en-US" sz="4000" dirty="0">
                <a:solidFill>
                  <a:schemeClr val="bg1"/>
                </a:solidFill>
                <a:effectLst>
                  <a:outerShdw blurRad="38100" dist="38100" dir="2700000" algn="ctr" rotWithShape="0">
                    <a:schemeClr val="tx1"/>
                  </a:outerShdw>
                </a:effectLst>
              </a:rPr>
              <a:t>Since Michael (Israel’s prince) was involved, the battle more than likely had something to do with the Jewish people. </a:t>
            </a:r>
          </a:p>
          <a:p>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A52E1500-4880-0136-A2A2-B871139CC689}"/>
              </a:ext>
            </a:extLst>
          </p:cNvPr>
          <p:cNvSpPr>
            <a:spLocks noGrp="1"/>
          </p:cNvSpPr>
          <p:nvPr>
            <p:ph type="title"/>
          </p:nvPr>
        </p:nvSpPr>
        <p:spPr>
          <a:xfrm>
            <a:off x="0" y="6"/>
            <a:ext cx="12192000" cy="9184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as for me, in the first year of Darius the Mede, I stood up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confirm and strengthen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810AB58-7123-D6CF-FC8B-0F6B159CFBB3}"/>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289–290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13707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5577A730-1F66-C3E3-B092-4B7AC29CE5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9F2B06-4F98-AF14-08D6-0A1F2E6E2B51}"/>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EAE7A2A6-67AB-7DBE-8945-334C7DA7FB9E}"/>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In today’s lesson I suggested that even in the </a:t>
            </a:r>
            <a:r>
              <a:rPr lang="en-US" sz="3600" b="1" i="1" dirty="0">
                <a:sym typeface="Wingdings" panose="05000000000000000000" pitchFamily="2" charset="2"/>
              </a:rPr>
              <a:t>present-day</a:t>
            </a:r>
            <a:r>
              <a:rPr lang="en-US" sz="3600" dirty="0">
                <a:sym typeface="Wingdings" panose="05000000000000000000" pitchFamily="2" charset="2"/>
              </a:rPr>
              <a:t>:</a:t>
            </a:r>
          </a:p>
          <a:p>
            <a:pPr lvl="1"/>
            <a:r>
              <a:rPr lang="en-US" sz="3200" dirty="0">
                <a:sym typeface="Wingdings" panose="05000000000000000000" pitchFamily="2" charset="2"/>
              </a:rPr>
              <a:t>Satan </a:t>
            </a:r>
            <a:r>
              <a:rPr lang="en-US" sz="3200" b="1" i="1" dirty="0">
                <a:sym typeface="Wingdings" panose="05000000000000000000" pitchFamily="2" charset="2"/>
              </a:rPr>
              <a:t>continues</a:t>
            </a:r>
            <a:r>
              <a:rPr lang="en-US" sz="3200" dirty="0">
                <a:sym typeface="Wingdings" panose="05000000000000000000" pitchFamily="2" charset="2"/>
              </a:rPr>
              <a:t> his attempts to sway earthly powers, focusing his attention on the nations of the world with the most influence. </a:t>
            </a:r>
          </a:p>
          <a:p>
            <a:pPr lvl="1"/>
            <a:r>
              <a:rPr lang="en-US" sz="3200" dirty="0">
                <a:sym typeface="Wingdings" panose="05000000000000000000" pitchFamily="2" charset="2"/>
              </a:rPr>
              <a:t>Likewise </a:t>
            </a:r>
            <a:r>
              <a:rPr lang="en-US" sz="3200" b="1" i="1" dirty="0">
                <a:sym typeface="Wingdings" panose="05000000000000000000" pitchFamily="2" charset="2"/>
              </a:rPr>
              <a:t>holy</a:t>
            </a:r>
            <a:r>
              <a:rPr lang="en-US" sz="3200" dirty="0">
                <a:sym typeface="Wingdings" panose="05000000000000000000" pitchFamily="2" charset="2"/>
              </a:rPr>
              <a:t> angels continue exerting a </a:t>
            </a:r>
            <a:r>
              <a:rPr lang="en-US" sz="3200" b="1" i="1" dirty="0">
                <a:sym typeface="Wingdings" panose="05000000000000000000" pitchFamily="2" charset="2"/>
              </a:rPr>
              <a:t>positive</a:t>
            </a:r>
            <a:r>
              <a:rPr lang="en-US" sz="3200" dirty="0">
                <a:sym typeface="Wingdings" panose="05000000000000000000" pitchFamily="2" charset="2"/>
              </a:rPr>
              <a:t> influence on human governments. </a:t>
            </a:r>
          </a:p>
          <a:p>
            <a:r>
              <a:rPr lang="en-US" sz="3600" dirty="0">
                <a:sym typeface="Wingdings" panose="05000000000000000000" pitchFamily="2" charset="2"/>
              </a:rPr>
              <a:t>Do you </a:t>
            </a:r>
            <a:r>
              <a:rPr lang="en-US" sz="3600" b="1" i="1" dirty="0">
                <a:sym typeface="Wingdings" panose="05000000000000000000" pitchFamily="2" charset="2"/>
              </a:rPr>
              <a:t>agree</a:t>
            </a:r>
            <a:r>
              <a:rPr lang="en-US" sz="3600" dirty="0">
                <a:sym typeface="Wingdings" panose="05000000000000000000" pitchFamily="2" charset="2"/>
              </a:rPr>
              <a:t> with these suggestions? Do </a:t>
            </a:r>
            <a:r>
              <a:rPr lang="en-US" sz="3600" b="1" i="1" dirty="0">
                <a:sym typeface="Wingdings" panose="05000000000000000000" pitchFamily="2" charset="2"/>
              </a:rPr>
              <a:t>you</a:t>
            </a:r>
            <a:r>
              <a:rPr lang="en-US" sz="3600" dirty="0">
                <a:sym typeface="Wingdings" panose="05000000000000000000" pitchFamily="2" charset="2"/>
              </a:rPr>
              <a:t> think that angels are at work trying to influence the nations of the world today?</a:t>
            </a:r>
          </a:p>
          <a:p>
            <a:r>
              <a:rPr lang="en-US" sz="3600" dirty="0">
                <a:sym typeface="Wingdings" panose="05000000000000000000" pitchFamily="2" charset="2"/>
              </a:rPr>
              <a:t>If so, what might that look like?</a:t>
            </a:r>
          </a:p>
        </p:txBody>
      </p:sp>
    </p:spTree>
    <p:extLst>
      <p:ext uri="{BB962C8B-B14F-4D97-AF65-F5344CB8AC3E}">
        <p14:creationId xmlns:p14="http://schemas.microsoft.com/office/powerpoint/2010/main" val="3805477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0933EDC0-BDCF-3AED-2567-E251B3ED17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AF56C7-6275-86C5-9CE3-210E406B2D5B}"/>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7E02D17B-7119-0F04-48E0-40656F16A373}"/>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We are reminded in today’s lesson that God’s angels often act on behalf of believers.</a:t>
            </a:r>
          </a:p>
          <a:p>
            <a:r>
              <a:rPr lang="en-US" sz="3600" dirty="0">
                <a:sym typeface="Wingdings" panose="05000000000000000000" pitchFamily="2" charset="2"/>
              </a:rPr>
              <a:t>In that section I made the comment that believers would probably be surprised to learn of the many acts have been performed on their behalf by the Lord’s angels. (Heb 1:14)</a:t>
            </a:r>
          </a:p>
          <a:p>
            <a:r>
              <a:rPr lang="en-US" sz="3600" dirty="0">
                <a:sym typeface="Wingdings" panose="05000000000000000000" pitchFamily="2" charset="2"/>
              </a:rPr>
              <a:t>Do you think there have been times in </a:t>
            </a:r>
            <a:r>
              <a:rPr lang="en-US" sz="3600" b="1" i="1" dirty="0">
                <a:sym typeface="Wingdings" panose="05000000000000000000" pitchFamily="2" charset="2"/>
              </a:rPr>
              <a:t>your</a:t>
            </a:r>
            <a:r>
              <a:rPr lang="en-US" sz="3600" dirty="0">
                <a:sym typeface="Wingdings" panose="05000000000000000000" pitchFamily="2" charset="2"/>
              </a:rPr>
              <a:t> life when God’s angels may have worked on </a:t>
            </a:r>
            <a:r>
              <a:rPr lang="en-US" sz="3600" b="1" i="1" dirty="0">
                <a:sym typeface="Wingdings" panose="05000000000000000000" pitchFamily="2" charset="2"/>
              </a:rPr>
              <a:t>your</a:t>
            </a:r>
            <a:r>
              <a:rPr lang="en-US" sz="3600" dirty="0">
                <a:sym typeface="Wingdings" panose="05000000000000000000" pitchFamily="2" charset="2"/>
              </a:rPr>
              <a:t> behalf?</a:t>
            </a:r>
          </a:p>
          <a:p>
            <a:r>
              <a:rPr lang="en-US" sz="3600" dirty="0">
                <a:sym typeface="Wingdings" panose="05000000000000000000" pitchFamily="2" charset="2"/>
              </a:rPr>
              <a:t>Does you find it </a:t>
            </a:r>
            <a:r>
              <a:rPr lang="en-US" sz="3600" b="1" i="1" dirty="0">
                <a:sym typeface="Wingdings" panose="05000000000000000000" pitchFamily="2" charset="2"/>
              </a:rPr>
              <a:t>encouraging</a:t>
            </a:r>
            <a:r>
              <a:rPr lang="en-US" sz="3600" dirty="0">
                <a:sym typeface="Wingdings" panose="05000000000000000000" pitchFamily="2" charset="2"/>
              </a:rPr>
              <a:t> to know that problems you </a:t>
            </a:r>
            <a:r>
              <a:rPr lang="en-US" sz="3600" b="1" i="1" dirty="0">
                <a:sym typeface="Wingdings" panose="05000000000000000000" pitchFamily="2" charset="2"/>
              </a:rPr>
              <a:t>see</a:t>
            </a:r>
            <a:r>
              <a:rPr lang="en-US" sz="3600" dirty="0">
                <a:sym typeface="Wingdings" panose="05000000000000000000" pitchFamily="2" charset="2"/>
              </a:rPr>
              <a:t> taking place in the world around you and your perhaps your response </a:t>
            </a:r>
            <a:r>
              <a:rPr lang="en-US" sz="3600" b="1" i="1" dirty="0">
                <a:sym typeface="Wingdings" panose="05000000000000000000" pitchFamily="2" charset="2"/>
              </a:rPr>
              <a:t>to</a:t>
            </a:r>
            <a:r>
              <a:rPr lang="en-US" sz="3600" dirty="0">
                <a:sym typeface="Wingdings" panose="05000000000000000000" pitchFamily="2" charset="2"/>
              </a:rPr>
              <a:t> those problems may be may be a part of a </a:t>
            </a:r>
            <a:r>
              <a:rPr lang="en-US" sz="3600" b="1" i="1" dirty="0">
                <a:sym typeface="Wingdings" panose="05000000000000000000" pitchFamily="2" charset="2"/>
              </a:rPr>
              <a:t>greater</a:t>
            </a:r>
            <a:r>
              <a:rPr lang="en-US" sz="3600" dirty="0">
                <a:sym typeface="Wingdings" panose="05000000000000000000" pitchFamily="2" charset="2"/>
              </a:rPr>
              <a:t> </a:t>
            </a:r>
            <a:r>
              <a:rPr lang="en-US" sz="3600" b="1" i="1" dirty="0">
                <a:sym typeface="Wingdings" panose="05000000000000000000" pitchFamily="2" charset="2"/>
              </a:rPr>
              <a:t>unseen</a:t>
            </a:r>
            <a:r>
              <a:rPr lang="en-US" sz="3600" dirty="0">
                <a:sym typeface="Wingdings" panose="05000000000000000000" pitchFamily="2" charset="2"/>
              </a:rPr>
              <a:t> spiritual conflict?</a:t>
            </a:r>
          </a:p>
        </p:txBody>
      </p:sp>
    </p:spTree>
    <p:extLst>
      <p:ext uri="{BB962C8B-B14F-4D97-AF65-F5344CB8AC3E}">
        <p14:creationId xmlns:p14="http://schemas.microsoft.com/office/powerpoint/2010/main" val="1365074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A3A4E469-5EDD-F885-00AF-3033DD555F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7D6F5D-D2A5-39A2-1F60-F16811CD4459}"/>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A7222782-05A5-D454-149A-31F8A74F262C}"/>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We observed in today’s lesson that many times God permits believers to </a:t>
            </a:r>
            <a:r>
              <a:rPr lang="en-US" sz="3600" b="1" i="1" dirty="0">
                <a:sym typeface="Wingdings" panose="05000000000000000000" pitchFamily="2" charset="2"/>
              </a:rPr>
              <a:t>wait</a:t>
            </a:r>
            <a:r>
              <a:rPr lang="en-US" sz="3600" dirty="0">
                <a:sym typeface="Wingdings" panose="05000000000000000000" pitchFamily="2" charset="2"/>
              </a:rPr>
              <a:t> for their prayers to be answered in order to teach them valuable lessons, for example, spiritual commitment, patience, or faith.</a:t>
            </a:r>
          </a:p>
          <a:p>
            <a:r>
              <a:rPr lang="en-US" sz="3600" dirty="0">
                <a:sym typeface="Wingdings" panose="05000000000000000000" pitchFamily="2" charset="2"/>
              </a:rPr>
              <a:t>Can you think of a time God delayed in answering one of your prayers? How did that work out?</a:t>
            </a:r>
          </a:p>
          <a:p>
            <a:endParaRPr lang="en-US" sz="3600" dirty="0">
              <a:sym typeface="Wingdings" panose="05000000000000000000" pitchFamily="2" charset="2"/>
            </a:endParaRPr>
          </a:p>
        </p:txBody>
      </p:sp>
    </p:spTree>
    <p:extLst>
      <p:ext uri="{BB962C8B-B14F-4D97-AF65-F5344CB8AC3E}">
        <p14:creationId xmlns:p14="http://schemas.microsoft.com/office/powerpoint/2010/main" val="1885065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8012A3E-0259-81C0-1930-685203250E6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AE1D78-4B96-0211-AC13-00FF31475E03}"/>
              </a:ext>
            </a:extLst>
          </p:cNvPr>
          <p:cNvSpPr>
            <a:spLocks noGrp="1"/>
          </p:cNvSpPr>
          <p:nvPr>
            <p:ph idx="1"/>
          </p:nvPr>
        </p:nvSpPr>
        <p:spPr>
          <a:xfrm>
            <a:off x="28198" y="805639"/>
            <a:ext cx="11995962" cy="5558907"/>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The manifestation of the divine presence that Daniel had seen in the previous verses has apparently passed on, and in his place an interpreting angel comes on the scene. </a:t>
            </a:r>
          </a:p>
          <a:p>
            <a:r>
              <a:rPr lang="en-US" sz="4000" dirty="0">
                <a:solidFill>
                  <a:schemeClr val="bg1"/>
                </a:solidFill>
                <a:effectLst>
                  <a:outerShdw blurRad="38100" dist="38100" dir="2700000" algn="ctr" rotWithShape="0">
                    <a:schemeClr val="tx1"/>
                  </a:outerShdw>
                </a:effectLst>
              </a:rPr>
              <a:t>He touches Daniel and raises him from the ground so that he is now resting on his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hands and knees</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Daniel 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trembling</a:t>
            </a:r>
            <a:r>
              <a:rPr lang="en-US" sz="4000" dirty="0">
                <a:solidFill>
                  <a:schemeClr val="bg1"/>
                </a:solidFill>
                <a:effectLst>
                  <a:outerShdw blurRad="38100" dist="38100" dir="2700000" algn="ctr" rotWithShape="0">
                    <a:schemeClr val="tx1"/>
                  </a:outerShdw>
                </a:effectLst>
              </a:rPr>
              <a:t>” with weakness and fear and is barely able to keep himself from falling back down on his face. </a:t>
            </a:r>
          </a:p>
          <a:p>
            <a:r>
              <a:rPr lang="en-US" sz="4000" dirty="0">
                <a:solidFill>
                  <a:schemeClr val="bg1"/>
                </a:solidFill>
                <a:effectLst>
                  <a:outerShdw blurRad="38100" dist="38100" dir="2700000" algn="ctr" rotWithShape="0">
                    <a:schemeClr val="tx1"/>
                  </a:outerShdw>
                </a:effectLst>
              </a:rPr>
              <a:t>This angel who has appeared is </a:t>
            </a:r>
            <a:r>
              <a:rPr lang="en-US" sz="4000" b="1" i="1" dirty="0">
                <a:solidFill>
                  <a:schemeClr val="bg1"/>
                </a:solidFill>
                <a:effectLst>
                  <a:outerShdw blurRad="38100" dist="38100" dir="2700000" algn="ctr" rotWithShape="0">
                    <a:schemeClr val="tx1"/>
                  </a:outerShdw>
                </a:effectLst>
              </a:rPr>
              <a:t>most likely </a:t>
            </a:r>
            <a:r>
              <a:rPr lang="en-US" sz="4000" dirty="0">
                <a:solidFill>
                  <a:schemeClr val="bg1"/>
                </a:solidFill>
                <a:effectLst>
                  <a:outerShdw blurRad="38100" dist="38100" dir="2700000" algn="ctr" rotWithShape="0">
                    <a:schemeClr val="tx1"/>
                  </a:outerShdw>
                </a:effectLst>
              </a:rPr>
              <a:t>the angel Gabriel – although it’s strange that his </a:t>
            </a:r>
            <a:r>
              <a:rPr lang="en-US" sz="4000" b="1" i="1" dirty="0">
                <a:solidFill>
                  <a:schemeClr val="bg1"/>
                </a:solidFill>
                <a:effectLst>
                  <a:outerShdw blurRad="38100" dist="38100" dir="2700000" algn="ctr" rotWithShape="0">
                    <a:schemeClr val="tx1"/>
                  </a:outerShdw>
                </a:effectLst>
              </a:rPr>
              <a:t>name</a:t>
            </a:r>
            <a:r>
              <a:rPr lang="en-US" sz="4000" dirty="0">
                <a:solidFill>
                  <a:schemeClr val="bg1"/>
                </a:solidFill>
                <a:effectLst>
                  <a:outerShdw blurRad="38100" dist="38100" dir="2700000" algn="ctr" rotWithShape="0">
                    <a:schemeClr val="tx1"/>
                  </a:outerShdw>
                </a:effectLst>
              </a:rPr>
              <a:t> is not mentioned here as it was in the </a:t>
            </a:r>
            <a:r>
              <a:rPr lang="en-US" sz="4000" b="1" i="1" dirty="0">
                <a:solidFill>
                  <a:schemeClr val="bg1"/>
                </a:solidFill>
                <a:effectLst>
                  <a:outerShdw blurRad="38100" dist="38100" dir="2700000" algn="ctr" rotWithShape="0">
                    <a:schemeClr val="tx1"/>
                  </a:outerShdw>
                </a:effectLst>
              </a:rPr>
              <a:t>previous</a:t>
            </a:r>
            <a:r>
              <a:rPr lang="en-US" sz="4000" dirty="0">
                <a:solidFill>
                  <a:schemeClr val="bg1"/>
                </a:solidFill>
                <a:effectLst>
                  <a:outerShdw blurRad="38100" dist="38100" dir="2700000" algn="ctr" rotWithShape="0">
                    <a:schemeClr val="tx1"/>
                  </a:outerShdw>
                </a:effectLst>
              </a:rPr>
              <a:t> two visions where Gabriel appeared (cf. 8:16; 9:21). </a:t>
            </a:r>
          </a:p>
          <a:p>
            <a:r>
              <a:rPr lang="en-US" sz="4000" dirty="0">
                <a:solidFill>
                  <a:schemeClr val="bg1"/>
                </a:solidFill>
                <a:effectLst>
                  <a:outerShdw blurRad="38100" dist="38100" dir="2700000" algn="ctr" rotWithShape="0">
                    <a:schemeClr val="tx1"/>
                  </a:outerShdw>
                </a:effectLst>
              </a:rPr>
              <a:t>As we’ve seen before, Gabriel has served as a communicator of God’s messages on </a:t>
            </a:r>
            <a:r>
              <a:rPr lang="en-US" sz="4000" b="1" i="1" dirty="0">
                <a:solidFill>
                  <a:schemeClr val="bg1"/>
                </a:solidFill>
                <a:effectLst>
                  <a:outerShdw blurRad="38100" dist="38100" dir="2700000" algn="ctr" rotWithShape="0">
                    <a:schemeClr val="tx1"/>
                  </a:outerShdw>
                </a:effectLst>
              </a:rPr>
              <a:t>several</a:t>
            </a:r>
            <a:r>
              <a:rPr lang="en-US" sz="4000" dirty="0">
                <a:solidFill>
                  <a:schemeClr val="bg1"/>
                </a:solidFill>
                <a:effectLst>
                  <a:outerShdw blurRad="38100" dist="38100" dir="2700000" algn="ctr" rotWithShape="0">
                    <a:schemeClr val="tx1"/>
                  </a:outerShdw>
                </a:effectLst>
              </a:rPr>
              <a:t> occasions (cf. 8:15–16; 9:21; Luke 1:19, 26–27). </a:t>
            </a:r>
          </a:p>
          <a:p>
            <a:r>
              <a:rPr lang="en-US" sz="4000" dirty="0">
                <a:solidFill>
                  <a:schemeClr val="bg1"/>
                </a:solidFill>
                <a:effectLst>
                  <a:outerShdw blurRad="38100" dist="38100" dir="2700000" algn="ctr" rotWithShape="0">
                    <a:schemeClr val="tx1"/>
                  </a:outerShdw>
                </a:effectLst>
              </a:rPr>
              <a:t>Furthermore, this interpreting angel evidently had </a:t>
            </a:r>
            <a:r>
              <a:rPr lang="en-US" sz="4000" b="1" i="1" dirty="0">
                <a:solidFill>
                  <a:schemeClr val="bg1"/>
                </a:solidFill>
                <a:effectLst>
                  <a:outerShdw blurRad="38100" dist="38100" dir="2700000" algn="ctr" rotWithShape="0">
                    <a:schemeClr val="tx1"/>
                  </a:outerShdw>
                </a:effectLst>
              </a:rPr>
              <a:t>great power </a:t>
            </a:r>
            <a:r>
              <a:rPr lang="en-US" sz="4000" dirty="0">
                <a:solidFill>
                  <a:schemeClr val="bg1"/>
                </a:solidFill>
                <a:effectLst>
                  <a:outerShdw blurRad="38100" dist="38100" dir="2700000" algn="ctr" rotWithShape="0">
                    <a:schemeClr val="tx1"/>
                  </a:outerShdw>
                </a:effectLst>
              </a:rPr>
              <a:t>(cf. 11:1), which would be true of a prominent being like Gabriel.</a:t>
            </a:r>
          </a:p>
        </p:txBody>
      </p:sp>
      <p:sp>
        <p:nvSpPr>
          <p:cNvPr id="7" name="Title 1">
            <a:extLst>
              <a:ext uri="{FF2B5EF4-FFF2-40B4-BE49-F238E27FC236}">
                <a16:creationId xmlns:a16="http://schemas.microsoft.com/office/drawing/2014/main" id="{96974D76-051A-16DF-062F-524A068D5A0A}"/>
              </a:ext>
            </a:extLst>
          </p:cNvPr>
          <p:cNvSpPr>
            <a:spLocks noGrp="1"/>
          </p:cNvSpPr>
          <p:nvPr>
            <p:ph type="title"/>
          </p:nvPr>
        </p:nvSpPr>
        <p:spPr>
          <a:xfrm>
            <a:off x="0" y="6"/>
            <a:ext cx="12192000" cy="68881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behold, a hand touched me and set 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trembling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 my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hands and knees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B7C2A05-888F-377E-7CFC-3D25CF11E373}"/>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283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69814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C186CDE-9CF0-81F3-5063-3A62E8BC222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05F647-9D53-6C33-DBD9-CA3598D6FF81}"/>
              </a:ext>
            </a:extLst>
          </p:cNvPr>
          <p:cNvSpPr>
            <a:spLocks noGrp="1"/>
          </p:cNvSpPr>
          <p:nvPr>
            <p:ph idx="1"/>
          </p:nvPr>
        </p:nvSpPr>
        <p:spPr>
          <a:xfrm>
            <a:off x="28197" y="1321249"/>
            <a:ext cx="12163803" cy="5224566"/>
          </a:xfrm>
        </p:spPr>
        <p:txBody>
          <a:bodyPr>
            <a:normAutofit lnSpcReduction="10000"/>
          </a:bodyPr>
          <a:lstStyle/>
          <a:p>
            <a:r>
              <a:rPr lang="en-US" dirty="0">
                <a:solidFill>
                  <a:schemeClr val="bg1"/>
                </a:solidFill>
                <a:effectLst>
                  <a:outerShdw blurRad="38100" dist="38100" dir="2700000" algn="ctr" rotWithShape="0">
                    <a:schemeClr val="tx1"/>
                  </a:outerShdw>
                </a:effectLst>
              </a:rPr>
              <a:t>Daniel is  addressed here as a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 greatly loved [by God]</a:t>
            </a:r>
            <a:r>
              <a:rPr lang="en-US" dirty="0">
                <a:solidFill>
                  <a:schemeClr val="bg1"/>
                </a:solidFill>
                <a:effectLst>
                  <a:outerShdw blurRad="38100" dist="38100" dir="2700000" algn="ctr" rotWithShape="0">
                    <a:schemeClr val="tx1"/>
                  </a:outerShdw>
                </a:effectLst>
              </a:rPr>
              <a:t>” (cf. 9:23) and is instructed to </a:t>
            </a:r>
            <a:r>
              <a:rPr lang="en-US" b="1" i="1" dirty="0">
                <a:solidFill>
                  <a:schemeClr val="bg1"/>
                </a:solidFill>
                <a:effectLst>
                  <a:outerShdw blurRad="38100" dist="38100" dir="2700000" algn="ctr" rotWithShape="0">
                    <a:schemeClr val="tx1"/>
                  </a:outerShdw>
                </a:effectLst>
              </a:rPr>
              <a:t>listen carefully </a:t>
            </a:r>
            <a:r>
              <a:rPr lang="en-US" dirty="0">
                <a:solidFill>
                  <a:schemeClr val="bg1"/>
                </a:solidFill>
                <a:effectLst>
                  <a:outerShdw blurRad="38100" dist="38100" dir="2700000" algn="ctr" rotWithShape="0">
                    <a:schemeClr val="tx1"/>
                  </a:outerShdw>
                </a:effectLst>
              </a:rPr>
              <a:t>to the angel’s words. </a:t>
            </a:r>
          </a:p>
          <a:p>
            <a:r>
              <a:rPr lang="en-US" dirty="0">
                <a:solidFill>
                  <a:schemeClr val="bg1"/>
                </a:solidFill>
                <a:effectLst>
                  <a:outerShdw blurRad="38100" dist="38100" dir="2700000" algn="ctr" rotWithShape="0">
                    <a:schemeClr val="tx1"/>
                  </a:outerShdw>
                </a:effectLst>
              </a:rPr>
              <a:t>Daniel would certainly </a:t>
            </a:r>
            <a:r>
              <a:rPr lang="en-US" b="1" i="1" dirty="0">
                <a:solidFill>
                  <a:schemeClr val="bg1"/>
                </a:solidFill>
                <a:effectLst>
                  <a:outerShdw blurRad="38100" dist="38100" dir="2700000" algn="ctr" rotWithShape="0">
                    <a:schemeClr val="tx1"/>
                  </a:outerShdw>
                </a:effectLst>
              </a:rPr>
              <a:t>need</a:t>
            </a:r>
            <a:r>
              <a:rPr lang="en-US" dirty="0">
                <a:solidFill>
                  <a:schemeClr val="bg1"/>
                </a:solidFill>
                <a:effectLst>
                  <a:outerShdw blurRad="38100" dist="38100" dir="2700000" algn="ctr" rotWithShape="0">
                    <a:schemeClr val="tx1"/>
                  </a:outerShdw>
                </a:effectLst>
              </a:rPr>
              <a:t> to listen carefully, for the message he was about to receive (particularly chapter 11) was very detailed and will no doubt be difficult for Daniel to understand. </a:t>
            </a:r>
          </a:p>
          <a:p>
            <a:r>
              <a:rPr lang="en-US" dirty="0">
                <a:solidFill>
                  <a:schemeClr val="bg1"/>
                </a:solidFill>
                <a:effectLst>
                  <a:outerShdw blurRad="38100" dist="38100" dir="2700000" algn="ctr" rotWithShape="0">
                    <a:schemeClr val="tx1"/>
                  </a:outerShdw>
                </a:effectLst>
              </a:rPr>
              <a:t>As </a:t>
            </a:r>
            <a:r>
              <a:rPr lang="en-US" b="1" i="1" dirty="0">
                <a:solidFill>
                  <a:schemeClr val="bg1"/>
                </a:solidFill>
                <a:effectLst>
                  <a:outerShdw blurRad="38100" dist="38100" dir="2700000" algn="ctr" rotWithShape="0">
                    <a:schemeClr val="tx1"/>
                  </a:outerShdw>
                </a:effectLst>
              </a:rPr>
              <a:t>we</a:t>
            </a:r>
            <a:r>
              <a:rPr lang="en-US" dirty="0">
                <a:solidFill>
                  <a:schemeClr val="bg1"/>
                </a:solidFill>
                <a:effectLst>
                  <a:outerShdw blurRad="38100" dist="38100" dir="2700000" algn="ctr" rotWithShape="0">
                    <a:schemeClr val="tx1"/>
                  </a:outerShdw>
                </a:effectLst>
              </a:rPr>
              <a:t> examine these prophesies in the weeks to come, we will see that </a:t>
            </a:r>
            <a:r>
              <a:rPr lang="en-US" b="1" i="1" dirty="0">
                <a:solidFill>
                  <a:schemeClr val="bg1"/>
                </a:solidFill>
                <a:effectLst>
                  <a:outerShdw blurRad="38100" dist="38100" dir="2700000" algn="ctr" rotWithShape="0">
                    <a:schemeClr val="tx1"/>
                  </a:outerShdw>
                </a:effectLst>
              </a:rPr>
              <a:t>every one</a:t>
            </a:r>
            <a:r>
              <a:rPr lang="en-US" dirty="0">
                <a:solidFill>
                  <a:schemeClr val="bg1"/>
                </a:solidFill>
                <a:effectLst>
                  <a:outerShdw blurRad="38100" dist="38100" dir="2700000" algn="ctr" rotWithShape="0">
                    <a:schemeClr val="tx1"/>
                  </a:outerShdw>
                </a:effectLst>
              </a:rPr>
              <a:t> of those prophesies has been fulfilled historically in exact detail. </a:t>
            </a:r>
          </a:p>
          <a:p>
            <a:r>
              <a:rPr lang="en-US" dirty="0">
                <a:solidFill>
                  <a:schemeClr val="bg1"/>
                </a:solidFill>
                <a:effectLst>
                  <a:outerShdw blurRad="38100" dist="38100" dir="2700000" algn="ctr" rotWithShape="0">
                    <a:schemeClr val="tx1"/>
                  </a:outerShdw>
                </a:effectLst>
              </a:rPr>
              <a:t>Daniel is then told to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stand upright</a:t>
            </a:r>
            <a:r>
              <a:rPr lang="en-US" dirty="0">
                <a:solidFill>
                  <a:schemeClr val="bg1"/>
                </a:solidFill>
                <a:effectLst>
                  <a:outerShdw blurRad="38100" dist="38100" dir="2700000" algn="ctr" rotWithShape="0">
                    <a:schemeClr val="tx1"/>
                  </a:outerShdw>
                </a:effectLst>
              </a:rPr>
              <a:t>” with renewed courage and strength, for a mighty angel from the very presence of God has been sent with the answer to his prayer. </a:t>
            </a:r>
          </a:p>
          <a:p>
            <a:r>
              <a:rPr lang="en-US" dirty="0">
                <a:solidFill>
                  <a:schemeClr val="bg1"/>
                </a:solidFill>
                <a:effectLst>
                  <a:outerShdw blurRad="38100" dist="38100" dir="2700000" algn="ctr" rotWithShape="0">
                    <a:schemeClr val="tx1"/>
                  </a:outerShdw>
                </a:effectLst>
              </a:rPr>
              <a:t>He should be honored and excited. </a:t>
            </a:r>
          </a:p>
          <a:p>
            <a:r>
              <a:rPr lang="en-US" dirty="0">
                <a:solidFill>
                  <a:schemeClr val="bg1"/>
                </a:solidFill>
                <a:effectLst>
                  <a:outerShdw blurRad="38100" dist="38100" dir="2700000" algn="ctr" rotWithShape="0">
                    <a:schemeClr val="tx1"/>
                  </a:outerShdw>
                </a:effectLst>
              </a:rPr>
              <a:t>So, at the angel’s command, Daniel mustered his strength and rose to his feet though he was still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trembling</a:t>
            </a:r>
            <a:r>
              <a:rPr lang="en-US"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15164123-E098-7318-FFB9-DEBAE3ED7A70}"/>
              </a:ext>
            </a:extLst>
          </p:cNvPr>
          <p:cNvSpPr>
            <a:spLocks noGrp="1"/>
          </p:cNvSpPr>
          <p:nvPr>
            <p:ph type="title"/>
          </p:nvPr>
        </p:nvSpPr>
        <p:spPr>
          <a:xfrm>
            <a:off x="0" y="6"/>
            <a:ext cx="12192000" cy="121248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said to me, "O Daniel,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 greatly loved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understand the words that I speak to you,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stand upright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now I have been sent to you." And when he had spoken this word to me, I stood up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trembling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A2C4DAF-37F1-D491-9044-2970A5A675C2}"/>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283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16406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A6E8DAD-CB09-9031-513D-CFE5EC277A5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443BB4-3D1E-E5A0-BC78-4F6570776492}"/>
              </a:ext>
            </a:extLst>
          </p:cNvPr>
          <p:cNvSpPr>
            <a:spLocks noGrp="1"/>
          </p:cNvSpPr>
          <p:nvPr>
            <p:ph idx="1"/>
          </p:nvPr>
        </p:nvSpPr>
        <p:spPr>
          <a:xfrm>
            <a:off x="28197" y="1434037"/>
            <a:ext cx="12163803" cy="4930509"/>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Gabriel continues to comfort God’s servant by telling him to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Fear not</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Gabriel then </a:t>
            </a:r>
            <a:r>
              <a:rPr lang="en-US" sz="3600" b="1" i="1" dirty="0">
                <a:solidFill>
                  <a:schemeClr val="bg1"/>
                </a:solidFill>
                <a:effectLst>
                  <a:outerShdw blurRad="38100" dist="38100" dir="2700000" algn="ctr" rotWithShape="0">
                    <a:schemeClr val="tx1"/>
                  </a:outerShdw>
                </a:effectLst>
              </a:rPr>
              <a:t>tells</a:t>
            </a:r>
            <a:r>
              <a:rPr lang="en-US" sz="3600" dirty="0">
                <a:solidFill>
                  <a:schemeClr val="bg1"/>
                </a:solidFill>
                <a:effectLst>
                  <a:outerShdw blurRad="38100" dist="38100" dir="2700000" algn="ctr" rotWithShape="0">
                    <a:schemeClr val="tx1"/>
                  </a:outerShdw>
                </a:effectLst>
              </a:rPr>
              <a:t> Daniel that from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the first day</a:t>
            </a:r>
            <a:r>
              <a:rPr lang="en-US" sz="3600" dirty="0">
                <a:solidFill>
                  <a:schemeClr val="bg1"/>
                </a:solidFill>
                <a:effectLst>
                  <a:outerShdw blurRad="38100" dist="38100" dir="2700000" algn="ctr" rotWithShape="0">
                    <a:schemeClr val="tx1"/>
                  </a:outerShdw>
                </a:effectLst>
              </a:rPr>
              <a:t>” that he had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set</a:t>
            </a:r>
            <a:r>
              <a:rPr lang="en-US" sz="3600" dirty="0">
                <a:solidFill>
                  <a:schemeClr val="bg1"/>
                </a:solidFill>
                <a:effectLst>
                  <a:outerShdw blurRad="38100" dist="38100" dir="2700000" algn="ctr" rotWithShape="0">
                    <a:schemeClr val="tx1"/>
                  </a:outerShdw>
                </a:effectLst>
              </a:rPr>
              <a:t>” his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heart</a:t>
            </a:r>
            <a:r>
              <a:rPr lang="en-US" sz="3600" dirty="0">
                <a:solidFill>
                  <a:schemeClr val="bg1"/>
                </a:solidFill>
                <a:effectLst>
                  <a:outerShdw blurRad="38100" dist="38100" dir="2700000" algn="ctr" rotWithShape="0">
                    <a:schemeClr val="tx1"/>
                  </a:outerShdw>
                </a:effectLst>
              </a:rPr>
              <a:t>” to pray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understand</a:t>
            </a:r>
            <a:r>
              <a:rPr lang="en-US" sz="3600" dirty="0">
                <a:solidFill>
                  <a:schemeClr val="bg1"/>
                </a:solidFill>
                <a:effectLst>
                  <a:outerShdw blurRad="38100" dist="38100" dir="2700000" algn="ctr" rotWithShape="0">
                    <a:schemeClr val="tx1"/>
                  </a:outerShdw>
                </a:effectLst>
              </a:rPr>
              <a:t>”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humbled [himself]</a:t>
            </a:r>
            <a:r>
              <a:rPr lang="en-US" sz="3600" dirty="0">
                <a:solidFill>
                  <a:schemeClr val="bg1"/>
                </a:solidFill>
                <a:effectLst>
                  <a:outerShdw blurRad="38100" dist="38100" dir="2700000" algn="ctr" rotWithShape="0">
                    <a:schemeClr val="tx1"/>
                  </a:outerShdw>
                </a:effectLst>
              </a:rPr>
              <a:t>” before God, his petition was </a:t>
            </a:r>
            <a:r>
              <a:rPr lang="en-US" sz="3600" b="1" i="1" dirty="0">
                <a:solidFill>
                  <a:schemeClr val="bg1"/>
                </a:solidFill>
                <a:effectLst>
                  <a:outerShdw blurRad="38100" dist="38100" dir="2700000" algn="ctr" rotWithShape="0">
                    <a:schemeClr val="tx1"/>
                  </a:outerShdw>
                </a:effectLst>
              </a:rPr>
              <a:t>heard</a:t>
            </a:r>
            <a:r>
              <a:rPr lang="en-US" sz="3600" dirty="0">
                <a:solidFill>
                  <a:schemeClr val="bg1"/>
                </a:solidFill>
                <a:effectLst>
                  <a:outerShdw blurRad="38100" dist="38100" dir="2700000" algn="ctr" rotWithShape="0">
                    <a:schemeClr val="tx1"/>
                  </a:outerShdw>
                </a:effectLst>
              </a:rPr>
              <a:t> by God. </a:t>
            </a:r>
          </a:p>
          <a:p>
            <a:r>
              <a:rPr lang="en-US" sz="3600" dirty="0">
                <a:solidFill>
                  <a:schemeClr val="bg1"/>
                </a:solidFill>
                <a:effectLst>
                  <a:outerShdw blurRad="38100" dist="38100" dir="2700000" algn="ctr" rotWithShape="0">
                    <a:schemeClr val="tx1"/>
                  </a:outerShdw>
                </a:effectLst>
              </a:rPr>
              <a:t>To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humble</a:t>
            </a:r>
            <a:r>
              <a:rPr lang="en-US" sz="3600" dirty="0">
                <a:solidFill>
                  <a:schemeClr val="bg1"/>
                </a:solidFill>
                <a:effectLst>
                  <a:outerShdw blurRad="38100" dist="38100" dir="2700000" algn="ctr" rotWithShape="0">
                    <a:schemeClr val="tx1"/>
                  </a:outerShdw>
                </a:effectLst>
              </a:rPr>
              <a:t>” oneself before God was an expression that many times was equated with fasting or some other form of self-denial (cf. Lev 16:29, 31; 23:27, 32; Ps 35:13), as it is here (cf. v. 3). </a:t>
            </a:r>
          </a:p>
          <a:p>
            <a:r>
              <a:rPr lang="en-US" sz="3600" dirty="0">
                <a:solidFill>
                  <a:schemeClr val="bg1"/>
                </a:solidFill>
                <a:effectLst>
                  <a:outerShdw blurRad="38100" dist="38100" dir="2700000" algn="ctr" rotWithShape="0">
                    <a:schemeClr val="tx1"/>
                  </a:outerShdw>
                </a:effectLst>
              </a:rPr>
              <a:t>God was touched by Daniel’s determined prayer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words have been heard</a:t>
            </a:r>
            <a:r>
              <a:rPr lang="en-US" sz="3600" dirty="0">
                <a:solidFill>
                  <a:schemeClr val="bg1"/>
                </a:solidFill>
                <a:effectLst>
                  <a:outerShdw blurRad="38100" dist="38100" dir="2700000" algn="ctr" rotWithShape="0">
                    <a:schemeClr val="tx1"/>
                  </a:outerShdw>
                </a:effectLst>
              </a:rPr>
              <a:t>”), and so a heavenly messenger was sent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have come</a:t>
            </a:r>
            <a:r>
              <a:rPr lang="en-US" sz="3600" dirty="0">
                <a:solidFill>
                  <a:schemeClr val="bg1"/>
                </a:solidFill>
                <a:effectLst>
                  <a:outerShdw blurRad="38100" dist="38100" dir="2700000" algn="ctr" rotWithShape="0">
                    <a:schemeClr val="tx1"/>
                  </a:outerShdw>
                </a:effectLst>
              </a:rPr>
              <a:t>”)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because of </a:t>
            </a:r>
            <a:r>
              <a:rPr lang="en-US" sz="3600" dirty="0">
                <a:solidFill>
                  <a:schemeClr val="bg1"/>
                </a:solidFill>
                <a:effectLst>
                  <a:outerShdw blurRad="38100" dist="38100" dir="2700000" algn="ctr" rotWithShape="0">
                    <a:schemeClr val="tx1"/>
                  </a:outerShdw>
                </a:effectLst>
              </a:rPr>
              <a:t>” Daniel’s request.</a:t>
            </a:r>
          </a:p>
        </p:txBody>
      </p:sp>
      <p:sp>
        <p:nvSpPr>
          <p:cNvPr id="7" name="Title 1">
            <a:extLst>
              <a:ext uri="{FF2B5EF4-FFF2-40B4-BE49-F238E27FC236}">
                <a16:creationId xmlns:a16="http://schemas.microsoft.com/office/drawing/2014/main" id="{A7C1FF5C-A75F-56D5-49FF-98E621ADF564}"/>
              </a:ext>
            </a:extLst>
          </p:cNvPr>
          <p:cNvSpPr>
            <a:spLocks noGrp="1"/>
          </p:cNvSpPr>
          <p:nvPr>
            <p:ph type="title"/>
          </p:nvPr>
        </p:nvSpPr>
        <p:spPr>
          <a:xfrm>
            <a:off x="0" y="6"/>
            <a:ext cx="12192000" cy="121248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he said to me, “Fear not, Daniel, for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the first day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you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set your heart to understand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humbled yourself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before your God,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words have been heard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have come because of your words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DD95A58-926A-5714-EE99-5BD5943639F1}"/>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283–284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12588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23B84B6-0F4E-786E-C0E2-5173FBA369A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BEB82B2-698A-1C40-3879-9B5A57029E5B}"/>
              </a:ext>
            </a:extLst>
          </p:cNvPr>
          <p:cNvSpPr>
            <a:spLocks noGrp="1"/>
          </p:cNvSpPr>
          <p:nvPr>
            <p:ph idx="1"/>
          </p:nvPr>
        </p:nvSpPr>
        <p:spPr>
          <a:xfrm>
            <a:off x="28197" y="1062446"/>
            <a:ext cx="12163803" cy="5426221"/>
          </a:xfrm>
        </p:spPr>
        <p:txBody>
          <a:bodyPr>
            <a:normAutofit fontScale="62500" lnSpcReduction="20000"/>
          </a:bodyPr>
          <a:lstStyle/>
          <a:p>
            <a:r>
              <a:rPr lang="en-US" sz="4600" dirty="0">
                <a:solidFill>
                  <a:schemeClr val="bg1"/>
                </a:solidFill>
                <a:effectLst>
                  <a:outerShdw blurRad="38100" dist="38100" dir="2700000" algn="ctr" rotWithShape="0">
                    <a:schemeClr val="tx1"/>
                  </a:outerShdw>
                </a:effectLst>
              </a:rPr>
              <a:t>Here we are given a </a:t>
            </a:r>
            <a:r>
              <a:rPr lang="en-US" sz="4600" b="1" i="1" dirty="0">
                <a:solidFill>
                  <a:schemeClr val="bg1"/>
                </a:solidFill>
                <a:effectLst>
                  <a:outerShdw blurRad="38100" dist="38100" dir="2700000" algn="ctr" rotWithShape="0">
                    <a:schemeClr val="tx1"/>
                  </a:outerShdw>
                </a:effectLst>
              </a:rPr>
              <a:t>very interesting </a:t>
            </a:r>
            <a:r>
              <a:rPr lang="en-US" sz="4600" dirty="0">
                <a:solidFill>
                  <a:schemeClr val="bg1"/>
                </a:solidFill>
                <a:effectLst>
                  <a:outerShdw blurRad="38100" dist="38100" dir="2700000" algn="ctr" rotWithShape="0">
                    <a:schemeClr val="tx1"/>
                  </a:outerShdw>
                </a:effectLst>
              </a:rPr>
              <a:t>glimpse of the kind of </a:t>
            </a:r>
            <a:r>
              <a:rPr lang="en-US" sz="4600" b="1" i="1" dirty="0">
                <a:solidFill>
                  <a:schemeClr val="bg1"/>
                </a:solidFill>
                <a:effectLst>
                  <a:outerShdw blurRad="38100" dist="38100" dir="2700000" algn="ctr" rotWithShape="0">
                    <a:schemeClr val="tx1"/>
                  </a:outerShdw>
                </a:effectLst>
              </a:rPr>
              <a:t>spiritual warfare </a:t>
            </a:r>
            <a:r>
              <a:rPr lang="en-US" sz="4600" dirty="0">
                <a:solidFill>
                  <a:schemeClr val="bg1"/>
                </a:solidFill>
                <a:effectLst>
                  <a:outerShdw blurRad="38100" dist="38100" dir="2700000" algn="ctr" rotWithShape="0">
                    <a:schemeClr val="tx1"/>
                  </a:outerShdw>
                </a:effectLst>
              </a:rPr>
              <a:t>that often takes place </a:t>
            </a:r>
            <a:r>
              <a:rPr lang="en-US" sz="4600" b="1" i="1" dirty="0">
                <a:solidFill>
                  <a:schemeClr val="bg1"/>
                </a:solidFill>
                <a:effectLst>
                  <a:outerShdw blurRad="38100" dist="38100" dir="2700000" algn="ctr" rotWithShape="0">
                    <a:schemeClr val="tx1"/>
                  </a:outerShdw>
                </a:effectLst>
              </a:rPr>
              <a:t>behind the scenes </a:t>
            </a:r>
            <a:r>
              <a:rPr lang="en-US" sz="4600" dirty="0">
                <a:solidFill>
                  <a:schemeClr val="bg1"/>
                </a:solidFill>
                <a:effectLst>
                  <a:outerShdw blurRad="38100" dist="38100" dir="2700000" algn="ctr" rotWithShape="0">
                    <a:schemeClr val="tx1"/>
                  </a:outerShdw>
                </a:effectLst>
              </a:rPr>
              <a:t>in relation to events that we can </a:t>
            </a:r>
            <a:r>
              <a:rPr lang="en-US" sz="4600" b="1" i="1" dirty="0">
                <a:solidFill>
                  <a:schemeClr val="bg1"/>
                </a:solidFill>
                <a:effectLst>
                  <a:outerShdw blurRad="38100" dist="38100" dir="2700000" algn="ctr" rotWithShape="0">
                    <a:schemeClr val="tx1"/>
                  </a:outerShdw>
                </a:effectLst>
              </a:rPr>
              <a:t>see</a:t>
            </a:r>
            <a:r>
              <a:rPr lang="en-US" sz="4600" dirty="0">
                <a:solidFill>
                  <a:schemeClr val="bg1"/>
                </a:solidFill>
                <a:effectLst>
                  <a:outerShdw blurRad="38100" dist="38100" dir="2700000" algn="ctr" rotWithShape="0">
                    <a:schemeClr val="tx1"/>
                  </a:outerShdw>
                </a:effectLst>
              </a:rPr>
              <a:t> taking place in our physical world. </a:t>
            </a:r>
          </a:p>
          <a:p>
            <a:r>
              <a:rPr lang="en-US" sz="4600" dirty="0">
                <a:solidFill>
                  <a:schemeClr val="bg1"/>
                </a:solidFill>
                <a:effectLst>
                  <a:outerShdw blurRad="38100" dist="38100" dir="2700000" algn="ctr" rotWithShape="0">
                    <a:schemeClr val="tx1"/>
                  </a:outerShdw>
                </a:effectLst>
              </a:rPr>
              <a:t>The angel says that he was coming to bring Daniel an answer to his prayer but was delayed because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prince of the kingdom of Persia withstood me twenty-one days</a:t>
            </a:r>
            <a:r>
              <a:rPr lang="en-US" sz="4600" dirty="0">
                <a:solidFill>
                  <a:schemeClr val="bg1"/>
                </a:solidFill>
                <a:effectLst>
                  <a:outerShdw blurRad="38100" dist="38100" dir="2700000" algn="ctr" rotWithShape="0">
                    <a:schemeClr val="tx1"/>
                  </a:outerShdw>
                </a:effectLst>
              </a:rPr>
              <a:t>.” </a:t>
            </a:r>
          </a:p>
          <a:p>
            <a:r>
              <a:rPr lang="en-US" sz="4600" dirty="0">
                <a:solidFill>
                  <a:schemeClr val="bg1"/>
                </a:solidFill>
                <a:effectLst>
                  <a:outerShdw blurRad="38100" dist="38100" dir="2700000" algn="ctr" rotWithShape="0">
                    <a:schemeClr val="tx1"/>
                  </a:outerShdw>
                </a:effectLst>
              </a:rPr>
              <a:t>Finally,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4600" dirty="0">
                <a:solidFill>
                  <a:schemeClr val="bg1"/>
                </a:solidFill>
                <a:effectLst>
                  <a:outerShdw blurRad="38100" dist="38100" dir="2700000" algn="ctr" rotWithShape="0">
                    <a:schemeClr val="tx1"/>
                  </a:outerShdw>
                </a:effectLst>
              </a:rPr>
              <a:t>” (whose name means “Who is like God?”), one of the most </a:t>
            </a:r>
            <a:r>
              <a:rPr lang="en-US" sz="4600" b="1" i="1" dirty="0">
                <a:solidFill>
                  <a:schemeClr val="bg1"/>
                </a:solidFill>
                <a:effectLst>
                  <a:outerShdw blurRad="38100" dist="38100" dir="2700000" algn="ctr" rotWithShape="0">
                    <a:schemeClr val="tx1"/>
                  </a:outerShdw>
                </a:effectLst>
              </a:rPr>
              <a:t>powerful</a:t>
            </a:r>
            <a:r>
              <a:rPr lang="en-US" sz="4600" dirty="0">
                <a:solidFill>
                  <a:schemeClr val="bg1"/>
                </a:solidFill>
                <a:effectLst>
                  <a:outerShdw blurRad="38100" dist="38100" dir="2700000" algn="ctr" rotWithShape="0">
                    <a:schemeClr val="tx1"/>
                  </a:outerShdw>
                </a:effectLst>
              </a:rPr>
              <a:t> and </a:t>
            </a:r>
            <a:r>
              <a:rPr lang="en-US" sz="4600" b="1" i="1" dirty="0">
                <a:solidFill>
                  <a:schemeClr val="bg1"/>
                </a:solidFill>
                <a:effectLst>
                  <a:outerShdw blurRad="38100" dist="38100" dir="2700000" algn="ctr" rotWithShape="0">
                    <a:schemeClr val="tx1"/>
                  </a:outerShdw>
                </a:effectLst>
              </a:rPr>
              <a:t>important</a:t>
            </a:r>
            <a:r>
              <a:rPr lang="en-US" sz="4600" dirty="0">
                <a:solidFill>
                  <a:schemeClr val="bg1"/>
                </a:solidFill>
                <a:effectLst>
                  <a:outerShdw blurRad="38100" dist="38100" dir="2700000" algn="ctr" rotWithShape="0">
                    <a:schemeClr val="tx1"/>
                  </a:outerShdw>
                </a:effectLst>
              </a:rPr>
              <a:t> angels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of the chief princes</a:t>
            </a:r>
            <a:r>
              <a:rPr lang="en-US" sz="4600" dirty="0">
                <a:solidFill>
                  <a:schemeClr val="bg1"/>
                </a:solidFill>
                <a:effectLst>
                  <a:outerShdw blurRad="38100" dist="38100" dir="2700000" algn="ctr" rotWithShape="0">
                    <a:schemeClr val="tx1"/>
                  </a:outerShdw>
                </a:effectLst>
              </a:rPr>
              <a:t>”), came to Gabriel’s aid. </a:t>
            </a:r>
          </a:p>
          <a:p>
            <a:r>
              <a:rPr lang="en-US" sz="4600" dirty="0">
                <a:solidFill>
                  <a:schemeClr val="bg1"/>
                </a:solidFill>
                <a:effectLst>
                  <a:outerShdw blurRad="38100" dist="38100" dir="2700000" algn="ctr" rotWithShape="0">
                    <a:schemeClr val="tx1"/>
                  </a:outerShdw>
                </a:effectLst>
              </a:rPr>
              <a:t>Perhaps the reason that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4600" dirty="0">
                <a:solidFill>
                  <a:schemeClr val="bg1"/>
                </a:solidFill>
                <a:effectLst>
                  <a:outerShdw blurRad="38100" dist="38100" dir="2700000" algn="ctr" rotWithShape="0">
                    <a:schemeClr val="tx1"/>
                  </a:outerShdw>
                </a:effectLst>
              </a:rPr>
              <a:t>” became involved and not some </a:t>
            </a:r>
            <a:r>
              <a:rPr lang="en-US" sz="4600" b="1" i="1" dirty="0">
                <a:solidFill>
                  <a:schemeClr val="bg1"/>
                </a:solidFill>
                <a:effectLst>
                  <a:outerShdw blurRad="38100" dist="38100" dir="2700000" algn="ctr" rotWithShape="0">
                    <a:schemeClr val="tx1"/>
                  </a:outerShdw>
                </a:effectLst>
              </a:rPr>
              <a:t>other</a:t>
            </a:r>
            <a:r>
              <a:rPr lang="en-US" sz="4600" dirty="0">
                <a:solidFill>
                  <a:schemeClr val="bg1"/>
                </a:solidFill>
                <a:effectLst>
                  <a:outerShdw blurRad="38100" dist="38100" dir="2700000" algn="ctr" rotWithShape="0">
                    <a:schemeClr val="tx1"/>
                  </a:outerShdw>
                </a:effectLst>
              </a:rPr>
              <a:t> powerful angel was that Daniel was interceding for </a:t>
            </a:r>
            <a:r>
              <a:rPr lang="en-US" sz="4600" b="1" i="1" dirty="0">
                <a:solidFill>
                  <a:schemeClr val="bg1"/>
                </a:solidFill>
                <a:effectLst>
                  <a:outerShdw blurRad="38100" dist="38100" dir="2700000" algn="ctr" rotWithShape="0">
                    <a:schemeClr val="tx1"/>
                  </a:outerShdw>
                </a:effectLst>
              </a:rPr>
              <a:t>Israel</a:t>
            </a:r>
            <a:r>
              <a:rPr lang="en-US" sz="4600" dirty="0">
                <a:solidFill>
                  <a:schemeClr val="bg1"/>
                </a:solidFill>
                <a:effectLst>
                  <a:outerShdw blurRad="38100" dist="38100" dir="2700000" algn="ctr" rotWithShape="0">
                    <a:schemeClr val="tx1"/>
                  </a:outerShdw>
                </a:effectLst>
              </a:rPr>
              <a:t>, a nation that </a:t>
            </a:r>
            <a:r>
              <a:rPr lang="en-US" sz="4600" b="1" i="1" dirty="0">
                <a:solidFill>
                  <a:schemeClr val="bg1"/>
                </a:solidFill>
                <a:effectLst>
                  <a:outerShdw blurRad="38100" dist="38100" dir="2700000" algn="ctr" rotWithShape="0">
                    <a:schemeClr val="tx1"/>
                  </a:outerShdw>
                </a:effectLst>
              </a:rPr>
              <a:t>seems</a:t>
            </a:r>
            <a:r>
              <a:rPr lang="en-US" sz="4600" dirty="0">
                <a:solidFill>
                  <a:schemeClr val="bg1"/>
                </a:solidFill>
                <a:effectLst>
                  <a:outerShdw blurRad="38100" dist="38100" dir="2700000" algn="ctr" rotWithShape="0">
                    <a:schemeClr val="tx1"/>
                  </a:outerShdw>
                </a:effectLst>
              </a:rPr>
              <a:t> to have been entrusted to Michael’s care (see Dan 10:21; 12:1).</a:t>
            </a:r>
          </a:p>
          <a:p>
            <a:r>
              <a:rPr lang="en-US" sz="4600" dirty="0">
                <a:solidFill>
                  <a:schemeClr val="bg1"/>
                </a:solidFill>
                <a:effectLst>
                  <a:outerShdw blurRad="38100" dist="38100" dir="2700000" algn="ctr" rotWithShape="0">
                    <a:schemeClr val="tx1"/>
                  </a:outerShdw>
                </a:effectLst>
              </a:rPr>
              <a:t>It then says that Gabriel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left there with the kings of Persia</a:t>
            </a:r>
            <a:r>
              <a:rPr lang="en-US" sz="4600" dirty="0">
                <a:solidFill>
                  <a:schemeClr val="bg1"/>
                </a:solidFill>
                <a:effectLst>
                  <a:outerShdw blurRad="38100" dist="38100" dir="2700000" algn="ctr" rotWithShape="0">
                    <a:schemeClr val="tx1"/>
                  </a:outerShdw>
                </a:effectLst>
              </a:rPr>
              <a:t>”.</a:t>
            </a:r>
          </a:p>
          <a:p>
            <a:r>
              <a:rPr lang="en-US" sz="4600" dirty="0">
                <a:solidFill>
                  <a:schemeClr val="bg1"/>
                </a:solidFill>
                <a:effectLst>
                  <a:outerShdw blurRad="38100" dist="38100" dir="2700000" algn="ctr" rotWithShape="0">
                    <a:schemeClr val="tx1"/>
                  </a:outerShdw>
                </a:effectLst>
              </a:rPr>
              <a:t>In the context of angelic warfare, these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a:t>
            </a:r>
            <a:r>
              <a:rPr lang="en-US" sz="4600" dirty="0">
                <a:solidFill>
                  <a:schemeClr val="bg1"/>
                </a:solidFill>
                <a:effectLst>
                  <a:outerShdw blurRad="38100" dist="38100" dir="2700000" algn="ctr" rotWithShape="0">
                    <a:schemeClr val="tx1"/>
                  </a:outerShdw>
                </a:effectLst>
              </a:rPr>
              <a:t>” likely were spiritual rulers who were attempting to control Persia.</a:t>
            </a:r>
          </a:p>
          <a:p>
            <a:pPr marL="0" indent="0">
              <a:buNone/>
            </a:pPr>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68F7C39-9931-AE16-0791-FC9CAD95647B}"/>
              </a:ext>
            </a:extLst>
          </p:cNvPr>
          <p:cNvSpPr>
            <a:spLocks noGrp="1"/>
          </p:cNvSpPr>
          <p:nvPr>
            <p:ph type="title"/>
          </p:nvPr>
        </p:nvSpPr>
        <p:spPr>
          <a:xfrm>
            <a:off x="0" y="6"/>
            <a:ext cx="12192000" cy="9305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 of the kingdom of Persia withstood me twenty-one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of the chief princes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came to help me, for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left there with the kings of Persia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FA11406-75AE-D9C3-84CD-E7D42CA07D90}"/>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284–286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61276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E9A1262-2FE5-C054-5B73-398F8E3EB82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2415C1-EA89-D89D-6553-71F4012FD0F1}"/>
              </a:ext>
            </a:extLst>
          </p:cNvPr>
          <p:cNvSpPr>
            <a:spLocks noGrp="1"/>
          </p:cNvSpPr>
          <p:nvPr>
            <p:ph idx="1"/>
          </p:nvPr>
        </p:nvSpPr>
        <p:spPr>
          <a:xfrm>
            <a:off x="28197" y="1084351"/>
            <a:ext cx="12163803" cy="5486400"/>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Regardless of the exact meaning of this last clause, the point of the verse is clear. </a:t>
            </a:r>
          </a:p>
          <a:p>
            <a:r>
              <a:rPr lang="en-US" sz="4000" dirty="0">
                <a:solidFill>
                  <a:schemeClr val="bg1"/>
                </a:solidFill>
                <a:effectLst>
                  <a:outerShdw blurRad="38100" dist="38100" dir="2700000" algn="ctr" rotWithShape="0">
                    <a:schemeClr val="tx1"/>
                  </a:outerShdw>
                </a:effectLst>
              </a:rPr>
              <a:t>Gabriel had been on his way from heaven with a message for Daniel but had been temporarily delayed by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 of the kingdom of Persia</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At which point,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4000" dirty="0">
                <a:solidFill>
                  <a:schemeClr val="bg1"/>
                </a:solidFill>
                <a:effectLst>
                  <a:outerShdw blurRad="38100" dist="38100" dir="2700000" algn="ctr" rotWithShape="0">
                    <a:schemeClr val="tx1"/>
                  </a:outerShdw>
                </a:effectLst>
              </a:rPr>
              <a:t>” arrived and helped him to overcome this foe, which then allowed Gabriel to </a:t>
            </a:r>
            <a:r>
              <a:rPr lang="en-US" sz="4000" b="1" i="1" dirty="0">
                <a:solidFill>
                  <a:schemeClr val="bg1"/>
                </a:solidFill>
                <a:effectLst>
                  <a:outerShdw blurRad="38100" dist="38100" dir="2700000" algn="ctr" rotWithShape="0">
                    <a:schemeClr val="tx1"/>
                  </a:outerShdw>
                </a:effectLst>
              </a:rPr>
              <a:t>continue</a:t>
            </a:r>
            <a:r>
              <a:rPr lang="en-US" sz="4000" dirty="0">
                <a:solidFill>
                  <a:schemeClr val="bg1"/>
                </a:solidFill>
                <a:effectLst>
                  <a:outerShdw blurRad="38100" dist="38100" dir="2700000" algn="ctr" rotWithShape="0">
                    <a:schemeClr val="tx1"/>
                  </a:outerShdw>
                </a:effectLst>
              </a:rPr>
              <a:t> his journey. </a:t>
            </a:r>
          </a:p>
          <a:p>
            <a:r>
              <a:rPr lang="en-US" sz="4000" dirty="0">
                <a:solidFill>
                  <a:schemeClr val="bg1"/>
                </a:solidFill>
                <a:effectLst>
                  <a:outerShdw blurRad="38100" dist="38100" dir="2700000" algn="ctr" rotWithShape="0">
                    <a:schemeClr val="tx1"/>
                  </a:outerShdw>
                </a:effectLst>
              </a:rPr>
              <a:t>The conflict was probably </a:t>
            </a:r>
            <a:r>
              <a:rPr lang="en-US" sz="4000" b="1" i="1" dirty="0">
                <a:solidFill>
                  <a:schemeClr val="bg1"/>
                </a:solidFill>
                <a:effectLst>
                  <a:outerShdw blurRad="38100" dist="38100" dir="2700000" algn="ctr" rotWithShape="0">
                    <a:schemeClr val="tx1"/>
                  </a:outerShdw>
                </a:effectLst>
              </a:rPr>
              <a:t>not</a:t>
            </a:r>
            <a:r>
              <a:rPr lang="en-US" sz="4000" dirty="0">
                <a:solidFill>
                  <a:schemeClr val="bg1"/>
                </a:solidFill>
                <a:effectLst>
                  <a:outerShdw blurRad="38100" dist="38100" dir="2700000" algn="ctr" rotWithShape="0">
                    <a:schemeClr val="tx1"/>
                  </a:outerShdw>
                </a:effectLst>
              </a:rPr>
              <a:t> an attempt to prevent or delay the angel from bringing the message to Daniel (though this was one of the results), because, as we will soon see, this conflict was later </a:t>
            </a:r>
            <a:r>
              <a:rPr lang="en-US" sz="4000" b="1" i="1" dirty="0">
                <a:solidFill>
                  <a:schemeClr val="bg1"/>
                </a:solidFill>
                <a:effectLst>
                  <a:outerShdw blurRad="38100" dist="38100" dir="2700000" algn="ctr" rotWithShape="0">
                    <a:schemeClr val="tx1"/>
                  </a:outerShdw>
                </a:effectLst>
              </a:rPr>
              <a:t>resumed</a:t>
            </a:r>
            <a:r>
              <a:rPr lang="en-US" sz="4000" dirty="0">
                <a:solidFill>
                  <a:schemeClr val="bg1"/>
                </a:solidFill>
                <a:effectLst>
                  <a:outerShdw blurRad="38100" dist="38100" dir="2700000" algn="ctr" rotWithShape="0">
                    <a:schemeClr val="tx1"/>
                  </a:outerShdw>
                </a:effectLst>
              </a:rPr>
              <a:t> </a:t>
            </a:r>
            <a:r>
              <a:rPr lang="en-US" sz="4000" b="1" i="1" dirty="0">
                <a:solidFill>
                  <a:schemeClr val="bg1"/>
                </a:solidFill>
                <a:effectLst>
                  <a:outerShdw blurRad="38100" dist="38100" dir="2700000" algn="ctr" rotWithShape="0">
                    <a:schemeClr val="tx1"/>
                  </a:outerShdw>
                </a:effectLst>
              </a:rPr>
              <a:t>after</a:t>
            </a:r>
            <a:r>
              <a:rPr lang="en-US" sz="4000" dirty="0">
                <a:solidFill>
                  <a:schemeClr val="bg1"/>
                </a:solidFill>
                <a:effectLst>
                  <a:outerShdw blurRad="38100" dist="38100" dir="2700000" algn="ctr" rotWithShape="0">
                    <a:schemeClr val="tx1"/>
                  </a:outerShdw>
                </a:effectLst>
              </a:rPr>
              <a:t> the message had been delivered (cf. 10:20).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4000" dirty="0">
                <a:solidFill>
                  <a:schemeClr val="bg1"/>
                </a:solidFill>
                <a:effectLst>
                  <a:outerShdw blurRad="38100" dist="38100" dir="2700000" algn="ctr" rotWithShape="0">
                    <a:schemeClr val="tx1"/>
                  </a:outerShdw>
                </a:effectLst>
              </a:rPr>
              <a:t>”, who is </a:t>
            </a:r>
            <a:r>
              <a:rPr lang="en-US" sz="4000" b="1" i="1" dirty="0">
                <a:solidFill>
                  <a:schemeClr val="bg1"/>
                </a:solidFill>
                <a:effectLst>
                  <a:outerShdw blurRad="38100" dist="38100" dir="2700000" algn="ctr" rotWithShape="0">
                    <a:schemeClr val="tx1"/>
                  </a:outerShdw>
                </a:effectLst>
              </a:rPr>
              <a:t>introduced</a:t>
            </a:r>
            <a:r>
              <a:rPr lang="en-US" sz="4000" dirty="0">
                <a:solidFill>
                  <a:schemeClr val="bg1"/>
                </a:solidFill>
                <a:effectLst>
                  <a:outerShdw blurRad="38100" dist="38100" dir="2700000" algn="ctr" rotWithShape="0">
                    <a:schemeClr val="tx1"/>
                  </a:outerShdw>
                </a:effectLst>
              </a:rPr>
              <a:t> in this verse, is </a:t>
            </a:r>
            <a:r>
              <a:rPr lang="en-US" sz="4000" b="1" i="1" dirty="0">
                <a:solidFill>
                  <a:schemeClr val="bg1"/>
                </a:solidFill>
                <a:effectLst>
                  <a:outerShdw blurRad="38100" dist="38100" dir="2700000" algn="ctr" rotWithShape="0">
                    <a:schemeClr val="tx1"/>
                  </a:outerShdw>
                </a:effectLst>
              </a:rPr>
              <a:t>also</a:t>
            </a:r>
            <a:r>
              <a:rPr lang="en-US" sz="4000" dirty="0">
                <a:solidFill>
                  <a:schemeClr val="bg1"/>
                </a:solidFill>
                <a:effectLst>
                  <a:outerShdw blurRad="38100" dist="38100" dir="2700000" algn="ctr" rotWithShape="0">
                    <a:schemeClr val="tx1"/>
                  </a:outerShdw>
                </a:effectLst>
              </a:rPr>
              <a:t> mentioned in Dan 10:21; 12:1; Jude 9; and Rev 12:7 in Scripture. </a:t>
            </a:r>
          </a:p>
          <a:p>
            <a:r>
              <a:rPr lang="en-US" sz="4000" dirty="0">
                <a:solidFill>
                  <a:schemeClr val="bg1"/>
                </a:solidFill>
                <a:effectLst>
                  <a:outerShdw blurRad="38100" dist="38100" dir="2700000" algn="ctr" rotWithShape="0">
                    <a:schemeClr val="tx1"/>
                  </a:outerShdw>
                </a:effectLst>
              </a:rPr>
              <a:t>In Jude 9 Michael is called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archangel</a:t>
            </a:r>
            <a:r>
              <a:rPr lang="en-US" sz="4000" dirty="0">
                <a:solidFill>
                  <a:schemeClr val="bg1"/>
                </a:solidFill>
                <a:effectLst>
                  <a:outerShdw blurRad="38100" dist="38100" dir="2700000" algn="ctr" rotWithShape="0">
                    <a:schemeClr val="tx1"/>
                  </a:outerShdw>
                </a:effectLst>
              </a:rPr>
              <a:t>,” which means “first (chief) angel.”</a:t>
            </a:r>
          </a:p>
          <a:p>
            <a:r>
              <a:rPr lang="en-US" sz="4000" dirty="0">
                <a:solidFill>
                  <a:schemeClr val="bg1"/>
                </a:solidFill>
                <a:effectLst>
                  <a:outerShdw blurRad="38100" dist="38100" dir="2700000" algn="ctr" rotWithShape="0">
                    <a:schemeClr val="tx1"/>
                  </a:outerShdw>
                </a:effectLst>
              </a:rPr>
              <a:t>Michael has been assigned by God as Israel’s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a:t>
            </a:r>
            <a:r>
              <a:rPr lang="en-US" sz="4000" dirty="0">
                <a:solidFill>
                  <a:schemeClr val="bg1"/>
                </a:solidFill>
                <a:effectLst>
                  <a:outerShdw blurRad="38100" dist="38100" dir="2700000" algn="ctr" rotWithShape="0">
                    <a:schemeClr val="tx1"/>
                  </a:outerShdw>
                </a:effectLst>
              </a:rPr>
              <a:t>” (cf. 10:21). </a:t>
            </a:r>
          </a:p>
          <a:p>
            <a:r>
              <a:rPr lang="en-US" sz="4000" dirty="0">
                <a:solidFill>
                  <a:schemeClr val="bg1"/>
                </a:solidFill>
                <a:effectLst>
                  <a:outerShdw blurRad="38100" dist="38100" dir="2700000" algn="ctr" rotWithShape="0">
                    <a:schemeClr val="tx1"/>
                  </a:outerShdw>
                </a:effectLst>
              </a:rPr>
              <a:t>In Daniel 12:1 he is called a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a:t>
            </a:r>
            <a:r>
              <a:rPr lang="en-US" sz="4000" dirty="0">
                <a:solidFill>
                  <a:schemeClr val="bg1"/>
                </a:solidFill>
                <a:effectLst>
                  <a:outerShdw blurRad="38100" dist="38100" dir="2700000" algn="ctr" rotWithShape="0">
                    <a:schemeClr val="tx1"/>
                  </a:outerShdw>
                </a:effectLst>
              </a:rPr>
              <a:t>” and it also says there that 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has</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charge of </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watches over</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protects</a:t>
            </a:r>
            <a:r>
              <a:rPr lang="en-US" sz="4000" dirty="0">
                <a:solidFill>
                  <a:schemeClr val="bg1"/>
                </a:solidFill>
                <a:effectLst>
                  <a:outerShdw blurRad="38100" dist="38100" dir="2700000" algn="ctr" rotWithShape="0">
                    <a:schemeClr val="tx1"/>
                  </a:outerShdw>
                </a:effectLst>
              </a:rPr>
              <a:t>”] the Jewish people.</a:t>
            </a:r>
          </a:p>
          <a:p>
            <a:endParaRPr lang="en-US" sz="4000" dirty="0">
              <a:solidFill>
                <a:schemeClr val="bg1"/>
              </a:solidFill>
              <a:effectLst>
                <a:outerShdw blurRad="38100" dist="38100" dir="2700000" algn="ctr" rotWithShape="0">
                  <a:schemeClr val="tx1"/>
                </a:outerShdw>
              </a:effectLst>
            </a:endParaRPr>
          </a:p>
          <a:p>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3D4D3459-59BA-82B9-C3FC-B7B565642284}"/>
              </a:ext>
            </a:extLst>
          </p:cNvPr>
          <p:cNvSpPr>
            <a:spLocks noGrp="1"/>
          </p:cNvSpPr>
          <p:nvPr>
            <p:ph type="title"/>
          </p:nvPr>
        </p:nvSpPr>
        <p:spPr>
          <a:xfrm>
            <a:off x="0" y="6"/>
            <a:ext cx="12192000" cy="88619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 of the kingdom of Persia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withstood me twenty-one days,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one of the chief princes, came to help me, for I was left there with the kings of Persia…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33C93EF-60ED-6D2F-DE93-B9FC1BCC9187}"/>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284–286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12800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AF3322C-D6B2-8E54-D4F9-9118790BC76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D2F856-0735-67D1-4A02-5B4F95391361}"/>
              </a:ext>
            </a:extLst>
          </p:cNvPr>
          <p:cNvSpPr>
            <a:spLocks noGrp="1"/>
          </p:cNvSpPr>
          <p:nvPr>
            <p:ph idx="1"/>
          </p:nvPr>
        </p:nvSpPr>
        <p:spPr>
          <a:xfrm>
            <a:off x="28197" y="1179508"/>
            <a:ext cx="11975821" cy="5309160"/>
          </a:xfrm>
        </p:spPr>
        <p:txBody>
          <a:bodyPr>
            <a:normAutofit fontScale="70000" lnSpcReduction="20000"/>
          </a:bodyPr>
          <a:lstStyle/>
          <a:p>
            <a:r>
              <a:rPr lang="en-US" sz="4600" dirty="0">
                <a:solidFill>
                  <a:schemeClr val="bg1"/>
                </a:solidFill>
                <a:effectLst>
                  <a:outerShdw blurRad="38100" dist="38100" dir="2700000" algn="ctr" rotWithShape="0">
                    <a:schemeClr val="tx1"/>
                  </a:outerShdw>
                </a:effectLst>
              </a:rPr>
              <a:t>Who was this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 of the kingdom of Persia</a:t>
            </a:r>
            <a:r>
              <a:rPr lang="en-US" sz="4600" dirty="0">
                <a:solidFill>
                  <a:schemeClr val="bg1"/>
                </a:solidFill>
                <a:effectLst>
                  <a:outerShdw blurRad="38100" dist="38100" dir="2700000" algn="ctr" rotWithShape="0">
                    <a:schemeClr val="tx1"/>
                  </a:outerShdw>
                </a:effectLst>
              </a:rPr>
              <a:t>” who delayed Gabriel for three weeks? </a:t>
            </a:r>
          </a:p>
          <a:p>
            <a:r>
              <a:rPr lang="en-US" sz="4600" dirty="0">
                <a:solidFill>
                  <a:schemeClr val="bg1"/>
                </a:solidFill>
                <a:effectLst>
                  <a:outerShdw blurRad="38100" dist="38100" dir="2700000" algn="ctr" rotWithShape="0">
                    <a:schemeClr val="tx1"/>
                  </a:outerShdw>
                </a:effectLst>
              </a:rPr>
              <a:t>He </a:t>
            </a:r>
            <a:r>
              <a:rPr lang="en-US" sz="4600" b="1" i="1" dirty="0">
                <a:solidFill>
                  <a:schemeClr val="bg1"/>
                </a:solidFill>
                <a:effectLst>
                  <a:outerShdw blurRad="38100" dist="38100" dir="2700000" algn="ctr" rotWithShape="0">
                    <a:schemeClr val="tx1"/>
                  </a:outerShdw>
                </a:effectLst>
              </a:rPr>
              <a:t>must</a:t>
            </a:r>
            <a:r>
              <a:rPr lang="en-US" sz="4600" dirty="0">
                <a:solidFill>
                  <a:schemeClr val="bg1"/>
                </a:solidFill>
                <a:effectLst>
                  <a:outerShdw blurRad="38100" dist="38100" dir="2700000" algn="ctr" rotWithShape="0">
                    <a:schemeClr val="tx1"/>
                  </a:outerShdw>
                </a:effectLst>
              </a:rPr>
              <a:t> have been an </a:t>
            </a:r>
            <a:r>
              <a:rPr lang="en-US" sz="4600" b="1" i="1" dirty="0">
                <a:solidFill>
                  <a:schemeClr val="bg1"/>
                </a:solidFill>
                <a:effectLst>
                  <a:outerShdw blurRad="38100" dist="38100" dir="2700000" algn="ctr" rotWithShape="0">
                    <a:schemeClr val="tx1"/>
                  </a:outerShdw>
                </a:effectLst>
              </a:rPr>
              <a:t>angel</a:t>
            </a:r>
            <a:r>
              <a:rPr lang="en-US" sz="4600" dirty="0">
                <a:solidFill>
                  <a:schemeClr val="bg1"/>
                </a:solidFill>
                <a:effectLst>
                  <a:outerShdw blurRad="38100" dist="38100" dir="2700000" algn="ctr" rotWithShape="0">
                    <a:schemeClr val="tx1"/>
                  </a:outerShdw>
                </a:effectLst>
              </a:rPr>
              <a:t> since no human prince could have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withstood</a:t>
            </a:r>
            <a:r>
              <a:rPr lang="en-US" sz="4600" dirty="0">
                <a:solidFill>
                  <a:schemeClr val="bg1"/>
                </a:solidFill>
                <a:effectLst>
                  <a:outerShdw blurRad="38100" dist="38100" dir="2700000" algn="ctr" rotWithShape="0">
                    <a:schemeClr val="tx1"/>
                  </a:outerShdw>
                </a:effectLst>
              </a:rPr>
              <a:t>” the angel Gabriel. </a:t>
            </a:r>
          </a:p>
          <a:p>
            <a:r>
              <a:rPr lang="en-US" sz="4600" dirty="0">
                <a:solidFill>
                  <a:schemeClr val="bg1"/>
                </a:solidFill>
                <a:effectLst>
                  <a:outerShdw blurRad="38100" dist="38100" dir="2700000" algn="ctr" rotWithShape="0">
                    <a:schemeClr val="tx1"/>
                  </a:outerShdw>
                </a:effectLst>
              </a:rPr>
              <a:t>Moreover,  since the angel Michael is later identified as the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a:t>
            </a:r>
            <a:r>
              <a:rPr lang="en-US" sz="4600" dirty="0">
                <a:solidFill>
                  <a:schemeClr val="bg1"/>
                </a:solidFill>
                <a:effectLst>
                  <a:outerShdw blurRad="38100" dist="38100" dir="2700000" algn="ctr" rotWithShape="0">
                    <a:schemeClr val="tx1"/>
                  </a:outerShdw>
                </a:effectLst>
              </a:rPr>
              <a:t>” of Israel  in 10:21, it is reasonable to suppose that in the same context the “</a:t>
            </a:r>
            <a:r>
              <a:rPr lang="en-US" sz="4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the kingdom of </a:t>
            </a:r>
            <a:r>
              <a:rPr lang="en-US" sz="4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Persia</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4600" dirty="0">
                <a:solidFill>
                  <a:schemeClr val="bg1"/>
                </a:solidFill>
                <a:effectLst>
                  <a:outerShdw blurRad="38100" dist="38100" dir="2700000" algn="ctr" rotWithShape="0">
                    <a:schemeClr val="tx1"/>
                  </a:outerShdw>
                </a:effectLst>
              </a:rPr>
              <a:t>” was </a:t>
            </a:r>
            <a:r>
              <a:rPr lang="en-US" sz="4600" b="1" i="1" dirty="0">
                <a:solidFill>
                  <a:schemeClr val="bg1"/>
                </a:solidFill>
                <a:effectLst>
                  <a:outerShdw blurRad="38100" dist="38100" dir="2700000" algn="ctr" rotWithShape="0">
                    <a:schemeClr val="tx1"/>
                  </a:outerShdw>
                </a:effectLst>
              </a:rPr>
              <a:t>also</a:t>
            </a:r>
            <a:r>
              <a:rPr lang="en-US" sz="4600" dirty="0">
                <a:solidFill>
                  <a:schemeClr val="bg1"/>
                </a:solidFill>
                <a:effectLst>
                  <a:outerShdw blurRad="38100" dist="38100" dir="2700000" algn="ctr" rotWithShape="0">
                    <a:schemeClr val="tx1"/>
                  </a:outerShdw>
                </a:effectLst>
              </a:rPr>
              <a:t> an angel. </a:t>
            </a:r>
          </a:p>
          <a:p>
            <a:r>
              <a:rPr lang="en-US" sz="4600" dirty="0">
                <a:solidFill>
                  <a:schemeClr val="bg1"/>
                </a:solidFill>
                <a:effectLst>
                  <a:outerShdw blurRad="38100" dist="38100" dir="2700000" algn="ctr" rotWithShape="0">
                    <a:schemeClr val="tx1"/>
                  </a:outerShdw>
                </a:effectLst>
              </a:rPr>
              <a:t>Since this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a:t>
            </a:r>
            <a:r>
              <a:rPr lang="en-US" sz="4600" dirty="0">
                <a:solidFill>
                  <a:schemeClr val="bg1"/>
                </a:solidFill>
                <a:effectLst>
                  <a:outerShdw blurRad="38100" dist="38100" dir="2700000" algn="ctr" rotWithShape="0">
                    <a:schemeClr val="tx1"/>
                  </a:outerShdw>
                </a:effectLst>
              </a:rPr>
              <a:t>” </a:t>
            </a:r>
            <a:r>
              <a:rPr lang="en-US" sz="4600" b="1" i="1" dirty="0">
                <a:solidFill>
                  <a:schemeClr val="bg1"/>
                </a:solidFill>
                <a:effectLst>
                  <a:outerShdw blurRad="38100" dist="38100" dir="2700000" algn="ctr" rotWithShape="0">
                    <a:schemeClr val="tx1"/>
                  </a:outerShdw>
                </a:effectLst>
              </a:rPr>
              <a:t>opposed</a:t>
            </a:r>
            <a:r>
              <a:rPr lang="en-US" sz="4600" dirty="0">
                <a:solidFill>
                  <a:schemeClr val="bg1"/>
                </a:solidFill>
                <a:effectLst>
                  <a:outerShdw blurRad="38100" dist="38100" dir="2700000" algn="ctr" rotWithShape="0">
                    <a:schemeClr val="tx1"/>
                  </a:outerShdw>
                </a:effectLst>
              </a:rPr>
              <a:t> God’s angel, we know he is an </a:t>
            </a:r>
            <a:r>
              <a:rPr lang="en-US" sz="4600" b="1" i="1" dirty="0">
                <a:solidFill>
                  <a:schemeClr val="bg1"/>
                </a:solidFill>
                <a:effectLst>
                  <a:outerShdw blurRad="38100" dist="38100" dir="2700000" algn="ctr" rotWithShape="0">
                    <a:schemeClr val="tx1"/>
                  </a:outerShdw>
                </a:effectLst>
              </a:rPr>
              <a:t>evil</a:t>
            </a:r>
            <a:r>
              <a:rPr lang="en-US" sz="4600" dirty="0">
                <a:solidFill>
                  <a:schemeClr val="bg1"/>
                </a:solidFill>
                <a:effectLst>
                  <a:outerShdw blurRad="38100" dist="38100" dir="2700000" algn="ctr" rotWithShape="0">
                    <a:schemeClr val="tx1"/>
                  </a:outerShdw>
                </a:effectLst>
              </a:rPr>
              <a:t> angel, or what would be referred to in the New Testament as a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demon</a:t>
            </a:r>
            <a:r>
              <a:rPr lang="en-US" sz="4600" dirty="0">
                <a:solidFill>
                  <a:schemeClr val="bg1"/>
                </a:solidFill>
                <a:effectLst>
                  <a:outerShdw blurRad="38100" dist="38100" dir="2700000" algn="ctr" rotWithShape="0">
                    <a:schemeClr val="tx1"/>
                  </a:outerShdw>
                </a:effectLst>
              </a:rPr>
              <a:t>”. </a:t>
            </a:r>
          </a:p>
          <a:p>
            <a:r>
              <a:rPr lang="en-US" sz="4600" dirty="0">
                <a:solidFill>
                  <a:schemeClr val="bg1"/>
                </a:solidFill>
                <a:effectLst>
                  <a:outerShdw blurRad="38100" dist="38100" dir="2700000" algn="ctr" rotWithShape="0">
                    <a:schemeClr val="tx1"/>
                  </a:outerShdw>
                </a:effectLst>
              </a:rPr>
              <a:t>Since he is called the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 of the kingdom of </a:t>
            </a:r>
            <a:r>
              <a:rPr lang="en-US" sz="4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Persia</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4600" dirty="0">
                <a:solidFill>
                  <a:schemeClr val="bg1"/>
                </a:solidFill>
                <a:effectLst>
                  <a:outerShdw blurRad="38100" dist="38100" dir="2700000" algn="ctr" rotWithShape="0">
                    <a:schemeClr val="tx1"/>
                  </a:outerShdw>
                </a:effectLst>
              </a:rPr>
              <a:t>,” Persia must have been his special area of operation. </a:t>
            </a:r>
          </a:p>
          <a:p>
            <a:pPr marL="0" indent="0">
              <a:buNone/>
            </a:pPr>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ACA223B3-CE22-F705-B556-CF10C3774D7D}"/>
              </a:ext>
            </a:extLst>
          </p:cNvPr>
          <p:cNvSpPr>
            <a:spLocks noGrp="1"/>
          </p:cNvSpPr>
          <p:nvPr>
            <p:ph type="title"/>
          </p:nvPr>
        </p:nvSpPr>
        <p:spPr>
          <a:xfrm>
            <a:off x="0" y="6"/>
            <a:ext cx="12192000" cy="88619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 of the kingdom of Persia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withstood me twenty-one days, but Michael, one of the chief princes, came to help me, for I was left there with the kings of Persia…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9C18087-2570-866B-ADD0-EF78761C0047}"/>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284–286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34402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647F0A8-DDBE-2B52-271C-FFE778EF77F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07E6D2-CE58-4066-3A7C-806AD2CB70A8}"/>
              </a:ext>
            </a:extLst>
          </p:cNvPr>
          <p:cNvSpPr>
            <a:spLocks noGrp="1"/>
          </p:cNvSpPr>
          <p:nvPr>
            <p:ph idx="1"/>
          </p:nvPr>
        </p:nvSpPr>
        <p:spPr>
          <a:xfrm>
            <a:off x="28198" y="1055387"/>
            <a:ext cx="12040272" cy="5309160"/>
          </a:xfrm>
        </p:spPr>
        <p:txBody>
          <a:bodyPr>
            <a:normAutofit fontScale="92500" lnSpcReduction="20000"/>
          </a:bodyPr>
          <a:lstStyle/>
          <a:p>
            <a:r>
              <a:rPr lang="en-US" sz="4000" dirty="0">
                <a:solidFill>
                  <a:schemeClr val="bg1"/>
                </a:solidFill>
                <a:effectLst>
                  <a:outerShdw blurRad="38100" dist="38100" dir="2700000" algn="ctr" rotWithShape="0">
                    <a:schemeClr val="tx1"/>
                  </a:outerShdw>
                </a:effectLst>
              </a:rPr>
              <a:t>Therefore, this demon was either a powerful angel assigned to Persia by Satan or </a:t>
            </a:r>
            <a:r>
              <a:rPr lang="en-US" sz="4000" b="1" i="1" dirty="0">
                <a:solidFill>
                  <a:schemeClr val="bg1"/>
                </a:solidFill>
                <a:effectLst>
                  <a:outerShdw blurRad="38100" dist="38100" dir="2700000" algn="ctr" rotWithShape="0">
                    <a:schemeClr val="tx1"/>
                  </a:outerShdw>
                </a:effectLst>
              </a:rPr>
              <a:t>possibly</a:t>
            </a:r>
            <a:r>
              <a:rPr lang="en-US" sz="4000" dirty="0">
                <a:solidFill>
                  <a:schemeClr val="bg1"/>
                </a:solidFill>
                <a:effectLst>
                  <a:outerShdw blurRad="38100" dist="38100" dir="2700000" algn="ctr" rotWithShape="0">
                    <a:schemeClr val="tx1"/>
                  </a:outerShdw>
                </a:effectLst>
              </a:rPr>
              <a:t> he was Satan himself. </a:t>
            </a:r>
          </a:p>
          <a:p>
            <a:r>
              <a:rPr lang="en-US" sz="4000" dirty="0">
                <a:solidFill>
                  <a:schemeClr val="bg1"/>
                </a:solidFill>
                <a:effectLst>
                  <a:outerShdw blurRad="38100" dist="38100" dir="2700000" algn="ctr" rotWithShape="0">
                    <a:schemeClr val="tx1"/>
                  </a:outerShdw>
                </a:effectLst>
              </a:rPr>
              <a:t>Persia ruled the world in that day, and Satan would surely have concentrated his personal efforts in this most influential nation. </a:t>
            </a:r>
          </a:p>
          <a:p>
            <a:r>
              <a:rPr lang="en-US" sz="4000" dirty="0">
                <a:solidFill>
                  <a:schemeClr val="bg1"/>
                </a:solidFill>
                <a:effectLst>
                  <a:outerShdw blurRad="38100" dist="38100" dir="2700000" algn="ctr" rotWithShape="0">
                    <a:schemeClr val="tx1"/>
                  </a:outerShdw>
                </a:effectLst>
              </a:rPr>
              <a:t>If the demon </a:t>
            </a:r>
            <a:r>
              <a:rPr lang="en-US" sz="4000" b="1" i="1" dirty="0">
                <a:solidFill>
                  <a:schemeClr val="bg1"/>
                </a:solidFill>
                <a:effectLst>
                  <a:outerShdw blurRad="38100" dist="38100" dir="2700000" algn="ctr" rotWithShape="0">
                    <a:schemeClr val="tx1"/>
                  </a:outerShdw>
                </a:effectLst>
              </a:rPr>
              <a:t>was</a:t>
            </a:r>
            <a:r>
              <a:rPr lang="en-US" sz="4000" dirty="0">
                <a:solidFill>
                  <a:schemeClr val="bg1"/>
                </a:solidFill>
                <a:effectLst>
                  <a:outerShdw blurRad="38100" dist="38100" dir="2700000" algn="ctr" rotWithShape="0">
                    <a:schemeClr val="tx1"/>
                  </a:outerShdw>
                </a:effectLst>
              </a:rPr>
              <a:t> Satan, it would explain why Michael, one of God’s most powerful angels, was needed to help fight against him. </a:t>
            </a:r>
          </a:p>
          <a:p>
            <a:r>
              <a:rPr lang="en-US" sz="4000" dirty="0">
                <a:solidFill>
                  <a:schemeClr val="bg1"/>
                </a:solidFill>
                <a:effectLst>
                  <a:outerShdw blurRad="38100" dist="38100" dir="2700000" algn="ctr" rotWithShape="0">
                    <a:schemeClr val="tx1"/>
                  </a:outerShdw>
                </a:effectLst>
              </a:rPr>
              <a:t>Some commentaries suggest that it was this evil angel who influenced the kings of Persia to support the Samaritans against Israel which resulted in the Jews halting construction on the temple.</a:t>
            </a:r>
          </a:p>
          <a:p>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42CDB799-B1CE-3AD9-7E83-C705132A39F9}"/>
              </a:ext>
            </a:extLst>
          </p:cNvPr>
          <p:cNvSpPr>
            <a:spLocks noGrp="1"/>
          </p:cNvSpPr>
          <p:nvPr>
            <p:ph type="title"/>
          </p:nvPr>
        </p:nvSpPr>
        <p:spPr>
          <a:xfrm>
            <a:off x="0" y="6"/>
            <a:ext cx="12192000" cy="88619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prince of the kingdom of Persia withstood me twenty-one days, but Michael, one of the chief princes, came to help me, for I was left there with the kings of Persia…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0E62448-DADA-58FD-8B35-19440AC7E5D5}"/>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284–286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92786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172977</TotalTime>
  <Words>4831</Words>
  <Application>Microsoft Office PowerPoint</Application>
  <PresentationFormat>Widescreen</PresentationFormat>
  <Paragraphs>173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vt:lpstr>
      <vt:lpstr>Times New Roman</vt:lpstr>
      <vt:lpstr>Wingdings</vt:lpstr>
      <vt:lpstr>Office Theme</vt:lpstr>
      <vt:lpstr>PowerPoint Presentation</vt:lpstr>
      <vt:lpstr>God’s Delayed Messenger (10:10-14)</vt:lpstr>
      <vt:lpstr>10:10 And behold, a hand touched me and set me trembling on my hands and knees. (ESV)</vt:lpstr>
      <vt:lpstr>10:11 And he said to me, "O Daniel, man greatly loved, understand the words that I speak to you, and stand upright, for now I have been sent to you." And when he had spoken this word to me, I stood up trembling. (ESV)</vt:lpstr>
      <vt:lpstr>10:12 Then he said to me, “Fear not, Daniel, for from the first day that you set your heart to understand and humbled yourself before your God, your words have been heard, and I have come because of your words. (ESV)</vt:lpstr>
      <vt:lpstr>10:13 The prince of the kingdom of Persia withstood me twenty-one days, but Michael, one of the chief princes, came to help me, for I was left there with the kings of Persia… (ESV)</vt:lpstr>
      <vt:lpstr>10:13 The prince of the kingdom of Persia withstood me twenty-one days, but Michael, one of the chief princes, came to help me, for I was left there with the kings of Persia… (ESV)</vt:lpstr>
      <vt:lpstr>10:13 The prince of the kingdom of Persia withstood me twenty-one days, but Michael, one of the chief princes, came to help me, for I was left there with the kings of Persia… (ESV)</vt:lpstr>
      <vt:lpstr>10:13 The prince of the kingdom of Persia withstood me twenty-one days, but Michael, one of the chief princes, came to help me, for I was left there with the kings of Persia… (ESV)</vt:lpstr>
      <vt:lpstr>10:13 The prince of the kingdom of Persia withstood me twenty-one days, but Michael, one of the chief princes, came to help me, for I was left there with the kings of Persia… (ESV)</vt:lpstr>
      <vt:lpstr>10:13 The prince of the kingdom of Persia withstood me twenty-one days, but Michael, one of the chief princes, came to help me, for I was left there with the kings of Persia… (ESV)</vt:lpstr>
      <vt:lpstr>10:13 The prince of the kingdom of Persia withstood me twenty-one days, but Michael, one of the chief princes, came to help me, for I was left there with the kings of Persia… (ESV)</vt:lpstr>
      <vt:lpstr>10:13 The prince of the kingdom of Persia withstood me twenty-one days, but Michael, one of the chief princes, came to help me, for I was left there with the kings of Persia… (ESV)</vt:lpstr>
      <vt:lpstr>10:14 and [I] came to make you understand what is to happen to your people in the latter days. For the vision is for days yet to come.” (ESV)</vt:lpstr>
      <vt:lpstr>The Angel Gives Daniel Encouragement and Strength (10:15-11:1)</vt:lpstr>
      <vt:lpstr>The Angel Gives Daniel Encouragement and Strength (10:15-11:1)</vt:lpstr>
      <vt:lpstr>10:15 When he had spoken to me according to these words, I turned my face toward the ground and was mute. 16 And behold, one in the likeness of the children of man touched my lips. Then I opened my mouth and spoke. I said to him who stood before me, “O my lord, by reason of the vision pains have come upon me, and I retain no strength. 17 How can my lord's servant talk with my lord? For now no strength remains in me, and no breath is left in me.” (ESV)</vt:lpstr>
      <vt:lpstr>10:18 Again one having the appearance of a man touched me and strengthened me. 19 And he said, “O man greatly loved, fear not, peace be with you; be strong and of good courage.” And as he spoke to me, I was strengthened and said, "Let my lord speak, for you have strengthened me.” (ESV)</vt:lpstr>
      <vt:lpstr>10:20 Then he said, "Do you know why I have come to you? But now I will return to fight against the prince of Persia; and when I go out, behold, the prince of Greece will come. (ESV)</vt:lpstr>
      <vt:lpstr>10:20 Then he said, "Do you know why I have come to you? But now I will return to fight against the prince of Persia; and when I go out, behold, the prince of Greece will come. (ESV)</vt:lpstr>
      <vt:lpstr>10:21 But I will tell you what is inscribed in the book of truth: there is none who contends by my side against these except Michael, your prince. (ESV)</vt:lpstr>
      <vt:lpstr>11:1 "And as for me, in the first year of Darius the Mede, I stood up to confirm and strengthen him. (ESV)</vt:lpstr>
      <vt:lpstr>11:1 "And as for me, in the first year of Darius the Mede, I stood up to confirm and strengthen him.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1438</cp:revision>
  <cp:lastPrinted>2025-08-10T14:03:03Z</cp:lastPrinted>
  <dcterms:created xsi:type="dcterms:W3CDTF">2024-11-22T01:38:01Z</dcterms:created>
  <dcterms:modified xsi:type="dcterms:W3CDTF">2025-08-17T17:53:01Z</dcterms:modified>
</cp:coreProperties>
</file>