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1179" r:id="rId2"/>
    <p:sldId id="1177" r:id="rId3"/>
    <p:sldId id="1202" r:id="rId4"/>
    <p:sldId id="1203" r:id="rId5"/>
    <p:sldId id="1204" r:id="rId6"/>
    <p:sldId id="1205" r:id="rId7"/>
    <p:sldId id="1233" r:id="rId8"/>
    <p:sldId id="1206" r:id="rId9"/>
    <p:sldId id="1207" r:id="rId10"/>
    <p:sldId id="1209" r:id="rId11"/>
    <p:sldId id="1236" r:id="rId12"/>
    <p:sldId id="1208" r:id="rId13"/>
    <p:sldId id="1210" r:id="rId14"/>
    <p:sldId id="1211" r:id="rId15"/>
    <p:sldId id="1212" r:id="rId16"/>
    <p:sldId id="1218" r:id="rId17"/>
    <p:sldId id="1213" r:id="rId18"/>
    <p:sldId id="1214" r:id="rId19"/>
    <p:sldId id="1215" r:id="rId20"/>
    <p:sldId id="1216" r:id="rId21"/>
    <p:sldId id="1219" r:id="rId22"/>
    <p:sldId id="1221" r:id="rId23"/>
    <p:sldId id="1220" r:id="rId24"/>
    <p:sldId id="1234" r:id="rId25"/>
    <p:sldId id="1231" r:id="rId26"/>
    <p:sldId id="1237" r:id="rId2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FF"/>
    <a:srgbClr val="FFFF99"/>
    <a:srgbClr val="FFFFCC"/>
    <a:srgbClr val="0033CC"/>
    <a:srgbClr val="3700B4"/>
    <a:srgbClr val="1E00A8"/>
    <a:srgbClr val="4100B9"/>
    <a:srgbClr val="6F00D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7482" autoAdjust="0"/>
  </p:normalViewPr>
  <p:slideViewPr>
    <p:cSldViewPr snapToGrid="0">
      <p:cViewPr varScale="1">
        <p:scale>
          <a:sx n="158" d="100"/>
          <a:sy n="158" d="100"/>
        </p:scale>
        <p:origin x="188" y="132"/>
      </p:cViewPr>
      <p:guideLst/>
    </p:cSldViewPr>
  </p:slideViewPr>
  <p:notesTextViewPr>
    <p:cViewPr>
      <p:scale>
        <a:sx n="1" d="1"/>
        <a:sy n="1" d="1"/>
      </p:scale>
      <p:origin x="0" y="0"/>
    </p:cViewPr>
  </p:notesTextViewPr>
  <p:sorterViewPr>
    <p:cViewPr>
      <p:scale>
        <a:sx n="100" d="100"/>
        <a:sy n="100" d="100"/>
      </p:scale>
      <p:origin x="0" y="-1366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37C37FF-10C8-4DB3-8D86-D5E44D27C0CA}" type="datetimeFigureOut">
              <a:rPr lang="en-US" smtClean="0"/>
              <a:t>10/5/2025</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8B79C9-7D3E-4FDB-BDA2-CB6060862D11}" type="slidenum">
              <a:rPr lang="en-US" smtClean="0"/>
              <a:t>‹#›</a:t>
            </a:fld>
            <a:endParaRPr lang="en-US"/>
          </a:p>
        </p:txBody>
      </p:sp>
    </p:spTree>
    <p:extLst>
      <p:ext uri="{BB962C8B-B14F-4D97-AF65-F5344CB8AC3E}">
        <p14:creationId xmlns:p14="http://schemas.microsoft.com/office/powerpoint/2010/main" val="14225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9D3D7-1E06-B910-43D5-BFC4D58F64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01D1C-5D84-76BB-C42E-EC83EE4C13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D38870-55A9-9711-E2EF-FEC198F1F685}"/>
              </a:ext>
            </a:extLst>
          </p:cNvPr>
          <p:cNvSpPr>
            <a:spLocks noGrp="1"/>
          </p:cNvSpPr>
          <p:nvPr>
            <p:ph type="dt" sz="half" idx="10"/>
          </p:nvPr>
        </p:nvSpPr>
        <p:spPr/>
        <p:txBody>
          <a:bodyPr/>
          <a:lstStyle/>
          <a:p>
            <a:fld id="{B7A785C7-C7F7-4FE3-BA54-D8F7FBBCDA4F}" type="datetime8">
              <a:rPr lang="en-US" smtClean="0"/>
              <a:t>10/5/2025 4:26 PM</a:t>
            </a:fld>
            <a:endParaRPr lang="en-US"/>
          </a:p>
        </p:txBody>
      </p:sp>
      <p:sp>
        <p:nvSpPr>
          <p:cNvPr id="5" name="Footer Placeholder 4">
            <a:extLst>
              <a:ext uri="{FF2B5EF4-FFF2-40B4-BE49-F238E27FC236}">
                <a16:creationId xmlns:a16="http://schemas.microsoft.com/office/drawing/2014/main" id="{7F6F5A40-788C-A63E-A213-704A5796B4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609FB0-7612-0A13-CF3B-6FD59F5A0DA3}"/>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051265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35DCF-83D4-1288-64F6-3EC74387410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3D1FF-A08F-6432-AE47-FC2B1C8D68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EDCAA5-9659-FF36-FFFA-1C50155ADC6C}"/>
              </a:ext>
            </a:extLst>
          </p:cNvPr>
          <p:cNvSpPr>
            <a:spLocks noGrp="1"/>
          </p:cNvSpPr>
          <p:nvPr>
            <p:ph type="dt" sz="half" idx="10"/>
          </p:nvPr>
        </p:nvSpPr>
        <p:spPr/>
        <p:txBody>
          <a:bodyPr/>
          <a:lstStyle/>
          <a:p>
            <a:fld id="{5C7C2EB6-6A7D-47BF-802A-0B61D08FC687}" type="datetime8">
              <a:rPr lang="en-US" smtClean="0"/>
              <a:t>10/5/2025 4:26 PM</a:t>
            </a:fld>
            <a:endParaRPr lang="en-US"/>
          </a:p>
        </p:txBody>
      </p:sp>
      <p:sp>
        <p:nvSpPr>
          <p:cNvPr id="5" name="Footer Placeholder 4">
            <a:extLst>
              <a:ext uri="{FF2B5EF4-FFF2-40B4-BE49-F238E27FC236}">
                <a16:creationId xmlns:a16="http://schemas.microsoft.com/office/drawing/2014/main" id="{B14EB53E-919B-3EF6-3C1C-79EF838CB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69273A-1DEF-2464-715F-5472A7281216}"/>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3493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B6625-1F16-E88F-D23E-9916402F5E2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5CD301-8C8A-017E-D518-3099BB2782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8156D8-9CD9-F2A1-4AFD-D81F2328673A}"/>
              </a:ext>
            </a:extLst>
          </p:cNvPr>
          <p:cNvSpPr>
            <a:spLocks noGrp="1"/>
          </p:cNvSpPr>
          <p:nvPr>
            <p:ph type="dt" sz="half" idx="10"/>
          </p:nvPr>
        </p:nvSpPr>
        <p:spPr/>
        <p:txBody>
          <a:bodyPr/>
          <a:lstStyle/>
          <a:p>
            <a:fld id="{D182BCAA-5807-468F-8625-2A01A3E0E915}" type="datetime8">
              <a:rPr lang="en-US" smtClean="0"/>
              <a:t>10/5/2025 4:26 PM</a:t>
            </a:fld>
            <a:endParaRPr lang="en-US"/>
          </a:p>
        </p:txBody>
      </p:sp>
      <p:sp>
        <p:nvSpPr>
          <p:cNvPr id="5" name="Footer Placeholder 4">
            <a:extLst>
              <a:ext uri="{FF2B5EF4-FFF2-40B4-BE49-F238E27FC236}">
                <a16:creationId xmlns:a16="http://schemas.microsoft.com/office/drawing/2014/main" id="{83C01CBE-AC09-0BFE-5E75-3F93B0100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64C33A-1EB0-B831-A52D-AA628FB3BFA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0016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7E8A4-8034-6CA8-1E1A-47D295A07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840350-F1ED-CEB1-D622-36F537F04B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202004-C474-1493-6DBB-B55DA51283BC}"/>
              </a:ext>
            </a:extLst>
          </p:cNvPr>
          <p:cNvSpPr>
            <a:spLocks noGrp="1"/>
          </p:cNvSpPr>
          <p:nvPr>
            <p:ph type="dt" sz="half" idx="10"/>
          </p:nvPr>
        </p:nvSpPr>
        <p:spPr/>
        <p:txBody>
          <a:bodyPr/>
          <a:lstStyle/>
          <a:p>
            <a:fld id="{87C1C1E6-ED29-4692-ACEE-0C5846DC82E1}" type="datetime8">
              <a:rPr lang="en-US" smtClean="0"/>
              <a:t>10/5/2025 4:26 PM</a:t>
            </a:fld>
            <a:endParaRPr lang="en-US"/>
          </a:p>
        </p:txBody>
      </p:sp>
      <p:sp>
        <p:nvSpPr>
          <p:cNvPr id="5" name="Footer Placeholder 4">
            <a:extLst>
              <a:ext uri="{FF2B5EF4-FFF2-40B4-BE49-F238E27FC236}">
                <a16:creationId xmlns:a16="http://schemas.microsoft.com/office/drawing/2014/main" id="{7C9886FA-3FB9-5065-7CBD-D6363B5BFB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906CA9-4135-598C-7428-E272466B62A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270712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D67C8-8133-804A-9F5F-45614E864C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5DC25B-F931-0ED0-A1A5-7F73AE27C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15FF5-7372-8845-6521-BE0D1FDD820E}"/>
              </a:ext>
            </a:extLst>
          </p:cNvPr>
          <p:cNvSpPr>
            <a:spLocks noGrp="1"/>
          </p:cNvSpPr>
          <p:nvPr>
            <p:ph type="dt" sz="half" idx="10"/>
          </p:nvPr>
        </p:nvSpPr>
        <p:spPr/>
        <p:txBody>
          <a:bodyPr/>
          <a:lstStyle/>
          <a:p>
            <a:fld id="{5128464E-EE04-4B1F-A80F-B9FD8FB9650D}" type="datetime8">
              <a:rPr lang="en-US" smtClean="0"/>
              <a:t>10/5/2025 4:26 PM</a:t>
            </a:fld>
            <a:endParaRPr lang="en-US"/>
          </a:p>
        </p:txBody>
      </p:sp>
      <p:sp>
        <p:nvSpPr>
          <p:cNvPr id="5" name="Footer Placeholder 4">
            <a:extLst>
              <a:ext uri="{FF2B5EF4-FFF2-40B4-BE49-F238E27FC236}">
                <a16:creationId xmlns:a16="http://schemas.microsoft.com/office/drawing/2014/main" id="{0AE9F6E3-5C35-23D2-B838-00EE62191E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1CF06-DB13-2D70-EA8D-AD5D39E8C47A}"/>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202552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C2E1-2BC9-7E9B-8668-292B65778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7C765B-7AA6-1A73-B495-183DC03F51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94A8B5-CEB2-3A46-4139-F3F84A6AEB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5A833C-1F0C-64F5-6E74-47C733B6D49D}"/>
              </a:ext>
            </a:extLst>
          </p:cNvPr>
          <p:cNvSpPr>
            <a:spLocks noGrp="1"/>
          </p:cNvSpPr>
          <p:nvPr>
            <p:ph type="dt" sz="half" idx="10"/>
          </p:nvPr>
        </p:nvSpPr>
        <p:spPr/>
        <p:txBody>
          <a:bodyPr/>
          <a:lstStyle/>
          <a:p>
            <a:fld id="{14B516CB-B3AB-4C05-BD8F-AC5CEA40B84E}" type="datetime8">
              <a:rPr lang="en-US" smtClean="0"/>
              <a:t>10/5/2025 4:26 PM</a:t>
            </a:fld>
            <a:endParaRPr lang="en-US"/>
          </a:p>
        </p:txBody>
      </p:sp>
      <p:sp>
        <p:nvSpPr>
          <p:cNvPr id="6" name="Footer Placeholder 5">
            <a:extLst>
              <a:ext uri="{FF2B5EF4-FFF2-40B4-BE49-F238E27FC236}">
                <a16:creationId xmlns:a16="http://schemas.microsoft.com/office/drawing/2014/main" id="{7522BBD7-D1FD-96CB-955F-1BD1255F60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9ABB3D-D4A2-1E1D-43DF-5BD6CCA8032D}"/>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486293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5EFE-F290-450B-C9AE-BC4E8A520DB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80F03-39B1-19AF-F729-F2E6DB149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3F73DC-8FC3-7C36-8F50-F3CF3936E6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8077E3-4995-BE7D-57C5-EEF7575918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8A9DF-DE55-6771-C3AC-BA5774F7A2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C19F6E-FB72-E379-B6C4-C44688748DD1}"/>
              </a:ext>
            </a:extLst>
          </p:cNvPr>
          <p:cNvSpPr>
            <a:spLocks noGrp="1"/>
          </p:cNvSpPr>
          <p:nvPr>
            <p:ph type="dt" sz="half" idx="10"/>
          </p:nvPr>
        </p:nvSpPr>
        <p:spPr/>
        <p:txBody>
          <a:bodyPr/>
          <a:lstStyle/>
          <a:p>
            <a:fld id="{F390785F-F96D-420C-97DD-8D72989C66A0}" type="datetime8">
              <a:rPr lang="en-US" smtClean="0"/>
              <a:t>10/5/2025 4:26 PM</a:t>
            </a:fld>
            <a:endParaRPr lang="en-US"/>
          </a:p>
        </p:txBody>
      </p:sp>
      <p:sp>
        <p:nvSpPr>
          <p:cNvPr id="8" name="Footer Placeholder 7">
            <a:extLst>
              <a:ext uri="{FF2B5EF4-FFF2-40B4-BE49-F238E27FC236}">
                <a16:creationId xmlns:a16="http://schemas.microsoft.com/office/drawing/2014/main" id="{D0E0F197-C0E0-DD4D-8F6A-FB9214EF22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EFA811-C023-8F4C-258A-71D818A1D35C}"/>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234231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67BF-F934-6636-13A6-A25B452243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96E405-4353-A6CB-3384-982A2F747CB7}"/>
              </a:ext>
            </a:extLst>
          </p:cNvPr>
          <p:cNvSpPr>
            <a:spLocks noGrp="1"/>
          </p:cNvSpPr>
          <p:nvPr>
            <p:ph type="dt" sz="half" idx="10"/>
          </p:nvPr>
        </p:nvSpPr>
        <p:spPr/>
        <p:txBody>
          <a:bodyPr/>
          <a:lstStyle/>
          <a:p>
            <a:fld id="{248F9E38-CD42-44AA-A854-648AA1458DAE}" type="datetime8">
              <a:rPr lang="en-US" smtClean="0"/>
              <a:t>10/5/2025 4:26 PM</a:t>
            </a:fld>
            <a:endParaRPr lang="en-US"/>
          </a:p>
        </p:txBody>
      </p:sp>
      <p:sp>
        <p:nvSpPr>
          <p:cNvPr id="4" name="Footer Placeholder 3">
            <a:extLst>
              <a:ext uri="{FF2B5EF4-FFF2-40B4-BE49-F238E27FC236}">
                <a16:creationId xmlns:a16="http://schemas.microsoft.com/office/drawing/2014/main" id="{862DF4A6-55AE-E177-1F0F-7F427FBF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66624DD-E353-8F88-A0D2-28ED71E3D44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55616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54E53F-7AD6-DB9F-C1AA-FD81916307A3}"/>
              </a:ext>
            </a:extLst>
          </p:cNvPr>
          <p:cNvSpPr>
            <a:spLocks noGrp="1"/>
          </p:cNvSpPr>
          <p:nvPr>
            <p:ph type="dt" sz="half" idx="10"/>
          </p:nvPr>
        </p:nvSpPr>
        <p:spPr/>
        <p:txBody>
          <a:bodyPr/>
          <a:lstStyle/>
          <a:p>
            <a:fld id="{FDD2F625-C442-460F-A33A-C385D42E4BF0}" type="datetime8">
              <a:rPr lang="en-US" smtClean="0"/>
              <a:t>10/5/2025 4:26 PM</a:t>
            </a:fld>
            <a:endParaRPr lang="en-US"/>
          </a:p>
        </p:txBody>
      </p:sp>
      <p:sp>
        <p:nvSpPr>
          <p:cNvPr id="3" name="Footer Placeholder 2">
            <a:extLst>
              <a:ext uri="{FF2B5EF4-FFF2-40B4-BE49-F238E27FC236}">
                <a16:creationId xmlns:a16="http://schemas.microsoft.com/office/drawing/2014/main" id="{49A1BEA7-E521-EFB6-A614-AA25E664B6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28A0A6-3426-F777-D745-C51471B06401}"/>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145496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F4472-1203-0952-0B24-BD0EAD5CFD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4D0110-C02C-D87E-B062-BE623ABB1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6B595-F64A-309A-8F14-9A2D590C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F1243-922E-DD1D-1639-47655E1AB389}"/>
              </a:ext>
            </a:extLst>
          </p:cNvPr>
          <p:cNvSpPr>
            <a:spLocks noGrp="1"/>
          </p:cNvSpPr>
          <p:nvPr>
            <p:ph type="dt" sz="half" idx="10"/>
          </p:nvPr>
        </p:nvSpPr>
        <p:spPr/>
        <p:txBody>
          <a:bodyPr/>
          <a:lstStyle/>
          <a:p>
            <a:fld id="{9AD9FFA2-37BB-4065-9E59-A04EE9D0B335}" type="datetime8">
              <a:rPr lang="en-US" smtClean="0"/>
              <a:t>10/5/2025 4:26 PM</a:t>
            </a:fld>
            <a:endParaRPr lang="en-US"/>
          </a:p>
        </p:txBody>
      </p:sp>
      <p:sp>
        <p:nvSpPr>
          <p:cNvPr id="6" name="Footer Placeholder 5">
            <a:extLst>
              <a:ext uri="{FF2B5EF4-FFF2-40B4-BE49-F238E27FC236}">
                <a16:creationId xmlns:a16="http://schemas.microsoft.com/office/drawing/2014/main" id="{ABFC9A5B-94C3-798B-ED21-431621A814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FC7C39-38A6-AED3-DEF8-62B0F13D241B}"/>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05338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BE40-D137-117B-5C80-B342354B1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52401C-2F38-01DA-2925-0EB99FB27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306111-57C5-955B-EDCD-34B3E0CC9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951AC-5BC5-EC54-1BDF-3B62381B6D86}"/>
              </a:ext>
            </a:extLst>
          </p:cNvPr>
          <p:cNvSpPr>
            <a:spLocks noGrp="1"/>
          </p:cNvSpPr>
          <p:nvPr>
            <p:ph type="dt" sz="half" idx="10"/>
          </p:nvPr>
        </p:nvSpPr>
        <p:spPr/>
        <p:txBody>
          <a:bodyPr/>
          <a:lstStyle/>
          <a:p>
            <a:fld id="{013A77E5-F162-4169-A739-FABD41F31034}" type="datetime8">
              <a:rPr lang="en-US" smtClean="0"/>
              <a:t>10/5/2025 4:26 PM</a:t>
            </a:fld>
            <a:endParaRPr lang="en-US"/>
          </a:p>
        </p:txBody>
      </p:sp>
      <p:sp>
        <p:nvSpPr>
          <p:cNvPr id="6" name="Footer Placeholder 5">
            <a:extLst>
              <a:ext uri="{FF2B5EF4-FFF2-40B4-BE49-F238E27FC236}">
                <a16:creationId xmlns:a16="http://schemas.microsoft.com/office/drawing/2014/main" id="{60BA0740-9CDC-3F83-F22F-6A430E5F65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A168F-496E-608D-E2CC-8E3D1574A949}"/>
              </a:ext>
            </a:extLst>
          </p:cNvPr>
          <p:cNvSpPr>
            <a:spLocks noGrp="1"/>
          </p:cNvSpPr>
          <p:nvPr>
            <p:ph type="sldNum" sz="quarter" idx="12"/>
          </p:nvPr>
        </p:nvSpPr>
        <p:spPr/>
        <p:txBody>
          <a:bodyPr/>
          <a:lstStyle/>
          <a:p>
            <a:fld id="{B62F9812-7396-49BD-A011-6A37D97C8A4C}" type="slidenum">
              <a:rPr lang="en-US" smtClean="0"/>
              <a:t>‹#›</a:t>
            </a:fld>
            <a:endParaRPr lang="en-US"/>
          </a:p>
        </p:txBody>
      </p:sp>
    </p:spTree>
    <p:extLst>
      <p:ext uri="{BB962C8B-B14F-4D97-AF65-F5344CB8AC3E}">
        <p14:creationId xmlns:p14="http://schemas.microsoft.com/office/powerpoint/2010/main" val="372373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BD4B27-6CDA-AB2D-F14B-FB10A975CB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4BB02E-3AEB-BE4B-5EFA-E438C98730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CE556-CDA2-3DBE-F45F-88ED34C4B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5C8904-FB86-4BDA-A8FA-65327C0ABD7E}" type="datetime8">
              <a:rPr lang="en-US" smtClean="0"/>
              <a:t>10/5/2025 4:26 PM</a:t>
            </a:fld>
            <a:endParaRPr lang="en-US"/>
          </a:p>
        </p:txBody>
      </p:sp>
      <p:sp>
        <p:nvSpPr>
          <p:cNvPr id="5" name="Footer Placeholder 4">
            <a:extLst>
              <a:ext uri="{FF2B5EF4-FFF2-40B4-BE49-F238E27FC236}">
                <a16:creationId xmlns:a16="http://schemas.microsoft.com/office/drawing/2014/main" id="{BA6FF8D2-BFD8-CCB3-D054-567111AD0F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499E67-EF5C-43C9-9535-74047E0A04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F9812-7396-49BD-A011-6A37D97C8A4C}" type="slidenum">
              <a:rPr lang="en-US" smtClean="0"/>
              <a:t>‹#›</a:t>
            </a:fld>
            <a:endParaRPr lang="en-US"/>
          </a:p>
        </p:txBody>
      </p:sp>
    </p:spTree>
    <p:extLst>
      <p:ext uri="{BB962C8B-B14F-4D97-AF65-F5344CB8AC3E}">
        <p14:creationId xmlns:p14="http://schemas.microsoft.com/office/powerpoint/2010/main" val="1035401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bsplash.com/charis/media/ms/+b72rmnj"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www.purifiedbyfaith.com/Daniel/Daniel.ht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BA76976-394F-70DC-D3F9-ED50A118348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B394502-90E1-841B-0315-A985B1F37175}"/>
              </a:ext>
            </a:extLst>
          </p:cNvPr>
          <p:cNvSpPr>
            <a:spLocks noGrp="1"/>
          </p:cNvSpPr>
          <p:nvPr>
            <p:ph type="subTitle" idx="1"/>
          </p:nvPr>
        </p:nvSpPr>
        <p:spPr>
          <a:xfrm>
            <a:off x="9186930" y="1669962"/>
            <a:ext cx="2897746" cy="3434366"/>
          </a:xfrm>
        </p:spPr>
        <p:txBody>
          <a:bodyPr>
            <a:normAutofit/>
          </a:bodyPr>
          <a:lstStyle/>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Most High God rules over the kingdoms of the world and appoints anyone he desires to rule over them.</a:t>
            </a:r>
          </a:p>
          <a:p>
            <a:pPr algn="l"/>
            <a:r>
              <a:rPr lang="en-US" sz="2800" b="1"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8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(Dan 5:21b NLT)</a:t>
            </a:r>
            <a:endParaRPr lang="en-US" sz="3600" b="1" i="1" dirty="0">
              <a:solidFill>
                <a:srgbClr val="CCFFFF"/>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1647FDDA-3FAD-41B4-0768-D69DDFA8160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036432" cy="6121758"/>
          </a:xfrm>
          <a:prstGeom prst="rect">
            <a:avLst/>
          </a:prstGeom>
        </p:spPr>
      </p:pic>
      <p:sp>
        <p:nvSpPr>
          <p:cNvPr id="8" name="TextBox 7">
            <a:extLst>
              <a:ext uri="{FF2B5EF4-FFF2-40B4-BE49-F238E27FC236}">
                <a16:creationId xmlns:a16="http://schemas.microsoft.com/office/drawing/2014/main" id="{5A0B4786-5CBB-84C1-C203-D8920B60DBA8}"/>
              </a:ext>
            </a:extLst>
          </p:cNvPr>
          <p:cNvSpPr txBox="1"/>
          <p:nvPr/>
        </p:nvSpPr>
        <p:spPr>
          <a:xfrm>
            <a:off x="7774546" y="6519446"/>
            <a:ext cx="4417454"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https://subsplash.com/charis/media/ms/+b72rmnj</a:t>
            </a:r>
            <a:r>
              <a:rPr kumimoji="0" lang="en-US" sz="1600" b="0" i="0" u="none" strike="noStrike" kern="1200" cap="none" spc="0" normalizeH="0" baseline="0" noProof="0" dirty="0">
                <a:ln>
                  <a:noFill/>
                </a:ln>
                <a:solidFill>
                  <a:srgbClr val="CCFFFF"/>
                </a:solidFill>
                <a:effectLst/>
                <a:uLnTx/>
                <a:uFillTx/>
                <a:latin typeface="Calibri" panose="020F0502020204030204"/>
                <a:ea typeface="+mn-ea"/>
                <a:cs typeface="+mn-cs"/>
              </a:rPr>
              <a:t>   </a:t>
            </a:r>
          </a:p>
        </p:txBody>
      </p:sp>
      <p:sp>
        <p:nvSpPr>
          <p:cNvPr id="9" name="TextBox 8">
            <a:extLst>
              <a:ext uri="{FF2B5EF4-FFF2-40B4-BE49-F238E27FC236}">
                <a16:creationId xmlns:a16="http://schemas.microsoft.com/office/drawing/2014/main" id="{E71F6D99-2A26-274B-7834-477FA254B824}"/>
              </a:ext>
            </a:extLst>
          </p:cNvPr>
          <p:cNvSpPr txBox="1"/>
          <p:nvPr/>
        </p:nvSpPr>
        <p:spPr>
          <a:xfrm>
            <a:off x="22084" y="6306281"/>
            <a:ext cx="4797289" cy="58477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400" b="0" i="0" u="none" strike="noStrike" cap="none" spc="0" normalizeH="0" baseline="0">
                <a:ln>
                  <a:noFill/>
                </a:ln>
                <a:solidFill>
                  <a:srgbClr val="70AD47">
                    <a:lumMod val="60000"/>
                    <a:lumOff val="40000"/>
                  </a:srgbClr>
                </a:solidFill>
                <a:effectLst/>
                <a:uLnTx/>
                <a:uFillTx/>
                <a:latin typeface="Calibri" panose="020F0502020204030204"/>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40000"/>
                    <a:lumOff val="60000"/>
                  </a:srgbClr>
                </a:solidFill>
                <a:effectLst>
                  <a:outerShdw blurRad="50800" dist="50800" dir="5400000" algn="ctr" rotWithShape="0">
                    <a:prstClr val="black"/>
                  </a:outerShdw>
                </a:effectLst>
                <a:uLnTx/>
                <a:uFillTx/>
                <a:latin typeface="Calibri" panose="020F0502020204030204"/>
                <a:ea typeface="+mn-ea"/>
                <a:cs typeface="+mn-cs"/>
              </a:rPr>
              <a:t>To Download this lesson go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http://www.purifiedbyfaith.com/Daniel/Daniel.htm </a:t>
            </a:r>
            <a:endParaRPr kumimoji="0" lang="en-US" sz="1600" b="0" i="0" u="none" strike="noStrike" kern="1200" cap="none" spc="0" normalizeH="0" baseline="0" noProof="0" dirty="0">
              <a:ln>
                <a:noFill/>
              </a:ln>
              <a:solidFill>
                <a:srgbClr val="CCFFFF"/>
              </a:solidFill>
              <a:effectLst>
                <a:outerShdw blurRad="50800" dist="50800" dir="5400000" algn="ctr" rotWithShape="0">
                  <a:prstClr val="black"/>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0397199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973D7C5-ED5E-1B46-9354-B73D3AB70CB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7C1D37-7501-65F2-8EE6-19DCCCA17EE4}"/>
              </a:ext>
            </a:extLst>
          </p:cNvPr>
          <p:cNvSpPr>
            <a:spLocks noGrp="1"/>
          </p:cNvSpPr>
          <p:nvPr>
            <p:ph idx="1"/>
          </p:nvPr>
        </p:nvSpPr>
        <p:spPr>
          <a:xfrm>
            <a:off x="36905" y="1610139"/>
            <a:ext cx="11975821" cy="4878522"/>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trouble</a:t>
            </a:r>
            <a:r>
              <a:rPr lang="en-US" sz="3200" dirty="0">
                <a:solidFill>
                  <a:schemeClr val="bg1"/>
                </a:solidFill>
                <a:effectLst>
                  <a:outerShdw blurRad="38100" dist="38100" dir="2700000" algn="ctr" rotWithShape="0">
                    <a:schemeClr val="tx1"/>
                  </a:outerShdw>
                </a:effectLst>
              </a:rPr>
              <a:t>” is thought by most commentaries in our day (those of a “futurist” persuasion) to be a reference to a seven year of tribulation that they believe is yet future – occurring just prior to the second coming of Christ.</a:t>
            </a:r>
          </a:p>
          <a:p>
            <a:r>
              <a:rPr lang="en-US" sz="3200" dirty="0">
                <a:solidFill>
                  <a:schemeClr val="bg1"/>
                </a:solidFill>
                <a:effectLst>
                  <a:outerShdw blurRad="38100" dist="38100" dir="2700000" algn="ctr" rotWithShape="0">
                    <a:schemeClr val="tx1"/>
                  </a:outerShdw>
                </a:effectLst>
              </a:rPr>
              <a:t>But, in light of the chronological sequence of events described in Daniel 11-12, it seems likely that this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trouble</a:t>
            </a:r>
            <a:r>
              <a:rPr lang="en-US" sz="3200" dirty="0">
                <a:solidFill>
                  <a:schemeClr val="bg1"/>
                </a:solidFill>
                <a:effectLst>
                  <a:outerShdw blurRad="38100" dist="38100" dir="2700000" algn="ctr" rotWithShape="0">
                    <a:schemeClr val="tx1"/>
                  </a:outerShdw>
                </a:effectLst>
              </a:rPr>
              <a:t>” is a reference to the unparalleled suffering of the Jews that took place in the destruction of the temple by the Romans in 70 AD and the events leading up to that destruction.</a:t>
            </a:r>
          </a:p>
          <a:p>
            <a:r>
              <a:rPr lang="en-US" sz="3200" dirty="0">
                <a:solidFill>
                  <a:schemeClr val="bg1"/>
                </a:solidFill>
                <a:effectLst>
                  <a:outerShdw blurRad="38100" dist="38100" dir="2700000" algn="ctr" rotWithShape="0">
                    <a:schemeClr val="tx1"/>
                  </a:outerShdw>
                </a:effectLst>
              </a:rPr>
              <a:t>In fact, Jesus </a:t>
            </a:r>
            <a:r>
              <a:rPr lang="en-US" sz="3200" b="1" i="1" dirty="0">
                <a:solidFill>
                  <a:schemeClr val="bg1"/>
                </a:solidFill>
                <a:effectLst>
                  <a:outerShdw blurRad="38100" dist="38100" dir="2700000" algn="ctr" rotWithShape="0">
                    <a:schemeClr val="tx1"/>
                  </a:outerShdw>
                </a:effectLst>
              </a:rPr>
              <a:t>cites</a:t>
            </a:r>
            <a:r>
              <a:rPr lang="en-US" sz="3200" dirty="0">
                <a:solidFill>
                  <a:schemeClr val="bg1"/>
                </a:solidFill>
                <a:effectLst>
                  <a:outerShdw blurRad="38100" dist="38100" dir="2700000" algn="ctr" rotWithShape="0">
                    <a:schemeClr val="tx1"/>
                  </a:outerShdw>
                </a:effectLst>
              </a:rPr>
              <a:t> this verse when predicting the destruction of the temple in Matthew 24:21 where he says: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 then there will be great tribulation [=“time of trouble”], such as has not been from the beginning of the world until now…</a:t>
            </a:r>
            <a:r>
              <a:rPr lang="en-US" sz="3200" dirty="0">
                <a:solidFill>
                  <a:schemeClr val="bg1"/>
                </a:solidFill>
                <a:effectLst>
                  <a:outerShdw blurRad="38100" dist="38100" dir="2700000" algn="ctr" rotWithShape="0">
                    <a:schemeClr val="tx1"/>
                  </a:outerShdw>
                </a:effectLst>
              </a:rPr>
              <a:t>”</a:t>
            </a: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F6B625A0-CC0B-677A-B49D-ED11D36834B6}"/>
              </a:ext>
            </a:extLst>
          </p:cNvPr>
          <p:cNvSpPr>
            <a:spLocks noGrp="1"/>
          </p:cNvSpPr>
          <p:nvPr>
            <p:ph type="title"/>
          </p:nvPr>
        </p:nvSpPr>
        <p:spPr>
          <a:xfrm>
            <a:off x="0" y="10"/>
            <a:ext cx="12192000" cy="146700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that time shall arise Michael, the great prince who has charge of your people. And there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of trouble, such as never has been since there was a nation till that time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that time your people shall be delivered, everyone whose name shall be found written in the book.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7FB528B-D078-E8C9-B997-ED8AD914A41C}"/>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82-83)</a:t>
            </a:r>
          </a:p>
        </p:txBody>
      </p:sp>
    </p:spTree>
    <p:extLst>
      <p:ext uri="{BB962C8B-B14F-4D97-AF65-F5344CB8AC3E}">
        <p14:creationId xmlns:p14="http://schemas.microsoft.com/office/powerpoint/2010/main" val="2944221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168C494-18E5-22D8-FCEB-929EC8D9204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750DFD-64CB-B93C-5E2C-4FC263C6EC08}"/>
              </a:ext>
            </a:extLst>
          </p:cNvPr>
          <p:cNvSpPr>
            <a:spLocks noGrp="1"/>
          </p:cNvSpPr>
          <p:nvPr>
            <p:ph type="title"/>
          </p:nvPr>
        </p:nvSpPr>
        <p:spPr>
          <a:xfrm>
            <a:off x="0" y="18255"/>
            <a:ext cx="12192000" cy="763623"/>
          </a:xfrm>
        </p:spPr>
        <p:txBody>
          <a:bodyPr>
            <a:normAutofit/>
          </a:bodyPr>
          <a:lstStyle/>
          <a:p>
            <a:pPr algn="ctr"/>
            <a:r>
              <a:rPr lang="en-US" sz="48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Events Described in Daniel 11-12</a:t>
            </a:r>
          </a:p>
        </p:txBody>
      </p:sp>
      <p:graphicFrame>
        <p:nvGraphicFramePr>
          <p:cNvPr id="2" name="Table 1">
            <a:extLst>
              <a:ext uri="{FF2B5EF4-FFF2-40B4-BE49-F238E27FC236}">
                <a16:creationId xmlns:a16="http://schemas.microsoft.com/office/drawing/2014/main" id="{B614F11D-09DF-1753-1E42-5B98B48E9E1F}"/>
              </a:ext>
            </a:extLst>
          </p:cNvPr>
          <p:cNvGraphicFramePr>
            <a:graphicFrameLocks noGrp="1"/>
          </p:cNvGraphicFramePr>
          <p:nvPr>
            <p:extLst>
              <p:ext uri="{D42A27DB-BD31-4B8C-83A1-F6EECF244321}">
                <p14:modId xmlns:p14="http://schemas.microsoft.com/office/powerpoint/2010/main" val="1684749324"/>
              </p:ext>
            </p:extLst>
          </p:nvPr>
        </p:nvGraphicFramePr>
        <p:xfrm>
          <a:off x="478464" y="820277"/>
          <a:ext cx="11134415" cy="5833072"/>
        </p:xfrm>
        <a:graphic>
          <a:graphicData uri="http://schemas.openxmlformats.org/drawingml/2006/table">
            <a:tbl>
              <a:tblPr firstRow="1" bandRow="1">
                <a:tableStyleId>{5C22544A-7EE6-4342-B048-85BDC9FD1C3A}</a:tableStyleId>
              </a:tblPr>
              <a:tblGrid>
                <a:gridCol w="1372107">
                  <a:extLst>
                    <a:ext uri="{9D8B030D-6E8A-4147-A177-3AD203B41FA5}">
                      <a16:colId xmlns:a16="http://schemas.microsoft.com/office/drawing/2014/main" val="3377815288"/>
                    </a:ext>
                  </a:extLst>
                </a:gridCol>
                <a:gridCol w="9762308">
                  <a:extLst>
                    <a:ext uri="{9D8B030D-6E8A-4147-A177-3AD203B41FA5}">
                      <a16:colId xmlns:a16="http://schemas.microsoft.com/office/drawing/2014/main" val="3560229561"/>
                    </a:ext>
                  </a:extLst>
                </a:gridCol>
              </a:tblGrid>
              <a:tr h="399998">
                <a:tc>
                  <a:txBody>
                    <a:bodyPr/>
                    <a:lstStyle/>
                    <a:p>
                      <a:pPr algn="l"/>
                      <a:r>
                        <a:rPr lang="en-US" dirty="0"/>
                        <a:t>Verses</a:t>
                      </a:r>
                    </a:p>
                  </a:txBody>
                  <a:tcPr/>
                </a:tc>
                <a:tc>
                  <a:txBody>
                    <a:bodyPr/>
                    <a:lstStyle/>
                    <a:p>
                      <a:pPr algn="l"/>
                      <a:r>
                        <a:rPr lang="en-US" dirty="0"/>
                        <a:t>Event and Approximate Time Period</a:t>
                      </a:r>
                    </a:p>
                  </a:txBody>
                  <a:tcPr/>
                </a:tc>
                <a:extLst>
                  <a:ext uri="{0D108BD9-81ED-4DB2-BD59-A6C34878D82A}">
                    <a16:rowId xmlns:a16="http://schemas.microsoft.com/office/drawing/2014/main" val="447144471"/>
                  </a:ext>
                </a:extLst>
              </a:tr>
              <a:tr h="355117">
                <a:tc>
                  <a:txBody>
                    <a:bodyPr/>
                    <a:lstStyle/>
                    <a:p>
                      <a:pPr algn="l"/>
                      <a:r>
                        <a:rPr lang="en-US" dirty="0"/>
                        <a:t>11:2</a:t>
                      </a:r>
                    </a:p>
                  </a:txBody>
                  <a:tcPr/>
                </a:tc>
                <a:tc>
                  <a:txBody>
                    <a:bodyPr/>
                    <a:lstStyle/>
                    <a:p>
                      <a:pPr algn="l"/>
                      <a:r>
                        <a:rPr lang="en-US" b="1" dirty="0"/>
                        <a:t>Xerxes I</a:t>
                      </a:r>
                      <a:r>
                        <a:rPr lang="en-US" dirty="0"/>
                        <a:t> (the “fourth king” from Cyrus) whose reign was </a:t>
                      </a:r>
                      <a:r>
                        <a:rPr lang="en-US" b="1" dirty="0"/>
                        <a:t>486-465 B.</a:t>
                      </a:r>
                      <a:endParaRPr lang="en-US" dirty="0"/>
                    </a:p>
                  </a:txBody>
                  <a:tcPr/>
                </a:tc>
                <a:extLst>
                  <a:ext uri="{0D108BD9-81ED-4DB2-BD59-A6C34878D82A}">
                    <a16:rowId xmlns:a16="http://schemas.microsoft.com/office/drawing/2014/main" val="1701647636"/>
                  </a:ext>
                </a:extLst>
              </a:tr>
              <a:tr h="355117">
                <a:tc>
                  <a:txBody>
                    <a:bodyPr/>
                    <a:lstStyle/>
                    <a:p>
                      <a:pPr algn="l"/>
                      <a:r>
                        <a:rPr lang="en-US" dirty="0"/>
                        <a:t>11:3</a:t>
                      </a:r>
                    </a:p>
                  </a:txBody>
                  <a:tcPr/>
                </a:tc>
                <a:tc>
                  <a:txBody>
                    <a:bodyPr/>
                    <a:lstStyle/>
                    <a:p>
                      <a:pPr algn="l"/>
                      <a:r>
                        <a:rPr lang="en-US" dirty="0"/>
                        <a:t>Alexander’s reign </a:t>
                      </a:r>
                      <a:r>
                        <a:rPr lang="en-US" b="1" dirty="0"/>
                        <a:t>336-323 B.C.</a:t>
                      </a:r>
                      <a:r>
                        <a:rPr lang="en-US" dirty="0"/>
                        <a:t>; breakup of his empire immediately after his death in </a:t>
                      </a:r>
                      <a:r>
                        <a:rPr lang="en-US" b="1" dirty="0"/>
                        <a:t>323 B.C.</a:t>
                      </a:r>
                      <a:endParaRPr lang="en-US" dirty="0"/>
                    </a:p>
                  </a:txBody>
                  <a:tcPr/>
                </a:tc>
                <a:extLst>
                  <a:ext uri="{0D108BD9-81ED-4DB2-BD59-A6C34878D82A}">
                    <a16:rowId xmlns:a16="http://schemas.microsoft.com/office/drawing/2014/main" val="251649184"/>
                  </a:ext>
                </a:extLst>
              </a:tr>
              <a:tr h="621456">
                <a:tc>
                  <a:txBody>
                    <a:bodyPr/>
                    <a:lstStyle/>
                    <a:p>
                      <a:pPr algn="l"/>
                      <a:r>
                        <a:rPr lang="en-US" dirty="0"/>
                        <a:t>11:4-6</a:t>
                      </a:r>
                    </a:p>
                  </a:txBody>
                  <a:tcPr/>
                </a:tc>
                <a:tc>
                  <a:txBody>
                    <a:bodyPr/>
                    <a:lstStyle/>
                    <a:p>
                      <a:pPr algn="l"/>
                      <a:r>
                        <a:rPr lang="en-US" dirty="0"/>
                        <a:t>Ptolemy I (</a:t>
                      </a:r>
                      <a:r>
                        <a:rPr lang="en-US" b="1" dirty="0"/>
                        <a:t>323-285 B.C</a:t>
                      </a:r>
                      <a:r>
                        <a:rPr lang="en-US" dirty="0"/>
                        <a:t>.), Seleucus I (approx. </a:t>
                      </a:r>
                      <a:r>
                        <a:rPr lang="en-US" b="1" dirty="0"/>
                        <a:t>311-281 B.C.</a:t>
                      </a:r>
                      <a:r>
                        <a:rPr lang="en-US" dirty="0"/>
                        <a:t>), Antiochus II Theos (</a:t>
                      </a:r>
                      <a:r>
                        <a:rPr lang="en-US" b="1" dirty="0"/>
                        <a:t>262-246 B.C</a:t>
                      </a:r>
                      <a:r>
                        <a:rPr lang="en-US" dirty="0"/>
                        <a:t>.), Ptolemy II Philadelphus (</a:t>
                      </a:r>
                      <a:r>
                        <a:rPr lang="en-US" b="1" dirty="0"/>
                        <a:t>285-246 B.C.</a:t>
                      </a:r>
                      <a:r>
                        <a:rPr lang="en-US" dirty="0"/>
                        <a:t>)</a:t>
                      </a:r>
                    </a:p>
                  </a:txBody>
                  <a:tcPr/>
                </a:tc>
                <a:extLst>
                  <a:ext uri="{0D108BD9-81ED-4DB2-BD59-A6C34878D82A}">
                    <a16:rowId xmlns:a16="http://schemas.microsoft.com/office/drawing/2014/main" val="2945449035"/>
                  </a:ext>
                </a:extLst>
              </a:tr>
              <a:tr h="621456">
                <a:tc>
                  <a:txBody>
                    <a:bodyPr/>
                    <a:lstStyle/>
                    <a:p>
                      <a:pPr algn="l"/>
                      <a:r>
                        <a:rPr lang="en-US" dirty="0"/>
                        <a:t>11:7-9</a:t>
                      </a:r>
                    </a:p>
                  </a:txBody>
                  <a:tcPr/>
                </a:tc>
                <a:tc>
                  <a:txBody>
                    <a:bodyPr/>
                    <a:lstStyle/>
                    <a:p>
                      <a:pPr algn="l"/>
                      <a:r>
                        <a:rPr lang="en-US" dirty="0"/>
                        <a:t>Berenice married ~ </a:t>
                      </a:r>
                      <a:r>
                        <a:rPr lang="en-US" b="1" dirty="0"/>
                        <a:t>252-246 B.C.</a:t>
                      </a:r>
                      <a:r>
                        <a:rPr lang="en-US" dirty="0"/>
                        <a:t>, then Laodice killing Berenice etc., Ptolemy III’s campaigns around </a:t>
                      </a:r>
                      <a:r>
                        <a:rPr lang="en-US" b="1" dirty="0"/>
                        <a:t>246-241 B.C.</a:t>
                      </a:r>
                      <a:endParaRPr lang="en-US" dirty="0"/>
                    </a:p>
                  </a:txBody>
                  <a:tcPr/>
                </a:tc>
                <a:extLst>
                  <a:ext uri="{0D108BD9-81ED-4DB2-BD59-A6C34878D82A}">
                    <a16:rowId xmlns:a16="http://schemas.microsoft.com/office/drawing/2014/main" val="2185705373"/>
                  </a:ext>
                </a:extLst>
              </a:tr>
              <a:tr h="467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11:10-12</a:t>
                      </a:r>
                    </a:p>
                  </a:txBody>
                  <a:tcPr/>
                </a:tc>
                <a:tc>
                  <a:txBody>
                    <a:bodyPr/>
                    <a:lstStyle/>
                    <a:p>
                      <a:pPr algn="l"/>
                      <a:r>
                        <a:rPr lang="en-US" dirty="0"/>
                        <a:t>Seleucus III reign ~ </a:t>
                      </a:r>
                      <a:r>
                        <a:rPr lang="en-US" b="1" dirty="0"/>
                        <a:t>227-223 B.C.</a:t>
                      </a:r>
                      <a:r>
                        <a:rPr lang="en-US" dirty="0"/>
                        <a:t>, Antiochus III after that; Battle of Raphia in </a:t>
                      </a:r>
                      <a:r>
                        <a:rPr lang="en-US" b="1" dirty="0"/>
                        <a:t>217 B.C.</a:t>
                      </a:r>
                      <a:endParaRPr lang="en-US" dirty="0"/>
                    </a:p>
                  </a:txBody>
                  <a:tcPr/>
                </a:tc>
                <a:extLst>
                  <a:ext uri="{0D108BD9-81ED-4DB2-BD59-A6C34878D82A}">
                    <a16:rowId xmlns:a16="http://schemas.microsoft.com/office/drawing/2014/main" val="1989486302"/>
                  </a:ext>
                </a:extLst>
              </a:tr>
              <a:tr h="621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11:13-19</a:t>
                      </a:r>
                    </a:p>
                  </a:txBody>
                  <a:tcPr/>
                </a:tc>
                <a:tc>
                  <a:txBody>
                    <a:bodyPr/>
                    <a:lstStyle/>
                    <a:p>
                      <a:pPr algn="l"/>
                      <a:r>
                        <a:rPr lang="en-US" dirty="0"/>
                        <a:t>Antiochus III (the Great) reign </a:t>
                      </a:r>
                      <a:r>
                        <a:rPr lang="en-US" b="1" dirty="0"/>
                        <a:t>223-187 B.C.</a:t>
                      </a:r>
                      <a:r>
                        <a:rPr lang="en-US" dirty="0"/>
                        <a:t>; Battle of Magnesia ~ </a:t>
                      </a:r>
                      <a:r>
                        <a:rPr lang="en-US" b="1" dirty="0"/>
                        <a:t>190-189 B.C.</a:t>
                      </a:r>
                      <a:r>
                        <a:rPr lang="en-US" dirty="0"/>
                        <a:t>; afterwards he dies in </a:t>
                      </a:r>
                      <a:r>
                        <a:rPr lang="en-US" b="1" dirty="0"/>
                        <a:t>187 B.C.</a:t>
                      </a:r>
                      <a:endParaRPr lang="en-US" dirty="0"/>
                    </a:p>
                  </a:txBody>
                  <a:tcPr/>
                </a:tc>
                <a:extLst>
                  <a:ext uri="{0D108BD9-81ED-4DB2-BD59-A6C34878D82A}">
                    <a16:rowId xmlns:a16="http://schemas.microsoft.com/office/drawing/2014/main" val="2500959233"/>
                  </a:ext>
                </a:extLst>
              </a:tr>
              <a:tr h="621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11:20-25</a:t>
                      </a:r>
                    </a:p>
                  </a:txBody>
                  <a:tcPr/>
                </a:tc>
                <a:tc>
                  <a:txBody>
                    <a:bodyPr/>
                    <a:lstStyle/>
                    <a:p>
                      <a:pPr algn="l"/>
                      <a:r>
                        <a:rPr lang="en-US" dirty="0"/>
                        <a:t>Seleucus IV’s reign (</a:t>
                      </a:r>
                      <a:r>
                        <a:rPr lang="en-US" b="1" dirty="0"/>
                        <a:t>187-176 B.C.</a:t>
                      </a:r>
                      <a:r>
                        <a:rPr lang="en-US" dirty="0"/>
                        <a:t>), then his assassination. Antiochus IV comes to power (though not the rightful heir) in </a:t>
                      </a:r>
                      <a:r>
                        <a:rPr lang="en-US" b="1" dirty="0"/>
                        <a:t>175 B.C.</a:t>
                      </a:r>
                      <a:r>
                        <a:rPr lang="en-US" dirty="0"/>
                        <a:t> </a:t>
                      </a:r>
                    </a:p>
                  </a:txBody>
                  <a:tcPr/>
                </a:tc>
                <a:extLst>
                  <a:ext uri="{0D108BD9-81ED-4DB2-BD59-A6C34878D82A}">
                    <a16:rowId xmlns:a16="http://schemas.microsoft.com/office/drawing/2014/main" val="1119965594"/>
                  </a:ext>
                </a:extLst>
              </a:tr>
              <a:tr h="8877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11:32-35</a:t>
                      </a:r>
                    </a:p>
                  </a:txBody>
                  <a:tcPr/>
                </a:tc>
                <a:tc>
                  <a:txBody>
                    <a:bodyPr/>
                    <a:lstStyle/>
                    <a:p>
                      <a:pPr algn="l"/>
                      <a:r>
                        <a:rPr lang="en-US" dirty="0"/>
                        <a:t>Persecution of Jewish people, attempts to force worship of Greek gods; martyrs; uprising (Maccabean reaction); struggles; miraculous help; gradual weakening – roughly </a:t>
                      </a:r>
                      <a:r>
                        <a:rPr lang="en-US" b="1" dirty="0"/>
                        <a:t>168-165 B.C.</a:t>
                      </a:r>
                      <a:r>
                        <a:rPr lang="en-US" dirty="0"/>
                        <a:t>, leading to the Maccabean Revolt and the rededication of the temple in </a:t>
                      </a:r>
                      <a:r>
                        <a:rPr lang="en-US" b="1" dirty="0"/>
                        <a:t>164 B.C.</a:t>
                      </a:r>
                      <a:r>
                        <a:rPr lang="en-US" dirty="0"/>
                        <a:t> </a:t>
                      </a:r>
                    </a:p>
                  </a:txBody>
                  <a:tcPr/>
                </a:tc>
                <a:extLst>
                  <a:ext uri="{0D108BD9-81ED-4DB2-BD59-A6C34878D82A}">
                    <a16:rowId xmlns:a16="http://schemas.microsoft.com/office/drawing/2014/main" val="1189995506"/>
                  </a:ext>
                </a:extLst>
              </a:tr>
              <a:tr h="3551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11:36-45</a:t>
                      </a:r>
                    </a:p>
                  </a:txBody>
                  <a:tcPr/>
                </a:tc>
                <a:tc>
                  <a:txBody>
                    <a:bodyPr/>
                    <a:lstStyle/>
                    <a:p>
                      <a:pPr algn="l"/>
                      <a:r>
                        <a:rPr lang="en-US" dirty="0"/>
                        <a:t>The reign of Herod the Great </a:t>
                      </a:r>
                      <a:r>
                        <a:rPr lang="en-US" b="1" dirty="0"/>
                        <a:t>37 B.C. – 4 B.C</a:t>
                      </a:r>
                    </a:p>
                  </a:txBody>
                  <a:tcPr/>
                </a:tc>
                <a:extLst>
                  <a:ext uri="{0D108BD9-81ED-4DB2-BD59-A6C34878D82A}">
                    <a16:rowId xmlns:a16="http://schemas.microsoft.com/office/drawing/2014/main" val="2897027962"/>
                  </a:ext>
                </a:extLst>
              </a:tr>
              <a:tr h="3933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12:1-13</a:t>
                      </a:r>
                    </a:p>
                  </a:txBody>
                  <a:tcPr/>
                </a:tc>
                <a:tc>
                  <a:txBody>
                    <a:bodyPr/>
                    <a:lstStyle/>
                    <a:p>
                      <a:pPr algn="l"/>
                      <a:r>
                        <a:rPr lang="en-US" dirty="0"/>
                        <a:t>The first advent of Christ 4 B.C – 30 A.D; Events leading up to the destruction of the temple in </a:t>
                      </a:r>
                      <a:r>
                        <a:rPr lang="en-US" b="1" dirty="0"/>
                        <a:t>70 A.D.</a:t>
                      </a:r>
                    </a:p>
                  </a:txBody>
                  <a:tcPr/>
                </a:tc>
                <a:extLst>
                  <a:ext uri="{0D108BD9-81ED-4DB2-BD59-A6C34878D82A}">
                    <a16:rowId xmlns:a16="http://schemas.microsoft.com/office/drawing/2014/main" val="3674860389"/>
                  </a:ext>
                </a:extLst>
              </a:tr>
            </a:tbl>
          </a:graphicData>
        </a:graphic>
      </p:graphicFrame>
    </p:spTree>
    <p:extLst>
      <p:ext uri="{BB962C8B-B14F-4D97-AF65-F5344CB8AC3E}">
        <p14:creationId xmlns:p14="http://schemas.microsoft.com/office/powerpoint/2010/main" val="23064689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C27959B2-D4D1-F4CF-AAF7-EF3025871A6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4594615-3D78-4572-F336-9119386FAD9B}"/>
              </a:ext>
            </a:extLst>
          </p:cNvPr>
          <p:cNvSpPr>
            <a:spLocks noGrp="1"/>
          </p:cNvSpPr>
          <p:nvPr>
            <p:ph idx="1"/>
          </p:nvPr>
        </p:nvSpPr>
        <p:spPr>
          <a:xfrm>
            <a:off x="36905" y="1089329"/>
            <a:ext cx="11975821" cy="5399332"/>
          </a:xfrm>
        </p:spPr>
        <p:txBody>
          <a:bodyPr>
            <a:normAutofit fontScale="85000" lnSpcReduction="20000"/>
          </a:bodyPr>
          <a:lstStyle/>
          <a:p>
            <a:r>
              <a:rPr lang="en-US" sz="3200" dirty="0">
                <a:solidFill>
                  <a:schemeClr val="bg1"/>
                </a:solidFill>
                <a:effectLst>
                  <a:outerShdw blurRad="38100" dist="38100" dir="2700000" algn="ctr" rotWithShape="0">
                    <a:schemeClr val="tx1"/>
                  </a:outerShdw>
                </a:effectLst>
              </a:rPr>
              <a:t>Having referenced God’s people as those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whose name shall be found written in the book</a:t>
            </a:r>
            <a:r>
              <a:rPr lang="en-US" sz="3200" dirty="0">
                <a:solidFill>
                  <a:schemeClr val="bg1"/>
                </a:solidFill>
                <a:effectLst>
                  <a:outerShdw blurRad="38100" dist="38100" dir="2700000" algn="ctr" rotWithShape="0">
                    <a:schemeClr val="tx1"/>
                  </a:outerShdw>
                </a:effectLst>
              </a:rPr>
              <a:t>” at the end of the previous verse, the angel here contrasts the destiny of that group with those whose names do </a:t>
            </a:r>
            <a:r>
              <a:rPr lang="en-US" sz="3200" b="1" i="1" dirty="0">
                <a:solidFill>
                  <a:schemeClr val="bg1"/>
                </a:solidFill>
                <a:effectLst>
                  <a:outerShdw blurRad="38100" dist="38100" dir="2700000" algn="ctr" rotWithShape="0">
                    <a:schemeClr val="tx1"/>
                  </a:outerShdw>
                </a:effectLst>
              </a:rPr>
              <a:t>not</a:t>
            </a:r>
            <a:r>
              <a:rPr lang="en-US" sz="3200" dirty="0">
                <a:solidFill>
                  <a:schemeClr val="bg1"/>
                </a:solidFill>
                <a:effectLst>
                  <a:outerShdw blurRad="38100" dist="38100" dir="2700000" algn="ctr" rotWithShape="0">
                    <a:schemeClr val="tx1"/>
                  </a:outerShdw>
                </a:effectLst>
              </a:rPr>
              <a:t> appear in the book. </a:t>
            </a:r>
          </a:p>
          <a:p>
            <a:r>
              <a:rPr lang="en-US" sz="3200" dirty="0">
                <a:solidFill>
                  <a:schemeClr val="bg1"/>
                </a:solidFill>
                <a:effectLst>
                  <a:outerShdw blurRad="38100" dist="38100" dir="2700000" algn="ctr" rotWithShape="0">
                    <a:schemeClr val="tx1"/>
                  </a:outerShdw>
                </a:effectLst>
              </a:rPr>
              <a:t>We are told here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 of those</a:t>
            </a:r>
            <a:r>
              <a:rPr lang="en-US" sz="3200" dirty="0">
                <a:solidFill>
                  <a:schemeClr val="bg1"/>
                </a:solidFill>
                <a:effectLst>
                  <a:outerShdw blurRad="38100" dist="38100" dir="2700000" algn="ctr" rotWithShape="0">
                    <a:schemeClr val="tx1"/>
                  </a:outerShdw>
                </a:effectLst>
              </a:rPr>
              <a:t>” perhaps better translated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multitudes</a:t>
            </a:r>
            <a:r>
              <a:rPr lang="en-US" sz="3200" dirty="0">
                <a:solidFill>
                  <a:schemeClr val="bg1"/>
                </a:solidFill>
                <a:effectLst>
                  <a:outerShdw blurRad="38100" dist="38100" dir="2700000" algn="ctr" rotWithShape="0">
                    <a:schemeClr val="tx1"/>
                  </a:outerShdw>
                </a:effectLst>
              </a:rPr>
              <a:t>”(see the NIV)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sleep in the dust of the earth shall awake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Sleep</a:t>
            </a:r>
            <a:r>
              <a:rPr lang="en-US" sz="3200" dirty="0">
                <a:solidFill>
                  <a:schemeClr val="bg1"/>
                </a:solidFill>
                <a:effectLst>
                  <a:outerShdw blurRad="38100" dist="38100" dir="2700000" algn="ctr" rotWithShape="0">
                    <a:schemeClr val="tx1"/>
                  </a:outerShdw>
                </a:effectLst>
              </a:rPr>
              <a:t>” is a figure of speech used frequently in the Bible to designate physical death (cf. John 11:11–14; Acts 7:60; 1 Thess 4:13; 1 Cor 15:51), as it does here. </a:t>
            </a:r>
          </a:p>
          <a:p>
            <a:r>
              <a:rPr lang="en-US" sz="3200" dirty="0">
                <a:solidFill>
                  <a:schemeClr val="bg1"/>
                </a:solidFill>
                <a:effectLst>
                  <a:outerShdw blurRad="38100" dist="38100" dir="2700000" algn="ctr" rotWithShape="0">
                    <a:schemeClr val="tx1"/>
                  </a:outerShdw>
                </a:effectLst>
              </a:rPr>
              <a:t>When the spirit of the believer leaves the body, there is no intermediate state; rather, the spirit goes directly into the presence of the Lord (cf. 2 Cor 5:8; Phil 1:21–23). </a:t>
            </a:r>
          </a:p>
          <a:p>
            <a:r>
              <a:rPr lang="en-US" sz="3200" dirty="0">
                <a:solidFill>
                  <a:schemeClr val="bg1"/>
                </a:solidFill>
                <a:effectLst>
                  <a:outerShdw blurRad="38100" dist="38100" dir="2700000" algn="ctr" rotWithShape="0">
                    <a:schemeClr val="tx1"/>
                  </a:outerShdw>
                </a:effectLst>
              </a:rPr>
              <a:t>Likewise, when the spirit of an unbeliever departs, it goes immediately to a place of conscious torment (cf. Luke 16:22ff.). </a:t>
            </a:r>
          </a:p>
          <a:p>
            <a:r>
              <a:rPr lang="en-US" sz="3200" dirty="0">
                <a:solidFill>
                  <a:schemeClr val="bg1"/>
                </a:solidFill>
                <a:effectLst>
                  <a:outerShdw blurRad="38100" dist="38100" dir="2700000" algn="ctr" rotWithShape="0">
                    <a:schemeClr val="tx1"/>
                  </a:outerShdw>
                </a:effectLst>
              </a:rPr>
              <a:t>The reason for using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sleep</a:t>
            </a:r>
            <a:r>
              <a:rPr lang="en-US" sz="3200" dirty="0">
                <a:solidFill>
                  <a:schemeClr val="bg1"/>
                </a:solidFill>
                <a:effectLst>
                  <a:outerShdw blurRad="38100" dist="38100" dir="2700000" algn="ctr" rotWithShape="0">
                    <a:schemeClr val="tx1"/>
                  </a:outerShdw>
                </a:effectLst>
              </a:rPr>
              <a:t>” here as a metaphor for dying is that sleep is a temporary state from which we normally awake, and so the reader is prepared for the thought of resurrection.</a:t>
            </a: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8E0D0DDC-D559-9855-564F-EDC22CF22782}"/>
              </a:ext>
            </a:extLst>
          </p:cNvPr>
          <p:cNvSpPr>
            <a:spLocks noGrp="1"/>
          </p:cNvSpPr>
          <p:nvPr>
            <p:ph type="title"/>
          </p:nvPr>
        </p:nvSpPr>
        <p:spPr>
          <a:xfrm>
            <a:off x="0" y="10"/>
            <a:ext cx="12192000" cy="90643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 of those who sleep in the dust of the earth shall awake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some to everlasting life, and some to shame and everlasting contempt.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23FBB62-F1D4-F846-E1EF-9C0EE0B74DDF}"/>
              </a:ext>
            </a:extLst>
          </p:cNvPr>
          <p:cNvSpPr txBox="1"/>
          <p:nvPr/>
        </p:nvSpPr>
        <p:spPr>
          <a:xfrm>
            <a:off x="0" y="6488660"/>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The New American Commentary (p. </a:t>
            </a:r>
            <a:r>
              <a:rPr lang="en-US" dirty="0">
                <a:solidFill>
                  <a:schemeClr val="bg1"/>
                </a:solidFill>
                <a:effectLst>
                  <a:outerShdw blurRad="38100" dist="38100" dir="2700000" algn="ctr" rotWithShape="0">
                    <a:schemeClr val="tx1"/>
                  </a:outerShdw>
                </a:effectLst>
              </a:rPr>
              <a:t>316</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1926749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B9B9F2D9-09D5-E65D-3D4F-5BF3743A5DB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AFFD1C9-C815-20FE-8A81-8AABCD9A0FD1}"/>
              </a:ext>
            </a:extLst>
          </p:cNvPr>
          <p:cNvSpPr>
            <a:spLocks noGrp="1"/>
          </p:cNvSpPr>
          <p:nvPr>
            <p:ph idx="1"/>
          </p:nvPr>
        </p:nvSpPr>
        <p:spPr>
          <a:xfrm>
            <a:off x="36905" y="970058"/>
            <a:ext cx="11975821" cy="5617597"/>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Two groups of resurrected persons with drastically different futures are represented in this verse.</a:t>
            </a:r>
          </a:p>
          <a:p>
            <a:r>
              <a:rPr lang="en-US" sz="3200" dirty="0">
                <a:solidFill>
                  <a:schemeClr val="bg1"/>
                </a:solidFill>
                <a:effectLst>
                  <a:outerShdw blurRad="38100" dist="38100" dir="2700000" algn="ctr" rotWithShape="0">
                    <a:schemeClr val="tx1"/>
                  </a:outerShdw>
                </a:effectLst>
              </a:rPr>
              <a:t>Jesus probably had this verse in mind in John 5:28-29 when he said: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Do not marvel at this, for an hour is coming when all who are in the tombs will hear his voice and come out, those who have done good to the resurrection of life, and those who have done evil to the resurrection of judgment</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Here we see that believers will rise to enjoy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everlasting life</a:t>
            </a:r>
            <a:r>
              <a:rPr lang="en-US" sz="3200" dirty="0">
                <a:solidFill>
                  <a:schemeClr val="bg1"/>
                </a:solidFill>
                <a:effectLst>
                  <a:outerShdw blurRad="38100" dist="38100" dir="2700000" algn="ctr" rotWithShape="0">
                    <a:schemeClr val="tx1"/>
                  </a:outerShdw>
                </a:effectLst>
              </a:rPr>
              <a:t>” in their new bodies. </a:t>
            </a:r>
          </a:p>
          <a:p>
            <a:r>
              <a:rPr lang="en-US" sz="3200" dirty="0">
                <a:solidFill>
                  <a:schemeClr val="bg1"/>
                </a:solidFill>
                <a:effectLst>
                  <a:outerShdw blurRad="38100" dist="38100" dir="2700000" algn="ctr" rotWithShape="0">
                    <a:schemeClr val="tx1"/>
                  </a:outerShdw>
                </a:effectLst>
              </a:rPr>
              <a:t>On the other hand, unbelievers will face “</a:t>
            </a:r>
            <a:r>
              <a:rPr lang="en-US" sz="31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shame</a:t>
            </a:r>
            <a:r>
              <a:rPr lang="en-US" sz="3200" dirty="0">
                <a:solidFill>
                  <a:schemeClr val="bg1"/>
                </a:solidFill>
                <a:effectLst>
                  <a:outerShdw blurRad="38100" dist="38100" dir="2700000" algn="ctr" rotWithShape="0">
                    <a:schemeClr val="tx1"/>
                  </a:outerShdw>
                </a:effectLst>
              </a:rPr>
              <a:t>” and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everlasting contempt</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Note the fate of both groups is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everlasting</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This verse contains the most explicit reference in the OT to the resurrection of the individual, but other Old Testament passages teach this idea as well (cf. Job 19:26; Ps 17:15; Isa 26:19).</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57BD2F88-77E7-2443-98AA-37F1D6C21851}"/>
              </a:ext>
            </a:extLst>
          </p:cNvPr>
          <p:cNvSpPr>
            <a:spLocks noGrp="1"/>
          </p:cNvSpPr>
          <p:nvPr>
            <p:ph type="title"/>
          </p:nvPr>
        </p:nvSpPr>
        <p:spPr>
          <a:xfrm>
            <a:off x="0" y="10"/>
            <a:ext cx="12192000" cy="90643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12:2</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 of those who sleep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dust of the earth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awake, some to everlasting life, and some to shame and everlasting contempt</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5B4CA98-1EE8-3AA8-9DDC-D06D8DFDD2D2}"/>
              </a:ext>
            </a:extLst>
          </p:cNvPr>
          <p:cNvSpPr txBox="1"/>
          <p:nvPr/>
        </p:nvSpPr>
        <p:spPr>
          <a:xfrm>
            <a:off x="0" y="6488660"/>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The New American Commentary (pp. </a:t>
            </a:r>
            <a:r>
              <a:rPr lang="en-US" dirty="0">
                <a:solidFill>
                  <a:schemeClr val="bg1"/>
                </a:solidFill>
                <a:effectLst>
                  <a:outerShdw blurRad="38100" dist="38100" dir="2700000" algn="ctr" rotWithShape="0">
                    <a:schemeClr val="tx1"/>
                  </a:outerShdw>
                </a:effectLst>
              </a:rPr>
              <a:t>316- 318</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2114494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9C1982D-6D56-5BFB-6304-05AC6DD24C2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14B01A-5C47-3F64-D429-904CF708B42B}"/>
              </a:ext>
            </a:extLst>
          </p:cNvPr>
          <p:cNvSpPr>
            <a:spLocks noGrp="1"/>
          </p:cNvSpPr>
          <p:nvPr>
            <p:ph idx="1"/>
          </p:nvPr>
        </p:nvSpPr>
        <p:spPr>
          <a:xfrm>
            <a:off x="36905" y="910372"/>
            <a:ext cx="11975821" cy="5683781"/>
          </a:xfrm>
        </p:spPr>
        <p:txBody>
          <a:bodyPr>
            <a:normAutofit/>
          </a:bodyPr>
          <a:lstStyle/>
          <a:p>
            <a:r>
              <a:rPr lang="en-US" dirty="0">
                <a:solidFill>
                  <a:schemeClr val="bg1"/>
                </a:solidFill>
                <a:effectLst>
                  <a:outerShdw blurRad="38100" dist="38100" dir="2700000" algn="ctr" rotWithShape="0">
                    <a:schemeClr val="tx1"/>
                  </a:outerShdw>
                </a:effectLst>
              </a:rPr>
              <a:t>In the New Testament age believers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a:t>
            </a:r>
            <a:r>
              <a:rPr lang="en-US" dirty="0">
                <a:solidFill>
                  <a:schemeClr val="bg1"/>
                </a:solidFill>
                <a:effectLst>
                  <a:outerShdw blurRad="38100" dist="38100" dir="2700000" algn="ctr" rotWithShape="0">
                    <a:schemeClr val="tx1"/>
                  </a:outerShdw>
                </a:effectLst>
              </a:rPr>
              <a:t>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who are [spiritually] wise</a:t>
            </a:r>
            <a:r>
              <a:rPr lang="en-US" dirty="0">
                <a:solidFill>
                  <a:schemeClr val="bg1"/>
                </a:solidFill>
                <a:effectLst>
                  <a:outerShdw blurRad="38100" dist="38100" dir="2700000" algn="ctr" rotWithShape="0">
                    <a:schemeClr val="tx1"/>
                  </a:outerShdw>
                </a:effectLst>
              </a:rPr>
              <a:t>” and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turn many to righteousness</a:t>
            </a:r>
            <a:r>
              <a:rPr lang="en-US" dirty="0">
                <a:solidFill>
                  <a:schemeClr val="bg1"/>
                </a:solidFill>
                <a:effectLst>
                  <a:outerShdw blurRad="38100" dist="38100" dir="2700000" algn="ctr" rotWithShape="0">
                    <a:schemeClr val="tx1"/>
                  </a:outerShdw>
                </a:effectLst>
              </a:rPr>
              <a:t>” will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shine like the brightness of the sky above</a:t>
            </a:r>
            <a:r>
              <a:rPr lang="en-US" dirty="0">
                <a:solidFill>
                  <a:schemeClr val="bg1"/>
                </a:solidFill>
                <a:effectLst>
                  <a:outerShdw blurRad="38100" dist="38100" dir="2700000" algn="ctr" rotWithShape="0">
                    <a:schemeClr val="tx1"/>
                  </a:outerShdw>
                </a:effectLst>
              </a:rPr>
              <a:t>” and “</a:t>
            </a:r>
            <a:r>
              <a:rPr lang="en-US"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the stars forever and ever</a:t>
            </a:r>
            <a:r>
              <a:rPr lang="en-US" dirty="0">
                <a:solidFill>
                  <a:schemeClr val="bg1"/>
                </a:solidFill>
                <a:effectLst>
                  <a:outerShdw blurRad="38100" dist="38100" dir="2700000" algn="ctr" rotWithShape="0">
                    <a:schemeClr val="tx1"/>
                  </a:outerShdw>
                </a:effectLst>
              </a:rPr>
              <a:t>.” </a:t>
            </a:r>
          </a:p>
          <a:p>
            <a:r>
              <a:rPr lang="en-US" dirty="0">
                <a:solidFill>
                  <a:schemeClr val="bg1"/>
                </a:solidFill>
                <a:effectLst>
                  <a:outerShdw blurRad="38100" dist="38100" dir="2700000" algn="ctr" rotWithShape="0">
                    <a:schemeClr val="tx1"/>
                  </a:outerShdw>
                </a:effectLst>
              </a:rPr>
              <a:t>The two parts of this verse contain parallel ideas.</a:t>
            </a:r>
          </a:p>
          <a:p>
            <a:r>
              <a:rPr lang="en-US" dirty="0">
                <a:solidFill>
                  <a:schemeClr val="bg1"/>
                </a:solidFill>
                <a:effectLst>
                  <a:outerShdw blurRad="38100" dist="38100" dir="2700000" algn="ctr" rotWithShape="0">
                    <a:schemeClr val="tx1"/>
                  </a:outerShdw>
                </a:effectLst>
              </a:rPr>
              <a:t>The reference here is to believers who are spiritually wise themselves and make others wise through their life and witness. </a:t>
            </a:r>
          </a:p>
          <a:p>
            <a:r>
              <a:rPr lang="en-US" dirty="0">
                <a:solidFill>
                  <a:schemeClr val="bg1"/>
                </a:solidFill>
                <a:effectLst>
                  <a:outerShdw blurRad="38100" dist="38100" dir="2700000" algn="ctr" rotWithShape="0">
                    <a:schemeClr val="tx1"/>
                  </a:outerShdw>
                </a:effectLst>
              </a:rPr>
              <a:t>Through words and deeds God’s children lead others to understand the call of the sovereign Lord upon their lives, a call that involves a life of holiness since God is holy. </a:t>
            </a:r>
          </a:p>
          <a:p>
            <a:r>
              <a:rPr lang="en-US" dirty="0">
                <a:solidFill>
                  <a:schemeClr val="bg1"/>
                </a:solidFill>
                <a:effectLst>
                  <a:outerShdw blurRad="38100" dist="38100" dir="2700000" algn="ctr" rotWithShape="0">
                    <a:schemeClr val="tx1"/>
                  </a:outerShdw>
                </a:effectLst>
              </a:rPr>
              <a:t>This verse is not talking about a special class of saints, but is describing something that characterizes the life of every true believer: those who live out their </a:t>
            </a:r>
            <a:r>
              <a:rPr lang="en-US" b="1" i="1" dirty="0">
                <a:solidFill>
                  <a:schemeClr val="bg1"/>
                </a:solidFill>
                <a:effectLst>
                  <a:outerShdw blurRad="38100" dist="38100" dir="2700000" algn="ctr" rotWithShape="0">
                    <a:schemeClr val="tx1"/>
                  </a:outerShdw>
                </a:effectLst>
              </a:rPr>
              <a:t>own</a:t>
            </a:r>
            <a:r>
              <a:rPr lang="en-US" dirty="0">
                <a:solidFill>
                  <a:schemeClr val="bg1"/>
                </a:solidFill>
                <a:effectLst>
                  <a:outerShdw blurRad="38100" dist="38100" dir="2700000" algn="ctr" rotWithShape="0">
                    <a:schemeClr val="tx1"/>
                  </a:outerShdw>
                </a:effectLst>
              </a:rPr>
              <a:t> faith and who, in turn, encourage and lead </a:t>
            </a:r>
            <a:r>
              <a:rPr lang="en-US" b="1" i="1" dirty="0">
                <a:solidFill>
                  <a:schemeClr val="bg1"/>
                </a:solidFill>
                <a:effectLst>
                  <a:outerShdw blurRad="38100" dist="38100" dir="2700000" algn="ctr" rotWithShape="0">
                    <a:schemeClr val="tx1"/>
                  </a:outerShdw>
                </a:effectLst>
              </a:rPr>
              <a:t>others</a:t>
            </a:r>
            <a:r>
              <a:rPr lang="en-US" dirty="0">
                <a:solidFill>
                  <a:schemeClr val="bg1"/>
                </a:solidFill>
                <a:effectLst>
                  <a:outerShdw blurRad="38100" dist="38100" dir="2700000" algn="ctr" rotWithShape="0">
                    <a:schemeClr val="tx1"/>
                  </a:outerShdw>
                </a:effectLst>
              </a:rPr>
              <a:t> to faith and righteousness.</a:t>
            </a:r>
          </a:p>
        </p:txBody>
      </p:sp>
      <p:sp>
        <p:nvSpPr>
          <p:cNvPr id="7" name="Title 1">
            <a:extLst>
              <a:ext uri="{FF2B5EF4-FFF2-40B4-BE49-F238E27FC236}">
                <a16:creationId xmlns:a16="http://schemas.microsoft.com/office/drawing/2014/main" id="{13829F21-9817-F1C9-16C4-DB7258CD4EE1}"/>
              </a:ext>
            </a:extLst>
          </p:cNvPr>
          <p:cNvSpPr>
            <a:spLocks noGrp="1"/>
          </p:cNvSpPr>
          <p:nvPr>
            <p:ph type="title"/>
          </p:nvPr>
        </p:nvSpPr>
        <p:spPr>
          <a:xfrm>
            <a:off x="0" y="11"/>
            <a:ext cx="12192000" cy="825480"/>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are wise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shine like the brightness of the sky above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turn many to righteousness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the stars forever and ever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B8ED1CB-01D2-90BB-7FF5-305199EEF0C1}"/>
              </a:ext>
            </a:extLst>
          </p:cNvPr>
          <p:cNvSpPr txBox="1"/>
          <p:nvPr/>
        </p:nvSpPr>
        <p:spPr>
          <a:xfrm>
            <a:off x="0" y="6488660"/>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The New American Commentary (pp. </a:t>
            </a:r>
            <a:r>
              <a:rPr lang="en-US" dirty="0">
                <a:solidFill>
                  <a:schemeClr val="bg1"/>
                </a:solidFill>
                <a:effectLst>
                  <a:outerShdw blurRad="38100" dist="38100" dir="2700000" algn="ctr" rotWithShape="0">
                    <a:schemeClr val="tx1"/>
                  </a:outerShdw>
                </a:effectLst>
              </a:rPr>
              <a:t>319–320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34528382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6D1E0B9-E82D-B93D-FAB6-2324F9868AC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42889C0-12ED-C8B4-ABCF-3A7D05B5C060}"/>
              </a:ext>
            </a:extLst>
          </p:cNvPr>
          <p:cNvSpPr>
            <a:spLocks noGrp="1"/>
          </p:cNvSpPr>
          <p:nvPr>
            <p:ph idx="1"/>
          </p:nvPr>
        </p:nvSpPr>
        <p:spPr>
          <a:xfrm>
            <a:off x="36905" y="1089329"/>
            <a:ext cx="11975821" cy="5399332"/>
          </a:xfrm>
        </p:spPr>
        <p:txBody>
          <a:bodyPr>
            <a:normAutofit fontScale="92500" lnSpcReduction="20000"/>
          </a:bodyPr>
          <a:lstStyle/>
          <a:p>
            <a:r>
              <a:rPr lang="en-US" sz="3500" dirty="0">
                <a:solidFill>
                  <a:schemeClr val="bg1"/>
                </a:solidFill>
                <a:effectLst>
                  <a:outerShdw blurRad="38100" dist="38100" dir="2700000" algn="ctr" rotWithShape="0">
                    <a:schemeClr val="tx1"/>
                  </a:outerShdw>
                </a:effectLst>
              </a:rPr>
              <a:t>Jesus cites this passage in Matt 13:43 where he declared that “</a:t>
            </a:r>
            <a:r>
              <a:rPr lang="en-US" sz="35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righteous will shine like the sun in the kingdom of their Father</a:t>
            </a:r>
            <a:r>
              <a:rPr lang="en-US" sz="3500" dirty="0">
                <a:solidFill>
                  <a:schemeClr val="bg1"/>
                </a:solidFill>
                <a:effectLst>
                  <a:outerShdw blurRad="38100" dist="38100" dir="2700000" algn="ctr" rotWithShape="0">
                    <a:schemeClr val="tx1"/>
                  </a:outerShdw>
                </a:effectLst>
              </a:rPr>
              <a:t>”. </a:t>
            </a:r>
          </a:p>
          <a:p>
            <a:r>
              <a:rPr lang="en-US" sz="3500" dirty="0">
                <a:solidFill>
                  <a:schemeClr val="bg1"/>
                </a:solidFill>
                <a:effectLst>
                  <a:outerShdw blurRad="38100" dist="38100" dir="2700000" algn="ctr" rotWithShape="0">
                    <a:schemeClr val="tx1"/>
                  </a:outerShdw>
                </a:effectLst>
              </a:rPr>
              <a:t>Just as stars display their beauty and glory in the sky, a bright (glorious) future and a great reward (which includes God’s blessings and great honor) awaits those who were wise enough to comprehend and obey spiritual truth and who led others to repent of their sins and live a righteous life. </a:t>
            </a:r>
          </a:p>
          <a:p>
            <a:r>
              <a:rPr lang="en-US" sz="3500" dirty="0">
                <a:solidFill>
                  <a:schemeClr val="bg1"/>
                </a:solidFill>
                <a:effectLst>
                  <a:outerShdw blurRad="38100" dist="38100" dir="2700000" algn="ctr" rotWithShape="0">
                    <a:schemeClr val="tx1"/>
                  </a:outerShdw>
                </a:effectLst>
              </a:rPr>
              <a:t>This blessed and glorious state will continue “</a:t>
            </a:r>
            <a:r>
              <a:rPr lang="en-US" sz="35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forever and ever</a:t>
            </a:r>
            <a:r>
              <a:rPr lang="en-US" sz="3500" dirty="0">
                <a:solidFill>
                  <a:schemeClr val="bg1"/>
                </a:solidFill>
                <a:effectLst>
                  <a:outerShdw blurRad="38100" dist="38100" dir="2700000" algn="ctr" rotWithShape="0">
                    <a:schemeClr val="tx1"/>
                  </a:outerShdw>
                </a:effectLst>
              </a:rPr>
              <a:t>”</a:t>
            </a:r>
          </a:p>
          <a:p>
            <a:r>
              <a:rPr lang="en-US" sz="3500" dirty="0">
                <a:solidFill>
                  <a:schemeClr val="bg1"/>
                </a:solidFill>
                <a:effectLst>
                  <a:outerShdw blurRad="38100" dist="38100" dir="2700000" algn="ctr" rotWithShape="0">
                    <a:schemeClr val="tx1"/>
                  </a:outerShdw>
                </a:effectLst>
              </a:rPr>
              <a:t>In this present world, believers often are persecuted, misunderstood, misrepresented, and suffer economically because of their spiritual priorities, and are overlooked by the world. </a:t>
            </a:r>
          </a:p>
          <a:p>
            <a:r>
              <a:rPr lang="en-US" sz="3500" dirty="0">
                <a:solidFill>
                  <a:schemeClr val="bg1"/>
                </a:solidFill>
                <a:effectLst>
                  <a:outerShdw blurRad="38100" dist="38100" dir="2700000" algn="ctr" rotWithShape="0">
                    <a:schemeClr val="tx1"/>
                  </a:outerShdw>
                </a:effectLst>
              </a:rPr>
              <a:t>Yet someday things will be different. </a:t>
            </a:r>
          </a:p>
          <a:p>
            <a:r>
              <a:rPr lang="en-US" sz="3500" dirty="0">
                <a:solidFill>
                  <a:schemeClr val="bg1"/>
                </a:solidFill>
                <a:effectLst>
                  <a:outerShdw blurRad="38100" dist="38100" dir="2700000" algn="ctr" rotWithShape="0">
                    <a:schemeClr val="tx1"/>
                  </a:outerShdw>
                </a:effectLst>
              </a:rPr>
              <a:t>Those who follow Christ and put his kingdom first will be rewarded. </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5A1CCDC6-54A4-3B4B-0AFA-55008099889F}"/>
              </a:ext>
            </a:extLst>
          </p:cNvPr>
          <p:cNvSpPr>
            <a:spLocks noGrp="1"/>
          </p:cNvSpPr>
          <p:nvPr>
            <p:ph type="title"/>
          </p:nvPr>
        </p:nvSpPr>
        <p:spPr>
          <a:xfrm>
            <a:off x="0" y="10"/>
            <a:ext cx="12192000" cy="90643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12:3</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those who are wise shall shine like the brightness of the sky above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those who turn many to righteousness,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like the stars forever and ever</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B223D2E-398F-4FE3-FC37-802C7A3D0709}"/>
              </a:ext>
            </a:extLst>
          </p:cNvPr>
          <p:cNvSpPr txBox="1"/>
          <p:nvPr/>
        </p:nvSpPr>
        <p:spPr>
          <a:xfrm>
            <a:off x="0" y="6488660"/>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The New American Commentary (pp. </a:t>
            </a:r>
            <a:r>
              <a:rPr lang="en-US" dirty="0">
                <a:solidFill>
                  <a:schemeClr val="bg1"/>
                </a:solidFill>
                <a:effectLst>
                  <a:outerShdw blurRad="38100" dist="38100" dir="2700000" algn="ctr" rotWithShape="0">
                    <a:schemeClr val="tx1"/>
                  </a:outerShdw>
                </a:effectLst>
              </a:rPr>
              <a:t>319–320</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6741179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0511557-CB83-368C-904E-B4E8DA0C676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88CEFE-B4BB-5189-0EC9-82B13F24C6CC}"/>
              </a:ext>
            </a:extLst>
          </p:cNvPr>
          <p:cNvSpPr>
            <a:spLocks noGrp="1"/>
          </p:cNvSpPr>
          <p:nvPr>
            <p:ph type="title"/>
          </p:nvPr>
        </p:nvSpPr>
        <p:spPr>
          <a:xfrm>
            <a:off x="0" y="1"/>
            <a:ext cx="12192000" cy="539777"/>
          </a:xfrm>
        </p:spPr>
        <p:txBody>
          <a:bodyPr>
            <a:noAutofit/>
          </a:bodyPr>
          <a:lstStyle/>
          <a:p>
            <a:pPr algn="ctr"/>
            <a:r>
              <a:rPr lang="en-US"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Final Command to Seal Up the Book (12:4)</a:t>
            </a:r>
          </a:p>
        </p:txBody>
      </p:sp>
      <p:sp>
        <p:nvSpPr>
          <p:cNvPr id="5" name="Content Placeholder 4">
            <a:extLst>
              <a:ext uri="{FF2B5EF4-FFF2-40B4-BE49-F238E27FC236}">
                <a16:creationId xmlns:a16="http://schemas.microsoft.com/office/drawing/2014/main" id="{76084A1A-BF46-5875-D6D2-73D8CFBD1BD9}"/>
              </a:ext>
            </a:extLst>
          </p:cNvPr>
          <p:cNvSpPr>
            <a:spLocks noGrp="1"/>
          </p:cNvSpPr>
          <p:nvPr>
            <p:ph idx="1"/>
          </p:nvPr>
        </p:nvSpPr>
        <p:spPr>
          <a:xfrm>
            <a:off x="357809" y="773413"/>
            <a:ext cx="11775111" cy="6084586"/>
          </a:xfrm>
        </p:spPr>
        <p:txBody>
          <a:bodyPr>
            <a:normAutofit/>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4</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you, Daniel, close up and seal the words of the scroll until the time of the end. Many will go here and there to increase knowledge.”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a:p>
            <a:pPr marL="0" indent="0">
              <a:buNone/>
            </a:pP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747782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94E336B2-1B84-C0AF-2A4C-809C6723ABA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687AAB8-6DF7-51CA-1814-72126D1761D0}"/>
              </a:ext>
            </a:extLst>
          </p:cNvPr>
          <p:cNvSpPr>
            <a:spLocks noGrp="1"/>
          </p:cNvSpPr>
          <p:nvPr>
            <p:ph idx="1"/>
          </p:nvPr>
        </p:nvSpPr>
        <p:spPr>
          <a:xfrm>
            <a:off x="36905" y="1066800"/>
            <a:ext cx="11975821" cy="5421860"/>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Here Daniel is told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shut up the words and seal the book</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As we saw in 8:26 this admonition concerned the preservation of the document, not its being kept “secret” (NRSV).</a:t>
            </a:r>
          </a:p>
          <a:p>
            <a:r>
              <a:rPr lang="en-US" sz="3200" dirty="0">
                <a:solidFill>
                  <a:schemeClr val="bg1"/>
                </a:solidFill>
                <a:effectLst>
                  <a:outerShdw blurRad="38100" dist="38100" dir="2700000" algn="ctr" rotWithShape="0">
                    <a:schemeClr val="tx1"/>
                  </a:outerShdw>
                </a:effectLst>
              </a:rPr>
              <a:t>In the ancient Near East the custom was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seal</a:t>
            </a:r>
            <a:r>
              <a:rPr lang="en-US" sz="3200" dirty="0">
                <a:solidFill>
                  <a:schemeClr val="bg1"/>
                </a:solidFill>
                <a:effectLst>
                  <a:outerShdw blurRad="38100" dist="38100" dir="2700000" algn="ctr" rotWithShape="0">
                    <a:schemeClr val="tx1"/>
                  </a:outerShdw>
                </a:effectLst>
              </a:rPr>
              <a:t>” an important document by impressing upon it the identifying marks of the parties involved and the recording scribe. </a:t>
            </a:r>
          </a:p>
          <a:p>
            <a:r>
              <a:rPr lang="en-US" sz="3200" dirty="0">
                <a:solidFill>
                  <a:schemeClr val="bg1"/>
                </a:solidFill>
                <a:effectLst>
                  <a:outerShdw blurRad="38100" dist="38100" dir="2700000" algn="ctr" rotWithShape="0">
                    <a:schemeClr val="tx1"/>
                  </a:outerShdw>
                </a:effectLst>
              </a:rPr>
              <a:t>A sealed text was not to be tampered with or changed. </a:t>
            </a:r>
          </a:p>
          <a:p>
            <a:r>
              <a:rPr lang="en-US" sz="3200" dirty="0">
                <a:solidFill>
                  <a:schemeClr val="bg1"/>
                </a:solidFill>
                <a:effectLst>
                  <a:outerShdw blurRad="38100" dist="38100" dir="2700000" algn="ctr" rotWithShape="0">
                    <a:schemeClr val="tx1"/>
                  </a:outerShdw>
                </a:effectLst>
              </a:rPr>
              <a:t>Then the original document was duplicated and placed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shut up </a:t>
            </a:r>
            <a:r>
              <a:rPr lang="en-US" sz="3200" dirty="0">
                <a:solidFill>
                  <a:schemeClr val="bg1"/>
                </a:solidFill>
                <a:effectLst>
                  <a:outerShdw blurRad="38100" dist="38100" dir="2700000" algn="ctr" rotWithShape="0">
                    <a:schemeClr val="tx1"/>
                  </a:outerShdw>
                </a:effectLst>
              </a:rPr>
              <a:t>”) in a safe place where it could be preserved. </a:t>
            </a:r>
          </a:p>
          <a:p>
            <a:r>
              <a:rPr lang="en-US" sz="3200" dirty="0">
                <a:solidFill>
                  <a:schemeClr val="bg1"/>
                </a:solidFill>
                <a:effectLst>
                  <a:outerShdw blurRad="38100" dist="38100" dir="2700000" algn="ctr" rotWithShape="0">
                    <a:schemeClr val="tx1"/>
                  </a:outerShdw>
                </a:effectLst>
              </a:rPr>
              <a:t>An excellent illustration of this process is recorded in Jeremiah 32:9-12: </a:t>
            </a:r>
          </a:p>
          <a:p>
            <a:pPr lvl="1"/>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I bought the field at Anathoth from </a:t>
            </a:r>
            <a:r>
              <a:rPr lang="en-US" sz="2900" i="1" dirty="0" err="1">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Hanamel</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my cousin… I signed the deed, </a:t>
            </a:r>
            <a:r>
              <a:rPr lang="en-US" sz="29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sealed</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it, got witnesses, and weighed the money on scales. Then I took the </a:t>
            </a:r>
            <a:r>
              <a:rPr lang="en-US" sz="29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sealed</a:t>
            </a:r>
            <a:r>
              <a:rPr lang="en-US" sz="29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deed of purchase, containing the terms and conditions and the open copy. And I gave the deed of purchase to Baruch the son of Neriah… in the presence of all…. </a:t>
            </a:r>
            <a:endParaRPr lang="en-US" sz="28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50685CFE-BE07-7600-08FF-B3B7D95F99EF}"/>
              </a:ext>
            </a:extLst>
          </p:cNvPr>
          <p:cNvSpPr>
            <a:spLocks noGrp="1"/>
          </p:cNvSpPr>
          <p:nvPr>
            <p:ph type="title"/>
          </p:nvPr>
        </p:nvSpPr>
        <p:spPr>
          <a:xfrm>
            <a:off x="0" y="10"/>
            <a:ext cx="12192000" cy="90643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you, Daniel,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shut up the words and seal the book</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until the time of the end. Many shall run to and </a:t>
            </a:r>
            <a:r>
              <a:rPr lang="en-US" sz="2400" i="1" dirty="0" err="1">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knowledge shall increase."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5AA0BA6-0AF2-2641-848F-09C562016512}"/>
              </a:ext>
            </a:extLst>
          </p:cNvPr>
          <p:cNvSpPr txBox="1"/>
          <p:nvPr/>
        </p:nvSpPr>
        <p:spPr>
          <a:xfrm>
            <a:off x="0" y="6488660"/>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The New American Commentary (pp. </a:t>
            </a:r>
            <a:r>
              <a:rPr lang="en-US" dirty="0">
                <a:solidFill>
                  <a:schemeClr val="bg1"/>
                </a:solidFill>
                <a:effectLst>
                  <a:outerShdw blurRad="38100" dist="38100" dir="2700000" algn="ctr" rotWithShape="0">
                    <a:schemeClr val="tx1"/>
                  </a:outerShdw>
                </a:effectLst>
              </a:rPr>
              <a:t>320–321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32192215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0FF43F4-4F14-722E-7681-6C25B06B6943}"/>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2E5E9F-0B2F-5AAF-461F-5752BC69EA9E}"/>
              </a:ext>
            </a:extLst>
          </p:cNvPr>
          <p:cNvSpPr>
            <a:spLocks noGrp="1"/>
          </p:cNvSpPr>
          <p:nvPr>
            <p:ph idx="1"/>
          </p:nvPr>
        </p:nvSpPr>
        <p:spPr>
          <a:xfrm>
            <a:off x="36905" y="1089329"/>
            <a:ext cx="11975821" cy="5399332"/>
          </a:xfrm>
        </p:spPr>
        <p:txBody>
          <a:bodyPr>
            <a:normAutofit lnSpcReduction="10000"/>
          </a:bodyPr>
          <a:lstStyle/>
          <a:p>
            <a:r>
              <a:rPr lang="en-US" sz="2700" dirty="0">
                <a:solidFill>
                  <a:schemeClr val="bg1"/>
                </a:solidFill>
                <a:effectLst>
                  <a:outerShdw blurRad="38100" dist="38100" dir="2700000" algn="ctr" rotWithShape="0">
                    <a:schemeClr val="tx1"/>
                  </a:outerShdw>
                </a:effectLst>
              </a:rPr>
              <a:t>The sealing of Jeremiah’s property deed was not done to “hide” the contents or to keep them “secret” but to </a:t>
            </a:r>
            <a:r>
              <a:rPr lang="en-US" sz="2700" b="1" i="1" dirty="0">
                <a:solidFill>
                  <a:schemeClr val="bg1"/>
                </a:solidFill>
                <a:effectLst>
                  <a:outerShdw blurRad="38100" dist="38100" dir="2700000" algn="ctr" rotWithShape="0">
                    <a:schemeClr val="tx1"/>
                  </a:outerShdw>
                </a:effectLst>
              </a:rPr>
              <a:t>preserve</a:t>
            </a:r>
            <a:r>
              <a:rPr lang="en-US" sz="2700" dirty="0">
                <a:solidFill>
                  <a:schemeClr val="bg1"/>
                </a:solidFill>
                <a:effectLst>
                  <a:outerShdw blurRad="38100" dist="38100" dir="2700000" algn="ctr" rotWithShape="0">
                    <a:schemeClr val="tx1"/>
                  </a:outerShdw>
                </a:effectLst>
              </a:rPr>
              <a:t> the document. </a:t>
            </a:r>
          </a:p>
          <a:p>
            <a:r>
              <a:rPr lang="en-US" sz="2700" dirty="0">
                <a:solidFill>
                  <a:schemeClr val="bg1"/>
                </a:solidFill>
                <a:effectLst>
                  <a:outerShdw blurRad="38100" dist="38100" dir="2700000" algn="ctr" rotWithShape="0">
                    <a:schemeClr val="tx1"/>
                  </a:outerShdw>
                </a:effectLst>
              </a:rPr>
              <a:t>As a matter of fact, Jeremiah performed this transaction in the presence of his cousin and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in the presence of the witnesses who signed the deed of purchase, and in the presence of all the Judeans who were sitting in the court of the guard</a:t>
            </a:r>
            <a:r>
              <a:rPr lang="en-US" sz="2700" dirty="0">
                <a:solidFill>
                  <a:schemeClr val="bg1"/>
                </a:solidFill>
                <a:effectLst>
                  <a:outerShdw blurRad="38100" dist="38100" dir="2700000" algn="ctr" rotWithShape="0">
                    <a:schemeClr val="tx1"/>
                  </a:outerShdw>
                </a:effectLst>
              </a:rPr>
              <a:t>” (Jer 32:12). </a:t>
            </a:r>
          </a:p>
          <a:p>
            <a:r>
              <a:rPr lang="en-US" sz="2700" dirty="0">
                <a:solidFill>
                  <a:schemeClr val="bg1"/>
                </a:solidFill>
                <a:effectLst>
                  <a:outerShdw blurRad="38100" dist="38100" dir="2700000" algn="ctr" rotWithShape="0">
                    <a:schemeClr val="tx1"/>
                  </a:outerShdw>
                </a:effectLst>
              </a:rPr>
              <a:t>There also was an “unsealed copy” of the deed that presumably was open for inspection.</a:t>
            </a:r>
          </a:p>
          <a:p>
            <a:r>
              <a:rPr lang="en-US" sz="2700" dirty="0">
                <a:solidFill>
                  <a:schemeClr val="bg1"/>
                </a:solidFill>
                <a:effectLst>
                  <a:outerShdw blurRad="38100" dist="38100" dir="2700000" algn="ctr" rotWithShape="0">
                    <a:schemeClr val="tx1"/>
                  </a:outerShdw>
                </a:effectLst>
              </a:rPr>
              <a:t>Gabriel therefore was instructing Daniel to preserve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book</a:t>
            </a:r>
            <a:r>
              <a:rPr lang="en-US" sz="2700" dirty="0">
                <a:solidFill>
                  <a:schemeClr val="bg1"/>
                </a:solidFill>
                <a:effectLst>
                  <a:outerShdw blurRad="38100" dist="38100" dir="2700000" algn="ctr" rotWithShape="0">
                    <a:schemeClr val="tx1"/>
                  </a:outerShdw>
                </a:effectLst>
              </a:rPr>
              <a:t>” for those who will live at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time of the end</a:t>
            </a:r>
            <a:r>
              <a:rPr lang="en-US" sz="2700" dirty="0">
                <a:solidFill>
                  <a:schemeClr val="bg1"/>
                </a:solidFill>
                <a:effectLst>
                  <a:outerShdw blurRad="38100" dist="38100" dir="2700000" algn="ctr" rotWithShape="0">
                    <a:schemeClr val="tx1"/>
                  </a:outerShdw>
                </a:effectLst>
              </a:rPr>
              <a:t>” when the message will be needed. </a:t>
            </a:r>
          </a:p>
          <a:p>
            <a:r>
              <a:rPr lang="en-US" sz="2700" dirty="0">
                <a:solidFill>
                  <a:schemeClr val="bg1"/>
                </a:solidFill>
                <a:effectLst>
                  <a:outerShdw blurRad="38100" dist="38100" dir="2700000" algn="ctr" rotWithShape="0">
                    <a:schemeClr val="tx1"/>
                  </a:outerShdw>
                </a:effectLst>
              </a:rPr>
              <a:t>This future generation will undergo the horrors leading up to the destruction of the temple in 70 AD (“</a:t>
            </a:r>
            <a:r>
              <a:rPr lang="en-US" sz="27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trouble</a:t>
            </a:r>
            <a:r>
              <a:rPr lang="en-US" sz="2700" dirty="0">
                <a:solidFill>
                  <a:schemeClr val="bg1"/>
                </a:solidFill>
                <a:effectLst>
                  <a:outerShdw blurRad="38100" dist="38100" dir="2700000" algn="ctr" rotWithShape="0">
                    <a:schemeClr val="tx1"/>
                  </a:outerShdw>
                </a:effectLst>
              </a:rPr>
              <a:t>”) and will need the precious promises contained in the Book of Daniel—that God will be victorious over the kingdoms of this world and that the suffering will last for only a brief time—to sustain them.</a:t>
            </a:r>
          </a:p>
        </p:txBody>
      </p:sp>
      <p:sp>
        <p:nvSpPr>
          <p:cNvPr id="7" name="Title 1">
            <a:extLst>
              <a:ext uri="{FF2B5EF4-FFF2-40B4-BE49-F238E27FC236}">
                <a16:creationId xmlns:a16="http://schemas.microsoft.com/office/drawing/2014/main" id="{2A6A685E-4715-3D73-9BDD-2E8A677C82E7}"/>
              </a:ext>
            </a:extLst>
          </p:cNvPr>
          <p:cNvSpPr>
            <a:spLocks noGrp="1"/>
          </p:cNvSpPr>
          <p:nvPr>
            <p:ph type="title"/>
          </p:nvPr>
        </p:nvSpPr>
        <p:spPr>
          <a:xfrm>
            <a:off x="0" y="10"/>
            <a:ext cx="12192000" cy="90643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you, Daniel, shut up the words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seal the book, until the time of the end</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Many shall run to and </a:t>
            </a:r>
            <a:r>
              <a:rPr lang="en-US" sz="2400" i="1" dirty="0" err="1">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knowledge shall increase."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FA939A6A-6BF5-3A4B-1862-AB60ACEB81D1}"/>
              </a:ext>
            </a:extLst>
          </p:cNvPr>
          <p:cNvSpPr txBox="1"/>
          <p:nvPr/>
        </p:nvSpPr>
        <p:spPr>
          <a:xfrm>
            <a:off x="0" y="6488660"/>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The New American Commentary (pp. </a:t>
            </a:r>
            <a:r>
              <a:rPr lang="en-US" dirty="0">
                <a:solidFill>
                  <a:schemeClr val="bg1"/>
                </a:solidFill>
                <a:effectLst>
                  <a:outerShdw blurRad="38100" dist="38100" dir="2700000" algn="ctr" rotWithShape="0">
                    <a:schemeClr val="tx1"/>
                  </a:outerShdw>
                </a:effectLst>
              </a:rPr>
              <a:t>320–321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722848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17E28E98-F5B2-6B2A-7EA1-08CCC199F35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273BCD8-56A4-34F1-E6C2-1EE57F3FEC97}"/>
              </a:ext>
            </a:extLst>
          </p:cNvPr>
          <p:cNvSpPr>
            <a:spLocks noGrp="1"/>
          </p:cNvSpPr>
          <p:nvPr>
            <p:ph idx="1"/>
          </p:nvPr>
        </p:nvSpPr>
        <p:spPr>
          <a:xfrm>
            <a:off x="36905" y="1089329"/>
            <a:ext cx="11975821" cy="5399332"/>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Here we’re told that at the end of the Jewish age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 shall run to and </a:t>
            </a:r>
            <a:r>
              <a:rPr lang="en-US" sz="3200" i="1" dirty="0" err="1">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In a number of Old Testament passages (e.g., 2 Chr 16:9; Jer 5:1; Amos 8:12; Zech 4:10), this phrase is translated “to go here and there” in search of a person or thing, and that is the meaning here. </a:t>
            </a:r>
          </a:p>
          <a:p>
            <a:r>
              <a:rPr lang="en-US" sz="3200" dirty="0">
                <a:solidFill>
                  <a:schemeClr val="bg1"/>
                </a:solidFill>
                <a:effectLst>
                  <a:outerShdw blurRad="38100" dist="38100" dir="2700000" algn="ctr" rotWithShape="0">
                    <a:schemeClr val="tx1"/>
                  </a:outerShdw>
                </a:effectLst>
              </a:rPr>
              <a:t>The purpose of this search will be so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knowledge shall increase</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article appears with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knowledge</a:t>
            </a:r>
            <a:r>
              <a:rPr lang="en-US" sz="3200" dirty="0">
                <a:solidFill>
                  <a:schemeClr val="bg1"/>
                </a:solidFill>
                <a:effectLst>
                  <a:outerShdw blurRad="38100" dist="38100" dir="2700000" algn="ctr" rotWithShape="0">
                    <a:schemeClr val="tx1"/>
                  </a:outerShdw>
                </a:effectLst>
              </a:rPr>
              <a:t>” (lit., “the knowledge”), showing that a </a:t>
            </a:r>
            <a:r>
              <a:rPr lang="en-US" sz="3200" b="1" i="1" dirty="0">
                <a:solidFill>
                  <a:schemeClr val="bg1"/>
                </a:solidFill>
                <a:effectLst>
                  <a:outerShdw blurRad="38100" dist="38100" dir="2700000" algn="ctr" rotWithShape="0">
                    <a:schemeClr val="tx1"/>
                  </a:outerShdw>
                </a:effectLst>
              </a:rPr>
              <a:t>particular kind </a:t>
            </a:r>
            <a:r>
              <a:rPr lang="en-US" sz="3200" dirty="0">
                <a:solidFill>
                  <a:schemeClr val="bg1"/>
                </a:solidFill>
                <a:effectLst>
                  <a:outerShdw blurRad="38100" dist="38100" dir="2700000" algn="ctr" rotWithShape="0">
                    <a:schemeClr val="tx1"/>
                  </a:outerShdw>
                </a:effectLst>
              </a:rPr>
              <a:t>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knowledge</a:t>
            </a:r>
            <a:r>
              <a:rPr lang="en-US" sz="3200" dirty="0">
                <a:solidFill>
                  <a:schemeClr val="bg1"/>
                </a:solidFill>
                <a:effectLst>
                  <a:outerShdw blurRad="38100" dist="38100" dir="2700000" algn="ctr" rotWithShape="0">
                    <a:schemeClr val="tx1"/>
                  </a:outerShdw>
                </a:effectLst>
              </a:rPr>
              <a:t>” was intended – the knowledge of when and how Daniel’s message is to be fulfilled. </a:t>
            </a:r>
          </a:p>
          <a:p>
            <a:r>
              <a:rPr lang="en-US" sz="3200" dirty="0">
                <a:solidFill>
                  <a:schemeClr val="bg1"/>
                </a:solidFill>
                <a:effectLst>
                  <a:outerShdw blurRad="38100" dist="38100" dir="2700000" algn="ctr" rotWithShape="0">
                    <a:schemeClr val="tx1"/>
                  </a:outerShdw>
                </a:effectLst>
              </a:rPr>
              <a:t>As the time of fulfillment draws nearer,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wise</a:t>
            </a:r>
            <a:r>
              <a:rPr lang="en-US" sz="3200" dirty="0">
                <a:solidFill>
                  <a:schemeClr val="bg1"/>
                </a:solidFill>
                <a:effectLst>
                  <a:outerShdw blurRad="38100" dist="38100" dir="2700000" algn="ctr" rotWithShape="0">
                    <a:schemeClr val="tx1"/>
                  </a:outerShdw>
                </a:effectLst>
              </a:rPr>
              <a:t>” will seek to comprehend these prophecies more precisely, and God will grant understanding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knowledge</a:t>
            </a:r>
            <a:r>
              <a:rPr lang="en-US" sz="3200" dirty="0">
                <a:solidFill>
                  <a:schemeClr val="bg1"/>
                </a:solidFill>
                <a:effectLst>
                  <a:outerShdw blurRad="38100" dist="38100" dir="2700000" algn="ctr" rotWithShape="0">
                    <a:schemeClr val="tx1"/>
                  </a:outerShdw>
                </a:effectLst>
              </a:rPr>
              <a:t>”) to them.</a:t>
            </a:r>
          </a:p>
        </p:txBody>
      </p:sp>
      <p:sp>
        <p:nvSpPr>
          <p:cNvPr id="7" name="Title 1">
            <a:extLst>
              <a:ext uri="{FF2B5EF4-FFF2-40B4-BE49-F238E27FC236}">
                <a16:creationId xmlns:a16="http://schemas.microsoft.com/office/drawing/2014/main" id="{6F4E071D-FE94-049A-165A-A2CA8D0245F0}"/>
              </a:ext>
            </a:extLst>
          </p:cNvPr>
          <p:cNvSpPr>
            <a:spLocks noGrp="1"/>
          </p:cNvSpPr>
          <p:nvPr>
            <p:ph type="title"/>
          </p:nvPr>
        </p:nvSpPr>
        <p:spPr>
          <a:xfrm>
            <a:off x="0" y="10"/>
            <a:ext cx="12192000" cy="906439"/>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12:4</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you, Daniel, shut up the words and seal the book, until the time of the end.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Many shall run to and </a:t>
            </a:r>
            <a:r>
              <a:rPr lang="en-US" sz="2400" i="1" dirty="0" err="1">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fro</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knowledge shall increase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2CA1415-539F-B36E-1D6A-2C9358CE3090}"/>
              </a:ext>
            </a:extLst>
          </p:cNvPr>
          <p:cNvSpPr txBox="1"/>
          <p:nvPr/>
        </p:nvSpPr>
        <p:spPr>
          <a:xfrm>
            <a:off x="0" y="6488660"/>
            <a:ext cx="12192000" cy="369332"/>
          </a:xfrm>
          <a:prstGeom prst="rect">
            <a:avLst/>
          </a:prstGeom>
          <a:noFill/>
        </p:spPr>
        <p:txBody>
          <a:bodyPr wrap="square" rtlCol="0">
            <a:spAutoFit/>
          </a:bodyPr>
          <a:lstStyle/>
          <a:p>
            <a:pPr lvl="0">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Miller, Stephen R., Daniel, vol. 18, The New American Commentary (pp. </a:t>
            </a:r>
            <a:r>
              <a:rPr lang="en-US" dirty="0">
                <a:solidFill>
                  <a:schemeClr val="bg1"/>
                </a:solidFill>
                <a:effectLst>
                  <a:outerShdw blurRad="38100" dist="38100" dir="2700000" algn="ctr" rotWithShape="0">
                    <a:schemeClr val="tx1"/>
                  </a:outerShdw>
                </a:effectLst>
              </a:rPr>
              <a:t>320–321</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8902178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02E16B5-3C91-317D-0051-4FCD279D68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AE71E5D-6CF1-9C3A-3149-36C06BF1CD2A}"/>
              </a:ext>
            </a:extLst>
          </p:cNvPr>
          <p:cNvSpPr>
            <a:spLocks noGrp="1"/>
          </p:cNvSpPr>
          <p:nvPr>
            <p:ph type="title"/>
          </p:nvPr>
        </p:nvSpPr>
        <p:spPr>
          <a:xfrm>
            <a:off x="0" y="0"/>
            <a:ext cx="12192000" cy="1554479"/>
          </a:xfrm>
        </p:spPr>
        <p:txBody>
          <a:bodyPr>
            <a:noAutofit/>
          </a:bodyPr>
          <a:lstStyle/>
          <a:p>
            <a:pPr algn="ctr"/>
            <a:r>
              <a:rPr lang="en-US" sz="5400"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The Deliverance and Eternal Destiny of the People of God (12:1-3)</a:t>
            </a:r>
          </a:p>
        </p:txBody>
      </p:sp>
      <p:sp>
        <p:nvSpPr>
          <p:cNvPr id="5" name="Content Placeholder 4">
            <a:extLst>
              <a:ext uri="{FF2B5EF4-FFF2-40B4-BE49-F238E27FC236}">
                <a16:creationId xmlns:a16="http://schemas.microsoft.com/office/drawing/2014/main" id="{65FC0269-4CDC-39B4-2FD7-4BBF2BC43DF7}"/>
              </a:ext>
            </a:extLst>
          </p:cNvPr>
          <p:cNvSpPr>
            <a:spLocks noGrp="1"/>
          </p:cNvSpPr>
          <p:nvPr>
            <p:ph idx="1"/>
          </p:nvPr>
        </p:nvSpPr>
        <p:spPr>
          <a:xfrm>
            <a:off x="357809" y="1554480"/>
            <a:ext cx="11775111" cy="5303517"/>
          </a:xfrm>
        </p:spPr>
        <p:txBody>
          <a:bodyPr>
            <a:normAutofit fontScale="925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that time Michael, the great prince who protects your people, will arise. There will be a time of distress such as has not happened from the beginning of nations until then. But at that time your people--everyone whose name is found written in the book--will be delivered.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2</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Multitudes who sleep in the dust of the earth will awake: some to everlasting life, others to shame and everlasting contempt.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3</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Those who are wise will shine like the brightness of the heavens, and those who lead many to righteousness, like the stars for ever and ever. </a:t>
            </a:r>
            <a:r>
              <a:rPr lang="en-US" sz="40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(NIV)</a:t>
            </a: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a:p>
            <a:pPr marL="0" indent="0">
              <a:buNone/>
            </a:pPr>
            <a:endPar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24492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034274A2-043F-23DF-8B4A-7D7774C947A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A8601E2-0669-D14A-2032-1717496FBCD4}"/>
              </a:ext>
            </a:extLst>
          </p:cNvPr>
          <p:cNvSpPr>
            <a:spLocks noGrp="1"/>
          </p:cNvSpPr>
          <p:nvPr>
            <p:ph type="title"/>
          </p:nvPr>
        </p:nvSpPr>
        <p:spPr>
          <a:xfrm>
            <a:off x="0" y="1"/>
            <a:ext cx="12192000" cy="539777"/>
          </a:xfrm>
        </p:spPr>
        <p:txBody>
          <a:bodyPr>
            <a:noAutofit/>
          </a:bodyPr>
          <a:lstStyle/>
          <a:p>
            <a:pPr algn="ctr"/>
            <a:r>
              <a:rPr lang="en-US" b="1" dirty="0">
                <a:solidFill>
                  <a:schemeClr val="accent2">
                    <a:lumMod val="40000"/>
                    <a:lumOff val="60000"/>
                  </a:schemeClr>
                </a:solidFill>
                <a:effectLst>
                  <a:outerShdw blurRad="50800" dist="50800" dir="5400000" algn="ctr" rotWithShape="0">
                    <a:schemeClr val="tx1"/>
                  </a:outerShdw>
                </a:effectLst>
                <a:latin typeface="+mn-lt"/>
                <a:ea typeface="Tahoma" panose="020B0604030504040204" pitchFamily="34" charset="0"/>
                <a:cs typeface="Tahoma" panose="020B0604030504040204" pitchFamily="34" charset="0"/>
              </a:rPr>
              <a:t>Two More Angels Appear (12:5-7)</a:t>
            </a:r>
          </a:p>
        </p:txBody>
      </p:sp>
      <p:sp>
        <p:nvSpPr>
          <p:cNvPr id="5" name="Content Placeholder 4">
            <a:extLst>
              <a:ext uri="{FF2B5EF4-FFF2-40B4-BE49-F238E27FC236}">
                <a16:creationId xmlns:a16="http://schemas.microsoft.com/office/drawing/2014/main" id="{CB56AF3E-7911-1629-DEB1-1572238FBDD8}"/>
              </a:ext>
            </a:extLst>
          </p:cNvPr>
          <p:cNvSpPr>
            <a:spLocks noGrp="1"/>
          </p:cNvSpPr>
          <p:nvPr>
            <p:ph idx="1"/>
          </p:nvPr>
        </p:nvSpPr>
        <p:spPr>
          <a:xfrm>
            <a:off x="357809" y="773413"/>
            <a:ext cx="11775111" cy="6084586"/>
          </a:xfrm>
        </p:spPr>
        <p:txBody>
          <a:bodyPr>
            <a:normAutofit lnSpcReduction="10000"/>
          </a:bodyPr>
          <a:lstStyle/>
          <a:p>
            <a:pPr marL="0" indent="0">
              <a:buNone/>
            </a:pP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12:5</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Daniel, looked, and there before me stood two others, one on this bank of the river and one on the opposite bank.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One of them said to the man clothed in linen, who was above the waters of the river, "How long will it be before these astonishing things are fulfilled?" </a:t>
            </a:r>
            <a:r>
              <a:rPr lang="en-US" sz="40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7</a:t>
            </a:r>
            <a:r>
              <a:rPr lang="en-US" sz="40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man clothed in linen, who was above the waters of the river, lifted his right hand and his left hand toward heaven, and I heard him swear by him who lives forever, saying, "It will be for a time, times and half a time. When the power of the holy people has been finally broken, all these things will be completed."</a:t>
            </a:r>
          </a:p>
        </p:txBody>
      </p:sp>
    </p:spTree>
    <p:extLst>
      <p:ext uri="{BB962C8B-B14F-4D97-AF65-F5344CB8AC3E}">
        <p14:creationId xmlns:p14="http://schemas.microsoft.com/office/powerpoint/2010/main" val="15873224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DAEB8EE3-E421-9F21-A1F2-A18EBC9D530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87DECF6-8FA9-B6FA-CF4C-A3BB13B17E6B}"/>
              </a:ext>
            </a:extLst>
          </p:cNvPr>
          <p:cNvSpPr>
            <a:spLocks noGrp="1"/>
          </p:cNvSpPr>
          <p:nvPr>
            <p:ph idx="1"/>
          </p:nvPr>
        </p:nvSpPr>
        <p:spPr>
          <a:xfrm>
            <a:off x="40933" y="1410788"/>
            <a:ext cx="11975821" cy="5146765"/>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Next we’re told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two others</a:t>
            </a:r>
            <a:r>
              <a:rPr lang="en-US" sz="3200" dirty="0">
                <a:solidFill>
                  <a:schemeClr val="bg1"/>
                </a:solidFill>
                <a:effectLst>
                  <a:outerShdw blurRad="38100" dist="38100" dir="2700000" algn="ctr" rotWithShape="0">
                    <a:schemeClr val="tx1"/>
                  </a:outerShdw>
                </a:effectLst>
              </a:rPr>
              <a:t>” (probably angels), standing on opposite banks of the Tigris River (cf. 10:4), suddenly appeared to Daniel.</a:t>
            </a:r>
          </a:p>
          <a:p>
            <a:r>
              <a:rPr lang="en-US" sz="3200" dirty="0">
                <a:solidFill>
                  <a:schemeClr val="bg1"/>
                </a:solidFill>
                <a:effectLst>
                  <a:outerShdw blurRad="38100" dist="38100" dir="2700000" algn="ctr" rotWithShape="0">
                    <a:schemeClr val="tx1"/>
                  </a:outerShdw>
                </a:effectLst>
              </a:rPr>
              <a:t>The speaker, who is introduced only by the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someone said</a:t>
            </a:r>
            <a:r>
              <a:rPr lang="en-US" sz="3200" dirty="0">
                <a:solidFill>
                  <a:schemeClr val="bg1"/>
                </a:solidFill>
                <a:effectLst>
                  <a:outerShdw blurRad="38100" dist="38100" dir="2700000" algn="ctr" rotWithShape="0">
                    <a:schemeClr val="tx1"/>
                  </a:outerShdw>
                </a:effectLst>
              </a:rPr>
              <a:t>” could be one of the two angels standing by the river or perhaps the interpreting angel (Gabriel), since he has been the spokesman throughout the vision.</a:t>
            </a:r>
          </a:p>
          <a:p>
            <a:r>
              <a:rPr lang="en-US" sz="3200" dirty="0">
                <a:solidFill>
                  <a:schemeClr val="bg1"/>
                </a:solidFill>
                <a:effectLst>
                  <a:outerShdw blurRad="38100" dist="38100" dir="2700000" algn="ctr" rotWithShape="0">
                    <a:schemeClr val="tx1"/>
                  </a:outerShdw>
                </a:effectLst>
              </a:rPr>
              <a:t>At this point in the narrative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man clothed in linen</a:t>
            </a:r>
            <a:r>
              <a:rPr lang="en-US" sz="3200" dirty="0">
                <a:solidFill>
                  <a:schemeClr val="bg1"/>
                </a:solidFill>
                <a:effectLst>
                  <a:outerShdw blurRad="38100" dist="38100" dir="2700000" algn="ctr" rotWithShape="0">
                    <a:schemeClr val="tx1"/>
                  </a:outerShdw>
                </a:effectLst>
              </a:rPr>
              <a:t>” (i.e., Christ  - see 10:5) is reintroduced. </a:t>
            </a:r>
          </a:p>
          <a:p>
            <a:r>
              <a:rPr lang="en-US" sz="3200" dirty="0">
                <a:solidFill>
                  <a:schemeClr val="bg1"/>
                </a:solidFill>
                <a:effectLst>
                  <a:outerShdw blurRad="38100" dist="38100" dir="2700000" algn="ctr" rotWithShape="0">
                    <a:schemeClr val="tx1"/>
                  </a:outerShdw>
                </a:effectLst>
              </a:rPr>
              <a:t>He is described as standing in midair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above the waters of the stream</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Daniel was witness to a striking scene: </a:t>
            </a:r>
          </a:p>
          <a:p>
            <a:r>
              <a:rPr lang="en-US" sz="3200" dirty="0">
                <a:solidFill>
                  <a:schemeClr val="bg1"/>
                </a:solidFill>
                <a:effectLst>
                  <a:outerShdw blurRad="38100" dist="38100" dir="2700000" algn="ctr" rotWithShape="0">
                    <a:schemeClr val="tx1"/>
                  </a:outerShdw>
                </a:effectLst>
              </a:rPr>
              <a:t>Two angels were on either bank of the river, the interpreting angel evidently was still standing before him, and the Lord was exalted above them all.</a:t>
            </a:r>
          </a:p>
        </p:txBody>
      </p:sp>
      <p:sp>
        <p:nvSpPr>
          <p:cNvPr id="7" name="Title 1">
            <a:extLst>
              <a:ext uri="{FF2B5EF4-FFF2-40B4-BE49-F238E27FC236}">
                <a16:creationId xmlns:a16="http://schemas.microsoft.com/office/drawing/2014/main" id="{74064C77-5206-5320-E70F-E540EF5810BA}"/>
              </a:ext>
            </a:extLst>
          </p:cNvPr>
          <p:cNvSpPr>
            <a:spLocks noGrp="1"/>
          </p:cNvSpPr>
          <p:nvPr>
            <p:ph type="title"/>
          </p:nvPr>
        </p:nvSpPr>
        <p:spPr>
          <a:xfrm>
            <a:off x="0" y="10"/>
            <a:ext cx="12192000" cy="124672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Daniel, looked, and behold,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two others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stood, one on this bank of the stream and one on that bank of the stream.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And someone said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man clothed in linen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was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above the waters of the stream</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“How long shall it be till the end of these wonders?”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C5699BB-3739-AF02-B959-ADE8AD5995D3}"/>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Daniel, vol. 18, The New American Commentary (pp. </a:t>
            </a:r>
            <a:r>
              <a:rPr lang="en-US" dirty="0">
                <a:solidFill>
                  <a:schemeClr val="bg1"/>
                </a:solidFill>
                <a:effectLst>
                  <a:outerShdw blurRad="38100" dist="38100" dir="2700000" algn="ctr" rotWithShape="0">
                    <a:schemeClr val="tx1"/>
                  </a:outerShdw>
                </a:effectLst>
              </a:rPr>
              <a:t>322–323</a:t>
            </a:r>
            <a:r>
              <a:rPr lang="en-US" dirty="0">
                <a:solidFill>
                  <a:srgbClr val="FFFFFF"/>
                </a:solidFill>
                <a:effectLst>
                  <a:outerShdw blurRad="50800" dist="50800" dir="5400000" algn="ctr">
                    <a:srgbClr val="000000"/>
                  </a:outerShdw>
                </a:effectLst>
                <a:latin typeface="Calibri" panose="020F0502020204030204" pitchFamily="34" charset="0"/>
              </a:rPr>
              <a:t>)</a:t>
            </a:r>
          </a:p>
        </p:txBody>
      </p:sp>
    </p:spTree>
    <p:extLst>
      <p:ext uri="{BB962C8B-B14F-4D97-AF65-F5344CB8AC3E}">
        <p14:creationId xmlns:p14="http://schemas.microsoft.com/office/powerpoint/2010/main" val="4113673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2C3960B-365F-0E95-0F0A-77E9D97A189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76206E-BEF7-CD4D-3593-085F0A2E1DBC}"/>
              </a:ext>
            </a:extLst>
          </p:cNvPr>
          <p:cNvSpPr>
            <a:spLocks noGrp="1"/>
          </p:cNvSpPr>
          <p:nvPr>
            <p:ph idx="1"/>
          </p:nvPr>
        </p:nvSpPr>
        <p:spPr>
          <a:xfrm>
            <a:off x="40933" y="1421953"/>
            <a:ext cx="11975821" cy="4741184"/>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someone</a:t>
            </a:r>
            <a:r>
              <a:rPr lang="en-US" sz="3200" dirty="0">
                <a:solidFill>
                  <a:schemeClr val="bg1"/>
                </a:solidFill>
                <a:effectLst>
                  <a:outerShdw blurRad="38100" dist="38100" dir="2700000" algn="ctr" rotWithShape="0">
                    <a:schemeClr val="tx1"/>
                  </a:outerShdw>
                </a:effectLst>
              </a:rPr>
              <a:t>” now addresses a question to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man clothed in linen</a:t>
            </a:r>
            <a:r>
              <a:rPr lang="en-US" sz="3200" dirty="0">
                <a:solidFill>
                  <a:schemeClr val="bg1"/>
                </a:solidFill>
                <a:effectLst>
                  <a:outerShdw blurRad="38100" dist="38100" dir="2700000" algn="ctr" rotWithShape="0">
                    <a:schemeClr val="tx1"/>
                  </a:outerShdw>
                </a:effectLst>
              </a:rPr>
              <a:t>.”</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 question is not, How long will it be </a:t>
            </a:r>
            <a:r>
              <a:rPr lang="en-US" sz="3200" b="1" i="1" dirty="0">
                <a:solidFill>
                  <a:schemeClr val="bg1"/>
                </a:solidFill>
                <a:effectLst>
                  <a:outerShdw blurRad="38100" dist="38100" dir="2700000" algn="ctr" rotWithShape="0">
                    <a:schemeClr val="tx1"/>
                  </a:outerShdw>
                </a:effectLst>
              </a:rPr>
              <a:t>before these things take place</a:t>
            </a:r>
            <a:r>
              <a:rPr lang="en-US" sz="3200" dirty="0">
                <a:solidFill>
                  <a:schemeClr val="bg1"/>
                </a:solidFill>
                <a:effectLst>
                  <a:outerShdw blurRad="38100" dist="38100" dir="2700000" algn="ctr" rotWithShape="0">
                    <a:schemeClr val="tx1"/>
                  </a:outerShdw>
                </a:effectLst>
              </a:rPr>
              <a:t>? but How long will they </a:t>
            </a:r>
            <a:r>
              <a:rPr lang="en-US" sz="3200" b="1" i="1" dirty="0">
                <a:solidFill>
                  <a:schemeClr val="bg1"/>
                </a:solidFill>
                <a:effectLst>
                  <a:outerShdw blurRad="38100" dist="38100" dir="2700000" algn="ctr" rotWithShape="0">
                    <a:schemeClr val="tx1"/>
                  </a:outerShdw>
                </a:effectLst>
              </a:rPr>
              <a:t>continue</a:t>
            </a:r>
            <a:r>
              <a:rPr lang="en-US" sz="3200" dirty="0">
                <a:solidFill>
                  <a:schemeClr val="bg1"/>
                </a:solidFill>
                <a:effectLst>
                  <a:outerShdw blurRad="38100" dist="38100" dir="2700000" algn="ctr" rotWithShape="0">
                    <a:schemeClr val="tx1"/>
                  </a:outerShdw>
                </a:effectLst>
              </a:rPr>
              <a:t> </a:t>
            </a:r>
            <a:r>
              <a:rPr lang="en-US" sz="3200" b="1" i="1" dirty="0">
                <a:solidFill>
                  <a:schemeClr val="bg1"/>
                </a:solidFill>
                <a:effectLst>
                  <a:outerShdw blurRad="38100" dist="38100" dir="2700000" algn="ctr" rotWithShape="0">
                    <a:schemeClr val="tx1"/>
                  </a:outerShdw>
                </a:effectLst>
              </a:rPr>
              <a:t>once they begin to occur</a:t>
            </a:r>
            <a:r>
              <a:rPr lang="en-US" sz="3200" dirty="0">
                <a:solidFill>
                  <a:schemeClr val="bg1"/>
                </a:solidFill>
                <a:effectLst>
                  <a:outerShdw blurRad="38100" dist="38100" dir="2700000" algn="ctr" rotWithShape="0">
                    <a:schemeClr val="tx1"/>
                  </a:outerShdw>
                </a:effectLst>
              </a:rPr>
              <a:t>? </a:t>
            </a:r>
            <a:r>
              <a:rPr lang="en-US" sz="3200" baseline="30000" dirty="0">
                <a:solidFill>
                  <a:srgbClr val="FFFFFF"/>
                </a:solidFill>
                <a:effectLst>
                  <a:outerShdw blurRad="50800" dist="50800" dir="5400000" algn="ctr">
                    <a:srgbClr val="000000"/>
                  </a:outerShdw>
                </a:effectLst>
                <a:latin typeface="Calibri" panose="020F0502020204030204" pitchFamily="34" charset="0"/>
              </a:rPr>
              <a:t>1</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Such an understanding is confirmed by the reply given in the next verse.</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wonders</a:t>
            </a:r>
            <a:r>
              <a:rPr lang="en-US" sz="3200" dirty="0">
                <a:solidFill>
                  <a:schemeClr val="bg1"/>
                </a:solidFill>
                <a:effectLst>
                  <a:outerShdw blurRad="38100" dist="38100" dir="2700000" algn="ctr" rotWithShape="0">
                    <a:schemeClr val="tx1"/>
                  </a:outerShdw>
                </a:effectLst>
              </a:rPr>
              <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astonishing things</a:t>
            </a:r>
            <a:r>
              <a:rPr lang="en-US" sz="3200" dirty="0">
                <a:solidFill>
                  <a:schemeClr val="bg1"/>
                </a:solidFill>
                <a:effectLst>
                  <a:outerShdw blurRad="38100" dist="38100" dir="2700000" algn="ctr" rotWithShape="0">
                    <a:schemeClr val="tx1"/>
                  </a:outerShdw>
                </a:effectLst>
              </a:rPr>
              <a:t>”) will occur during this period.</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These include the Roman-Jewish War and the Siege of Jerusalem from spring of AD 67 to the destruction of the Temple in September of 70, and 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 of trouble, such as never has been since there was a nation till that time</a:t>
            </a:r>
            <a:r>
              <a:rPr lang="en-US" sz="3200" dirty="0">
                <a:solidFill>
                  <a:schemeClr val="bg1"/>
                </a:solidFill>
                <a:effectLst>
                  <a:outerShdw blurRad="38100" dist="38100" dir="2700000" algn="ctr" rotWithShape="0">
                    <a:schemeClr val="tx1"/>
                  </a:outerShdw>
                </a:effectLst>
              </a:rPr>
              <a:t>” </a:t>
            </a:r>
            <a:r>
              <a:rPr lang="en-US" sz="3200" baseline="30000" dirty="0">
                <a:solidFill>
                  <a:srgbClr val="FFFFFF"/>
                </a:solidFill>
                <a:effectLst>
                  <a:outerShdw blurRad="50800" dist="50800" dir="5400000" algn="ctr">
                    <a:srgbClr val="000000"/>
                  </a:outerShdw>
                </a:effectLst>
                <a:latin typeface="Calibri" panose="020F0502020204030204" pitchFamily="34" charset="0"/>
              </a:rPr>
              <a:t>2</a:t>
            </a:r>
            <a:endParaRPr lang="en-US" sz="3200" dirty="0">
              <a:solidFill>
                <a:schemeClr val="bg1"/>
              </a:solidFill>
              <a:effectLst>
                <a:outerShdw blurRad="38100" dist="38100" dir="2700000" algn="ctr" rotWithShape="0">
                  <a:schemeClr val="tx1"/>
                </a:outerShdw>
              </a:effectLst>
            </a:endParaRPr>
          </a:p>
          <a:p>
            <a:r>
              <a:rPr lang="en-US" sz="3200" dirty="0">
                <a:solidFill>
                  <a:schemeClr val="bg1"/>
                </a:solidFill>
                <a:effectLst>
                  <a:outerShdw blurRad="38100" dist="38100" dir="2700000" algn="ctr" rotWithShape="0">
                    <a:schemeClr val="tx1"/>
                  </a:outerShdw>
                </a:effectLst>
              </a:rPr>
              <a:t>The angel’s question indicates that he was curious about these future events.</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It is interesting to observe there are things that </a:t>
            </a:r>
            <a:r>
              <a:rPr lang="en-US" sz="3200" b="1" i="1" dirty="0">
                <a:solidFill>
                  <a:schemeClr val="bg1"/>
                </a:solidFill>
                <a:effectLst>
                  <a:outerShdw blurRad="38100" dist="38100" dir="2700000" algn="ctr" rotWithShape="0">
                    <a:schemeClr val="tx1"/>
                  </a:outerShdw>
                </a:effectLst>
              </a:rPr>
              <a:t>even angels </a:t>
            </a:r>
            <a:r>
              <a:rPr lang="en-US" sz="3200" dirty="0">
                <a:solidFill>
                  <a:schemeClr val="bg1"/>
                </a:solidFill>
                <a:effectLst>
                  <a:outerShdw blurRad="38100" dist="38100" dir="2700000" algn="ctr" rotWithShape="0">
                    <a:schemeClr val="tx1"/>
                  </a:outerShdw>
                </a:effectLst>
              </a:rPr>
              <a:t>do not know but desire to learn (cf. 1 Pet 1:12).</a:t>
            </a:r>
            <a:r>
              <a:rPr lang="en-US" sz="3200" baseline="30000" dirty="0">
                <a:solidFill>
                  <a:srgbClr val="FFFFFF"/>
                </a:solidFill>
                <a:effectLst>
                  <a:outerShdw blurRad="50800" dist="50800" dir="5400000" algn="ctr">
                    <a:srgbClr val="000000"/>
                  </a:outerShdw>
                </a:effectLst>
                <a:latin typeface="Calibri" panose="020F0502020204030204" pitchFamily="34" charset="0"/>
              </a:rPr>
              <a:t> 1</a:t>
            </a:r>
            <a:r>
              <a:rPr lang="en-US" sz="3200" dirty="0">
                <a:solidFill>
                  <a:schemeClr val="bg1"/>
                </a:solidFill>
                <a:effectLst>
                  <a:outerShdw blurRad="38100" dist="38100" dir="2700000" algn="ctr" rotWithShape="0">
                    <a:schemeClr val="tx1"/>
                  </a:outerShdw>
                </a:effectLst>
              </a:rPr>
              <a:t> </a:t>
            </a:r>
          </a:p>
        </p:txBody>
      </p:sp>
      <p:sp>
        <p:nvSpPr>
          <p:cNvPr id="7" name="Title 1">
            <a:extLst>
              <a:ext uri="{FF2B5EF4-FFF2-40B4-BE49-F238E27FC236}">
                <a16:creationId xmlns:a16="http://schemas.microsoft.com/office/drawing/2014/main" id="{5E4974A4-EFA2-0758-45D5-521DFE4B9892}"/>
              </a:ext>
            </a:extLst>
          </p:cNvPr>
          <p:cNvSpPr>
            <a:spLocks noGrp="1"/>
          </p:cNvSpPr>
          <p:nvPr>
            <p:ph type="title"/>
          </p:nvPr>
        </p:nvSpPr>
        <p:spPr>
          <a:xfrm>
            <a:off x="0" y="10"/>
            <a:ext cx="12192000" cy="124672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12:5</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Then I, Daniel, looked, and behold, two others stood, one on this bank of the stream and one on that bank of the stream. </a:t>
            </a:r>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6</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someone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said to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man clothed in linen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was above the waters of the stream, “How long shall it be till the end of these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wonders</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04CB47E-6CD5-D621-572B-C5058117D4CE}"/>
              </a:ext>
            </a:extLst>
          </p:cNvPr>
          <p:cNvSpPr txBox="1"/>
          <p:nvPr/>
        </p:nvSpPr>
        <p:spPr>
          <a:xfrm>
            <a:off x="-40933" y="6211659"/>
            <a:ext cx="12192000" cy="646331"/>
          </a:xfrm>
          <a:prstGeom prst="rect">
            <a:avLst/>
          </a:prstGeom>
          <a:noFill/>
        </p:spPr>
        <p:txBody>
          <a:bodyPr wrap="square" rtlCol="0">
            <a:spAutoFit/>
          </a:bodyPr>
          <a:lstStyle/>
          <a:p>
            <a:pPr lvl="0">
              <a:defRPr/>
            </a:pPr>
            <a:r>
              <a:rPr lang="en-US" baseline="30000" dirty="0">
                <a:solidFill>
                  <a:srgbClr val="FFFFFF"/>
                </a:solidFill>
                <a:effectLst>
                  <a:outerShdw blurRad="50800" dist="50800" dir="5400000" algn="ctr">
                    <a:srgbClr val="000000"/>
                  </a:outerShdw>
                </a:effectLst>
                <a:latin typeface="Calibri" panose="020F0502020204030204" pitchFamily="34" charset="0"/>
              </a:rPr>
              <a:t>1</a:t>
            </a:r>
            <a:r>
              <a:rPr lang="en-US" dirty="0">
                <a:solidFill>
                  <a:srgbClr val="FFFFFF"/>
                </a:solidFill>
                <a:effectLst>
                  <a:outerShdw blurRad="50800" dist="50800" dir="5400000" algn="ctr">
                    <a:srgbClr val="000000"/>
                  </a:outerShdw>
                </a:effectLst>
                <a:latin typeface="Calibri" panose="020F0502020204030204" pitchFamily="34" charset="0"/>
              </a:rPr>
              <a:t> Miller, Stephen R., Daniel, vol. 18, The New American Commentary (pp. </a:t>
            </a:r>
            <a:r>
              <a:rPr lang="en-US" dirty="0">
                <a:solidFill>
                  <a:schemeClr val="bg1"/>
                </a:solidFill>
                <a:effectLst>
                  <a:outerShdw blurRad="38100" dist="38100" dir="2700000" algn="ctr" rotWithShape="0">
                    <a:schemeClr val="tx1"/>
                  </a:outerShdw>
                </a:effectLst>
              </a:rPr>
              <a:t>322–323</a:t>
            </a:r>
            <a:r>
              <a:rPr lang="en-US" dirty="0">
                <a:solidFill>
                  <a:srgbClr val="FFFFFF"/>
                </a:solidFill>
                <a:effectLst>
                  <a:outerShdw blurRad="50800" dist="50800" dir="5400000" algn="ctr">
                    <a:srgbClr val="000000"/>
                  </a:outerShdw>
                </a:effectLst>
                <a:latin typeface="Calibri" panose="020F0502020204030204" pitchFamily="34" charset="0"/>
              </a:rPr>
              <a:t>)</a:t>
            </a:r>
          </a:p>
          <a:p>
            <a:pPr lvl="0">
              <a:defRPr/>
            </a:pPr>
            <a:r>
              <a:rPr lang="en-US" sz="1800" kern="1200" baseline="30000" dirty="0">
                <a:solidFill>
                  <a:srgbClr val="FFFFFF"/>
                </a:solidFill>
                <a:effectLst>
                  <a:outerShdw blurRad="50800" dist="50800" dir="5400000" algn="ctr">
                    <a:srgbClr val="000000"/>
                  </a:outerShdw>
                </a:effectLst>
                <a:latin typeface="Calibri" panose="020F0502020204030204" pitchFamily="34" charset="0"/>
                <a:ea typeface="+mn-ea"/>
                <a:cs typeface="+mn-cs"/>
              </a:rPr>
              <a:t>2</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Rogers, Jay. </a:t>
            </a:r>
            <a:r>
              <a:rPr lang="en-US" sz="1800" i="1" kern="1200" dirty="0">
                <a:solidFill>
                  <a:srgbClr val="FFFFFF"/>
                </a:solidFill>
                <a:effectLst>
                  <a:outerShdw blurRad="50800" dist="50800" dir="5400000" algn="ctr">
                    <a:srgbClr val="000000"/>
                  </a:outerShdw>
                </a:effectLst>
                <a:latin typeface="Calibri" panose="020F0502020204030204" pitchFamily="34" charset="0"/>
                <a:ea typeface="+mn-ea"/>
                <a:cs typeface="+mn-cs"/>
              </a:rPr>
              <a:t>In The Days of These Kings: The Book of Daniel in Preterist Perspective</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 (p. </a:t>
            </a:r>
            <a:r>
              <a:rPr lang="en-US" dirty="0">
                <a:solidFill>
                  <a:schemeClr val="bg1"/>
                </a:solidFill>
                <a:effectLst>
                  <a:outerShdw blurRad="38100" dist="38100" dir="2700000" algn="ctr" rotWithShape="0">
                    <a:schemeClr val="tx1"/>
                  </a:outerShdw>
                </a:effectLst>
              </a:rPr>
              <a:t>118</a:t>
            </a:r>
            <a:r>
              <a:rPr lang="en-US" sz="1800" kern="1200" dirty="0">
                <a:solidFill>
                  <a:srgbClr val="FFFFFF"/>
                </a:solidFill>
                <a:effectLst>
                  <a:outerShdw blurRad="50800" dist="50800" dir="5400000" algn="ctr">
                    <a:srgbClr val="000000"/>
                  </a:outerShdw>
                </a:effectLst>
                <a:latin typeface="Calibri" panose="020F0502020204030204" pitchFamily="34" charset="0"/>
                <a:ea typeface="+mn-ea"/>
                <a:cs typeface="+mn-cs"/>
              </a:rPr>
              <a:t>).</a:t>
            </a:r>
            <a:endParaRPr lang="en-US" dirty="0">
              <a:solidFill>
                <a:srgbClr val="FFFFFF"/>
              </a:solidFill>
              <a:effectLst>
                <a:outerShdw blurRad="50800" dist="50800" dir="5400000" algn="ctr">
                  <a:srgbClr val="000000"/>
                </a:outerShdw>
              </a:effectLst>
              <a:latin typeface="Calibri" panose="020F0502020204030204" pitchFamily="34" charset="0"/>
            </a:endParaRPr>
          </a:p>
        </p:txBody>
      </p:sp>
    </p:spTree>
    <p:extLst>
      <p:ext uri="{BB962C8B-B14F-4D97-AF65-F5344CB8AC3E}">
        <p14:creationId xmlns:p14="http://schemas.microsoft.com/office/powerpoint/2010/main" val="4663884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p:cTn id="35"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 calcmode="lin" valueType="num">
                                      <p:cBhvr>
                                        <p:cTn id="4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F19370B-87B1-5B97-A4F1-C472621E0E7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90F2A37-A5C8-99AF-45AC-1694AA3CC047}"/>
              </a:ext>
            </a:extLst>
          </p:cNvPr>
          <p:cNvSpPr>
            <a:spLocks noGrp="1"/>
          </p:cNvSpPr>
          <p:nvPr>
            <p:ph idx="1"/>
          </p:nvPr>
        </p:nvSpPr>
        <p:spPr>
          <a:xfrm>
            <a:off x="40933" y="1530714"/>
            <a:ext cx="11975821" cy="5031213"/>
          </a:xfrm>
        </p:spPr>
        <p:txBody>
          <a:bodyPr>
            <a:normAutofit/>
          </a:bodyPr>
          <a:lstStyle/>
          <a:p>
            <a:r>
              <a:rPr lang="en-US" sz="3200" dirty="0">
                <a:solidFill>
                  <a:schemeClr val="bg1"/>
                </a:solidFill>
                <a:effectLst>
                  <a:outerShdw blurRad="38100" dist="38100" dir="2700000" algn="ctr" rotWithShape="0">
                    <a:schemeClr val="tx1"/>
                  </a:outerShdw>
                </a:effectLst>
              </a:rPr>
              <a:t>Next Daniel hears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man clothed in linen</a:t>
            </a:r>
            <a:r>
              <a:rPr lang="en-US" sz="3200" dirty="0">
                <a:solidFill>
                  <a:schemeClr val="bg1"/>
                </a:solidFill>
                <a:effectLst>
                  <a:outerShdw blurRad="38100" dist="38100" dir="2700000" algn="ctr" rotWithShape="0">
                    <a:schemeClr val="tx1"/>
                  </a:outerShdw>
                </a:effectLst>
              </a:rPr>
              <a:t>” (Christ) as he responds to the angel’s question.</a:t>
            </a:r>
          </a:p>
          <a:p>
            <a:r>
              <a:rPr lang="en-US" sz="3200" dirty="0">
                <a:solidFill>
                  <a:schemeClr val="bg1"/>
                </a:solidFill>
                <a:effectLst>
                  <a:outerShdw blurRad="38100" dist="38100" dir="2700000" algn="ctr" rotWithShape="0">
                    <a:schemeClr val="tx1"/>
                  </a:outerShdw>
                </a:effectLst>
              </a:rPr>
              <a:t>We’re told that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man clothed in linen</a:t>
            </a:r>
            <a:r>
              <a:rPr lang="en-US" sz="3200" dirty="0">
                <a:solidFill>
                  <a:schemeClr val="bg1"/>
                </a:solidFill>
                <a:effectLst>
                  <a:outerShdw blurRad="38100" dist="38100" dir="2700000" algn="ctr" rotWithShape="0">
                    <a:schemeClr val="tx1"/>
                  </a:outerShdw>
                </a:effectLst>
              </a:rPr>
              <a:t>” began his response,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raised his right hand and his left hand toward heaven and swore by him who lives forever</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Raising the hand in an oath was the customary practice (cf. Gen 14:22; Deut 32:40; Rev 10:5–6), but raising </a:t>
            </a:r>
            <a:r>
              <a:rPr lang="en-US" sz="3200" b="1" i="1" dirty="0">
                <a:solidFill>
                  <a:schemeClr val="bg1"/>
                </a:solidFill>
                <a:effectLst>
                  <a:outerShdw blurRad="38100" dist="38100" dir="2700000" algn="ctr" rotWithShape="0">
                    <a:schemeClr val="tx1"/>
                  </a:outerShdw>
                </a:effectLst>
              </a:rPr>
              <a:t>both</a:t>
            </a:r>
            <a:r>
              <a:rPr lang="en-US" sz="3200" dirty="0">
                <a:solidFill>
                  <a:schemeClr val="bg1"/>
                </a:solidFill>
                <a:effectLst>
                  <a:outerShdw blurRad="38100" dist="38100" dir="2700000" algn="ctr" rotWithShape="0">
                    <a:schemeClr val="tx1"/>
                  </a:outerShdw>
                </a:effectLst>
              </a:rPr>
              <a:t> hands and swearing to keep the oath in the name of the eternal God (cf. Rev 10:5–6) gives the greatest possible assurance that the words spoken are true.</a:t>
            </a:r>
          </a:p>
        </p:txBody>
      </p:sp>
      <p:sp>
        <p:nvSpPr>
          <p:cNvPr id="7" name="Title 1">
            <a:extLst>
              <a:ext uri="{FF2B5EF4-FFF2-40B4-BE49-F238E27FC236}">
                <a16:creationId xmlns:a16="http://schemas.microsoft.com/office/drawing/2014/main" id="{893B6265-11ED-7A97-0ECF-69AB0BE0A57C}"/>
              </a:ext>
            </a:extLst>
          </p:cNvPr>
          <p:cNvSpPr>
            <a:spLocks noGrp="1"/>
          </p:cNvSpPr>
          <p:nvPr>
            <p:ph type="title"/>
          </p:nvPr>
        </p:nvSpPr>
        <p:spPr>
          <a:xfrm>
            <a:off x="0" y="10"/>
            <a:ext cx="12192000" cy="137360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heard the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man clothed in linen</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who was above the waters of the stream;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raised his right hand and his left hand toward heaven and swore by him who lives forever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that it would be for a time, times, and half a time, and that when the shattering of the power of the holy people comes to an end all these things would be finished.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8E4D523-8445-D61F-41A7-2A21D91F52DA}"/>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Daniel, vol. 18, The New American Commentary (pp. </a:t>
            </a:r>
            <a:r>
              <a:rPr lang="en-US" dirty="0">
                <a:solidFill>
                  <a:schemeClr val="bg1"/>
                </a:solidFill>
                <a:effectLst>
                  <a:outerShdw blurRad="38100" dist="38100" dir="2700000" algn="ctr" rotWithShape="0">
                    <a:schemeClr val="tx1"/>
                  </a:outerShdw>
                </a:effectLst>
              </a:rPr>
              <a:t>322–323</a:t>
            </a:r>
            <a:r>
              <a:rPr lang="en-US" dirty="0">
                <a:solidFill>
                  <a:srgbClr val="FFFFFF"/>
                </a:solidFill>
                <a:effectLst>
                  <a:outerShdw blurRad="50800" dist="50800" dir="5400000" algn="ctr">
                    <a:srgbClr val="000000"/>
                  </a:outerShdw>
                </a:effectLst>
                <a:latin typeface="Calibri" panose="020F0502020204030204" pitchFamily="34" charset="0"/>
              </a:rPr>
              <a:t>)</a:t>
            </a:r>
          </a:p>
        </p:txBody>
      </p:sp>
    </p:spTree>
    <p:extLst>
      <p:ext uri="{BB962C8B-B14F-4D97-AF65-F5344CB8AC3E}">
        <p14:creationId xmlns:p14="http://schemas.microsoft.com/office/powerpoint/2010/main" val="31000998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34630345-C654-89EE-9DE2-E4CBD6827E1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F565A5A-A784-61FC-DEEA-D21CFD27139E}"/>
              </a:ext>
            </a:extLst>
          </p:cNvPr>
          <p:cNvSpPr>
            <a:spLocks noGrp="1"/>
          </p:cNvSpPr>
          <p:nvPr>
            <p:ph idx="1"/>
          </p:nvPr>
        </p:nvSpPr>
        <p:spPr>
          <a:xfrm>
            <a:off x="40933" y="1493520"/>
            <a:ext cx="11975821" cy="5068407"/>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In his oath he swears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shattering of the power of the holy people</a:t>
            </a:r>
            <a:r>
              <a:rPr lang="en-US" sz="3200" dirty="0">
                <a:solidFill>
                  <a:schemeClr val="bg1"/>
                </a:solidFill>
                <a:effectLst>
                  <a:outerShdw blurRad="38100" dist="38100" dir="2700000" algn="ctr" rotWithShape="0">
                    <a:schemeClr val="tx1"/>
                  </a:outerShdw>
                </a:effectLst>
              </a:rPr>
              <a:t>” would be for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times, and half a time</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 phrase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times, and half a time</a:t>
            </a:r>
            <a:r>
              <a:rPr lang="en-US" sz="3200" dirty="0">
                <a:solidFill>
                  <a:schemeClr val="bg1"/>
                </a:solidFill>
                <a:effectLst>
                  <a:outerShdw blurRad="38100" dist="38100" dir="2700000" algn="ctr" rotWithShape="0">
                    <a:schemeClr val="tx1"/>
                  </a:outerShdw>
                </a:effectLst>
              </a:rPr>
              <a:t>” reveals the duration of the period.</a:t>
            </a:r>
          </a:p>
          <a:p>
            <a:r>
              <a:rPr lang="en-US" sz="3200" dirty="0">
                <a:solidFill>
                  <a:schemeClr val="bg1"/>
                </a:solidFill>
                <a:effectLst>
                  <a:outerShdw blurRad="38100" dist="38100" dir="2700000" algn="ctr" rotWithShape="0">
                    <a:schemeClr val="tx1"/>
                  </a:outerShdw>
                </a:effectLst>
              </a:rPr>
              <a:t>As discussed earlier in 7:25, if we understand a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time</a:t>
            </a:r>
            <a:r>
              <a:rPr lang="en-US" sz="3200" dirty="0">
                <a:solidFill>
                  <a:schemeClr val="bg1"/>
                </a:solidFill>
                <a:effectLst>
                  <a:outerShdw blurRad="38100" dist="38100" dir="2700000" algn="ctr" rotWithShape="0">
                    <a:schemeClr val="tx1"/>
                  </a:outerShdw>
                </a:effectLst>
              </a:rPr>
              <a:t>” to mean a year, then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times, and half a time</a:t>
            </a:r>
            <a:r>
              <a:rPr lang="en-US" sz="3200" dirty="0">
                <a:solidFill>
                  <a:schemeClr val="bg1"/>
                </a:solidFill>
                <a:effectLst>
                  <a:outerShdw blurRad="38100" dist="38100" dir="2700000" algn="ctr" rotWithShape="0">
                    <a:schemeClr val="tx1"/>
                  </a:outerShdw>
                </a:effectLst>
              </a:rPr>
              <a:t>” would be three-and-a-half years or 1,260 days (if each month has 30 days). </a:t>
            </a:r>
          </a:p>
          <a:p>
            <a:r>
              <a:rPr lang="en-US" sz="3200" dirty="0">
                <a:solidFill>
                  <a:schemeClr val="bg1"/>
                </a:solidFill>
                <a:effectLst>
                  <a:outerShdw blurRad="38100" dist="38100" dir="2700000" algn="ctr" rotWithShape="0">
                    <a:schemeClr val="tx1"/>
                  </a:outerShdw>
                </a:effectLst>
              </a:rPr>
              <a:t>During these three and one-half years,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the power of the holy people </a:t>
            </a:r>
            <a:r>
              <a:rPr lang="en-US" sz="3200" dirty="0">
                <a:solidFill>
                  <a:schemeClr val="bg1"/>
                </a:solidFill>
                <a:effectLst>
                  <a:outerShdw blurRad="38100" dist="38100" dir="2700000" algn="ctr" rotWithShape="0">
                    <a:schemeClr val="tx1"/>
                  </a:outerShdw>
                </a:effectLst>
              </a:rPr>
              <a:t>” will be “shattered”.</a:t>
            </a:r>
          </a:p>
          <a:p>
            <a:r>
              <a:rPr lang="en-US" sz="3200" dirty="0">
                <a:solidFill>
                  <a:schemeClr val="bg1"/>
                </a:solidFill>
                <a:effectLst>
                  <a:outerShdw blurRad="38100" dist="38100" dir="2700000" algn="ctr" rotWithShape="0">
                    <a:schemeClr val="tx1"/>
                  </a:outerShdw>
                </a:effectLst>
              </a:rPr>
              <a:t>The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holy people</a:t>
            </a:r>
            <a:r>
              <a:rPr lang="en-US" sz="3200" dirty="0">
                <a:solidFill>
                  <a:schemeClr val="bg1"/>
                </a:solidFill>
                <a:effectLst>
                  <a:outerShdw blurRad="38100" dist="38100" dir="2700000" algn="ctr" rotWithShape="0">
                    <a:schemeClr val="tx1"/>
                  </a:outerShdw>
                </a:effectLst>
              </a:rPr>
              <a:t>” in this context is a specific reference to Israel; therefore their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shattering</a:t>
            </a:r>
            <a:r>
              <a:rPr lang="en-US" sz="3200" dirty="0">
                <a:solidFill>
                  <a:schemeClr val="bg1"/>
                </a:solidFill>
                <a:effectLst>
                  <a:outerShdw blurRad="38100" dist="38100" dir="2700000" algn="ctr" rotWithShape="0">
                    <a:schemeClr val="tx1"/>
                  </a:outerShdw>
                </a:effectLst>
              </a:rPr>
              <a:t>” signifies that the nation will be utterly defeated by their enemies – in this case, the Roman army in 70 AD.</a:t>
            </a:r>
          </a:p>
        </p:txBody>
      </p:sp>
      <p:sp>
        <p:nvSpPr>
          <p:cNvPr id="7" name="Title 1">
            <a:extLst>
              <a:ext uri="{FF2B5EF4-FFF2-40B4-BE49-F238E27FC236}">
                <a16:creationId xmlns:a16="http://schemas.microsoft.com/office/drawing/2014/main" id="{5BBF9C64-0317-5221-A11B-47DE8F39A650}"/>
              </a:ext>
            </a:extLst>
          </p:cNvPr>
          <p:cNvSpPr>
            <a:spLocks noGrp="1"/>
          </p:cNvSpPr>
          <p:nvPr>
            <p:ph type="title"/>
          </p:nvPr>
        </p:nvSpPr>
        <p:spPr>
          <a:xfrm>
            <a:off x="0" y="10"/>
            <a:ext cx="12192000" cy="1373604"/>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12:7</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And I heard the man clothed in linen, who was above the waters of the stream; he raised his right hand and his left hand toward heaven and swore by him who lives forever that it would be for a time, times, and half a time, and that when the shattering of the power of the holy people comes to an end all these things would be finished.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A3D1331-2EBF-EBEE-BBCA-705219C17F41}"/>
              </a:ext>
            </a:extLst>
          </p:cNvPr>
          <p:cNvSpPr txBox="1"/>
          <p:nvPr/>
        </p:nvSpPr>
        <p:spPr>
          <a:xfrm>
            <a:off x="0" y="6488658"/>
            <a:ext cx="12192000" cy="369332"/>
          </a:xfrm>
          <a:prstGeom prst="rect">
            <a:avLst/>
          </a:prstGeom>
          <a:noFill/>
        </p:spPr>
        <p:txBody>
          <a:bodyPr wrap="square" rtlCol="0">
            <a:spAutoFit/>
          </a:bodyPr>
          <a:lstStyle/>
          <a:p>
            <a:pPr lvl="0">
              <a:defRPr/>
            </a:pPr>
            <a:r>
              <a:rPr lang="en-US" dirty="0">
                <a:solidFill>
                  <a:srgbClr val="FFFFFF"/>
                </a:solidFill>
                <a:effectLst>
                  <a:outerShdw blurRad="50800" dist="50800" dir="5400000" algn="ctr">
                    <a:srgbClr val="000000"/>
                  </a:outerShdw>
                </a:effectLst>
                <a:latin typeface="Calibri" panose="020F0502020204030204" pitchFamily="34" charset="0"/>
              </a:rPr>
              <a:t>Miller, Stephen R., Daniel, vol. 18, The New American Commentary (pp. </a:t>
            </a:r>
            <a:r>
              <a:rPr lang="en-US" dirty="0">
                <a:solidFill>
                  <a:schemeClr val="bg1"/>
                </a:solidFill>
                <a:effectLst>
                  <a:outerShdw blurRad="38100" dist="38100" dir="2700000" algn="ctr" rotWithShape="0">
                    <a:schemeClr val="tx1"/>
                  </a:outerShdw>
                </a:effectLst>
              </a:rPr>
              <a:t>322–323</a:t>
            </a:r>
            <a:r>
              <a:rPr lang="en-US" dirty="0">
                <a:solidFill>
                  <a:srgbClr val="FFFFFF"/>
                </a:solidFill>
                <a:effectLst>
                  <a:outerShdw blurRad="50800" dist="50800" dir="5400000" algn="ctr">
                    <a:srgbClr val="000000"/>
                  </a:outerShdw>
                </a:effectLst>
                <a:latin typeface="Calibri" panose="020F0502020204030204" pitchFamily="34" charset="0"/>
              </a:rPr>
              <a:t>)</a:t>
            </a:r>
          </a:p>
        </p:txBody>
      </p:sp>
    </p:spTree>
    <p:extLst>
      <p:ext uri="{BB962C8B-B14F-4D97-AF65-F5344CB8AC3E}">
        <p14:creationId xmlns:p14="http://schemas.microsoft.com/office/powerpoint/2010/main" val="9137559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anim calcmode="lin" valueType="num">
                                      <p:cBhvr>
                                        <p:cTn id="28"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4501A1BD-F594-B0C1-EAEB-E73A6B6A34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6D91A2-6C49-332B-896C-986805906F5E}"/>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6B499F10-D696-26C9-4FD5-BB1287E07047}"/>
              </a:ext>
            </a:extLst>
          </p:cNvPr>
          <p:cNvSpPr>
            <a:spLocks noGrp="1"/>
          </p:cNvSpPr>
          <p:nvPr>
            <p:ph idx="1"/>
          </p:nvPr>
        </p:nvSpPr>
        <p:spPr>
          <a:xfrm>
            <a:off x="246490" y="588394"/>
            <a:ext cx="11545293" cy="6117205"/>
          </a:xfrm>
        </p:spPr>
        <p:txBody>
          <a:bodyPr>
            <a:normAutofit fontScale="92500"/>
          </a:bodyPr>
          <a:lstStyle/>
          <a:p>
            <a:r>
              <a:rPr lang="en-US" sz="3600" dirty="0">
                <a:sym typeface="Wingdings" panose="05000000000000000000" pitchFamily="2" charset="2"/>
              </a:rPr>
              <a:t>In Daniel 12:1B-3 we have a description of true believers and their eternal destiny.</a:t>
            </a:r>
          </a:p>
          <a:p>
            <a:r>
              <a:rPr lang="en-US" sz="3600" dirty="0">
                <a:sym typeface="Wingdings" panose="05000000000000000000" pitchFamily="2" charset="2"/>
              </a:rPr>
              <a:t>We are told their names are found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written in the book</a:t>
            </a:r>
            <a:r>
              <a:rPr lang="en-US" sz="3600" dirty="0">
                <a:sym typeface="Wingdings" panose="05000000000000000000" pitchFamily="2" charset="2"/>
              </a:rPr>
              <a:t>”.</a:t>
            </a:r>
          </a:p>
          <a:p>
            <a:r>
              <a:rPr lang="en-US" sz="3600" dirty="0">
                <a:sym typeface="Wingdings" panose="05000000000000000000" pitchFamily="2" charset="2"/>
              </a:rPr>
              <a:t>We are told that one day after they die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sleep</a:t>
            </a:r>
            <a:r>
              <a:rPr lang="en-US" sz="3600" dirty="0">
                <a:sym typeface="Wingdings" panose="05000000000000000000" pitchFamily="2" charset="2"/>
              </a:rPr>
              <a:t>”) they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shall awake… to everlasting life</a:t>
            </a:r>
            <a:r>
              <a:rPr lang="en-US" sz="3600" dirty="0">
                <a:sym typeface="Wingdings" panose="05000000000000000000" pitchFamily="2" charset="2"/>
              </a:rPr>
              <a:t>” in contrast to unbelievers who shall also be raised, but to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shame and everlasting contempt</a:t>
            </a:r>
            <a:r>
              <a:rPr lang="en-US" sz="3600" dirty="0">
                <a:sym typeface="Wingdings" panose="05000000000000000000" pitchFamily="2" charset="2"/>
              </a:rPr>
              <a:t>”.</a:t>
            </a:r>
          </a:p>
          <a:p>
            <a:r>
              <a:rPr lang="en-US" sz="3600" dirty="0">
                <a:sym typeface="Wingdings" panose="05000000000000000000" pitchFamily="2" charset="2"/>
              </a:rPr>
              <a:t>Believers are then described as those who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are wise</a:t>
            </a:r>
            <a:r>
              <a:rPr lang="en-US" sz="3600" dirty="0">
                <a:sym typeface="Wingdings" panose="05000000000000000000" pitchFamily="2" charset="2"/>
              </a:rPr>
              <a:t>” and those who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shall shine like the brightness of the sky above</a:t>
            </a:r>
            <a:r>
              <a:rPr lang="en-US" sz="3600" dirty="0">
                <a:sym typeface="Wingdings" panose="05000000000000000000" pitchFamily="2" charset="2"/>
              </a:rPr>
              <a:t>” and we are told believers are characterized as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those who turn many to righteousness</a:t>
            </a:r>
            <a:r>
              <a:rPr lang="en-US" sz="3600" dirty="0">
                <a:sym typeface="Wingdings" panose="05000000000000000000" pitchFamily="2" charset="2"/>
              </a:rPr>
              <a:t>”.</a:t>
            </a:r>
          </a:p>
          <a:p>
            <a:r>
              <a:rPr lang="en-US" sz="3600" dirty="0">
                <a:sym typeface="Wingdings" panose="05000000000000000000" pitchFamily="2" charset="2"/>
              </a:rPr>
              <a:t>What does this tell you about the central role that </a:t>
            </a:r>
            <a:r>
              <a:rPr lang="en-US" sz="3600" dirty="0" err="1">
                <a:sym typeface="Wingdings" panose="05000000000000000000" pitchFamily="2" charset="2"/>
              </a:rPr>
              <a:t>evangelismand</a:t>
            </a:r>
            <a:r>
              <a:rPr lang="en-US" sz="3600" dirty="0">
                <a:sym typeface="Wingdings" panose="05000000000000000000" pitchFamily="2" charset="2"/>
              </a:rPr>
              <a:t> ministering to others should play in the life of a true believer?</a:t>
            </a:r>
          </a:p>
          <a:p>
            <a:endParaRPr lang="en-US" sz="3600" dirty="0">
              <a:sym typeface="Wingdings" panose="05000000000000000000" pitchFamily="2" charset="2"/>
            </a:endParaRPr>
          </a:p>
          <a:p>
            <a:endParaRPr lang="en-US" sz="3600" dirty="0">
              <a:sym typeface="Wingdings" panose="05000000000000000000" pitchFamily="2" charset="2"/>
            </a:endParaRPr>
          </a:p>
        </p:txBody>
      </p:sp>
    </p:spTree>
    <p:extLst>
      <p:ext uri="{BB962C8B-B14F-4D97-AF65-F5344CB8AC3E}">
        <p14:creationId xmlns:p14="http://schemas.microsoft.com/office/powerpoint/2010/main" val="3685768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a:extLst>
            <a:ext uri="{FF2B5EF4-FFF2-40B4-BE49-F238E27FC236}">
              <a16:creationId xmlns:a16="http://schemas.microsoft.com/office/drawing/2014/main" id="{2A461B77-594C-BA1C-C79A-82EADA6134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DB22AD6-E8BC-C99D-C26B-329F026724CD}"/>
              </a:ext>
            </a:extLst>
          </p:cNvPr>
          <p:cNvSpPr>
            <a:spLocks noGrp="1"/>
          </p:cNvSpPr>
          <p:nvPr>
            <p:ph type="title"/>
          </p:nvPr>
        </p:nvSpPr>
        <p:spPr>
          <a:xfrm>
            <a:off x="0" y="0"/>
            <a:ext cx="12192000" cy="588394"/>
          </a:xfrm>
        </p:spPr>
        <p:txBody>
          <a:bodyPr>
            <a:noAutofit/>
          </a:bodyPr>
          <a:lstStyle/>
          <a:p>
            <a:pPr algn="ctr"/>
            <a:r>
              <a:rPr lang="en-US" b="1" dirty="0">
                <a:effectLst/>
                <a:latin typeface="+mn-lt"/>
              </a:rPr>
              <a:t>Class Discussion Time</a:t>
            </a:r>
            <a:endParaRPr lang="en-US" dirty="0">
              <a:effectLst/>
              <a:latin typeface="+mn-lt"/>
            </a:endParaRPr>
          </a:p>
        </p:txBody>
      </p:sp>
      <p:sp>
        <p:nvSpPr>
          <p:cNvPr id="2" name="Content Placeholder 1">
            <a:extLst>
              <a:ext uri="{FF2B5EF4-FFF2-40B4-BE49-F238E27FC236}">
                <a16:creationId xmlns:a16="http://schemas.microsoft.com/office/drawing/2014/main" id="{3F16824F-1D6A-1410-8BA4-90D855664E3D}"/>
              </a:ext>
            </a:extLst>
          </p:cNvPr>
          <p:cNvSpPr>
            <a:spLocks noGrp="1"/>
          </p:cNvSpPr>
          <p:nvPr>
            <p:ph idx="1"/>
          </p:nvPr>
        </p:nvSpPr>
        <p:spPr>
          <a:xfrm>
            <a:off x="246490" y="588394"/>
            <a:ext cx="11545293" cy="6117205"/>
          </a:xfrm>
        </p:spPr>
        <p:txBody>
          <a:bodyPr>
            <a:normAutofit/>
          </a:bodyPr>
          <a:lstStyle/>
          <a:p>
            <a:r>
              <a:rPr lang="en-US" sz="3600" dirty="0">
                <a:sym typeface="Wingdings" panose="05000000000000000000" pitchFamily="2" charset="2"/>
              </a:rPr>
              <a:t>What do you think of my identification of “</a:t>
            </a:r>
            <a:r>
              <a:rPr lang="en-US" sz="3600" i="1" dirty="0">
                <a:solidFill>
                  <a:srgbClr val="0000CC"/>
                </a:solidFill>
                <a:latin typeface="Cambria" panose="02040503050406030204" pitchFamily="18" charset="0"/>
                <a:ea typeface="Cambria" panose="02040503050406030204" pitchFamily="18" charset="0"/>
                <a:sym typeface="Wingdings" panose="05000000000000000000" pitchFamily="2" charset="2"/>
              </a:rPr>
              <a:t>time of trouble, such as never has been since there was a nation till that time</a:t>
            </a:r>
            <a:r>
              <a:rPr lang="en-US" sz="3600" dirty="0">
                <a:sym typeface="Wingdings" panose="05000000000000000000" pitchFamily="2" charset="2"/>
              </a:rPr>
              <a:t>” mentioned in verse 12:1 as the events that occur during the last days of Jewish history prior to the destruction of the temple in 70 AD?</a:t>
            </a:r>
          </a:p>
          <a:p>
            <a:r>
              <a:rPr lang="en-US" sz="3600" dirty="0">
                <a:sym typeface="Wingdings" panose="05000000000000000000" pitchFamily="2" charset="2"/>
              </a:rPr>
              <a:t>What do you think of the opposing view taken by the majority of modern commentators, that this is instead a reference to a seven-year period of tribulation that they believe will occur just prior to Christ’s second coming?</a:t>
            </a:r>
          </a:p>
          <a:p>
            <a:r>
              <a:rPr lang="en-US" sz="3600" dirty="0">
                <a:sym typeface="Wingdings" panose="05000000000000000000" pitchFamily="2" charset="2"/>
              </a:rPr>
              <a:t>What do you see as the pros and cons of these two views?</a:t>
            </a:r>
          </a:p>
          <a:p>
            <a:endParaRPr lang="en-US" sz="3600" dirty="0">
              <a:sym typeface="Wingdings" panose="05000000000000000000" pitchFamily="2" charset="2"/>
            </a:endParaRPr>
          </a:p>
          <a:p>
            <a:endParaRPr lang="en-US" sz="3600" dirty="0">
              <a:sym typeface="Wingdings" panose="05000000000000000000" pitchFamily="2" charset="2"/>
            </a:endParaRPr>
          </a:p>
          <a:p>
            <a:endParaRPr lang="en-US" sz="3600" dirty="0">
              <a:sym typeface="Wingdings" panose="05000000000000000000" pitchFamily="2" charset="2"/>
            </a:endParaRPr>
          </a:p>
        </p:txBody>
      </p:sp>
    </p:spTree>
    <p:extLst>
      <p:ext uri="{BB962C8B-B14F-4D97-AF65-F5344CB8AC3E}">
        <p14:creationId xmlns:p14="http://schemas.microsoft.com/office/powerpoint/2010/main" val="25781180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5D640DFE-35E7-25A9-CCCF-E1F383554E5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7D69B3F-D48E-EC86-49A3-A57755C6C283}"/>
              </a:ext>
            </a:extLst>
          </p:cNvPr>
          <p:cNvSpPr>
            <a:spLocks noGrp="1"/>
          </p:cNvSpPr>
          <p:nvPr>
            <p:ph idx="1"/>
          </p:nvPr>
        </p:nvSpPr>
        <p:spPr>
          <a:xfrm>
            <a:off x="40933" y="1542798"/>
            <a:ext cx="11975821" cy="5019130"/>
          </a:xfrm>
        </p:spPr>
        <p:txBody>
          <a:bodyPr>
            <a:normAutofit fontScale="85000" lnSpcReduction="10000"/>
          </a:bodyPr>
          <a:lstStyle/>
          <a:p>
            <a:r>
              <a:rPr lang="en-US" sz="3200" dirty="0">
                <a:solidFill>
                  <a:schemeClr val="bg1"/>
                </a:solidFill>
                <a:effectLst>
                  <a:outerShdw blurRad="38100" dist="38100" dir="2700000" algn="ctr" rotWithShape="0">
                    <a:schemeClr val="tx1"/>
                  </a:outerShdw>
                </a:effectLst>
              </a:rPr>
              <a:t>There is no break in thought where this chapter division has been made – the first four verses of Daniel 12 are an integral part of the prophecy and therefore should not be disconnected from Chapter 11.</a:t>
            </a:r>
          </a:p>
          <a:p>
            <a:r>
              <a:rPr lang="en-US" sz="3200" dirty="0">
                <a:solidFill>
                  <a:schemeClr val="bg1"/>
                </a:solidFill>
                <a:effectLst>
                  <a:outerShdw blurRad="38100" dist="38100" dir="2700000" algn="ctr" rotWithShape="0">
                    <a:schemeClr val="tx1"/>
                  </a:outerShdw>
                </a:effectLst>
              </a:rPr>
              <a:t>These are the </a:t>
            </a:r>
            <a:r>
              <a:rPr lang="en-US" sz="3200" b="1" i="1" dirty="0">
                <a:solidFill>
                  <a:schemeClr val="bg1"/>
                </a:solidFill>
                <a:effectLst>
                  <a:outerShdw blurRad="38100" dist="38100" dir="2700000" algn="ctr" rotWithShape="0">
                    <a:schemeClr val="tx1"/>
                  </a:outerShdw>
                </a:effectLst>
              </a:rPr>
              <a:t>last words </a:t>
            </a:r>
            <a:r>
              <a:rPr lang="en-US" sz="3200" dirty="0">
                <a:solidFill>
                  <a:schemeClr val="bg1"/>
                </a:solidFill>
                <a:effectLst>
                  <a:outerShdw blurRad="38100" dist="38100" dir="2700000" algn="ctr" rotWithShape="0">
                    <a:schemeClr val="tx1"/>
                  </a:outerShdw>
                </a:effectLst>
              </a:rPr>
              <a:t>of the long prophecy, and they bring it to an appropriate climax. </a:t>
            </a:r>
          </a:p>
          <a:p>
            <a:r>
              <a:rPr lang="en-US" sz="3200" dirty="0">
                <a:solidFill>
                  <a:schemeClr val="bg1"/>
                </a:solidFill>
                <a:effectLst>
                  <a:outerShdw blurRad="38100" dist="38100" dir="2700000" algn="ctr" rotWithShape="0">
                    <a:schemeClr val="tx1"/>
                  </a:outerShdw>
                </a:effectLst>
              </a:rPr>
              <a:t>They tell what will happen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that time</a:t>
            </a:r>
            <a:r>
              <a:rPr lang="en-US" sz="3200" dirty="0">
                <a:solidFill>
                  <a:schemeClr val="bg1"/>
                </a:solidFill>
                <a:effectLst>
                  <a:outerShdw blurRad="38100" dist="38100" dir="2700000" algn="ctr" rotWithShape="0">
                    <a:schemeClr val="tx1"/>
                  </a:outerShdw>
                </a:effectLst>
              </a:rPr>
              <a:t>,” emphasizing this by repetition. </a:t>
            </a:r>
          </a:p>
          <a:p>
            <a:r>
              <a:rPr lang="en-US" sz="3200" dirty="0">
                <a:solidFill>
                  <a:schemeClr val="bg1"/>
                </a:solidFill>
                <a:effectLst>
                  <a:outerShdw blurRad="38100" dist="38100" dir="2700000" algn="ctr" rotWithShape="0">
                    <a:schemeClr val="tx1"/>
                  </a:outerShdw>
                </a:effectLst>
              </a:rPr>
              <a:t>This expression connects the passage directly with verse 40 of the preceding Chapter, where the words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the time of the end</a:t>
            </a:r>
            <a:r>
              <a:rPr lang="en-US" sz="3200" dirty="0">
                <a:solidFill>
                  <a:schemeClr val="bg1"/>
                </a:solidFill>
                <a:effectLst>
                  <a:outerShdw blurRad="38100" dist="38100" dir="2700000" algn="ctr" rotWithShape="0">
                    <a:schemeClr val="tx1"/>
                  </a:outerShdw>
                </a:effectLst>
              </a:rPr>
              <a:t>” occur. </a:t>
            </a:r>
          </a:p>
          <a:p>
            <a:r>
              <a:rPr lang="en-US" sz="3200" dirty="0">
                <a:solidFill>
                  <a:schemeClr val="bg1"/>
                </a:solidFill>
                <a:effectLst>
                  <a:outerShdw blurRad="38100" dist="38100" dir="2700000" algn="ctr" rotWithShape="0">
                    <a:schemeClr val="tx1"/>
                  </a:outerShdw>
                </a:effectLst>
              </a:rPr>
              <a:t>Similar words are repeated in verse 4, where we read,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until the time of the end</a:t>
            </a:r>
            <a:r>
              <a:rPr lang="en-US" sz="3200" dirty="0">
                <a:solidFill>
                  <a:schemeClr val="bg1"/>
                </a:solidFill>
                <a:effectLst>
                  <a:outerShdw blurRad="38100" dist="38100" dir="2700000" algn="ctr" rotWithShape="0">
                    <a:schemeClr val="tx1"/>
                  </a:outerShdw>
                </a:effectLst>
              </a:rPr>
              <a:t>”. </a:t>
            </a:r>
          </a:p>
          <a:p>
            <a:r>
              <a:rPr lang="en-US" sz="3200" dirty="0">
                <a:solidFill>
                  <a:schemeClr val="bg1"/>
                </a:solidFill>
                <a:effectLst>
                  <a:outerShdw blurRad="38100" dist="38100" dir="2700000" algn="ctr" rotWithShape="0">
                    <a:schemeClr val="tx1"/>
                  </a:outerShdw>
                </a:effectLst>
              </a:rPr>
              <a:t>I believe these phrases indicate that the events foretold here are events that occur during the last days of Jewish history prior to the destruction of the temple in 70 AD, which I believe is referred to here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of trouble, such as never has been since there was a nation till that time</a:t>
            </a:r>
            <a:r>
              <a:rPr lang="en-US" sz="3200" dirty="0">
                <a:solidFill>
                  <a:schemeClr val="bg1"/>
                </a:solidFill>
                <a:effectLst>
                  <a:outerShdw blurRad="38100" dist="38100" dir="2700000" algn="ctr" rotWithShape="0">
                    <a:schemeClr val="tx1"/>
                  </a:outerShdw>
                </a:effectLst>
              </a:rPr>
              <a:t>”. </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1A4F9F6C-97F7-357C-1E70-48D766B8699A}"/>
              </a:ext>
            </a:extLst>
          </p:cNvPr>
          <p:cNvSpPr>
            <a:spLocks noGrp="1"/>
          </p:cNvSpPr>
          <p:nvPr>
            <p:ph type="title"/>
          </p:nvPr>
        </p:nvSpPr>
        <p:spPr>
          <a:xfrm>
            <a:off x="0" y="10"/>
            <a:ext cx="12192000" cy="1415908"/>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that time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shall arise Michael, the great prince who has charge of your people. And there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of trouble, such as never has been since there was a nation till that time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that time </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people shall be delivered, everyone whose name shall be found written in the book.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1775E71-D107-9838-9432-E91741FC0B8E}"/>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(p.81)</a:t>
            </a:r>
          </a:p>
        </p:txBody>
      </p:sp>
    </p:spTree>
    <p:extLst>
      <p:ext uri="{BB962C8B-B14F-4D97-AF65-F5344CB8AC3E}">
        <p14:creationId xmlns:p14="http://schemas.microsoft.com/office/powerpoint/2010/main" val="22241111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A8A8615A-DC62-4610-A5BD-8A8E486437F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2CFB1F-ADAD-6CBB-161F-D263676B00EC}"/>
              </a:ext>
            </a:extLst>
          </p:cNvPr>
          <p:cNvSpPr>
            <a:spLocks noGrp="1"/>
          </p:cNvSpPr>
          <p:nvPr>
            <p:ph idx="1"/>
          </p:nvPr>
        </p:nvSpPr>
        <p:spPr>
          <a:xfrm>
            <a:off x="36905" y="1610139"/>
            <a:ext cx="11975821" cy="4878522"/>
          </a:xfrm>
        </p:spPr>
        <p:txBody>
          <a:bodyPr>
            <a:normAutofit/>
          </a:bodyPr>
          <a:lstStyle/>
          <a:p>
            <a:r>
              <a:rPr lang="en-US" sz="3200" dirty="0">
                <a:solidFill>
                  <a:schemeClr val="bg1"/>
                </a:solidFill>
                <a:effectLst>
                  <a:outerShdw blurRad="38100" dist="38100" dir="2700000" algn="ctr" rotWithShape="0">
                    <a:schemeClr val="tx1"/>
                  </a:outerShdw>
                </a:effectLst>
              </a:rPr>
              <a:t>Some commentaries hold that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3200" dirty="0">
                <a:solidFill>
                  <a:schemeClr val="bg1"/>
                </a:solidFill>
                <a:effectLst>
                  <a:outerShdw blurRad="38100" dist="38100" dir="2700000" algn="ctr" rotWithShape="0">
                    <a:schemeClr val="tx1"/>
                  </a:outerShdw>
                </a:effectLst>
              </a:rPr>
              <a:t>” is one of the names of the Lord Jesus Christ and hence that this part of the prophecy was fulfilled by His first coming, but I’m not convinced this is the case. </a:t>
            </a:r>
          </a:p>
          <a:p>
            <a:r>
              <a:rPr lang="en-US" sz="3200" dirty="0">
                <a:solidFill>
                  <a:schemeClr val="bg1"/>
                </a:solidFill>
                <a:effectLst>
                  <a:outerShdw blurRad="38100" dist="38100" dir="2700000" algn="ctr" rotWithShape="0">
                    <a:schemeClr val="tx1"/>
                  </a:outerShdw>
                </a:effectLst>
              </a:rPr>
              <a:t>This prophecy makes several references to great angelic beings, where we are told that national destinies are in some way presided over, and shaped by, mighty angels; and that Michael is specifically tasked with caring for the interests of the people of God.</a:t>
            </a:r>
          </a:p>
          <a:p>
            <a:r>
              <a:rPr lang="en-US" sz="3200" dirty="0">
                <a:solidFill>
                  <a:schemeClr val="bg1"/>
                </a:solidFill>
                <a:effectLst>
                  <a:outerShdw blurRad="38100" dist="38100" dir="2700000" algn="ctr" rotWithShape="0">
                    <a:schemeClr val="tx1"/>
                  </a:outerShdw>
                </a:effectLst>
              </a:rPr>
              <a:t>Jude speaks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 the archangel</a:t>
            </a:r>
            <a:r>
              <a:rPr lang="en-US" sz="3200" dirty="0">
                <a:solidFill>
                  <a:schemeClr val="bg1"/>
                </a:solidFill>
                <a:effectLst>
                  <a:outerShdw blurRad="38100" dist="38100" dir="2700000" algn="ctr" rotWithShape="0">
                    <a:schemeClr val="tx1"/>
                  </a:outerShdw>
                </a:effectLst>
              </a:rPr>
              <a:t>” as contending with the devil for the body of Moses (Jude 9); and in Revelation 12:7,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3200" dirty="0">
                <a:solidFill>
                  <a:schemeClr val="bg1"/>
                </a:solidFill>
                <a:effectLst>
                  <a:outerShdw blurRad="38100" dist="38100" dir="2700000" algn="ctr" rotWithShape="0">
                    <a:schemeClr val="tx1"/>
                  </a:outerShdw>
                </a:effectLst>
              </a:rPr>
              <a:t>” is again seen in conflict with the devil. </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B6D6D4AA-52AD-6F31-ABA1-3859236798A8}"/>
              </a:ext>
            </a:extLst>
          </p:cNvPr>
          <p:cNvSpPr>
            <a:spLocks noGrp="1"/>
          </p:cNvSpPr>
          <p:nvPr>
            <p:ph type="title"/>
          </p:nvPr>
        </p:nvSpPr>
        <p:spPr>
          <a:xfrm>
            <a:off x="0" y="10"/>
            <a:ext cx="12192000" cy="146700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that time shall arise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great prince who has charge of your people. And there shall be a time of trouble, such as never has been since there was a nation till that time. But at that time your people shall be delivered, everyone whose name shall be found written in the book.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E3EBE7BD-21EE-9598-F7D1-A10920AC45F0}"/>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(p.82)</a:t>
            </a:r>
          </a:p>
        </p:txBody>
      </p:sp>
    </p:spTree>
    <p:extLst>
      <p:ext uri="{BB962C8B-B14F-4D97-AF65-F5344CB8AC3E}">
        <p14:creationId xmlns:p14="http://schemas.microsoft.com/office/powerpoint/2010/main" val="3189535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2EB99AB6-175E-B229-7A3D-AD85E1F0B81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1FBE08-2AE3-0D7F-1F65-61E7C2E72A04}"/>
              </a:ext>
            </a:extLst>
          </p:cNvPr>
          <p:cNvSpPr>
            <a:spLocks noGrp="1"/>
          </p:cNvSpPr>
          <p:nvPr>
            <p:ph idx="1"/>
          </p:nvPr>
        </p:nvSpPr>
        <p:spPr>
          <a:xfrm>
            <a:off x="36905" y="1610139"/>
            <a:ext cx="11975821" cy="4878522"/>
          </a:xfrm>
        </p:spPr>
        <p:txBody>
          <a:bodyPr>
            <a:normAutofit fontScale="62500" lnSpcReduction="20000"/>
          </a:bodyPr>
          <a:lstStyle/>
          <a:p>
            <a:r>
              <a:rPr lang="en-US" sz="4600" dirty="0">
                <a:solidFill>
                  <a:schemeClr val="bg1"/>
                </a:solidFill>
                <a:effectLst>
                  <a:outerShdw blurRad="38100" dist="38100" dir="2700000" algn="ctr" rotWithShape="0">
                    <a:schemeClr val="tx1"/>
                  </a:outerShdw>
                </a:effectLst>
              </a:rPr>
              <a:t>In Daniel there are three references to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4600" dirty="0">
                <a:solidFill>
                  <a:schemeClr val="bg1"/>
                </a:solidFill>
                <a:effectLst>
                  <a:outerShdw blurRad="38100" dist="38100" dir="2700000" algn="ctr" rotWithShape="0">
                    <a:schemeClr val="tx1"/>
                  </a:outerShdw>
                </a:effectLst>
              </a:rPr>
              <a:t>”, all in this prophecy given by the angel (Gabriel?) who appeared to Daniel on the banks of the Tigris. </a:t>
            </a:r>
          </a:p>
          <a:p>
            <a:r>
              <a:rPr lang="en-US" sz="4600" dirty="0">
                <a:solidFill>
                  <a:schemeClr val="bg1"/>
                </a:solidFill>
                <a:effectLst>
                  <a:outerShdw blurRad="38100" dist="38100" dir="2700000" algn="ctr" rotWithShape="0">
                    <a:schemeClr val="tx1"/>
                  </a:outerShdw>
                </a:effectLst>
              </a:rPr>
              <a:t>The first reference to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4600" dirty="0">
                <a:solidFill>
                  <a:schemeClr val="bg1"/>
                </a:solidFill>
                <a:effectLst>
                  <a:outerShdw blurRad="38100" dist="38100" dir="2700000" algn="ctr" rotWithShape="0">
                    <a:schemeClr val="tx1"/>
                  </a:outerShdw>
                </a:effectLst>
              </a:rPr>
              <a:t>” is in Daniel 10:13, where the angel (Gabriel?) says that the prince of the kingdom of Persia had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withstood</a:t>
            </a:r>
            <a:r>
              <a:rPr lang="en-US" sz="4600" dirty="0">
                <a:solidFill>
                  <a:schemeClr val="bg1"/>
                </a:solidFill>
                <a:effectLst>
                  <a:outerShdw blurRad="38100" dist="38100" dir="2700000" algn="ctr" rotWithShape="0">
                    <a:schemeClr val="tx1"/>
                  </a:outerShdw>
                </a:effectLst>
              </a:rPr>
              <a:t>” him, but that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 one of the chief princes</a:t>
            </a:r>
            <a:r>
              <a:rPr lang="en-US" sz="4600" dirty="0">
                <a:solidFill>
                  <a:schemeClr val="bg1"/>
                </a:solidFill>
                <a:effectLst>
                  <a:outerShdw blurRad="38100" dist="38100" dir="2700000" algn="ctr" rotWithShape="0">
                    <a:schemeClr val="tx1"/>
                  </a:outerShdw>
                </a:effectLst>
              </a:rPr>
              <a:t>”, came to his aid. </a:t>
            </a:r>
          </a:p>
          <a:p>
            <a:r>
              <a:rPr lang="en-US" sz="4600" dirty="0">
                <a:solidFill>
                  <a:schemeClr val="bg1"/>
                </a:solidFill>
                <a:effectLst>
                  <a:outerShdw blurRad="38100" dist="38100" dir="2700000" algn="ctr" rotWithShape="0">
                    <a:schemeClr val="tx1"/>
                  </a:outerShdw>
                </a:effectLst>
              </a:rPr>
              <a:t>Again, in that same chapter (Daniel 10:20–21) we find these words: “</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But now I will return to fight against the prince of Persia; and when I go out, behold, the prince of Greece will come… there is none who contends by my side against these except </a:t>
            </a:r>
            <a:r>
              <a:rPr lang="en-US" sz="4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4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46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your prince</a:t>
            </a:r>
            <a:r>
              <a:rPr lang="en-US" sz="4600" dirty="0">
                <a:solidFill>
                  <a:schemeClr val="bg1"/>
                </a:solidFill>
                <a:effectLst>
                  <a:outerShdw blurRad="38100" dist="38100" dir="2700000" algn="ctr" rotWithShape="0">
                    <a:schemeClr val="tx1"/>
                  </a:outerShdw>
                </a:effectLst>
              </a:rPr>
              <a:t>.”</a:t>
            </a:r>
          </a:p>
          <a:p>
            <a:r>
              <a:rPr lang="en-US" sz="4600" dirty="0">
                <a:solidFill>
                  <a:schemeClr val="bg1"/>
                </a:solidFill>
                <a:effectLst>
                  <a:outerShdw blurRad="38100" dist="38100" dir="2700000" algn="ctr" rotWithShape="0">
                    <a:schemeClr val="tx1"/>
                  </a:outerShdw>
                </a:effectLst>
              </a:rPr>
              <a:t>There is no revelation of the precise part played by Michael, the great prince, in the affairs of God’s people during the time which this part of the prophecy references (which I believe to be the beginning of New Testament times); after all, Michael is not mentioned by name in the Gospels or Acts. </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CCF4C17B-E918-50F2-56C7-39AA387602E3}"/>
              </a:ext>
            </a:extLst>
          </p:cNvPr>
          <p:cNvSpPr>
            <a:spLocks noGrp="1"/>
          </p:cNvSpPr>
          <p:nvPr>
            <p:ph type="title"/>
          </p:nvPr>
        </p:nvSpPr>
        <p:spPr>
          <a:xfrm>
            <a:off x="0" y="10"/>
            <a:ext cx="12192000" cy="146700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that time shall arise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great prince who has charge of your people. And there shall be a time of trouble, such as never has been since there was a nation till that time. But at that time your people shall be delivered, everyone whose name shall be found written in the book.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0100C21-85BD-5706-184C-EB56FB58687B}"/>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82-83)</a:t>
            </a:r>
          </a:p>
        </p:txBody>
      </p:sp>
    </p:spTree>
    <p:extLst>
      <p:ext uri="{BB962C8B-B14F-4D97-AF65-F5344CB8AC3E}">
        <p14:creationId xmlns:p14="http://schemas.microsoft.com/office/powerpoint/2010/main" val="25541799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8573A52C-E78D-F9C3-A9F8-EF0F84C6A5A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8B7C1B6-5E41-29DC-5D88-20FFEA21D4D1}"/>
              </a:ext>
            </a:extLst>
          </p:cNvPr>
          <p:cNvSpPr>
            <a:spLocks noGrp="1"/>
          </p:cNvSpPr>
          <p:nvPr>
            <p:ph idx="1"/>
          </p:nvPr>
        </p:nvSpPr>
        <p:spPr>
          <a:xfrm>
            <a:off x="44856" y="1522676"/>
            <a:ext cx="11975821" cy="5116664"/>
          </a:xfrm>
        </p:spPr>
        <p:txBody>
          <a:bodyPr>
            <a:normAutofit lnSpcReduction="10000"/>
          </a:bodyPr>
          <a:lstStyle/>
          <a:p>
            <a:r>
              <a:rPr lang="en-US" sz="3300" dirty="0">
                <a:solidFill>
                  <a:schemeClr val="bg1"/>
                </a:solidFill>
                <a:effectLst>
                  <a:outerShdw blurRad="38100" dist="38100" dir="2700000" algn="ctr" rotWithShape="0">
                    <a:schemeClr val="tx1"/>
                  </a:outerShdw>
                </a:effectLst>
              </a:rPr>
              <a:t>But the New Testament period was a time of frequent angelic activity; and it is quite possible that Michael had a leading part in the events which were connected with the coming of Christ into the World. </a:t>
            </a:r>
          </a:p>
          <a:p>
            <a:r>
              <a:rPr lang="en-US" sz="3300" dirty="0">
                <a:solidFill>
                  <a:schemeClr val="bg1"/>
                </a:solidFill>
                <a:effectLst>
                  <a:outerShdw blurRad="38100" dist="38100" dir="2700000" algn="ctr" rotWithShape="0">
                    <a:schemeClr val="tx1"/>
                  </a:outerShdw>
                </a:effectLst>
              </a:rPr>
              <a:t>For example, we read that an “</a:t>
            </a:r>
            <a:r>
              <a:rPr lang="en-US" sz="33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 of the Lord</a:t>
            </a:r>
            <a:r>
              <a:rPr lang="en-US" sz="3300" dirty="0">
                <a:solidFill>
                  <a:schemeClr val="bg1"/>
                </a:solidFill>
                <a:effectLst>
                  <a:outerShdw blurRad="38100" dist="38100" dir="2700000" algn="ctr" rotWithShape="0">
                    <a:schemeClr val="tx1"/>
                  </a:outerShdw>
                </a:effectLst>
              </a:rPr>
              <a:t>” appeared several times to Joseph.</a:t>
            </a:r>
          </a:p>
          <a:p>
            <a:r>
              <a:rPr lang="en-US" sz="3300" dirty="0">
                <a:solidFill>
                  <a:schemeClr val="bg1"/>
                </a:solidFill>
                <a:effectLst>
                  <a:outerShdw blurRad="38100" dist="38100" dir="2700000" algn="ctr" rotWithShape="0">
                    <a:schemeClr val="tx1"/>
                  </a:outerShdw>
                </a:effectLst>
              </a:rPr>
              <a:t>An “</a:t>
            </a:r>
            <a:r>
              <a:rPr lang="en-US" sz="33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 of the Lord</a:t>
            </a:r>
            <a:r>
              <a:rPr lang="en-US" sz="3300" dirty="0">
                <a:solidFill>
                  <a:schemeClr val="bg1"/>
                </a:solidFill>
                <a:effectLst>
                  <a:outerShdw blurRad="38100" dist="38100" dir="2700000" algn="ctr" rotWithShape="0">
                    <a:schemeClr val="tx1"/>
                  </a:outerShdw>
                </a:effectLst>
              </a:rPr>
              <a:t>” came to the shepherds on Bethlehem’s plain, announcing the birth of the Savior</a:t>
            </a:r>
          </a:p>
          <a:p>
            <a:r>
              <a:rPr lang="en-US" sz="3300" dirty="0">
                <a:solidFill>
                  <a:schemeClr val="bg1"/>
                </a:solidFill>
                <a:effectLst>
                  <a:outerShdw blurRad="38100" dist="38100" dir="2700000" algn="ctr" rotWithShape="0">
                    <a:schemeClr val="tx1"/>
                  </a:outerShdw>
                </a:effectLst>
              </a:rPr>
              <a:t>An “</a:t>
            </a:r>
            <a:r>
              <a:rPr lang="en-US" sz="33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 of the Lord</a:t>
            </a:r>
            <a:r>
              <a:rPr lang="en-US" sz="3300" dirty="0">
                <a:solidFill>
                  <a:schemeClr val="bg1"/>
                </a:solidFill>
                <a:effectLst>
                  <a:outerShdw blurRad="38100" dist="38100" dir="2700000" algn="ctr" rotWithShape="0">
                    <a:schemeClr val="tx1"/>
                  </a:outerShdw>
                </a:effectLst>
              </a:rPr>
              <a:t>” opened the prison doors, setting the apostles free (Acts 5:9), and again released Peter from the prison, into which he had been cast by Herod Agrippa I (Acts 12:7); </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EFFAB4CA-889E-3A63-8BD0-0656A6F71C86}"/>
              </a:ext>
            </a:extLst>
          </p:cNvPr>
          <p:cNvSpPr>
            <a:spLocks noGrp="1"/>
          </p:cNvSpPr>
          <p:nvPr>
            <p:ph type="title"/>
          </p:nvPr>
        </p:nvSpPr>
        <p:spPr>
          <a:xfrm>
            <a:off x="0" y="10"/>
            <a:ext cx="12192000" cy="133978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that time shall arise Michael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great prince who has charge of your people. And there shall be a time of trouble, such as never has been since there was a nation till that time. But at that time your people shall be delivered, everyone whose name shall be found written in the book.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8F7EF227-8856-3587-E018-FB93C6304954}"/>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82-83)</a:t>
            </a:r>
          </a:p>
        </p:txBody>
      </p:sp>
    </p:spTree>
    <p:extLst>
      <p:ext uri="{BB962C8B-B14F-4D97-AF65-F5344CB8AC3E}">
        <p14:creationId xmlns:p14="http://schemas.microsoft.com/office/powerpoint/2010/main" val="24685236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5A211C7-7A1C-A21C-D9C5-F77366FABFE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898E6F-9CAE-496C-7369-754451B67D70}"/>
              </a:ext>
            </a:extLst>
          </p:cNvPr>
          <p:cNvSpPr>
            <a:spLocks noGrp="1"/>
          </p:cNvSpPr>
          <p:nvPr>
            <p:ph idx="1"/>
          </p:nvPr>
        </p:nvSpPr>
        <p:spPr>
          <a:xfrm>
            <a:off x="44856" y="1611086"/>
            <a:ext cx="11975821" cy="5028254"/>
          </a:xfrm>
        </p:spPr>
        <p:txBody>
          <a:bodyPr>
            <a:normAutofit/>
          </a:bodyPr>
          <a:lstStyle/>
          <a:p>
            <a:r>
              <a:rPr lang="en-US" sz="3600" dirty="0">
                <a:solidFill>
                  <a:schemeClr val="bg1"/>
                </a:solidFill>
                <a:effectLst>
                  <a:outerShdw blurRad="38100" dist="38100" dir="2700000" algn="ctr" rotWithShape="0">
                    <a:schemeClr val="tx1"/>
                  </a:outerShdw>
                </a:effectLst>
              </a:rPr>
              <a:t>And it was an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 of the Lord</a:t>
            </a:r>
            <a:r>
              <a:rPr lang="en-US" sz="3600" dirty="0">
                <a:solidFill>
                  <a:schemeClr val="bg1"/>
                </a:solidFill>
                <a:effectLst>
                  <a:outerShdw blurRad="38100" dist="38100" dir="2700000" algn="ctr" rotWithShape="0">
                    <a:schemeClr val="tx1"/>
                  </a:outerShdw>
                </a:effectLst>
              </a:rPr>
              <a:t>” that struck that king down while he sat on his throne because in that great public occasion,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he did not give God the glory</a:t>
            </a:r>
            <a:r>
              <a:rPr lang="en-US" sz="3600" dirty="0">
                <a:solidFill>
                  <a:schemeClr val="bg1"/>
                </a:solidFill>
                <a:effectLst>
                  <a:outerShdw blurRad="38100" dist="38100" dir="2700000" algn="ctr" rotWithShape="0">
                    <a:schemeClr val="tx1"/>
                  </a:outerShdw>
                </a:effectLst>
              </a:rPr>
              <a:t>” (Acts 12:23). </a:t>
            </a:r>
          </a:p>
          <a:p>
            <a:r>
              <a:rPr lang="en-US" sz="3600" dirty="0">
                <a:solidFill>
                  <a:schemeClr val="bg1"/>
                </a:solidFill>
                <a:effectLst>
                  <a:outerShdw blurRad="38100" dist="38100" dir="2700000" algn="ctr" rotWithShape="0">
                    <a:schemeClr val="tx1"/>
                  </a:outerShdw>
                </a:effectLst>
              </a:rPr>
              <a:t>Likewise,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 angel</a:t>
            </a:r>
            <a:r>
              <a:rPr lang="en-US" sz="3600" dirty="0">
                <a:solidFill>
                  <a:schemeClr val="bg1"/>
                </a:solidFill>
                <a:effectLst>
                  <a:outerShdw blurRad="38100" dist="38100" dir="2700000" algn="ctr" rotWithShape="0">
                    <a:schemeClr val="tx1"/>
                  </a:outerShdw>
                </a:effectLst>
              </a:rPr>
              <a:t>” came to Paul the time he was shipwrecked with God’s message of deliverance (Acts 27:23). </a:t>
            </a:r>
          </a:p>
          <a:p>
            <a:r>
              <a:rPr lang="en-US" sz="3600" b="1" i="1" dirty="0">
                <a:solidFill>
                  <a:schemeClr val="bg1"/>
                </a:solidFill>
                <a:effectLst>
                  <a:outerShdw blurRad="38100" dist="38100" dir="2700000" algn="ctr" rotWithShape="0">
                    <a:schemeClr val="tx1"/>
                  </a:outerShdw>
                </a:effectLst>
              </a:rPr>
              <a:t>If</a:t>
            </a:r>
            <a:r>
              <a:rPr lang="en-US" sz="3600" dirty="0">
                <a:solidFill>
                  <a:schemeClr val="bg1"/>
                </a:solidFill>
                <a:effectLst>
                  <a:outerShdw blurRad="38100" dist="38100" dir="2700000" algn="ctr" rotWithShape="0">
                    <a:schemeClr val="tx1"/>
                  </a:outerShdw>
                </a:effectLst>
              </a:rPr>
              <a:t> this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angel of the Lord</a:t>
            </a:r>
            <a:r>
              <a:rPr lang="en-US" sz="3600" dirty="0">
                <a:solidFill>
                  <a:schemeClr val="bg1"/>
                </a:solidFill>
                <a:effectLst>
                  <a:outerShdw blurRad="38100" dist="38100" dir="2700000" algn="ctr" rotWithShape="0">
                    <a:schemeClr val="tx1"/>
                  </a:outerShdw>
                </a:effectLst>
              </a:rPr>
              <a:t>” was Michael, then perhaps there were </a:t>
            </a:r>
            <a:r>
              <a:rPr lang="en-US" sz="3600" b="1" i="1" dirty="0">
                <a:solidFill>
                  <a:schemeClr val="bg1"/>
                </a:solidFill>
                <a:effectLst>
                  <a:outerShdw blurRad="38100" dist="38100" dir="2700000" algn="ctr" rotWithShape="0">
                    <a:schemeClr val="tx1"/>
                  </a:outerShdw>
                </a:effectLst>
              </a:rPr>
              <a:t>many</a:t>
            </a:r>
            <a:r>
              <a:rPr lang="en-US" sz="3600" dirty="0">
                <a:solidFill>
                  <a:schemeClr val="bg1"/>
                </a:solidFill>
                <a:effectLst>
                  <a:outerShdw blurRad="38100" dist="38100" dir="2700000" algn="ctr" rotWithShape="0">
                    <a:schemeClr val="tx1"/>
                  </a:outerShdw>
                </a:effectLst>
              </a:rPr>
              <a:t> occasions when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Michael</a:t>
            </a:r>
            <a:r>
              <a:rPr lang="en-US" sz="3600" dirty="0">
                <a:solidFill>
                  <a:schemeClr val="bg1"/>
                </a:solidFill>
                <a:effectLst>
                  <a:outerShdw blurRad="38100" dist="38100" dir="2700000" algn="ctr" rotWithShape="0">
                    <a:schemeClr val="tx1"/>
                  </a:outerShdw>
                </a:effectLst>
              </a:rPr>
              <a:t>” did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arise</a:t>
            </a:r>
            <a:r>
              <a:rPr lang="en-US" sz="3600" dirty="0">
                <a:solidFill>
                  <a:schemeClr val="bg1"/>
                </a:solidFill>
                <a:effectLst>
                  <a:outerShdw blurRad="38100" dist="38100" dir="2700000" algn="ctr" rotWithShape="0">
                    <a:schemeClr val="tx1"/>
                  </a:outerShdw>
                </a:effectLst>
              </a:rPr>
              <a:t>,” on behalf of the people of God “</a:t>
            </a:r>
            <a:r>
              <a:rPr lang="en-US" sz="36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that time</a:t>
            </a:r>
            <a:r>
              <a:rPr lang="en-US" sz="3600" dirty="0">
                <a:solidFill>
                  <a:schemeClr val="bg1"/>
                </a:solidFill>
                <a:effectLst>
                  <a:outerShdw blurRad="38100" dist="38100" dir="2700000" algn="ctr" rotWithShape="0">
                    <a:schemeClr val="tx1"/>
                  </a:outerShdw>
                </a:effectLst>
              </a:rPr>
              <a:t>.” </a:t>
            </a: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B8326A75-4984-FEFA-F97B-47F6352B88CA}"/>
              </a:ext>
            </a:extLst>
          </p:cNvPr>
          <p:cNvSpPr>
            <a:spLocks noGrp="1"/>
          </p:cNvSpPr>
          <p:nvPr>
            <p:ph type="title"/>
          </p:nvPr>
        </p:nvSpPr>
        <p:spPr>
          <a:xfrm>
            <a:off x="0" y="10"/>
            <a:ext cx="12192000" cy="1339785"/>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At that time shall arise Michael</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the great prince who has charge of your people. And there shall be a time of trouble, such as never has been since there was a nation till that time. But at that time your people shall be delivered, everyone whose name shall be found written in the book.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2AA10CF-EA0C-064F-6B2C-1F1F27AE353F}"/>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82-83)</a:t>
            </a:r>
          </a:p>
        </p:txBody>
      </p:sp>
    </p:spTree>
    <p:extLst>
      <p:ext uri="{BB962C8B-B14F-4D97-AF65-F5344CB8AC3E}">
        <p14:creationId xmlns:p14="http://schemas.microsoft.com/office/powerpoint/2010/main" val="17206810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6043B3B9-D611-5D0D-4E88-3F3AFA7533D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6D94440-1BDB-23C4-7F1E-71BADF0C981B}"/>
              </a:ext>
            </a:extLst>
          </p:cNvPr>
          <p:cNvSpPr>
            <a:spLocks noGrp="1"/>
          </p:cNvSpPr>
          <p:nvPr>
            <p:ph idx="1"/>
          </p:nvPr>
        </p:nvSpPr>
        <p:spPr>
          <a:xfrm>
            <a:off x="36905" y="1610139"/>
            <a:ext cx="11975821" cy="4878522"/>
          </a:xfrm>
        </p:spPr>
        <p:txBody>
          <a:bodyPr>
            <a:normAutofit fontScale="92500" lnSpcReduction="10000"/>
          </a:bodyPr>
          <a:lstStyle/>
          <a:p>
            <a:r>
              <a:rPr lang="en-US" sz="3200" dirty="0">
                <a:solidFill>
                  <a:schemeClr val="bg1"/>
                </a:solidFill>
                <a:effectLst>
                  <a:outerShdw blurRad="38100" dist="38100" dir="2700000" algn="ctr" rotWithShape="0">
                    <a:schemeClr val="tx1"/>
                  </a:outerShdw>
                </a:effectLst>
              </a:rPr>
              <a:t>But especially at the siege of Jerusalem by the Roman armies, which is referred to here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of trouble, such as never has been since there was a nation till that time</a:t>
            </a:r>
            <a:r>
              <a:rPr lang="en-US" sz="3200" dirty="0">
                <a:solidFill>
                  <a:schemeClr val="bg1"/>
                </a:solidFill>
                <a:effectLst>
                  <a:outerShdw blurRad="38100" dist="38100" dir="2700000" algn="ctr" rotWithShape="0">
                    <a:schemeClr val="tx1"/>
                  </a:outerShdw>
                </a:effectLst>
              </a:rPr>
              <a:t>”, there would undoubtably have been need of intervention by those angels who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excel in strength</a:t>
            </a:r>
            <a:r>
              <a:rPr lang="en-US" sz="3200" dirty="0">
                <a:solidFill>
                  <a:schemeClr val="bg1"/>
                </a:solidFill>
                <a:effectLst>
                  <a:outerShdw blurRad="38100" dist="38100" dir="2700000" algn="ctr" rotWithShape="0">
                    <a:schemeClr val="tx1"/>
                  </a:outerShdw>
                </a:effectLst>
              </a:rPr>
              <a:t>” (Ps 103:20) .</a:t>
            </a:r>
          </a:p>
          <a:p>
            <a:r>
              <a:rPr lang="en-US" sz="3200" dirty="0">
                <a:solidFill>
                  <a:schemeClr val="bg1"/>
                </a:solidFill>
                <a:effectLst>
                  <a:outerShdw blurRad="38100" dist="38100" dir="2700000" algn="ctr" rotWithShape="0">
                    <a:schemeClr val="tx1"/>
                  </a:outerShdw>
                </a:effectLst>
              </a:rPr>
              <a:t>And it’s likely that Michael did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arise</a:t>
            </a:r>
            <a:r>
              <a:rPr lang="en-US" sz="3200" dirty="0">
                <a:solidFill>
                  <a:schemeClr val="bg1"/>
                </a:solidFill>
                <a:effectLst>
                  <a:outerShdw blurRad="38100" dist="38100" dir="2700000" algn="ctr" rotWithShape="0">
                    <a:schemeClr val="tx1"/>
                  </a:outerShdw>
                </a:effectLst>
              </a:rPr>
              <a:t>” at that time for the deliverance of God’s people, referred to here as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everyone whose name shall be found written in the book</a:t>
            </a:r>
            <a:r>
              <a:rPr lang="en-US" sz="3200" dirty="0">
                <a:solidFill>
                  <a:schemeClr val="bg1"/>
                </a:solidFill>
                <a:effectLst>
                  <a:outerShdw blurRad="38100" dist="38100" dir="2700000" algn="ctr" rotWithShape="0">
                    <a:schemeClr val="tx1"/>
                  </a:outerShdw>
                </a:effectLst>
              </a:rPr>
              <a:t>.”</a:t>
            </a:r>
          </a:p>
          <a:p>
            <a:r>
              <a:rPr lang="en-US" sz="3200" dirty="0">
                <a:solidFill>
                  <a:schemeClr val="bg1"/>
                </a:solidFill>
                <a:effectLst>
                  <a:outerShdw blurRad="38100" dist="38100" dir="2700000" algn="ctr" rotWithShape="0">
                    <a:schemeClr val="tx1"/>
                  </a:outerShdw>
                </a:effectLst>
              </a:rPr>
              <a:t>The reference to believers as those whose names were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written in the book</a:t>
            </a:r>
            <a:r>
              <a:rPr lang="en-US" sz="3200" dirty="0">
                <a:solidFill>
                  <a:schemeClr val="bg1"/>
                </a:solidFill>
                <a:effectLst>
                  <a:outerShdw blurRad="38100" dist="38100" dir="2700000" algn="ctr" rotWithShape="0">
                    <a:schemeClr val="tx1"/>
                  </a:outerShdw>
                </a:effectLst>
              </a:rPr>
              <a:t>” first appears in the days of Moses (Exodus 32:32).</a:t>
            </a:r>
          </a:p>
          <a:p>
            <a:r>
              <a:rPr lang="en-US" sz="3200" dirty="0">
                <a:solidFill>
                  <a:schemeClr val="bg1"/>
                </a:solidFill>
                <a:effectLst>
                  <a:outerShdw blurRad="38100" dist="38100" dir="2700000" algn="ctr" rotWithShape="0">
                    <a:schemeClr val="tx1"/>
                  </a:outerShdw>
                </a:effectLst>
              </a:rPr>
              <a:t>Believers are described by this phrase a number of times in the New Testament as well (Philippians 4:3; Rev 3:5; 13:8; 17:8; 20:12,15; 21:27)</a:t>
            </a: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B0439C37-2B26-AB69-9D0E-67F3E51E5CAE}"/>
              </a:ext>
            </a:extLst>
          </p:cNvPr>
          <p:cNvSpPr>
            <a:spLocks noGrp="1"/>
          </p:cNvSpPr>
          <p:nvPr>
            <p:ph type="title"/>
          </p:nvPr>
        </p:nvSpPr>
        <p:spPr>
          <a:xfrm>
            <a:off x="0" y="10"/>
            <a:ext cx="12192000" cy="146700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that time shall arise Michael, the great prince who has charge of your people. And there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of trouble, such as never has been since there was a nation till that time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that time your people shall be delivered,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everyone whose name shall be found written in the book</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7B03A1D6-FDE0-DC79-289B-EB7C61B96593}"/>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82-83)</a:t>
            </a:r>
          </a:p>
        </p:txBody>
      </p:sp>
    </p:spTree>
    <p:extLst>
      <p:ext uri="{BB962C8B-B14F-4D97-AF65-F5344CB8AC3E}">
        <p14:creationId xmlns:p14="http://schemas.microsoft.com/office/powerpoint/2010/main" val="39333224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00FF"/>
            </a:gs>
            <a:gs pos="21000">
              <a:srgbClr val="CC00FF"/>
            </a:gs>
            <a:gs pos="100000">
              <a:srgbClr val="000099"/>
            </a:gs>
          </a:gsLst>
          <a:path path="circle">
            <a:fillToRect l="50000" t="-80000" r="50000" b="180000"/>
          </a:path>
          <a:tileRect/>
        </a:gradFill>
        <a:effectLst/>
      </p:bgPr>
    </p:bg>
    <p:spTree>
      <p:nvGrpSpPr>
        <p:cNvPr id="1" name="">
          <a:extLst>
            <a:ext uri="{FF2B5EF4-FFF2-40B4-BE49-F238E27FC236}">
              <a16:creationId xmlns:a16="http://schemas.microsoft.com/office/drawing/2014/main" id="{F0B367D0-27DB-B557-3DE7-026705E7F02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60F164-9767-C027-75FA-690CAED59270}"/>
              </a:ext>
            </a:extLst>
          </p:cNvPr>
          <p:cNvSpPr>
            <a:spLocks noGrp="1"/>
          </p:cNvSpPr>
          <p:nvPr>
            <p:ph idx="1"/>
          </p:nvPr>
        </p:nvSpPr>
        <p:spPr>
          <a:xfrm>
            <a:off x="36905" y="1610139"/>
            <a:ext cx="11975821" cy="4878522"/>
          </a:xfrm>
        </p:spPr>
        <p:txBody>
          <a:bodyPr>
            <a:normAutofit fontScale="92500" lnSpcReduction="20000"/>
          </a:bodyPr>
          <a:lstStyle/>
          <a:p>
            <a:r>
              <a:rPr lang="en-US" sz="3200" dirty="0">
                <a:solidFill>
                  <a:schemeClr val="bg1"/>
                </a:solidFill>
                <a:effectLst>
                  <a:outerShdw blurRad="38100" dist="38100" dir="2700000" algn="ctr" rotWithShape="0">
                    <a:schemeClr val="tx1"/>
                  </a:outerShdw>
                </a:effectLst>
              </a:rPr>
              <a:t>The prediction of “</a:t>
            </a:r>
            <a:r>
              <a:rPr lang="en-US" sz="32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of trouble, such as never has been since there was a nation till that time</a:t>
            </a:r>
            <a:r>
              <a:rPr lang="en-US" sz="3200" dirty="0">
                <a:solidFill>
                  <a:schemeClr val="bg1"/>
                </a:solidFill>
                <a:effectLst>
                  <a:outerShdw blurRad="38100" dist="38100" dir="2700000" algn="ctr" rotWithShape="0">
                    <a:schemeClr val="tx1"/>
                  </a:outerShdw>
                </a:effectLst>
              </a:rPr>
              <a:t>,” is the last thing in the chain of national events revealed in this prophecy.</a:t>
            </a:r>
          </a:p>
          <a:p>
            <a:r>
              <a:rPr lang="en-US" sz="3200" dirty="0">
                <a:solidFill>
                  <a:schemeClr val="bg1"/>
                </a:solidFill>
                <a:effectLst>
                  <a:outerShdw blurRad="38100" dist="38100" dir="2700000" algn="ctr" rotWithShape="0">
                    <a:schemeClr val="tx1"/>
                  </a:outerShdw>
                </a:effectLst>
              </a:rPr>
              <a:t>It is an accurate description of what the Jewish nation went through as it came to its end with a time of tribulation, distress and sufferings beyond anything that the nation had experienced previously. </a:t>
            </a:r>
          </a:p>
          <a:p>
            <a:r>
              <a:rPr lang="en-US" sz="3200" dirty="0">
                <a:solidFill>
                  <a:schemeClr val="bg1"/>
                </a:solidFill>
                <a:effectLst>
                  <a:outerShdw blurRad="38100" dist="38100" dir="2700000" algn="ctr" rotWithShape="0">
                    <a:schemeClr val="tx1"/>
                  </a:outerShdw>
                </a:effectLst>
              </a:rPr>
              <a:t>In the introduction to his </a:t>
            </a:r>
            <a:r>
              <a:rPr lang="en-US" sz="3200" i="1" dirty="0">
                <a:solidFill>
                  <a:schemeClr val="bg1"/>
                </a:solidFill>
                <a:effectLst>
                  <a:outerShdw blurRad="38100" dist="38100" dir="2700000" algn="ctr" rotWithShape="0">
                    <a:schemeClr val="tx1"/>
                  </a:outerShdw>
                </a:effectLst>
              </a:rPr>
              <a:t>Wars of the Jews</a:t>
            </a:r>
            <a:r>
              <a:rPr lang="en-US" sz="3200" dirty="0">
                <a:solidFill>
                  <a:schemeClr val="bg1"/>
                </a:solidFill>
                <a:effectLst>
                  <a:outerShdw blurRad="38100" dist="38100" dir="2700000" algn="ctr" rotWithShape="0">
                    <a:schemeClr val="tx1"/>
                  </a:outerShdw>
                </a:effectLst>
              </a:rPr>
              <a:t>, Josephus, the Jewish historian, describes this period of unparalleled tribulation using similar words when he says:</a:t>
            </a:r>
          </a:p>
          <a:p>
            <a:pPr lvl="1"/>
            <a:r>
              <a:rPr lang="en-US" sz="2800"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It had come to pass that our city Jerusalem had arrived at a higher degree of felicity than any other city under the Roman government, and yet at last fell into the sorest of calamities again. Accordingly</a:t>
            </a:r>
            <a:r>
              <a:rPr lang="en-US" sz="2800" b="1" i="1" dirty="0">
                <a:solidFill>
                  <a:schemeClr val="bg1"/>
                </a:solidFill>
                <a:effectLst>
                  <a:outerShdw blurRad="38100" dist="38100" dir="2700000" algn="ctr" rotWithShape="0">
                    <a:schemeClr val="tx1"/>
                  </a:outerShdw>
                </a:effectLst>
                <a:latin typeface="Cambria" panose="02040503050406030204" pitchFamily="18" charset="0"/>
                <a:ea typeface="Cambria" panose="02040503050406030204" pitchFamily="18" charset="0"/>
              </a:rPr>
              <a:t> it appears to me that the misfortunes of all men from the beginning of the world, if they be compared to those of the Jews, are not so considerable as they were</a:t>
            </a:r>
            <a:r>
              <a:rPr lang="en-US" sz="2800" dirty="0">
                <a:solidFill>
                  <a:schemeClr val="bg1"/>
                </a:solidFill>
                <a:effectLst>
                  <a:outerShdw blurRad="38100" dist="38100" dir="2700000" algn="ctr" rotWithShape="0">
                    <a:schemeClr val="tx1"/>
                  </a:outerShdw>
                </a:effectLst>
              </a:rPr>
              <a:t>.</a:t>
            </a:r>
          </a:p>
          <a:p>
            <a:endParaRPr lang="en-US" sz="3200" dirty="0">
              <a:solidFill>
                <a:schemeClr val="bg1"/>
              </a:solidFill>
              <a:effectLst>
                <a:outerShdw blurRad="38100" dist="38100" dir="2700000" algn="ctr" rotWithShape="0">
                  <a:schemeClr val="tx1"/>
                </a:outerShdw>
              </a:effectLst>
            </a:endParaRPr>
          </a:p>
          <a:p>
            <a:endParaRPr lang="en-US" sz="3200" dirty="0">
              <a:solidFill>
                <a:schemeClr val="bg1"/>
              </a:solidFill>
              <a:effectLst>
                <a:outerShdw blurRad="38100" dist="38100" dir="2700000" algn="ctr" rotWithShape="0">
                  <a:schemeClr val="tx1"/>
                </a:outerShdw>
              </a:effectLst>
            </a:endParaRPr>
          </a:p>
        </p:txBody>
      </p:sp>
      <p:sp>
        <p:nvSpPr>
          <p:cNvPr id="7" name="Title 1">
            <a:extLst>
              <a:ext uri="{FF2B5EF4-FFF2-40B4-BE49-F238E27FC236}">
                <a16:creationId xmlns:a16="http://schemas.microsoft.com/office/drawing/2014/main" id="{FB155708-18FF-3576-FD4D-694FDC268EDB}"/>
              </a:ext>
            </a:extLst>
          </p:cNvPr>
          <p:cNvSpPr>
            <a:spLocks noGrp="1"/>
          </p:cNvSpPr>
          <p:nvPr>
            <p:ph type="title"/>
          </p:nvPr>
        </p:nvSpPr>
        <p:spPr>
          <a:xfrm>
            <a:off x="0" y="10"/>
            <a:ext cx="12192000" cy="1467006"/>
          </a:xfrm>
          <a:solidFill>
            <a:schemeClr val="tx1"/>
          </a:solidFill>
          <a:ln w="25400">
            <a:solidFill>
              <a:srgbClr val="FFFF99"/>
            </a:solidFill>
          </a:ln>
        </p:spPr>
        <p:txBody>
          <a:bodyPr>
            <a:noAutofit/>
          </a:bodyPr>
          <a:lstStyle/>
          <a:p>
            <a:r>
              <a:rPr lang="en-US" sz="2400" i="1" baseline="30000" dirty="0">
                <a:solidFill>
                  <a:schemeClr val="bg1"/>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12:1</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"At that time shall arise Michael, the great prince who has charge of your people. And there shall be </a:t>
            </a:r>
            <a:r>
              <a:rPr lang="en-US" sz="2400" i="1" dirty="0">
                <a:solidFill>
                  <a:srgbClr val="00FFFF"/>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a time of trouble, such as never has been since there was a nation till that time</a:t>
            </a:r>
            <a:r>
              <a:rPr lang="en-US" sz="2400" i="1" dirty="0">
                <a:solidFill>
                  <a:srgbClr val="BFE4FD"/>
                </a:solidFill>
                <a:effectLst>
                  <a:outerShdw blurRad="50800" dist="50800" dir="5400000" algn="ctr" rotWithShape="0">
                    <a:schemeClr val="tx1"/>
                  </a:outerShdw>
                </a:effectLst>
                <a:latin typeface="Cambria" panose="02040503050406030204" pitchFamily="18" charset="0"/>
                <a:ea typeface="Cambria" panose="02040503050406030204" pitchFamily="18" charset="0"/>
              </a:rPr>
              <a:t>. But at that time your people shall be delivered, everyone whose name shall be found written in the book. </a:t>
            </a:r>
            <a:r>
              <a:rPr lang="en-US" sz="2400" dirty="0">
                <a:solidFill>
                  <a:schemeClr val="bg1"/>
                </a:solidFill>
                <a:effectLst>
                  <a:outerShdw blurRad="50800" dist="50800" dir="5400000" algn="ctr" rotWithShape="0">
                    <a:schemeClr val="tx1"/>
                  </a:outerShdw>
                </a:effectLst>
                <a:latin typeface="Calibri" panose="020F0502020204030204" pitchFamily="34" charset="0"/>
                <a:ea typeface="Calibri" panose="020F0502020204030204" pitchFamily="34" charset="0"/>
                <a:cs typeface="Calibri" panose="020F0502020204030204" pitchFamily="34" charset="0"/>
              </a:rPr>
              <a:t>(ESV)</a:t>
            </a:r>
            <a:endParaRPr lang="en-US"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0CD23FF9-7810-F3F7-5636-932ED4FB58F2}"/>
              </a:ext>
            </a:extLst>
          </p:cNvPr>
          <p:cNvSpPr txBox="1"/>
          <p:nvPr/>
        </p:nvSpPr>
        <p:spPr>
          <a:xfrm>
            <a:off x="0" y="6488660"/>
            <a:ext cx="121920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Mauro, Philip, </a:t>
            </a:r>
            <a:r>
              <a:rPr kumimoji="0" lang="en-US" sz="1800" b="0" i="1"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The Seventy Weeks: And the Great Tribulation </a:t>
            </a:r>
            <a:r>
              <a:rPr kumimoji="0" lang="en-US" sz="1800" b="0" i="0" u="none" strike="noStrike" kern="1200" cap="none" spc="0" normalizeH="0" baseline="0" noProof="0" dirty="0">
                <a:ln>
                  <a:noFill/>
                </a:ln>
                <a:solidFill>
                  <a:srgbClr val="FFFFFF"/>
                </a:solidFill>
                <a:effectLst>
                  <a:outerShdw blurRad="50800" dist="50800" dir="5400000" algn="ctr">
                    <a:srgbClr val="000000"/>
                  </a:outerShdw>
                </a:effectLst>
                <a:uLnTx/>
                <a:uFillTx/>
                <a:latin typeface="Calibri" panose="020F0502020204030204" pitchFamily="34" charset="0"/>
                <a:ea typeface="+mn-ea"/>
                <a:cs typeface="+mn-cs"/>
              </a:rPr>
              <a:t>(pp. 82-83)</a:t>
            </a:r>
          </a:p>
        </p:txBody>
      </p:sp>
    </p:spTree>
    <p:extLst>
      <p:ext uri="{BB962C8B-B14F-4D97-AF65-F5344CB8AC3E}">
        <p14:creationId xmlns:p14="http://schemas.microsoft.com/office/powerpoint/2010/main" val="20244876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p:cTn id="2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193564</TotalTime>
  <Words>5389</Words>
  <Application>Microsoft Office PowerPoint</Application>
  <PresentationFormat>Widescreen</PresentationFormat>
  <Paragraphs>178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Cambria</vt:lpstr>
      <vt:lpstr>Wingdings</vt:lpstr>
      <vt:lpstr>Office Theme</vt:lpstr>
      <vt:lpstr>PowerPoint Presentation</vt:lpstr>
      <vt:lpstr>The Deliverance and Eternal Destiny of the People of God (12:1-3)</vt:lpstr>
      <vt:lpstr>12:1 “At that time shall arise Michael, the great prince who has charge of your people. And there shall be a time of trouble, such as never has been since there was a nation till that time. But at that time your people shall be delivered, everyone whose name shall be found written in the book. (ESV)</vt:lpstr>
      <vt:lpstr>12:1 "At that time shall arise Michael, the great prince who has charge of your people. And there shall be a time of trouble, such as never has been since there was a nation till that time. But at that time your people shall be delivered, everyone whose name shall be found written in the book. (ESV)</vt:lpstr>
      <vt:lpstr>12:1 "At that time shall arise Michael, the great prince who has charge of your people. And there shall be a time of trouble, such as never has been since there was a nation till that time. But at that time your people shall be delivered, everyone whose name shall be found written in the book. (ESV)</vt:lpstr>
      <vt:lpstr>12:1 "At that time shall arise Michael, the great prince who has charge of your people. And there shall be a time of trouble, such as never has been since there was a nation till that time. But at that time your people shall be delivered, everyone whose name shall be found written in the book. (ESV)</vt:lpstr>
      <vt:lpstr>12:1 "At that time shall arise Michael, the great prince who has charge of your people. And there shall be a time of trouble, such as never has been since there was a nation till that time. But at that time your people shall be delivered, everyone whose name shall be found written in the book. (ESV)</vt:lpstr>
      <vt:lpstr>12:1 "At that time shall arise Michael, the great prince who has charge of your people. And there shall be a time of trouble, such as never has been since there was a nation till that time. But at that time your people shall be delivered, everyone whose name shall be found written in the book. (ESV)</vt:lpstr>
      <vt:lpstr>12:1 "At that time shall arise Michael, the great prince who has charge of your people. And there shall be a time of trouble, such as never has been since there was a nation till that time. But at that time your people shall be delivered, everyone whose name shall be found written in the book. (ESV)</vt:lpstr>
      <vt:lpstr>12:1 "At that time shall arise Michael, the great prince who has charge of your people. And there shall be a time of trouble, such as never has been since there was a nation till that time. But at that time your people shall be delivered, everyone whose name shall be found written in the book. (ESV)</vt:lpstr>
      <vt:lpstr>Events Described in Daniel 11-12</vt:lpstr>
      <vt:lpstr>12:2 "And many of those who sleep in the dust of the earth shall awake, some to everlasting life, and some to shame and everlasting contempt. (ESV)</vt:lpstr>
      <vt:lpstr>12:2 “And many of those who sleep in the dust of the earth shall awake, some to everlasting life, and some to shame and everlasting contempt. (ESV)</vt:lpstr>
      <vt:lpstr>12:3 “And those who are wise shall shine like the brightness of the sky above; and those who turn many to righteousness, like the stars forever and ever. (ESV)</vt:lpstr>
      <vt:lpstr>12:3 “And those who are wise shall shine like the brightness of the sky above; and those who turn many to righteousness, like the stars forever and ever. (ESV)</vt:lpstr>
      <vt:lpstr>The Final Command to Seal Up the Book (12:4)</vt:lpstr>
      <vt:lpstr>12:4 But you, Daniel, shut up the words and seal the book, until the time of the end. Many shall run to and fro, and knowledge shall increase." (ESV)</vt:lpstr>
      <vt:lpstr>12:4 But you, Daniel, shut up the words and seal the book, until the time of the end. Many shall run to and fro, and knowledge shall increase." (ESV)</vt:lpstr>
      <vt:lpstr>12:4 But you, Daniel, shut up the words and seal the book, until the time of the end. Many shall run to and fro, and knowledge shall increase." (ESV)</vt:lpstr>
      <vt:lpstr>Two More Angels Appear (12:5-7)</vt:lpstr>
      <vt:lpstr>12:5 Then I, Daniel, looked, and behold, two others stood, one on this bank of the stream and one on that bank of the stream. 6 And someone said to the man clothed in linen, who was above the waters of the stream, “How long shall it be till the end of these wonders?” (ESV)</vt:lpstr>
      <vt:lpstr>12:5 Then I, Daniel, looked, and behold, two others stood, one on this bank of the stream and one on that bank of the stream. 6 And someone said to the man clothed in linen, who was above the waters of the stream, “How long shall it be till the end of these wonders?” (ESV)</vt:lpstr>
      <vt:lpstr>12:7  And I heard the man clothed in linen, who was above the waters of the stream; he raised his right hand and his left hand toward heaven and swore by him who lives forever that it would be for a time, times, and half a time, and that when the shattering of the power of the holy people comes to an end all these things would be finished. (ESV)</vt:lpstr>
      <vt:lpstr>12:7  And I heard the man clothed in linen, who was above the waters of the stream; he raised his right hand and his left hand toward heaven and swore by him who lives forever that it would be for a time, times, and half a time, and that when the shattering of the power of the holy people comes to an end all these things would be finished. (ESV)</vt:lpstr>
      <vt:lpstr>Class Discussion Time</vt:lpstr>
      <vt:lpstr>Class Discussion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Connolly</dc:creator>
  <cp:lastModifiedBy>Robert Connolly</cp:lastModifiedBy>
  <cp:revision>1580</cp:revision>
  <cp:lastPrinted>2025-10-05T21:27:09Z</cp:lastPrinted>
  <dcterms:created xsi:type="dcterms:W3CDTF">2024-11-22T01:38:01Z</dcterms:created>
  <dcterms:modified xsi:type="dcterms:W3CDTF">2025-10-05T22:37:01Z</dcterms:modified>
</cp:coreProperties>
</file>