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1232" r:id="rId2"/>
    <p:sldId id="1217" r:id="rId3"/>
    <p:sldId id="1222" r:id="rId4"/>
    <p:sldId id="1223" r:id="rId5"/>
    <p:sldId id="1238" r:id="rId6"/>
    <p:sldId id="1225" r:id="rId7"/>
    <p:sldId id="1227" r:id="rId8"/>
    <p:sldId id="1228" r:id="rId9"/>
    <p:sldId id="1241" r:id="rId10"/>
    <p:sldId id="1240" r:id="rId11"/>
    <p:sldId id="1242" r:id="rId12"/>
    <p:sldId id="1239" r:id="rId13"/>
    <p:sldId id="1243" r:id="rId14"/>
    <p:sldId id="1226" r:id="rId15"/>
    <p:sldId id="1229" r:id="rId16"/>
    <p:sldId id="1230" r:id="rId17"/>
    <p:sldId id="1244" r:id="rId18"/>
    <p:sldId id="1245" r:id="rId19"/>
    <p:sldId id="1246" r:id="rId20"/>
    <p:sldId id="1247" r:id="rId2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00CC"/>
    <a:srgbClr val="FFFF99"/>
    <a:srgbClr val="FFFFCC"/>
    <a:srgbClr val="0033CC"/>
    <a:srgbClr val="3700B4"/>
    <a:srgbClr val="1E00A8"/>
    <a:srgbClr val="4100B9"/>
    <a:srgbClr val="6F00D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6" autoAdjust="0"/>
    <p:restoredTop sz="97482" autoAdjust="0"/>
  </p:normalViewPr>
  <p:slideViewPr>
    <p:cSldViewPr snapToGrid="0">
      <p:cViewPr varScale="1">
        <p:scale>
          <a:sx n="160" d="100"/>
          <a:sy n="160" d="100"/>
        </p:scale>
        <p:origin x="128" y="76"/>
      </p:cViewPr>
      <p:guideLst/>
    </p:cSldViewPr>
  </p:slideViewPr>
  <p:notesTextViewPr>
    <p:cViewPr>
      <p:scale>
        <a:sx n="1" d="1"/>
        <a:sy n="1" d="1"/>
      </p:scale>
      <p:origin x="0" y="0"/>
    </p:cViewPr>
  </p:notesTextViewPr>
  <p:sorterViewPr>
    <p:cViewPr>
      <p:scale>
        <a:sx n="100" d="100"/>
        <a:sy n="100" d="100"/>
      </p:scale>
      <p:origin x="0" y="-1436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D37C37FF-10C8-4DB3-8D86-D5E44D27C0CA}" type="datetimeFigureOut">
              <a:rPr lang="en-US" smtClean="0"/>
              <a:t>10/12/2025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28B79C9-7D3E-4FDB-BDA2-CB6060862D11}" type="slidenum">
              <a:rPr lang="en-US" smtClean="0"/>
              <a:t>‹#›</a:t>
            </a:fld>
            <a:endParaRPr lang="en-US"/>
          </a:p>
        </p:txBody>
      </p:sp>
    </p:spTree>
    <p:extLst>
      <p:ext uri="{BB962C8B-B14F-4D97-AF65-F5344CB8AC3E}">
        <p14:creationId xmlns:p14="http://schemas.microsoft.com/office/powerpoint/2010/main" val="14225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9D3D7-1E06-B910-43D5-BFC4D58F64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601D1C-5D84-76BB-C42E-EC83EE4C13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D38870-55A9-9711-E2EF-FEC198F1F685}"/>
              </a:ext>
            </a:extLst>
          </p:cNvPr>
          <p:cNvSpPr>
            <a:spLocks noGrp="1"/>
          </p:cNvSpPr>
          <p:nvPr>
            <p:ph type="dt" sz="half" idx="10"/>
          </p:nvPr>
        </p:nvSpPr>
        <p:spPr/>
        <p:txBody>
          <a:bodyPr/>
          <a:lstStyle/>
          <a:p>
            <a:fld id="{B7A785C7-C7F7-4FE3-BA54-D8F7FBBCDA4F}" type="datetime8">
              <a:rPr lang="en-US" smtClean="0"/>
              <a:t>10/12/2025 8:39 PM</a:t>
            </a:fld>
            <a:endParaRPr lang="en-US"/>
          </a:p>
        </p:txBody>
      </p:sp>
      <p:sp>
        <p:nvSpPr>
          <p:cNvPr id="5" name="Footer Placeholder 4">
            <a:extLst>
              <a:ext uri="{FF2B5EF4-FFF2-40B4-BE49-F238E27FC236}">
                <a16:creationId xmlns:a16="http://schemas.microsoft.com/office/drawing/2014/main" id="{7F6F5A40-788C-A63E-A213-704A5796B4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09FB0-7612-0A13-CF3B-6FD59F5A0DA3}"/>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051265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35DCF-83D4-1288-64F6-3EC7438741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33D1FF-A08F-6432-AE47-FC2B1C8D68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EDCAA5-9659-FF36-FFFA-1C50155ADC6C}"/>
              </a:ext>
            </a:extLst>
          </p:cNvPr>
          <p:cNvSpPr>
            <a:spLocks noGrp="1"/>
          </p:cNvSpPr>
          <p:nvPr>
            <p:ph type="dt" sz="half" idx="10"/>
          </p:nvPr>
        </p:nvSpPr>
        <p:spPr/>
        <p:txBody>
          <a:bodyPr/>
          <a:lstStyle/>
          <a:p>
            <a:fld id="{5C7C2EB6-6A7D-47BF-802A-0B61D08FC687}" type="datetime8">
              <a:rPr lang="en-US" smtClean="0"/>
              <a:t>10/12/2025 8:39 PM</a:t>
            </a:fld>
            <a:endParaRPr lang="en-US"/>
          </a:p>
        </p:txBody>
      </p:sp>
      <p:sp>
        <p:nvSpPr>
          <p:cNvPr id="5" name="Footer Placeholder 4">
            <a:extLst>
              <a:ext uri="{FF2B5EF4-FFF2-40B4-BE49-F238E27FC236}">
                <a16:creationId xmlns:a16="http://schemas.microsoft.com/office/drawing/2014/main" id="{B14EB53E-919B-3EF6-3C1C-79EF838CB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9273A-1DEF-2464-715F-5472A7281216}"/>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34936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DB6625-1F16-E88F-D23E-9916402F5E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5CD301-8C8A-017E-D518-3099BB2782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8156D8-9CD9-F2A1-4AFD-D81F2328673A}"/>
              </a:ext>
            </a:extLst>
          </p:cNvPr>
          <p:cNvSpPr>
            <a:spLocks noGrp="1"/>
          </p:cNvSpPr>
          <p:nvPr>
            <p:ph type="dt" sz="half" idx="10"/>
          </p:nvPr>
        </p:nvSpPr>
        <p:spPr/>
        <p:txBody>
          <a:bodyPr/>
          <a:lstStyle/>
          <a:p>
            <a:fld id="{D182BCAA-5807-468F-8625-2A01A3E0E915}" type="datetime8">
              <a:rPr lang="en-US" smtClean="0"/>
              <a:t>10/12/2025 8:39 PM</a:t>
            </a:fld>
            <a:endParaRPr lang="en-US"/>
          </a:p>
        </p:txBody>
      </p:sp>
      <p:sp>
        <p:nvSpPr>
          <p:cNvPr id="5" name="Footer Placeholder 4">
            <a:extLst>
              <a:ext uri="{FF2B5EF4-FFF2-40B4-BE49-F238E27FC236}">
                <a16:creationId xmlns:a16="http://schemas.microsoft.com/office/drawing/2014/main" id="{83C01CBE-AC09-0BFE-5E75-3F93B0100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64C33A-1EB0-B831-A52D-AA628FB3BFA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00164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E8A4-8034-6CA8-1E1A-47D295A07F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840350-F1ED-CEB1-D622-36F537F04B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202004-C474-1493-6DBB-B55DA51283BC}"/>
              </a:ext>
            </a:extLst>
          </p:cNvPr>
          <p:cNvSpPr>
            <a:spLocks noGrp="1"/>
          </p:cNvSpPr>
          <p:nvPr>
            <p:ph type="dt" sz="half" idx="10"/>
          </p:nvPr>
        </p:nvSpPr>
        <p:spPr/>
        <p:txBody>
          <a:bodyPr/>
          <a:lstStyle/>
          <a:p>
            <a:fld id="{87C1C1E6-ED29-4692-ACEE-0C5846DC82E1}" type="datetime8">
              <a:rPr lang="en-US" smtClean="0"/>
              <a:t>10/12/2025 8:39 PM</a:t>
            </a:fld>
            <a:endParaRPr lang="en-US"/>
          </a:p>
        </p:txBody>
      </p:sp>
      <p:sp>
        <p:nvSpPr>
          <p:cNvPr id="5" name="Footer Placeholder 4">
            <a:extLst>
              <a:ext uri="{FF2B5EF4-FFF2-40B4-BE49-F238E27FC236}">
                <a16:creationId xmlns:a16="http://schemas.microsoft.com/office/drawing/2014/main" id="{7C9886FA-3FB9-5065-7CBD-D6363B5BF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906CA9-4135-598C-7428-E272466B62A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270712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67C8-8133-804A-9F5F-45614E864C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5DC25B-F931-0ED0-A1A5-7F73AE27C3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F15FF5-7372-8845-6521-BE0D1FDD820E}"/>
              </a:ext>
            </a:extLst>
          </p:cNvPr>
          <p:cNvSpPr>
            <a:spLocks noGrp="1"/>
          </p:cNvSpPr>
          <p:nvPr>
            <p:ph type="dt" sz="half" idx="10"/>
          </p:nvPr>
        </p:nvSpPr>
        <p:spPr/>
        <p:txBody>
          <a:bodyPr/>
          <a:lstStyle/>
          <a:p>
            <a:fld id="{5128464E-EE04-4B1F-A80F-B9FD8FB9650D}" type="datetime8">
              <a:rPr lang="en-US" smtClean="0"/>
              <a:t>10/12/2025 8:39 PM</a:t>
            </a:fld>
            <a:endParaRPr lang="en-US"/>
          </a:p>
        </p:txBody>
      </p:sp>
      <p:sp>
        <p:nvSpPr>
          <p:cNvPr id="5" name="Footer Placeholder 4">
            <a:extLst>
              <a:ext uri="{FF2B5EF4-FFF2-40B4-BE49-F238E27FC236}">
                <a16:creationId xmlns:a16="http://schemas.microsoft.com/office/drawing/2014/main" id="{0AE9F6E3-5C35-23D2-B838-00EE62191E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31CF06-DB13-2D70-EA8D-AD5D39E8C47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202552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DC2E1-2BC9-7E9B-8668-292B657781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7C765B-7AA6-1A73-B495-183DC03F51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94A8B5-CEB2-3A46-4139-F3F84A6AEB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5A833C-1F0C-64F5-6E74-47C733B6D49D}"/>
              </a:ext>
            </a:extLst>
          </p:cNvPr>
          <p:cNvSpPr>
            <a:spLocks noGrp="1"/>
          </p:cNvSpPr>
          <p:nvPr>
            <p:ph type="dt" sz="half" idx="10"/>
          </p:nvPr>
        </p:nvSpPr>
        <p:spPr/>
        <p:txBody>
          <a:bodyPr/>
          <a:lstStyle/>
          <a:p>
            <a:fld id="{14B516CB-B3AB-4C05-BD8F-AC5CEA40B84E}" type="datetime8">
              <a:rPr lang="en-US" smtClean="0"/>
              <a:t>10/12/2025 8:39 PM</a:t>
            </a:fld>
            <a:endParaRPr lang="en-US"/>
          </a:p>
        </p:txBody>
      </p:sp>
      <p:sp>
        <p:nvSpPr>
          <p:cNvPr id="6" name="Footer Placeholder 5">
            <a:extLst>
              <a:ext uri="{FF2B5EF4-FFF2-40B4-BE49-F238E27FC236}">
                <a16:creationId xmlns:a16="http://schemas.microsoft.com/office/drawing/2014/main" id="{7522BBD7-D1FD-96CB-955F-1BD1255F60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ABB3D-D4A2-1E1D-43DF-5BD6CCA8032D}"/>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486293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5EFE-F290-450B-C9AE-BC4E8A520D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580F03-39B1-19AF-F729-F2E6DB149A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3F73DC-8FC3-7C36-8F50-F3CF3936E6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8077E3-4995-BE7D-57C5-EEF7575918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58A9DF-DE55-6771-C3AC-BA5774F7A2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C19F6E-FB72-E379-B6C4-C44688748DD1}"/>
              </a:ext>
            </a:extLst>
          </p:cNvPr>
          <p:cNvSpPr>
            <a:spLocks noGrp="1"/>
          </p:cNvSpPr>
          <p:nvPr>
            <p:ph type="dt" sz="half" idx="10"/>
          </p:nvPr>
        </p:nvSpPr>
        <p:spPr/>
        <p:txBody>
          <a:bodyPr/>
          <a:lstStyle/>
          <a:p>
            <a:fld id="{F390785F-F96D-420C-97DD-8D72989C66A0}" type="datetime8">
              <a:rPr lang="en-US" smtClean="0"/>
              <a:t>10/12/2025 8:39 PM</a:t>
            </a:fld>
            <a:endParaRPr lang="en-US"/>
          </a:p>
        </p:txBody>
      </p:sp>
      <p:sp>
        <p:nvSpPr>
          <p:cNvPr id="8" name="Footer Placeholder 7">
            <a:extLst>
              <a:ext uri="{FF2B5EF4-FFF2-40B4-BE49-F238E27FC236}">
                <a16:creationId xmlns:a16="http://schemas.microsoft.com/office/drawing/2014/main" id="{D0E0F197-C0E0-DD4D-8F6A-FB9214EF22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EFA811-C023-8F4C-258A-71D818A1D35C}"/>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342311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67BF-F934-6636-13A6-A25B452243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96E405-4353-A6CB-3384-982A2F747CB7}"/>
              </a:ext>
            </a:extLst>
          </p:cNvPr>
          <p:cNvSpPr>
            <a:spLocks noGrp="1"/>
          </p:cNvSpPr>
          <p:nvPr>
            <p:ph type="dt" sz="half" idx="10"/>
          </p:nvPr>
        </p:nvSpPr>
        <p:spPr/>
        <p:txBody>
          <a:bodyPr/>
          <a:lstStyle/>
          <a:p>
            <a:fld id="{248F9E38-CD42-44AA-A854-648AA1458DAE}" type="datetime8">
              <a:rPr lang="en-US" smtClean="0"/>
              <a:t>10/12/2025 8:39 PM</a:t>
            </a:fld>
            <a:endParaRPr lang="en-US"/>
          </a:p>
        </p:txBody>
      </p:sp>
      <p:sp>
        <p:nvSpPr>
          <p:cNvPr id="4" name="Footer Placeholder 3">
            <a:extLst>
              <a:ext uri="{FF2B5EF4-FFF2-40B4-BE49-F238E27FC236}">
                <a16:creationId xmlns:a16="http://schemas.microsoft.com/office/drawing/2014/main" id="{862DF4A6-55AE-E177-1F0F-7F427FBF23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6624DD-E353-8F88-A0D2-28ED71E3D44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5616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54E53F-7AD6-DB9F-C1AA-FD81916307A3}"/>
              </a:ext>
            </a:extLst>
          </p:cNvPr>
          <p:cNvSpPr>
            <a:spLocks noGrp="1"/>
          </p:cNvSpPr>
          <p:nvPr>
            <p:ph type="dt" sz="half" idx="10"/>
          </p:nvPr>
        </p:nvSpPr>
        <p:spPr/>
        <p:txBody>
          <a:bodyPr/>
          <a:lstStyle/>
          <a:p>
            <a:fld id="{FDD2F625-C442-460F-A33A-C385D42E4BF0}" type="datetime8">
              <a:rPr lang="en-US" smtClean="0"/>
              <a:t>10/12/2025 8:39 PM</a:t>
            </a:fld>
            <a:endParaRPr lang="en-US"/>
          </a:p>
        </p:txBody>
      </p:sp>
      <p:sp>
        <p:nvSpPr>
          <p:cNvPr id="3" name="Footer Placeholder 2">
            <a:extLst>
              <a:ext uri="{FF2B5EF4-FFF2-40B4-BE49-F238E27FC236}">
                <a16:creationId xmlns:a16="http://schemas.microsoft.com/office/drawing/2014/main" id="{49A1BEA7-E521-EFB6-A614-AA25E664B6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28A0A6-3426-F777-D745-C51471B0640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45496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4472-1203-0952-0B24-BD0EAD5CFD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4D0110-C02C-D87E-B062-BE623ABB19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36B595-F64A-309A-8F14-9A2D590C44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AF1243-922E-DD1D-1639-47655E1AB389}"/>
              </a:ext>
            </a:extLst>
          </p:cNvPr>
          <p:cNvSpPr>
            <a:spLocks noGrp="1"/>
          </p:cNvSpPr>
          <p:nvPr>
            <p:ph type="dt" sz="half" idx="10"/>
          </p:nvPr>
        </p:nvSpPr>
        <p:spPr/>
        <p:txBody>
          <a:bodyPr/>
          <a:lstStyle/>
          <a:p>
            <a:fld id="{9AD9FFA2-37BB-4065-9E59-A04EE9D0B335}" type="datetime8">
              <a:rPr lang="en-US" smtClean="0"/>
              <a:t>10/12/2025 8:39 PM</a:t>
            </a:fld>
            <a:endParaRPr lang="en-US"/>
          </a:p>
        </p:txBody>
      </p:sp>
      <p:sp>
        <p:nvSpPr>
          <p:cNvPr id="6" name="Footer Placeholder 5">
            <a:extLst>
              <a:ext uri="{FF2B5EF4-FFF2-40B4-BE49-F238E27FC236}">
                <a16:creationId xmlns:a16="http://schemas.microsoft.com/office/drawing/2014/main" id="{ABFC9A5B-94C3-798B-ED21-431621A814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FC7C39-38A6-AED3-DEF8-62B0F13D241B}"/>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053383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ABE40-D137-117B-5C80-B342354B1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52401C-2F38-01DA-2925-0EB99FB27D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306111-57C5-955B-EDCD-34B3E0CC92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951AC-5BC5-EC54-1BDF-3B62381B6D86}"/>
              </a:ext>
            </a:extLst>
          </p:cNvPr>
          <p:cNvSpPr>
            <a:spLocks noGrp="1"/>
          </p:cNvSpPr>
          <p:nvPr>
            <p:ph type="dt" sz="half" idx="10"/>
          </p:nvPr>
        </p:nvSpPr>
        <p:spPr/>
        <p:txBody>
          <a:bodyPr/>
          <a:lstStyle/>
          <a:p>
            <a:fld id="{013A77E5-F162-4169-A739-FABD41F31034}" type="datetime8">
              <a:rPr lang="en-US" smtClean="0"/>
              <a:t>10/12/2025 8:39 PM</a:t>
            </a:fld>
            <a:endParaRPr lang="en-US"/>
          </a:p>
        </p:txBody>
      </p:sp>
      <p:sp>
        <p:nvSpPr>
          <p:cNvPr id="6" name="Footer Placeholder 5">
            <a:extLst>
              <a:ext uri="{FF2B5EF4-FFF2-40B4-BE49-F238E27FC236}">
                <a16:creationId xmlns:a16="http://schemas.microsoft.com/office/drawing/2014/main" id="{60BA0740-9CDC-3F83-F22F-6A430E5F6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9A168F-496E-608D-E2CC-8E3D1574A949}"/>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723730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BD4B27-6CDA-AB2D-F14B-FB10A975CB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4BB02E-3AEB-BE4B-5EFA-E438C98730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FCE556-CDA2-3DBE-F45F-88ED34C4B1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C8904-FB86-4BDA-A8FA-65327C0ABD7E}" type="datetime8">
              <a:rPr lang="en-US" smtClean="0"/>
              <a:t>10/12/2025 8:39 PM</a:t>
            </a:fld>
            <a:endParaRPr lang="en-US"/>
          </a:p>
        </p:txBody>
      </p:sp>
      <p:sp>
        <p:nvSpPr>
          <p:cNvPr id="5" name="Footer Placeholder 4">
            <a:extLst>
              <a:ext uri="{FF2B5EF4-FFF2-40B4-BE49-F238E27FC236}">
                <a16:creationId xmlns:a16="http://schemas.microsoft.com/office/drawing/2014/main" id="{BA6FF8D2-BFD8-CCB3-D054-567111AD0F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499E67-EF5C-43C9-9535-74047E0A04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F9812-7396-49BD-A011-6A37D97C8A4C}" type="slidenum">
              <a:rPr lang="en-US" smtClean="0"/>
              <a:t>‹#›</a:t>
            </a:fld>
            <a:endParaRPr lang="en-US"/>
          </a:p>
        </p:txBody>
      </p:sp>
    </p:spTree>
    <p:extLst>
      <p:ext uri="{BB962C8B-B14F-4D97-AF65-F5344CB8AC3E}">
        <p14:creationId xmlns:p14="http://schemas.microsoft.com/office/powerpoint/2010/main" val="1035401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bsplash.com/charis/media/ms/+b72rmnj"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purifiedbyfaith.com/Daniel/Daniel.ht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9cSC9uobtP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FD6A1FB3-3617-0ED6-1A01-9C825CE8C521}"/>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205449-42E9-1740-AA6A-96A4248A5815}"/>
              </a:ext>
            </a:extLst>
          </p:cNvPr>
          <p:cNvSpPr>
            <a:spLocks noGrp="1"/>
          </p:cNvSpPr>
          <p:nvPr>
            <p:ph type="subTitle" idx="1"/>
          </p:nvPr>
        </p:nvSpPr>
        <p:spPr>
          <a:xfrm>
            <a:off x="9186930" y="1669962"/>
            <a:ext cx="2897746" cy="3434366"/>
          </a:xfrm>
        </p:spPr>
        <p:txBody>
          <a:bodyPr>
            <a:normAutofit/>
          </a:bodyPr>
          <a:lstStyle/>
          <a:p>
            <a:pPr algn="l"/>
            <a:r>
              <a:rPr lang="en-US" sz="2800" b="1"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Most High God rules over the kingdoms of the world and appoints anyone he desires to rule over them.</a:t>
            </a:r>
          </a:p>
          <a:p>
            <a:pPr algn="l"/>
            <a:r>
              <a:rPr lang="en-US" sz="2800" b="1"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800" b="1" i="1" dirty="0">
                <a:solidFill>
                  <a:srgbClr val="CC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(Dan 5:21b NLT)</a:t>
            </a:r>
            <a:endParaRPr lang="en-US" sz="3600" b="1" i="1" dirty="0">
              <a:solidFill>
                <a:srgbClr val="CCFFFF"/>
              </a:solidFill>
              <a:effectLst>
                <a:outerShdw blurRad="50800" dist="50800" dir="5400000" algn="ctr" rotWithShape="0">
                  <a:schemeClr val="tx1"/>
                </a:outerShdw>
              </a:effectLst>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F03F759B-A288-D32B-0FFC-F27C77A3A3E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036432" cy="6121758"/>
          </a:xfrm>
          <a:prstGeom prst="rect">
            <a:avLst/>
          </a:prstGeom>
        </p:spPr>
      </p:pic>
      <p:sp>
        <p:nvSpPr>
          <p:cNvPr id="8" name="TextBox 7">
            <a:extLst>
              <a:ext uri="{FF2B5EF4-FFF2-40B4-BE49-F238E27FC236}">
                <a16:creationId xmlns:a16="http://schemas.microsoft.com/office/drawing/2014/main" id="{9071C631-F6DC-5DBC-F7A4-51385978A1C4}"/>
              </a:ext>
            </a:extLst>
          </p:cNvPr>
          <p:cNvSpPr txBox="1"/>
          <p:nvPr/>
        </p:nvSpPr>
        <p:spPr>
          <a:xfrm>
            <a:off x="7774546" y="6519446"/>
            <a:ext cx="4417454"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CFFFF"/>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https://subsplash.com/charis/media/ms/+b72rmnj</a:t>
            </a:r>
            <a:r>
              <a:rPr kumimoji="0" lang="en-US" sz="1600" b="0" i="0" u="none" strike="noStrike" kern="1200" cap="none" spc="0" normalizeH="0" baseline="0" noProof="0" dirty="0">
                <a:ln>
                  <a:noFill/>
                </a:ln>
                <a:solidFill>
                  <a:srgbClr val="CCFFFF"/>
                </a:solidFill>
                <a:effectLst/>
                <a:uLnTx/>
                <a:uFillTx/>
                <a:latin typeface="Calibri" panose="020F0502020204030204"/>
                <a:ea typeface="+mn-ea"/>
                <a:cs typeface="+mn-cs"/>
              </a:rPr>
              <a:t>   </a:t>
            </a:r>
          </a:p>
        </p:txBody>
      </p:sp>
      <p:sp>
        <p:nvSpPr>
          <p:cNvPr id="9" name="TextBox 8">
            <a:extLst>
              <a:ext uri="{FF2B5EF4-FFF2-40B4-BE49-F238E27FC236}">
                <a16:creationId xmlns:a16="http://schemas.microsoft.com/office/drawing/2014/main" id="{4437CE72-F839-50F8-DA5A-1D3758F71625}"/>
              </a:ext>
            </a:extLst>
          </p:cNvPr>
          <p:cNvSpPr txBox="1"/>
          <p:nvPr/>
        </p:nvSpPr>
        <p:spPr>
          <a:xfrm>
            <a:off x="22084" y="6306281"/>
            <a:ext cx="4797289" cy="584775"/>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70AD47">
                    <a:lumMod val="60000"/>
                    <a:lumOff val="40000"/>
                  </a:srgbClr>
                </a:solidFill>
                <a:effectLst/>
                <a:uLnTx/>
                <a:uFillTx/>
                <a:latin typeface="Calibri" panose="020F0502020204030204"/>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D7D31">
                    <a:lumMod val="40000"/>
                    <a:lumOff val="60000"/>
                  </a:srgbClr>
                </a:solidFill>
                <a:effectLst>
                  <a:outerShdw blurRad="50800" dist="50800" dir="5400000" algn="ctr" rotWithShape="0">
                    <a:prstClr val="black"/>
                  </a:outerShdw>
                </a:effectLst>
                <a:uLnTx/>
                <a:uFillTx/>
                <a:latin typeface="Calibri" panose="020F0502020204030204"/>
                <a:ea typeface="+mn-ea"/>
                <a:cs typeface="+mn-cs"/>
              </a:rPr>
              <a:t>To Download this lesson go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CFFFF"/>
                </a:solidFill>
                <a:effectLst>
                  <a:outerShdw blurRad="50800" dist="50800" dir="5400000" algn="ctr" rotWithShape="0">
                    <a:prstClr val="black"/>
                  </a:outerShdw>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http://www.purifiedbyfaith.com/Daniel/Daniel.htm </a:t>
            </a:r>
            <a:endParaRPr kumimoji="0" lang="en-US" sz="1600" b="0" i="0" u="none" strike="noStrike" kern="1200" cap="none" spc="0" normalizeH="0" baseline="0" noProof="0" dirty="0">
              <a:ln>
                <a:noFill/>
              </a:ln>
              <a:solidFill>
                <a:srgbClr val="CCFFFF"/>
              </a:solidFill>
              <a:effectLst>
                <a:outerShdw blurRad="50800" dist="50800" dir="5400000" algn="ctr" rotWithShape="0">
                  <a:prstClr val="black"/>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6343564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AFEC3A2C-421D-0E1A-95BF-C0A56209E8DA}"/>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4167D40-55E0-BA7A-1690-A107D031AE0C}"/>
              </a:ext>
            </a:extLst>
          </p:cNvPr>
          <p:cNvSpPr>
            <a:spLocks noGrp="1"/>
          </p:cNvSpPr>
          <p:nvPr>
            <p:ph idx="1"/>
          </p:nvPr>
        </p:nvSpPr>
        <p:spPr>
          <a:xfrm>
            <a:off x="40933" y="1321248"/>
            <a:ext cx="11975821" cy="5087503"/>
          </a:xfrm>
        </p:spPr>
        <p:txBody>
          <a:bodyPr>
            <a:normAutofit lnSpcReduction="10000"/>
          </a:bodyPr>
          <a:lstStyle/>
          <a:p>
            <a:r>
              <a:rPr lang="en-US" sz="3200" dirty="0">
                <a:solidFill>
                  <a:schemeClr val="bg1"/>
                </a:solidFill>
                <a:effectLst>
                  <a:outerShdw blurRad="38100" dist="38100" dir="2700000" algn="ctr" rotWithShape="0">
                    <a:schemeClr val="tx1"/>
                  </a:outerShdw>
                </a:effectLst>
              </a:rPr>
              <a:t>In giving this warning to flee in haste, Jesus refers to the Roman army, or perhaps events </a:t>
            </a:r>
            <a:r>
              <a:rPr lang="en-US" sz="3200" b="1" i="1" dirty="0">
                <a:solidFill>
                  <a:schemeClr val="bg1"/>
                </a:solidFill>
                <a:effectLst>
                  <a:outerShdw blurRad="38100" dist="38100" dir="2700000" algn="ctr" rotWithShape="0">
                    <a:schemeClr val="tx1"/>
                  </a:outerShdw>
                </a:effectLst>
              </a:rPr>
              <a:t>associated</a:t>
            </a:r>
            <a:r>
              <a:rPr lang="en-US" sz="3200" dirty="0">
                <a:solidFill>
                  <a:schemeClr val="bg1"/>
                </a:solidFill>
                <a:effectLst>
                  <a:outerShdw blurRad="38100" dist="38100" dir="2700000" algn="ctr" rotWithShape="0">
                    <a:schemeClr val="tx1"/>
                  </a:outerShdw>
                </a:effectLst>
              </a:rPr>
              <a:t> with the presence of the Roman army, as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abomination of desolation</a:t>
            </a:r>
            <a:r>
              <a:rPr lang="en-US" sz="3200" dirty="0">
                <a:solidFill>
                  <a:schemeClr val="bg1"/>
                </a:solidFill>
                <a:effectLst>
                  <a:outerShdw blurRad="38100" dist="38100" dir="2700000" algn="ctr" rotWithShape="0">
                    <a:schemeClr val="tx1"/>
                  </a:outerShdw>
                </a:effectLst>
              </a:rPr>
              <a:t>”:</a:t>
            </a:r>
          </a:p>
          <a:p>
            <a:pPr lvl="1"/>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“So when you see the </a:t>
            </a:r>
            <a:r>
              <a:rPr lang="en-US" sz="28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abomination of desolation spoken of by the prophet Daniel</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standing in the holy place (let the reader understand), then let those who are in Judea flee to the mountains.</a:t>
            </a:r>
            <a:r>
              <a:rPr lang="en-US" sz="3200" dirty="0">
                <a:solidFill>
                  <a:schemeClr val="bg1"/>
                </a:solidFill>
                <a:effectLst>
                  <a:outerShdw blurRad="38100" dist="38100" dir="2700000" algn="ctr" rotWithShape="0">
                    <a:schemeClr val="tx1"/>
                  </a:outerShdw>
                </a:effectLst>
              </a:rPr>
              <a:t> (Mat 24:15-16)</a:t>
            </a:r>
          </a:p>
          <a:p>
            <a:pPr lvl="1"/>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“But when you see the </a:t>
            </a:r>
            <a:r>
              <a:rPr lang="en-US" sz="28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abomination of desolation </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standing where he ought not to be (let the reader understand), then let those who are in Judea flee to the mountains. </a:t>
            </a:r>
            <a:r>
              <a:rPr lang="en-US" sz="3200" dirty="0">
                <a:solidFill>
                  <a:schemeClr val="bg1"/>
                </a:solidFill>
                <a:effectLst>
                  <a:outerShdw blurRad="38100" dist="38100" dir="2700000" algn="ctr" rotWithShape="0">
                    <a:schemeClr val="tx1"/>
                  </a:outerShdw>
                </a:effectLst>
              </a:rPr>
              <a:t>(Mar 13:14)</a:t>
            </a:r>
          </a:p>
          <a:p>
            <a:pPr lvl="1"/>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“But when you see Jerusalem surrounded by armies, then know that its </a:t>
            </a:r>
            <a:r>
              <a:rPr lang="en-US" sz="28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desolation </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has come near. Then let those who are in Judea flee to the mountains…  </a:t>
            </a:r>
            <a:r>
              <a:rPr lang="en-US" sz="3200" dirty="0">
                <a:solidFill>
                  <a:schemeClr val="bg1"/>
                </a:solidFill>
                <a:effectLst>
                  <a:outerShdw blurRad="38100" dist="38100" dir="2700000" algn="ctr" rotWithShape="0">
                    <a:schemeClr val="tx1"/>
                  </a:outerShdw>
                </a:effectLst>
              </a:rPr>
              <a:t>(Luke 21:20-21)</a:t>
            </a:r>
          </a:p>
        </p:txBody>
      </p:sp>
      <p:sp>
        <p:nvSpPr>
          <p:cNvPr id="7" name="Title 1">
            <a:extLst>
              <a:ext uri="{FF2B5EF4-FFF2-40B4-BE49-F238E27FC236}">
                <a16:creationId xmlns:a16="http://schemas.microsoft.com/office/drawing/2014/main" id="{F17DD83E-38B1-1DA2-C95C-EA4E36D9DD30}"/>
              </a:ext>
            </a:extLst>
          </p:cNvPr>
          <p:cNvSpPr>
            <a:spLocks noGrp="1"/>
          </p:cNvSpPr>
          <p:nvPr>
            <p:ph type="title"/>
          </p:nvPr>
        </p:nvSpPr>
        <p:spPr>
          <a:xfrm>
            <a:off x="0" y="10"/>
            <a:ext cx="12192000" cy="1156082"/>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12:11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from the time that the regular burnt offering is taken away and 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abomination that makes desolate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is set up, there shall be 1,290 days.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Blessed is he who waits and arrives at the 1,335 days.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3A2BEEB9-76E4-6A3A-3357-77338D635F1E}"/>
              </a:ext>
            </a:extLst>
          </p:cNvPr>
          <p:cNvSpPr txBox="1"/>
          <p:nvPr/>
        </p:nvSpPr>
        <p:spPr>
          <a:xfrm>
            <a:off x="0" y="6488658"/>
            <a:ext cx="12192000" cy="369332"/>
          </a:xfrm>
          <a:prstGeom prst="rect">
            <a:avLst/>
          </a:prstGeom>
          <a:noFill/>
        </p:spPr>
        <p:txBody>
          <a:bodyPr wrap="square" rtlCol="0">
            <a:spAutoFit/>
          </a:bodyPr>
          <a:lstStyle/>
          <a:p>
            <a:pPr lvl="0">
              <a:defRPr/>
            </a:pPr>
            <a:r>
              <a:rPr lang="en-US" dirty="0">
                <a:solidFill>
                  <a:srgbClr val="FFFFFF"/>
                </a:solidFill>
                <a:effectLst>
                  <a:outerShdw blurRad="50800" dist="50800" dir="5400000" algn="ctr">
                    <a:srgbClr val="000000"/>
                  </a:outerShdw>
                </a:effectLst>
                <a:latin typeface="Calibri" panose="020F0502020204030204" pitchFamily="34" charset="0"/>
              </a:rPr>
              <a:t>Mauro, Philip, </a:t>
            </a:r>
            <a:r>
              <a:rPr lang="en-US" i="1" dirty="0">
                <a:solidFill>
                  <a:srgbClr val="FFFFFF"/>
                </a:solidFill>
                <a:effectLst>
                  <a:outerShdw blurRad="50800" dist="50800" dir="5400000" algn="ctr">
                    <a:srgbClr val="000000"/>
                  </a:outerShdw>
                </a:effectLst>
                <a:latin typeface="Calibri" panose="020F0502020204030204" pitchFamily="34" charset="0"/>
              </a:rPr>
              <a:t>The Seventy Weeks: And the Great Tribulation </a:t>
            </a:r>
            <a:r>
              <a:rPr lang="en-US" dirty="0">
                <a:solidFill>
                  <a:srgbClr val="FFFFFF"/>
                </a:solidFill>
                <a:effectLst>
                  <a:outerShdw blurRad="50800" dist="50800" dir="5400000" algn="ctr">
                    <a:srgbClr val="000000"/>
                  </a:outerShdw>
                </a:effectLst>
                <a:latin typeface="Calibri" panose="020F0502020204030204" pitchFamily="34" charset="0"/>
              </a:rPr>
              <a:t>(pp.87-89)</a:t>
            </a:r>
          </a:p>
        </p:txBody>
      </p:sp>
    </p:spTree>
    <p:extLst>
      <p:ext uri="{BB962C8B-B14F-4D97-AF65-F5344CB8AC3E}">
        <p14:creationId xmlns:p14="http://schemas.microsoft.com/office/powerpoint/2010/main" val="3758477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1DA458D6-FDEA-1642-718F-DD2FBFA8C629}"/>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80BDE85-FDB6-DFDC-1827-246B3B24B81C}"/>
              </a:ext>
            </a:extLst>
          </p:cNvPr>
          <p:cNvSpPr>
            <a:spLocks noGrp="1"/>
          </p:cNvSpPr>
          <p:nvPr>
            <p:ph idx="1"/>
          </p:nvPr>
        </p:nvSpPr>
        <p:spPr>
          <a:xfrm>
            <a:off x="40933" y="1321248"/>
            <a:ext cx="11975821" cy="5087503"/>
          </a:xfrm>
        </p:spPr>
        <p:txBody>
          <a:bodyPr>
            <a:normAutofit/>
          </a:bodyPr>
          <a:lstStyle/>
          <a:p>
            <a:r>
              <a:rPr lang="en-US" dirty="0">
                <a:solidFill>
                  <a:schemeClr val="bg1"/>
                </a:solidFill>
                <a:effectLst>
                  <a:outerShdw blurRad="38100" dist="38100" dir="2700000" algn="ctr" rotWithShape="0">
                    <a:schemeClr val="tx1"/>
                  </a:outerShdw>
                </a:effectLst>
              </a:rPr>
              <a:t>Therefore, based on Jesus’ citation of this passage (he even </a:t>
            </a:r>
            <a:r>
              <a:rPr lang="en-US" b="1" i="1" dirty="0">
                <a:solidFill>
                  <a:schemeClr val="bg1"/>
                </a:solidFill>
                <a:effectLst>
                  <a:outerShdw blurRad="38100" dist="38100" dir="2700000" algn="ctr" rotWithShape="0">
                    <a:schemeClr val="tx1"/>
                  </a:outerShdw>
                </a:effectLst>
              </a:rPr>
              <a:t>tells</a:t>
            </a:r>
            <a:r>
              <a:rPr lang="en-US" dirty="0">
                <a:solidFill>
                  <a:schemeClr val="bg1"/>
                </a:solidFill>
                <a:effectLst>
                  <a:outerShdw blurRad="38100" dist="38100" dir="2700000" algn="ctr" rotWithShape="0">
                    <a:schemeClr val="tx1"/>
                  </a:outerShdw>
                </a:effectLst>
              </a:rPr>
              <a:t> us he is quoting from Daniel), I believe Jesus expects us to understand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let the reader understand</a:t>
            </a:r>
            <a:r>
              <a:rPr lang="en-US" dirty="0">
                <a:solidFill>
                  <a:schemeClr val="bg1"/>
                </a:solidFill>
                <a:effectLst>
                  <a:outerShdw blurRad="38100" dist="38100" dir="2700000" algn="ctr" rotWithShape="0">
                    <a:schemeClr val="tx1"/>
                  </a:outerShdw>
                </a:effectLst>
              </a:rPr>
              <a:t>) that the events Daniel is describing in our text (Daniel 12:1-12) are events that took take place when the Romans laid siege to Jerusalem and eventually destroyed the temple (which we now know happened in A.D. 70).</a:t>
            </a:r>
          </a:p>
          <a:p>
            <a:r>
              <a:rPr lang="en-US" dirty="0">
                <a:solidFill>
                  <a:schemeClr val="bg1"/>
                </a:solidFill>
                <a:effectLst>
                  <a:outerShdw blurRad="38100" dist="38100" dir="2700000" algn="ctr" rotWithShape="0">
                    <a:schemeClr val="tx1"/>
                  </a:outerShdw>
                </a:effectLst>
              </a:rPr>
              <a:t>Events such as:</a:t>
            </a:r>
          </a:p>
          <a:p>
            <a:pPr lvl="1"/>
            <a:r>
              <a:rPr lang="en-US" dirty="0">
                <a:solidFill>
                  <a:schemeClr val="bg1"/>
                </a:solidFill>
                <a:effectLst>
                  <a:outerShdw blurRad="38100" dist="38100" dir="2700000" algn="ctr" rotWithShape="0">
                    <a:schemeClr val="tx1"/>
                  </a:outerShdw>
                </a:effectLst>
              </a:rPr>
              <a:t>“</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abomination that makes desolate</a:t>
            </a:r>
            <a:r>
              <a:rPr lang="en-US" dirty="0">
                <a:solidFill>
                  <a:schemeClr val="bg1"/>
                </a:solidFill>
                <a:effectLst>
                  <a:outerShdw blurRad="38100" dist="38100" dir="2700000" algn="ctr" rotWithShape="0">
                    <a:schemeClr val="tx1"/>
                  </a:outerShdw>
                </a:effectLst>
              </a:rPr>
              <a:t>” (Dan 12:11)</a:t>
            </a:r>
          </a:p>
          <a:p>
            <a:pPr lvl="1"/>
            <a:r>
              <a:rPr lang="en-US" dirty="0">
                <a:solidFill>
                  <a:schemeClr val="bg1"/>
                </a:solidFill>
                <a:effectLst>
                  <a:outerShdw blurRad="38100" dist="38100" dir="2700000" algn="ctr" rotWithShape="0">
                    <a:schemeClr val="tx1"/>
                  </a:outerShdw>
                </a:effectLst>
              </a:rPr>
              <a:t>“</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regular burnt offering is taken away </a:t>
            </a:r>
            <a:r>
              <a:rPr lang="en-US" dirty="0">
                <a:solidFill>
                  <a:schemeClr val="bg1"/>
                </a:solidFill>
                <a:effectLst>
                  <a:outerShdw blurRad="38100" dist="38100" dir="2700000" algn="ctr" rotWithShape="0">
                    <a:schemeClr val="tx1"/>
                  </a:outerShdw>
                </a:effectLst>
              </a:rPr>
              <a:t>” (Dan 12:11)</a:t>
            </a:r>
          </a:p>
          <a:p>
            <a:pPr lvl="1"/>
            <a:r>
              <a:rPr lang="en-US" dirty="0">
                <a:solidFill>
                  <a:schemeClr val="bg1"/>
                </a:solidFill>
                <a:effectLst>
                  <a:outerShdw blurRad="38100" dist="38100" dir="2700000" algn="ctr" rotWithShape="0">
                    <a:schemeClr val="tx1"/>
                  </a:outerShdw>
                </a:effectLst>
              </a:rPr>
              <a:t>“</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time of trouble, such as never has been since there was a nation till that time</a:t>
            </a:r>
            <a:r>
              <a:rPr lang="en-US" dirty="0">
                <a:solidFill>
                  <a:schemeClr val="bg1"/>
                </a:solidFill>
                <a:effectLst>
                  <a:outerShdw blurRad="38100" dist="38100" dir="2700000" algn="ctr" rotWithShape="0">
                    <a:schemeClr val="tx1"/>
                  </a:outerShdw>
                </a:effectLst>
              </a:rPr>
              <a:t>.” (Dan 12:1)</a:t>
            </a:r>
          </a:p>
          <a:p>
            <a:pPr lvl="1"/>
            <a:r>
              <a:rPr lang="en-US" dirty="0">
                <a:solidFill>
                  <a:schemeClr val="bg1"/>
                </a:solidFill>
                <a:effectLst>
                  <a:outerShdw blurRad="38100" dist="38100" dir="2700000" algn="ctr" rotWithShape="0">
                    <a:schemeClr val="tx1"/>
                  </a:outerShdw>
                </a:effectLst>
              </a:rPr>
              <a:t>“</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at that time your people shall be delivered, everyone whose name shall be found written in the book</a:t>
            </a:r>
            <a:r>
              <a:rPr lang="en-US" dirty="0">
                <a:solidFill>
                  <a:schemeClr val="bg1"/>
                </a:solidFill>
                <a:effectLst>
                  <a:outerShdw blurRad="38100" dist="38100" dir="2700000" algn="ctr" rotWithShape="0">
                    <a:schemeClr val="tx1"/>
                  </a:outerShdw>
                </a:effectLst>
              </a:rPr>
              <a:t>” (Dan 12:1) – part of the way they were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delivered</a:t>
            </a:r>
            <a:r>
              <a:rPr lang="en-US" dirty="0">
                <a:solidFill>
                  <a:schemeClr val="bg1"/>
                </a:solidFill>
                <a:effectLst>
                  <a:outerShdw blurRad="38100" dist="38100" dir="2700000" algn="ctr" rotWithShape="0">
                    <a:schemeClr val="tx1"/>
                  </a:outerShdw>
                </a:effectLst>
              </a:rPr>
              <a:t>” was by Jesus warning them to flee as he cited this passage in Daniel</a:t>
            </a:r>
          </a:p>
        </p:txBody>
      </p:sp>
      <p:sp>
        <p:nvSpPr>
          <p:cNvPr id="7" name="Title 1">
            <a:extLst>
              <a:ext uri="{FF2B5EF4-FFF2-40B4-BE49-F238E27FC236}">
                <a16:creationId xmlns:a16="http://schemas.microsoft.com/office/drawing/2014/main" id="{05FF2F95-4FC6-C95A-6876-4AD2A56470F6}"/>
              </a:ext>
            </a:extLst>
          </p:cNvPr>
          <p:cNvSpPr>
            <a:spLocks noGrp="1"/>
          </p:cNvSpPr>
          <p:nvPr>
            <p:ph type="title"/>
          </p:nvPr>
        </p:nvSpPr>
        <p:spPr>
          <a:xfrm>
            <a:off x="0" y="10"/>
            <a:ext cx="12192000" cy="1156082"/>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12:11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from the time that the regular burnt offering is taken away and the abomination that makes desolate is set up, there shall be 1,290 days.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Blessed is he who waits and arrives at the 1,335 days.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075031A0-F7A8-EFF1-B2A1-17BE1845CEA6}"/>
              </a:ext>
            </a:extLst>
          </p:cNvPr>
          <p:cNvSpPr txBox="1"/>
          <p:nvPr/>
        </p:nvSpPr>
        <p:spPr>
          <a:xfrm>
            <a:off x="0" y="6488658"/>
            <a:ext cx="12192000" cy="369332"/>
          </a:xfrm>
          <a:prstGeom prst="rect">
            <a:avLst/>
          </a:prstGeom>
          <a:noFill/>
        </p:spPr>
        <p:txBody>
          <a:bodyPr wrap="square" rtlCol="0">
            <a:spAutoFit/>
          </a:bodyPr>
          <a:lstStyle/>
          <a:p>
            <a:pPr lvl="0">
              <a:defRPr/>
            </a:pPr>
            <a:r>
              <a:rPr lang="en-US" dirty="0">
                <a:solidFill>
                  <a:srgbClr val="FFFFFF"/>
                </a:solidFill>
                <a:effectLst>
                  <a:outerShdw blurRad="50800" dist="50800" dir="5400000" algn="ctr">
                    <a:srgbClr val="000000"/>
                  </a:outerShdw>
                </a:effectLst>
                <a:latin typeface="Calibri" panose="020F0502020204030204" pitchFamily="34" charset="0"/>
              </a:rPr>
              <a:t>Mauro, Philip, </a:t>
            </a:r>
            <a:r>
              <a:rPr lang="en-US" i="1" dirty="0">
                <a:solidFill>
                  <a:srgbClr val="FFFFFF"/>
                </a:solidFill>
                <a:effectLst>
                  <a:outerShdw blurRad="50800" dist="50800" dir="5400000" algn="ctr">
                    <a:srgbClr val="000000"/>
                  </a:outerShdw>
                </a:effectLst>
                <a:latin typeface="Calibri" panose="020F0502020204030204" pitchFamily="34" charset="0"/>
              </a:rPr>
              <a:t>The Seventy Weeks: And the Great Tribulation </a:t>
            </a:r>
            <a:r>
              <a:rPr lang="en-US" dirty="0">
                <a:solidFill>
                  <a:srgbClr val="FFFFFF"/>
                </a:solidFill>
                <a:effectLst>
                  <a:outerShdw blurRad="50800" dist="50800" dir="5400000" algn="ctr">
                    <a:srgbClr val="000000"/>
                  </a:outerShdw>
                </a:effectLst>
                <a:latin typeface="Calibri" panose="020F0502020204030204" pitchFamily="34" charset="0"/>
              </a:rPr>
              <a:t>(pp.87-89)</a:t>
            </a:r>
          </a:p>
        </p:txBody>
      </p:sp>
    </p:spTree>
    <p:extLst>
      <p:ext uri="{BB962C8B-B14F-4D97-AF65-F5344CB8AC3E}">
        <p14:creationId xmlns:p14="http://schemas.microsoft.com/office/powerpoint/2010/main" val="23070509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7724A5F9-A11A-A7C5-F34A-388A55703A5D}"/>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257E112-FDD9-214D-7DAE-88FD9D9A9E82}"/>
              </a:ext>
            </a:extLst>
          </p:cNvPr>
          <p:cNvSpPr>
            <a:spLocks noGrp="1"/>
          </p:cNvSpPr>
          <p:nvPr>
            <p:ph idx="1"/>
          </p:nvPr>
        </p:nvSpPr>
        <p:spPr>
          <a:xfrm>
            <a:off x="40933" y="1446122"/>
            <a:ext cx="11975821" cy="5115806"/>
          </a:xfrm>
        </p:spPr>
        <p:txBody>
          <a:bodyPr>
            <a:normAutofit fontScale="92500" lnSpcReduction="10000"/>
          </a:bodyPr>
          <a:lstStyle/>
          <a:p>
            <a:r>
              <a:rPr lang="en-US" sz="3200" dirty="0">
                <a:solidFill>
                  <a:schemeClr val="bg1"/>
                </a:solidFill>
                <a:effectLst>
                  <a:outerShdw blurRad="38100" dist="38100" dir="2700000" algn="ctr" rotWithShape="0">
                    <a:schemeClr val="tx1"/>
                  </a:outerShdw>
                </a:effectLst>
              </a:rPr>
              <a:t>So, we see </a:t>
            </a:r>
            <a:r>
              <a:rPr lang="en-US" sz="3200" b="1" i="1" dirty="0">
                <a:solidFill>
                  <a:schemeClr val="bg1"/>
                </a:solidFill>
                <a:effectLst>
                  <a:outerShdw blurRad="38100" dist="38100" dir="2700000" algn="ctr" rotWithShape="0">
                    <a:schemeClr val="tx1"/>
                  </a:outerShdw>
                </a:effectLst>
              </a:rPr>
              <a:t>two</a:t>
            </a:r>
            <a:r>
              <a:rPr lang="en-US" sz="3200" dirty="0">
                <a:solidFill>
                  <a:schemeClr val="bg1"/>
                </a:solidFill>
                <a:effectLst>
                  <a:outerShdw blurRad="38100" dist="38100" dir="2700000" algn="ctr" rotWithShape="0">
                    <a:schemeClr val="tx1"/>
                  </a:outerShdw>
                </a:effectLst>
              </a:rPr>
              <a:t> events mentioned in verse 11:</a:t>
            </a:r>
          </a:p>
          <a:p>
            <a:pPr lvl="1"/>
            <a:r>
              <a:rPr lang="en-US" sz="2900" dirty="0">
                <a:solidFill>
                  <a:schemeClr val="bg1"/>
                </a:solidFill>
                <a:effectLst>
                  <a:outerShdw blurRad="38100" dist="38100" dir="2700000" algn="ctr" rotWithShape="0">
                    <a:schemeClr val="tx1"/>
                  </a:outerShdw>
                </a:effectLst>
              </a:rPr>
              <a:t>The approach of the Roman armies, identified by Jesus as “</a:t>
            </a:r>
            <a:r>
              <a:rPr lang="en-US" sz="29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abomination that makes desolate</a:t>
            </a:r>
            <a:r>
              <a:rPr lang="en-US" sz="2900" dirty="0">
                <a:solidFill>
                  <a:schemeClr val="bg1"/>
                </a:solidFill>
                <a:effectLst>
                  <a:outerShdw blurRad="38100" dist="38100" dir="2700000" algn="ctr" rotWithShape="0">
                    <a:schemeClr val="tx1"/>
                  </a:outerShdw>
                </a:effectLst>
              </a:rPr>
              <a:t>”</a:t>
            </a:r>
          </a:p>
          <a:p>
            <a:pPr lvl="1"/>
            <a:r>
              <a:rPr lang="en-US" sz="2900" dirty="0">
                <a:solidFill>
                  <a:schemeClr val="bg1"/>
                </a:solidFill>
                <a:effectLst>
                  <a:outerShdw blurRad="38100" dist="38100" dir="2700000" algn="ctr" rotWithShape="0">
                    <a:schemeClr val="tx1"/>
                  </a:outerShdw>
                </a:effectLst>
              </a:rPr>
              <a:t>The cessation of the daily Jewish sacrifice “</a:t>
            </a:r>
            <a:r>
              <a:rPr lang="en-US" sz="29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regular burnt offering is taken away </a:t>
            </a:r>
            <a:r>
              <a:rPr lang="en-US" sz="2900" dirty="0">
                <a:solidFill>
                  <a:schemeClr val="bg1"/>
                </a:solidFill>
                <a:effectLst>
                  <a:outerShdw blurRad="38100" dist="38100" dir="2700000" algn="ctr" rotWithShape="0">
                    <a:schemeClr val="tx1"/>
                  </a:outerShdw>
                </a:effectLst>
              </a:rPr>
              <a:t>”</a:t>
            </a:r>
          </a:p>
          <a:p>
            <a:r>
              <a:rPr lang="en-US" sz="3300" dirty="0">
                <a:solidFill>
                  <a:schemeClr val="bg1"/>
                </a:solidFill>
                <a:effectLst>
                  <a:outerShdw blurRad="38100" dist="38100" dir="2700000" algn="ctr" rotWithShape="0">
                    <a:schemeClr val="tx1"/>
                  </a:outerShdw>
                </a:effectLst>
              </a:rPr>
              <a:t>The text then states that the number of days between these two events is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1,290 days</a:t>
            </a:r>
            <a:r>
              <a:rPr lang="en-US" sz="3300" dirty="0">
                <a:solidFill>
                  <a:schemeClr val="bg1"/>
                </a:solidFill>
                <a:effectLst>
                  <a:outerShdw blurRad="38100" dist="38100" dir="2700000" algn="ctr" rotWithShape="0">
                    <a:schemeClr val="tx1"/>
                  </a:outerShdw>
                </a:effectLst>
              </a:rPr>
              <a:t>”</a:t>
            </a:r>
          </a:p>
          <a:p>
            <a:r>
              <a:rPr lang="en-US" sz="3300" dirty="0">
                <a:solidFill>
                  <a:schemeClr val="bg1"/>
                </a:solidFill>
                <a:effectLst>
                  <a:outerShdw blurRad="38100" dist="38100" dir="2700000" algn="ctr" rotWithShape="0">
                    <a:schemeClr val="tx1"/>
                  </a:outerShdw>
                </a:effectLst>
              </a:rPr>
              <a:t>According to Josephus:</a:t>
            </a:r>
          </a:p>
          <a:p>
            <a:pPr lvl="1"/>
            <a:r>
              <a:rPr lang="en-US" sz="2900" dirty="0">
                <a:solidFill>
                  <a:schemeClr val="bg1"/>
                </a:solidFill>
                <a:effectLst>
                  <a:outerShdw blurRad="38100" dist="38100" dir="2700000" algn="ctr" rotWithShape="0">
                    <a:schemeClr val="tx1"/>
                  </a:outerShdw>
                </a:effectLst>
              </a:rPr>
              <a:t>The first approach of the Roman armies under Cestius is described by Josephus in his book of Wars as occurring in </a:t>
            </a:r>
            <a:r>
              <a:rPr lang="en-US" sz="2900" dirty="0">
                <a:solidFill>
                  <a:srgbClr val="FFFF00"/>
                </a:solidFill>
                <a:effectLst>
                  <a:outerShdw blurRad="38100" dist="38100" dir="2700000" algn="ctr" rotWithShape="0">
                    <a:schemeClr val="tx1"/>
                  </a:outerShdw>
                </a:effectLst>
              </a:rPr>
              <a:t>November, A.D. 66</a:t>
            </a:r>
            <a:r>
              <a:rPr lang="en-US" sz="2900" dirty="0">
                <a:solidFill>
                  <a:schemeClr val="bg1"/>
                </a:solidFill>
                <a:effectLst>
                  <a:outerShdw blurRad="38100" dist="38100" dir="2700000" algn="ctr" rotWithShape="0">
                    <a:schemeClr val="tx1"/>
                  </a:outerShdw>
                </a:effectLst>
              </a:rPr>
              <a:t>. (The Jewish War, Book 2, Chapter 19, Section 4.)</a:t>
            </a:r>
          </a:p>
          <a:p>
            <a:pPr lvl="1"/>
            <a:r>
              <a:rPr lang="en-US" sz="2900" dirty="0">
                <a:solidFill>
                  <a:schemeClr val="bg1"/>
                </a:solidFill>
                <a:effectLst>
                  <a:outerShdw blurRad="38100" dist="38100" dir="2700000" algn="ctr" rotWithShape="0">
                    <a:schemeClr val="tx1"/>
                  </a:outerShdw>
                </a:effectLst>
              </a:rPr>
              <a:t>The cessation of the daily Jewish sacrifice, as we saw </a:t>
            </a:r>
            <a:r>
              <a:rPr lang="en-US" sz="2800" dirty="0">
                <a:solidFill>
                  <a:schemeClr val="bg1"/>
                </a:solidFill>
                <a:effectLst>
                  <a:outerShdw blurRad="38100" dist="38100" dir="2700000" algn="ctr" rotWithShape="0">
                    <a:schemeClr val="tx1"/>
                  </a:outerShdw>
                </a:effectLst>
              </a:rPr>
              <a:t>earlier, occurred in </a:t>
            </a:r>
            <a:r>
              <a:rPr lang="en-US" sz="2800" dirty="0">
                <a:solidFill>
                  <a:srgbClr val="FFFF00"/>
                </a:solidFill>
                <a:effectLst>
                  <a:outerShdw blurRad="38100" dist="38100" dir="2700000" algn="ctr" rotWithShape="0">
                    <a:schemeClr val="tx1"/>
                  </a:outerShdw>
                </a:effectLst>
              </a:rPr>
              <a:t>July, A.D. 70 </a:t>
            </a:r>
            <a:r>
              <a:rPr lang="en-US" sz="2800" dirty="0">
                <a:solidFill>
                  <a:schemeClr val="bg1"/>
                </a:solidFill>
                <a:effectLst>
                  <a:outerShdw blurRad="38100" dist="38100" dir="2700000" algn="ctr" rotWithShape="0">
                    <a:schemeClr val="tx1"/>
                  </a:outerShdw>
                </a:effectLst>
              </a:rPr>
              <a:t>(Wars, VI. 2.1.)</a:t>
            </a:r>
          </a:p>
          <a:p>
            <a:endParaRPr lang="en-US" sz="3200"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3A27FCD4-5B45-CF5C-A07A-D20EA7651C30}"/>
              </a:ext>
            </a:extLst>
          </p:cNvPr>
          <p:cNvSpPr>
            <a:spLocks noGrp="1"/>
          </p:cNvSpPr>
          <p:nvPr>
            <p:ph type="title"/>
          </p:nvPr>
        </p:nvSpPr>
        <p:spPr>
          <a:xfrm>
            <a:off x="0" y="10"/>
            <a:ext cx="12192000" cy="1156082"/>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12:11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from the time that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regular burnt offering is taken away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abomination that makes desolate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is set up, there shall be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1,290 days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Blessed is he who waits and arrives at the 1,335 days.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656D48A2-2F12-C433-1826-9DF2827254BE}"/>
              </a:ext>
            </a:extLst>
          </p:cNvPr>
          <p:cNvSpPr txBox="1"/>
          <p:nvPr/>
        </p:nvSpPr>
        <p:spPr>
          <a:xfrm>
            <a:off x="0" y="6488658"/>
            <a:ext cx="12192000" cy="369332"/>
          </a:xfrm>
          <a:prstGeom prst="rect">
            <a:avLst/>
          </a:prstGeom>
          <a:noFill/>
        </p:spPr>
        <p:txBody>
          <a:bodyPr wrap="square" rtlCol="0">
            <a:spAutoFit/>
          </a:bodyPr>
          <a:lstStyle/>
          <a:p>
            <a:pPr lvl="0">
              <a:defRPr/>
            </a:pPr>
            <a:r>
              <a:rPr lang="en-US" dirty="0">
                <a:solidFill>
                  <a:srgbClr val="FFFFFF"/>
                </a:solidFill>
                <a:effectLst>
                  <a:outerShdw blurRad="50800" dist="50800" dir="5400000" algn="ctr">
                    <a:srgbClr val="000000"/>
                  </a:outerShdw>
                </a:effectLst>
                <a:latin typeface="Calibri" panose="020F0502020204030204" pitchFamily="34" charset="0"/>
              </a:rPr>
              <a:t>Mauro, Philip, </a:t>
            </a:r>
            <a:r>
              <a:rPr lang="en-US" i="1" dirty="0">
                <a:solidFill>
                  <a:srgbClr val="FFFFFF"/>
                </a:solidFill>
                <a:effectLst>
                  <a:outerShdw blurRad="50800" dist="50800" dir="5400000" algn="ctr">
                    <a:srgbClr val="000000"/>
                  </a:outerShdw>
                </a:effectLst>
                <a:latin typeface="Calibri" panose="020F0502020204030204" pitchFamily="34" charset="0"/>
              </a:rPr>
              <a:t>The Seventy Weeks: And the Great Tribulation </a:t>
            </a:r>
            <a:r>
              <a:rPr lang="en-US" dirty="0">
                <a:solidFill>
                  <a:srgbClr val="FFFFFF"/>
                </a:solidFill>
                <a:effectLst>
                  <a:outerShdw blurRad="50800" dist="50800" dir="5400000" algn="ctr">
                    <a:srgbClr val="000000"/>
                  </a:outerShdw>
                </a:effectLst>
                <a:latin typeface="Calibri" panose="020F0502020204030204" pitchFamily="34" charset="0"/>
              </a:rPr>
              <a:t>(pp.87-89)</a:t>
            </a:r>
          </a:p>
        </p:txBody>
      </p:sp>
    </p:spTree>
    <p:extLst>
      <p:ext uri="{BB962C8B-B14F-4D97-AF65-F5344CB8AC3E}">
        <p14:creationId xmlns:p14="http://schemas.microsoft.com/office/powerpoint/2010/main" val="2058593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p:cTn id="4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93C0EA85-93BB-A218-B3DB-CC9C9A0856AB}"/>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8C02CA3-E382-A6B3-050B-EE414966793E}"/>
              </a:ext>
            </a:extLst>
          </p:cNvPr>
          <p:cNvSpPr>
            <a:spLocks noGrp="1"/>
          </p:cNvSpPr>
          <p:nvPr>
            <p:ph idx="1"/>
          </p:nvPr>
        </p:nvSpPr>
        <p:spPr>
          <a:xfrm>
            <a:off x="108089" y="1210491"/>
            <a:ext cx="11975821" cy="5278167"/>
          </a:xfrm>
        </p:spPr>
        <p:txBody>
          <a:bodyPr>
            <a:normAutofit fontScale="85000" lnSpcReduction="10000"/>
          </a:bodyPr>
          <a:lstStyle/>
          <a:p>
            <a:r>
              <a:rPr lang="en-US" sz="3200" dirty="0">
                <a:solidFill>
                  <a:schemeClr val="bg1"/>
                </a:solidFill>
                <a:effectLst>
                  <a:outerShdw blurRad="38100" dist="38100" dir="2700000" algn="ctr" rotWithShape="0">
                    <a:schemeClr val="tx1"/>
                  </a:outerShdw>
                </a:effectLst>
              </a:rPr>
              <a:t>Philip Mauro notes that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1,290 days</a:t>
            </a:r>
            <a:r>
              <a:rPr lang="en-US" sz="3200" dirty="0">
                <a:solidFill>
                  <a:schemeClr val="bg1"/>
                </a:solidFill>
                <a:effectLst>
                  <a:outerShdw blurRad="38100" dist="38100" dir="2700000" algn="ctr" rotWithShape="0">
                    <a:schemeClr val="tx1"/>
                  </a:outerShdw>
                </a:effectLst>
              </a:rPr>
              <a:t>” is exactly 43 months (if you count each month as 30 days each, according to the Hebrew method of reckoning), and there is, as it turns out, just 43 full months between the two events, if you ignore the parts of the two months in which the events occurred.</a:t>
            </a:r>
          </a:p>
          <a:p>
            <a:endParaRPr lang="en-US" sz="3200" dirty="0">
              <a:solidFill>
                <a:schemeClr val="bg1"/>
              </a:solidFill>
              <a:effectLst>
                <a:outerShdw blurRad="38100" dist="38100" dir="2700000" algn="ctr" rotWithShape="0">
                  <a:schemeClr val="tx1"/>
                </a:outerShdw>
              </a:effectLst>
            </a:endParaRPr>
          </a:p>
          <a:p>
            <a:endParaRPr lang="en-US" sz="3200" dirty="0">
              <a:solidFill>
                <a:schemeClr val="bg1"/>
              </a:solidFill>
              <a:effectLst>
                <a:outerShdw blurRad="38100" dist="38100" dir="2700000" algn="ctr" rotWithShape="0">
                  <a:schemeClr val="tx1"/>
                </a:outerShdw>
              </a:effectLst>
            </a:endParaRPr>
          </a:p>
          <a:p>
            <a:endParaRPr lang="en-US" sz="3200" dirty="0">
              <a:solidFill>
                <a:schemeClr val="bg1"/>
              </a:solidFill>
              <a:effectLst>
                <a:outerShdw blurRad="38100" dist="38100" dir="2700000" algn="ctr" rotWithShape="0">
                  <a:schemeClr val="tx1"/>
                </a:outerShdw>
              </a:effectLst>
            </a:endParaRPr>
          </a:p>
          <a:p>
            <a:endParaRPr lang="en-US" sz="3200" dirty="0">
              <a:solidFill>
                <a:schemeClr val="bg1"/>
              </a:solidFill>
              <a:effectLst>
                <a:outerShdw blurRad="38100" dist="38100" dir="2700000" algn="ctr" rotWithShape="0">
                  <a:schemeClr val="tx1"/>
                </a:outerShdw>
              </a:effectLst>
            </a:endParaRPr>
          </a:p>
          <a:p>
            <a:endParaRPr lang="en-US" sz="3200" dirty="0">
              <a:solidFill>
                <a:schemeClr val="bg1"/>
              </a:solidFill>
              <a:effectLst>
                <a:outerShdw blurRad="38100" dist="38100" dir="2700000" algn="ctr" rotWithShape="0">
                  <a:schemeClr val="tx1"/>
                </a:outerShdw>
              </a:effectLst>
            </a:endParaRPr>
          </a:p>
          <a:p>
            <a:endParaRPr lang="en-US" sz="3200" dirty="0">
              <a:solidFill>
                <a:schemeClr val="bg1"/>
              </a:solidFill>
              <a:effectLst>
                <a:outerShdw blurRad="38100" dist="38100" dir="2700000" algn="ctr" rotWithShape="0">
                  <a:schemeClr val="tx1"/>
                </a:outerShdw>
              </a:effectLst>
            </a:endParaRPr>
          </a:p>
          <a:p>
            <a:r>
              <a:rPr lang="en-US" sz="3200" dirty="0">
                <a:solidFill>
                  <a:schemeClr val="bg1"/>
                </a:solidFill>
                <a:effectLst>
                  <a:outerShdw blurRad="38100" dist="38100" dir="2700000" algn="ctr" rotWithShape="0">
                    <a:schemeClr val="tx1"/>
                  </a:outerShdw>
                </a:effectLst>
              </a:rPr>
              <a:t>Notice this corresponds to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time, times, and half a time</a:t>
            </a:r>
            <a:r>
              <a:rPr lang="en-US" sz="3200" dirty="0">
                <a:solidFill>
                  <a:schemeClr val="bg1"/>
                </a:solidFill>
                <a:effectLst>
                  <a:outerShdw blurRad="38100" dist="38100" dir="2700000" algn="ctr" rotWithShape="0">
                    <a:schemeClr val="tx1"/>
                  </a:outerShdw>
                </a:effectLst>
              </a:rPr>
              <a:t>” (3 ½ years) in which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power of the holy people</a:t>
            </a:r>
            <a:r>
              <a:rPr lang="en-US" sz="3200" dirty="0">
                <a:solidFill>
                  <a:schemeClr val="bg1"/>
                </a:solidFill>
                <a:effectLst>
                  <a:outerShdw blurRad="38100" dist="38100" dir="2700000" algn="ctr" rotWithShape="0">
                    <a:schemeClr val="tx1"/>
                  </a:outerShdw>
                </a:effectLst>
              </a:rPr>
              <a:t>” will be “shattered” (i.e., the nation of Israel will be utterly defeated by their enemies) mentioned in Daniel 12:7.</a:t>
            </a:r>
          </a:p>
          <a:p>
            <a:endParaRPr lang="en-US" sz="3200"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AFE95CAE-1BD0-6E24-8356-10EF5739B732}"/>
              </a:ext>
            </a:extLst>
          </p:cNvPr>
          <p:cNvSpPr>
            <a:spLocks noGrp="1"/>
          </p:cNvSpPr>
          <p:nvPr>
            <p:ph type="title"/>
          </p:nvPr>
        </p:nvSpPr>
        <p:spPr>
          <a:xfrm>
            <a:off x="0" y="10"/>
            <a:ext cx="12192000" cy="1110333"/>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12:11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from the time that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regular burnt offering is taken away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abomination that makes desolate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is set up, there shall be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1,290 days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Blessed is he who waits and arrives at the 1,335 days.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FD53D995-2E07-6577-E636-B70C38B2F560}"/>
              </a:ext>
            </a:extLst>
          </p:cNvPr>
          <p:cNvSpPr txBox="1"/>
          <p:nvPr/>
        </p:nvSpPr>
        <p:spPr>
          <a:xfrm>
            <a:off x="0" y="6488658"/>
            <a:ext cx="12192000" cy="369332"/>
          </a:xfrm>
          <a:prstGeom prst="rect">
            <a:avLst/>
          </a:prstGeom>
          <a:noFill/>
        </p:spPr>
        <p:txBody>
          <a:bodyPr wrap="square" rtlCol="0">
            <a:spAutoFit/>
          </a:bodyPr>
          <a:lstStyle/>
          <a:p>
            <a:pPr lvl="0">
              <a:defRPr/>
            </a:pPr>
            <a:r>
              <a:rPr lang="en-US" dirty="0">
                <a:solidFill>
                  <a:srgbClr val="FFFFFF"/>
                </a:solidFill>
                <a:effectLst>
                  <a:outerShdw blurRad="50800" dist="50800" dir="5400000" algn="ctr">
                    <a:srgbClr val="000000"/>
                  </a:outerShdw>
                </a:effectLst>
                <a:latin typeface="Calibri" panose="020F0502020204030204" pitchFamily="34" charset="0"/>
              </a:rPr>
              <a:t>Mauro, Philip, </a:t>
            </a:r>
            <a:r>
              <a:rPr lang="en-US" i="1" dirty="0">
                <a:solidFill>
                  <a:srgbClr val="FFFFFF"/>
                </a:solidFill>
                <a:effectLst>
                  <a:outerShdw blurRad="50800" dist="50800" dir="5400000" algn="ctr">
                    <a:srgbClr val="000000"/>
                  </a:outerShdw>
                </a:effectLst>
                <a:latin typeface="Calibri" panose="020F0502020204030204" pitchFamily="34" charset="0"/>
              </a:rPr>
              <a:t>The Seventy Weeks: And the Great Tribulation </a:t>
            </a:r>
            <a:r>
              <a:rPr lang="en-US" dirty="0">
                <a:solidFill>
                  <a:srgbClr val="FFFFFF"/>
                </a:solidFill>
                <a:effectLst>
                  <a:outerShdw blurRad="50800" dist="50800" dir="5400000" algn="ctr">
                    <a:srgbClr val="000000"/>
                  </a:outerShdw>
                </a:effectLst>
                <a:latin typeface="Calibri" panose="020F0502020204030204" pitchFamily="34" charset="0"/>
              </a:rPr>
              <a:t>(pp.87-89)</a:t>
            </a:r>
          </a:p>
        </p:txBody>
      </p:sp>
      <p:grpSp>
        <p:nvGrpSpPr>
          <p:cNvPr id="49" name="Group 48">
            <a:extLst>
              <a:ext uri="{FF2B5EF4-FFF2-40B4-BE49-F238E27FC236}">
                <a16:creationId xmlns:a16="http://schemas.microsoft.com/office/drawing/2014/main" id="{BABE6E39-8ABE-1E04-ABA8-F530347C37A5}"/>
              </a:ext>
            </a:extLst>
          </p:cNvPr>
          <p:cNvGrpSpPr/>
          <p:nvPr/>
        </p:nvGrpSpPr>
        <p:grpSpPr>
          <a:xfrm>
            <a:off x="513879" y="2935440"/>
            <a:ext cx="10607598" cy="2333224"/>
            <a:chOff x="209079" y="2774332"/>
            <a:chExt cx="10607598" cy="2333224"/>
          </a:xfrm>
        </p:grpSpPr>
        <p:sp>
          <p:nvSpPr>
            <p:cNvPr id="2" name="Rectangle 1">
              <a:extLst>
                <a:ext uri="{FF2B5EF4-FFF2-40B4-BE49-F238E27FC236}">
                  <a16:creationId xmlns:a16="http://schemas.microsoft.com/office/drawing/2014/main" id="{05B5B53D-BA99-06AE-8E56-7FF5BE6B21E0}"/>
                </a:ext>
              </a:extLst>
            </p:cNvPr>
            <p:cNvSpPr/>
            <p:nvPr/>
          </p:nvSpPr>
          <p:spPr>
            <a:xfrm>
              <a:off x="1863124" y="4023780"/>
              <a:ext cx="7321651" cy="18178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cxnSp>
          <p:nvCxnSpPr>
            <p:cNvPr id="3" name="Straight Connector 2">
              <a:extLst>
                <a:ext uri="{FF2B5EF4-FFF2-40B4-BE49-F238E27FC236}">
                  <a16:creationId xmlns:a16="http://schemas.microsoft.com/office/drawing/2014/main" id="{9445695E-5798-6892-A665-138FC069E1DE}"/>
                </a:ext>
              </a:extLst>
            </p:cNvPr>
            <p:cNvCxnSpPr/>
            <p:nvPr/>
          </p:nvCxnSpPr>
          <p:spPr>
            <a:xfrm rot="5400000" flipH="1" flipV="1">
              <a:off x="1630723" y="3908686"/>
              <a:ext cx="533400" cy="158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020D3FA-5517-CA9C-B4D8-6A36EC1130D9}"/>
                </a:ext>
              </a:extLst>
            </p:cNvPr>
            <p:cNvCxnSpPr/>
            <p:nvPr/>
          </p:nvCxnSpPr>
          <p:spPr>
            <a:xfrm rot="5400000" flipH="1" flipV="1">
              <a:off x="3889670" y="3908686"/>
              <a:ext cx="533400" cy="158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E30CA4B-D72D-2F53-F9FB-CC3B9FCC79CD}"/>
                </a:ext>
              </a:extLst>
            </p:cNvPr>
            <p:cNvCxnSpPr/>
            <p:nvPr/>
          </p:nvCxnSpPr>
          <p:spPr>
            <a:xfrm rot="5400000" flipH="1" flipV="1">
              <a:off x="5752776" y="3899679"/>
              <a:ext cx="533400" cy="158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38472F1-E329-A2A4-A25A-C80E5EDD4982}"/>
                </a:ext>
              </a:extLst>
            </p:cNvPr>
            <p:cNvCxnSpPr/>
            <p:nvPr/>
          </p:nvCxnSpPr>
          <p:spPr>
            <a:xfrm rot="5400000" flipH="1" flipV="1">
              <a:off x="8918870" y="3908686"/>
              <a:ext cx="533400" cy="158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76D3748-46FA-3E86-B748-09D6FBCB4E24}"/>
                </a:ext>
              </a:extLst>
            </p:cNvPr>
            <p:cNvSpPr txBox="1"/>
            <p:nvPr/>
          </p:nvSpPr>
          <p:spPr>
            <a:xfrm>
              <a:off x="3850775" y="3033182"/>
              <a:ext cx="1018411" cy="646331"/>
            </a:xfrm>
            <a:prstGeom prst="rect">
              <a:avLst/>
            </a:prstGeom>
            <a:noFill/>
          </p:spPr>
          <p:txBody>
            <a:bodyPr wrap="square" rtlCol="0">
              <a:spAutoFit/>
            </a:bodyPr>
            <a:lstStyle/>
            <a:p>
              <a:pPr lvl="0">
                <a:defRPr/>
              </a:pPr>
              <a:r>
                <a:rPr lang="en-US" dirty="0">
                  <a:solidFill>
                    <a:prstClr val="white"/>
                  </a:solidFill>
                  <a:effectLst>
                    <a:outerShdw blurRad="50800" dist="50800" dir="5400000" algn="ctr" rotWithShape="0">
                      <a:prstClr val="black"/>
                    </a:outerShdw>
                  </a:effectLst>
                  <a:latin typeface="Candara"/>
                </a:rPr>
                <a:t>Jan</a:t>
              </a:r>
            </a:p>
            <a:p>
              <a:pPr lvl="0">
                <a:defRPr/>
              </a:pPr>
              <a:r>
                <a:rPr lang="en-US" dirty="0">
                  <a:solidFill>
                    <a:prstClr val="white"/>
                  </a:solidFill>
                  <a:effectLst>
                    <a:outerShdw blurRad="50800" dist="50800" dir="5400000" algn="ctr" rotWithShape="0">
                      <a:prstClr val="black"/>
                    </a:outerShdw>
                  </a:effectLst>
                  <a:latin typeface="Candara"/>
                </a:rPr>
                <a:t>A.D. 68</a:t>
              </a:r>
            </a:p>
          </p:txBody>
        </p:sp>
        <p:sp>
          <p:nvSpPr>
            <p:cNvPr id="21" name="Rectangle 20">
              <a:extLst>
                <a:ext uri="{FF2B5EF4-FFF2-40B4-BE49-F238E27FC236}">
                  <a16:creationId xmlns:a16="http://schemas.microsoft.com/office/drawing/2014/main" id="{B5D9591F-0129-C3B5-0A57-A31AACEB429F}"/>
                </a:ext>
              </a:extLst>
            </p:cNvPr>
            <p:cNvSpPr/>
            <p:nvPr/>
          </p:nvSpPr>
          <p:spPr>
            <a:xfrm>
              <a:off x="4493970" y="4738224"/>
              <a:ext cx="1214717" cy="369332"/>
            </a:xfrm>
            <a:prstGeom prst="rect">
              <a:avLst/>
            </a:prstGeom>
            <a:ln w="38100">
              <a:solidFill>
                <a:srgbClr val="FFFF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ndara"/>
                  <a:ea typeface="+mn-ea"/>
                  <a:cs typeface="+mn-cs"/>
                </a:rPr>
                <a:t>36 months</a:t>
              </a:r>
            </a:p>
          </p:txBody>
        </p:sp>
        <p:cxnSp>
          <p:nvCxnSpPr>
            <p:cNvPr id="23" name="Straight Connector 22">
              <a:extLst>
                <a:ext uri="{FF2B5EF4-FFF2-40B4-BE49-F238E27FC236}">
                  <a16:creationId xmlns:a16="http://schemas.microsoft.com/office/drawing/2014/main" id="{2308E105-94E9-961C-D90C-92FB7E3882AB}"/>
                </a:ext>
              </a:extLst>
            </p:cNvPr>
            <p:cNvCxnSpPr/>
            <p:nvPr/>
          </p:nvCxnSpPr>
          <p:spPr>
            <a:xfrm rot="5400000" flipH="1" flipV="1">
              <a:off x="2041598" y="3931265"/>
              <a:ext cx="533400" cy="158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D4260B9-227E-BF36-3CEC-9308F0F25105}"/>
                </a:ext>
              </a:extLst>
            </p:cNvPr>
            <p:cNvSpPr txBox="1"/>
            <p:nvPr/>
          </p:nvSpPr>
          <p:spPr>
            <a:xfrm>
              <a:off x="2062068" y="3033182"/>
              <a:ext cx="92193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ndara"/>
                  <a:ea typeface="+mn-ea"/>
                  <a:cs typeface="+mn-cs"/>
                </a:rPr>
                <a:t>Jan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effectLst>
                    <a:outerShdw blurRad="50800" dist="50800" dir="5400000" algn="ctr" rotWithShape="0">
                      <a:prstClr val="black"/>
                    </a:outerShdw>
                  </a:effectLst>
                  <a:latin typeface="Candara"/>
                </a:rPr>
                <a:t>A.D. 67</a:t>
              </a:r>
              <a:endParaRPr kumimoji="0" lang="en-US" sz="18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ndara"/>
                <a:ea typeface="+mn-ea"/>
                <a:cs typeface="+mn-cs"/>
              </a:endParaRPr>
            </a:p>
          </p:txBody>
        </p:sp>
        <p:sp>
          <p:nvSpPr>
            <p:cNvPr id="25" name="TextBox 24">
              <a:extLst>
                <a:ext uri="{FF2B5EF4-FFF2-40B4-BE49-F238E27FC236}">
                  <a16:creationId xmlns:a16="http://schemas.microsoft.com/office/drawing/2014/main" id="{949ED2BC-F516-9C0D-4696-6B0D87EDBBC0}"/>
                </a:ext>
              </a:extLst>
            </p:cNvPr>
            <p:cNvSpPr txBox="1"/>
            <p:nvPr/>
          </p:nvSpPr>
          <p:spPr>
            <a:xfrm>
              <a:off x="5649773" y="3020577"/>
              <a:ext cx="1018411" cy="646331"/>
            </a:xfrm>
            <a:prstGeom prst="rect">
              <a:avLst/>
            </a:prstGeom>
            <a:noFill/>
          </p:spPr>
          <p:txBody>
            <a:bodyPr wrap="square" rtlCol="0">
              <a:spAutoFit/>
            </a:bodyPr>
            <a:lstStyle/>
            <a:p>
              <a:pPr lvl="0">
                <a:defRPr/>
              </a:pPr>
              <a:r>
                <a:rPr lang="en-US" dirty="0">
                  <a:solidFill>
                    <a:prstClr val="white"/>
                  </a:solidFill>
                  <a:effectLst>
                    <a:outerShdw blurRad="50800" dist="50800" dir="5400000" algn="ctr" rotWithShape="0">
                      <a:prstClr val="black"/>
                    </a:outerShdw>
                  </a:effectLst>
                  <a:latin typeface="Candara"/>
                </a:rPr>
                <a:t>Jan</a:t>
              </a:r>
            </a:p>
            <a:p>
              <a:pPr lvl="0">
                <a:defRPr/>
              </a:pPr>
              <a:r>
                <a:rPr lang="en-US" dirty="0">
                  <a:solidFill>
                    <a:prstClr val="white"/>
                  </a:solidFill>
                  <a:effectLst>
                    <a:outerShdw blurRad="50800" dist="50800" dir="5400000" algn="ctr" rotWithShape="0">
                      <a:prstClr val="black"/>
                    </a:outerShdw>
                  </a:effectLst>
                  <a:latin typeface="Candara"/>
                </a:rPr>
                <a:t>A.D. 69</a:t>
              </a:r>
            </a:p>
          </p:txBody>
        </p:sp>
        <p:cxnSp>
          <p:nvCxnSpPr>
            <p:cNvPr id="26" name="Straight Connector 25">
              <a:extLst>
                <a:ext uri="{FF2B5EF4-FFF2-40B4-BE49-F238E27FC236}">
                  <a16:creationId xmlns:a16="http://schemas.microsoft.com/office/drawing/2014/main" id="{C11A30BE-492E-646E-BCA0-14A13C787FB0}"/>
                </a:ext>
              </a:extLst>
            </p:cNvPr>
            <p:cNvCxnSpPr/>
            <p:nvPr/>
          </p:nvCxnSpPr>
          <p:spPr>
            <a:xfrm rot="5400000" flipH="1" flipV="1">
              <a:off x="7621263" y="3900828"/>
              <a:ext cx="533400" cy="158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330D79A-23FA-7563-AABF-437F72F6AA34}"/>
                </a:ext>
              </a:extLst>
            </p:cNvPr>
            <p:cNvSpPr txBox="1"/>
            <p:nvPr/>
          </p:nvSpPr>
          <p:spPr>
            <a:xfrm>
              <a:off x="7518260" y="3021726"/>
              <a:ext cx="1018411" cy="646331"/>
            </a:xfrm>
            <a:prstGeom prst="rect">
              <a:avLst/>
            </a:prstGeom>
            <a:noFill/>
          </p:spPr>
          <p:txBody>
            <a:bodyPr wrap="square" rtlCol="0">
              <a:spAutoFit/>
            </a:bodyPr>
            <a:lstStyle/>
            <a:p>
              <a:pPr lvl="0">
                <a:defRPr/>
              </a:pPr>
              <a:r>
                <a:rPr lang="en-US" dirty="0">
                  <a:solidFill>
                    <a:prstClr val="white"/>
                  </a:solidFill>
                  <a:effectLst>
                    <a:outerShdw blurRad="50800" dist="50800" dir="5400000" algn="ctr" rotWithShape="0">
                      <a:prstClr val="black"/>
                    </a:outerShdw>
                  </a:effectLst>
                  <a:latin typeface="Candara"/>
                </a:rPr>
                <a:t>Jan</a:t>
              </a:r>
            </a:p>
            <a:p>
              <a:pPr lvl="0">
                <a:defRPr/>
              </a:pPr>
              <a:r>
                <a:rPr lang="en-US" dirty="0">
                  <a:solidFill>
                    <a:prstClr val="white"/>
                  </a:solidFill>
                  <a:effectLst>
                    <a:outerShdw blurRad="50800" dist="50800" dir="5400000" algn="ctr" rotWithShape="0">
                      <a:prstClr val="black"/>
                    </a:outerShdw>
                  </a:effectLst>
                  <a:latin typeface="Candara"/>
                </a:rPr>
                <a:t>A.D. 70</a:t>
              </a:r>
            </a:p>
          </p:txBody>
        </p:sp>
        <p:sp>
          <p:nvSpPr>
            <p:cNvPr id="28" name="Left Brace 27">
              <a:extLst>
                <a:ext uri="{FF2B5EF4-FFF2-40B4-BE49-F238E27FC236}">
                  <a16:creationId xmlns:a16="http://schemas.microsoft.com/office/drawing/2014/main" id="{A320EB7E-E384-A7A1-0F2F-C1FA3D218837}"/>
                </a:ext>
              </a:extLst>
            </p:cNvPr>
            <p:cNvSpPr/>
            <p:nvPr/>
          </p:nvSpPr>
          <p:spPr>
            <a:xfrm rot="16200000">
              <a:off x="4847489" y="1671363"/>
              <a:ext cx="507681" cy="5571679"/>
            </a:xfrm>
            <a:prstGeom prst="leftBrace">
              <a:avLst/>
            </a:prstGeom>
            <a:noFill/>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Left Brace 28">
              <a:extLst>
                <a:ext uri="{FF2B5EF4-FFF2-40B4-BE49-F238E27FC236}">
                  <a16:creationId xmlns:a16="http://schemas.microsoft.com/office/drawing/2014/main" id="{6CB261B4-39B3-AA40-3585-55AD8CEC1672}"/>
                </a:ext>
              </a:extLst>
            </p:cNvPr>
            <p:cNvSpPr/>
            <p:nvPr/>
          </p:nvSpPr>
          <p:spPr>
            <a:xfrm rot="16200000">
              <a:off x="1881736" y="4269075"/>
              <a:ext cx="507681" cy="356651"/>
            </a:xfrm>
            <a:prstGeom prst="leftBrace">
              <a:avLst/>
            </a:prstGeom>
            <a:noFill/>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Left Brace 29">
              <a:extLst>
                <a:ext uri="{FF2B5EF4-FFF2-40B4-BE49-F238E27FC236}">
                  <a16:creationId xmlns:a16="http://schemas.microsoft.com/office/drawing/2014/main" id="{AF47F79C-67DC-05ED-AD23-65CEB8AB01BC}"/>
                </a:ext>
              </a:extLst>
            </p:cNvPr>
            <p:cNvSpPr/>
            <p:nvPr/>
          </p:nvSpPr>
          <p:spPr>
            <a:xfrm rot="16200000">
              <a:off x="8241480" y="3857441"/>
              <a:ext cx="507681" cy="1213129"/>
            </a:xfrm>
            <a:prstGeom prst="leftBrace">
              <a:avLst/>
            </a:prstGeom>
            <a:noFill/>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ectangle 30">
              <a:extLst>
                <a:ext uri="{FF2B5EF4-FFF2-40B4-BE49-F238E27FC236}">
                  <a16:creationId xmlns:a16="http://schemas.microsoft.com/office/drawing/2014/main" id="{08E3F5FD-1A22-A570-F176-FCEAE7E2B1E6}"/>
                </a:ext>
              </a:extLst>
            </p:cNvPr>
            <p:cNvSpPr/>
            <p:nvPr/>
          </p:nvSpPr>
          <p:spPr>
            <a:xfrm>
              <a:off x="1647185" y="4717846"/>
              <a:ext cx="986118" cy="369332"/>
            </a:xfrm>
            <a:prstGeom prst="rect">
              <a:avLst/>
            </a:prstGeom>
            <a:ln w="38100">
              <a:solidFill>
                <a:srgbClr val="FFFF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ndara"/>
                  <a:ea typeface="+mn-ea"/>
                  <a:cs typeface="+mn-cs"/>
                </a:rPr>
                <a:t>1 month</a:t>
              </a:r>
            </a:p>
          </p:txBody>
        </p:sp>
        <p:sp>
          <p:nvSpPr>
            <p:cNvPr id="32" name="Rectangle 31">
              <a:extLst>
                <a:ext uri="{FF2B5EF4-FFF2-40B4-BE49-F238E27FC236}">
                  <a16:creationId xmlns:a16="http://schemas.microsoft.com/office/drawing/2014/main" id="{B558306D-9622-D66A-9589-C7A3C9943F46}"/>
                </a:ext>
              </a:extLst>
            </p:cNvPr>
            <p:cNvSpPr/>
            <p:nvPr/>
          </p:nvSpPr>
          <p:spPr>
            <a:xfrm>
              <a:off x="7937643" y="4717846"/>
              <a:ext cx="1115353" cy="369332"/>
            </a:xfrm>
            <a:prstGeom prst="rect">
              <a:avLst/>
            </a:prstGeom>
            <a:ln w="38100">
              <a:solidFill>
                <a:srgbClr val="FFFF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ndara"/>
                  <a:ea typeface="+mn-ea"/>
                  <a:cs typeface="+mn-cs"/>
                </a:rPr>
                <a:t>6 months</a:t>
              </a:r>
            </a:p>
          </p:txBody>
        </p:sp>
        <p:sp>
          <p:nvSpPr>
            <p:cNvPr id="35" name="Rectangle 34">
              <a:extLst>
                <a:ext uri="{FF2B5EF4-FFF2-40B4-BE49-F238E27FC236}">
                  <a16:creationId xmlns:a16="http://schemas.microsoft.com/office/drawing/2014/main" id="{8C89AAB6-49F8-79CF-2FAA-DDE44C58471E}"/>
                </a:ext>
              </a:extLst>
            </p:cNvPr>
            <p:cNvSpPr/>
            <p:nvPr/>
          </p:nvSpPr>
          <p:spPr>
            <a:xfrm>
              <a:off x="209079" y="2774332"/>
              <a:ext cx="1140968" cy="1754326"/>
            </a:xfrm>
            <a:prstGeom prst="rect">
              <a:avLst/>
            </a:prstGeom>
            <a:ln w="38100">
              <a:solidFill>
                <a:srgbClr val="FFFF00"/>
              </a:solidFill>
            </a:ln>
          </p:spPr>
          <p:txBody>
            <a:bodyPr wrap="square">
              <a:spAutoFit/>
            </a:bodyPr>
            <a:lstStyle/>
            <a:p>
              <a:pPr lvl="0">
                <a:defRPr/>
              </a:pPr>
              <a:r>
                <a:rPr lang="en-US" dirty="0">
                  <a:solidFill>
                    <a:prstClr val="white"/>
                  </a:solidFill>
                  <a:effectLst>
                    <a:outerShdw blurRad="50800" dist="50800" dir="5400000" algn="ctr" rotWithShape="0">
                      <a:prstClr val="black"/>
                    </a:outerShdw>
                  </a:effectLst>
                  <a:latin typeface="Candara"/>
                </a:rPr>
                <a:t>Nov A.D. 66 –  Approach of the Roman armies</a:t>
              </a:r>
            </a:p>
          </p:txBody>
        </p:sp>
        <p:cxnSp>
          <p:nvCxnSpPr>
            <p:cNvPr id="36" name="Shape 36">
              <a:extLst>
                <a:ext uri="{FF2B5EF4-FFF2-40B4-BE49-F238E27FC236}">
                  <a16:creationId xmlns:a16="http://schemas.microsoft.com/office/drawing/2014/main" id="{E63245B8-C5D9-A67F-BC45-745665F40239}"/>
                </a:ext>
              </a:extLst>
            </p:cNvPr>
            <p:cNvCxnSpPr>
              <a:cxnSpLocks/>
            </p:cNvCxnSpPr>
            <p:nvPr/>
          </p:nvCxnSpPr>
          <p:spPr>
            <a:xfrm rot="16200000" flipH="1">
              <a:off x="1169956" y="2954427"/>
              <a:ext cx="905178" cy="544992"/>
            </a:xfrm>
            <a:prstGeom prst="bentConnector3">
              <a:avLst>
                <a:gd name="adj1" fmla="val 50000"/>
              </a:avLst>
            </a:prstGeom>
            <a:ln w="38100">
              <a:solidFill>
                <a:srgbClr val="FFFF00"/>
              </a:solidFill>
              <a:tailEnd type="stealth" w="lg" len="lg"/>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8CBCFF44-D7A4-0D39-2AF9-4F07BFC10134}"/>
                </a:ext>
              </a:extLst>
            </p:cNvPr>
            <p:cNvSpPr/>
            <p:nvPr/>
          </p:nvSpPr>
          <p:spPr>
            <a:xfrm>
              <a:off x="9675709" y="2818535"/>
              <a:ext cx="1140968" cy="1754326"/>
            </a:xfrm>
            <a:prstGeom prst="rect">
              <a:avLst/>
            </a:prstGeom>
            <a:ln w="38100">
              <a:solidFill>
                <a:srgbClr val="FFFF00"/>
              </a:solidFill>
            </a:ln>
          </p:spPr>
          <p:txBody>
            <a:bodyPr wrap="square">
              <a:spAutoFit/>
            </a:bodyPr>
            <a:lstStyle/>
            <a:p>
              <a:pPr lvl="0">
                <a:defRPr/>
              </a:pPr>
              <a:r>
                <a:rPr lang="en-US" dirty="0">
                  <a:solidFill>
                    <a:prstClr val="white"/>
                  </a:solidFill>
                  <a:effectLst>
                    <a:outerShdw blurRad="50800" dist="50800" dir="5400000" algn="ctr" rotWithShape="0">
                      <a:prstClr val="black"/>
                    </a:outerShdw>
                  </a:effectLst>
                  <a:latin typeface="Candara"/>
                </a:rPr>
                <a:t>July A.D. 70 – End of the daily Jewish sacrifice</a:t>
              </a:r>
            </a:p>
          </p:txBody>
        </p:sp>
        <p:cxnSp>
          <p:nvCxnSpPr>
            <p:cNvPr id="44" name="Shape 36">
              <a:extLst>
                <a:ext uri="{FF2B5EF4-FFF2-40B4-BE49-F238E27FC236}">
                  <a16:creationId xmlns:a16="http://schemas.microsoft.com/office/drawing/2014/main" id="{F3672548-E154-A4EC-E290-7C72C0E734CE}"/>
                </a:ext>
              </a:extLst>
            </p:cNvPr>
            <p:cNvCxnSpPr>
              <a:cxnSpLocks/>
            </p:cNvCxnSpPr>
            <p:nvPr/>
          </p:nvCxnSpPr>
          <p:spPr>
            <a:xfrm rot="5400000">
              <a:off x="9049100" y="2969895"/>
              <a:ext cx="762285" cy="490934"/>
            </a:xfrm>
            <a:prstGeom prst="bentConnector3">
              <a:avLst>
                <a:gd name="adj1" fmla="val 50000"/>
              </a:avLst>
            </a:prstGeom>
            <a:ln w="38100">
              <a:solidFill>
                <a:srgbClr val="FFFF00"/>
              </a:solidFill>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38973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7" end="7"/>
                                            </p:txEl>
                                          </p:spTgt>
                                        </p:tgtEl>
                                        <p:attrNameLst>
                                          <p:attrName>style.visibility</p:attrName>
                                        </p:attrNameLst>
                                      </p:cBhvr>
                                      <p:to>
                                        <p:strVal val="visible"/>
                                      </p:to>
                                    </p:set>
                                    <p:anim calcmode="lin" valueType="num">
                                      <p:cBhvr>
                                        <p:cTn id="14"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16"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15259DEB-F611-68C0-079C-CC52F58FE3E0}"/>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36D65B5-AF1E-67C1-A241-FD20598D0EAF}"/>
              </a:ext>
            </a:extLst>
          </p:cNvPr>
          <p:cNvSpPr>
            <a:spLocks noGrp="1"/>
          </p:cNvSpPr>
          <p:nvPr>
            <p:ph idx="1"/>
          </p:nvPr>
        </p:nvSpPr>
        <p:spPr>
          <a:xfrm>
            <a:off x="40933" y="1375954"/>
            <a:ext cx="11975821" cy="5185974"/>
          </a:xfrm>
        </p:spPr>
        <p:txBody>
          <a:bodyPr>
            <a:normAutofit fontScale="92500" lnSpcReduction="10000"/>
          </a:bodyPr>
          <a:lstStyle/>
          <a:p>
            <a:r>
              <a:rPr lang="en-US" sz="3200" dirty="0">
                <a:solidFill>
                  <a:schemeClr val="bg1"/>
                </a:solidFill>
                <a:effectLst>
                  <a:outerShdw blurRad="38100" dist="38100" dir="2700000" algn="ctr" rotWithShape="0">
                    <a:schemeClr val="tx1"/>
                  </a:outerShdw>
                </a:effectLst>
              </a:rPr>
              <a:t>In verse 12, there is mention of a time period of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1,335 days</a:t>
            </a:r>
            <a:r>
              <a:rPr lang="en-US" sz="3200" dirty="0">
                <a:solidFill>
                  <a:schemeClr val="bg1"/>
                </a:solidFill>
                <a:effectLst>
                  <a:outerShdw blurRad="38100" dist="38100" dir="2700000" algn="ctr" rotWithShape="0">
                    <a:schemeClr val="tx1"/>
                  </a:outerShdw>
                </a:effectLst>
              </a:rPr>
              <a:t>”.</a:t>
            </a:r>
          </a:p>
          <a:p>
            <a:r>
              <a:rPr lang="en-US" sz="3200" dirty="0">
                <a:solidFill>
                  <a:schemeClr val="bg1"/>
                </a:solidFill>
                <a:effectLst>
                  <a:outerShdw blurRad="38100" dist="38100" dir="2700000" algn="ctr" rotWithShape="0">
                    <a:schemeClr val="tx1"/>
                  </a:outerShdw>
                </a:effectLst>
              </a:rPr>
              <a:t>“</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1,335 days</a:t>
            </a:r>
            <a:r>
              <a:rPr lang="en-US" sz="3200" dirty="0">
                <a:solidFill>
                  <a:schemeClr val="bg1"/>
                </a:solidFill>
                <a:effectLst>
                  <a:outerShdw blurRad="38100" dist="38100" dir="2700000" algn="ctr" rotWithShape="0">
                    <a:schemeClr val="tx1"/>
                  </a:outerShdw>
                </a:effectLst>
              </a:rPr>
              <a:t>” is 45 days longer than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1,290 days</a:t>
            </a:r>
            <a:r>
              <a:rPr lang="en-US" sz="3200" dirty="0">
                <a:solidFill>
                  <a:schemeClr val="bg1"/>
                </a:solidFill>
                <a:effectLst>
                  <a:outerShdw blurRad="38100" dist="38100" dir="2700000" algn="ctr" rotWithShape="0">
                    <a:schemeClr val="tx1"/>
                  </a:outerShdw>
                </a:effectLst>
              </a:rPr>
              <a:t>”.</a:t>
            </a:r>
          </a:p>
          <a:p>
            <a:r>
              <a:rPr lang="en-US" sz="3200" dirty="0">
                <a:solidFill>
                  <a:schemeClr val="bg1"/>
                </a:solidFill>
                <a:effectLst>
                  <a:outerShdw blurRad="38100" dist="38100" dir="2700000" algn="ctr" rotWithShape="0">
                    <a:schemeClr val="tx1"/>
                  </a:outerShdw>
                </a:effectLst>
              </a:rPr>
              <a:t>We are told in verse 12, that those who are able to wait it out and survive an additional 45 days beyond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1,290 days</a:t>
            </a:r>
            <a:r>
              <a:rPr lang="en-US" sz="3200" dirty="0">
                <a:solidFill>
                  <a:schemeClr val="bg1"/>
                </a:solidFill>
                <a:effectLst>
                  <a:outerShdw blurRad="38100" dist="38100" dir="2700000" algn="ctr" rotWithShape="0">
                    <a:schemeClr val="tx1"/>
                  </a:outerShdw>
                </a:effectLst>
              </a:rPr>
              <a:t>” to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1,335 days</a:t>
            </a:r>
            <a:r>
              <a:rPr lang="en-US" sz="3200" dirty="0">
                <a:solidFill>
                  <a:schemeClr val="bg1"/>
                </a:solidFill>
                <a:effectLst>
                  <a:outerShdw blurRad="38100" dist="38100" dir="2700000" algn="ctr" rotWithShape="0">
                    <a:schemeClr val="tx1"/>
                  </a:outerShdw>
                </a:effectLst>
              </a:rPr>
              <a:t>” are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blessed</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According to Josephus about a month and a half (i.e. 45 days) after the daily sacrifice failed, the siege on Jerusalem was ended by Titus’ as he gained possession of the upper city, the last stronghold of the besieged. (Wars, VI 8, 4, 5) </a:t>
            </a:r>
          </a:p>
          <a:p>
            <a:r>
              <a:rPr lang="en-US" sz="3200" dirty="0">
                <a:solidFill>
                  <a:schemeClr val="bg1"/>
                </a:solidFill>
                <a:effectLst>
                  <a:outerShdw blurRad="38100" dist="38100" dir="2700000" algn="ctr" rotWithShape="0">
                    <a:schemeClr val="tx1"/>
                  </a:outerShdw>
                </a:effectLst>
              </a:rPr>
              <a:t>Titus immediately extended clemency to the survivors and set them free.</a:t>
            </a:r>
          </a:p>
          <a:p>
            <a:r>
              <a:rPr lang="en-US" sz="3200" dirty="0">
                <a:solidFill>
                  <a:schemeClr val="bg1"/>
                </a:solidFill>
                <a:effectLst>
                  <a:outerShdw blurRad="38100" dist="38100" dir="2700000" algn="ctr" rotWithShape="0">
                    <a:schemeClr val="tx1"/>
                  </a:outerShdw>
                </a:effectLst>
              </a:rPr>
              <a:t>Indeed, those who survived until that time were truly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blessed</a:t>
            </a:r>
            <a:r>
              <a:rPr lang="en-US" sz="3200" dirty="0">
                <a:solidFill>
                  <a:schemeClr val="bg1"/>
                </a:solidFill>
                <a:effectLst>
                  <a:outerShdw blurRad="38100" dist="38100" dir="2700000" algn="ctr" rotWithShape="0">
                    <a:schemeClr val="tx1"/>
                  </a:outerShdw>
                </a:effectLst>
              </a:rPr>
              <a:t>”</a:t>
            </a:r>
          </a:p>
        </p:txBody>
      </p:sp>
      <p:sp>
        <p:nvSpPr>
          <p:cNvPr id="7" name="Title 1">
            <a:extLst>
              <a:ext uri="{FF2B5EF4-FFF2-40B4-BE49-F238E27FC236}">
                <a16:creationId xmlns:a16="http://schemas.microsoft.com/office/drawing/2014/main" id="{A60D19ED-3B6F-14DB-6493-BCE9D7E53D8D}"/>
              </a:ext>
            </a:extLst>
          </p:cNvPr>
          <p:cNvSpPr>
            <a:spLocks noGrp="1"/>
          </p:cNvSpPr>
          <p:nvPr>
            <p:ph type="title"/>
          </p:nvPr>
        </p:nvSpPr>
        <p:spPr>
          <a:xfrm>
            <a:off x="0" y="10"/>
            <a:ext cx="12192000" cy="1156082"/>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12:11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from the time that the regular burnt offering is taken away and the abomination that makes desolate is set up, there shall be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1,290 days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Blessed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is he who waits and arrives at 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1,335 days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18D6E663-C385-0623-DF5E-056E705F0A3E}"/>
              </a:ext>
            </a:extLst>
          </p:cNvPr>
          <p:cNvSpPr txBox="1"/>
          <p:nvPr/>
        </p:nvSpPr>
        <p:spPr>
          <a:xfrm>
            <a:off x="0" y="6488658"/>
            <a:ext cx="12192000" cy="369332"/>
          </a:xfrm>
          <a:prstGeom prst="rect">
            <a:avLst/>
          </a:prstGeom>
          <a:noFill/>
        </p:spPr>
        <p:txBody>
          <a:bodyPr wrap="square" rtlCol="0">
            <a:spAutoFit/>
          </a:bodyPr>
          <a:lstStyle/>
          <a:p>
            <a:pPr lvl="0">
              <a:defRPr/>
            </a:pPr>
            <a:r>
              <a:rPr lang="en-US" dirty="0">
                <a:solidFill>
                  <a:srgbClr val="FFFFFF"/>
                </a:solidFill>
                <a:effectLst>
                  <a:outerShdw blurRad="50800" dist="50800" dir="5400000" algn="ctr">
                    <a:srgbClr val="000000"/>
                  </a:outerShdw>
                </a:effectLst>
                <a:latin typeface="Calibri" panose="020F0502020204030204" pitchFamily="34" charset="0"/>
              </a:rPr>
              <a:t>Mauro, Philip, </a:t>
            </a:r>
            <a:r>
              <a:rPr lang="en-US" i="1" dirty="0">
                <a:solidFill>
                  <a:srgbClr val="FFFFFF"/>
                </a:solidFill>
                <a:effectLst>
                  <a:outerShdw blurRad="50800" dist="50800" dir="5400000" algn="ctr">
                    <a:srgbClr val="000000"/>
                  </a:outerShdw>
                </a:effectLst>
                <a:latin typeface="Calibri" panose="020F0502020204030204" pitchFamily="34" charset="0"/>
              </a:rPr>
              <a:t>The Seventy Weeks: And the Great Tribulation </a:t>
            </a:r>
            <a:r>
              <a:rPr lang="en-US" dirty="0">
                <a:solidFill>
                  <a:srgbClr val="FFFFFF"/>
                </a:solidFill>
                <a:effectLst>
                  <a:outerShdw blurRad="50800" dist="50800" dir="5400000" algn="ctr">
                    <a:srgbClr val="000000"/>
                  </a:outerShdw>
                </a:effectLst>
                <a:latin typeface="Calibri" panose="020F0502020204030204" pitchFamily="34" charset="0"/>
              </a:rPr>
              <a:t>(pp.87-89)</a:t>
            </a:r>
          </a:p>
        </p:txBody>
      </p:sp>
    </p:spTree>
    <p:extLst>
      <p:ext uri="{BB962C8B-B14F-4D97-AF65-F5344CB8AC3E}">
        <p14:creationId xmlns:p14="http://schemas.microsoft.com/office/powerpoint/2010/main" val="6570722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FE1BF328-6771-DF4D-BBB7-AA5742C73555}"/>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6A92323-7789-3C8A-10D9-C300D49E2719}"/>
              </a:ext>
            </a:extLst>
          </p:cNvPr>
          <p:cNvSpPr>
            <a:spLocks noGrp="1"/>
          </p:cNvSpPr>
          <p:nvPr>
            <p:ph idx="1"/>
          </p:nvPr>
        </p:nvSpPr>
        <p:spPr>
          <a:xfrm>
            <a:off x="40933" y="1224572"/>
            <a:ext cx="11975821" cy="5337356"/>
          </a:xfrm>
        </p:spPr>
        <p:txBody>
          <a:bodyPr>
            <a:normAutofit/>
          </a:bodyPr>
          <a:lstStyle/>
          <a:p>
            <a:r>
              <a:rPr lang="en-US" sz="3200" dirty="0">
                <a:solidFill>
                  <a:schemeClr val="bg1"/>
                </a:solidFill>
                <a:effectLst>
                  <a:outerShdw blurRad="38100" dist="38100" dir="2700000" algn="ctr" rotWithShape="0">
                    <a:schemeClr val="tx1"/>
                  </a:outerShdw>
                </a:effectLst>
              </a:rPr>
              <a:t>God had revealed many wonderful truths to Daniel over the years, but v. 13 implies that no more revelations would be granted him. </a:t>
            </a:r>
          </a:p>
          <a:p>
            <a:r>
              <a:rPr lang="en-US" sz="3200" dirty="0">
                <a:solidFill>
                  <a:schemeClr val="bg1"/>
                </a:solidFill>
                <a:effectLst>
                  <a:outerShdw blurRad="38100" dist="38100" dir="2700000" algn="ctr" rotWithShape="0">
                    <a:schemeClr val="tx1"/>
                  </a:outerShdw>
                </a:effectLst>
              </a:rPr>
              <a:t>Daniel was now a very old man, and he was instructed to cease being anxious about these matters and be satisfied with what he had been told for as long as he lived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go your way till the end</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Daniel would die (probably soon after this vision) and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rest</a:t>
            </a:r>
            <a:r>
              <a:rPr lang="en-US" sz="3200" dirty="0">
                <a:solidFill>
                  <a:schemeClr val="bg1"/>
                </a:solidFill>
                <a:effectLst>
                  <a:outerShdw blurRad="38100" dist="38100" dir="2700000" algn="ctr" rotWithShape="0">
                    <a:schemeClr val="tx1"/>
                  </a:outerShdw>
                </a:effectLst>
              </a:rPr>
              <a:t>” from the labors of this life (and his body would rest in the grave; cf. Isa 57:2), but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at the end of the days</a:t>
            </a:r>
            <a:r>
              <a:rPr lang="en-US" sz="3200" dirty="0">
                <a:solidFill>
                  <a:schemeClr val="bg1"/>
                </a:solidFill>
                <a:effectLst>
                  <a:outerShdw blurRad="38100" dist="38100" dir="2700000" algn="ctr" rotWithShape="0">
                    <a:schemeClr val="tx1"/>
                  </a:outerShdw>
                </a:effectLst>
              </a:rPr>
              <a:t>” 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shall stand</a:t>
            </a:r>
            <a:r>
              <a:rPr lang="en-US" sz="3200" dirty="0">
                <a:solidFill>
                  <a:schemeClr val="bg1"/>
                </a:solidFill>
                <a:effectLst>
                  <a:outerShdw blurRad="38100" dist="38100" dir="2700000" algn="ctr" rotWithShape="0">
                    <a:schemeClr val="tx1"/>
                  </a:outerShdw>
                </a:effectLst>
              </a:rPr>
              <a:t>” (be resurrected) in his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allotted place</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The promise of the resurrection set forth in 12:2 is now specifically applied to Daniel.</a:t>
            </a:r>
          </a:p>
        </p:txBody>
      </p:sp>
      <p:sp>
        <p:nvSpPr>
          <p:cNvPr id="7" name="Title 1">
            <a:extLst>
              <a:ext uri="{FF2B5EF4-FFF2-40B4-BE49-F238E27FC236}">
                <a16:creationId xmlns:a16="http://schemas.microsoft.com/office/drawing/2014/main" id="{B56EBA91-960E-0523-3EEA-A8AD43E333E7}"/>
              </a:ext>
            </a:extLst>
          </p:cNvPr>
          <p:cNvSpPr>
            <a:spLocks noGrp="1"/>
          </p:cNvSpPr>
          <p:nvPr>
            <p:ph type="title"/>
          </p:nvPr>
        </p:nvSpPr>
        <p:spPr>
          <a:xfrm>
            <a:off x="0" y="10"/>
            <a:ext cx="12192000" cy="928500"/>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12:13</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go your way till the end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you shall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rest</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shall stand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your allotted place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at the end of the days.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F6E59264-0B05-7F6B-47A7-9A7C93414920}"/>
              </a:ext>
            </a:extLst>
          </p:cNvPr>
          <p:cNvSpPr txBox="1"/>
          <p:nvPr/>
        </p:nvSpPr>
        <p:spPr>
          <a:xfrm>
            <a:off x="0" y="6488658"/>
            <a:ext cx="12192000" cy="369332"/>
          </a:xfrm>
          <a:prstGeom prst="rect">
            <a:avLst/>
          </a:prstGeom>
          <a:noFill/>
        </p:spPr>
        <p:txBody>
          <a:bodyPr wrap="square" rtlCol="0">
            <a:spAutoFit/>
          </a:bodyPr>
          <a:lstStyle/>
          <a:p>
            <a:pPr lvl="0">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The New American Commentary (pp. </a:t>
            </a:r>
            <a:r>
              <a:rPr lang="en-US" dirty="0">
                <a:solidFill>
                  <a:schemeClr val="bg1"/>
                </a:solidFill>
                <a:effectLst>
                  <a:outerShdw blurRad="38100" dist="38100" dir="2700000" algn="ctr" rotWithShape="0">
                    <a:schemeClr val="tx1"/>
                  </a:outerShdw>
                </a:effectLst>
              </a:rPr>
              <a:t>326–327</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p>
        </p:txBody>
      </p:sp>
    </p:spTree>
    <p:extLst>
      <p:ext uri="{BB962C8B-B14F-4D97-AF65-F5344CB8AC3E}">
        <p14:creationId xmlns:p14="http://schemas.microsoft.com/office/powerpoint/2010/main" val="32381343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33E10431-9032-0755-ADB0-34EAA4359D9E}"/>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21D2F80-E701-252F-2139-95A8DA575DAB}"/>
              </a:ext>
            </a:extLst>
          </p:cNvPr>
          <p:cNvSpPr>
            <a:spLocks noGrp="1"/>
          </p:cNvSpPr>
          <p:nvPr>
            <p:ph idx="1"/>
          </p:nvPr>
        </p:nvSpPr>
        <p:spPr>
          <a:xfrm>
            <a:off x="40933" y="1131922"/>
            <a:ext cx="11975821" cy="5430006"/>
          </a:xfrm>
        </p:spPr>
        <p:txBody>
          <a:bodyPr>
            <a:normAutofit/>
          </a:bodyPr>
          <a:lstStyle/>
          <a:p>
            <a:r>
              <a:rPr lang="en-US" sz="3200" dirty="0">
                <a:solidFill>
                  <a:schemeClr val="bg1"/>
                </a:solidFill>
                <a:effectLst>
                  <a:outerShdw blurRad="38100" dist="38100" dir="2700000" algn="ctr" rotWithShape="0">
                    <a:schemeClr val="tx1"/>
                  </a:outerShdw>
                </a:effectLst>
              </a:rPr>
              <a:t>Daniel was not to be concerned, for he would be resurrected and receive a great reward and a part in the kingdom of God (predicted in Daniel’s own prophecies) that will someday come upon the earth and then continue into the eternal state. </a:t>
            </a:r>
          </a:p>
          <a:p>
            <a:r>
              <a:rPr lang="en-US" sz="3200" dirty="0">
                <a:solidFill>
                  <a:schemeClr val="bg1"/>
                </a:solidFill>
                <a:effectLst>
                  <a:outerShdw blurRad="38100" dist="38100" dir="2700000" algn="ctr" rotWithShape="0">
                    <a:schemeClr val="tx1"/>
                  </a:outerShdw>
                </a:effectLst>
              </a:rPr>
              <a:t>Keil has aptly commented: “</a:t>
            </a:r>
            <a:r>
              <a:rPr lang="en-US" sz="3200" i="1" dirty="0">
                <a:solidFill>
                  <a:schemeClr val="bg1"/>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Well shall it be for us if in the end of our days we too are able to depart hence with such consolation of hope!</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This “consolation of hope” belongs to all who have received Jesus Christ as Lord and Savior. </a:t>
            </a:r>
          </a:p>
          <a:p>
            <a:r>
              <a:rPr lang="en-US" sz="3200" dirty="0">
                <a:solidFill>
                  <a:schemeClr val="bg1"/>
                </a:solidFill>
                <a:effectLst>
                  <a:outerShdw blurRad="38100" dist="38100" dir="2700000" algn="ctr" rotWithShape="0">
                    <a:schemeClr val="tx1"/>
                  </a:outerShdw>
                </a:effectLst>
              </a:rPr>
              <a:t>May every person who reads these words be part of that great host of the redeemed who “will shine like the brightness of the heavens” and “like the stars for ever and ever!”</a:t>
            </a:r>
          </a:p>
        </p:txBody>
      </p:sp>
      <p:sp>
        <p:nvSpPr>
          <p:cNvPr id="7" name="Title 1">
            <a:extLst>
              <a:ext uri="{FF2B5EF4-FFF2-40B4-BE49-F238E27FC236}">
                <a16:creationId xmlns:a16="http://schemas.microsoft.com/office/drawing/2014/main" id="{6463DBBA-A2A2-C788-1406-F01468C942E0}"/>
              </a:ext>
            </a:extLst>
          </p:cNvPr>
          <p:cNvSpPr>
            <a:spLocks noGrp="1"/>
          </p:cNvSpPr>
          <p:nvPr>
            <p:ph type="title"/>
          </p:nvPr>
        </p:nvSpPr>
        <p:spPr>
          <a:xfrm>
            <a:off x="0" y="10"/>
            <a:ext cx="12192000" cy="928500"/>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12:13</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go your way till the end. And you shall rest and shall stand in your allotted place at the end of the days."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A2F5830E-F1BA-96D8-BF9B-3E0C3731CC8E}"/>
              </a:ext>
            </a:extLst>
          </p:cNvPr>
          <p:cNvSpPr txBox="1"/>
          <p:nvPr/>
        </p:nvSpPr>
        <p:spPr>
          <a:xfrm>
            <a:off x="0" y="6488658"/>
            <a:ext cx="12192000" cy="369332"/>
          </a:xfrm>
          <a:prstGeom prst="rect">
            <a:avLst/>
          </a:prstGeom>
          <a:noFill/>
        </p:spPr>
        <p:txBody>
          <a:bodyPr wrap="square" rtlCol="0">
            <a:spAutoFit/>
          </a:bodyPr>
          <a:lstStyle/>
          <a:p>
            <a:pPr lvl="0">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The New American Commentary (pp. </a:t>
            </a:r>
            <a:r>
              <a:rPr lang="en-US" dirty="0">
                <a:solidFill>
                  <a:schemeClr val="bg1"/>
                </a:solidFill>
                <a:effectLst>
                  <a:outerShdw blurRad="38100" dist="38100" dir="2700000" algn="ctr" rotWithShape="0">
                    <a:schemeClr val="tx1"/>
                  </a:outerShdw>
                </a:effectLst>
              </a:rPr>
              <a:t>326–327</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p>
        </p:txBody>
      </p:sp>
    </p:spTree>
    <p:extLst>
      <p:ext uri="{BB962C8B-B14F-4D97-AF65-F5344CB8AC3E}">
        <p14:creationId xmlns:p14="http://schemas.microsoft.com/office/powerpoint/2010/main" val="10106748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926C21A1-9557-655A-70EF-46E104398EA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0EE6F2A-804B-C89D-2D14-1D1FD7753BD6}"/>
              </a:ext>
            </a:extLst>
          </p:cNvPr>
          <p:cNvSpPr>
            <a:spLocks noGrp="1"/>
          </p:cNvSpPr>
          <p:nvPr>
            <p:ph type="title"/>
          </p:nvPr>
        </p:nvSpPr>
        <p:spPr>
          <a:xfrm>
            <a:off x="0" y="18255"/>
            <a:ext cx="12192000" cy="763623"/>
          </a:xfrm>
        </p:spPr>
        <p:txBody>
          <a:bodyPr>
            <a:normAutofit fontScale="90000"/>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A Quick High-Level Summary of the Book of Daniel</a:t>
            </a:r>
          </a:p>
        </p:txBody>
      </p:sp>
      <p:sp>
        <p:nvSpPr>
          <p:cNvPr id="2" name="TextBox 1">
            <a:extLst>
              <a:ext uri="{FF2B5EF4-FFF2-40B4-BE49-F238E27FC236}">
                <a16:creationId xmlns:a16="http://schemas.microsoft.com/office/drawing/2014/main" id="{24FB9821-48CA-1887-3610-5EE32E9DD618}"/>
              </a:ext>
            </a:extLst>
          </p:cNvPr>
          <p:cNvSpPr txBox="1"/>
          <p:nvPr/>
        </p:nvSpPr>
        <p:spPr>
          <a:xfrm>
            <a:off x="0" y="6519446"/>
            <a:ext cx="12192000" cy="369332"/>
          </a:xfrm>
          <a:prstGeom prst="rect">
            <a:avLst/>
          </a:prstGeom>
          <a:noFill/>
        </p:spPr>
        <p:txBody>
          <a:bodyPr wrap="square" rtlCol="0">
            <a:spAutoFit/>
          </a:bodyPr>
          <a:lstStyle/>
          <a:p>
            <a:pPr lvl="0">
              <a:defRPr/>
            </a:pPr>
            <a:r>
              <a:rPr lang="en-US" dirty="0">
                <a:hlinkClick r:id="rId2"/>
              </a:rPr>
              <a:t>Book of Daniel Summary: A Complete Animated Overview – YouTube </a:t>
            </a:r>
            <a:endParaRPr kumimoji="0" lang="en-US" sz="1800" b="0" i="0" u="none" strike="noStrike" kern="1200" cap="none" spc="0" normalizeH="0" baseline="0" noProof="0" dirty="0">
              <a:ln>
                <a:noFill/>
              </a:ln>
              <a:solidFill>
                <a:srgbClr val="CCFFFF"/>
              </a:solidFill>
              <a:effectLst>
                <a:outerShdw blurRad="50800" dist="50800" dir="5400000" algn="ctr" rotWithShape="0">
                  <a:prstClr val="black"/>
                </a:outerShdw>
              </a:effectLst>
              <a:uLnTx/>
              <a:uFillTx/>
              <a:latin typeface="Calibri" panose="020F0502020204030204"/>
              <a:ea typeface="+mn-ea"/>
              <a:cs typeface="+mn-cs"/>
            </a:endParaRPr>
          </a:p>
        </p:txBody>
      </p:sp>
      <p:pic>
        <p:nvPicPr>
          <p:cNvPr id="8" name="Content Placeholder 7">
            <a:extLst>
              <a:ext uri="{FF2B5EF4-FFF2-40B4-BE49-F238E27FC236}">
                <a16:creationId xmlns:a16="http://schemas.microsoft.com/office/drawing/2014/main" id="{CB8B8D6F-5496-1DB4-6D19-8376B6A6289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79826" y="849362"/>
            <a:ext cx="8808278" cy="5712519"/>
          </a:xfrm>
        </p:spPr>
      </p:pic>
    </p:spTree>
    <p:extLst>
      <p:ext uri="{BB962C8B-B14F-4D97-AF65-F5344CB8AC3E}">
        <p14:creationId xmlns:p14="http://schemas.microsoft.com/office/powerpoint/2010/main" val="6784742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a:extLst>
            <a:ext uri="{FF2B5EF4-FFF2-40B4-BE49-F238E27FC236}">
              <a16:creationId xmlns:a16="http://schemas.microsoft.com/office/drawing/2014/main" id="{7B016084-88BD-7CC0-0947-6D0106B16B1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51B3900-C483-A853-C0F6-95D5EDB52499}"/>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E8FCDE8A-05D6-CDEB-7554-F1384F572160}"/>
              </a:ext>
            </a:extLst>
          </p:cNvPr>
          <p:cNvSpPr>
            <a:spLocks noGrp="1"/>
          </p:cNvSpPr>
          <p:nvPr>
            <p:ph idx="1"/>
          </p:nvPr>
        </p:nvSpPr>
        <p:spPr>
          <a:xfrm>
            <a:off x="246490" y="588394"/>
            <a:ext cx="11545293" cy="6117205"/>
          </a:xfrm>
        </p:spPr>
        <p:txBody>
          <a:bodyPr>
            <a:normAutofit fontScale="77500" lnSpcReduction="20000"/>
          </a:bodyPr>
          <a:lstStyle/>
          <a:p>
            <a:r>
              <a:rPr lang="en-US" sz="3600" dirty="0">
                <a:sym typeface="Wingdings" panose="05000000000000000000" pitchFamily="2" charset="2"/>
              </a:rPr>
              <a:t>In light of what we covered today, especially the comparison of what Jesus says as he cites this passage in the Olivet Discourse, what do you now think of my identification of the events mentioned in this passage as the events that occur during the last days of Jewish history prior to the destruction of the temple in A.D. 70?</a:t>
            </a:r>
          </a:p>
          <a:p>
            <a:r>
              <a:rPr lang="en-US" sz="3600" dirty="0">
                <a:sym typeface="Wingdings" panose="05000000000000000000" pitchFamily="2" charset="2"/>
              </a:rPr>
              <a:t>In particular, events mentioned in this passage would include:</a:t>
            </a:r>
          </a:p>
          <a:p>
            <a:pPr lvl="1"/>
            <a:r>
              <a:rPr lang="en-US" sz="3200" dirty="0">
                <a:sym typeface="Wingdings" panose="05000000000000000000" pitchFamily="2" charset="2"/>
              </a:rPr>
              <a:t>A “</a:t>
            </a:r>
            <a:r>
              <a:rPr lang="en-US" sz="3200" i="1" dirty="0">
                <a:solidFill>
                  <a:srgbClr val="0000CC"/>
                </a:solidFill>
                <a:latin typeface="Cambria" panose="02040503050406030204" pitchFamily="18" charset="0"/>
                <a:ea typeface="Cambria" panose="02040503050406030204" pitchFamily="18" charset="0"/>
                <a:sym typeface="Wingdings" panose="05000000000000000000" pitchFamily="2" charset="2"/>
              </a:rPr>
              <a:t>time of trouble, such as never has been since there was a nation till that time</a:t>
            </a:r>
            <a:r>
              <a:rPr lang="en-US" sz="3200" dirty="0">
                <a:sym typeface="Wingdings" panose="05000000000000000000" pitchFamily="2" charset="2"/>
              </a:rPr>
              <a:t>” (Daniel 12:1)</a:t>
            </a:r>
          </a:p>
          <a:p>
            <a:pPr lvl="1"/>
            <a:r>
              <a:rPr lang="en-US" sz="3200" dirty="0">
                <a:sym typeface="Wingdings" panose="05000000000000000000" pitchFamily="2" charset="2"/>
              </a:rPr>
              <a:t>“</a:t>
            </a:r>
            <a:r>
              <a:rPr lang="en-US" sz="3300" i="1" dirty="0">
                <a:solidFill>
                  <a:srgbClr val="0000CC"/>
                </a:solidFill>
                <a:latin typeface="Cambria" panose="02040503050406030204" pitchFamily="18" charset="0"/>
                <a:ea typeface="Cambria" panose="02040503050406030204" pitchFamily="18" charset="0"/>
                <a:sym typeface="Wingdings" panose="05000000000000000000" pitchFamily="2" charset="2"/>
              </a:rPr>
              <a:t>the time of the end</a:t>
            </a:r>
            <a:r>
              <a:rPr lang="en-US" sz="3200" dirty="0">
                <a:sym typeface="Wingdings" panose="05000000000000000000" pitchFamily="2" charset="2"/>
              </a:rPr>
              <a:t>” (Daniel 12:4, 9)</a:t>
            </a:r>
          </a:p>
          <a:p>
            <a:pPr lvl="1"/>
            <a:r>
              <a:rPr lang="en-US" sz="3200" dirty="0">
                <a:sym typeface="Wingdings" panose="05000000000000000000" pitchFamily="2" charset="2"/>
              </a:rPr>
              <a:t>It would be for “</a:t>
            </a:r>
            <a:r>
              <a:rPr lang="en-US" sz="3200" i="1" dirty="0">
                <a:solidFill>
                  <a:srgbClr val="0000CC"/>
                </a:solidFill>
                <a:latin typeface="Cambria" panose="02040503050406030204" pitchFamily="18" charset="0"/>
                <a:ea typeface="Cambria" panose="02040503050406030204" pitchFamily="18" charset="0"/>
                <a:sym typeface="Wingdings" panose="05000000000000000000" pitchFamily="2" charset="2"/>
              </a:rPr>
              <a:t>time, times, and half a time</a:t>
            </a:r>
            <a:r>
              <a:rPr lang="en-US" sz="3200" dirty="0">
                <a:sym typeface="Wingdings" panose="05000000000000000000" pitchFamily="2" charset="2"/>
              </a:rPr>
              <a:t>” when “</a:t>
            </a:r>
            <a:r>
              <a:rPr lang="en-US" sz="3200" i="1" dirty="0">
                <a:solidFill>
                  <a:srgbClr val="0000CC"/>
                </a:solidFill>
                <a:latin typeface="Cambria" panose="02040503050406030204" pitchFamily="18" charset="0"/>
                <a:ea typeface="Cambria" panose="02040503050406030204" pitchFamily="18" charset="0"/>
                <a:sym typeface="Wingdings" panose="05000000000000000000" pitchFamily="2" charset="2"/>
              </a:rPr>
              <a:t>the shattering of the power of the holy people comes to an end</a:t>
            </a:r>
            <a:r>
              <a:rPr lang="en-US" sz="3200" dirty="0">
                <a:sym typeface="Wingdings" panose="05000000000000000000" pitchFamily="2" charset="2"/>
              </a:rPr>
              <a:t>” and “</a:t>
            </a:r>
            <a:r>
              <a:rPr lang="en-US" sz="3200" i="1" dirty="0">
                <a:solidFill>
                  <a:srgbClr val="0000CC"/>
                </a:solidFill>
                <a:latin typeface="Cambria" panose="02040503050406030204" pitchFamily="18" charset="0"/>
                <a:ea typeface="Cambria" panose="02040503050406030204" pitchFamily="18" charset="0"/>
                <a:sym typeface="Wingdings" panose="05000000000000000000" pitchFamily="2" charset="2"/>
              </a:rPr>
              <a:t>all these things would be finished</a:t>
            </a:r>
            <a:r>
              <a:rPr lang="en-US" sz="3200" dirty="0">
                <a:sym typeface="Wingdings" panose="05000000000000000000" pitchFamily="2" charset="2"/>
              </a:rPr>
              <a:t>” (Daniel 12:7)</a:t>
            </a:r>
          </a:p>
          <a:p>
            <a:pPr lvl="1"/>
            <a:r>
              <a:rPr lang="en-US" sz="3200" dirty="0">
                <a:sym typeface="Wingdings" panose="05000000000000000000" pitchFamily="2" charset="2"/>
              </a:rPr>
              <a:t>“</a:t>
            </a:r>
            <a:r>
              <a:rPr lang="en-US" sz="3200" i="1" dirty="0">
                <a:solidFill>
                  <a:srgbClr val="0000CC"/>
                </a:solidFill>
                <a:latin typeface="Cambria" panose="02040503050406030204" pitchFamily="18" charset="0"/>
                <a:ea typeface="Cambria" panose="02040503050406030204" pitchFamily="18" charset="0"/>
                <a:sym typeface="Wingdings" panose="05000000000000000000" pitchFamily="2" charset="2"/>
              </a:rPr>
              <a:t>the time that the regular burnt offering is taken away</a:t>
            </a:r>
            <a:r>
              <a:rPr lang="en-US" sz="3200" dirty="0">
                <a:sym typeface="Wingdings" panose="05000000000000000000" pitchFamily="2" charset="2"/>
              </a:rPr>
              <a:t>” (Daniel 12:11)</a:t>
            </a:r>
          </a:p>
          <a:p>
            <a:pPr lvl="1"/>
            <a:r>
              <a:rPr lang="en-US" sz="3200" dirty="0">
                <a:sym typeface="Wingdings" panose="05000000000000000000" pitchFamily="2" charset="2"/>
              </a:rPr>
              <a:t>“</a:t>
            </a:r>
            <a:r>
              <a:rPr lang="en-US" sz="3200" i="1" dirty="0">
                <a:solidFill>
                  <a:srgbClr val="0000CC"/>
                </a:solidFill>
                <a:latin typeface="Cambria" panose="02040503050406030204" pitchFamily="18" charset="0"/>
                <a:ea typeface="Cambria" panose="02040503050406030204" pitchFamily="18" charset="0"/>
                <a:sym typeface="Wingdings" panose="05000000000000000000" pitchFamily="2" charset="2"/>
              </a:rPr>
              <a:t>the abomination that makes desolate</a:t>
            </a:r>
            <a:r>
              <a:rPr lang="en-US" sz="3200" dirty="0">
                <a:sym typeface="Wingdings" panose="05000000000000000000" pitchFamily="2" charset="2"/>
              </a:rPr>
              <a:t>” (Daniel 12:11)</a:t>
            </a:r>
          </a:p>
          <a:p>
            <a:r>
              <a:rPr lang="en-US" sz="3600" dirty="0">
                <a:sym typeface="Wingdings" panose="05000000000000000000" pitchFamily="2" charset="2"/>
              </a:rPr>
              <a:t>What do you think of the opposing view taken by the majority of modern commentators, that this is instead a reference to a seven-year period of tribulation that they believe will occur just prior to Christ’s second coming?</a:t>
            </a:r>
          </a:p>
          <a:p>
            <a:r>
              <a:rPr lang="en-US" sz="3600" dirty="0">
                <a:sym typeface="Wingdings" panose="05000000000000000000" pitchFamily="2" charset="2"/>
              </a:rPr>
              <a:t>What do you see as the pros and cons of these two views?</a:t>
            </a:r>
          </a:p>
          <a:p>
            <a:endParaRPr lang="en-US" sz="3600" dirty="0">
              <a:sym typeface="Wingdings" panose="05000000000000000000" pitchFamily="2" charset="2"/>
            </a:endParaRPr>
          </a:p>
          <a:p>
            <a:endParaRPr lang="en-US" sz="3600" dirty="0">
              <a:sym typeface="Wingdings" panose="05000000000000000000" pitchFamily="2" charset="2"/>
            </a:endParaRPr>
          </a:p>
          <a:p>
            <a:endParaRPr lang="en-US" sz="3600" dirty="0">
              <a:sym typeface="Wingdings" panose="05000000000000000000" pitchFamily="2" charset="2"/>
            </a:endParaRPr>
          </a:p>
        </p:txBody>
      </p:sp>
    </p:spTree>
    <p:extLst>
      <p:ext uri="{BB962C8B-B14F-4D97-AF65-F5344CB8AC3E}">
        <p14:creationId xmlns:p14="http://schemas.microsoft.com/office/powerpoint/2010/main" val="26381043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p:cTn id="49"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2">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
                                            <p:txEl>
                                              <p:pRg st="8" end="8"/>
                                            </p:txEl>
                                          </p:spTgt>
                                        </p:tgtEl>
                                        <p:attrNameLst>
                                          <p:attrName>style.visibility</p:attrName>
                                        </p:attrNameLst>
                                      </p:cBhvr>
                                      <p:to>
                                        <p:strVal val="visible"/>
                                      </p:to>
                                    </p:set>
                                    <p:anim calcmode="lin" valueType="num">
                                      <p:cBhvr>
                                        <p:cTn id="56"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a:extLst>
            <a:ext uri="{FF2B5EF4-FFF2-40B4-BE49-F238E27FC236}">
              <a16:creationId xmlns:a16="http://schemas.microsoft.com/office/drawing/2014/main" id="{44A6AFF3-CE81-D2D0-1151-B9C9E25C32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A397EA6-215D-3D63-443C-C2483A2BD4FB}"/>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2AD3C081-6C94-9A22-DBE0-645F94292550}"/>
              </a:ext>
            </a:extLst>
          </p:cNvPr>
          <p:cNvSpPr>
            <a:spLocks noGrp="1"/>
          </p:cNvSpPr>
          <p:nvPr>
            <p:ph idx="1"/>
          </p:nvPr>
        </p:nvSpPr>
        <p:spPr>
          <a:xfrm>
            <a:off x="246490" y="588394"/>
            <a:ext cx="11545293" cy="6117205"/>
          </a:xfrm>
        </p:spPr>
        <p:txBody>
          <a:bodyPr>
            <a:normAutofit fontScale="92500" lnSpcReduction="10000"/>
          </a:bodyPr>
          <a:lstStyle/>
          <a:p>
            <a:r>
              <a:rPr lang="en-US" sz="3600" dirty="0">
                <a:sym typeface="Wingdings" panose="05000000000000000000" pitchFamily="2" charset="2"/>
              </a:rPr>
              <a:t>What do you think of the explanation I cited from Philip Mauro explaining how the “</a:t>
            </a:r>
            <a:r>
              <a:rPr lang="en-US" sz="3700" i="1" dirty="0">
                <a:solidFill>
                  <a:srgbClr val="0000CC"/>
                </a:solidFill>
                <a:latin typeface="Cambria" panose="02040503050406030204" pitchFamily="18" charset="0"/>
                <a:ea typeface="Cambria" panose="02040503050406030204" pitchFamily="18" charset="0"/>
                <a:sym typeface="Wingdings" panose="05000000000000000000" pitchFamily="2" charset="2"/>
              </a:rPr>
              <a:t>1,290 days</a:t>
            </a:r>
            <a:r>
              <a:rPr lang="en-US" sz="3600" dirty="0">
                <a:sym typeface="Wingdings" panose="05000000000000000000" pitchFamily="2" charset="2"/>
              </a:rPr>
              <a:t>” and “</a:t>
            </a:r>
            <a:r>
              <a:rPr lang="en-US" sz="3700" i="1" dirty="0">
                <a:solidFill>
                  <a:srgbClr val="0000CC"/>
                </a:solidFill>
                <a:latin typeface="Cambria" panose="02040503050406030204" pitchFamily="18" charset="0"/>
                <a:ea typeface="Cambria" panose="02040503050406030204" pitchFamily="18" charset="0"/>
                <a:sym typeface="Wingdings" panose="05000000000000000000" pitchFamily="2" charset="2"/>
              </a:rPr>
              <a:t>1,335 days</a:t>
            </a:r>
            <a:r>
              <a:rPr lang="en-US" sz="3600" dirty="0">
                <a:sym typeface="Wingdings" panose="05000000000000000000" pitchFamily="2" charset="2"/>
              </a:rPr>
              <a:t>” describe time periods related to the events of A.D. 70. In particular:</a:t>
            </a:r>
          </a:p>
          <a:p>
            <a:pPr lvl="1"/>
            <a:r>
              <a:rPr lang="en-US" sz="2800" dirty="0">
                <a:sym typeface="Wingdings" panose="05000000000000000000" pitchFamily="2" charset="2"/>
              </a:rPr>
              <a:t>“</a:t>
            </a:r>
            <a:r>
              <a:rPr lang="en-US" sz="3200" i="1" dirty="0">
                <a:solidFill>
                  <a:srgbClr val="0000CC"/>
                </a:solidFill>
                <a:latin typeface="Cambria" panose="02040503050406030204" pitchFamily="18" charset="0"/>
                <a:ea typeface="Cambria" panose="02040503050406030204" pitchFamily="18" charset="0"/>
                <a:sym typeface="Wingdings" panose="05000000000000000000" pitchFamily="2" charset="2"/>
              </a:rPr>
              <a:t>1,290 days</a:t>
            </a:r>
            <a:r>
              <a:rPr lang="en-US" sz="2800" dirty="0">
                <a:sym typeface="Wingdings" panose="05000000000000000000" pitchFamily="2" charset="2"/>
              </a:rPr>
              <a:t>” is the exact time period from: </a:t>
            </a:r>
          </a:p>
          <a:p>
            <a:pPr lvl="2"/>
            <a:r>
              <a:rPr lang="en-US" sz="2800" dirty="0">
                <a:sym typeface="Wingdings" panose="05000000000000000000" pitchFamily="2" charset="2"/>
              </a:rPr>
              <a:t>The approach of the Roman armies, identified by Jesus as “</a:t>
            </a:r>
            <a:r>
              <a:rPr lang="en-US" sz="2800" i="1" dirty="0">
                <a:solidFill>
                  <a:srgbClr val="0000CC"/>
                </a:solidFill>
                <a:latin typeface="Cambria" panose="02040503050406030204" pitchFamily="18" charset="0"/>
                <a:ea typeface="Cambria" panose="02040503050406030204" pitchFamily="18" charset="0"/>
                <a:sym typeface="Wingdings" panose="05000000000000000000" pitchFamily="2" charset="2"/>
              </a:rPr>
              <a:t>the abomination that makes desolate</a:t>
            </a:r>
            <a:r>
              <a:rPr lang="en-US" sz="2800" dirty="0">
                <a:sym typeface="Wingdings" panose="05000000000000000000" pitchFamily="2" charset="2"/>
              </a:rPr>
              <a:t>”</a:t>
            </a:r>
          </a:p>
          <a:p>
            <a:pPr lvl="2"/>
            <a:r>
              <a:rPr lang="en-US" sz="2800" dirty="0">
                <a:sym typeface="Wingdings" panose="05000000000000000000" pitchFamily="2" charset="2"/>
              </a:rPr>
              <a:t>And the cessation of the daily Jewish sacrifice “</a:t>
            </a:r>
            <a:r>
              <a:rPr lang="en-US" sz="2800" i="1" dirty="0">
                <a:solidFill>
                  <a:srgbClr val="0000CC"/>
                </a:solidFill>
                <a:latin typeface="Cambria" panose="02040503050406030204" pitchFamily="18" charset="0"/>
                <a:ea typeface="Cambria" panose="02040503050406030204" pitchFamily="18" charset="0"/>
                <a:sym typeface="Wingdings" panose="05000000000000000000" pitchFamily="2" charset="2"/>
              </a:rPr>
              <a:t>the regular burnt offering is taken away</a:t>
            </a:r>
            <a:r>
              <a:rPr lang="en-US" sz="2800" dirty="0">
                <a:sym typeface="Wingdings" panose="05000000000000000000" pitchFamily="2" charset="2"/>
              </a:rPr>
              <a:t>”</a:t>
            </a:r>
          </a:p>
          <a:p>
            <a:pPr lvl="1"/>
            <a:r>
              <a:rPr lang="en-US" sz="2800" dirty="0">
                <a:sym typeface="Wingdings" panose="05000000000000000000" pitchFamily="2" charset="2"/>
              </a:rPr>
              <a:t>“</a:t>
            </a:r>
            <a:r>
              <a:rPr lang="en-US" sz="3200" i="1" dirty="0">
                <a:solidFill>
                  <a:srgbClr val="0000CC"/>
                </a:solidFill>
                <a:latin typeface="Cambria" panose="02040503050406030204" pitchFamily="18" charset="0"/>
                <a:ea typeface="Cambria" panose="02040503050406030204" pitchFamily="18" charset="0"/>
                <a:sym typeface="Wingdings" panose="05000000000000000000" pitchFamily="2" charset="2"/>
              </a:rPr>
              <a:t>1,335 days</a:t>
            </a:r>
            <a:r>
              <a:rPr lang="en-US" sz="2800" dirty="0">
                <a:sym typeface="Wingdings" panose="05000000000000000000" pitchFamily="2" charset="2"/>
              </a:rPr>
              <a:t>” is the period of time that believers in the day when Rome besieged Jerusalem and destroyed the temple would need to survive in order for them to be “blessed” and be set free for the period of trouble had passed.</a:t>
            </a:r>
          </a:p>
          <a:p>
            <a:r>
              <a:rPr lang="en-US" sz="3600" dirty="0">
                <a:sym typeface="Wingdings" panose="05000000000000000000" pitchFamily="2" charset="2"/>
              </a:rPr>
              <a:t>Do you think: </a:t>
            </a:r>
          </a:p>
          <a:p>
            <a:pPr lvl="1"/>
            <a:r>
              <a:rPr lang="en-US" sz="3200" dirty="0">
                <a:sym typeface="Wingdings" panose="05000000000000000000" pitchFamily="2" charset="2"/>
              </a:rPr>
              <a:t>“Wow! That’s an amazing fulfillment of prophesy!”</a:t>
            </a:r>
          </a:p>
          <a:p>
            <a:pPr lvl="1"/>
            <a:r>
              <a:rPr lang="en-US" sz="3200" dirty="0">
                <a:sym typeface="Wingdings" panose="05000000000000000000" pitchFamily="2" charset="2"/>
              </a:rPr>
              <a:t>Or “Nah! That’s just a little too neat and tidy to be true”.</a:t>
            </a:r>
          </a:p>
          <a:p>
            <a:pPr lvl="1"/>
            <a:r>
              <a:rPr lang="en-US" sz="3200" dirty="0">
                <a:sym typeface="Wingdings" panose="05000000000000000000" pitchFamily="2" charset="2"/>
              </a:rPr>
              <a:t>Or something else?</a:t>
            </a:r>
          </a:p>
          <a:p>
            <a:pPr lvl="1"/>
            <a:endParaRPr lang="en-US" sz="3200" dirty="0">
              <a:sym typeface="Wingdings" panose="05000000000000000000" pitchFamily="2" charset="2"/>
            </a:endParaRPr>
          </a:p>
          <a:p>
            <a:endParaRPr lang="en-US" sz="3600" dirty="0">
              <a:sym typeface="Wingdings" panose="05000000000000000000" pitchFamily="2" charset="2"/>
            </a:endParaRPr>
          </a:p>
          <a:p>
            <a:endParaRPr lang="en-US" sz="3600" dirty="0">
              <a:sym typeface="Wingdings" panose="05000000000000000000" pitchFamily="2" charset="2"/>
            </a:endParaRPr>
          </a:p>
          <a:p>
            <a:endParaRPr lang="en-US" sz="3600" dirty="0">
              <a:sym typeface="Wingdings" panose="05000000000000000000" pitchFamily="2" charset="2"/>
            </a:endParaRPr>
          </a:p>
          <a:p>
            <a:endParaRPr lang="en-US" sz="3600" dirty="0">
              <a:sym typeface="Wingdings" panose="05000000000000000000" pitchFamily="2" charset="2"/>
            </a:endParaRPr>
          </a:p>
          <a:p>
            <a:endParaRPr lang="en-US" sz="3600" dirty="0">
              <a:sym typeface="Wingdings" panose="05000000000000000000" pitchFamily="2" charset="2"/>
            </a:endParaRPr>
          </a:p>
        </p:txBody>
      </p:sp>
    </p:spTree>
    <p:extLst>
      <p:ext uri="{BB962C8B-B14F-4D97-AF65-F5344CB8AC3E}">
        <p14:creationId xmlns:p14="http://schemas.microsoft.com/office/powerpoint/2010/main" val="23314532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p:cTn id="49"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2">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
                                            <p:txEl>
                                              <p:pRg st="8" end="8"/>
                                            </p:txEl>
                                          </p:spTgt>
                                        </p:tgtEl>
                                        <p:attrNameLst>
                                          <p:attrName>style.visibility</p:attrName>
                                        </p:attrNameLst>
                                      </p:cBhvr>
                                      <p:to>
                                        <p:strVal val="visible"/>
                                      </p:to>
                                    </p:set>
                                    <p:anim calcmode="lin" valueType="num">
                                      <p:cBhvr>
                                        <p:cTn id="56"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35AE7BC3-EBAE-AB5D-6D39-524A4268845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D7C83C3-99A1-B307-45E7-4B55AE1AC5C6}"/>
              </a:ext>
            </a:extLst>
          </p:cNvPr>
          <p:cNvSpPr>
            <a:spLocks noGrp="1"/>
          </p:cNvSpPr>
          <p:nvPr>
            <p:ph type="title"/>
          </p:nvPr>
        </p:nvSpPr>
        <p:spPr>
          <a:xfrm>
            <a:off x="0" y="1"/>
            <a:ext cx="12192000" cy="1276936"/>
          </a:xfrm>
        </p:spPr>
        <p:txBody>
          <a:bodyPr>
            <a:noAutofit/>
          </a:bodyPr>
          <a:lstStyle/>
          <a:p>
            <a:pPr algn="ctr"/>
            <a:r>
              <a:rPr lang="en-US"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Daniel Seeks Clarification and Receives Assurance (12:8-13)</a:t>
            </a:r>
          </a:p>
        </p:txBody>
      </p:sp>
      <p:sp>
        <p:nvSpPr>
          <p:cNvPr id="5" name="Content Placeholder 4">
            <a:extLst>
              <a:ext uri="{FF2B5EF4-FFF2-40B4-BE49-F238E27FC236}">
                <a16:creationId xmlns:a16="http://schemas.microsoft.com/office/drawing/2014/main" id="{F7445DFC-66AC-DE0B-2DAA-88B4819A1396}"/>
              </a:ext>
            </a:extLst>
          </p:cNvPr>
          <p:cNvSpPr>
            <a:spLocks noGrp="1"/>
          </p:cNvSpPr>
          <p:nvPr>
            <p:ph idx="1"/>
          </p:nvPr>
        </p:nvSpPr>
        <p:spPr>
          <a:xfrm>
            <a:off x="357809" y="1498487"/>
            <a:ext cx="11775111" cy="5359511"/>
          </a:xfrm>
        </p:spPr>
        <p:txBody>
          <a:bodyPr>
            <a:normAutofit fontScale="92500" lnSpcReduction="20000"/>
          </a:bodyPr>
          <a:lstStyle/>
          <a:p>
            <a:pPr marL="0" indent="0">
              <a:buNone/>
            </a:pP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12:8</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heard, but I did not understand. So I asked, “My lord, what will the outcome of all this be?”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replied, “Go your way, Daniel, because the words are closed up and sealed until the time of the end.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10</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Many will be purified, made spotless and refined, but the wicked will continue to be wicked. None of the wicked will understand, but those who are wise will understand.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“From the time that the daily sacrifice is abolished and the abomination that causes desolation is set up, there will be 1,290 days.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Blessed is the one who waits for and reaches the end of the 1,335 days.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13</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“As for you, go your way till the end. You will rest, and then at the end of the days you will rise to receive your allotted inheritance.” </a:t>
            </a:r>
            <a:r>
              <a:rPr lang="en-US" sz="40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(NIV)</a:t>
            </a:r>
            <a:endPar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endParaRPr>
          </a:p>
          <a:p>
            <a:pPr marL="0" indent="0">
              <a:buNone/>
            </a:pPr>
            <a:endPar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599345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a:extLst>
            <a:ext uri="{FF2B5EF4-FFF2-40B4-BE49-F238E27FC236}">
              <a16:creationId xmlns:a16="http://schemas.microsoft.com/office/drawing/2014/main" id="{B850A9D5-D01B-5E6C-7BBE-87D8ADB8068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A0BBC08-AADA-EDCA-62A0-5341D9535311}"/>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6BD6CE6C-4031-B0EF-D7D0-59E9A5E50806}"/>
              </a:ext>
            </a:extLst>
          </p:cNvPr>
          <p:cNvSpPr>
            <a:spLocks noGrp="1"/>
          </p:cNvSpPr>
          <p:nvPr>
            <p:ph idx="1"/>
          </p:nvPr>
        </p:nvSpPr>
        <p:spPr>
          <a:xfrm>
            <a:off x="246490" y="588394"/>
            <a:ext cx="11545293" cy="6117205"/>
          </a:xfrm>
        </p:spPr>
        <p:txBody>
          <a:bodyPr>
            <a:normAutofit/>
          </a:bodyPr>
          <a:lstStyle/>
          <a:p>
            <a:r>
              <a:rPr lang="en-US" sz="3600" dirty="0">
                <a:sym typeface="Wingdings" panose="05000000000000000000" pitchFamily="2" charset="2"/>
              </a:rPr>
              <a:t>What are your thoughts on our study of the book of Daniel?</a:t>
            </a:r>
          </a:p>
          <a:p>
            <a:r>
              <a:rPr lang="en-US" sz="3600" dirty="0">
                <a:sym typeface="Wingdings" panose="05000000000000000000" pitchFamily="2" charset="2"/>
              </a:rPr>
              <a:t>Did you profit from it? If so, it what ways?</a:t>
            </a:r>
          </a:p>
          <a:p>
            <a:r>
              <a:rPr lang="en-US" sz="3600" dirty="0">
                <a:sym typeface="Wingdings" panose="05000000000000000000" pitchFamily="2" charset="2"/>
              </a:rPr>
              <a:t>What was your favorite part of the study?</a:t>
            </a:r>
          </a:p>
          <a:p>
            <a:r>
              <a:rPr lang="en-US" sz="3600" dirty="0">
                <a:sym typeface="Wingdings" panose="05000000000000000000" pitchFamily="2" charset="2"/>
              </a:rPr>
              <a:t>What was your least favorite part of the study?</a:t>
            </a:r>
          </a:p>
          <a:p>
            <a:r>
              <a:rPr lang="en-US" sz="3600" dirty="0">
                <a:sym typeface="Wingdings" panose="05000000000000000000" pitchFamily="2" charset="2"/>
              </a:rPr>
              <a:t>If I were to ever teach the series again in the future, is there anything you think I should do differently?</a:t>
            </a:r>
            <a:endParaRPr lang="en-US" sz="3200" dirty="0">
              <a:sym typeface="Wingdings" panose="05000000000000000000" pitchFamily="2" charset="2"/>
            </a:endParaRPr>
          </a:p>
          <a:p>
            <a:pPr lvl="1"/>
            <a:endParaRPr lang="en-US" sz="3200" dirty="0">
              <a:sym typeface="Wingdings" panose="05000000000000000000" pitchFamily="2" charset="2"/>
            </a:endParaRPr>
          </a:p>
          <a:p>
            <a:endParaRPr lang="en-US" sz="3600" dirty="0">
              <a:sym typeface="Wingdings" panose="05000000000000000000" pitchFamily="2" charset="2"/>
            </a:endParaRPr>
          </a:p>
          <a:p>
            <a:endParaRPr lang="en-US" sz="3600" dirty="0">
              <a:sym typeface="Wingdings" panose="05000000000000000000" pitchFamily="2" charset="2"/>
            </a:endParaRPr>
          </a:p>
          <a:p>
            <a:endParaRPr lang="en-US" sz="3600" dirty="0">
              <a:sym typeface="Wingdings" panose="05000000000000000000" pitchFamily="2" charset="2"/>
            </a:endParaRPr>
          </a:p>
          <a:p>
            <a:endParaRPr lang="en-US" sz="3600" dirty="0">
              <a:sym typeface="Wingdings" panose="05000000000000000000" pitchFamily="2" charset="2"/>
            </a:endParaRPr>
          </a:p>
          <a:p>
            <a:endParaRPr lang="en-US" sz="3600" dirty="0">
              <a:sym typeface="Wingdings" panose="05000000000000000000" pitchFamily="2" charset="2"/>
            </a:endParaRPr>
          </a:p>
        </p:txBody>
      </p:sp>
    </p:spTree>
    <p:extLst>
      <p:ext uri="{BB962C8B-B14F-4D97-AF65-F5344CB8AC3E}">
        <p14:creationId xmlns:p14="http://schemas.microsoft.com/office/powerpoint/2010/main" val="9013786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9F075F8D-5D75-4799-6564-78B732611149}"/>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4450C63-D034-AFD8-5C0F-2F9CA58E72F0}"/>
              </a:ext>
            </a:extLst>
          </p:cNvPr>
          <p:cNvSpPr>
            <a:spLocks noGrp="1"/>
          </p:cNvSpPr>
          <p:nvPr>
            <p:ph idx="1"/>
          </p:nvPr>
        </p:nvSpPr>
        <p:spPr>
          <a:xfrm>
            <a:off x="40933" y="1224572"/>
            <a:ext cx="11975821" cy="5337356"/>
          </a:xfrm>
        </p:spPr>
        <p:txBody>
          <a:bodyPr>
            <a:normAutofit fontScale="92500" lnSpcReduction="20000"/>
          </a:bodyPr>
          <a:lstStyle/>
          <a:p>
            <a:r>
              <a:rPr lang="en-US" sz="3200" dirty="0">
                <a:solidFill>
                  <a:schemeClr val="bg1"/>
                </a:solidFill>
                <a:effectLst>
                  <a:outerShdw blurRad="38100" dist="38100" dir="2700000" algn="ctr" rotWithShape="0">
                    <a:schemeClr val="tx1"/>
                  </a:outerShdw>
                </a:effectLst>
              </a:rPr>
              <a:t>There was much that Daniel still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did not understand</a:t>
            </a:r>
            <a:r>
              <a:rPr lang="en-US" sz="3200" dirty="0">
                <a:solidFill>
                  <a:schemeClr val="bg1"/>
                </a:solidFill>
                <a:effectLst>
                  <a:outerShdw blurRad="38100" dist="38100" dir="2700000" algn="ctr" rotWithShape="0">
                    <a:schemeClr val="tx1"/>
                  </a:outerShdw>
                </a:effectLst>
              </a:rPr>
              <a:t>” about the vision. </a:t>
            </a:r>
          </a:p>
          <a:p>
            <a:r>
              <a:rPr lang="en-US" sz="3200" dirty="0">
                <a:solidFill>
                  <a:schemeClr val="bg1"/>
                </a:solidFill>
                <a:effectLst>
                  <a:outerShdw blurRad="38100" dist="38100" dir="2700000" algn="ctr" rotWithShape="0">
                    <a:schemeClr val="tx1"/>
                  </a:outerShdw>
                </a:effectLst>
              </a:rPr>
              <a:t>He asked for further information either from Gabriel or more likely from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man clothed in linen</a:t>
            </a:r>
            <a:r>
              <a:rPr lang="en-US" sz="3200" dirty="0">
                <a:solidFill>
                  <a:schemeClr val="bg1"/>
                </a:solidFill>
                <a:effectLst>
                  <a:outerShdw blurRad="38100" dist="38100" dir="2700000" algn="ctr" rotWithShape="0">
                    <a:schemeClr val="tx1"/>
                  </a:outerShdw>
                </a:effectLst>
              </a:rPr>
              <a:t>” (Christ) who had just spoken. </a:t>
            </a:r>
          </a:p>
          <a:p>
            <a:r>
              <a:rPr lang="en-US" sz="3200" dirty="0">
                <a:solidFill>
                  <a:schemeClr val="bg1"/>
                </a:solidFill>
                <a:effectLst>
                  <a:outerShdw blurRad="38100" dist="38100" dir="2700000" algn="ctr" rotWithShape="0">
                    <a:schemeClr val="tx1"/>
                  </a:outerShdw>
                </a:effectLst>
              </a:rPr>
              <a:t>Daniel’s question may be about Israel’s fate, or perhaps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these things</a:t>
            </a:r>
            <a:r>
              <a:rPr lang="en-US" sz="3200" dirty="0">
                <a:solidFill>
                  <a:schemeClr val="bg1"/>
                </a:solidFill>
                <a:effectLst>
                  <a:outerShdw blurRad="38100" dist="38100" dir="2700000" algn="ctr" rotWithShape="0">
                    <a:schemeClr val="tx1"/>
                  </a:outerShdw>
                </a:effectLst>
              </a:rPr>
              <a:t>” includes the whole range of future events that the angel had revealed to Daniel in this vision. </a:t>
            </a:r>
          </a:p>
          <a:p>
            <a:r>
              <a:rPr lang="en-US" sz="3200" dirty="0">
                <a:solidFill>
                  <a:schemeClr val="bg1"/>
                </a:solidFill>
                <a:effectLst>
                  <a:outerShdw blurRad="38100" dist="38100" dir="2700000" algn="ctr" rotWithShape="0">
                    <a:schemeClr val="tx1"/>
                  </a:outerShdw>
                </a:effectLst>
              </a:rPr>
              <a:t>Gabriel (or perhaps Christ) replied,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Go your way, Daniel</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This is not a rebuke (additional information is provided in vv. 11–12) but simply indicates that Daniel should go on about his life and not be concerned about his lack of knowledge because the vision speaks of future events that do not involve him. </a:t>
            </a:r>
          </a:p>
          <a:p>
            <a:r>
              <a:rPr lang="en-US" sz="3200" dirty="0">
                <a:solidFill>
                  <a:schemeClr val="bg1"/>
                </a:solidFill>
                <a:effectLst>
                  <a:outerShdw blurRad="38100" dist="38100" dir="2700000" algn="ctr" rotWithShape="0">
                    <a:schemeClr val="tx1"/>
                  </a:outerShdw>
                </a:effectLst>
              </a:rPr>
              <a:t>Yet Daniel was assured that these prophecies, which he had just been given, would be preserved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shut up and sealed</a:t>
            </a:r>
            <a:r>
              <a:rPr lang="en-US" sz="3200" dirty="0">
                <a:solidFill>
                  <a:schemeClr val="bg1"/>
                </a:solidFill>
                <a:effectLst>
                  <a:outerShdw blurRad="38100" dist="38100" dir="2700000" algn="ctr" rotWithShape="0">
                    <a:schemeClr val="tx1"/>
                  </a:outerShdw>
                </a:effectLst>
              </a:rPr>
              <a:t>”; cf. v. 4) for those who will need them, that is, the persons who live at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time of the end</a:t>
            </a:r>
            <a:r>
              <a:rPr lang="en-US" sz="3200" dirty="0">
                <a:solidFill>
                  <a:schemeClr val="bg1"/>
                </a:solidFill>
                <a:effectLst>
                  <a:outerShdw blurRad="38100" dist="38100" dir="2700000" algn="ctr" rotWithShape="0">
                    <a:schemeClr val="tx1"/>
                  </a:outerShdw>
                </a:effectLst>
              </a:rPr>
              <a:t>.” </a:t>
            </a:r>
          </a:p>
        </p:txBody>
      </p:sp>
      <p:sp>
        <p:nvSpPr>
          <p:cNvPr id="7" name="Title 1">
            <a:extLst>
              <a:ext uri="{FF2B5EF4-FFF2-40B4-BE49-F238E27FC236}">
                <a16:creationId xmlns:a16="http://schemas.microsoft.com/office/drawing/2014/main" id="{6C9268A4-7C7D-8380-DC53-270402D3DB9D}"/>
              </a:ext>
            </a:extLst>
          </p:cNvPr>
          <p:cNvSpPr>
            <a:spLocks noGrp="1"/>
          </p:cNvSpPr>
          <p:nvPr>
            <p:ph type="title"/>
          </p:nvPr>
        </p:nvSpPr>
        <p:spPr>
          <a:xfrm>
            <a:off x="0" y="10"/>
            <a:ext cx="12192000" cy="1156082"/>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12:8</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heard, but I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did not understand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I said, "O my lord, what shall be the outcome of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these things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said,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Go your way, Daniel</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for the words are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shut up and sealed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until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time of the end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97C2CD50-9AA1-B3F1-A68D-9BB8ABC2F041}"/>
              </a:ext>
            </a:extLst>
          </p:cNvPr>
          <p:cNvSpPr txBox="1"/>
          <p:nvPr/>
        </p:nvSpPr>
        <p:spPr>
          <a:xfrm>
            <a:off x="0" y="6488658"/>
            <a:ext cx="12192000" cy="369332"/>
          </a:xfrm>
          <a:prstGeom prst="rect">
            <a:avLst/>
          </a:prstGeom>
          <a:noFill/>
        </p:spPr>
        <p:txBody>
          <a:bodyPr wrap="square" rtlCol="0">
            <a:spAutoFit/>
          </a:bodyPr>
          <a:lstStyle/>
          <a:p>
            <a:pPr lvl="0">
              <a:defRPr/>
            </a:pPr>
            <a:r>
              <a:rPr lang="en-US" dirty="0">
                <a:solidFill>
                  <a:srgbClr val="FFFFFF"/>
                </a:solidFill>
                <a:effectLst>
                  <a:outerShdw blurRad="50800" dist="50800" dir="5400000" algn="ctr">
                    <a:srgbClr val="000000"/>
                  </a:outerShdw>
                </a:effectLst>
                <a:latin typeface="Calibri" panose="020F0502020204030204" pitchFamily="34" charset="0"/>
              </a:rPr>
              <a:t>Miller, Stephen R., Daniel, vol. 18, The New American Commentary (p. </a:t>
            </a:r>
            <a:r>
              <a:rPr lang="en-US" dirty="0">
                <a:solidFill>
                  <a:schemeClr val="bg1"/>
                </a:solidFill>
                <a:effectLst>
                  <a:outerShdw blurRad="38100" dist="38100" dir="2700000" algn="ctr" rotWithShape="0">
                    <a:schemeClr val="tx1"/>
                  </a:outerShdw>
                </a:effectLst>
              </a:rPr>
              <a:t>324</a:t>
            </a:r>
            <a:r>
              <a:rPr lang="en-US" dirty="0">
                <a:solidFill>
                  <a:srgbClr val="FFFFFF"/>
                </a:solidFill>
                <a:effectLst>
                  <a:outerShdw blurRad="50800" dist="50800" dir="5400000" algn="ctr">
                    <a:srgbClr val="000000"/>
                  </a:outerShdw>
                </a:effectLst>
                <a:latin typeface="Calibri" panose="020F0502020204030204" pitchFamily="34" charset="0"/>
              </a:rPr>
              <a:t>)</a:t>
            </a:r>
          </a:p>
        </p:txBody>
      </p:sp>
    </p:spTree>
    <p:extLst>
      <p:ext uri="{BB962C8B-B14F-4D97-AF65-F5344CB8AC3E}">
        <p14:creationId xmlns:p14="http://schemas.microsoft.com/office/powerpoint/2010/main" val="1708837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2D36C70A-7D8E-4067-2CFA-E1BB4E706363}"/>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B3BE847-A96A-0B8B-F6AE-A0457D912234}"/>
              </a:ext>
            </a:extLst>
          </p:cNvPr>
          <p:cNvSpPr>
            <a:spLocks noGrp="1"/>
          </p:cNvSpPr>
          <p:nvPr>
            <p:ph idx="1"/>
          </p:nvPr>
        </p:nvSpPr>
        <p:spPr>
          <a:xfrm>
            <a:off x="0" y="1146195"/>
            <a:ext cx="12055733" cy="5454902"/>
          </a:xfrm>
        </p:spPr>
        <p:txBody>
          <a:bodyPr>
            <a:normAutofit/>
          </a:bodyPr>
          <a:lstStyle/>
          <a:p>
            <a:r>
              <a:rPr lang="en-US" sz="2700" dirty="0">
                <a:solidFill>
                  <a:schemeClr val="bg1"/>
                </a:solidFill>
                <a:effectLst>
                  <a:outerShdw blurRad="38100" dist="38100" dir="2700000" algn="ctr" rotWithShape="0">
                    <a:schemeClr val="tx1"/>
                  </a:outerShdw>
                </a:effectLst>
              </a:rPr>
              <a:t>Elaborating on the thought of the previous verse, the idea here seems to be: Fear not, Daniel, for although you yourself do </a:t>
            </a:r>
            <a:r>
              <a:rPr lang="en-US" sz="2700" b="1" i="1" dirty="0">
                <a:solidFill>
                  <a:schemeClr val="bg1"/>
                </a:solidFill>
                <a:effectLst>
                  <a:outerShdw blurRad="38100" dist="38100" dir="2700000" algn="ctr" rotWithShape="0">
                    <a:schemeClr val="tx1"/>
                  </a:outerShdw>
                </a:effectLst>
              </a:rPr>
              <a:t>not</a:t>
            </a:r>
            <a:r>
              <a:rPr lang="en-US" sz="2700" dirty="0">
                <a:solidFill>
                  <a:schemeClr val="bg1"/>
                </a:solidFill>
                <a:effectLst>
                  <a:outerShdw blurRad="38100" dist="38100" dir="2700000" algn="ctr" rotWithShape="0">
                    <a:schemeClr val="tx1"/>
                  </a:outerShdw>
                </a:effectLst>
              </a:rPr>
              <a:t> “</a:t>
            </a:r>
            <a:r>
              <a:rPr lang="en-US" sz="27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understand</a:t>
            </a:r>
            <a:r>
              <a:rPr lang="en-US" sz="2700" dirty="0">
                <a:solidFill>
                  <a:schemeClr val="bg1"/>
                </a:solidFill>
                <a:effectLst>
                  <a:outerShdw blurRad="38100" dist="38100" dir="2700000" algn="ctr" rotWithShape="0">
                    <a:schemeClr val="tx1"/>
                  </a:outerShdw>
                </a:effectLst>
              </a:rPr>
              <a:t>” the words of this prophesy, when that time comes of which this prophesy speaks, there will be “</a:t>
            </a:r>
            <a:r>
              <a:rPr lang="en-US" sz="27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many</a:t>
            </a:r>
            <a:r>
              <a:rPr lang="en-US" sz="2700" dirty="0">
                <a:solidFill>
                  <a:schemeClr val="bg1"/>
                </a:solidFill>
                <a:effectLst>
                  <a:outerShdw blurRad="38100" dist="38100" dir="2700000" algn="ctr" rotWithShape="0">
                    <a:schemeClr val="tx1"/>
                  </a:outerShdw>
                </a:effectLst>
              </a:rPr>
              <a:t>” who </a:t>
            </a:r>
            <a:r>
              <a:rPr lang="en-US" sz="2700" b="1" i="1" dirty="0">
                <a:solidFill>
                  <a:schemeClr val="bg1"/>
                </a:solidFill>
                <a:effectLst>
                  <a:outerShdw blurRad="38100" dist="38100" dir="2700000" algn="ctr" rotWithShape="0">
                    <a:schemeClr val="tx1"/>
                  </a:outerShdw>
                </a:effectLst>
              </a:rPr>
              <a:t>do</a:t>
            </a:r>
            <a:r>
              <a:rPr lang="en-US" sz="2700" dirty="0">
                <a:solidFill>
                  <a:schemeClr val="bg1"/>
                </a:solidFill>
                <a:effectLst>
                  <a:outerShdw blurRad="38100" dist="38100" dir="2700000" algn="ctr" rotWithShape="0">
                    <a:schemeClr val="tx1"/>
                  </a:outerShdw>
                </a:effectLst>
              </a:rPr>
              <a:t> “</a:t>
            </a:r>
            <a:r>
              <a:rPr lang="en-US" sz="27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understand</a:t>
            </a:r>
            <a:r>
              <a:rPr lang="en-US" sz="2700" dirty="0">
                <a:solidFill>
                  <a:schemeClr val="bg1"/>
                </a:solidFill>
                <a:effectLst>
                  <a:outerShdw blurRad="38100" dist="38100" dir="2700000" algn="ctr" rotWithShape="0">
                    <a:schemeClr val="tx1"/>
                  </a:outerShdw>
                </a:effectLst>
              </a:rPr>
              <a:t>” them. </a:t>
            </a:r>
          </a:p>
          <a:p>
            <a:r>
              <a:rPr lang="en-US" sz="2700" dirty="0">
                <a:solidFill>
                  <a:schemeClr val="bg1"/>
                </a:solidFill>
                <a:effectLst>
                  <a:outerShdw blurRad="38100" dist="38100" dir="2700000" algn="ctr" rotWithShape="0">
                    <a:schemeClr val="tx1"/>
                  </a:outerShdw>
                </a:effectLst>
              </a:rPr>
              <a:t>These words, “</a:t>
            </a:r>
            <a:r>
              <a:rPr lang="en-US" sz="27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shut up and sealed </a:t>
            </a:r>
            <a:r>
              <a:rPr lang="en-US" sz="2700" dirty="0">
                <a:solidFill>
                  <a:schemeClr val="bg1"/>
                </a:solidFill>
                <a:effectLst>
                  <a:outerShdw blurRad="38100" dist="38100" dir="2700000" algn="ctr" rotWithShape="0">
                    <a:schemeClr val="tx1"/>
                  </a:outerShdw>
                </a:effectLst>
              </a:rPr>
              <a:t>”until that “</a:t>
            </a:r>
            <a:r>
              <a:rPr lang="en-US" sz="27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time of the end</a:t>
            </a:r>
            <a:r>
              <a:rPr lang="en-US" sz="2700" dirty="0">
                <a:solidFill>
                  <a:schemeClr val="bg1"/>
                </a:solidFill>
                <a:effectLst>
                  <a:outerShdw blurRad="38100" dist="38100" dir="2700000" algn="ctr" rotWithShape="0">
                    <a:schemeClr val="tx1"/>
                  </a:outerShdw>
                </a:effectLst>
              </a:rPr>
              <a:t>” when the Romans lay siege to Jerusalem, will be a source of blessing to the people of God in that day. </a:t>
            </a:r>
          </a:p>
          <a:p>
            <a:r>
              <a:rPr lang="en-US" sz="2700" dirty="0">
                <a:solidFill>
                  <a:schemeClr val="bg1"/>
                </a:solidFill>
                <a:effectLst>
                  <a:outerShdw blurRad="38100" dist="38100" dir="2700000" algn="ctr" rotWithShape="0">
                    <a:schemeClr val="tx1"/>
                  </a:outerShdw>
                </a:effectLst>
              </a:rPr>
              <a:t>For persecutions, trials and afflictions will come in that “</a:t>
            </a:r>
            <a:r>
              <a:rPr lang="en-US" sz="27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time of trouble</a:t>
            </a:r>
            <a:r>
              <a:rPr lang="en-US" sz="2700" dirty="0">
                <a:solidFill>
                  <a:schemeClr val="bg1"/>
                </a:solidFill>
                <a:effectLst>
                  <a:outerShdw blurRad="38100" dist="38100" dir="2700000" algn="ctr" rotWithShape="0">
                    <a:schemeClr val="tx1"/>
                  </a:outerShdw>
                </a:effectLst>
              </a:rPr>
              <a:t>” (cf. 12:1), and when they do, there will be “</a:t>
            </a:r>
            <a:r>
              <a:rPr lang="en-US" sz="27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many</a:t>
            </a:r>
            <a:r>
              <a:rPr lang="en-US" sz="2700" dirty="0">
                <a:solidFill>
                  <a:schemeClr val="bg1"/>
                </a:solidFill>
                <a:effectLst>
                  <a:outerShdw blurRad="38100" dist="38100" dir="2700000" algn="ctr" rotWithShape="0">
                    <a:schemeClr val="tx1"/>
                  </a:outerShdw>
                </a:effectLst>
              </a:rPr>
              <a:t>” who will “</a:t>
            </a:r>
            <a:r>
              <a:rPr lang="en-US" sz="27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purify themselves and make themselves white and be refined</a:t>
            </a:r>
            <a:r>
              <a:rPr lang="en-US" sz="2700" dirty="0">
                <a:solidFill>
                  <a:schemeClr val="bg1"/>
                </a:solidFill>
                <a:effectLst>
                  <a:outerShdw blurRad="38100" dist="38100" dir="2700000" algn="ctr" rotWithShape="0">
                    <a:schemeClr val="tx1"/>
                  </a:outerShdw>
                </a:effectLst>
              </a:rPr>
              <a:t>” (i.e. be sanctified through their suffering)</a:t>
            </a:r>
          </a:p>
          <a:p>
            <a:r>
              <a:rPr lang="en-US" sz="2700" dirty="0">
                <a:solidFill>
                  <a:schemeClr val="bg1"/>
                </a:solidFill>
                <a:effectLst>
                  <a:outerShdw blurRad="38100" dist="38100" dir="2700000" algn="ctr" rotWithShape="0">
                    <a:schemeClr val="tx1"/>
                  </a:outerShdw>
                </a:effectLst>
              </a:rPr>
              <a:t>And because they “</a:t>
            </a:r>
            <a:r>
              <a:rPr lang="en-US" sz="27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are wise</a:t>
            </a:r>
            <a:r>
              <a:rPr lang="en-US" sz="2700" dirty="0">
                <a:solidFill>
                  <a:schemeClr val="bg1"/>
                </a:solidFill>
                <a:effectLst>
                  <a:outerShdw blurRad="38100" dist="38100" dir="2700000" algn="ctr" rotWithShape="0">
                    <a:schemeClr val="tx1"/>
                  </a:outerShdw>
                </a:effectLst>
              </a:rPr>
              <a:t>”, they will “</a:t>
            </a:r>
            <a:r>
              <a:rPr lang="en-US" sz="27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understand</a:t>
            </a:r>
            <a:r>
              <a:rPr lang="en-US" sz="2700" dirty="0">
                <a:solidFill>
                  <a:schemeClr val="bg1"/>
                </a:solidFill>
                <a:effectLst>
                  <a:outerShdw blurRad="38100" dist="38100" dir="2700000" algn="ctr" rotWithShape="0">
                    <a:schemeClr val="tx1"/>
                  </a:outerShdw>
                </a:effectLst>
              </a:rPr>
              <a:t>” the words of this prophecy. </a:t>
            </a:r>
          </a:p>
          <a:p>
            <a:r>
              <a:rPr lang="en-US" sz="2700" dirty="0">
                <a:solidFill>
                  <a:schemeClr val="bg1"/>
                </a:solidFill>
                <a:effectLst>
                  <a:outerShdw blurRad="38100" dist="38100" dir="2700000" algn="ctr" rotWithShape="0">
                    <a:schemeClr val="tx1"/>
                  </a:outerShdw>
                </a:effectLst>
              </a:rPr>
              <a:t>But the “</a:t>
            </a:r>
            <a:r>
              <a:rPr lang="en-US" sz="27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wicked</a:t>
            </a:r>
            <a:r>
              <a:rPr lang="en-US" sz="2700" dirty="0">
                <a:solidFill>
                  <a:schemeClr val="bg1"/>
                </a:solidFill>
                <a:effectLst>
                  <a:outerShdw blurRad="38100" dist="38100" dir="2700000" algn="ctr" rotWithShape="0">
                    <a:schemeClr val="tx1"/>
                  </a:outerShdw>
                </a:effectLst>
              </a:rPr>
              <a:t>” of that day, like the wicked of every age, will </a:t>
            </a:r>
            <a:r>
              <a:rPr lang="en-US" sz="2700" b="1" i="1" dirty="0">
                <a:solidFill>
                  <a:schemeClr val="bg1"/>
                </a:solidFill>
                <a:effectLst>
                  <a:outerShdw blurRad="38100" dist="38100" dir="2700000" algn="ctr" rotWithShape="0">
                    <a:schemeClr val="tx1"/>
                  </a:outerShdw>
                </a:effectLst>
              </a:rPr>
              <a:t>continue</a:t>
            </a:r>
            <a:r>
              <a:rPr lang="en-US" sz="2700" dirty="0">
                <a:solidFill>
                  <a:schemeClr val="bg1"/>
                </a:solidFill>
                <a:effectLst>
                  <a:outerShdw blurRad="38100" dist="38100" dir="2700000" algn="ctr" rotWithShape="0">
                    <a:schemeClr val="tx1"/>
                  </a:outerShdw>
                </a:effectLst>
              </a:rPr>
              <a:t> to act “</a:t>
            </a:r>
            <a:r>
              <a:rPr lang="en-US" sz="27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wickedly</a:t>
            </a:r>
            <a:r>
              <a:rPr lang="en-US" sz="2700" dirty="0">
                <a:solidFill>
                  <a:schemeClr val="bg1"/>
                </a:solidFill>
                <a:effectLst>
                  <a:outerShdw blurRad="38100" dist="38100" dir="2700000" algn="ctr" rotWithShape="0">
                    <a:schemeClr val="tx1"/>
                  </a:outerShdw>
                </a:effectLst>
              </a:rPr>
              <a:t>” and therefore “</a:t>
            </a:r>
            <a:r>
              <a:rPr lang="en-US" sz="27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none</a:t>
            </a:r>
            <a:r>
              <a:rPr lang="en-US" sz="2700" dirty="0">
                <a:solidFill>
                  <a:schemeClr val="bg1"/>
                </a:solidFill>
                <a:effectLst>
                  <a:outerShdw blurRad="38100" dist="38100" dir="2700000" algn="ctr" rotWithShape="0">
                    <a:schemeClr val="tx1"/>
                  </a:outerShdw>
                </a:effectLst>
              </a:rPr>
              <a:t>” of them will “</a:t>
            </a:r>
            <a:r>
              <a:rPr lang="en-US" sz="27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understand</a:t>
            </a:r>
            <a:r>
              <a:rPr lang="en-US" sz="2700" dirty="0">
                <a:solidFill>
                  <a:schemeClr val="bg1"/>
                </a:solidFill>
                <a:effectLst>
                  <a:outerShdw blurRad="38100" dist="38100" dir="2700000" algn="ctr" rotWithShape="0">
                    <a:schemeClr val="tx1"/>
                  </a:outerShdw>
                </a:effectLst>
              </a:rPr>
              <a:t>” or heed the warnings contained in this prophesy.</a:t>
            </a:r>
          </a:p>
        </p:txBody>
      </p:sp>
      <p:sp>
        <p:nvSpPr>
          <p:cNvPr id="7" name="Title 1">
            <a:extLst>
              <a:ext uri="{FF2B5EF4-FFF2-40B4-BE49-F238E27FC236}">
                <a16:creationId xmlns:a16="http://schemas.microsoft.com/office/drawing/2014/main" id="{696B1061-E748-738D-EE4C-BB51F258A05A}"/>
              </a:ext>
            </a:extLst>
          </p:cNvPr>
          <p:cNvSpPr>
            <a:spLocks noGrp="1"/>
          </p:cNvSpPr>
          <p:nvPr>
            <p:ph type="title"/>
          </p:nvPr>
        </p:nvSpPr>
        <p:spPr>
          <a:xfrm>
            <a:off x="0" y="10"/>
            <a:ext cx="12192000" cy="1046046"/>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12:10</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Many</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shall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purify themselves and make themselves white and be refined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the wicked shall act wickedly.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none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of the wicked shall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understand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those who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are wise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shall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understand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4406A196-F6E4-30B3-19D1-1E1CA1C77F09}"/>
              </a:ext>
            </a:extLst>
          </p:cNvPr>
          <p:cNvSpPr txBox="1"/>
          <p:nvPr/>
        </p:nvSpPr>
        <p:spPr>
          <a:xfrm>
            <a:off x="0" y="6488658"/>
            <a:ext cx="12192000" cy="369332"/>
          </a:xfrm>
          <a:prstGeom prst="rect">
            <a:avLst/>
          </a:prstGeom>
          <a:noFill/>
        </p:spPr>
        <p:txBody>
          <a:bodyPr wrap="square" rtlCol="0">
            <a:spAutoFit/>
          </a:bodyPr>
          <a:lstStyle/>
          <a:p>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Young, Edward J.;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Prophecy of Daniel: A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a:t>
            </a:r>
            <a:r>
              <a:rPr lang="en-US" dirty="0">
                <a:solidFill>
                  <a:schemeClr val="bg1"/>
                </a:solidFill>
                <a:effectLst>
                  <a:outerShdw blurRad="38100" dist="38100" dir="2700000" algn="ctr" rotWithShape="0">
                    <a:schemeClr val="tx1"/>
                  </a:outerShdw>
                </a:effectLst>
              </a:rPr>
              <a:t> 261</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199869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E033BF0D-7299-3FF3-70BF-EA88149BBCE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9D50ED8-16DC-A970-31B0-5DDA971A17BD}"/>
              </a:ext>
            </a:extLst>
          </p:cNvPr>
          <p:cNvSpPr>
            <a:spLocks noGrp="1"/>
          </p:cNvSpPr>
          <p:nvPr>
            <p:ph idx="1"/>
          </p:nvPr>
        </p:nvSpPr>
        <p:spPr>
          <a:xfrm>
            <a:off x="40933" y="1224572"/>
            <a:ext cx="11975821" cy="5264086"/>
          </a:xfrm>
        </p:spPr>
        <p:txBody>
          <a:bodyPr>
            <a:normAutofit fontScale="85000" lnSpcReduction="20000"/>
          </a:bodyPr>
          <a:lstStyle/>
          <a:p>
            <a:r>
              <a:rPr lang="en-US" sz="3600" dirty="0">
                <a:solidFill>
                  <a:schemeClr val="bg1"/>
                </a:solidFill>
                <a:effectLst>
                  <a:outerShdw blurRad="38100" dist="38100" dir="2700000" algn="ctr" rotWithShape="0">
                    <a:schemeClr val="tx1"/>
                  </a:outerShdw>
                </a:effectLst>
              </a:rPr>
              <a:t>These next two verses provide further details concerning the events that will take place in this future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time of trouble</a:t>
            </a:r>
            <a:r>
              <a:rPr lang="en-US" sz="3600" dirty="0">
                <a:solidFill>
                  <a:schemeClr val="bg1"/>
                </a:solidFill>
                <a:effectLst>
                  <a:outerShdw blurRad="38100" dist="38100" dir="2700000" algn="ctr" rotWithShape="0">
                    <a:schemeClr val="tx1"/>
                  </a:outerShdw>
                </a:effectLst>
              </a:rPr>
              <a:t>” described in Daniel 12:1ff, including a couple of very specific time periods: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1,290 days</a:t>
            </a:r>
            <a:r>
              <a:rPr lang="en-US" sz="3600" dirty="0">
                <a:solidFill>
                  <a:schemeClr val="bg1"/>
                </a:solidFill>
                <a:effectLst>
                  <a:outerShdw blurRad="38100" dist="38100" dir="2700000" algn="ctr" rotWithShape="0">
                    <a:schemeClr val="tx1"/>
                  </a:outerShdw>
                </a:effectLst>
              </a:rPr>
              <a:t>” and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1,335 days</a:t>
            </a:r>
            <a:r>
              <a:rPr lang="en-US" sz="3600" dirty="0">
                <a:solidFill>
                  <a:schemeClr val="bg1"/>
                </a:solidFill>
                <a:effectLst>
                  <a:outerShdw blurRad="38100" dist="38100" dir="2700000" algn="ctr" rotWithShape="0">
                    <a:schemeClr val="tx1"/>
                  </a:outerShdw>
                </a:effectLst>
              </a:rPr>
              <a:t>”.</a:t>
            </a:r>
          </a:p>
          <a:p>
            <a:r>
              <a:rPr lang="en-US" sz="3600" dirty="0">
                <a:solidFill>
                  <a:schemeClr val="bg1"/>
                </a:solidFill>
                <a:effectLst>
                  <a:outerShdw blurRad="38100" dist="38100" dir="2700000" algn="ctr" rotWithShape="0">
                    <a:schemeClr val="tx1"/>
                  </a:outerShdw>
                </a:effectLst>
              </a:rPr>
              <a:t>As you might imagine, commentaries vary significantly in how they explain these two time period and the events they involve.</a:t>
            </a:r>
          </a:p>
          <a:p>
            <a:r>
              <a:rPr lang="en-US" sz="3600" dirty="0">
                <a:solidFill>
                  <a:schemeClr val="bg1"/>
                </a:solidFill>
                <a:effectLst>
                  <a:outerShdw blurRad="38100" dist="38100" dir="2700000" algn="ctr" rotWithShape="0">
                    <a:schemeClr val="tx1"/>
                  </a:outerShdw>
                </a:effectLst>
              </a:rPr>
              <a:t>Part of the variation comes from the fact that commentaries differ in their understanding of when the events of this passage take place.</a:t>
            </a:r>
          </a:p>
          <a:p>
            <a:r>
              <a:rPr lang="en-US" sz="3600" dirty="0">
                <a:solidFill>
                  <a:schemeClr val="bg1"/>
                </a:solidFill>
                <a:effectLst>
                  <a:outerShdw blurRad="38100" dist="38100" dir="2700000" algn="ctr" rotWithShape="0">
                    <a:schemeClr val="tx1"/>
                  </a:outerShdw>
                </a:effectLst>
              </a:rPr>
              <a:t>As I’ve mentioned before, the vast majority of commentaries take a futurist view of this passage and see the events described here as occurring in the last days before the second coming of Christ. </a:t>
            </a:r>
          </a:p>
          <a:p>
            <a:r>
              <a:rPr lang="en-US" sz="3600" dirty="0">
                <a:solidFill>
                  <a:schemeClr val="bg1"/>
                </a:solidFill>
                <a:effectLst>
                  <a:outerShdw blurRad="38100" dist="38100" dir="2700000" algn="ctr" rotWithShape="0">
                    <a:schemeClr val="tx1"/>
                  </a:outerShdw>
                </a:effectLst>
              </a:rPr>
              <a:t>They see these days as including a seven-year tribulation period and an Antichrist who will be fighting the last battle against Christ and his people.</a:t>
            </a:r>
          </a:p>
        </p:txBody>
      </p:sp>
      <p:sp>
        <p:nvSpPr>
          <p:cNvPr id="7" name="Title 1">
            <a:extLst>
              <a:ext uri="{FF2B5EF4-FFF2-40B4-BE49-F238E27FC236}">
                <a16:creationId xmlns:a16="http://schemas.microsoft.com/office/drawing/2014/main" id="{00FF7061-B48E-4CFD-87AC-19B47464CB29}"/>
              </a:ext>
            </a:extLst>
          </p:cNvPr>
          <p:cNvSpPr>
            <a:spLocks noGrp="1"/>
          </p:cNvSpPr>
          <p:nvPr>
            <p:ph type="title"/>
          </p:nvPr>
        </p:nvSpPr>
        <p:spPr>
          <a:xfrm>
            <a:off x="0" y="10"/>
            <a:ext cx="12192000" cy="1156082"/>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12:11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from the time that the regular burnt offering is taken away and the abomination that makes desolate is set up, there shall be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1,290 days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Blessed is he who waits and arrives at 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1,335 days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08E27588-8226-AC74-5A4F-425666D69FD7}"/>
              </a:ext>
            </a:extLst>
          </p:cNvPr>
          <p:cNvSpPr txBox="1"/>
          <p:nvPr/>
        </p:nvSpPr>
        <p:spPr>
          <a:xfrm>
            <a:off x="0" y="6488658"/>
            <a:ext cx="12192000" cy="369332"/>
          </a:xfrm>
          <a:prstGeom prst="rect">
            <a:avLst/>
          </a:prstGeom>
          <a:noFill/>
        </p:spPr>
        <p:txBody>
          <a:bodyPr wrap="square" rtlCol="0">
            <a:spAutoFit/>
          </a:bodyPr>
          <a:lstStyle/>
          <a:p>
            <a:pPr lvl="0">
              <a:defRPr/>
            </a:pPr>
            <a:r>
              <a:rPr lang="en-US" dirty="0">
                <a:solidFill>
                  <a:srgbClr val="FFFFFF"/>
                </a:solidFill>
                <a:effectLst>
                  <a:outerShdw blurRad="50800" dist="50800" dir="5400000" algn="ctr">
                    <a:srgbClr val="000000"/>
                  </a:outerShdw>
                </a:effectLst>
                <a:latin typeface="Calibri" panose="020F0502020204030204" pitchFamily="34" charset="0"/>
              </a:rPr>
              <a:t>Mauro, Philip, </a:t>
            </a:r>
            <a:r>
              <a:rPr lang="en-US" i="1" dirty="0">
                <a:solidFill>
                  <a:srgbClr val="FFFFFF"/>
                </a:solidFill>
                <a:effectLst>
                  <a:outerShdw blurRad="50800" dist="50800" dir="5400000" algn="ctr">
                    <a:srgbClr val="000000"/>
                  </a:outerShdw>
                </a:effectLst>
                <a:latin typeface="Calibri" panose="020F0502020204030204" pitchFamily="34" charset="0"/>
              </a:rPr>
              <a:t>The Seventy Weeks: And the Great Tribulation </a:t>
            </a:r>
            <a:r>
              <a:rPr lang="en-US" dirty="0">
                <a:solidFill>
                  <a:srgbClr val="FFFFFF"/>
                </a:solidFill>
                <a:effectLst>
                  <a:outerShdw blurRad="50800" dist="50800" dir="5400000" algn="ctr">
                    <a:srgbClr val="000000"/>
                  </a:outerShdw>
                </a:effectLst>
                <a:latin typeface="Calibri" panose="020F0502020204030204" pitchFamily="34" charset="0"/>
              </a:rPr>
              <a:t>(pp.87-88)</a:t>
            </a:r>
          </a:p>
        </p:txBody>
      </p:sp>
    </p:spTree>
    <p:extLst>
      <p:ext uri="{BB962C8B-B14F-4D97-AF65-F5344CB8AC3E}">
        <p14:creationId xmlns:p14="http://schemas.microsoft.com/office/powerpoint/2010/main" val="1114249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F32384BB-8886-A062-3123-4DD582D48CFB}"/>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215CA81-11C6-A9C3-BBD6-E97DAC663A51}"/>
              </a:ext>
            </a:extLst>
          </p:cNvPr>
          <p:cNvSpPr>
            <a:spLocks noGrp="1"/>
          </p:cNvSpPr>
          <p:nvPr>
            <p:ph idx="1"/>
          </p:nvPr>
        </p:nvSpPr>
        <p:spPr>
          <a:xfrm>
            <a:off x="40933" y="1224572"/>
            <a:ext cx="11975821" cy="5337356"/>
          </a:xfrm>
        </p:spPr>
        <p:txBody>
          <a:bodyPr>
            <a:normAutofit lnSpcReduction="10000"/>
          </a:bodyPr>
          <a:lstStyle/>
          <a:p>
            <a:r>
              <a:rPr lang="en-US" sz="3200" dirty="0">
                <a:solidFill>
                  <a:schemeClr val="bg1"/>
                </a:solidFill>
                <a:effectLst>
                  <a:outerShdw blurRad="38100" dist="38100" dir="2700000" algn="ctr" rotWithShape="0">
                    <a:schemeClr val="tx1"/>
                  </a:outerShdw>
                </a:effectLst>
              </a:rPr>
              <a:t>Others see this as further description of Antiochus IV Epiphanes and his reign of terror, which has been previously mentioned and described in a couple of Daniel’s earlier prophecies.</a:t>
            </a:r>
          </a:p>
          <a:p>
            <a:r>
              <a:rPr lang="en-US" sz="3200" dirty="0">
                <a:solidFill>
                  <a:schemeClr val="bg1"/>
                </a:solidFill>
                <a:effectLst>
                  <a:outerShdw blurRad="38100" dist="38100" dir="2700000" algn="ctr" rotWithShape="0">
                    <a:schemeClr val="tx1"/>
                  </a:outerShdw>
                </a:effectLst>
              </a:rPr>
              <a:t>My view, as I’ve stated in my previous lesson (where I covered Daniel 12:1-7), is that this passage refers to the events of A.D. 70 when the Romans laid siege to Jerusalem and destroyed the temple.</a:t>
            </a:r>
          </a:p>
          <a:p>
            <a:r>
              <a:rPr lang="en-US" sz="3200" dirty="0">
                <a:solidFill>
                  <a:schemeClr val="bg1"/>
                </a:solidFill>
                <a:effectLst>
                  <a:outerShdw blurRad="38100" dist="38100" dir="2700000" algn="ctr" rotWithShape="0">
                    <a:schemeClr val="tx1"/>
                  </a:outerShdw>
                </a:effectLst>
              </a:rPr>
              <a:t>While my view has its problems, I think, on balance, it provides the best and least problematic explanation of this passage as a whole.</a:t>
            </a:r>
          </a:p>
          <a:p>
            <a:r>
              <a:rPr lang="en-US" sz="3200" dirty="0">
                <a:solidFill>
                  <a:schemeClr val="bg1"/>
                </a:solidFill>
                <a:effectLst>
                  <a:outerShdw blurRad="38100" dist="38100" dir="2700000" algn="ctr" rotWithShape="0">
                    <a:schemeClr val="tx1"/>
                  </a:outerShdw>
                </a:effectLst>
              </a:rPr>
              <a:t>Philip Mauro, who I cited quite a bit when interpreting at the last part of chapter 11 (which I see as applying to King Herod), offers what I find to be the best explanation of these two verses in particular. </a:t>
            </a:r>
          </a:p>
          <a:p>
            <a:r>
              <a:rPr lang="en-US" sz="3200" dirty="0">
                <a:solidFill>
                  <a:schemeClr val="bg1"/>
                </a:solidFill>
                <a:effectLst>
                  <a:outerShdw blurRad="38100" dist="38100" dir="2700000" algn="ctr" rotWithShape="0">
                    <a:schemeClr val="tx1"/>
                  </a:outerShdw>
                </a:effectLst>
              </a:rPr>
              <a:t>So that is the explanation I will be providing in these next few slides.</a:t>
            </a:r>
          </a:p>
          <a:p>
            <a:endParaRPr lang="en-US" sz="3200"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50D3669B-A168-F231-1EA4-F888E52D75FC}"/>
              </a:ext>
            </a:extLst>
          </p:cNvPr>
          <p:cNvSpPr>
            <a:spLocks noGrp="1"/>
          </p:cNvSpPr>
          <p:nvPr>
            <p:ph type="title"/>
          </p:nvPr>
        </p:nvSpPr>
        <p:spPr>
          <a:xfrm>
            <a:off x="0" y="10"/>
            <a:ext cx="12192000" cy="1156082"/>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12:11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from the time that the regular burnt offering is taken away and the abomination that makes desolate is set up, there shall be 1,290 days.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Blessed is he who waits and arrives at the 1,335 days.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0E284081-1E37-6812-C083-85E21DC12106}"/>
              </a:ext>
            </a:extLst>
          </p:cNvPr>
          <p:cNvSpPr txBox="1"/>
          <p:nvPr/>
        </p:nvSpPr>
        <p:spPr>
          <a:xfrm>
            <a:off x="0" y="6488658"/>
            <a:ext cx="12192000" cy="369332"/>
          </a:xfrm>
          <a:prstGeom prst="rect">
            <a:avLst/>
          </a:prstGeom>
          <a:noFill/>
        </p:spPr>
        <p:txBody>
          <a:bodyPr wrap="square" rtlCol="0">
            <a:spAutoFit/>
          </a:bodyPr>
          <a:lstStyle/>
          <a:p>
            <a:pPr lvl="0">
              <a:defRPr/>
            </a:pPr>
            <a:r>
              <a:rPr lang="en-US" dirty="0">
                <a:solidFill>
                  <a:srgbClr val="FFFFFF"/>
                </a:solidFill>
                <a:effectLst>
                  <a:outerShdw blurRad="50800" dist="50800" dir="5400000" algn="ctr">
                    <a:srgbClr val="000000"/>
                  </a:outerShdw>
                </a:effectLst>
                <a:latin typeface="Calibri" panose="020F0502020204030204" pitchFamily="34" charset="0"/>
              </a:rPr>
              <a:t>Mauro, Philip, </a:t>
            </a:r>
            <a:r>
              <a:rPr lang="en-US" i="1" dirty="0">
                <a:solidFill>
                  <a:srgbClr val="FFFFFF"/>
                </a:solidFill>
                <a:effectLst>
                  <a:outerShdw blurRad="50800" dist="50800" dir="5400000" algn="ctr">
                    <a:srgbClr val="000000"/>
                  </a:outerShdw>
                </a:effectLst>
                <a:latin typeface="Calibri" panose="020F0502020204030204" pitchFamily="34" charset="0"/>
              </a:rPr>
              <a:t>The Seventy Weeks: And the Great Tribulation </a:t>
            </a:r>
            <a:r>
              <a:rPr lang="en-US" dirty="0">
                <a:solidFill>
                  <a:srgbClr val="FFFFFF"/>
                </a:solidFill>
                <a:effectLst>
                  <a:outerShdw blurRad="50800" dist="50800" dir="5400000" algn="ctr">
                    <a:srgbClr val="000000"/>
                  </a:outerShdw>
                </a:effectLst>
                <a:latin typeface="Calibri" panose="020F0502020204030204" pitchFamily="34" charset="0"/>
              </a:rPr>
              <a:t>(pp.87-88)</a:t>
            </a:r>
          </a:p>
        </p:txBody>
      </p:sp>
    </p:spTree>
    <p:extLst>
      <p:ext uri="{BB962C8B-B14F-4D97-AF65-F5344CB8AC3E}">
        <p14:creationId xmlns:p14="http://schemas.microsoft.com/office/powerpoint/2010/main" val="35601422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0819FEBB-B4DD-5A41-6374-32393C366800}"/>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3605B34-A5D6-BDAC-2D5F-2A8A815D5FB5}"/>
              </a:ext>
            </a:extLst>
          </p:cNvPr>
          <p:cNvSpPr>
            <a:spLocks noGrp="1"/>
          </p:cNvSpPr>
          <p:nvPr>
            <p:ph idx="1"/>
          </p:nvPr>
        </p:nvSpPr>
        <p:spPr>
          <a:xfrm>
            <a:off x="40933" y="1224572"/>
            <a:ext cx="11975821" cy="5337356"/>
          </a:xfrm>
        </p:spPr>
        <p:txBody>
          <a:bodyPr>
            <a:normAutofit fontScale="77500" lnSpcReduction="20000"/>
          </a:bodyPr>
          <a:lstStyle/>
          <a:p>
            <a:r>
              <a:rPr lang="en-US" sz="4000" dirty="0">
                <a:solidFill>
                  <a:schemeClr val="bg1"/>
                </a:solidFill>
                <a:effectLst>
                  <a:outerShdw blurRad="38100" dist="38100" dir="2700000" algn="ctr" rotWithShape="0">
                    <a:schemeClr val="tx1"/>
                  </a:outerShdw>
                </a:effectLst>
              </a:rPr>
              <a:t>I believe the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regular burnt offering </a:t>
            </a:r>
            <a:r>
              <a:rPr lang="en-US" sz="4000" dirty="0">
                <a:solidFill>
                  <a:schemeClr val="bg1"/>
                </a:solidFill>
                <a:effectLst>
                  <a:outerShdw blurRad="38100" dist="38100" dir="2700000" algn="ctr" rotWithShape="0">
                    <a:schemeClr val="tx1"/>
                  </a:outerShdw>
                </a:effectLst>
              </a:rPr>
              <a:t>” mentioned here refers to the sacrifice of a lamb that was offered up every morning and evening by the Jews prior to the destruction of the temple in 70 AD. </a:t>
            </a:r>
          </a:p>
          <a:p>
            <a:r>
              <a:rPr lang="en-US" sz="4000" dirty="0">
                <a:solidFill>
                  <a:schemeClr val="bg1"/>
                </a:solidFill>
                <a:effectLst>
                  <a:outerShdw blurRad="38100" dist="38100" dir="2700000" algn="ctr" rotWithShape="0">
                    <a:schemeClr val="tx1"/>
                  </a:outerShdw>
                </a:effectLst>
              </a:rPr>
              <a:t>This sacrifice was offered </a:t>
            </a:r>
            <a:r>
              <a:rPr lang="en-US" sz="4000" b="1" i="1" dirty="0">
                <a:solidFill>
                  <a:schemeClr val="bg1"/>
                </a:solidFill>
                <a:effectLst>
                  <a:outerShdw blurRad="38100" dist="38100" dir="2700000" algn="ctr" rotWithShape="0">
                    <a:schemeClr val="tx1"/>
                  </a:outerShdw>
                </a:effectLst>
              </a:rPr>
              <a:t>daily</a:t>
            </a:r>
            <a:r>
              <a:rPr lang="en-US" sz="4000" dirty="0">
                <a:solidFill>
                  <a:schemeClr val="bg1"/>
                </a:solidFill>
                <a:effectLst>
                  <a:outerShdw blurRad="38100" dist="38100" dir="2700000" algn="ctr" rotWithShape="0">
                    <a:schemeClr val="tx1"/>
                  </a:outerShdw>
                </a:effectLst>
              </a:rPr>
              <a:t> by the children of Israel throughout their </a:t>
            </a:r>
            <a:r>
              <a:rPr lang="en-US" sz="4000" b="1" i="1" dirty="0">
                <a:solidFill>
                  <a:schemeClr val="bg1"/>
                </a:solidFill>
                <a:effectLst>
                  <a:outerShdw blurRad="38100" dist="38100" dir="2700000" algn="ctr" rotWithShape="0">
                    <a:schemeClr val="tx1"/>
                  </a:outerShdw>
                </a:effectLst>
              </a:rPr>
              <a:t>entire history</a:t>
            </a:r>
            <a:r>
              <a:rPr lang="en-US" sz="4000" dirty="0">
                <a:solidFill>
                  <a:schemeClr val="bg1"/>
                </a:solidFill>
                <a:effectLst>
                  <a:outerShdw blurRad="38100" dist="38100" dir="2700000" algn="ctr" rotWithShape="0">
                    <a:schemeClr val="tx1"/>
                  </a:outerShdw>
                </a:effectLst>
              </a:rPr>
              <a:t>, starting in the days of Moses (Exodus 29:38-45). </a:t>
            </a:r>
          </a:p>
          <a:p>
            <a:r>
              <a:rPr lang="en-US" sz="4000" dirty="0">
                <a:solidFill>
                  <a:schemeClr val="bg1"/>
                </a:solidFill>
                <a:effectLst>
                  <a:outerShdw blurRad="38100" dist="38100" dir="2700000" algn="ctr" rotWithShape="0">
                    <a:schemeClr val="tx1"/>
                  </a:outerShdw>
                </a:effectLst>
              </a:rPr>
              <a:t>But this daily sacrifice </a:t>
            </a:r>
            <a:r>
              <a:rPr lang="en-US" sz="4000" b="1" i="1" dirty="0">
                <a:solidFill>
                  <a:schemeClr val="bg1"/>
                </a:solidFill>
                <a:effectLst>
                  <a:outerShdw blurRad="38100" dist="38100" dir="2700000" algn="ctr" rotWithShape="0">
                    <a:schemeClr val="tx1"/>
                  </a:outerShdw>
                </a:effectLst>
              </a:rPr>
              <a:t>ended</a:t>
            </a:r>
            <a:r>
              <a:rPr lang="en-US" sz="4000" dirty="0">
                <a:solidFill>
                  <a:schemeClr val="bg1"/>
                </a:solidFill>
                <a:effectLst>
                  <a:outerShdw blurRad="38100" dist="38100" dir="2700000" algn="ctr" rotWithShape="0">
                    <a:schemeClr val="tx1"/>
                  </a:outerShdw>
                </a:effectLst>
              </a:rPr>
              <a:t> (was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taken away </a:t>
            </a:r>
            <a:r>
              <a:rPr lang="en-US" sz="4000" dirty="0">
                <a:solidFill>
                  <a:schemeClr val="bg1"/>
                </a:solidFill>
                <a:effectLst>
                  <a:outerShdw blurRad="38100" dist="38100" dir="2700000" algn="ctr" rotWithShape="0">
                    <a:schemeClr val="tx1"/>
                  </a:outerShdw>
                </a:effectLst>
              </a:rPr>
              <a:t>”) during the siege of Jerusalem in A.D. 70. </a:t>
            </a:r>
          </a:p>
          <a:p>
            <a:r>
              <a:rPr lang="en-US" sz="4000" dirty="0">
                <a:solidFill>
                  <a:schemeClr val="bg1"/>
                </a:solidFill>
                <a:effectLst>
                  <a:outerShdw blurRad="38100" dist="38100" dir="2700000" algn="ctr" rotWithShape="0">
                    <a:schemeClr val="tx1"/>
                  </a:outerShdw>
                </a:effectLst>
              </a:rPr>
              <a:t>And this was seen as such a </a:t>
            </a:r>
            <a:r>
              <a:rPr lang="en-US" sz="4000" b="1" i="1" dirty="0">
                <a:solidFill>
                  <a:schemeClr val="bg1"/>
                </a:solidFill>
                <a:effectLst>
                  <a:outerShdw blurRad="38100" dist="38100" dir="2700000" algn="ctr" rotWithShape="0">
                    <a:schemeClr val="tx1"/>
                  </a:outerShdw>
                </a:effectLst>
              </a:rPr>
              <a:t>significant event </a:t>
            </a:r>
            <a:r>
              <a:rPr lang="en-US" sz="4000" dirty="0">
                <a:solidFill>
                  <a:schemeClr val="bg1"/>
                </a:solidFill>
                <a:effectLst>
                  <a:outerShdw blurRad="38100" dist="38100" dir="2700000" algn="ctr" rotWithShape="0">
                    <a:schemeClr val="tx1"/>
                  </a:outerShdw>
                </a:effectLst>
              </a:rPr>
              <a:t>that Josephus recorded the very date on which this sacrifice ceased to be offered, saying:</a:t>
            </a:r>
          </a:p>
          <a:p>
            <a:pPr lvl="1"/>
            <a:r>
              <a:rPr lang="en-US" sz="4000" i="1" dirty="0">
                <a:solidFill>
                  <a:schemeClr val="bg1"/>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“And now Titus … had been informed that, on that very day, which was the seventeenth day of </a:t>
            </a:r>
            <a:r>
              <a:rPr lang="en-US" sz="4000" i="1" dirty="0" err="1">
                <a:solidFill>
                  <a:schemeClr val="bg1"/>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Panemus</a:t>
            </a:r>
            <a:r>
              <a:rPr lang="en-US" sz="4000" i="1" dirty="0">
                <a:solidFill>
                  <a:schemeClr val="bg1"/>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a:t>
            </a:r>
            <a:r>
              <a:rPr lang="en-US" sz="3400" dirty="0">
                <a:solidFill>
                  <a:srgbClr val="FFFF00"/>
                </a:solidFill>
                <a:effectLst>
                  <a:outerShdw blurRad="38100" dist="38100" dir="2700000" algn="ctr" rotWithShape="0">
                    <a:schemeClr val="tx1"/>
                  </a:outerShdw>
                </a:effectLst>
              </a:rPr>
              <a:t>(= </a:t>
            </a:r>
            <a:r>
              <a:rPr lang="en-US" sz="4000" dirty="0">
                <a:solidFill>
                  <a:srgbClr val="FFFF00"/>
                </a:solidFill>
                <a:effectLst>
                  <a:outerShdw blurRad="38100" dist="38100" dir="2700000" algn="ctr" rotWithShape="0">
                    <a:schemeClr val="tx1"/>
                  </a:outerShdw>
                </a:effectLst>
              </a:rPr>
              <a:t>July, A.D. 70</a:t>
            </a:r>
            <a:r>
              <a:rPr lang="en-US" sz="4000" dirty="0">
                <a:solidFill>
                  <a:schemeClr val="bg1"/>
                </a:solidFill>
                <a:effectLst>
                  <a:outerShdw blurRad="38100" dist="38100" dir="2700000" algn="ctr" rotWithShape="0">
                    <a:schemeClr val="tx1"/>
                  </a:outerShdw>
                </a:effectLst>
              </a:rPr>
              <a:t>)</a:t>
            </a:r>
            <a:r>
              <a:rPr lang="en-US" sz="4000" i="1" dirty="0">
                <a:solidFill>
                  <a:schemeClr val="bg1"/>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a:t>
            </a:r>
            <a:r>
              <a:rPr lang="en-US" sz="4000" b="1" i="1" dirty="0">
                <a:solidFill>
                  <a:schemeClr val="bg1"/>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the sacrifice called ‘the daily sacrifice’ had failed</a:t>
            </a:r>
            <a:r>
              <a:rPr lang="en-US" sz="4000" i="1" dirty="0">
                <a:solidFill>
                  <a:schemeClr val="bg1"/>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and had not been offered to God for want of men to offer it; and that the people were grievously troubled at it” </a:t>
            </a:r>
            <a:r>
              <a:rPr lang="en-US" sz="4000" dirty="0">
                <a:solidFill>
                  <a:schemeClr val="bg1"/>
                </a:solidFill>
                <a:effectLst>
                  <a:outerShdw blurRad="38100" dist="38100" dir="27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a:t>
            </a:r>
            <a:r>
              <a:rPr lang="en-US" sz="4000" i="1" dirty="0">
                <a:solidFill>
                  <a:schemeClr val="bg1"/>
                </a:solidFill>
                <a:effectLst>
                  <a:outerShdw blurRad="38100" dist="38100" dir="27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Wars</a:t>
            </a:r>
            <a:r>
              <a:rPr lang="en-US" sz="4000" dirty="0">
                <a:solidFill>
                  <a:schemeClr val="bg1"/>
                </a:solidFill>
                <a:effectLst>
                  <a:outerShdw blurRad="38100" dist="38100" dir="27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 VI. 2.1.)</a:t>
            </a:r>
          </a:p>
          <a:p>
            <a:endParaRPr lang="en-US" sz="3200"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B56B29C0-9A1A-5857-BDF4-F112F645FE64}"/>
              </a:ext>
            </a:extLst>
          </p:cNvPr>
          <p:cNvSpPr>
            <a:spLocks noGrp="1"/>
          </p:cNvSpPr>
          <p:nvPr>
            <p:ph type="title"/>
          </p:nvPr>
        </p:nvSpPr>
        <p:spPr>
          <a:xfrm>
            <a:off x="0" y="10"/>
            <a:ext cx="12192000" cy="1091631"/>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12:11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from the time that 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regular burnt offering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is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taken away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the abomination that makes desolate is set up, there shall be 1,290 days.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Blessed is he who waits and arrives at the 1,335 days.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E88C60AC-D6AB-3E2B-CD48-118BF62D55E4}"/>
              </a:ext>
            </a:extLst>
          </p:cNvPr>
          <p:cNvSpPr txBox="1"/>
          <p:nvPr/>
        </p:nvSpPr>
        <p:spPr>
          <a:xfrm>
            <a:off x="0" y="6488658"/>
            <a:ext cx="12192000" cy="369332"/>
          </a:xfrm>
          <a:prstGeom prst="rect">
            <a:avLst/>
          </a:prstGeom>
          <a:noFill/>
        </p:spPr>
        <p:txBody>
          <a:bodyPr wrap="square" rtlCol="0">
            <a:spAutoFit/>
          </a:bodyPr>
          <a:lstStyle/>
          <a:p>
            <a:pPr lvl="0">
              <a:defRPr/>
            </a:pPr>
            <a:r>
              <a:rPr lang="en-US" dirty="0">
                <a:solidFill>
                  <a:srgbClr val="FFFFFF"/>
                </a:solidFill>
                <a:effectLst>
                  <a:outerShdw blurRad="50800" dist="50800" dir="5400000" algn="ctr">
                    <a:srgbClr val="000000"/>
                  </a:outerShdw>
                </a:effectLst>
                <a:latin typeface="Calibri" panose="020F0502020204030204" pitchFamily="34" charset="0"/>
              </a:rPr>
              <a:t>Mauro, Philip, </a:t>
            </a:r>
            <a:r>
              <a:rPr lang="en-US" i="1" dirty="0">
                <a:solidFill>
                  <a:srgbClr val="FFFFFF"/>
                </a:solidFill>
                <a:effectLst>
                  <a:outerShdw blurRad="50800" dist="50800" dir="5400000" algn="ctr">
                    <a:srgbClr val="000000"/>
                  </a:outerShdw>
                </a:effectLst>
                <a:latin typeface="Calibri" panose="020F0502020204030204" pitchFamily="34" charset="0"/>
              </a:rPr>
              <a:t>The Seventy Weeks: And the Great Tribulation </a:t>
            </a:r>
            <a:r>
              <a:rPr lang="en-US" dirty="0">
                <a:solidFill>
                  <a:srgbClr val="FFFFFF"/>
                </a:solidFill>
                <a:effectLst>
                  <a:outerShdw blurRad="50800" dist="50800" dir="5400000" algn="ctr">
                    <a:srgbClr val="000000"/>
                  </a:outerShdw>
                </a:effectLst>
                <a:latin typeface="Calibri" panose="020F0502020204030204" pitchFamily="34" charset="0"/>
              </a:rPr>
              <a:t>(pp.87-89)</a:t>
            </a:r>
          </a:p>
        </p:txBody>
      </p:sp>
    </p:spTree>
    <p:extLst>
      <p:ext uri="{BB962C8B-B14F-4D97-AF65-F5344CB8AC3E}">
        <p14:creationId xmlns:p14="http://schemas.microsoft.com/office/powerpoint/2010/main" val="28496197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944EC52D-88F1-2821-44B9-EA8B3C86D854}"/>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286194-9B48-1B24-3F3C-6E886D2F5A5E}"/>
              </a:ext>
            </a:extLst>
          </p:cNvPr>
          <p:cNvSpPr>
            <a:spLocks noGrp="1"/>
          </p:cNvSpPr>
          <p:nvPr>
            <p:ph idx="1"/>
          </p:nvPr>
        </p:nvSpPr>
        <p:spPr>
          <a:xfrm>
            <a:off x="40933" y="1446122"/>
            <a:ext cx="11975821" cy="5042536"/>
          </a:xfrm>
        </p:spPr>
        <p:txBody>
          <a:bodyPr>
            <a:normAutofit fontScale="85000" lnSpcReduction="20000"/>
          </a:bodyPr>
          <a:lstStyle/>
          <a:p>
            <a:r>
              <a:rPr lang="en-US" sz="3600" dirty="0">
                <a:solidFill>
                  <a:schemeClr val="bg1"/>
                </a:solidFill>
                <a:effectLst>
                  <a:outerShdw blurRad="38100" dist="38100" dir="2700000" algn="ctr" rotWithShape="0">
                    <a:schemeClr val="tx1"/>
                  </a:outerShdw>
                </a:effectLst>
              </a:rPr>
              <a:t>The phrase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abomination that makes desolate</a:t>
            </a:r>
            <a:r>
              <a:rPr lang="en-US" sz="3600" dirty="0">
                <a:solidFill>
                  <a:schemeClr val="bg1"/>
                </a:solidFill>
                <a:effectLst>
                  <a:outerShdw blurRad="38100" dist="38100" dir="2700000" algn="ctr" rotWithShape="0">
                    <a:schemeClr val="tx1"/>
                  </a:outerShdw>
                </a:effectLst>
              </a:rPr>
              <a:t>” is cited by Jesus in a sermon given just prior to his crucifixion, known as the </a:t>
            </a:r>
            <a:r>
              <a:rPr lang="en-US" sz="3600" b="1" i="1" dirty="0">
                <a:solidFill>
                  <a:schemeClr val="bg1"/>
                </a:solidFill>
                <a:effectLst>
                  <a:outerShdw blurRad="38100" dist="38100" dir="2700000" algn="ctr" rotWithShape="0">
                    <a:schemeClr val="tx1"/>
                  </a:outerShdw>
                </a:effectLst>
              </a:rPr>
              <a:t>Olivet Discourse</a:t>
            </a:r>
            <a:r>
              <a:rPr lang="en-US" sz="3600" dirty="0">
                <a:solidFill>
                  <a:schemeClr val="bg1"/>
                </a:solidFill>
                <a:effectLst>
                  <a:outerShdw blurRad="38100" dist="38100" dir="2700000" algn="ctr" rotWithShape="0">
                    <a:schemeClr val="tx1"/>
                  </a:outerShdw>
                </a:effectLst>
              </a:rPr>
              <a:t>,</a:t>
            </a:r>
            <a:r>
              <a:rPr lang="en-US" sz="3600" b="1" i="1" dirty="0">
                <a:solidFill>
                  <a:schemeClr val="bg1"/>
                </a:solidFill>
                <a:effectLst>
                  <a:outerShdw blurRad="38100" dist="38100" dir="2700000" algn="ctr" rotWithShape="0">
                    <a:schemeClr val="tx1"/>
                  </a:outerShdw>
                </a:effectLst>
              </a:rPr>
              <a:t> </a:t>
            </a:r>
            <a:r>
              <a:rPr lang="en-US" sz="3600" dirty="0">
                <a:solidFill>
                  <a:schemeClr val="bg1"/>
                </a:solidFill>
                <a:effectLst>
                  <a:outerShdw blurRad="38100" dist="38100" dir="2700000" algn="ctr" rotWithShape="0">
                    <a:schemeClr val="tx1"/>
                  </a:outerShdw>
                </a:effectLst>
              </a:rPr>
              <a:t>which we find recorded in all three of the synoptic Gospels (Mat 24-25; Mark 13; Luke 21:5-36).</a:t>
            </a:r>
          </a:p>
          <a:p>
            <a:r>
              <a:rPr lang="en-US" sz="3600" dirty="0">
                <a:solidFill>
                  <a:schemeClr val="bg1"/>
                </a:solidFill>
                <a:effectLst>
                  <a:outerShdw blurRad="38100" dist="38100" dir="2700000" algn="ctr" rotWithShape="0">
                    <a:schemeClr val="tx1"/>
                  </a:outerShdw>
                </a:effectLst>
              </a:rPr>
              <a:t>In that sermon, Jesus prophesies a number of future events, including a series of events which he tells his audience would occur </a:t>
            </a:r>
            <a:r>
              <a:rPr lang="en-US" sz="3600" b="1" i="1" dirty="0">
                <a:solidFill>
                  <a:schemeClr val="bg1"/>
                </a:solidFill>
                <a:effectLst>
                  <a:outerShdw blurRad="38100" dist="38100" dir="2700000" algn="ctr" rotWithShape="0">
                    <a:schemeClr val="tx1"/>
                  </a:outerShdw>
                </a:effectLst>
              </a:rPr>
              <a:t>before</a:t>
            </a:r>
            <a:r>
              <a:rPr lang="en-US" sz="3600" dirty="0">
                <a:solidFill>
                  <a:schemeClr val="bg1"/>
                </a:solidFill>
                <a:effectLst>
                  <a:outerShdw blurRad="38100" dist="38100" dir="2700000" algn="ctr" rotWithShape="0">
                    <a:schemeClr val="tx1"/>
                  </a:outerShdw>
                </a:effectLst>
              </a:rPr>
              <a:t> the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generation</a:t>
            </a:r>
            <a:r>
              <a:rPr lang="en-US" sz="3600" dirty="0">
                <a:solidFill>
                  <a:schemeClr val="bg1"/>
                </a:solidFill>
                <a:effectLst>
                  <a:outerShdw blurRad="38100" dist="38100" dir="2700000" algn="ctr" rotWithShape="0">
                    <a:schemeClr val="tx1"/>
                  </a:outerShdw>
                </a:effectLst>
              </a:rPr>
              <a:t>” of those standing there (in A.D. 30) had passed away (Mat 24:34).</a:t>
            </a:r>
          </a:p>
          <a:p>
            <a:r>
              <a:rPr lang="en-US" sz="3700" dirty="0">
                <a:solidFill>
                  <a:schemeClr val="bg1"/>
                </a:solidFill>
                <a:effectLst>
                  <a:outerShdw blurRad="38100" dist="38100" dir="2700000" algn="ctr" rotWithShape="0">
                    <a:schemeClr val="tx1"/>
                  </a:outerShdw>
                </a:effectLst>
              </a:rPr>
              <a:t>Specifically, Jesus prophesied that within the lifetime of those standing there, the Roman armies would:</a:t>
            </a:r>
          </a:p>
          <a:p>
            <a:pPr lvl="1"/>
            <a:r>
              <a:rPr lang="en-US" sz="3300" dirty="0">
                <a:solidFill>
                  <a:schemeClr val="bg1"/>
                </a:solidFill>
                <a:effectLst>
                  <a:outerShdw blurRad="38100" dist="38100" dir="2700000" algn="ctr" rotWithShape="0">
                    <a:schemeClr val="tx1"/>
                  </a:outerShdw>
                </a:effectLst>
              </a:rPr>
              <a:t>Lay siege to the city of Jerusalem (Luke 21:20) </a:t>
            </a:r>
          </a:p>
          <a:p>
            <a:pPr lvl="1"/>
            <a:r>
              <a:rPr lang="en-US" sz="3300" dirty="0">
                <a:solidFill>
                  <a:schemeClr val="bg1"/>
                </a:solidFill>
                <a:effectLst>
                  <a:outerShdw blurRad="38100" dist="38100" dir="2700000" algn="ctr" rotWithShape="0">
                    <a:schemeClr val="tx1"/>
                  </a:outerShdw>
                </a:effectLst>
              </a:rPr>
              <a:t>And would eventually tear down the temple complex to such an extent that “</a:t>
            </a:r>
            <a:r>
              <a:rPr lang="en-US" sz="33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there will not be left… one stone upon another that will not be thrown down</a:t>
            </a:r>
            <a:r>
              <a:rPr lang="en-US" sz="3300" dirty="0">
                <a:solidFill>
                  <a:schemeClr val="bg1"/>
                </a:solidFill>
                <a:effectLst>
                  <a:outerShdw blurRad="38100" dist="38100" dir="2700000" algn="ctr" rotWithShape="0">
                    <a:schemeClr val="tx1"/>
                  </a:outerShdw>
                </a:effectLst>
              </a:rPr>
              <a:t>” (Mat 24:2)</a:t>
            </a:r>
          </a:p>
        </p:txBody>
      </p:sp>
      <p:sp>
        <p:nvSpPr>
          <p:cNvPr id="7" name="Title 1">
            <a:extLst>
              <a:ext uri="{FF2B5EF4-FFF2-40B4-BE49-F238E27FC236}">
                <a16:creationId xmlns:a16="http://schemas.microsoft.com/office/drawing/2014/main" id="{CA9E0907-C455-DE30-83A4-FA83B462CD87}"/>
              </a:ext>
            </a:extLst>
          </p:cNvPr>
          <p:cNvSpPr>
            <a:spLocks noGrp="1"/>
          </p:cNvSpPr>
          <p:nvPr>
            <p:ph type="title"/>
          </p:nvPr>
        </p:nvSpPr>
        <p:spPr>
          <a:xfrm>
            <a:off x="0" y="10"/>
            <a:ext cx="12192000" cy="1156082"/>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12:11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from the time that the regular burnt offering is taken away and 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abomination that makes desolate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is set up, there shall be 1,290 days.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Blessed is he who waits and arrives at the 1,335 days.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4315D703-7CF8-FFE2-8555-D725C9B2CA04}"/>
              </a:ext>
            </a:extLst>
          </p:cNvPr>
          <p:cNvSpPr txBox="1"/>
          <p:nvPr/>
        </p:nvSpPr>
        <p:spPr>
          <a:xfrm>
            <a:off x="0" y="6488658"/>
            <a:ext cx="12192000" cy="369332"/>
          </a:xfrm>
          <a:prstGeom prst="rect">
            <a:avLst/>
          </a:prstGeom>
          <a:noFill/>
        </p:spPr>
        <p:txBody>
          <a:bodyPr wrap="square" rtlCol="0">
            <a:spAutoFit/>
          </a:bodyPr>
          <a:lstStyle/>
          <a:p>
            <a:pPr lvl="0">
              <a:defRPr/>
            </a:pPr>
            <a:r>
              <a:rPr lang="en-US" dirty="0">
                <a:solidFill>
                  <a:srgbClr val="FFFFFF"/>
                </a:solidFill>
                <a:effectLst>
                  <a:outerShdw blurRad="50800" dist="50800" dir="5400000" algn="ctr">
                    <a:srgbClr val="000000"/>
                  </a:outerShdw>
                </a:effectLst>
                <a:latin typeface="Calibri" panose="020F0502020204030204" pitchFamily="34" charset="0"/>
              </a:rPr>
              <a:t>Mauro, Philip, </a:t>
            </a:r>
            <a:r>
              <a:rPr lang="en-US" i="1" dirty="0">
                <a:solidFill>
                  <a:srgbClr val="FFFFFF"/>
                </a:solidFill>
                <a:effectLst>
                  <a:outerShdw blurRad="50800" dist="50800" dir="5400000" algn="ctr">
                    <a:srgbClr val="000000"/>
                  </a:outerShdw>
                </a:effectLst>
                <a:latin typeface="Calibri" panose="020F0502020204030204" pitchFamily="34" charset="0"/>
              </a:rPr>
              <a:t>The Seventy Weeks: And the Great Tribulation </a:t>
            </a:r>
            <a:r>
              <a:rPr lang="en-US" dirty="0">
                <a:solidFill>
                  <a:srgbClr val="FFFFFF"/>
                </a:solidFill>
                <a:effectLst>
                  <a:outerShdw blurRad="50800" dist="50800" dir="5400000" algn="ctr">
                    <a:srgbClr val="000000"/>
                  </a:outerShdw>
                </a:effectLst>
                <a:latin typeface="Calibri" panose="020F0502020204030204" pitchFamily="34" charset="0"/>
              </a:rPr>
              <a:t>(pp.87-89)</a:t>
            </a:r>
          </a:p>
        </p:txBody>
      </p:sp>
    </p:spTree>
    <p:extLst>
      <p:ext uri="{BB962C8B-B14F-4D97-AF65-F5344CB8AC3E}">
        <p14:creationId xmlns:p14="http://schemas.microsoft.com/office/powerpoint/2010/main" val="33394619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0626C3D8-D164-3C66-7085-A4DB5CE4E48A}"/>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6E7B456-1687-C721-AE7E-12B0566D2FF5}"/>
              </a:ext>
            </a:extLst>
          </p:cNvPr>
          <p:cNvSpPr>
            <a:spLocks noGrp="1"/>
          </p:cNvSpPr>
          <p:nvPr>
            <p:ph idx="1"/>
          </p:nvPr>
        </p:nvSpPr>
        <p:spPr>
          <a:xfrm>
            <a:off x="40933" y="1321248"/>
            <a:ext cx="11975821" cy="5087503"/>
          </a:xfrm>
        </p:spPr>
        <p:txBody>
          <a:bodyPr>
            <a:normAutofit lnSpcReduction="10000"/>
          </a:bodyPr>
          <a:lstStyle/>
          <a:p>
            <a:r>
              <a:rPr lang="en-US" sz="3200" dirty="0">
                <a:solidFill>
                  <a:schemeClr val="bg1"/>
                </a:solidFill>
                <a:effectLst>
                  <a:outerShdw blurRad="38100" dist="38100" dir="2700000" algn="ctr" rotWithShape="0">
                    <a:schemeClr val="tx1"/>
                  </a:outerShdw>
                </a:effectLst>
              </a:rPr>
              <a:t>Jesus then </a:t>
            </a:r>
            <a:r>
              <a:rPr lang="en-US" sz="3200" b="1" i="1" dirty="0">
                <a:solidFill>
                  <a:schemeClr val="bg1"/>
                </a:solidFill>
                <a:effectLst>
                  <a:outerShdw blurRad="38100" dist="38100" dir="2700000" algn="ctr" rotWithShape="0">
                    <a:schemeClr val="tx1"/>
                  </a:outerShdw>
                </a:effectLst>
              </a:rPr>
              <a:t>warned</a:t>
            </a:r>
            <a:r>
              <a:rPr lang="en-US" sz="3200" dirty="0">
                <a:solidFill>
                  <a:schemeClr val="bg1"/>
                </a:solidFill>
                <a:effectLst>
                  <a:outerShdw blurRad="38100" dist="38100" dir="2700000" algn="ctr" rotWithShape="0">
                    <a:schemeClr val="tx1"/>
                  </a:outerShdw>
                </a:effectLst>
              </a:rPr>
              <a:t> his listeners (since a number of them would still be alive when these events occurred) that as soon as they saw these things </a:t>
            </a:r>
            <a:r>
              <a:rPr lang="en-US" sz="3200" b="1" i="1" dirty="0">
                <a:solidFill>
                  <a:schemeClr val="bg1"/>
                </a:solidFill>
                <a:effectLst>
                  <a:outerShdw blurRad="38100" dist="38100" dir="2700000" algn="ctr" rotWithShape="0">
                    <a:schemeClr val="tx1"/>
                  </a:outerShdw>
                </a:effectLst>
              </a:rPr>
              <a:t>beginning</a:t>
            </a:r>
            <a:r>
              <a:rPr lang="en-US" sz="3200" dirty="0">
                <a:solidFill>
                  <a:schemeClr val="bg1"/>
                </a:solidFill>
                <a:effectLst>
                  <a:outerShdw blurRad="38100" dist="38100" dir="2700000" algn="ctr" rotWithShape="0">
                    <a:schemeClr val="tx1"/>
                  </a:outerShdw>
                </a:effectLst>
              </a:rPr>
              <a:t> to occur, they should </a:t>
            </a:r>
            <a:r>
              <a:rPr lang="en-US" sz="3200" b="1" i="1" dirty="0">
                <a:solidFill>
                  <a:schemeClr val="bg1"/>
                </a:solidFill>
                <a:effectLst>
                  <a:outerShdw blurRad="38100" dist="38100" dir="2700000" algn="ctr" rotWithShape="0">
                    <a:schemeClr val="tx1"/>
                  </a:outerShdw>
                </a:effectLst>
              </a:rPr>
              <a:t>flee</a:t>
            </a:r>
            <a:r>
              <a:rPr lang="en-US" sz="3200" dirty="0">
                <a:solidFill>
                  <a:schemeClr val="bg1"/>
                </a:solidFill>
                <a:effectLst>
                  <a:outerShdw blurRad="38100" dist="38100" dir="2700000" algn="ctr" rotWithShape="0">
                    <a:schemeClr val="tx1"/>
                  </a:outerShdw>
                </a:effectLst>
              </a:rPr>
              <a:t> the city in </a:t>
            </a:r>
            <a:r>
              <a:rPr lang="en-US" sz="3200" b="1" i="1" dirty="0">
                <a:solidFill>
                  <a:schemeClr val="bg1"/>
                </a:solidFill>
                <a:effectLst>
                  <a:outerShdw blurRad="38100" dist="38100" dir="2700000" algn="ctr" rotWithShape="0">
                    <a:schemeClr val="tx1"/>
                  </a:outerShdw>
                </a:effectLst>
              </a:rPr>
              <a:t>haste</a:t>
            </a:r>
            <a:r>
              <a:rPr lang="en-US" sz="3200" dirty="0">
                <a:solidFill>
                  <a:schemeClr val="bg1"/>
                </a:solidFill>
                <a:effectLst>
                  <a:outerShdw blurRad="38100" dist="38100" dir="2700000" algn="ctr" rotWithShape="0">
                    <a:schemeClr val="tx1"/>
                  </a:outerShdw>
                </a:effectLst>
              </a:rPr>
              <a:t> :</a:t>
            </a:r>
          </a:p>
          <a:p>
            <a:pPr lvl="1"/>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Let those who are in Judea flee to the mountains. Let the one who is on the housetop not go down to take what is in his house, and let the one who is in the field not turn back to take his cloak. And alas for women who are pregnant and for those who are nursing infants in those days! Pray that your flight may not be in winter or on a Sabbath. </a:t>
            </a:r>
            <a:r>
              <a:rPr lang="en-US" sz="2800" dirty="0">
                <a:solidFill>
                  <a:schemeClr val="bg1"/>
                </a:solidFill>
                <a:effectLst>
                  <a:outerShdw blurRad="38100" dist="38100" dir="2700000" algn="ctr" rotWithShape="0">
                    <a:schemeClr val="tx1"/>
                  </a:outerShdw>
                </a:effectLst>
              </a:rPr>
              <a:t>(Mat 24:16-20)</a:t>
            </a:r>
          </a:p>
          <a:p>
            <a:r>
              <a:rPr lang="en-US" sz="3200" dirty="0">
                <a:solidFill>
                  <a:schemeClr val="bg1"/>
                </a:solidFill>
                <a:effectLst>
                  <a:outerShdw blurRad="38100" dist="38100" dir="2700000" algn="ctr" rotWithShape="0">
                    <a:schemeClr val="tx1"/>
                  </a:outerShdw>
                </a:effectLst>
              </a:rPr>
              <a:t>Jesus then went on to tell them </a:t>
            </a:r>
            <a:r>
              <a:rPr lang="en-US" sz="3200" b="1" i="1" dirty="0">
                <a:solidFill>
                  <a:schemeClr val="bg1"/>
                </a:solidFill>
                <a:effectLst>
                  <a:outerShdw blurRad="38100" dist="38100" dir="2700000" algn="ctr" rotWithShape="0">
                    <a:schemeClr val="tx1"/>
                  </a:outerShdw>
                </a:effectLst>
              </a:rPr>
              <a:t>why</a:t>
            </a:r>
            <a:r>
              <a:rPr lang="en-US" sz="3200" dirty="0">
                <a:solidFill>
                  <a:schemeClr val="bg1"/>
                </a:solidFill>
                <a:effectLst>
                  <a:outerShdw blurRad="38100" dist="38100" dir="2700000" algn="ctr" rotWithShape="0">
                    <a:schemeClr val="tx1"/>
                  </a:outerShdw>
                </a:effectLst>
              </a:rPr>
              <a:t> they need to flee in haste - so as to avoid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great tribulation, such as has not been from the beginning of the world until now, no, and never will be.</a:t>
            </a:r>
            <a:r>
              <a:rPr lang="en-US" sz="3200" dirty="0">
                <a:solidFill>
                  <a:schemeClr val="bg1"/>
                </a:solidFill>
                <a:effectLst>
                  <a:outerShdw blurRad="38100" dist="38100" dir="2700000" algn="ctr" rotWithShape="0">
                    <a:schemeClr val="tx1"/>
                  </a:outerShdw>
                </a:effectLst>
              </a:rPr>
              <a:t>” (Mat 24:21 cf. Daniel 12:1) </a:t>
            </a:r>
          </a:p>
        </p:txBody>
      </p:sp>
      <p:sp>
        <p:nvSpPr>
          <p:cNvPr id="7" name="Title 1">
            <a:extLst>
              <a:ext uri="{FF2B5EF4-FFF2-40B4-BE49-F238E27FC236}">
                <a16:creationId xmlns:a16="http://schemas.microsoft.com/office/drawing/2014/main" id="{7EB6D492-59EA-A0EA-4621-42B4F75EF218}"/>
              </a:ext>
            </a:extLst>
          </p:cNvPr>
          <p:cNvSpPr>
            <a:spLocks noGrp="1"/>
          </p:cNvSpPr>
          <p:nvPr>
            <p:ph type="title"/>
          </p:nvPr>
        </p:nvSpPr>
        <p:spPr>
          <a:xfrm>
            <a:off x="0" y="10"/>
            <a:ext cx="12192000" cy="1156082"/>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12:11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from the time that the regular burnt offering is taken away and 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abomination that makes desolate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is set up, there shall be 1,290 days.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Blessed is he who waits and arrives at the 1,335 days.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7BBE6B8B-36A4-AFB2-CA06-7919670BE851}"/>
              </a:ext>
            </a:extLst>
          </p:cNvPr>
          <p:cNvSpPr txBox="1"/>
          <p:nvPr/>
        </p:nvSpPr>
        <p:spPr>
          <a:xfrm>
            <a:off x="0" y="6488658"/>
            <a:ext cx="12192000" cy="369332"/>
          </a:xfrm>
          <a:prstGeom prst="rect">
            <a:avLst/>
          </a:prstGeom>
          <a:noFill/>
        </p:spPr>
        <p:txBody>
          <a:bodyPr wrap="square" rtlCol="0">
            <a:spAutoFit/>
          </a:bodyPr>
          <a:lstStyle/>
          <a:p>
            <a:pPr lvl="0">
              <a:defRPr/>
            </a:pPr>
            <a:r>
              <a:rPr lang="en-US" dirty="0">
                <a:solidFill>
                  <a:srgbClr val="FFFFFF"/>
                </a:solidFill>
                <a:effectLst>
                  <a:outerShdw blurRad="50800" dist="50800" dir="5400000" algn="ctr">
                    <a:srgbClr val="000000"/>
                  </a:outerShdw>
                </a:effectLst>
                <a:latin typeface="Calibri" panose="020F0502020204030204" pitchFamily="34" charset="0"/>
              </a:rPr>
              <a:t>Mauro, Philip, </a:t>
            </a:r>
            <a:r>
              <a:rPr lang="en-US" i="1" dirty="0">
                <a:solidFill>
                  <a:srgbClr val="FFFFFF"/>
                </a:solidFill>
                <a:effectLst>
                  <a:outerShdw blurRad="50800" dist="50800" dir="5400000" algn="ctr">
                    <a:srgbClr val="000000"/>
                  </a:outerShdw>
                </a:effectLst>
                <a:latin typeface="Calibri" panose="020F0502020204030204" pitchFamily="34" charset="0"/>
              </a:rPr>
              <a:t>The Seventy Weeks: And the Great Tribulation </a:t>
            </a:r>
            <a:r>
              <a:rPr lang="en-US" dirty="0">
                <a:solidFill>
                  <a:srgbClr val="FFFFFF"/>
                </a:solidFill>
                <a:effectLst>
                  <a:outerShdw blurRad="50800" dist="50800" dir="5400000" algn="ctr">
                    <a:srgbClr val="000000"/>
                  </a:outerShdw>
                </a:effectLst>
                <a:latin typeface="Calibri" panose="020F0502020204030204" pitchFamily="34" charset="0"/>
              </a:rPr>
              <a:t>(pp.87-89)</a:t>
            </a:r>
          </a:p>
        </p:txBody>
      </p:sp>
    </p:spTree>
    <p:extLst>
      <p:ext uri="{BB962C8B-B14F-4D97-AF65-F5344CB8AC3E}">
        <p14:creationId xmlns:p14="http://schemas.microsoft.com/office/powerpoint/2010/main" val="17813015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195916</TotalTime>
  <Words>3911</Words>
  <Application>Microsoft Office PowerPoint</Application>
  <PresentationFormat>Widescreen</PresentationFormat>
  <Paragraphs>158</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Cambria</vt:lpstr>
      <vt:lpstr>Candara</vt:lpstr>
      <vt:lpstr>Times New Roman</vt:lpstr>
      <vt:lpstr>Wingdings</vt:lpstr>
      <vt:lpstr>Office Theme</vt:lpstr>
      <vt:lpstr>PowerPoint Presentation</vt:lpstr>
      <vt:lpstr>Daniel Seeks Clarification and Receives Assurance (12:8-13)</vt:lpstr>
      <vt:lpstr>12:8 I heard, but I did not understand. Then I said, "O my lord, what shall be the outcome of these things?” 9 He said, "Go your way, Daniel, for the words are shut up and sealed until the time of the end. (ESV)</vt:lpstr>
      <vt:lpstr>12:10 Many shall purify themselves and make themselves white and be refined, but the wicked shall act wickedly. And none of the wicked shall understand, but those who are wise shall understand. (ESV)</vt:lpstr>
      <vt:lpstr>12:11 And from the time that the regular burnt offering is taken away and the abomination that makes desolate is set up, there shall be 1,290 days. 12 Blessed is he who waits and arrives at the 1,335 days. (ESV)</vt:lpstr>
      <vt:lpstr>12:11 And from the time that the regular burnt offering is taken away and the abomination that makes desolate is set up, there shall be 1,290 days. 12 Blessed is he who waits and arrives at the 1,335 days. (ESV)</vt:lpstr>
      <vt:lpstr>12:11 And from the time that the regular burnt offering is taken away and the abomination that makes desolate is set up, there shall be 1,290 days. 12 Blessed is he who waits and arrives at the 1,335 days. (ESV)</vt:lpstr>
      <vt:lpstr>12:11 And from the time that the regular burnt offering is taken away and the abomination that makes desolate is set up, there shall be 1,290 days. 12 Blessed is he who waits and arrives at the 1,335 days. (ESV)</vt:lpstr>
      <vt:lpstr>12:11 And from the time that the regular burnt offering is taken away and the abomination that makes desolate is set up, there shall be 1,290 days. 12 Blessed is he who waits and arrives at the 1,335 days. (ESV)</vt:lpstr>
      <vt:lpstr>12:11 And from the time that the regular burnt offering is taken away and the abomination that makes desolate is set up, there shall be 1,290 days. 12 Blessed is he who waits and arrives at the 1,335 days. (ESV)</vt:lpstr>
      <vt:lpstr>12:11 And from the time that the regular burnt offering is taken away and the abomination that makes desolate is set up, there shall be 1,290 days. 12 Blessed is he who waits and arrives at the 1,335 days. (ESV)</vt:lpstr>
      <vt:lpstr>12:11 And from the time that the regular burnt offering is taken away and the abomination that makes desolate is set up, there shall be 1,290 days. 12 Blessed is he who waits and arrives at the 1,335 days. (ESV)</vt:lpstr>
      <vt:lpstr>12:11 And from the time that the regular burnt offering is taken away and the abomination that makes desolate is set up, there shall be 1,290 days. 12 Blessed is he who waits and arrives at the 1,335 days. (ESV)</vt:lpstr>
      <vt:lpstr>12:11 And from the time that the regular burnt offering is taken away and the abomination that makes desolate is set up, there shall be 1,290 days. 12 Blessed is he who waits and arrives at the 1,335 days. (ESV)</vt:lpstr>
      <vt:lpstr>12:13 But go your way till the end. And you shall rest and shall stand in your allotted place at the end of the days." (ESV)</vt:lpstr>
      <vt:lpstr>12:13 But go your way till the end. And you shall rest and shall stand in your allotted place at the end of the days." (ESV)</vt:lpstr>
      <vt:lpstr>A Quick High-Level Summary of the Book of Daniel</vt:lpstr>
      <vt:lpstr>Class Discussion Time</vt:lpstr>
      <vt:lpstr>Class Discussion Time</vt:lpstr>
      <vt:lpstr>Class Discussion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Connolly</dc:creator>
  <cp:lastModifiedBy>Robert Connolly</cp:lastModifiedBy>
  <cp:revision>1612</cp:revision>
  <cp:lastPrinted>2025-10-12T14:18:46Z</cp:lastPrinted>
  <dcterms:created xsi:type="dcterms:W3CDTF">2024-11-22T01:38:01Z</dcterms:created>
  <dcterms:modified xsi:type="dcterms:W3CDTF">2025-10-13T01:48:48Z</dcterms:modified>
</cp:coreProperties>
</file>