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2.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3.xml" ContentType="application/vnd.openxmlformats-officedocument.presentationml.notesSlide+xml"/>
  <Override PartName="/ppt/theme/themeOverride11.xml" ContentType="application/vnd.openxmlformats-officedocument.themeOverride+xml"/>
  <Override PartName="/ppt/notesSlides/notesSlide4.xml" ContentType="application/vnd.openxmlformats-officedocument.presentationml.notesSlide+xml"/>
  <Override PartName="/ppt/theme/themeOverride12.xml" ContentType="application/vnd.openxmlformats-officedocument.themeOverride+xml"/>
  <Override PartName="/ppt/notesSlides/notesSlide5.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6.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7.xml" ContentType="application/vnd.openxmlformats-officedocument.presentationml.notesSlide+xml"/>
  <Override PartName="/ppt/theme/themeOverride17.xml" ContentType="application/vnd.openxmlformats-officedocument.themeOverride+xml"/>
  <Override PartName="/ppt/notesSlides/notesSlide8.xml" ContentType="application/vnd.openxmlformats-officedocument.presentationml.notesSlide+xml"/>
  <Override PartName="/ppt/theme/themeOverride18.xml" ContentType="application/vnd.openxmlformats-officedocument.themeOverride+xml"/>
  <Override PartName="/ppt/notesSlides/notesSlide9.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notesSlides/notesSlide10.xml" ContentType="application/vnd.openxmlformats-officedocument.presentationml.notesSlide+xml"/>
  <Override PartName="/ppt/theme/themeOverride21.xml" ContentType="application/vnd.openxmlformats-officedocument.themeOverride+xml"/>
  <Override PartName="/ppt/notesSlides/notesSlide11.xml" ContentType="application/vnd.openxmlformats-officedocument.presentationml.notesSlide+xml"/>
  <Override PartName="/ppt/theme/themeOverride22.xml" ContentType="application/vnd.openxmlformats-officedocument.themeOverride+xml"/>
  <Override PartName="/ppt/notesSlides/notesSlide12.xml" ContentType="application/vnd.openxmlformats-officedocument.presentationml.notesSlide+xml"/>
  <Override PartName="/ppt/theme/themeOverride23.xml" ContentType="application/vnd.openxmlformats-officedocument.themeOverride+xml"/>
  <Override PartName="/ppt/notesSlides/notesSlide13.xml" ContentType="application/vnd.openxmlformats-officedocument.presentationml.notesSlide+xml"/>
  <Override PartName="/ppt/theme/themeOverride24.xml" ContentType="application/vnd.openxmlformats-officedocument.themeOverride+xml"/>
  <Override PartName="/ppt/notesSlides/notesSlide14.xml" ContentType="application/vnd.openxmlformats-officedocument.presentationml.notesSlide+xml"/>
  <Override PartName="/ppt/theme/themeOverride25.xml" ContentType="application/vnd.openxmlformats-officedocument.themeOverride+xml"/>
  <Override PartName="/ppt/notesSlides/notesSlide15.xml" ContentType="application/vnd.openxmlformats-officedocument.presentationml.notesSlide+xml"/>
  <Override PartName="/ppt/theme/themeOverride26.xml" ContentType="application/vnd.openxmlformats-officedocument.themeOverride+xml"/>
  <Override PartName="/ppt/notesSlides/notesSlide16.xml" ContentType="application/vnd.openxmlformats-officedocument.presentationml.notesSlide+xml"/>
  <Override PartName="/ppt/theme/themeOverride27.xml" ContentType="application/vnd.openxmlformats-officedocument.themeOverride+xml"/>
  <Override PartName="/ppt/notesSlides/notesSlide17.xml" ContentType="application/vnd.openxmlformats-officedocument.presentationml.notesSlide+xml"/>
  <Override PartName="/ppt/theme/themeOverride28.xml" ContentType="application/vnd.openxmlformats-officedocument.themeOverride+xml"/>
  <Override PartName="/ppt/notesSlides/notesSlide18.xml" ContentType="application/vnd.openxmlformats-officedocument.presentationml.notesSlide+xml"/>
  <Override PartName="/ppt/theme/themeOverride29.xml" ContentType="application/vnd.openxmlformats-officedocument.themeOverride+xml"/>
  <Override PartName="/ppt/theme/themeOverride30.xml" ContentType="application/vnd.openxmlformats-officedocument.themeOverride+xml"/>
  <Override PartName="/ppt/notesSlides/notesSlide19.xml" ContentType="application/vnd.openxmlformats-officedocument.presentationml.notesSl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notesSlides/notesSlide20.xml" ContentType="application/vnd.openxmlformats-officedocument.presentationml.notesSl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notesSlides/notesSlide21.xml" ContentType="application/vnd.openxmlformats-officedocument.presentationml.notesSl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0" r:id="rId2"/>
    <p:sldMasterId id="2147483716" r:id="rId3"/>
    <p:sldMasterId id="2147483729" r:id="rId4"/>
    <p:sldMasterId id="2147483742" r:id="rId5"/>
  </p:sldMasterIdLst>
  <p:notesMasterIdLst>
    <p:notesMasterId r:id="rId65"/>
  </p:notesMasterIdLst>
  <p:sldIdLst>
    <p:sldId id="256" r:id="rId6"/>
    <p:sldId id="313" r:id="rId7"/>
    <p:sldId id="258" r:id="rId8"/>
    <p:sldId id="579" r:id="rId9"/>
    <p:sldId id="580" r:id="rId10"/>
    <p:sldId id="318" r:id="rId11"/>
    <p:sldId id="315" r:id="rId12"/>
    <p:sldId id="319" r:id="rId13"/>
    <p:sldId id="320" r:id="rId14"/>
    <p:sldId id="323" r:id="rId15"/>
    <p:sldId id="330" r:id="rId16"/>
    <p:sldId id="329" r:id="rId17"/>
    <p:sldId id="328" r:id="rId18"/>
    <p:sldId id="332" r:id="rId19"/>
    <p:sldId id="344" r:id="rId20"/>
    <p:sldId id="346" r:id="rId21"/>
    <p:sldId id="347" r:id="rId22"/>
    <p:sldId id="348" r:id="rId23"/>
    <p:sldId id="349" r:id="rId24"/>
    <p:sldId id="338" r:id="rId25"/>
    <p:sldId id="339" r:id="rId26"/>
    <p:sldId id="340" r:id="rId27"/>
    <p:sldId id="341" r:id="rId28"/>
    <p:sldId id="353" r:id="rId29"/>
    <p:sldId id="351" r:id="rId30"/>
    <p:sldId id="352" r:id="rId31"/>
    <p:sldId id="354" r:id="rId32"/>
    <p:sldId id="343" r:id="rId33"/>
    <p:sldId id="355" r:id="rId34"/>
    <p:sldId id="356" r:id="rId35"/>
    <p:sldId id="358" r:id="rId36"/>
    <p:sldId id="359" r:id="rId37"/>
    <p:sldId id="360" r:id="rId38"/>
    <p:sldId id="450" r:id="rId39"/>
    <p:sldId id="361" r:id="rId40"/>
    <p:sldId id="367" r:id="rId41"/>
    <p:sldId id="459" r:id="rId42"/>
    <p:sldId id="430" r:id="rId43"/>
    <p:sldId id="463" r:id="rId44"/>
    <p:sldId id="539" r:id="rId45"/>
    <p:sldId id="540" r:id="rId46"/>
    <p:sldId id="507" r:id="rId47"/>
    <p:sldId id="554" r:id="rId48"/>
    <p:sldId id="368" r:id="rId49"/>
    <p:sldId id="365" r:id="rId50"/>
    <p:sldId id="366" r:id="rId51"/>
    <p:sldId id="506" r:id="rId52"/>
    <p:sldId id="277" r:id="rId53"/>
    <p:sldId id="508" r:id="rId54"/>
    <p:sldId id="560" r:id="rId55"/>
    <p:sldId id="555" r:id="rId56"/>
    <p:sldId id="556" r:id="rId57"/>
    <p:sldId id="379" r:id="rId58"/>
    <p:sldId id="559" r:id="rId59"/>
    <p:sldId id="380" r:id="rId60"/>
    <p:sldId id="381" r:id="rId61"/>
    <p:sldId id="576" r:id="rId62"/>
    <p:sldId id="577" r:id="rId63"/>
    <p:sldId id="578" r:id="rId6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Connolly" initials="RC" lastIdx="1" clrIdx="0">
    <p:extLst>
      <p:ext uri="{19B8F6BF-5375-455C-9EA6-DF929625EA0E}">
        <p15:presenceInfo xmlns:p15="http://schemas.microsoft.com/office/powerpoint/2012/main" userId="daf3307a5d53de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00"/>
    <a:srgbClr val="D4B7A5"/>
    <a:srgbClr val="AA7B5E"/>
    <a:srgbClr val="BF977F"/>
    <a:srgbClr val="B0815B"/>
    <a:srgbClr val="894F1A"/>
    <a:srgbClr val="F2B300"/>
    <a:srgbClr val="6C50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0964" autoAdjust="0"/>
  </p:normalViewPr>
  <p:slideViewPr>
    <p:cSldViewPr snapToGrid="0">
      <p:cViewPr varScale="1">
        <p:scale>
          <a:sx n="144" d="100"/>
          <a:sy n="144" d="100"/>
        </p:scale>
        <p:origin x="176"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2755599-3CFB-4717-B31F-B858D791C43E}" type="datetimeFigureOut">
              <a:rPr lang="en-US" smtClean="0"/>
              <a:t>2/14/2026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18282C8-B627-4CD6-9856-36AF36F244B1}" type="slidenum">
              <a:rPr lang="en-US" smtClean="0"/>
              <a:t>‹#›</a:t>
            </a:fld>
            <a:endParaRPr lang="en-US"/>
          </a:p>
        </p:txBody>
      </p:sp>
    </p:spTree>
    <p:extLst>
      <p:ext uri="{BB962C8B-B14F-4D97-AF65-F5344CB8AC3E}">
        <p14:creationId xmlns:p14="http://schemas.microsoft.com/office/powerpoint/2010/main" val="3956460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853E1-05D9-879A-434D-5346AC980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5AD25-C407-168D-55F3-48EAED0D831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3C19461-4D91-472E-7F8E-23CA6840E6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72CC6F-FA85-7FA6-96C4-D31AB2CEE787}"/>
              </a:ext>
            </a:extLst>
          </p:cNvPr>
          <p:cNvSpPr>
            <a:spLocks noGrp="1"/>
          </p:cNvSpPr>
          <p:nvPr>
            <p:ph type="sldNum" sz="quarter" idx="5"/>
          </p:nvPr>
        </p:nvSpPr>
        <p:spPr/>
        <p:txBody>
          <a:bodyPr/>
          <a:lstStyle/>
          <a:p>
            <a:fld id="{518282C8-B627-4CD6-9856-36AF36F244B1}" type="slidenum">
              <a:rPr lang="en-US" smtClean="0"/>
              <a:t>6</a:t>
            </a:fld>
            <a:endParaRPr lang="en-US"/>
          </a:p>
        </p:txBody>
      </p:sp>
    </p:spTree>
    <p:extLst>
      <p:ext uri="{BB962C8B-B14F-4D97-AF65-F5344CB8AC3E}">
        <p14:creationId xmlns:p14="http://schemas.microsoft.com/office/powerpoint/2010/main" val="3895510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38BCC-65AA-8CBF-5D2E-5E616DCF5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534A4-9040-8AAC-463F-FCD18F9D4A8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4629E28-78E9-027D-9855-8D3D1F120F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56BCE4-7498-3796-0D49-99B8C640B6E5}"/>
              </a:ext>
            </a:extLst>
          </p:cNvPr>
          <p:cNvSpPr>
            <a:spLocks noGrp="1"/>
          </p:cNvSpPr>
          <p:nvPr>
            <p:ph type="sldNum" sz="quarter" idx="5"/>
          </p:nvPr>
        </p:nvSpPr>
        <p:spPr/>
        <p:txBody>
          <a:bodyPr/>
          <a:lstStyle/>
          <a:p>
            <a:fld id="{518282C8-B627-4CD6-9856-36AF36F244B1}" type="slidenum">
              <a:rPr lang="en-US" smtClean="0"/>
              <a:t>21</a:t>
            </a:fld>
            <a:endParaRPr lang="en-US"/>
          </a:p>
        </p:txBody>
      </p:sp>
    </p:spTree>
    <p:extLst>
      <p:ext uri="{BB962C8B-B14F-4D97-AF65-F5344CB8AC3E}">
        <p14:creationId xmlns:p14="http://schemas.microsoft.com/office/powerpoint/2010/main" val="235573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69088-7B18-2069-D152-059419D45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907FD-B253-DC84-039C-75D548E41A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BAE797-0E82-3538-EDED-4D5857FA46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BF1EEB-87A9-BF56-7A71-83EBB5D4BAB5}"/>
              </a:ext>
            </a:extLst>
          </p:cNvPr>
          <p:cNvSpPr>
            <a:spLocks noGrp="1"/>
          </p:cNvSpPr>
          <p:nvPr>
            <p:ph type="sldNum" sz="quarter" idx="5"/>
          </p:nvPr>
        </p:nvSpPr>
        <p:spPr/>
        <p:txBody>
          <a:bodyPr/>
          <a:lstStyle/>
          <a:p>
            <a:fld id="{518282C8-B627-4CD6-9856-36AF36F244B1}" type="slidenum">
              <a:rPr lang="en-US" smtClean="0"/>
              <a:t>22</a:t>
            </a:fld>
            <a:endParaRPr lang="en-US"/>
          </a:p>
        </p:txBody>
      </p:sp>
    </p:spTree>
    <p:extLst>
      <p:ext uri="{BB962C8B-B14F-4D97-AF65-F5344CB8AC3E}">
        <p14:creationId xmlns:p14="http://schemas.microsoft.com/office/powerpoint/2010/main" val="2272285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C9037-3BB0-B32A-9E1B-6E1665983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769C2-8338-D6F5-B394-DDB01B06830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A4ACCD-F06B-3817-A9A4-4FF5D28C29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F7EB4C-FA74-CC22-8941-D7511C53424E}"/>
              </a:ext>
            </a:extLst>
          </p:cNvPr>
          <p:cNvSpPr>
            <a:spLocks noGrp="1"/>
          </p:cNvSpPr>
          <p:nvPr>
            <p:ph type="sldNum" sz="quarter" idx="5"/>
          </p:nvPr>
        </p:nvSpPr>
        <p:spPr/>
        <p:txBody>
          <a:bodyPr/>
          <a:lstStyle/>
          <a:p>
            <a:fld id="{518282C8-B627-4CD6-9856-36AF36F244B1}" type="slidenum">
              <a:rPr lang="en-US" smtClean="0"/>
              <a:t>23</a:t>
            </a:fld>
            <a:endParaRPr lang="en-US"/>
          </a:p>
        </p:txBody>
      </p:sp>
    </p:spTree>
    <p:extLst>
      <p:ext uri="{BB962C8B-B14F-4D97-AF65-F5344CB8AC3E}">
        <p14:creationId xmlns:p14="http://schemas.microsoft.com/office/powerpoint/2010/main" val="4221139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9308A-51A5-F21B-77ED-11D57BDB6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A6D4E-AA07-B26B-12D1-DBFA43C2E6F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9BA6F4-DA8A-5FD9-CD14-4F867DAF5C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0934D3-AA2C-51C1-B42A-999BA126A71B}"/>
              </a:ext>
            </a:extLst>
          </p:cNvPr>
          <p:cNvSpPr>
            <a:spLocks noGrp="1"/>
          </p:cNvSpPr>
          <p:nvPr>
            <p:ph type="sldNum" sz="quarter" idx="5"/>
          </p:nvPr>
        </p:nvSpPr>
        <p:spPr/>
        <p:txBody>
          <a:bodyPr/>
          <a:lstStyle/>
          <a:p>
            <a:fld id="{518282C8-B627-4CD6-9856-36AF36F244B1}" type="slidenum">
              <a:rPr lang="en-US" smtClean="0"/>
              <a:t>25</a:t>
            </a:fld>
            <a:endParaRPr lang="en-US"/>
          </a:p>
        </p:txBody>
      </p:sp>
    </p:spTree>
    <p:extLst>
      <p:ext uri="{BB962C8B-B14F-4D97-AF65-F5344CB8AC3E}">
        <p14:creationId xmlns:p14="http://schemas.microsoft.com/office/powerpoint/2010/main" val="1815491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87E11-D5A6-80FA-3BFB-63C9C8731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27FA38-8DE9-AB2F-0776-F3EC0C7D8A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7FB16CF-7A5B-20AA-F104-AB9FE57160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7B796B-4862-4240-0160-F6D01F6F7F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282C8-B627-4CD6-9856-36AF36F244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220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69DE4-82C4-947E-E454-4C409C582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749FA-6DF6-7111-CCDB-578FF790CA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98C5E4E-CBC6-4708-F457-C69AC41521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BDBDFD-E0FA-71F4-F398-D7EBA879E9BE}"/>
              </a:ext>
            </a:extLst>
          </p:cNvPr>
          <p:cNvSpPr>
            <a:spLocks noGrp="1"/>
          </p:cNvSpPr>
          <p:nvPr>
            <p:ph type="sldNum" sz="quarter" idx="5"/>
          </p:nvPr>
        </p:nvSpPr>
        <p:spPr/>
        <p:txBody>
          <a:bodyPr/>
          <a:lstStyle/>
          <a:p>
            <a:fld id="{518282C8-B627-4CD6-9856-36AF36F244B1}" type="slidenum">
              <a:rPr lang="en-US" smtClean="0"/>
              <a:t>28</a:t>
            </a:fld>
            <a:endParaRPr lang="en-US"/>
          </a:p>
        </p:txBody>
      </p:sp>
    </p:spTree>
    <p:extLst>
      <p:ext uri="{BB962C8B-B14F-4D97-AF65-F5344CB8AC3E}">
        <p14:creationId xmlns:p14="http://schemas.microsoft.com/office/powerpoint/2010/main" val="1786190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405AC-F915-1081-E77E-0A5989317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DB179-B71E-2CE6-1F40-861B17F53AB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1AC0CD3-3C1E-D8D4-2A24-0F7C14F68C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60B770-F235-154A-279C-AF8B19A099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282C8-B627-4CD6-9856-36AF36F244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33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AFF39-5D82-994D-72A8-C07674D4A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071E3C-D9FD-C3E2-7EE9-BA3216E81D6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FA6DCE-F75F-A3E7-B02D-D6FB3CD1C3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4318E0-1961-86E1-1472-A956432078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282C8-B627-4CD6-9856-36AF36F244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811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CB510-D732-BFE9-B131-B98EE3595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E238D-005A-4C68-AC00-2A7F9EBB2E5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C35F18-800F-266E-4DCC-BEC7C6CA13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55A60C-6EF9-79FA-991A-FFE044A5BB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282C8-B627-4CD6-9856-36AF36F244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145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FE228-5562-E437-51B4-0E125C884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810D1-2F10-DEFE-972D-60717FC5F25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A4AEBDC-322E-87E5-798D-1E6FEA2517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269C44-5139-F725-3B37-988798EC82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282C8-B627-4CD6-9856-36AF36F244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25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69799-1EC0-6A76-16C0-975A8E8FC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CA705-8976-31D5-5F17-BEC9E3968A5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DFA9A9-0559-AD2B-0388-F72F4B70AA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77EBF2-4DD9-B6EB-41E8-9E995611B23A}"/>
              </a:ext>
            </a:extLst>
          </p:cNvPr>
          <p:cNvSpPr>
            <a:spLocks noGrp="1"/>
          </p:cNvSpPr>
          <p:nvPr>
            <p:ph type="sldNum" sz="quarter" idx="5"/>
          </p:nvPr>
        </p:nvSpPr>
        <p:spPr/>
        <p:txBody>
          <a:bodyPr/>
          <a:lstStyle/>
          <a:p>
            <a:fld id="{518282C8-B627-4CD6-9856-36AF36F244B1}" type="slidenum">
              <a:rPr lang="en-US" smtClean="0"/>
              <a:t>9</a:t>
            </a:fld>
            <a:endParaRPr lang="en-US"/>
          </a:p>
        </p:txBody>
      </p:sp>
    </p:spTree>
    <p:extLst>
      <p:ext uri="{BB962C8B-B14F-4D97-AF65-F5344CB8AC3E}">
        <p14:creationId xmlns:p14="http://schemas.microsoft.com/office/powerpoint/2010/main" val="3484675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EFC5B-FDB5-B275-AC81-807E8B14D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FB403-414D-ADB3-12D5-10814FDDBDD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6B4D8C-801B-D358-3845-0FDD1D7090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0E1BAA-AADF-EEE1-9721-332607D21E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282C8-B627-4CD6-9856-36AF36F244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588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deepest ocean is the </a:t>
            </a:r>
            <a:r>
              <a:rPr lang="en-US" b="1" dirty="0"/>
              <a:t>Marianas Trench </a:t>
            </a:r>
            <a:r>
              <a:rPr lang="en-US" dirty="0"/>
              <a:t>in the Pacific Ocean which is 36,201 feet (6.9 miles) below sea level.</a:t>
            </a:r>
          </a:p>
          <a:p>
            <a:endParaRPr lang="en-US" dirty="0"/>
          </a:p>
          <a:p>
            <a:r>
              <a:rPr lang="en-US" dirty="0"/>
              <a:t>The highest mountain is </a:t>
            </a:r>
            <a:r>
              <a:rPr lang="en-US" b="1" dirty="0"/>
              <a:t>Mount Everest </a:t>
            </a:r>
            <a:r>
              <a:rPr lang="en-US" dirty="0"/>
              <a:t>which is 29,028 feet (5.5 miles) above sea level.</a:t>
            </a:r>
          </a:p>
          <a:p>
            <a:endParaRPr lang="en-US" dirty="0"/>
          </a:p>
        </p:txBody>
      </p:sp>
      <p:sp>
        <p:nvSpPr>
          <p:cNvPr id="4" name="Slide Number Placeholder 3"/>
          <p:cNvSpPr>
            <a:spLocks noGrp="1"/>
          </p:cNvSpPr>
          <p:nvPr>
            <p:ph type="sldNum" sz="quarter" idx="10"/>
          </p:nvPr>
        </p:nvSpPr>
        <p:spPr/>
        <p:txBody>
          <a:bodyPr/>
          <a:lstStyle/>
          <a:p>
            <a:pPr>
              <a:defRPr/>
            </a:pPr>
            <a:fld id="{7C0BE929-F952-41F6-9727-8D8ABB027474}" type="slidenum">
              <a:rPr lang="en-US" smtClean="0">
                <a:solidFill>
                  <a:prstClr val="black"/>
                </a:solidFill>
              </a:rPr>
              <a:pPr>
                <a:defRPr/>
              </a:pPr>
              <a:t>50</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282C8-B627-4CD6-9856-36AF36F244B1}" type="slidenum">
              <a:rPr lang="en-US" smtClean="0"/>
              <a:t>59</a:t>
            </a:fld>
            <a:endParaRPr lang="en-US"/>
          </a:p>
        </p:txBody>
      </p:sp>
    </p:spTree>
    <p:extLst>
      <p:ext uri="{BB962C8B-B14F-4D97-AF65-F5344CB8AC3E}">
        <p14:creationId xmlns:p14="http://schemas.microsoft.com/office/powerpoint/2010/main" val="22764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8A50F-70B8-E8F3-D4CC-E71D368ED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7515BE-81CC-121E-3905-45428F502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155226-76C8-E522-8657-F9050CEC7E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C77D32-6095-71CB-E9DC-8AC803231919}"/>
              </a:ext>
            </a:extLst>
          </p:cNvPr>
          <p:cNvSpPr>
            <a:spLocks noGrp="1"/>
          </p:cNvSpPr>
          <p:nvPr>
            <p:ph type="sldNum" sz="quarter" idx="5"/>
          </p:nvPr>
        </p:nvSpPr>
        <p:spPr/>
        <p:txBody>
          <a:bodyPr/>
          <a:lstStyle/>
          <a:p>
            <a:fld id="{518282C8-B627-4CD6-9856-36AF36F244B1}" type="slidenum">
              <a:rPr lang="en-US" smtClean="0"/>
              <a:t>11</a:t>
            </a:fld>
            <a:endParaRPr lang="en-US"/>
          </a:p>
        </p:txBody>
      </p:sp>
    </p:spTree>
    <p:extLst>
      <p:ext uri="{BB962C8B-B14F-4D97-AF65-F5344CB8AC3E}">
        <p14:creationId xmlns:p14="http://schemas.microsoft.com/office/powerpoint/2010/main" val="1485703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977BF-F3A7-7B43-9FB1-0EEC8D188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E70DE-34B6-4A4A-20A0-E967A058A0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D86A499-507A-D1F2-4DF0-34EB7C155B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F5A439-1780-DB76-D37D-88E0245B3A88}"/>
              </a:ext>
            </a:extLst>
          </p:cNvPr>
          <p:cNvSpPr>
            <a:spLocks noGrp="1"/>
          </p:cNvSpPr>
          <p:nvPr>
            <p:ph type="sldNum" sz="quarter" idx="5"/>
          </p:nvPr>
        </p:nvSpPr>
        <p:spPr/>
        <p:txBody>
          <a:bodyPr/>
          <a:lstStyle/>
          <a:p>
            <a:fld id="{518282C8-B627-4CD6-9856-36AF36F244B1}" type="slidenum">
              <a:rPr lang="en-US" smtClean="0"/>
              <a:t>12</a:t>
            </a:fld>
            <a:endParaRPr lang="en-US"/>
          </a:p>
        </p:txBody>
      </p:sp>
    </p:spTree>
    <p:extLst>
      <p:ext uri="{BB962C8B-B14F-4D97-AF65-F5344CB8AC3E}">
        <p14:creationId xmlns:p14="http://schemas.microsoft.com/office/powerpoint/2010/main" val="3149320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679E3-6B62-F7CC-D45B-0E3B44689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CCBF4-8532-82E5-9747-95EFD023C9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D7E27B1-DA72-3C2B-EDDF-13EC6D3F4D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57E114-8C0D-1691-3D51-D6C89BB52592}"/>
              </a:ext>
            </a:extLst>
          </p:cNvPr>
          <p:cNvSpPr>
            <a:spLocks noGrp="1"/>
          </p:cNvSpPr>
          <p:nvPr>
            <p:ph type="sldNum" sz="quarter" idx="5"/>
          </p:nvPr>
        </p:nvSpPr>
        <p:spPr/>
        <p:txBody>
          <a:bodyPr/>
          <a:lstStyle/>
          <a:p>
            <a:fld id="{518282C8-B627-4CD6-9856-36AF36F244B1}" type="slidenum">
              <a:rPr lang="en-US" smtClean="0"/>
              <a:t>13</a:t>
            </a:fld>
            <a:endParaRPr lang="en-US"/>
          </a:p>
        </p:txBody>
      </p:sp>
    </p:spTree>
    <p:extLst>
      <p:ext uri="{BB962C8B-B14F-4D97-AF65-F5344CB8AC3E}">
        <p14:creationId xmlns:p14="http://schemas.microsoft.com/office/powerpoint/2010/main" val="1489850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581D2-10C0-7FED-8E10-666F2FA6B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A6517-6BEC-FD87-493D-FDEA22EB7B3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F6294BA-6BF6-299E-6038-D2098414B1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28EF3C-BD05-CEE4-22C5-A7966F920D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282C8-B627-4CD6-9856-36AF36F244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92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A8100-02B1-F72C-8296-FB68A1652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2110D-6266-A662-7702-35E59306C9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481FD88-B14D-45B9-9FE5-274CB45816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15346F-541D-671B-918C-E2FA5355D2B9}"/>
              </a:ext>
            </a:extLst>
          </p:cNvPr>
          <p:cNvSpPr>
            <a:spLocks noGrp="1"/>
          </p:cNvSpPr>
          <p:nvPr>
            <p:ph type="sldNum" sz="quarter" idx="5"/>
          </p:nvPr>
        </p:nvSpPr>
        <p:spPr/>
        <p:txBody>
          <a:bodyPr/>
          <a:lstStyle/>
          <a:p>
            <a:fld id="{518282C8-B627-4CD6-9856-36AF36F244B1}" type="slidenum">
              <a:rPr lang="en-US" smtClean="0"/>
              <a:t>17</a:t>
            </a:fld>
            <a:endParaRPr lang="en-US"/>
          </a:p>
        </p:txBody>
      </p:sp>
    </p:spTree>
    <p:extLst>
      <p:ext uri="{BB962C8B-B14F-4D97-AF65-F5344CB8AC3E}">
        <p14:creationId xmlns:p14="http://schemas.microsoft.com/office/powerpoint/2010/main" val="141105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C8774-3B97-D38F-4B52-00C956B4E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FEA41-585E-D8E7-819A-19FD095954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CCADBF-6C9F-1FAE-1B13-852EC31373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15EEF5-C5A5-BB5B-0552-1B2F22121B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282C8-B627-4CD6-9856-36AF36F244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025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9A2E9-7127-A612-4D57-600A33046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11096-CAD0-BC51-619F-12B63059C0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F8C6524-8CFE-0DBC-A2CA-596D75A5F9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0887F8-5A41-4802-2059-4F36070D7B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282C8-B627-4CD6-9856-36AF36F244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877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6C8F-C868-44EA-6267-39D8CCEF60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FEF1F8-6683-589A-9A38-3DBD484D9F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A9619-9D2E-81D2-2926-5EB0114B383C}"/>
              </a:ext>
            </a:extLst>
          </p:cNvPr>
          <p:cNvSpPr>
            <a:spLocks noGrp="1"/>
          </p:cNvSpPr>
          <p:nvPr>
            <p:ph type="dt" sz="half" idx="10"/>
          </p:nvPr>
        </p:nvSpPr>
        <p:spPr/>
        <p:txBody>
          <a:bodyPr/>
          <a:lstStyle/>
          <a:p>
            <a:fld id="{9FF7F0CC-E99E-473B-8CF1-73FC7D1E375F}" type="datetimeFigureOut">
              <a:rPr lang="en-US" smtClean="0"/>
              <a:t>2/14/2026</a:t>
            </a:fld>
            <a:endParaRPr lang="en-US"/>
          </a:p>
        </p:txBody>
      </p:sp>
      <p:sp>
        <p:nvSpPr>
          <p:cNvPr id="5" name="Footer Placeholder 4">
            <a:extLst>
              <a:ext uri="{FF2B5EF4-FFF2-40B4-BE49-F238E27FC236}">
                <a16:creationId xmlns:a16="http://schemas.microsoft.com/office/drawing/2014/main" id="{B4BE2146-0F22-4D1F-3845-61FFBB76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8CB5E-C2FF-EAAF-5830-A488DA22EA5B}"/>
              </a:ext>
            </a:extLst>
          </p:cNvPr>
          <p:cNvSpPr>
            <a:spLocks noGrp="1"/>
          </p:cNvSpPr>
          <p:nvPr>
            <p:ph type="sldNum" sz="quarter" idx="12"/>
          </p:nvPr>
        </p:nvSpPr>
        <p:spPr/>
        <p:txBody>
          <a:bodyPr/>
          <a:lstStyle/>
          <a:p>
            <a:fld id="{EC15445E-5A97-47F1-A3BE-4DB7B32666F6}" type="slidenum">
              <a:rPr lang="en-US" smtClean="0"/>
              <a:t>‹#›</a:t>
            </a:fld>
            <a:endParaRPr lang="en-US"/>
          </a:p>
        </p:txBody>
      </p:sp>
    </p:spTree>
    <p:extLst>
      <p:ext uri="{BB962C8B-B14F-4D97-AF65-F5344CB8AC3E}">
        <p14:creationId xmlns:p14="http://schemas.microsoft.com/office/powerpoint/2010/main" val="903265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0A3A-17F0-88A7-9C55-68CE12FECA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80F52B-A41E-FEF6-3F2E-136F2DC13A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BC470-6025-58CC-AB1A-71EB2D24CFEA}"/>
              </a:ext>
            </a:extLst>
          </p:cNvPr>
          <p:cNvSpPr>
            <a:spLocks noGrp="1"/>
          </p:cNvSpPr>
          <p:nvPr>
            <p:ph type="dt" sz="half" idx="10"/>
          </p:nvPr>
        </p:nvSpPr>
        <p:spPr/>
        <p:txBody>
          <a:bodyPr/>
          <a:lstStyle/>
          <a:p>
            <a:fld id="{9FF7F0CC-E99E-473B-8CF1-73FC7D1E375F}" type="datetimeFigureOut">
              <a:rPr lang="en-US" smtClean="0"/>
              <a:t>2/14/2026</a:t>
            </a:fld>
            <a:endParaRPr lang="en-US"/>
          </a:p>
        </p:txBody>
      </p:sp>
      <p:sp>
        <p:nvSpPr>
          <p:cNvPr id="5" name="Footer Placeholder 4">
            <a:extLst>
              <a:ext uri="{FF2B5EF4-FFF2-40B4-BE49-F238E27FC236}">
                <a16:creationId xmlns:a16="http://schemas.microsoft.com/office/drawing/2014/main" id="{00BD7855-EB9A-D3AA-918D-8A38E8111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D411A4-86AA-514C-43EC-2267A76134AE}"/>
              </a:ext>
            </a:extLst>
          </p:cNvPr>
          <p:cNvSpPr>
            <a:spLocks noGrp="1"/>
          </p:cNvSpPr>
          <p:nvPr>
            <p:ph type="sldNum" sz="quarter" idx="12"/>
          </p:nvPr>
        </p:nvSpPr>
        <p:spPr/>
        <p:txBody>
          <a:bodyPr/>
          <a:lstStyle/>
          <a:p>
            <a:fld id="{EC15445E-5A97-47F1-A3BE-4DB7B32666F6}" type="slidenum">
              <a:rPr lang="en-US" smtClean="0"/>
              <a:t>‹#›</a:t>
            </a:fld>
            <a:endParaRPr lang="en-US"/>
          </a:p>
        </p:txBody>
      </p:sp>
    </p:spTree>
    <p:extLst>
      <p:ext uri="{BB962C8B-B14F-4D97-AF65-F5344CB8AC3E}">
        <p14:creationId xmlns:p14="http://schemas.microsoft.com/office/powerpoint/2010/main" val="3019098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AE070F-C3A7-F7B3-C098-01560A1318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EB0E1D-E188-5BFB-BA5E-40949F41B1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B5EB4-7E6F-5EA7-6787-6C97B36BD72E}"/>
              </a:ext>
            </a:extLst>
          </p:cNvPr>
          <p:cNvSpPr>
            <a:spLocks noGrp="1"/>
          </p:cNvSpPr>
          <p:nvPr>
            <p:ph type="dt" sz="half" idx="10"/>
          </p:nvPr>
        </p:nvSpPr>
        <p:spPr/>
        <p:txBody>
          <a:bodyPr/>
          <a:lstStyle/>
          <a:p>
            <a:fld id="{9FF7F0CC-E99E-473B-8CF1-73FC7D1E375F}" type="datetimeFigureOut">
              <a:rPr lang="en-US" smtClean="0"/>
              <a:t>2/14/2026</a:t>
            </a:fld>
            <a:endParaRPr lang="en-US"/>
          </a:p>
        </p:txBody>
      </p:sp>
      <p:sp>
        <p:nvSpPr>
          <p:cNvPr id="5" name="Footer Placeholder 4">
            <a:extLst>
              <a:ext uri="{FF2B5EF4-FFF2-40B4-BE49-F238E27FC236}">
                <a16:creationId xmlns:a16="http://schemas.microsoft.com/office/drawing/2014/main" id="{2AE1A6E8-CD5E-F774-6FD8-FC0458E8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5415C-B1B4-743A-7E83-A3248F1CCCD0}"/>
              </a:ext>
            </a:extLst>
          </p:cNvPr>
          <p:cNvSpPr>
            <a:spLocks noGrp="1"/>
          </p:cNvSpPr>
          <p:nvPr>
            <p:ph type="sldNum" sz="quarter" idx="12"/>
          </p:nvPr>
        </p:nvSpPr>
        <p:spPr/>
        <p:txBody>
          <a:bodyPr/>
          <a:lstStyle/>
          <a:p>
            <a:fld id="{EC15445E-5A97-47F1-A3BE-4DB7B32666F6}" type="slidenum">
              <a:rPr lang="en-US" smtClean="0"/>
              <a:t>‹#›</a:t>
            </a:fld>
            <a:endParaRPr lang="en-US"/>
          </a:p>
        </p:txBody>
      </p:sp>
    </p:spTree>
    <p:extLst>
      <p:ext uri="{BB962C8B-B14F-4D97-AF65-F5344CB8AC3E}">
        <p14:creationId xmlns:p14="http://schemas.microsoft.com/office/powerpoint/2010/main" val="3589944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48FA23E-092F-4BBF-A482-FBBF190CFC34}" type="slidenum">
              <a:rPr lang="en-US"/>
              <a:pPr/>
              <a:t>‹#›</a:t>
            </a:fld>
            <a:endParaRPr lang="en-US"/>
          </a:p>
        </p:txBody>
      </p:sp>
    </p:spTree>
    <p:extLst>
      <p:ext uri="{BB962C8B-B14F-4D97-AF65-F5344CB8AC3E}">
        <p14:creationId xmlns:p14="http://schemas.microsoft.com/office/powerpoint/2010/main" val="2962768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9FF7F0CC-E99E-473B-8CF1-73FC7D1E375F}" type="datetimeFigureOut">
              <a:rPr lang="en-US" smtClean="0"/>
              <a:t>2/14/2026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C15445E-5A97-47F1-A3BE-4DB7B32666F6}" type="slidenum">
              <a:rPr lang="en-US" smtClean="0"/>
              <a:t>‹#›</a:t>
            </a:fld>
            <a:endParaRPr lang="en-US"/>
          </a:p>
        </p:txBody>
      </p:sp>
    </p:spTree>
    <p:extLst>
      <p:ext uri="{BB962C8B-B14F-4D97-AF65-F5344CB8AC3E}">
        <p14:creationId xmlns:p14="http://schemas.microsoft.com/office/powerpoint/2010/main" val="3165774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9FF7F0CC-E99E-473B-8CF1-73FC7D1E375F}" type="datetimeFigureOut">
              <a:rPr lang="en-US" smtClean="0"/>
              <a:t>2/14/2026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C15445E-5A97-47F1-A3BE-4DB7B32666F6}" type="slidenum">
              <a:rPr lang="en-US" smtClean="0"/>
              <a:t>‹#›</a:t>
            </a:fld>
            <a:endParaRPr lang="en-US"/>
          </a:p>
        </p:txBody>
      </p:sp>
    </p:spTree>
    <p:extLst>
      <p:ext uri="{BB962C8B-B14F-4D97-AF65-F5344CB8AC3E}">
        <p14:creationId xmlns:p14="http://schemas.microsoft.com/office/powerpoint/2010/main" val="3115220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9FF7F0CC-E99E-473B-8CF1-73FC7D1E375F}" type="datetimeFigureOut">
              <a:rPr lang="en-US" smtClean="0"/>
              <a:t>2/14/2026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C15445E-5A97-47F1-A3BE-4DB7B32666F6}" type="slidenum">
              <a:rPr lang="en-US" smtClean="0"/>
              <a:t>‹#›</a:t>
            </a:fld>
            <a:endParaRPr lang="en-US"/>
          </a:p>
        </p:txBody>
      </p:sp>
    </p:spTree>
    <p:extLst>
      <p:ext uri="{BB962C8B-B14F-4D97-AF65-F5344CB8AC3E}">
        <p14:creationId xmlns:p14="http://schemas.microsoft.com/office/powerpoint/2010/main" val="2069664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817" y="147955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7817" y="147955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9FF7F0CC-E99E-473B-8CF1-73FC7D1E375F}" type="datetimeFigureOut">
              <a:rPr lang="en-US" smtClean="0"/>
              <a:t>2/14/2026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C15445E-5A97-47F1-A3BE-4DB7B32666F6}" type="slidenum">
              <a:rPr lang="en-US" smtClean="0"/>
              <a:t>‹#›</a:t>
            </a:fld>
            <a:endParaRPr lang="en-US"/>
          </a:p>
        </p:txBody>
      </p:sp>
    </p:spTree>
    <p:extLst>
      <p:ext uri="{BB962C8B-B14F-4D97-AF65-F5344CB8AC3E}">
        <p14:creationId xmlns:p14="http://schemas.microsoft.com/office/powerpoint/2010/main" val="3281814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9FF7F0CC-E99E-473B-8CF1-73FC7D1E375F}" type="datetimeFigureOut">
              <a:rPr lang="en-US" smtClean="0"/>
              <a:t>2/14/2026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EC15445E-5A97-47F1-A3BE-4DB7B32666F6}" type="slidenum">
              <a:rPr lang="en-US" smtClean="0"/>
              <a:t>‹#›</a:t>
            </a:fld>
            <a:endParaRPr lang="en-US"/>
          </a:p>
        </p:txBody>
      </p:sp>
    </p:spTree>
    <p:extLst>
      <p:ext uri="{BB962C8B-B14F-4D97-AF65-F5344CB8AC3E}">
        <p14:creationId xmlns:p14="http://schemas.microsoft.com/office/powerpoint/2010/main" val="1225838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9FF7F0CC-E99E-473B-8CF1-73FC7D1E375F}" type="datetimeFigureOut">
              <a:rPr lang="en-US" smtClean="0"/>
              <a:t>2/14/2026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EC15445E-5A97-47F1-A3BE-4DB7B32666F6}" type="slidenum">
              <a:rPr lang="en-US" smtClean="0"/>
              <a:t>‹#›</a:t>
            </a:fld>
            <a:endParaRPr lang="en-US"/>
          </a:p>
        </p:txBody>
      </p:sp>
    </p:spTree>
    <p:extLst>
      <p:ext uri="{BB962C8B-B14F-4D97-AF65-F5344CB8AC3E}">
        <p14:creationId xmlns:p14="http://schemas.microsoft.com/office/powerpoint/2010/main" val="3567678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FF7F0CC-E99E-473B-8CF1-73FC7D1E375F}" type="datetimeFigureOut">
              <a:rPr lang="en-US" smtClean="0"/>
              <a:t>2/14/2026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EC15445E-5A97-47F1-A3BE-4DB7B32666F6}" type="slidenum">
              <a:rPr lang="en-US" smtClean="0"/>
              <a:t>‹#›</a:t>
            </a:fld>
            <a:endParaRPr lang="en-US"/>
          </a:p>
        </p:txBody>
      </p:sp>
    </p:spTree>
    <p:extLst>
      <p:ext uri="{BB962C8B-B14F-4D97-AF65-F5344CB8AC3E}">
        <p14:creationId xmlns:p14="http://schemas.microsoft.com/office/powerpoint/2010/main" val="368880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8E3F-B318-BF84-0FDC-E204B6E895A9}"/>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5848AE47-8598-51F5-79FD-69F319C5B100}"/>
              </a:ext>
            </a:extLst>
          </p:cNvPr>
          <p:cNvSpPr>
            <a:spLocks noGrp="1"/>
          </p:cNvSpPr>
          <p:nvPr>
            <p:ph type="dt" sz="half" idx="10"/>
          </p:nvPr>
        </p:nvSpPr>
        <p:spPr/>
        <p:txBody>
          <a:bodyPr/>
          <a:lstStyle/>
          <a:p>
            <a:fld id="{9FF7F0CC-E99E-473B-8CF1-73FC7D1E375F}" type="datetimeFigureOut">
              <a:rPr lang="en-US" smtClean="0"/>
              <a:t>2/14/2026</a:t>
            </a:fld>
            <a:endParaRPr lang="en-US"/>
          </a:p>
        </p:txBody>
      </p:sp>
      <p:sp>
        <p:nvSpPr>
          <p:cNvPr id="5" name="Footer Placeholder 4">
            <a:extLst>
              <a:ext uri="{FF2B5EF4-FFF2-40B4-BE49-F238E27FC236}">
                <a16:creationId xmlns:a16="http://schemas.microsoft.com/office/drawing/2014/main" id="{9E4F8E8A-1D01-456E-2BFF-D3BAC5A2A2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34332-1A0B-79FF-2ABC-1A8E803ABAB8}"/>
              </a:ext>
            </a:extLst>
          </p:cNvPr>
          <p:cNvSpPr>
            <a:spLocks noGrp="1"/>
          </p:cNvSpPr>
          <p:nvPr>
            <p:ph type="sldNum" sz="quarter" idx="12"/>
          </p:nvPr>
        </p:nvSpPr>
        <p:spPr/>
        <p:txBody>
          <a:bodyPr/>
          <a:lstStyle/>
          <a:p>
            <a:fld id="{EC15445E-5A97-47F1-A3BE-4DB7B32666F6}" type="slidenum">
              <a:rPr lang="en-US" smtClean="0"/>
              <a:t>‹#›</a:t>
            </a:fld>
            <a:endParaRPr lang="en-US"/>
          </a:p>
        </p:txBody>
      </p:sp>
      <p:sp>
        <p:nvSpPr>
          <p:cNvPr id="10" name="Text Placeholder 9">
            <a:extLst>
              <a:ext uri="{FF2B5EF4-FFF2-40B4-BE49-F238E27FC236}">
                <a16:creationId xmlns:a16="http://schemas.microsoft.com/office/drawing/2014/main" id="{51A3A9B2-FA13-9A41-F838-C6D1940B035B}"/>
              </a:ext>
            </a:extLst>
          </p:cNvPr>
          <p:cNvSpPr>
            <a:spLocks noGrp="1"/>
          </p:cNvSpPr>
          <p:nvPr>
            <p:ph type="body" sz="quarter" idx="13"/>
          </p:nvPr>
        </p:nvSpPr>
        <p:spPr>
          <a:xfrm>
            <a:off x="838200" y="1954213"/>
            <a:ext cx="10552113" cy="4154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861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9FF7F0CC-E99E-473B-8CF1-73FC7D1E375F}" type="datetimeFigureOut">
              <a:rPr lang="en-US" smtClean="0"/>
              <a:t>2/14/2026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C15445E-5A97-47F1-A3BE-4DB7B32666F6}" type="slidenum">
              <a:rPr lang="en-US" smtClean="0"/>
              <a:t>‹#›</a:t>
            </a:fld>
            <a:endParaRPr lang="en-US"/>
          </a:p>
        </p:txBody>
      </p:sp>
    </p:spTree>
    <p:extLst>
      <p:ext uri="{BB962C8B-B14F-4D97-AF65-F5344CB8AC3E}">
        <p14:creationId xmlns:p14="http://schemas.microsoft.com/office/powerpoint/2010/main" val="94625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9FF7F0CC-E99E-473B-8CF1-73FC7D1E375F}" type="datetimeFigureOut">
              <a:rPr lang="en-US" smtClean="0"/>
              <a:t>2/14/2026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C15445E-5A97-47F1-A3BE-4DB7B32666F6}" type="slidenum">
              <a:rPr lang="en-US" smtClean="0"/>
              <a:t>‹#›</a:t>
            </a:fld>
            <a:endParaRPr lang="en-US"/>
          </a:p>
        </p:txBody>
      </p:sp>
    </p:spTree>
    <p:extLst>
      <p:ext uri="{BB962C8B-B14F-4D97-AF65-F5344CB8AC3E}">
        <p14:creationId xmlns:p14="http://schemas.microsoft.com/office/powerpoint/2010/main" val="923872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9FF7F0CC-E99E-473B-8CF1-73FC7D1E375F}" type="datetimeFigureOut">
              <a:rPr lang="en-US" smtClean="0"/>
              <a:t>2/14/2026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C15445E-5A97-47F1-A3BE-4DB7B32666F6}" type="slidenum">
              <a:rPr lang="en-US" smtClean="0"/>
              <a:t>‹#›</a:t>
            </a:fld>
            <a:endParaRPr lang="en-US"/>
          </a:p>
        </p:txBody>
      </p:sp>
    </p:spTree>
    <p:extLst>
      <p:ext uri="{BB962C8B-B14F-4D97-AF65-F5344CB8AC3E}">
        <p14:creationId xmlns:p14="http://schemas.microsoft.com/office/powerpoint/2010/main" val="2630406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
            <a:ext cx="3048000"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
            <a:ext cx="89408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9FF7F0CC-E99E-473B-8CF1-73FC7D1E375F}" type="datetimeFigureOut">
              <a:rPr lang="en-US" smtClean="0"/>
              <a:t>2/14/2026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C15445E-5A97-47F1-A3BE-4DB7B32666F6}" type="slidenum">
              <a:rPr lang="en-US" smtClean="0"/>
              <a:t>‹#›</a:t>
            </a:fld>
            <a:endParaRPr lang="en-US"/>
          </a:p>
        </p:txBody>
      </p:sp>
    </p:spTree>
    <p:extLst>
      <p:ext uri="{BB962C8B-B14F-4D97-AF65-F5344CB8AC3E}">
        <p14:creationId xmlns:p14="http://schemas.microsoft.com/office/powerpoint/2010/main" val="4259379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
            <a:ext cx="12192000" cy="6005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fld id="{9FF7F0CC-E99E-473B-8CF1-73FC7D1E375F}" type="datetimeFigureOut">
              <a:rPr lang="en-US" smtClean="0"/>
              <a:t>2/14/2026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EC15445E-5A97-47F1-A3BE-4DB7B32666F6}" type="slidenum">
              <a:rPr lang="en-US" smtClean="0"/>
              <a:t>‹#›</a:t>
            </a:fld>
            <a:endParaRPr lang="en-US"/>
          </a:p>
        </p:txBody>
      </p:sp>
    </p:spTree>
    <p:extLst>
      <p:ext uri="{BB962C8B-B14F-4D97-AF65-F5344CB8AC3E}">
        <p14:creationId xmlns:p14="http://schemas.microsoft.com/office/powerpoint/2010/main" val="2178912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8375"/>
          </a:xfrm>
        </p:spPr>
        <p:txBody>
          <a:bodyPr/>
          <a:lstStyle/>
          <a:p>
            <a:r>
              <a:rPr lang="en-US"/>
              <a:t>Click to edit Master title style</a:t>
            </a:r>
          </a:p>
        </p:txBody>
      </p:sp>
      <p:sp>
        <p:nvSpPr>
          <p:cNvPr id="3" name="Text Placeholder 2"/>
          <p:cNvSpPr>
            <a:spLocks noGrp="1"/>
          </p:cNvSpPr>
          <p:nvPr>
            <p:ph type="body" sz="half" idx="1"/>
          </p:nvPr>
        </p:nvSpPr>
        <p:spPr>
          <a:xfrm>
            <a:off x="649817" y="147955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7817" y="147955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9FF7F0CC-E99E-473B-8CF1-73FC7D1E375F}" type="datetimeFigureOut">
              <a:rPr lang="en-US" smtClean="0"/>
              <a:t>2/14/2026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C15445E-5A97-47F1-A3BE-4DB7B32666F6}" type="slidenum">
              <a:rPr lang="en-US" smtClean="0"/>
              <a:t>‹#›</a:t>
            </a:fld>
            <a:endParaRPr lang="en-US"/>
          </a:p>
        </p:txBody>
      </p:sp>
    </p:spTree>
    <p:extLst>
      <p:ext uri="{BB962C8B-B14F-4D97-AF65-F5344CB8AC3E}">
        <p14:creationId xmlns:p14="http://schemas.microsoft.com/office/powerpoint/2010/main" val="1835760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3C38B6-118E-462C-936B-924722DB0515}" type="slidenum">
              <a:rPr lang="en-US"/>
              <a:pPr/>
              <a:t>‹#›</a:t>
            </a:fld>
            <a:endParaRPr lang="en-US"/>
          </a:p>
        </p:txBody>
      </p:sp>
    </p:spTree>
    <p:extLst>
      <p:ext uri="{BB962C8B-B14F-4D97-AF65-F5344CB8AC3E}">
        <p14:creationId xmlns:p14="http://schemas.microsoft.com/office/powerpoint/2010/main" val="2799013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5106242-91CB-46CB-A1B8-667BB7B9B777}" type="slidenum">
              <a:rPr lang="en-US"/>
              <a:pPr/>
              <a:t>‹#›</a:t>
            </a:fld>
            <a:endParaRPr lang="en-US"/>
          </a:p>
        </p:txBody>
      </p:sp>
    </p:spTree>
    <p:extLst>
      <p:ext uri="{BB962C8B-B14F-4D97-AF65-F5344CB8AC3E}">
        <p14:creationId xmlns:p14="http://schemas.microsoft.com/office/powerpoint/2010/main" val="1115594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9689C9-E854-416A-9896-52BB8D0DCE50}" type="slidenum">
              <a:rPr lang="en-US"/>
              <a:pPr/>
              <a:t>‹#›</a:t>
            </a:fld>
            <a:endParaRPr lang="en-US"/>
          </a:p>
        </p:txBody>
      </p:sp>
    </p:spTree>
    <p:extLst>
      <p:ext uri="{BB962C8B-B14F-4D97-AF65-F5344CB8AC3E}">
        <p14:creationId xmlns:p14="http://schemas.microsoft.com/office/powerpoint/2010/main" val="1759245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C940E3D-9B6D-4F74-9D59-863BE92B373E}" type="slidenum">
              <a:rPr lang="en-US"/>
              <a:pPr/>
              <a:t>‹#›</a:t>
            </a:fld>
            <a:endParaRPr lang="en-US"/>
          </a:p>
        </p:txBody>
      </p:sp>
    </p:spTree>
    <p:extLst>
      <p:ext uri="{BB962C8B-B14F-4D97-AF65-F5344CB8AC3E}">
        <p14:creationId xmlns:p14="http://schemas.microsoft.com/office/powerpoint/2010/main" val="1140717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2FBE-2B7A-9875-48EB-B68F0013C7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D5A3EF-7AD2-6E5C-5EF8-771EBEC6B3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938BC0-734A-E6D3-059A-ED2F99CE32D1}"/>
              </a:ext>
            </a:extLst>
          </p:cNvPr>
          <p:cNvSpPr>
            <a:spLocks noGrp="1"/>
          </p:cNvSpPr>
          <p:nvPr>
            <p:ph type="dt" sz="half" idx="10"/>
          </p:nvPr>
        </p:nvSpPr>
        <p:spPr/>
        <p:txBody>
          <a:bodyPr/>
          <a:lstStyle/>
          <a:p>
            <a:fld id="{9FF7F0CC-E99E-473B-8CF1-73FC7D1E375F}" type="datetimeFigureOut">
              <a:rPr lang="en-US" smtClean="0"/>
              <a:t>2/14/2026</a:t>
            </a:fld>
            <a:endParaRPr lang="en-US"/>
          </a:p>
        </p:txBody>
      </p:sp>
      <p:sp>
        <p:nvSpPr>
          <p:cNvPr id="5" name="Footer Placeholder 4">
            <a:extLst>
              <a:ext uri="{FF2B5EF4-FFF2-40B4-BE49-F238E27FC236}">
                <a16:creationId xmlns:a16="http://schemas.microsoft.com/office/drawing/2014/main" id="{94EC7B30-ACCA-DA0C-1693-17A2F04B0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0D443-AE3C-6C85-82BD-F098647C3906}"/>
              </a:ext>
            </a:extLst>
          </p:cNvPr>
          <p:cNvSpPr>
            <a:spLocks noGrp="1"/>
          </p:cNvSpPr>
          <p:nvPr>
            <p:ph type="sldNum" sz="quarter" idx="12"/>
          </p:nvPr>
        </p:nvSpPr>
        <p:spPr/>
        <p:txBody>
          <a:bodyPr/>
          <a:lstStyle/>
          <a:p>
            <a:fld id="{EC15445E-5A97-47F1-A3BE-4DB7B32666F6}" type="slidenum">
              <a:rPr lang="en-US" smtClean="0"/>
              <a:t>‹#›</a:t>
            </a:fld>
            <a:endParaRPr lang="en-US"/>
          </a:p>
        </p:txBody>
      </p:sp>
    </p:spTree>
    <p:extLst>
      <p:ext uri="{BB962C8B-B14F-4D97-AF65-F5344CB8AC3E}">
        <p14:creationId xmlns:p14="http://schemas.microsoft.com/office/powerpoint/2010/main" val="1116750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7B51683-1F73-48E4-8058-57E7BCE19BF4}" type="slidenum">
              <a:rPr lang="en-US"/>
              <a:pPr/>
              <a:t>‹#›</a:t>
            </a:fld>
            <a:endParaRPr lang="en-US"/>
          </a:p>
        </p:txBody>
      </p:sp>
    </p:spTree>
    <p:extLst>
      <p:ext uri="{BB962C8B-B14F-4D97-AF65-F5344CB8AC3E}">
        <p14:creationId xmlns:p14="http://schemas.microsoft.com/office/powerpoint/2010/main" val="2748183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C6E37AE-2F8C-4F0F-AFD5-CD711653F173}" type="slidenum">
              <a:rPr lang="en-US"/>
              <a:pPr/>
              <a:t>‹#›</a:t>
            </a:fld>
            <a:endParaRPr lang="en-US"/>
          </a:p>
        </p:txBody>
      </p:sp>
    </p:spTree>
    <p:extLst>
      <p:ext uri="{BB962C8B-B14F-4D97-AF65-F5344CB8AC3E}">
        <p14:creationId xmlns:p14="http://schemas.microsoft.com/office/powerpoint/2010/main" val="3174000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4948726-544E-4BAE-8BEC-06A80BB5AF65}" type="slidenum">
              <a:rPr lang="en-US"/>
              <a:pPr/>
              <a:t>‹#›</a:t>
            </a:fld>
            <a:endParaRPr lang="en-US"/>
          </a:p>
        </p:txBody>
      </p:sp>
    </p:spTree>
    <p:extLst>
      <p:ext uri="{BB962C8B-B14F-4D97-AF65-F5344CB8AC3E}">
        <p14:creationId xmlns:p14="http://schemas.microsoft.com/office/powerpoint/2010/main" val="4007146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B971399-972C-4BAE-B644-78ABEA70DBFD}" type="slidenum">
              <a:rPr lang="en-US"/>
              <a:pPr/>
              <a:t>‹#›</a:t>
            </a:fld>
            <a:endParaRPr lang="en-US"/>
          </a:p>
        </p:txBody>
      </p:sp>
    </p:spTree>
    <p:extLst>
      <p:ext uri="{BB962C8B-B14F-4D97-AF65-F5344CB8AC3E}">
        <p14:creationId xmlns:p14="http://schemas.microsoft.com/office/powerpoint/2010/main" val="3848430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2D37966-48BE-4A02-98AF-8D7708B7C5A2}" type="slidenum">
              <a:rPr lang="en-US"/>
              <a:pPr/>
              <a:t>‹#›</a:t>
            </a:fld>
            <a:endParaRPr lang="en-US"/>
          </a:p>
        </p:txBody>
      </p:sp>
    </p:spTree>
    <p:extLst>
      <p:ext uri="{BB962C8B-B14F-4D97-AF65-F5344CB8AC3E}">
        <p14:creationId xmlns:p14="http://schemas.microsoft.com/office/powerpoint/2010/main" val="826645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789971E-8C88-46FF-B30F-6288589D24C7}" type="slidenum">
              <a:rPr lang="en-US"/>
              <a:pPr/>
              <a:t>‹#›</a:t>
            </a:fld>
            <a:endParaRPr lang="en-US"/>
          </a:p>
        </p:txBody>
      </p:sp>
    </p:spTree>
    <p:extLst>
      <p:ext uri="{BB962C8B-B14F-4D97-AF65-F5344CB8AC3E}">
        <p14:creationId xmlns:p14="http://schemas.microsoft.com/office/powerpoint/2010/main" val="3009557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00014"/>
            <a:ext cx="3048000" cy="5995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00014"/>
            <a:ext cx="8940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E7DDC6-F713-4CC2-B9B9-B1F74F9BF7CE}" type="slidenum">
              <a:rPr lang="en-US"/>
              <a:pPr/>
              <a:t>‹#›</a:t>
            </a:fld>
            <a:endParaRPr lang="en-US"/>
          </a:p>
        </p:txBody>
      </p:sp>
    </p:spTree>
    <p:extLst>
      <p:ext uri="{BB962C8B-B14F-4D97-AF65-F5344CB8AC3E}">
        <p14:creationId xmlns:p14="http://schemas.microsoft.com/office/powerpoint/2010/main" val="507434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50882" name="Rectangle 2"/>
          <p:cNvSpPr>
            <a:spLocks noGrp="1" noChangeArrowheads="1"/>
          </p:cNvSpPr>
          <p:nvPr>
            <p:ph type="ctrTitle"/>
          </p:nvPr>
        </p:nvSpPr>
        <p:spPr>
          <a:xfrm>
            <a:off x="914400" y="2130426"/>
            <a:ext cx="10363200" cy="1470025"/>
          </a:xfrm>
          <a:effectLst>
            <a:outerShdw dist="53882" dir="2700000" algn="ctr" rotWithShape="0">
              <a:srgbClr val="000000"/>
            </a:outerShdw>
          </a:effectLst>
        </p:spPr>
        <p:txBody>
          <a:bodyPr/>
          <a:lstStyle>
            <a:lvl1pPr>
              <a:defRPr sz="6600"/>
            </a:lvl1pPr>
          </a:lstStyle>
          <a:p>
            <a:r>
              <a:rPr lang="en-US"/>
              <a:t>Click to edit Master title style</a:t>
            </a:r>
          </a:p>
        </p:txBody>
      </p:sp>
      <p:sp>
        <p:nvSpPr>
          <p:cNvPr id="25088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409094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748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49281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47B0-20DD-518D-6284-D6A29449F2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EFB258-0B4B-3723-99C4-3F9A9A5913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09736F-2E2A-D0BE-7325-B411890E66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54D09-903B-9513-5239-8CA77F2A1D3A}"/>
              </a:ext>
            </a:extLst>
          </p:cNvPr>
          <p:cNvSpPr>
            <a:spLocks noGrp="1"/>
          </p:cNvSpPr>
          <p:nvPr>
            <p:ph type="dt" sz="half" idx="10"/>
          </p:nvPr>
        </p:nvSpPr>
        <p:spPr/>
        <p:txBody>
          <a:bodyPr/>
          <a:lstStyle/>
          <a:p>
            <a:fld id="{9FF7F0CC-E99E-473B-8CF1-73FC7D1E375F}" type="datetimeFigureOut">
              <a:rPr lang="en-US" smtClean="0"/>
              <a:t>2/14/2026</a:t>
            </a:fld>
            <a:endParaRPr lang="en-US"/>
          </a:p>
        </p:txBody>
      </p:sp>
      <p:sp>
        <p:nvSpPr>
          <p:cNvPr id="6" name="Footer Placeholder 5">
            <a:extLst>
              <a:ext uri="{FF2B5EF4-FFF2-40B4-BE49-F238E27FC236}">
                <a16:creationId xmlns:a16="http://schemas.microsoft.com/office/drawing/2014/main" id="{4768C574-9657-E86A-A08D-F9415877B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479F4-229E-38E9-89F9-7A8F77F92379}"/>
              </a:ext>
            </a:extLst>
          </p:cNvPr>
          <p:cNvSpPr>
            <a:spLocks noGrp="1"/>
          </p:cNvSpPr>
          <p:nvPr>
            <p:ph type="sldNum" sz="quarter" idx="12"/>
          </p:nvPr>
        </p:nvSpPr>
        <p:spPr/>
        <p:txBody>
          <a:bodyPr/>
          <a:lstStyle/>
          <a:p>
            <a:fld id="{EC15445E-5A97-47F1-A3BE-4DB7B32666F6}" type="slidenum">
              <a:rPr lang="en-US" smtClean="0"/>
              <a:t>‹#›</a:t>
            </a:fld>
            <a:endParaRPr lang="en-US"/>
          </a:p>
        </p:txBody>
      </p:sp>
    </p:spTree>
    <p:extLst>
      <p:ext uri="{BB962C8B-B14F-4D97-AF65-F5344CB8AC3E}">
        <p14:creationId xmlns:p14="http://schemas.microsoft.com/office/powerpoint/2010/main" val="1789483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71197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5391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4679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72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9404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9427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1452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529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1623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13352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AA4D3-1844-AEBE-039B-4AF2805C7C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0C3651-751D-896C-A23C-19E103B0DB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DB058-B565-A298-3CF3-930A9560F3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04F0C7-3A0C-C55C-5971-D1B3EE6C5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EB5ADF-6145-AE95-7BF0-36040290ED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6F9BF-E747-56A2-8757-187F3046ACB4}"/>
              </a:ext>
            </a:extLst>
          </p:cNvPr>
          <p:cNvSpPr>
            <a:spLocks noGrp="1"/>
          </p:cNvSpPr>
          <p:nvPr>
            <p:ph type="dt" sz="half" idx="10"/>
          </p:nvPr>
        </p:nvSpPr>
        <p:spPr/>
        <p:txBody>
          <a:bodyPr/>
          <a:lstStyle/>
          <a:p>
            <a:fld id="{9FF7F0CC-E99E-473B-8CF1-73FC7D1E375F}" type="datetimeFigureOut">
              <a:rPr lang="en-US" smtClean="0"/>
              <a:t>2/14/2026</a:t>
            </a:fld>
            <a:endParaRPr lang="en-US"/>
          </a:p>
        </p:txBody>
      </p:sp>
      <p:sp>
        <p:nvSpPr>
          <p:cNvPr id="8" name="Footer Placeholder 7">
            <a:extLst>
              <a:ext uri="{FF2B5EF4-FFF2-40B4-BE49-F238E27FC236}">
                <a16:creationId xmlns:a16="http://schemas.microsoft.com/office/drawing/2014/main" id="{427EA4EE-D21D-51A2-76CC-5AD58EA3F6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97AA9A-77DE-696B-80DE-94982E6716F1}"/>
              </a:ext>
            </a:extLst>
          </p:cNvPr>
          <p:cNvSpPr>
            <a:spLocks noGrp="1"/>
          </p:cNvSpPr>
          <p:nvPr>
            <p:ph type="sldNum" sz="quarter" idx="12"/>
          </p:nvPr>
        </p:nvSpPr>
        <p:spPr/>
        <p:txBody>
          <a:bodyPr/>
          <a:lstStyle/>
          <a:p>
            <a:fld id="{EC15445E-5A97-47F1-A3BE-4DB7B32666F6}" type="slidenum">
              <a:rPr lang="en-US" smtClean="0"/>
              <a:t>‹#›</a:t>
            </a:fld>
            <a:endParaRPr lang="en-US"/>
          </a:p>
        </p:txBody>
      </p:sp>
    </p:spTree>
    <p:extLst>
      <p:ext uri="{BB962C8B-B14F-4D97-AF65-F5344CB8AC3E}">
        <p14:creationId xmlns:p14="http://schemas.microsoft.com/office/powerpoint/2010/main" val="343761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7174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67286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95400"/>
            <a:ext cx="508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08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0563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98090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0203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3390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592102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725239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98605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81000"/>
            <a:ext cx="7569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274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28FA-5796-F8F1-8882-8749734A04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216C88-4296-F40A-FF71-83612AAC923F}"/>
              </a:ext>
            </a:extLst>
          </p:cNvPr>
          <p:cNvSpPr>
            <a:spLocks noGrp="1"/>
          </p:cNvSpPr>
          <p:nvPr>
            <p:ph type="dt" sz="half" idx="10"/>
          </p:nvPr>
        </p:nvSpPr>
        <p:spPr/>
        <p:txBody>
          <a:bodyPr/>
          <a:lstStyle/>
          <a:p>
            <a:fld id="{9FF7F0CC-E99E-473B-8CF1-73FC7D1E375F}" type="datetimeFigureOut">
              <a:rPr lang="en-US" smtClean="0"/>
              <a:t>2/14/2026</a:t>
            </a:fld>
            <a:endParaRPr lang="en-US"/>
          </a:p>
        </p:txBody>
      </p:sp>
      <p:sp>
        <p:nvSpPr>
          <p:cNvPr id="4" name="Footer Placeholder 3">
            <a:extLst>
              <a:ext uri="{FF2B5EF4-FFF2-40B4-BE49-F238E27FC236}">
                <a16:creationId xmlns:a16="http://schemas.microsoft.com/office/drawing/2014/main" id="{8D96F779-77E9-1490-C00D-CA3A01D00D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9DC828-EAFE-6114-485F-AF88F7E5A4B8}"/>
              </a:ext>
            </a:extLst>
          </p:cNvPr>
          <p:cNvSpPr>
            <a:spLocks noGrp="1"/>
          </p:cNvSpPr>
          <p:nvPr>
            <p:ph type="sldNum" sz="quarter" idx="12"/>
          </p:nvPr>
        </p:nvSpPr>
        <p:spPr/>
        <p:txBody>
          <a:bodyPr/>
          <a:lstStyle/>
          <a:p>
            <a:fld id="{EC15445E-5A97-47F1-A3BE-4DB7B32666F6}" type="slidenum">
              <a:rPr lang="en-US" smtClean="0"/>
              <a:t>‹#›</a:t>
            </a:fld>
            <a:endParaRPr lang="en-US"/>
          </a:p>
        </p:txBody>
      </p:sp>
    </p:spTree>
    <p:extLst>
      <p:ext uri="{BB962C8B-B14F-4D97-AF65-F5344CB8AC3E}">
        <p14:creationId xmlns:p14="http://schemas.microsoft.com/office/powerpoint/2010/main" val="139229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2FD27-DA52-02D9-A734-BFF78CCE86DA}"/>
              </a:ext>
            </a:extLst>
          </p:cNvPr>
          <p:cNvSpPr>
            <a:spLocks noGrp="1"/>
          </p:cNvSpPr>
          <p:nvPr>
            <p:ph type="dt" sz="half" idx="10"/>
          </p:nvPr>
        </p:nvSpPr>
        <p:spPr/>
        <p:txBody>
          <a:bodyPr/>
          <a:lstStyle/>
          <a:p>
            <a:fld id="{9FF7F0CC-E99E-473B-8CF1-73FC7D1E375F}" type="datetimeFigureOut">
              <a:rPr lang="en-US" smtClean="0"/>
              <a:t>2/14/2026</a:t>
            </a:fld>
            <a:endParaRPr lang="en-US"/>
          </a:p>
        </p:txBody>
      </p:sp>
      <p:sp>
        <p:nvSpPr>
          <p:cNvPr id="3" name="Footer Placeholder 2">
            <a:extLst>
              <a:ext uri="{FF2B5EF4-FFF2-40B4-BE49-F238E27FC236}">
                <a16:creationId xmlns:a16="http://schemas.microsoft.com/office/drawing/2014/main" id="{E3172E7F-2F54-28EA-6287-ADD4BB5D48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568ED-BF71-DDFA-C969-5838B9D5C6F4}"/>
              </a:ext>
            </a:extLst>
          </p:cNvPr>
          <p:cNvSpPr>
            <a:spLocks noGrp="1"/>
          </p:cNvSpPr>
          <p:nvPr>
            <p:ph type="sldNum" sz="quarter" idx="12"/>
          </p:nvPr>
        </p:nvSpPr>
        <p:spPr/>
        <p:txBody>
          <a:bodyPr/>
          <a:lstStyle/>
          <a:p>
            <a:fld id="{EC15445E-5A97-47F1-A3BE-4DB7B32666F6}" type="slidenum">
              <a:rPr lang="en-US" smtClean="0"/>
              <a:t>‹#›</a:t>
            </a:fld>
            <a:endParaRPr lang="en-US"/>
          </a:p>
        </p:txBody>
      </p:sp>
    </p:spTree>
    <p:extLst>
      <p:ext uri="{BB962C8B-B14F-4D97-AF65-F5344CB8AC3E}">
        <p14:creationId xmlns:p14="http://schemas.microsoft.com/office/powerpoint/2010/main" val="45516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18AC-7076-A3CC-DDCF-EA999EA4F2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554ED2-9BF0-A68F-69CE-D3B9DD54C6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FBB4DA-AF1C-C42B-6861-CD3291B58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10AFC5-6D91-9D90-6F18-4A6CAAFF4F60}"/>
              </a:ext>
            </a:extLst>
          </p:cNvPr>
          <p:cNvSpPr>
            <a:spLocks noGrp="1"/>
          </p:cNvSpPr>
          <p:nvPr>
            <p:ph type="dt" sz="half" idx="10"/>
          </p:nvPr>
        </p:nvSpPr>
        <p:spPr/>
        <p:txBody>
          <a:bodyPr/>
          <a:lstStyle/>
          <a:p>
            <a:fld id="{9FF7F0CC-E99E-473B-8CF1-73FC7D1E375F}" type="datetimeFigureOut">
              <a:rPr lang="en-US" smtClean="0"/>
              <a:t>2/14/2026</a:t>
            </a:fld>
            <a:endParaRPr lang="en-US"/>
          </a:p>
        </p:txBody>
      </p:sp>
      <p:sp>
        <p:nvSpPr>
          <p:cNvPr id="6" name="Footer Placeholder 5">
            <a:extLst>
              <a:ext uri="{FF2B5EF4-FFF2-40B4-BE49-F238E27FC236}">
                <a16:creationId xmlns:a16="http://schemas.microsoft.com/office/drawing/2014/main" id="{BF16B10C-A3C3-5416-53BA-7B14DB32E7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55E84-A79F-225E-5983-DDEB2E91249E}"/>
              </a:ext>
            </a:extLst>
          </p:cNvPr>
          <p:cNvSpPr>
            <a:spLocks noGrp="1"/>
          </p:cNvSpPr>
          <p:nvPr>
            <p:ph type="sldNum" sz="quarter" idx="12"/>
          </p:nvPr>
        </p:nvSpPr>
        <p:spPr/>
        <p:txBody>
          <a:bodyPr/>
          <a:lstStyle/>
          <a:p>
            <a:fld id="{EC15445E-5A97-47F1-A3BE-4DB7B32666F6}" type="slidenum">
              <a:rPr lang="en-US" smtClean="0"/>
              <a:t>‹#›</a:t>
            </a:fld>
            <a:endParaRPr lang="en-US"/>
          </a:p>
        </p:txBody>
      </p:sp>
    </p:spTree>
    <p:extLst>
      <p:ext uri="{BB962C8B-B14F-4D97-AF65-F5344CB8AC3E}">
        <p14:creationId xmlns:p14="http://schemas.microsoft.com/office/powerpoint/2010/main" val="1372722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7361-C4B9-9579-E7D3-D8C00E3CC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B7A0E-5945-848B-EC9E-16CD054562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D2C221-EF98-82C9-BDDE-C53F594A1E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D4E781-4488-09A2-88B9-CA816D1CD5CF}"/>
              </a:ext>
            </a:extLst>
          </p:cNvPr>
          <p:cNvSpPr>
            <a:spLocks noGrp="1"/>
          </p:cNvSpPr>
          <p:nvPr>
            <p:ph type="dt" sz="half" idx="10"/>
          </p:nvPr>
        </p:nvSpPr>
        <p:spPr/>
        <p:txBody>
          <a:bodyPr/>
          <a:lstStyle/>
          <a:p>
            <a:fld id="{9FF7F0CC-E99E-473B-8CF1-73FC7D1E375F}" type="datetimeFigureOut">
              <a:rPr lang="en-US" smtClean="0"/>
              <a:t>2/14/2026</a:t>
            </a:fld>
            <a:endParaRPr lang="en-US"/>
          </a:p>
        </p:txBody>
      </p:sp>
      <p:sp>
        <p:nvSpPr>
          <p:cNvPr id="6" name="Footer Placeholder 5">
            <a:extLst>
              <a:ext uri="{FF2B5EF4-FFF2-40B4-BE49-F238E27FC236}">
                <a16:creationId xmlns:a16="http://schemas.microsoft.com/office/drawing/2014/main" id="{CA47A4E6-DA4C-2CE7-D344-74A907996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76BCD4-2188-C5FB-D851-B88F0A10B16E}"/>
              </a:ext>
            </a:extLst>
          </p:cNvPr>
          <p:cNvSpPr>
            <a:spLocks noGrp="1"/>
          </p:cNvSpPr>
          <p:nvPr>
            <p:ph type="sldNum" sz="quarter" idx="12"/>
          </p:nvPr>
        </p:nvSpPr>
        <p:spPr/>
        <p:txBody>
          <a:bodyPr/>
          <a:lstStyle/>
          <a:p>
            <a:fld id="{EC15445E-5A97-47F1-A3BE-4DB7B32666F6}" type="slidenum">
              <a:rPr lang="en-US" smtClean="0"/>
              <a:t>‹#›</a:t>
            </a:fld>
            <a:endParaRPr lang="en-US"/>
          </a:p>
        </p:txBody>
      </p:sp>
    </p:spTree>
    <p:extLst>
      <p:ext uri="{BB962C8B-B14F-4D97-AF65-F5344CB8AC3E}">
        <p14:creationId xmlns:p14="http://schemas.microsoft.com/office/powerpoint/2010/main" val="2341422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EE1E35-8A7D-0EDB-D309-5D1779DDC4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0111BF-CC0B-952E-2776-F915C8D4A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A8135-1687-7A06-D6FB-322673F687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F7F0CC-E99E-473B-8CF1-73FC7D1E375F}" type="datetimeFigureOut">
              <a:rPr lang="en-US" smtClean="0"/>
              <a:t>2/14/2026</a:t>
            </a:fld>
            <a:endParaRPr lang="en-US"/>
          </a:p>
        </p:txBody>
      </p:sp>
      <p:sp>
        <p:nvSpPr>
          <p:cNvPr id="5" name="Footer Placeholder 4">
            <a:extLst>
              <a:ext uri="{FF2B5EF4-FFF2-40B4-BE49-F238E27FC236}">
                <a16:creationId xmlns:a16="http://schemas.microsoft.com/office/drawing/2014/main" id="{C508B7D2-ECDD-0373-12CC-45B8483F52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B5668F-42B6-E82F-5063-6BB004C809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5445E-5A97-47F1-A3BE-4DB7B32666F6}" type="slidenum">
              <a:rPr lang="en-US" smtClean="0"/>
              <a:t>‹#›</a:t>
            </a:fld>
            <a:endParaRPr lang="en-US"/>
          </a:p>
        </p:txBody>
      </p:sp>
    </p:spTree>
    <p:extLst>
      <p:ext uri="{BB962C8B-B14F-4D97-AF65-F5344CB8AC3E}">
        <p14:creationId xmlns:p14="http://schemas.microsoft.com/office/powerpoint/2010/main" val="96004562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bwMode="auto">
          <a:xfrm>
            <a:off x="0" y="1"/>
            <a:ext cx="12192000" cy="968375"/>
          </a:xfrm>
          <a:prstGeom prst="rect">
            <a:avLst/>
          </a:prstGeom>
          <a:noFill/>
          <a:ln w="9525">
            <a:noFill/>
            <a:miter lim="800000"/>
            <a:headEnd/>
            <a:tailEnd/>
          </a:ln>
          <a:effectLst>
            <a:outerShdw dist="28398" dir="3806097" algn="ctr" rotWithShape="0">
              <a:srgbClr val="000000"/>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8115" name="Rectangle 3"/>
          <p:cNvSpPr>
            <a:spLocks noGrp="1" noChangeArrowheads="1"/>
          </p:cNvSpPr>
          <p:nvPr>
            <p:ph type="body" idx="1"/>
          </p:nvPr>
        </p:nvSpPr>
        <p:spPr bwMode="auto">
          <a:xfrm>
            <a:off x="649817" y="1479551"/>
            <a:ext cx="10972800" cy="4525963"/>
          </a:xfrm>
          <a:prstGeom prst="rect">
            <a:avLst/>
          </a:prstGeom>
          <a:noFill/>
          <a:ln w="9525">
            <a:noFill/>
            <a:miter lim="800000"/>
            <a:headEnd/>
            <a:tailEnd/>
          </a:ln>
          <a:effectLst>
            <a:outerShdw dist="28398" dir="1593903"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811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mn-lt"/>
              </a:defRPr>
            </a:lvl1pPr>
          </a:lstStyle>
          <a:p>
            <a:fld id="{9FF7F0CC-E99E-473B-8CF1-73FC7D1E375F}" type="datetimeFigureOut">
              <a:rPr lang="en-US" smtClean="0"/>
              <a:t>2/14/2026</a:t>
            </a:fld>
            <a:endParaRPr lang="en-US"/>
          </a:p>
        </p:txBody>
      </p:sp>
      <p:sp>
        <p:nvSpPr>
          <p:cNvPr id="21811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mn-lt"/>
              </a:defRPr>
            </a:lvl1pPr>
          </a:lstStyle>
          <a:p>
            <a:endParaRPr lang="en-US"/>
          </a:p>
        </p:txBody>
      </p:sp>
      <p:sp>
        <p:nvSpPr>
          <p:cNvPr id="21811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latin typeface="+mn-lt"/>
              </a:defRPr>
            </a:lvl1pPr>
          </a:lstStyle>
          <a:p>
            <a:fld id="{EC15445E-5A97-47F1-A3BE-4DB7B32666F6}" type="slidenum">
              <a:rPr lang="en-US" smtClean="0"/>
              <a:t>‹#›</a:t>
            </a:fld>
            <a:endParaRPr lang="en-US"/>
          </a:p>
        </p:txBody>
      </p:sp>
      <p:sp>
        <p:nvSpPr>
          <p:cNvPr id="218119" name="AutoShape 7"/>
          <p:cNvSpPr>
            <a:spLocks noChangeArrowheads="1"/>
          </p:cNvSpPr>
          <p:nvPr/>
        </p:nvSpPr>
        <p:spPr bwMode="auto">
          <a:xfrm>
            <a:off x="1314451" y="944564"/>
            <a:ext cx="9560983" cy="115887"/>
          </a:xfrm>
          <a:prstGeom prst="roundRect">
            <a:avLst>
              <a:gd name="adj" fmla="val 16667"/>
            </a:avLst>
          </a:prstGeom>
          <a:gradFill rotWithShape="1">
            <a:gsLst>
              <a:gs pos="0">
                <a:srgbClr val="3333CC">
                  <a:gamma/>
                  <a:shade val="46275"/>
                  <a:invGamma/>
                </a:srgbClr>
              </a:gs>
              <a:gs pos="50000">
                <a:srgbClr val="3333CC"/>
              </a:gs>
              <a:gs pos="100000">
                <a:srgbClr val="3333CC">
                  <a:gamma/>
                  <a:shade val="46275"/>
                  <a:invGamma/>
                </a:srgbClr>
              </a:gs>
            </a:gsLst>
            <a:lin ang="5400000" scaled="1"/>
          </a:gradFill>
          <a:ln w="9525">
            <a:noFill/>
            <a:round/>
            <a:headEnd/>
            <a:tailEnd/>
          </a:ln>
          <a:effectLst/>
        </p:spPr>
        <p:txBody>
          <a:bodyPr wrap="none" anchor="ctr"/>
          <a:lstStyle/>
          <a:p>
            <a:pPr>
              <a:defRPr/>
            </a:pPr>
            <a:endParaRPr lang="en-US" sz="1800"/>
          </a:p>
        </p:txBody>
      </p:sp>
    </p:spTree>
    <p:extLst>
      <p:ext uri="{BB962C8B-B14F-4D97-AF65-F5344CB8AC3E}">
        <p14:creationId xmlns:p14="http://schemas.microsoft.com/office/powerpoint/2010/main" val="21617591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800" b="1">
          <a:solidFill>
            <a:srgbClr val="FFCC66"/>
          </a:solidFill>
          <a:latin typeface="+mj-lt"/>
          <a:ea typeface="+mj-ea"/>
          <a:cs typeface="+mj-cs"/>
        </a:defRPr>
      </a:lvl1pPr>
      <a:lvl2pPr algn="ctr" rtl="0" eaLnBrk="0" fontAlgn="base" hangingPunct="0">
        <a:spcBef>
          <a:spcPct val="0"/>
        </a:spcBef>
        <a:spcAft>
          <a:spcPct val="0"/>
        </a:spcAft>
        <a:defRPr sz="4800" b="1">
          <a:solidFill>
            <a:srgbClr val="FFCC66"/>
          </a:solidFill>
          <a:latin typeface="Arial" charset="0"/>
        </a:defRPr>
      </a:lvl2pPr>
      <a:lvl3pPr algn="ctr" rtl="0" eaLnBrk="0" fontAlgn="base" hangingPunct="0">
        <a:spcBef>
          <a:spcPct val="0"/>
        </a:spcBef>
        <a:spcAft>
          <a:spcPct val="0"/>
        </a:spcAft>
        <a:defRPr sz="4800" b="1">
          <a:solidFill>
            <a:srgbClr val="FFCC66"/>
          </a:solidFill>
          <a:latin typeface="Arial" charset="0"/>
        </a:defRPr>
      </a:lvl3pPr>
      <a:lvl4pPr algn="ctr" rtl="0" eaLnBrk="0" fontAlgn="base" hangingPunct="0">
        <a:spcBef>
          <a:spcPct val="0"/>
        </a:spcBef>
        <a:spcAft>
          <a:spcPct val="0"/>
        </a:spcAft>
        <a:defRPr sz="4800" b="1">
          <a:solidFill>
            <a:srgbClr val="FFCC66"/>
          </a:solidFill>
          <a:latin typeface="Arial" charset="0"/>
        </a:defRPr>
      </a:lvl4pPr>
      <a:lvl5pPr algn="ctr" rtl="0" eaLnBrk="0" fontAlgn="base" hangingPunct="0">
        <a:spcBef>
          <a:spcPct val="0"/>
        </a:spcBef>
        <a:spcAft>
          <a:spcPct val="0"/>
        </a:spcAft>
        <a:defRPr sz="4800" b="1">
          <a:solidFill>
            <a:srgbClr val="FFCC66"/>
          </a:solidFill>
          <a:latin typeface="Arial" charset="0"/>
        </a:defRPr>
      </a:lvl5pPr>
      <a:lvl6pPr marL="457200" algn="ctr" rtl="0" fontAlgn="base">
        <a:spcBef>
          <a:spcPct val="0"/>
        </a:spcBef>
        <a:spcAft>
          <a:spcPct val="0"/>
        </a:spcAft>
        <a:defRPr sz="4800" b="1">
          <a:solidFill>
            <a:srgbClr val="FFCC66"/>
          </a:solidFill>
          <a:latin typeface="Arial" charset="0"/>
        </a:defRPr>
      </a:lvl6pPr>
      <a:lvl7pPr marL="914400" algn="ctr" rtl="0" fontAlgn="base">
        <a:spcBef>
          <a:spcPct val="0"/>
        </a:spcBef>
        <a:spcAft>
          <a:spcPct val="0"/>
        </a:spcAft>
        <a:defRPr sz="4800" b="1">
          <a:solidFill>
            <a:srgbClr val="FFCC66"/>
          </a:solidFill>
          <a:latin typeface="Arial" charset="0"/>
        </a:defRPr>
      </a:lvl7pPr>
      <a:lvl8pPr marL="1371600" algn="ctr" rtl="0" fontAlgn="base">
        <a:spcBef>
          <a:spcPct val="0"/>
        </a:spcBef>
        <a:spcAft>
          <a:spcPct val="0"/>
        </a:spcAft>
        <a:defRPr sz="4800" b="1">
          <a:solidFill>
            <a:srgbClr val="FFCC66"/>
          </a:solidFill>
          <a:latin typeface="Arial" charset="0"/>
        </a:defRPr>
      </a:lvl8pPr>
      <a:lvl9pPr marL="1828800" algn="ctr" rtl="0" fontAlgn="base">
        <a:spcBef>
          <a:spcPct val="0"/>
        </a:spcBef>
        <a:spcAft>
          <a:spcPct val="0"/>
        </a:spcAft>
        <a:defRPr sz="4800" b="1">
          <a:solidFill>
            <a:srgbClr val="FFCC66"/>
          </a:solidFill>
          <a:latin typeface="Arial" charset="0"/>
        </a:defRPr>
      </a:lvl9pPr>
    </p:titleStyle>
    <p:bodyStyle>
      <a:lvl1pPr marL="342900" indent="-342900" algn="l" rtl="0" eaLnBrk="0" fontAlgn="base" hangingPunct="0">
        <a:spcBef>
          <a:spcPct val="20000"/>
        </a:spcBef>
        <a:spcAft>
          <a:spcPct val="0"/>
        </a:spcAft>
        <a:buClr>
          <a:srgbClr val="FFCC66"/>
        </a:buClr>
        <a:buSzPct val="70000"/>
        <a:buFont typeface="Wingdings" pitchFamily="2" charset="2"/>
        <a:buChar char="u"/>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FFCC66"/>
        </a:buClr>
        <a:buSzPct val="60000"/>
        <a:buFont typeface="Wingdings" pitchFamily="2" charset="2"/>
        <a:buChar char="n"/>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343042" name="Rectangle 2"/>
          <p:cNvSpPr>
            <a:spLocks noChangeArrowheads="1"/>
          </p:cNvSpPr>
          <p:nvPr/>
        </p:nvSpPr>
        <p:spPr bwMode="auto">
          <a:xfrm flipV="1">
            <a:off x="0" y="0"/>
            <a:ext cx="12192000" cy="211138"/>
          </a:xfrm>
          <a:prstGeom prst="rect">
            <a:avLst/>
          </a:prstGeom>
          <a:gradFill rotWithShape="1">
            <a:gsLst>
              <a:gs pos="0">
                <a:schemeClr val="accent2">
                  <a:gamma/>
                  <a:tint val="0"/>
                  <a:invGamma/>
                </a:schemeClr>
              </a:gs>
              <a:gs pos="100000">
                <a:schemeClr val="accent2"/>
              </a:gs>
            </a:gsLst>
            <a:lin ang="5400000" scaled="1"/>
          </a:gradFill>
          <a:ln w="9525">
            <a:noFill/>
            <a:miter lim="800000"/>
            <a:headEnd/>
            <a:tailEnd/>
          </a:ln>
          <a:effectLst/>
        </p:spPr>
        <p:txBody>
          <a:bodyPr wrap="none" anchor="ctr"/>
          <a:lstStyle/>
          <a:p>
            <a:endParaRPr lang="en-US" sz="1800"/>
          </a:p>
        </p:txBody>
      </p:sp>
      <p:sp>
        <p:nvSpPr>
          <p:cNvPr id="343043" name="Rectangle 3"/>
          <p:cNvSpPr>
            <a:spLocks noChangeArrowheads="1"/>
          </p:cNvSpPr>
          <p:nvPr/>
        </p:nvSpPr>
        <p:spPr bwMode="auto">
          <a:xfrm>
            <a:off x="0" y="6646864"/>
            <a:ext cx="12192000" cy="211137"/>
          </a:xfrm>
          <a:prstGeom prst="rect">
            <a:avLst/>
          </a:prstGeom>
          <a:gradFill rotWithShape="1">
            <a:gsLst>
              <a:gs pos="0">
                <a:schemeClr val="accent2">
                  <a:gamma/>
                  <a:tint val="0"/>
                  <a:invGamma/>
                </a:schemeClr>
              </a:gs>
              <a:gs pos="100000">
                <a:schemeClr val="accent2"/>
              </a:gs>
            </a:gsLst>
            <a:lin ang="5400000" scaled="1"/>
          </a:gradFill>
          <a:ln w="9525">
            <a:noFill/>
            <a:miter lim="800000"/>
            <a:headEnd/>
            <a:tailEnd/>
          </a:ln>
          <a:effectLst/>
        </p:spPr>
        <p:txBody>
          <a:bodyPr wrap="none" anchor="ctr"/>
          <a:lstStyle/>
          <a:p>
            <a:endParaRPr lang="en-US" sz="1800"/>
          </a:p>
        </p:txBody>
      </p:sp>
      <p:sp>
        <p:nvSpPr>
          <p:cNvPr id="343044" name="Rectangle 4"/>
          <p:cNvSpPr>
            <a:spLocks noGrp="1" noChangeArrowheads="1"/>
          </p:cNvSpPr>
          <p:nvPr>
            <p:ph type="title"/>
          </p:nvPr>
        </p:nvSpPr>
        <p:spPr bwMode="auto">
          <a:xfrm>
            <a:off x="0" y="100013"/>
            <a:ext cx="12192000" cy="1041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3045" name="Rectangle 5"/>
          <p:cNvSpPr>
            <a:spLocks noGrp="1" noChangeArrowheads="1"/>
          </p:cNvSpPr>
          <p:nvPr>
            <p:ph type="body" idx="1"/>
          </p:nvPr>
        </p:nvSpPr>
        <p:spPr bwMode="auto">
          <a:xfrm>
            <a:off x="914400" y="1676400"/>
            <a:ext cx="103632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6" name="Rectangle 6"/>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p>
        </p:txBody>
      </p:sp>
      <p:sp>
        <p:nvSpPr>
          <p:cNvPr id="343047" name="Rectangle 7"/>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p>
        </p:txBody>
      </p:sp>
      <p:sp>
        <p:nvSpPr>
          <p:cNvPr id="343048" name="Rectangle 8"/>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8EA0C90A-F052-4555-89B7-699DA9465B72}" type="slidenum">
              <a:rPr lang="en-US"/>
              <a:pPr/>
              <a:t>‹#›</a:t>
            </a:fld>
            <a:endParaRPr lang="en-US"/>
          </a:p>
        </p:txBody>
      </p:sp>
      <p:sp>
        <p:nvSpPr>
          <p:cNvPr id="343049" name="Rectangle 9"/>
          <p:cNvSpPr>
            <a:spLocks noChangeArrowheads="1"/>
          </p:cNvSpPr>
          <p:nvPr/>
        </p:nvSpPr>
        <p:spPr bwMode="auto">
          <a:xfrm>
            <a:off x="762000" y="990600"/>
            <a:ext cx="10566400" cy="133350"/>
          </a:xfrm>
          <a:prstGeom prst="rect">
            <a:avLst/>
          </a:prstGeom>
          <a:gradFill rotWithShape="1">
            <a:gsLst>
              <a:gs pos="0">
                <a:srgbClr val="008000">
                  <a:gamma/>
                  <a:shade val="54118"/>
                  <a:invGamma/>
                </a:srgbClr>
              </a:gs>
              <a:gs pos="50000">
                <a:srgbClr val="008000"/>
              </a:gs>
              <a:gs pos="100000">
                <a:srgbClr val="008000">
                  <a:gamma/>
                  <a:shade val="54118"/>
                  <a:invGamma/>
                </a:srgbClr>
              </a:gs>
            </a:gsLst>
            <a:lin ang="5400000" scaled="1"/>
          </a:gradFill>
          <a:ln w="9525">
            <a:noFill/>
            <a:miter lim="800000"/>
            <a:headEnd/>
            <a:tailEnd/>
          </a:ln>
          <a:effectLst/>
        </p:spPr>
        <p:txBody>
          <a:bodyPr wrap="none" anchor="ctr"/>
          <a:lstStyle/>
          <a:p>
            <a:endParaRPr lang="en-US" sz="1800"/>
          </a:p>
        </p:txBody>
      </p:sp>
    </p:spTree>
    <p:extLst>
      <p:ext uri="{BB962C8B-B14F-4D97-AF65-F5344CB8AC3E}">
        <p14:creationId xmlns:p14="http://schemas.microsoft.com/office/powerpoint/2010/main" val="345714595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fontAlgn="base">
        <a:spcBef>
          <a:spcPct val="0"/>
        </a:spcBef>
        <a:spcAft>
          <a:spcPct val="0"/>
        </a:spcAft>
        <a:defRPr sz="4800">
          <a:solidFill>
            <a:srgbClr val="000066"/>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2pPr>
      <a:lvl3pPr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3pPr>
      <a:lvl4pPr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4pPr>
      <a:lvl5pPr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5pPr>
      <a:lvl6pPr marL="457200"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6pPr>
      <a:lvl7pPr marL="914400"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7pPr>
      <a:lvl8pPr marL="1371600"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8pPr>
      <a:lvl9pPr marL="1828800" algn="ctr" rtl="0" fontAlgn="base">
        <a:spcBef>
          <a:spcPct val="0"/>
        </a:spcBef>
        <a:spcAft>
          <a:spcPct val="0"/>
        </a:spcAft>
        <a:defRPr sz="4800">
          <a:solidFill>
            <a:srgbClr val="000066"/>
          </a:solidFill>
          <a:effectLst>
            <a:outerShdw blurRad="38100" dist="38100" dir="2700000" algn="tl">
              <a:srgbClr val="000000"/>
            </a:outerShdw>
          </a:effectLst>
          <a:latin typeface="Arial" charset="0"/>
        </a:defRPr>
      </a:lvl9pPr>
    </p:titleStyle>
    <p:bodyStyle>
      <a:lvl1pPr marL="457200" indent="-457200" algn="l" rtl="0" fontAlgn="base">
        <a:spcBef>
          <a:spcPct val="20000"/>
        </a:spcBef>
        <a:spcAft>
          <a:spcPct val="0"/>
        </a:spcAft>
        <a:buClr>
          <a:srgbClr val="000066"/>
        </a:buClr>
        <a:buSzPct val="70000"/>
        <a:buFont typeface="Wingdings" pitchFamily="2" charset="2"/>
        <a:buChar char="u"/>
        <a:defRPr sz="3200">
          <a:solidFill>
            <a:schemeClr val="tx1"/>
          </a:solidFill>
          <a:latin typeface="+mn-lt"/>
          <a:ea typeface="+mn-ea"/>
          <a:cs typeface="+mn-cs"/>
        </a:defRPr>
      </a:lvl1pPr>
      <a:lvl2pPr marL="971550" indent="-400050" algn="l" rtl="0" fontAlgn="base">
        <a:spcBef>
          <a:spcPct val="20000"/>
        </a:spcBef>
        <a:spcAft>
          <a:spcPct val="0"/>
        </a:spcAft>
        <a:buClr>
          <a:srgbClr val="000066"/>
        </a:buClr>
        <a:buSzPct val="60000"/>
        <a:buFont typeface="Wingdings" pitchFamily="2" charset="2"/>
        <a:buChar char="n"/>
        <a:defRPr sz="2800">
          <a:solidFill>
            <a:schemeClr val="tx1"/>
          </a:solidFill>
          <a:latin typeface="+mn-lt"/>
        </a:defRPr>
      </a:lvl2pPr>
      <a:lvl3pPr marL="1314450" indent="-228600" algn="l" rtl="0" fontAlgn="base">
        <a:spcBef>
          <a:spcPct val="20000"/>
        </a:spcBef>
        <a:spcAft>
          <a:spcPct val="0"/>
        </a:spcAft>
        <a:buClr>
          <a:srgbClr val="FF6600"/>
        </a:buClr>
        <a:buChar char="•"/>
        <a:defRPr sz="2800">
          <a:solidFill>
            <a:schemeClr val="tx1"/>
          </a:solidFill>
          <a:latin typeface="+mn-lt"/>
        </a:defRPr>
      </a:lvl3pPr>
      <a:lvl4pPr marL="1657350" indent="-228600" algn="l" rtl="0" fontAlgn="base">
        <a:spcBef>
          <a:spcPct val="20000"/>
        </a:spcBef>
        <a:spcAft>
          <a:spcPct val="0"/>
        </a:spcAft>
        <a:buClr>
          <a:srgbClr val="FF6600"/>
        </a:buClr>
        <a:buChar char="–"/>
        <a:defRPr sz="2400">
          <a:solidFill>
            <a:schemeClr val="tx1"/>
          </a:solidFill>
          <a:latin typeface="+mn-lt"/>
        </a:defRPr>
      </a:lvl4pPr>
      <a:lvl5pPr marL="2057400" indent="-228600" algn="l" rtl="0" fontAlgn="base">
        <a:spcBef>
          <a:spcPct val="20000"/>
        </a:spcBef>
        <a:spcAft>
          <a:spcPct val="0"/>
        </a:spcAft>
        <a:buClr>
          <a:srgbClr val="FF6600"/>
        </a:buClr>
        <a:buChar char="»"/>
        <a:defRPr sz="2400">
          <a:solidFill>
            <a:schemeClr val="tx1"/>
          </a:solidFill>
          <a:latin typeface="+mn-lt"/>
        </a:defRPr>
      </a:lvl5pPr>
      <a:lvl6pPr marL="2514600" indent="-228600" algn="l" rtl="0" fontAlgn="base">
        <a:spcBef>
          <a:spcPct val="20000"/>
        </a:spcBef>
        <a:spcAft>
          <a:spcPct val="0"/>
        </a:spcAft>
        <a:buClr>
          <a:srgbClr val="FF6600"/>
        </a:buClr>
        <a:buChar char="»"/>
        <a:defRPr sz="2400">
          <a:solidFill>
            <a:schemeClr val="tx1"/>
          </a:solidFill>
          <a:latin typeface="+mn-lt"/>
        </a:defRPr>
      </a:lvl6pPr>
      <a:lvl7pPr marL="2971800" indent="-228600" algn="l" rtl="0" fontAlgn="base">
        <a:spcBef>
          <a:spcPct val="20000"/>
        </a:spcBef>
        <a:spcAft>
          <a:spcPct val="0"/>
        </a:spcAft>
        <a:buClr>
          <a:srgbClr val="FF6600"/>
        </a:buClr>
        <a:buChar char="»"/>
        <a:defRPr sz="2400">
          <a:solidFill>
            <a:schemeClr val="tx1"/>
          </a:solidFill>
          <a:latin typeface="+mn-lt"/>
        </a:defRPr>
      </a:lvl7pPr>
      <a:lvl8pPr marL="3429000" indent="-228600" algn="l" rtl="0" fontAlgn="base">
        <a:spcBef>
          <a:spcPct val="20000"/>
        </a:spcBef>
        <a:spcAft>
          <a:spcPct val="0"/>
        </a:spcAft>
        <a:buClr>
          <a:srgbClr val="FF6600"/>
        </a:buClr>
        <a:buChar char="»"/>
        <a:defRPr sz="2400">
          <a:solidFill>
            <a:schemeClr val="tx1"/>
          </a:solidFill>
          <a:latin typeface="+mn-lt"/>
        </a:defRPr>
      </a:lvl8pPr>
      <a:lvl9pPr marL="3886200" indent="-228600" algn="l" rtl="0" fontAlgn="base">
        <a:spcBef>
          <a:spcPct val="20000"/>
        </a:spcBef>
        <a:spcAft>
          <a:spcPct val="0"/>
        </a:spcAft>
        <a:buClr>
          <a:srgbClr val="FF6600"/>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37582" name="Rectangle 14"/>
          <p:cNvSpPr>
            <a:spLocks noChangeArrowheads="1"/>
          </p:cNvSpPr>
          <p:nvPr/>
        </p:nvSpPr>
        <p:spPr bwMode="auto">
          <a:xfrm>
            <a:off x="0" y="0"/>
            <a:ext cx="12395200" cy="6858000"/>
          </a:xfrm>
          <a:prstGeom prst="rect">
            <a:avLst/>
          </a:prstGeom>
          <a:solidFill>
            <a:schemeClr val="bg1">
              <a:alpha val="75000"/>
            </a:schemeClr>
          </a:solidFill>
          <a:ln w="9525">
            <a:solidFill>
              <a:schemeClr val="tx1"/>
            </a:solidFill>
            <a:miter lim="800000"/>
            <a:headEnd/>
            <a:tailEnd/>
          </a:ln>
          <a:effectLst/>
        </p:spPr>
        <p:txBody>
          <a:bodyPr wrap="none" anchor="ctr"/>
          <a:lstStyle/>
          <a:p>
            <a:pPr>
              <a:defRPr/>
            </a:pPr>
            <a:endParaRPr lang="en-US" sz="1800"/>
          </a:p>
        </p:txBody>
      </p:sp>
      <p:sp>
        <p:nvSpPr>
          <p:cNvPr id="237579" name="Rectangle 11"/>
          <p:cNvSpPr>
            <a:spLocks noGrp="1" noChangeArrowheads="1"/>
          </p:cNvSpPr>
          <p:nvPr>
            <p:ph type="title"/>
          </p:nvPr>
        </p:nvSpPr>
        <p:spPr bwMode="auto">
          <a:xfrm>
            <a:off x="609600" y="274638"/>
            <a:ext cx="109728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15"/>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463674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Tahoma" pitchFamily="34" charset="0"/>
        </a:defRPr>
      </a:lvl2pPr>
      <a:lvl3pPr algn="ctr" rtl="0" eaLnBrk="0" fontAlgn="base" hangingPunct="0">
        <a:spcBef>
          <a:spcPct val="0"/>
        </a:spcBef>
        <a:spcAft>
          <a:spcPct val="0"/>
        </a:spcAft>
        <a:defRPr sz="4400" b="1">
          <a:solidFill>
            <a:srgbClr val="FFFF00"/>
          </a:solidFill>
          <a:latin typeface="Tahoma" pitchFamily="34" charset="0"/>
        </a:defRPr>
      </a:lvl3pPr>
      <a:lvl4pPr algn="ctr" rtl="0" eaLnBrk="0" fontAlgn="base" hangingPunct="0">
        <a:spcBef>
          <a:spcPct val="0"/>
        </a:spcBef>
        <a:spcAft>
          <a:spcPct val="0"/>
        </a:spcAft>
        <a:defRPr sz="4400" b="1">
          <a:solidFill>
            <a:srgbClr val="FFFF00"/>
          </a:solidFill>
          <a:latin typeface="Tahoma" pitchFamily="34" charset="0"/>
        </a:defRPr>
      </a:lvl4pPr>
      <a:lvl5pPr algn="ctr" rtl="0" eaLnBrk="0" fontAlgn="base" hangingPunct="0">
        <a:spcBef>
          <a:spcPct val="0"/>
        </a:spcBef>
        <a:spcAft>
          <a:spcPct val="0"/>
        </a:spcAft>
        <a:defRPr sz="4400" b="1">
          <a:solidFill>
            <a:srgbClr val="FFFF00"/>
          </a:solidFill>
          <a:latin typeface="Tahoma" pitchFamily="34" charset="0"/>
        </a:defRPr>
      </a:lvl5pPr>
      <a:lvl6pPr marL="457200" algn="ctr" rtl="0" fontAlgn="base">
        <a:spcBef>
          <a:spcPct val="0"/>
        </a:spcBef>
        <a:spcAft>
          <a:spcPct val="0"/>
        </a:spcAft>
        <a:defRPr sz="4400" b="1">
          <a:solidFill>
            <a:srgbClr val="FFFF00"/>
          </a:solidFill>
          <a:latin typeface="Tahoma" pitchFamily="34" charset="0"/>
        </a:defRPr>
      </a:lvl6pPr>
      <a:lvl7pPr marL="914400" algn="ctr" rtl="0" fontAlgn="base">
        <a:spcBef>
          <a:spcPct val="0"/>
        </a:spcBef>
        <a:spcAft>
          <a:spcPct val="0"/>
        </a:spcAft>
        <a:defRPr sz="4400" b="1">
          <a:solidFill>
            <a:srgbClr val="FFFF00"/>
          </a:solidFill>
          <a:latin typeface="Tahoma" pitchFamily="34" charset="0"/>
        </a:defRPr>
      </a:lvl7pPr>
      <a:lvl8pPr marL="1371600" algn="ctr" rtl="0" fontAlgn="base">
        <a:spcBef>
          <a:spcPct val="0"/>
        </a:spcBef>
        <a:spcAft>
          <a:spcPct val="0"/>
        </a:spcAft>
        <a:defRPr sz="4400" b="1">
          <a:solidFill>
            <a:srgbClr val="FFFF00"/>
          </a:solidFill>
          <a:latin typeface="Tahoma" pitchFamily="34" charset="0"/>
        </a:defRPr>
      </a:lvl8pPr>
      <a:lvl9pPr marL="1828800" algn="ctr" rtl="0" fontAlgn="base">
        <a:spcBef>
          <a:spcPct val="0"/>
        </a:spcBef>
        <a:spcAft>
          <a:spcPct val="0"/>
        </a:spcAft>
        <a:defRPr sz="4400" b="1">
          <a:solidFill>
            <a:srgbClr val="FFFF00"/>
          </a:solidFill>
          <a:latin typeface="Tahoma"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381000"/>
            <a:ext cx="103632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914400" y="1295400"/>
            <a:ext cx="103632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50771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eaLnBrk="0" fontAlgn="base" hangingPunct="0">
        <a:spcBef>
          <a:spcPct val="0"/>
        </a:spcBef>
        <a:spcAft>
          <a:spcPct val="0"/>
        </a:spcAft>
        <a:defRPr sz="2400" b="1">
          <a:solidFill>
            <a:schemeClr val="tx2"/>
          </a:solidFill>
          <a:latin typeface="Arial" charset="0"/>
        </a:defRPr>
      </a:lvl6pPr>
      <a:lvl7pPr marL="914400" algn="ctr" rtl="0" eaLnBrk="0" fontAlgn="base" hangingPunct="0">
        <a:spcBef>
          <a:spcPct val="0"/>
        </a:spcBef>
        <a:spcAft>
          <a:spcPct val="0"/>
        </a:spcAft>
        <a:defRPr sz="2400" b="1">
          <a:solidFill>
            <a:schemeClr val="tx2"/>
          </a:solidFill>
          <a:latin typeface="Arial" charset="0"/>
        </a:defRPr>
      </a:lvl7pPr>
      <a:lvl8pPr marL="1371600" algn="ctr" rtl="0" eaLnBrk="0" fontAlgn="base" hangingPunct="0">
        <a:spcBef>
          <a:spcPct val="0"/>
        </a:spcBef>
        <a:spcAft>
          <a:spcPct val="0"/>
        </a:spcAft>
        <a:defRPr sz="2400" b="1">
          <a:solidFill>
            <a:schemeClr val="tx2"/>
          </a:solidFill>
          <a:latin typeface="Arial" charset="0"/>
        </a:defRPr>
      </a:lvl8pPr>
      <a:lvl9pPr marL="1828800" algn="ctr" rtl="0" eaLnBrk="0" fontAlgn="base" hangingPunct="0">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eakpx.com/en/hd-wallpaper-desktop-kiaqp" TargetMode="External"/><Relationship Id="rId2" Type="http://schemas.openxmlformats.org/officeDocument/2006/relationships/hyperlink" Target="https://www.purifiedbyfaith.com/"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hemeOverride" Target="../theme/themeOverride10.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hemeOverride" Target="../theme/themeOverride1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hemeOverride" Target="../theme/themeOverride1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slideLayout" Target="../slideLayouts/slideLayout16.xml"/><Relationship Id="rId1" Type="http://schemas.openxmlformats.org/officeDocument/2006/relationships/themeOverride" Target="../theme/themeOverride1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notesSlide" Target="../notesSlides/notesSlide7.xml"/><Relationship Id="rId7" Type="http://schemas.openxmlformats.org/officeDocument/2006/relationships/hyperlink" Target="http://nwcreation.net/evolution.html" TargetMode="External"/><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hyperlink" Target="https://upsidedownsavior.home.blog/2020/09/01/the-real-enemy/"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oleObject" Target="../embeddings/oleObject7.bin"/><Relationship Id="rId18" Type="http://schemas.openxmlformats.org/officeDocument/2006/relationships/image" Target="../media/image30.png"/><Relationship Id="rId26" Type="http://schemas.openxmlformats.org/officeDocument/2006/relationships/image" Target="../media/image34.png"/><Relationship Id="rId3" Type="http://schemas.openxmlformats.org/officeDocument/2006/relationships/oleObject" Target="../embeddings/oleObject2.bin"/><Relationship Id="rId21" Type="http://schemas.openxmlformats.org/officeDocument/2006/relationships/oleObject" Target="../embeddings/oleObject11.bin"/><Relationship Id="rId7" Type="http://schemas.openxmlformats.org/officeDocument/2006/relationships/oleObject" Target="../embeddings/oleObject4.bin"/><Relationship Id="rId12" Type="http://schemas.openxmlformats.org/officeDocument/2006/relationships/image" Target="../media/image27.png"/><Relationship Id="rId17" Type="http://schemas.openxmlformats.org/officeDocument/2006/relationships/oleObject" Target="../embeddings/oleObject9.bin"/><Relationship Id="rId25" Type="http://schemas.openxmlformats.org/officeDocument/2006/relationships/oleObject" Target="../embeddings/oleObject13.bin"/><Relationship Id="rId2" Type="http://schemas.openxmlformats.org/officeDocument/2006/relationships/slideLayout" Target="../slideLayouts/slideLayout6.xml"/><Relationship Id="rId16" Type="http://schemas.openxmlformats.org/officeDocument/2006/relationships/image" Target="../media/image29.png"/><Relationship Id="rId20" Type="http://schemas.openxmlformats.org/officeDocument/2006/relationships/image" Target="../media/image31.png"/><Relationship Id="rId29" Type="http://schemas.openxmlformats.org/officeDocument/2006/relationships/oleObject" Target="../embeddings/oleObject15.bin"/><Relationship Id="rId1" Type="http://schemas.openxmlformats.org/officeDocument/2006/relationships/themeOverride" Target="../theme/themeOverride19.xml"/><Relationship Id="rId6" Type="http://schemas.openxmlformats.org/officeDocument/2006/relationships/image" Target="../media/image24.png"/><Relationship Id="rId11" Type="http://schemas.openxmlformats.org/officeDocument/2006/relationships/oleObject" Target="../embeddings/oleObject6.bin"/><Relationship Id="rId24" Type="http://schemas.openxmlformats.org/officeDocument/2006/relationships/image" Target="../media/image33.png"/><Relationship Id="rId32" Type="http://schemas.openxmlformats.org/officeDocument/2006/relationships/image" Target="../media/image37.png"/><Relationship Id="rId5" Type="http://schemas.openxmlformats.org/officeDocument/2006/relationships/oleObject" Target="../embeddings/oleObject3.bin"/><Relationship Id="rId15" Type="http://schemas.openxmlformats.org/officeDocument/2006/relationships/oleObject" Target="../embeddings/oleObject8.bin"/><Relationship Id="rId23" Type="http://schemas.openxmlformats.org/officeDocument/2006/relationships/oleObject" Target="../embeddings/oleObject12.bin"/><Relationship Id="rId28" Type="http://schemas.openxmlformats.org/officeDocument/2006/relationships/image" Target="../media/image35.png"/><Relationship Id="rId10" Type="http://schemas.openxmlformats.org/officeDocument/2006/relationships/image" Target="../media/image26.png"/><Relationship Id="rId19" Type="http://schemas.openxmlformats.org/officeDocument/2006/relationships/oleObject" Target="../embeddings/oleObject10.bin"/><Relationship Id="rId31" Type="http://schemas.openxmlformats.org/officeDocument/2006/relationships/oleObject" Target="../embeddings/oleObject16.bin"/><Relationship Id="rId4" Type="http://schemas.openxmlformats.org/officeDocument/2006/relationships/image" Target="../media/image23.png"/><Relationship Id="rId9" Type="http://schemas.openxmlformats.org/officeDocument/2006/relationships/oleObject" Target="../embeddings/oleObject5.bin"/><Relationship Id="rId14" Type="http://schemas.openxmlformats.org/officeDocument/2006/relationships/image" Target="../media/image28.png"/><Relationship Id="rId22" Type="http://schemas.openxmlformats.org/officeDocument/2006/relationships/image" Target="../media/image32.png"/><Relationship Id="rId27" Type="http://schemas.openxmlformats.org/officeDocument/2006/relationships/oleObject" Target="../embeddings/oleObject14.bin"/><Relationship Id="rId30"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20.xml"/><Relationship Id="rId5" Type="http://schemas.openxmlformats.org/officeDocument/2006/relationships/image" Target="../media/image38.png"/><Relationship Id="rId4" Type="http://schemas.openxmlformats.org/officeDocument/2006/relationships/oleObject" Target="../embeddings/oleObject17.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hemeOverride" Target="../theme/themeOverride24.xml"/><Relationship Id="rId6" Type="http://schemas.openxmlformats.org/officeDocument/2006/relationships/oleObject" Target="../embeddings/oleObject19.bin"/><Relationship Id="rId5" Type="http://schemas.openxmlformats.org/officeDocument/2006/relationships/image" Target="../media/image42.png"/><Relationship Id="rId4" Type="http://schemas.openxmlformats.org/officeDocument/2006/relationships/oleObject" Target="../embeddings/oleObject18.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hemeOverride" Target="../theme/themeOverride26.xml"/><Relationship Id="rId6" Type="http://schemas.openxmlformats.org/officeDocument/2006/relationships/oleObject" Target="../embeddings/oleObject21.bin"/><Relationship Id="rId5" Type="http://schemas.openxmlformats.org/officeDocument/2006/relationships/image" Target="../media/image44.png"/><Relationship Id="rId4" Type="http://schemas.openxmlformats.org/officeDocument/2006/relationships/oleObject" Target="../embeddings/oleObject20.bin"/></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32.xml.rels><?xml version="1.0" encoding="UTF-8" standalone="yes"?>
<Relationships xmlns="http://schemas.openxmlformats.org/package/2006/relationships"><Relationship Id="rId3" Type="http://schemas.openxmlformats.org/officeDocument/2006/relationships/hyperlink" Target="https://www.advancedsciencenews.com/molecule-modification-could-improve-reprocessing-of-spent-nuclear-fuel/" TargetMode="External"/><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hemeOverride" Target="../theme/themeOverride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themeOverride" Target="../theme/themeOverride31.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hyperlink" Target="https://esahubble.org/images/potw1108a/" TargetMode="External"/><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themeOverride" Target="../theme/themeOverride32.xml"/><Relationship Id="rId6" Type="http://schemas.openxmlformats.org/officeDocument/2006/relationships/image" Target="../media/image51.png"/><Relationship Id="rId5" Type="http://schemas.openxmlformats.org/officeDocument/2006/relationships/oleObject" Target="../embeddings/oleObject23.bin"/><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33.xml"/><Relationship Id="rId4" Type="http://schemas.openxmlformats.org/officeDocument/2006/relationships/hyperlink" Target="https://www.purifiedbyfaith.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hyperlink" Target="https://science.nasa.gov/resource/history-of-the-univers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7.xml"/><Relationship Id="rId1" Type="http://schemas.openxmlformats.org/officeDocument/2006/relationships/themeOverride" Target="../theme/themeOverride35.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36.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37.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7.xml"/><Relationship Id="rId1" Type="http://schemas.openxmlformats.org/officeDocument/2006/relationships/themeOverride" Target="../theme/themeOverride38.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2.xml"/><Relationship Id="rId1" Type="http://schemas.openxmlformats.org/officeDocument/2006/relationships/themeOverride" Target="../theme/themeOverride39.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hemeOverride" Target="../theme/themeOverride40.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hemeOverride" Target="../theme/themeOverride41.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6.xml"/><Relationship Id="rId1" Type="http://schemas.openxmlformats.org/officeDocument/2006/relationships/themeOverride" Target="../theme/themeOverride42.xml"/></Relationships>
</file>

<file path=ppt/slides/_rels/slide53.xml.rels><?xml version="1.0" encoding="UTF-8" standalone="yes"?>
<Relationships xmlns="http://schemas.openxmlformats.org/package/2006/relationships"><Relationship Id="rId3" Type="http://schemas.openxmlformats.org/officeDocument/2006/relationships/hyperlink" Target="https://answersingenesis.org/geology/mount-st-helens/lasting-lessons-mount-st-helens/" TargetMode="External"/><Relationship Id="rId2" Type="http://schemas.openxmlformats.org/officeDocument/2006/relationships/slideLayout" Target="../slideLayouts/slideLayout12.xml"/><Relationship Id="rId1" Type="http://schemas.openxmlformats.org/officeDocument/2006/relationships/themeOverride" Target="../theme/themeOverride43.xml"/><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6.xml"/><Relationship Id="rId1" Type="http://schemas.openxmlformats.org/officeDocument/2006/relationships/themeOverride" Target="../theme/themeOverride44.xml"/></Relationships>
</file>

<file path=ppt/slides/_rels/slide55.xml.rels><?xml version="1.0" encoding="UTF-8" standalone="yes"?>
<Relationships xmlns="http://schemas.openxmlformats.org/package/2006/relationships"><Relationship Id="rId3" Type="http://schemas.openxmlformats.org/officeDocument/2006/relationships/hyperlink" Target="https://answersingenesis.org/age-of-the-earth/how-old-does-earth-look/" TargetMode="External"/><Relationship Id="rId2" Type="http://schemas.openxmlformats.org/officeDocument/2006/relationships/slideLayout" Target="../slideLayouts/slideLayout12.xml"/><Relationship Id="rId1" Type="http://schemas.openxmlformats.org/officeDocument/2006/relationships/themeOverride" Target="../theme/themeOverride45.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4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hemeOverride" Target="../theme/themeOverride4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hemeOverride" Target="../theme/themeOverride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0867-CA6E-177E-F1EE-5BD1CED3CF2D}"/>
              </a:ext>
            </a:extLst>
          </p:cNvPr>
          <p:cNvSpPr>
            <a:spLocks noGrp="1"/>
          </p:cNvSpPr>
          <p:nvPr>
            <p:ph type="ctrTitle"/>
          </p:nvPr>
        </p:nvSpPr>
        <p:spPr>
          <a:xfrm>
            <a:off x="0" y="0"/>
            <a:ext cx="4864504" cy="1864360"/>
          </a:xfrm>
        </p:spPr>
        <p:txBody>
          <a:bodyPr>
            <a:normAutofit/>
          </a:bodyPr>
          <a:lstStyle/>
          <a:p>
            <a:r>
              <a:rPr lang="en-US" b="1" dirty="0">
                <a:latin typeface="Garamond" panose="02020404030301010803" pitchFamily="18" charset="0"/>
              </a:rPr>
              <a:t>Young Earth Creation</a:t>
            </a:r>
          </a:p>
        </p:txBody>
      </p:sp>
      <p:sp>
        <p:nvSpPr>
          <p:cNvPr id="3" name="Subtitle 2">
            <a:extLst>
              <a:ext uri="{FF2B5EF4-FFF2-40B4-BE49-F238E27FC236}">
                <a16:creationId xmlns:a16="http://schemas.microsoft.com/office/drawing/2014/main" id="{5F313691-D5EC-6E74-308F-EA02ABCF1CF7}"/>
              </a:ext>
            </a:extLst>
          </p:cNvPr>
          <p:cNvSpPr>
            <a:spLocks noGrp="1"/>
          </p:cNvSpPr>
          <p:nvPr>
            <p:ph type="subTitle" idx="1"/>
          </p:nvPr>
        </p:nvSpPr>
        <p:spPr>
          <a:xfrm>
            <a:off x="2" y="2181225"/>
            <a:ext cx="4762498" cy="3919129"/>
          </a:xfrm>
        </p:spPr>
        <p:txBody>
          <a:bodyPr>
            <a:normAutofit lnSpcReduction="10000"/>
          </a:bodyPr>
          <a:lstStyle/>
          <a:p>
            <a:pPr>
              <a:lnSpc>
                <a:spcPct val="100000"/>
              </a:lnSpc>
              <a:spcBef>
                <a:spcPts val="0"/>
              </a:spcBef>
            </a:pPr>
            <a:r>
              <a:rPr lang="en-US" sz="2800" dirty="0">
                <a:latin typeface="Garamond" panose="02020404030301010803" pitchFamily="18" charset="0"/>
              </a:rPr>
              <a:t>A Brief Look at the </a:t>
            </a:r>
          </a:p>
          <a:p>
            <a:pPr>
              <a:lnSpc>
                <a:spcPct val="100000"/>
              </a:lnSpc>
              <a:spcBef>
                <a:spcPts val="0"/>
              </a:spcBef>
            </a:pPr>
            <a:r>
              <a:rPr lang="en-US" sz="2800" b="1" dirty="0">
                <a:latin typeface="Garamond" panose="02020404030301010803" pitchFamily="18" charset="0"/>
              </a:rPr>
              <a:t>Biblical</a:t>
            </a:r>
            <a:r>
              <a:rPr lang="en-US" sz="2800" dirty="0">
                <a:latin typeface="Garamond" panose="02020404030301010803" pitchFamily="18" charset="0"/>
              </a:rPr>
              <a:t> </a:t>
            </a:r>
            <a:r>
              <a:rPr lang="en-US" sz="2800" b="1" dirty="0">
                <a:latin typeface="Garamond" panose="02020404030301010803" pitchFamily="18" charset="0"/>
              </a:rPr>
              <a:t>Creation </a:t>
            </a:r>
            <a:r>
              <a:rPr lang="en-US" sz="2800" dirty="0">
                <a:latin typeface="Garamond" panose="02020404030301010803" pitchFamily="18" charset="0"/>
              </a:rPr>
              <a:t>–</a:t>
            </a:r>
            <a:endParaRPr lang="en-US" sz="2800" b="1" dirty="0">
              <a:latin typeface="Garamond" panose="02020404030301010803" pitchFamily="18" charset="0"/>
            </a:endParaRPr>
          </a:p>
          <a:p>
            <a:pPr>
              <a:lnSpc>
                <a:spcPct val="100000"/>
              </a:lnSpc>
              <a:spcBef>
                <a:spcPts val="0"/>
              </a:spcBef>
            </a:pPr>
            <a:r>
              <a:rPr lang="en-US" sz="2800" dirty="0">
                <a:latin typeface="Garamond" panose="02020404030301010803" pitchFamily="18" charset="0"/>
              </a:rPr>
              <a:t>in Contrast with </a:t>
            </a:r>
          </a:p>
          <a:p>
            <a:pPr>
              <a:lnSpc>
                <a:spcPct val="100000"/>
              </a:lnSpc>
              <a:spcBef>
                <a:spcPts val="0"/>
              </a:spcBef>
            </a:pPr>
            <a:r>
              <a:rPr lang="en-US" sz="2800" dirty="0">
                <a:latin typeface="Garamond" panose="02020404030301010803" pitchFamily="18" charset="0"/>
              </a:rPr>
              <a:t>Modern Secular Evolution</a:t>
            </a:r>
          </a:p>
          <a:p>
            <a:pPr>
              <a:lnSpc>
                <a:spcPct val="100000"/>
              </a:lnSpc>
              <a:spcBef>
                <a:spcPts val="0"/>
              </a:spcBef>
            </a:pPr>
            <a:endParaRPr lang="en-US" sz="2800" dirty="0">
              <a:latin typeface="Garamond" panose="02020404030301010803" pitchFamily="18" charset="0"/>
            </a:endParaRPr>
          </a:p>
          <a:p>
            <a:pPr>
              <a:lnSpc>
                <a:spcPct val="100000"/>
              </a:lnSpc>
              <a:spcBef>
                <a:spcPts val="0"/>
              </a:spcBef>
            </a:pPr>
            <a:endParaRPr lang="en-US" sz="2800" dirty="0">
              <a:latin typeface="Garamond" panose="02020404030301010803" pitchFamily="18" charset="0"/>
            </a:endParaRPr>
          </a:p>
          <a:p>
            <a:pPr>
              <a:lnSpc>
                <a:spcPct val="100000"/>
              </a:lnSpc>
              <a:spcBef>
                <a:spcPts val="0"/>
              </a:spcBef>
            </a:pPr>
            <a:endParaRPr lang="en-US" sz="2800" dirty="0">
              <a:latin typeface="Garamond" panose="02020404030301010803" pitchFamily="18" charset="0"/>
            </a:endParaRPr>
          </a:p>
          <a:p>
            <a:pPr>
              <a:lnSpc>
                <a:spcPct val="100000"/>
              </a:lnSpc>
              <a:spcBef>
                <a:spcPts val="0"/>
              </a:spcBef>
            </a:pPr>
            <a:endParaRPr lang="en-US" sz="2800" dirty="0">
              <a:latin typeface="Garamond" panose="02020404030301010803" pitchFamily="18" charset="0"/>
            </a:endParaRPr>
          </a:p>
          <a:p>
            <a:pPr>
              <a:lnSpc>
                <a:spcPct val="100000"/>
              </a:lnSpc>
              <a:spcBef>
                <a:spcPts val="0"/>
              </a:spcBef>
            </a:pPr>
            <a:r>
              <a:rPr lang="en-US" sz="1800" dirty="0"/>
              <a:t>For further information on this topic visit my website at </a:t>
            </a:r>
            <a:r>
              <a:rPr lang="en-US" sz="1800" dirty="0">
                <a:hlinkClick r:id="rId2"/>
              </a:rPr>
              <a:t>https://www.purifiedbyfaith.com/</a:t>
            </a:r>
            <a:r>
              <a:rPr lang="en-US" sz="1800" dirty="0"/>
              <a:t> and click on the “Creation versus Evolution” link</a:t>
            </a:r>
          </a:p>
        </p:txBody>
      </p:sp>
      <p:sp>
        <p:nvSpPr>
          <p:cNvPr id="8" name="TextBox 7">
            <a:extLst>
              <a:ext uri="{FF2B5EF4-FFF2-40B4-BE49-F238E27FC236}">
                <a16:creationId xmlns:a16="http://schemas.microsoft.com/office/drawing/2014/main" id="{3D327B02-8A6C-DC3A-E8DE-11CF4AD57593}"/>
              </a:ext>
            </a:extLst>
          </p:cNvPr>
          <p:cNvSpPr txBox="1"/>
          <p:nvPr/>
        </p:nvSpPr>
        <p:spPr>
          <a:xfrm>
            <a:off x="0" y="6550223"/>
            <a:ext cx="12192000" cy="369332"/>
          </a:xfrm>
          <a:prstGeom prst="rect">
            <a:avLst/>
          </a:prstGeom>
          <a:noFill/>
        </p:spPr>
        <p:txBody>
          <a:bodyPr wrap="square" rtlCol="0">
            <a:spAutoFit/>
          </a:bodyPr>
          <a:lstStyle/>
          <a:p>
            <a:r>
              <a:rPr lang="fr-FR" dirty="0">
                <a:solidFill>
                  <a:srgbClr val="0033CC"/>
                </a:solidFill>
              </a:rPr>
              <a:t>Image credit – </a:t>
            </a:r>
            <a:r>
              <a:rPr lang="fr-FR" dirty="0">
                <a:solidFill>
                  <a:srgbClr val="0033CC"/>
                </a:solidFill>
                <a:hlinkClick r:id="rId3">
                  <a:extLst>
                    <a:ext uri="{A12FA001-AC4F-418D-AE19-62706E023703}">
                      <ahyp:hlinkClr xmlns:ahyp="http://schemas.microsoft.com/office/drawing/2018/hyperlinkcolor" val="tx"/>
                    </a:ext>
                  </a:extLst>
                </a:hlinkClick>
              </a:rPr>
              <a:t>https://www.peakpx.com/en/hd-wallpaper-desktop-kiaqp</a:t>
            </a:r>
            <a:r>
              <a:rPr lang="fr-FR" dirty="0">
                <a:solidFill>
                  <a:srgbClr val="0033CC"/>
                </a:solidFill>
              </a:rPr>
              <a:t>   </a:t>
            </a:r>
            <a:endParaRPr lang="en-US" sz="1600" dirty="0">
              <a:solidFill>
                <a:srgbClr val="0033CC"/>
              </a:solidFill>
            </a:endParaRPr>
          </a:p>
        </p:txBody>
      </p:sp>
      <p:pic>
        <p:nvPicPr>
          <p:cNvPr id="9" name="Picture 8">
            <a:extLst>
              <a:ext uri="{FF2B5EF4-FFF2-40B4-BE49-F238E27FC236}">
                <a16:creationId xmlns:a16="http://schemas.microsoft.com/office/drawing/2014/main" id="{4443BF73-28A5-E5FE-5A3D-F3A9FA44F346}"/>
              </a:ext>
            </a:extLst>
          </p:cNvPr>
          <p:cNvPicPr>
            <a:picLocks noChangeAspect="1"/>
          </p:cNvPicPr>
          <p:nvPr/>
        </p:nvPicPr>
        <p:blipFill>
          <a:blip r:embed="rId4"/>
          <a:stretch>
            <a:fillRect/>
          </a:stretch>
        </p:blipFill>
        <p:spPr>
          <a:xfrm>
            <a:off x="5423646" y="0"/>
            <a:ext cx="6768351" cy="6030298"/>
          </a:xfrm>
          <a:prstGeom prst="rect">
            <a:avLst/>
          </a:prstGeom>
        </p:spPr>
      </p:pic>
    </p:spTree>
    <p:extLst>
      <p:ext uri="{BB962C8B-B14F-4D97-AF65-F5344CB8AC3E}">
        <p14:creationId xmlns:p14="http://schemas.microsoft.com/office/powerpoint/2010/main" val="393524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A04DE4C3-15DB-0E7E-BBF7-9AD9FCF8C1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C0AA1-AD22-2C05-4E00-7C767294033E}"/>
              </a:ext>
            </a:extLst>
          </p:cNvPr>
          <p:cNvSpPr>
            <a:spLocks noGrp="1"/>
          </p:cNvSpPr>
          <p:nvPr>
            <p:ph type="title"/>
          </p:nvPr>
        </p:nvSpPr>
        <p:spPr>
          <a:xfrm>
            <a:off x="0" y="0"/>
            <a:ext cx="12192000" cy="717055"/>
          </a:xfrm>
        </p:spPr>
        <p:txBody>
          <a:bodyPr>
            <a:noAutofit/>
          </a:bodyPr>
          <a:lstStyle/>
          <a:p>
            <a:pPr algn="ctr"/>
            <a:r>
              <a:rPr lang="en-US" sz="4800" b="1" dirty="0"/>
              <a:t>Objections to Theistic Evolution</a:t>
            </a:r>
          </a:p>
        </p:txBody>
      </p:sp>
      <p:sp>
        <p:nvSpPr>
          <p:cNvPr id="3" name="Content Placeholder 2">
            <a:extLst>
              <a:ext uri="{FF2B5EF4-FFF2-40B4-BE49-F238E27FC236}">
                <a16:creationId xmlns:a16="http://schemas.microsoft.com/office/drawing/2014/main" id="{67AF076E-9079-0641-D85F-C9F95F3F0519}"/>
              </a:ext>
            </a:extLst>
          </p:cNvPr>
          <p:cNvSpPr>
            <a:spLocks noGrp="1"/>
          </p:cNvSpPr>
          <p:nvPr>
            <p:ph type="body" sz="quarter" idx="13"/>
          </p:nvPr>
        </p:nvSpPr>
        <p:spPr>
          <a:xfrm>
            <a:off x="0" y="815789"/>
            <a:ext cx="12106835" cy="6042212"/>
          </a:xfrm>
        </p:spPr>
        <p:txBody>
          <a:bodyPr>
            <a:normAutofit/>
          </a:bodyPr>
          <a:lstStyle/>
          <a:p>
            <a:r>
              <a:rPr lang="en-US" sz="3600" dirty="0"/>
              <a:t>The Bible says that God made the universe and all that is in it in six ordinary days – </a:t>
            </a:r>
            <a:r>
              <a:rPr lang="en-US" sz="3600" b="1" i="1" dirty="0"/>
              <a:t>not</a:t>
            </a:r>
            <a:r>
              <a:rPr lang="en-US" sz="3600" dirty="0"/>
              <a:t> 13.8 billion years.</a:t>
            </a:r>
          </a:p>
          <a:p>
            <a:pPr lvl="1"/>
            <a:r>
              <a:rPr lang="en-US" sz="3200" dirty="0"/>
              <a:t>Exodus 20:9,11 - </a:t>
            </a:r>
            <a:r>
              <a:rPr lang="en-US" sz="3200" b="1" i="1" dirty="0">
                <a:solidFill>
                  <a:srgbClr val="0033CC"/>
                </a:solidFill>
                <a:latin typeface="Cambria" panose="02040503050406030204" pitchFamily="18" charset="0"/>
                <a:ea typeface="Cambria" panose="02040503050406030204" pitchFamily="18" charset="0"/>
              </a:rPr>
              <a:t>Six days </a:t>
            </a:r>
            <a:r>
              <a:rPr lang="en-US" sz="3200" i="1" dirty="0">
                <a:solidFill>
                  <a:srgbClr val="0033CC"/>
                </a:solidFill>
                <a:latin typeface="Cambria" panose="02040503050406030204" pitchFamily="18" charset="0"/>
                <a:ea typeface="Cambria" panose="02040503050406030204" pitchFamily="18" charset="0"/>
              </a:rPr>
              <a:t>you shall labor, and do all your work, but the seventh day is a Sabbath to the LORD… For in </a:t>
            </a:r>
            <a:r>
              <a:rPr lang="en-US" sz="3200" b="1" i="1" dirty="0">
                <a:solidFill>
                  <a:srgbClr val="0033CC"/>
                </a:solidFill>
                <a:latin typeface="Cambria" panose="02040503050406030204" pitchFamily="18" charset="0"/>
                <a:ea typeface="Cambria" panose="02040503050406030204" pitchFamily="18" charset="0"/>
              </a:rPr>
              <a:t>six days </a:t>
            </a:r>
            <a:r>
              <a:rPr lang="en-US" sz="3200" i="1" dirty="0">
                <a:solidFill>
                  <a:srgbClr val="0033CC"/>
                </a:solidFill>
                <a:latin typeface="Cambria" panose="02040503050406030204" pitchFamily="18" charset="0"/>
                <a:ea typeface="Cambria" panose="02040503050406030204" pitchFamily="18" charset="0"/>
              </a:rPr>
              <a:t>the LORD made heaven and earth, the sea, and all that is in them…</a:t>
            </a:r>
          </a:p>
          <a:p>
            <a:r>
              <a:rPr lang="en-US" sz="3600" dirty="0"/>
              <a:t>The story of evolution was made up as a way of explaining how the Universe got here </a:t>
            </a:r>
            <a:r>
              <a:rPr lang="en-US" sz="3600" b="1" i="1" dirty="0"/>
              <a:t>without</a:t>
            </a:r>
            <a:r>
              <a:rPr lang="en-US" sz="3600" dirty="0"/>
              <a:t> God.</a:t>
            </a:r>
          </a:p>
          <a:p>
            <a:r>
              <a:rPr lang="en-US" sz="3600" dirty="0"/>
              <a:t>Why would we now want to </a:t>
            </a:r>
            <a:r>
              <a:rPr lang="en-US" sz="3600" b="1" i="1" dirty="0"/>
              <a:t>replace</a:t>
            </a:r>
            <a:r>
              <a:rPr lang="en-US" sz="3600" dirty="0"/>
              <a:t> the trustworthy biblical account that God has given us with an </a:t>
            </a:r>
            <a:r>
              <a:rPr lang="en-US" sz="3600" b="1" i="1" dirty="0"/>
              <a:t>evolutionary</a:t>
            </a:r>
            <a:r>
              <a:rPr lang="en-US" sz="3600" dirty="0"/>
              <a:t> story that </a:t>
            </a:r>
            <a:r>
              <a:rPr lang="en-US" sz="3600" b="1" i="1" dirty="0"/>
              <a:t>involves God </a:t>
            </a:r>
            <a:r>
              <a:rPr lang="en-US" sz="3600" dirty="0"/>
              <a:t>but still </a:t>
            </a:r>
            <a:r>
              <a:rPr lang="en-US" sz="3600" b="1" i="1" dirty="0"/>
              <a:t>makes no sense</a:t>
            </a:r>
            <a:r>
              <a:rPr lang="en-US" sz="3600" dirty="0"/>
              <a:t>?</a:t>
            </a:r>
          </a:p>
          <a:p>
            <a:endParaRPr lang="en-US" sz="3600" i="1" dirty="0">
              <a:solidFill>
                <a:srgbClr val="0033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07587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04B4DC59-E3A6-FB68-92F4-0576C123C92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640ACD4-842C-9745-B611-A031228064E2}"/>
              </a:ext>
            </a:extLst>
          </p:cNvPr>
          <p:cNvSpPr>
            <a:spLocks noGrp="1"/>
          </p:cNvSpPr>
          <p:nvPr>
            <p:ph type="title"/>
          </p:nvPr>
        </p:nvSpPr>
        <p:spPr>
          <a:xfrm>
            <a:off x="0" y="15502"/>
            <a:ext cx="12192000" cy="755464"/>
          </a:xfrm>
        </p:spPr>
        <p:txBody>
          <a:bodyPr/>
          <a:lstStyle/>
          <a:p>
            <a:pPr algn="ctr"/>
            <a:r>
              <a:rPr lang="en-US" b="1" dirty="0"/>
              <a:t> The Day-Age (“Progressive Creationist”) View</a:t>
            </a:r>
          </a:p>
        </p:txBody>
      </p:sp>
      <p:pic>
        <p:nvPicPr>
          <p:cNvPr id="4" name="Picture 6" descr="Creation and Time">
            <a:extLst>
              <a:ext uri="{FF2B5EF4-FFF2-40B4-BE49-F238E27FC236}">
                <a16:creationId xmlns:a16="http://schemas.microsoft.com/office/drawing/2014/main" id="{84DEBEFA-FA58-E786-B65C-C9FAEAA08DB8}"/>
              </a:ext>
            </a:extLst>
          </p:cNvPr>
          <p:cNvPicPr>
            <a:picLocks noChangeAspect="1" noChangeArrowheads="1"/>
          </p:cNvPicPr>
          <p:nvPr/>
        </p:nvPicPr>
        <p:blipFill>
          <a:blip r:embed="rId4" cstate="print"/>
          <a:srcRect/>
          <a:stretch>
            <a:fillRect/>
          </a:stretch>
        </p:blipFill>
        <p:spPr>
          <a:xfrm>
            <a:off x="4025311" y="1251857"/>
            <a:ext cx="3529375" cy="5205510"/>
          </a:xfrm>
          <a:prstGeom prst="rect">
            <a:avLst/>
          </a:prstGeom>
          <a:noFill/>
          <a:ln/>
        </p:spPr>
      </p:pic>
    </p:spTree>
    <p:extLst>
      <p:ext uri="{BB962C8B-B14F-4D97-AF65-F5344CB8AC3E}">
        <p14:creationId xmlns:p14="http://schemas.microsoft.com/office/powerpoint/2010/main" val="7475054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91DCF50E-3497-CEFE-3B83-40EF8147D8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0E32F9-F809-035B-887D-38CC3FEE0EC3}"/>
              </a:ext>
            </a:extLst>
          </p:cNvPr>
          <p:cNvSpPr>
            <a:spLocks noGrp="1"/>
          </p:cNvSpPr>
          <p:nvPr>
            <p:ph type="title"/>
          </p:nvPr>
        </p:nvSpPr>
        <p:spPr>
          <a:xfrm>
            <a:off x="0" y="0"/>
            <a:ext cx="12192000" cy="539931"/>
          </a:xfrm>
        </p:spPr>
        <p:txBody>
          <a:bodyPr>
            <a:noAutofit/>
          </a:bodyPr>
          <a:lstStyle/>
          <a:p>
            <a:pPr algn="ctr"/>
            <a:r>
              <a:rPr lang="en-US" sz="4800" b="1" dirty="0"/>
              <a:t> The Day-Age (“Progressive Creationist”) View</a:t>
            </a:r>
          </a:p>
        </p:txBody>
      </p:sp>
      <p:sp>
        <p:nvSpPr>
          <p:cNvPr id="3" name="Content Placeholder 2">
            <a:extLst>
              <a:ext uri="{FF2B5EF4-FFF2-40B4-BE49-F238E27FC236}">
                <a16:creationId xmlns:a16="http://schemas.microsoft.com/office/drawing/2014/main" id="{4E8F4764-4139-0882-7B1D-F2DC28D09765}"/>
              </a:ext>
            </a:extLst>
          </p:cNvPr>
          <p:cNvSpPr>
            <a:spLocks noGrp="1"/>
          </p:cNvSpPr>
          <p:nvPr>
            <p:ph type="body" sz="quarter" idx="13"/>
          </p:nvPr>
        </p:nvSpPr>
        <p:spPr>
          <a:xfrm>
            <a:off x="0" y="722811"/>
            <a:ext cx="12106835" cy="6135190"/>
          </a:xfrm>
        </p:spPr>
        <p:txBody>
          <a:bodyPr>
            <a:normAutofit fontScale="92500" lnSpcReduction="20000"/>
          </a:bodyPr>
          <a:lstStyle/>
          <a:p>
            <a:r>
              <a:rPr lang="en-US" sz="3600" dirty="0"/>
              <a:t>Those who teach this view argue that </a:t>
            </a:r>
            <a:r>
              <a:rPr lang="en-US" sz="3600" i="1" dirty="0" err="1"/>
              <a:t>yom</a:t>
            </a:r>
            <a:r>
              <a:rPr lang="en-US" sz="3600" dirty="0"/>
              <a:t> (the Hebrew word for “day”) </a:t>
            </a:r>
            <a:r>
              <a:rPr lang="en-US" sz="3600" b="1" i="1" dirty="0"/>
              <a:t>sometimes</a:t>
            </a:r>
            <a:r>
              <a:rPr lang="en-US" sz="3600" dirty="0"/>
              <a:t> means an “indefinite period of time”.</a:t>
            </a:r>
          </a:p>
          <a:p>
            <a:r>
              <a:rPr lang="en-US" sz="3600" dirty="0"/>
              <a:t>And since those who hold this view are looking for a way to insert billions of years into the text (in hopes of making the biblical account fit with modern secular science), they argue that the seven “days” of creation were not </a:t>
            </a:r>
            <a:r>
              <a:rPr lang="en-US" sz="3600" b="1" i="1" dirty="0"/>
              <a:t>ordinary</a:t>
            </a:r>
            <a:r>
              <a:rPr lang="en-US" sz="3600" dirty="0"/>
              <a:t> </a:t>
            </a:r>
            <a:r>
              <a:rPr lang="en-US" sz="3600" b="1" i="1" dirty="0"/>
              <a:t>24 hour days </a:t>
            </a:r>
            <a:r>
              <a:rPr lang="en-US" sz="3600" dirty="0"/>
              <a:t>(the most common meaning of the Hebrew word </a:t>
            </a:r>
            <a:r>
              <a:rPr lang="en-US" sz="3600" i="1" dirty="0" err="1"/>
              <a:t>yom</a:t>
            </a:r>
            <a:r>
              <a:rPr lang="en-US" sz="3600" dirty="0"/>
              <a:t>) but </a:t>
            </a:r>
            <a:r>
              <a:rPr lang="en-US" sz="3600" b="1" i="1" dirty="0"/>
              <a:t>indefinitely long periods of time </a:t>
            </a:r>
            <a:r>
              <a:rPr lang="en-US" sz="3600" dirty="0"/>
              <a:t>(i.e. billions of years).</a:t>
            </a:r>
          </a:p>
          <a:p>
            <a:r>
              <a:rPr lang="en-US" sz="3600" dirty="0"/>
              <a:t>There are three reasons this method of interpretation doesn’t work:</a:t>
            </a:r>
          </a:p>
          <a:p>
            <a:pPr lvl="1"/>
            <a:r>
              <a:rPr lang="en-US" sz="3200" dirty="0"/>
              <a:t>The grammatical construction of Genesis 1 is clearly describing ordinary (24 hour days) – not indefinite periods of time.</a:t>
            </a:r>
          </a:p>
          <a:p>
            <a:pPr lvl="1"/>
            <a:r>
              <a:rPr lang="en-US" sz="3200" dirty="0"/>
              <a:t>Even if the days of Genesis 1 </a:t>
            </a:r>
            <a:r>
              <a:rPr lang="en-US" sz="3200" b="1" i="1" dirty="0"/>
              <a:t>were</a:t>
            </a:r>
            <a:r>
              <a:rPr lang="en-US" sz="3200" dirty="0"/>
              <a:t> long periods of time (billions of years), the creation account </a:t>
            </a:r>
            <a:r>
              <a:rPr lang="en-US" sz="3200" b="1" i="1" dirty="0"/>
              <a:t>still</a:t>
            </a:r>
            <a:r>
              <a:rPr lang="en-US" sz="3200" dirty="0"/>
              <a:t> won’t fit with secular science.</a:t>
            </a:r>
          </a:p>
          <a:p>
            <a:pPr lvl="1"/>
            <a:r>
              <a:rPr lang="en-US" sz="3200" dirty="0"/>
              <a:t>Exodus 20:9,11 - </a:t>
            </a:r>
            <a:r>
              <a:rPr lang="en-US" sz="3200" i="1" dirty="0">
                <a:solidFill>
                  <a:srgbClr val="0033CC"/>
                </a:solidFill>
                <a:latin typeface="Cambria" panose="02040503050406030204" pitchFamily="18" charset="0"/>
                <a:ea typeface="Cambria" panose="02040503050406030204" pitchFamily="18" charset="0"/>
              </a:rPr>
              <a:t>Six days you shall labor, and do all your work, but the seventh day is a Sabbath to the LORD… For in six days the LORD made heaven and earth, the sea, and all that is in them…</a:t>
            </a:r>
          </a:p>
          <a:p>
            <a:pPr lvl="1"/>
            <a:endParaRPr lang="en-US" sz="3200" dirty="0"/>
          </a:p>
          <a:p>
            <a:endParaRPr lang="en-US" sz="3600" dirty="0"/>
          </a:p>
        </p:txBody>
      </p:sp>
    </p:spTree>
    <p:extLst>
      <p:ext uri="{BB962C8B-B14F-4D97-AF65-F5344CB8AC3E}">
        <p14:creationId xmlns:p14="http://schemas.microsoft.com/office/powerpoint/2010/main" val="1676322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9556B3DB-6657-CD65-78BC-0C9B2DDB1EE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1B7FB22-1021-98A7-F903-45DB3D0D547E}"/>
              </a:ext>
            </a:extLst>
          </p:cNvPr>
          <p:cNvSpPr>
            <a:spLocks noGrp="1"/>
          </p:cNvSpPr>
          <p:nvPr>
            <p:ph type="title"/>
          </p:nvPr>
        </p:nvSpPr>
        <p:spPr>
          <a:xfrm>
            <a:off x="0" y="15502"/>
            <a:ext cx="12192000" cy="655058"/>
          </a:xfrm>
        </p:spPr>
        <p:txBody>
          <a:bodyPr>
            <a:noAutofit/>
          </a:bodyPr>
          <a:lstStyle/>
          <a:p>
            <a:pPr algn="ctr"/>
            <a:r>
              <a:rPr lang="en-US" sz="3600" b="1" dirty="0"/>
              <a:t>The “</a:t>
            </a:r>
            <a:r>
              <a:rPr lang="en-US" sz="3600" b="1" i="1" dirty="0">
                <a:solidFill>
                  <a:srgbClr val="0033CC"/>
                </a:solidFill>
                <a:latin typeface="Cambria" panose="02040503050406030204" pitchFamily="18" charset="0"/>
                <a:ea typeface="Cambria" panose="02040503050406030204" pitchFamily="18" charset="0"/>
              </a:rPr>
              <a:t>days</a:t>
            </a:r>
            <a:r>
              <a:rPr lang="en-US" sz="3600" b="1" dirty="0"/>
              <a:t>” in Genesis 1 are Ordinary (24-hour) Days</a:t>
            </a:r>
          </a:p>
        </p:txBody>
      </p:sp>
      <p:pic>
        <p:nvPicPr>
          <p:cNvPr id="6" name="Picture 5">
            <a:extLst>
              <a:ext uri="{FF2B5EF4-FFF2-40B4-BE49-F238E27FC236}">
                <a16:creationId xmlns:a16="http://schemas.microsoft.com/office/drawing/2014/main" id="{AFB12AEA-51ED-171E-94DB-D97B9CC72040}"/>
              </a:ext>
            </a:extLst>
          </p:cNvPr>
          <p:cNvPicPr>
            <a:picLocks noChangeAspect="1"/>
          </p:cNvPicPr>
          <p:nvPr/>
        </p:nvPicPr>
        <p:blipFill>
          <a:blip r:embed="rId4"/>
          <a:stretch>
            <a:fillRect/>
          </a:stretch>
        </p:blipFill>
        <p:spPr>
          <a:xfrm>
            <a:off x="1075508" y="839971"/>
            <a:ext cx="4383895" cy="5913526"/>
          </a:xfrm>
          <a:prstGeom prst="rect">
            <a:avLst/>
          </a:prstGeom>
        </p:spPr>
      </p:pic>
      <p:pic>
        <p:nvPicPr>
          <p:cNvPr id="7" name="Picture 6">
            <a:extLst>
              <a:ext uri="{FF2B5EF4-FFF2-40B4-BE49-F238E27FC236}">
                <a16:creationId xmlns:a16="http://schemas.microsoft.com/office/drawing/2014/main" id="{1505AC04-B8F8-C080-A49F-2C99B2E173BC}"/>
              </a:ext>
            </a:extLst>
          </p:cNvPr>
          <p:cNvPicPr>
            <a:picLocks noChangeAspect="1"/>
          </p:cNvPicPr>
          <p:nvPr/>
        </p:nvPicPr>
        <p:blipFill>
          <a:blip r:embed="rId5"/>
          <a:stretch>
            <a:fillRect/>
          </a:stretch>
        </p:blipFill>
        <p:spPr>
          <a:xfrm>
            <a:off x="7130942" y="839971"/>
            <a:ext cx="4615179" cy="5913527"/>
          </a:xfrm>
          <a:prstGeom prst="rect">
            <a:avLst/>
          </a:prstGeom>
        </p:spPr>
      </p:pic>
    </p:spTree>
    <p:extLst>
      <p:ext uri="{BB962C8B-B14F-4D97-AF65-F5344CB8AC3E}">
        <p14:creationId xmlns:p14="http://schemas.microsoft.com/office/powerpoint/2010/main" val="782188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12192000" cy="851483"/>
          </a:xfrm>
        </p:spPr>
        <p:txBody>
          <a:bodyPr>
            <a:noAutofit/>
          </a:bodyPr>
          <a:lstStyle/>
          <a:p>
            <a:pPr algn="ctr"/>
            <a:r>
              <a:rPr lang="en-US" sz="4800" b="1" dirty="0"/>
              <a:t>Long Days Don’t Solve the Problem</a:t>
            </a:r>
            <a:endParaRPr lang="en-US" sz="48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2411" name="Rectangle 11"/>
          <p:cNvSpPr>
            <a:spLocks noGrp="1" noChangeArrowheads="1"/>
          </p:cNvSpPr>
          <p:nvPr>
            <p:ph sz="half" idx="1"/>
          </p:nvPr>
        </p:nvSpPr>
        <p:spPr>
          <a:xfrm>
            <a:off x="304196" y="851483"/>
            <a:ext cx="5638800" cy="440756"/>
          </a:xfrm>
          <a:ln>
            <a:solidFill>
              <a:schemeClr val="tx1"/>
            </a:solidFill>
          </a:ln>
        </p:spPr>
        <p:txBody>
          <a:bodyPr>
            <a:normAutofit lnSpcReduction="10000"/>
          </a:bodyPr>
          <a:lstStyle/>
          <a:p>
            <a:pPr marL="0" indent="0" algn="ctr" eaLnBrk="0" hangingPunct="0">
              <a:buNone/>
            </a:pPr>
            <a:r>
              <a:rPr lang="en-US" b="1" dirty="0"/>
              <a:t>Genesis Says:</a:t>
            </a:r>
          </a:p>
          <a:p>
            <a:pPr marL="0" indent="0">
              <a:lnSpc>
                <a:spcPct val="80000"/>
              </a:lnSpc>
              <a:buNone/>
            </a:pPr>
            <a:endParaRPr lang="en-US" sz="2400" dirty="0">
              <a:latin typeface="Calibri" pitchFamily="34" charset="0"/>
            </a:endParaRPr>
          </a:p>
        </p:txBody>
      </p:sp>
      <p:sp>
        <p:nvSpPr>
          <p:cNvPr id="3" name="Rectangle 11">
            <a:extLst>
              <a:ext uri="{FF2B5EF4-FFF2-40B4-BE49-F238E27FC236}">
                <a16:creationId xmlns:a16="http://schemas.microsoft.com/office/drawing/2014/main" id="{61C1342F-4556-55AE-25CA-D38DA25331D6}"/>
              </a:ext>
            </a:extLst>
          </p:cNvPr>
          <p:cNvSpPr txBox="1">
            <a:spLocks noChangeArrowheads="1"/>
          </p:cNvSpPr>
          <p:nvPr/>
        </p:nvSpPr>
        <p:spPr>
          <a:xfrm>
            <a:off x="304196" y="1292239"/>
            <a:ext cx="5638800" cy="675898"/>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Earth (1</a:t>
            </a:r>
            <a:r>
              <a:rPr lang="en-US" sz="2200" baseline="30000" dirty="0"/>
              <a:t>st</a:t>
            </a:r>
            <a:r>
              <a:rPr lang="en-US" sz="2200" dirty="0"/>
              <a:t> day) before the sun and stars (4</a:t>
            </a:r>
            <a:r>
              <a:rPr lang="en-US" sz="2200" baseline="30000" dirty="0"/>
              <a:t>th</a:t>
            </a:r>
            <a:r>
              <a:rPr lang="en-US" sz="2200" dirty="0"/>
              <a:t> day)</a:t>
            </a:r>
          </a:p>
        </p:txBody>
      </p:sp>
      <p:sp>
        <p:nvSpPr>
          <p:cNvPr id="4" name="Rectangle 11">
            <a:extLst>
              <a:ext uri="{FF2B5EF4-FFF2-40B4-BE49-F238E27FC236}">
                <a16:creationId xmlns:a16="http://schemas.microsoft.com/office/drawing/2014/main" id="{A9E95DF3-349C-608E-2762-676556F4D340}"/>
              </a:ext>
            </a:extLst>
          </p:cNvPr>
          <p:cNvSpPr txBox="1">
            <a:spLocks noChangeArrowheads="1"/>
          </p:cNvSpPr>
          <p:nvPr/>
        </p:nvSpPr>
        <p:spPr>
          <a:xfrm>
            <a:off x="304196" y="1971776"/>
            <a:ext cx="5638800" cy="44075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Light (1</a:t>
            </a:r>
            <a:r>
              <a:rPr lang="en-US" sz="2200" baseline="30000" dirty="0"/>
              <a:t>st</a:t>
            </a:r>
            <a:r>
              <a:rPr lang="en-US" sz="2200" dirty="0"/>
              <a:t> day)  before the sun (4</a:t>
            </a:r>
            <a:r>
              <a:rPr lang="en-US" sz="2200" baseline="30000" dirty="0"/>
              <a:t>th</a:t>
            </a:r>
            <a:r>
              <a:rPr lang="en-US" sz="2200" dirty="0"/>
              <a:t> day)</a:t>
            </a:r>
            <a:endParaRPr kumimoji="0" lang="en-US" sz="2200" b="0" i="0" u="none" strike="noStrike" kern="1200" cap="none" spc="0" normalizeH="0" baseline="0" noProof="0" dirty="0">
              <a:ln>
                <a:noFill/>
              </a:ln>
              <a:solidFill>
                <a:prstClr val="black"/>
              </a:solidFill>
              <a:effectLst/>
              <a:uLnTx/>
              <a:uFillTx/>
              <a:latin typeface="Calibri" panose="020F0502020204030204"/>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itchFamily="34" charset="0"/>
            </a:endParaRPr>
          </a:p>
        </p:txBody>
      </p:sp>
      <p:sp>
        <p:nvSpPr>
          <p:cNvPr id="5" name="Rectangle 11">
            <a:extLst>
              <a:ext uri="{FF2B5EF4-FFF2-40B4-BE49-F238E27FC236}">
                <a16:creationId xmlns:a16="http://schemas.microsoft.com/office/drawing/2014/main" id="{2B9B3A98-ED36-AA51-9E5A-CB84BCE2CDC9}"/>
              </a:ext>
            </a:extLst>
          </p:cNvPr>
          <p:cNvSpPr txBox="1">
            <a:spLocks noChangeArrowheads="1"/>
          </p:cNvSpPr>
          <p:nvPr/>
        </p:nvSpPr>
        <p:spPr>
          <a:xfrm>
            <a:off x="6384583" y="851483"/>
            <a:ext cx="5638800" cy="440756"/>
          </a:xfrm>
          <a:prstGeom prst="rect">
            <a:avLst/>
          </a:prstGeom>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hangingPunct="0">
              <a:buNone/>
            </a:pPr>
            <a:r>
              <a:rPr lang="en-US" b="1" dirty="0"/>
              <a:t>Secular Science Says:</a:t>
            </a:r>
          </a:p>
          <a:p>
            <a:pPr marL="0" marR="0" lvl="0" indent="0" algn="l" defTabSz="914400" rtl="0" eaLnBrk="1" fontAlgn="auto" latinLnBrk="0" hangingPunct="1">
              <a:lnSpc>
                <a:spcPct val="80000"/>
              </a:lnSpc>
              <a:spcBef>
                <a:spcPts val="1000"/>
              </a:spcBef>
              <a:spcAft>
                <a:spcPts val="0"/>
              </a:spcAft>
              <a:buClrTx/>
              <a:buSz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ndParaRPr>
          </a:p>
        </p:txBody>
      </p:sp>
      <p:sp>
        <p:nvSpPr>
          <p:cNvPr id="6" name="Rectangle 11">
            <a:extLst>
              <a:ext uri="{FF2B5EF4-FFF2-40B4-BE49-F238E27FC236}">
                <a16:creationId xmlns:a16="http://schemas.microsoft.com/office/drawing/2014/main" id="{5389480B-935C-E5CE-B058-ACF90F74133F}"/>
              </a:ext>
            </a:extLst>
          </p:cNvPr>
          <p:cNvSpPr txBox="1">
            <a:spLocks noChangeArrowheads="1"/>
          </p:cNvSpPr>
          <p:nvPr/>
        </p:nvSpPr>
        <p:spPr>
          <a:xfrm>
            <a:off x="6384583" y="1292239"/>
            <a:ext cx="5638800" cy="67589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Sun and stars before the earth</a:t>
            </a:r>
          </a:p>
        </p:txBody>
      </p:sp>
      <p:sp>
        <p:nvSpPr>
          <p:cNvPr id="7" name="Rectangle 11">
            <a:extLst>
              <a:ext uri="{FF2B5EF4-FFF2-40B4-BE49-F238E27FC236}">
                <a16:creationId xmlns:a16="http://schemas.microsoft.com/office/drawing/2014/main" id="{14113101-0DE0-6254-085F-C19D48A6F575}"/>
              </a:ext>
            </a:extLst>
          </p:cNvPr>
          <p:cNvSpPr txBox="1">
            <a:spLocks noChangeArrowheads="1"/>
          </p:cNvSpPr>
          <p:nvPr/>
        </p:nvSpPr>
        <p:spPr>
          <a:xfrm>
            <a:off x="6384583" y="1971775"/>
            <a:ext cx="5638800" cy="44075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Sun, the earth’s first light</a:t>
            </a:r>
            <a:endParaRPr kumimoji="0" lang="en-US" sz="2200" b="0" i="0" u="none" strike="noStrike" kern="1200" cap="none" spc="0" normalizeH="0" baseline="0" noProof="0" dirty="0">
              <a:ln>
                <a:noFill/>
              </a:ln>
              <a:solidFill>
                <a:prstClr val="black"/>
              </a:solidFill>
              <a:effectLst/>
              <a:uLnTx/>
              <a:uFillTx/>
              <a:latin typeface="Calibri" panose="020F0502020204030204"/>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itchFamily="34" charset="0"/>
            </a:endParaRPr>
          </a:p>
        </p:txBody>
      </p:sp>
      <p:sp>
        <p:nvSpPr>
          <p:cNvPr id="2" name="Rectangle 11">
            <a:extLst>
              <a:ext uri="{FF2B5EF4-FFF2-40B4-BE49-F238E27FC236}">
                <a16:creationId xmlns:a16="http://schemas.microsoft.com/office/drawing/2014/main" id="{DF04ED93-6731-55FB-2F27-9D8F5990FC41}"/>
              </a:ext>
            </a:extLst>
          </p:cNvPr>
          <p:cNvSpPr txBox="1">
            <a:spLocks noChangeArrowheads="1"/>
          </p:cNvSpPr>
          <p:nvPr/>
        </p:nvSpPr>
        <p:spPr>
          <a:xfrm>
            <a:off x="304196" y="2419810"/>
            <a:ext cx="5638800" cy="44075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Land vegetation (3</a:t>
            </a:r>
            <a:r>
              <a:rPr lang="en-US" sz="2200" baseline="30000" dirty="0"/>
              <a:t>rd</a:t>
            </a:r>
            <a:r>
              <a:rPr lang="en-US" sz="2200" dirty="0"/>
              <a:t> day) before sun (4</a:t>
            </a:r>
            <a:r>
              <a:rPr lang="en-US" sz="2200" baseline="30000" dirty="0"/>
              <a:t>th</a:t>
            </a:r>
            <a:r>
              <a:rPr lang="en-US" sz="2200" dirty="0"/>
              <a:t> day)</a:t>
            </a:r>
          </a:p>
        </p:txBody>
      </p:sp>
      <p:sp>
        <p:nvSpPr>
          <p:cNvPr id="8" name="Rectangle 11">
            <a:extLst>
              <a:ext uri="{FF2B5EF4-FFF2-40B4-BE49-F238E27FC236}">
                <a16:creationId xmlns:a16="http://schemas.microsoft.com/office/drawing/2014/main" id="{A6990A66-D9F6-039F-3136-DEAD5CF5DF24}"/>
              </a:ext>
            </a:extLst>
          </p:cNvPr>
          <p:cNvSpPr txBox="1">
            <a:spLocks noChangeArrowheads="1"/>
          </p:cNvSpPr>
          <p:nvPr/>
        </p:nvSpPr>
        <p:spPr>
          <a:xfrm>
            <a:off x="304196" y="2863959"/>
            <a:ext cx="5638800" cy="84936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Plants (3</a:t>
            </a:r>
            <a:r>
              <a:rPr lang="en-US" sz="2200" baseline="30000" dirty="0"/>
              <a:t>rd</a:t>
            </a:r>
            <a:r>
              <a:rPr lang="en-US" sz="2200" dirty="0"/>
              <a:t> day) before insects (included in “creeping things” - 6</a:t>
            </a:r>
            <a:r>
              <a:rPr lang="en-US" sz="2200" baseline="30000" dirty="0"/>
              <a:t>th</a:t>
            </a:r>
            <a:r>
              <a:rPr lang="en-US" sz="2200" dirty="0"/>
              <a:t> day)</a:t>
            </a:r>
          </a:p>
        </p:txBody>
      </p:sp>
      <p:sp>
        <p:nvSpPr>
          <p:cNvPr id="9" name="Rectangle 11">
            <a:extLst>
              <a:ext uri="{FF2B5EF4-FFF2-40B4-BE49-F238E27FC236}">
                <a16:creationId xmlns:a16="http://schemas.microsoft.com/office/drawing/2014/main" id="{6531D235-8829-7F69-0D9E-BCCB026CAD12}"/>
              </a:ext>
            </a:extLst>
          </p:cNvPr>
          <p:cNvSpPr txBox="1">
            <a:spLocks noChangeArrowheads="1"/>
          </p:cNvSpPr>
          <p:nvPr/>
        </p:nvSpPr>
        <p:spPr>
          <a:xfrm>
            <a:off x="6384583" y="2412531"/>
            <a:ext cx="5638800" cy="44984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Sun before land vegetation</a:t>
            </a:r>
          </a:p>
        </p:txBody>
      </p:sp>
      <p:sp>
        <p:nvSpPr>
          <p:cNvPr id="10" name="Rectangle 11">
            <a:extLst>
              <a:ext uri="{FF2B5EF4-FFF2-40B4-BE49-F238E27FC236}">
                <a16:creationId xmlns:a16="http://schemas.microsoft.com/office/drawing/2014/main" id="{B3B4AA8E-4C78-E43B-B276-95AA570E1E73}"/>
              </a:ext>
            </a:extLst>
          </p:cNvPr>
          <p:cNvSpPr txBox="1">
            <a:spLocks noChangeArrowheads="1"/>
          </p:cNvSpPr>
          <p:nvPr/>
        </p:nvSpPr>
        <p:spPr>
          <a:xfrm>
            <a:off x="6384583" y="2865389"/>
            <a:ext cx="5638800" cy="849369"/>
          </a:xfrm>
          <a:prstGeom prst="rect">
            <a:avLst/>
          </a:prstGeom>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Insects before flowering plants. Few flowering plants could survive for very long without insects for pollination.</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itchFamily="34" charset="0"/>
            </a:endParaRPr>
          </a:p>
        </p:txBody>
      </p:sp>
      <p:sp>
        <p:nvSpPr>
          <p:cNvPr id="19" name="Rectangle 11">
            <a:extLst>
              <a:ext uri="{FF2B5EF4-FFF2-40B4-BE49-F238E27FC236}">
                <a16:creationId xmlns:a16="http://schemas.microsoft.com/office/drawing/2014/main" id="{BF9350D5-7526-3247-DDEB-B090DE873C42}"/>
              </a:ext>
            </a:extLst>
          </p:cNvPr>
          <p:cNvSpPr txBox="1">
            <a:spLocks noChangeArrowheads="1"/>
          </p:cNvSpPr>
          <p:nvPr/>
        </p:nvSpPr>
        <p:spPr>
          <a:xfrm>
            <a:off x="304196" y="3709987"/>
            <a:ext cx="5638800" cy="696438"/>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Birds and fish created at the same time (5</a:t>
            </a:r>
            <a:r>
              <a:rPr lang="en-US" sz="2200" baseline="30000" dirty="0"/>
              <a:t>th</a:t>
            </a:r>
            <a:r>
              <a:rPr lang="en-US" sz="2200" dirty="0"/>
              <a:t> day)</a:t>
            </a:r>
          </a:p>
        </p:txBody>
      </p:sp>
      <p:sp>
        <p:nvSpPr>
          <p:cNvPr id="20" name="Rectangle 11">
            <a:extLst>
              <a:ext uri="{FF2B5EF4-FFF2-40B4-BE49-F238E27FC236}">
                <a16:creationId xmlns:a16="http://schemas.microsoft.com/office/drawing/2014/main" id="{01C450F9-2748-C066-A752-C85C222C7413}"/>
              </a:ext>
            </a:extLst>
          </p:cNvPr>
          <p:cNvSpPr txBox="1">
            <a:spLocks noChangeArrowheads="1"/>
          </p:cNvSpPr>
          <p:nvPr/>
        </p:nvSpPr>
        <p:spPr>
          <a:xfrm>
            <a:off x="304196" y="4409818"/>
            <a:ext cx="5638800" cy="612014"/>
          </a:xfrm>
          <a:prstGeom prst="rect">
            <a:avLst/>
          </a:prstGeom>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Fish (5</a:t>
            </a:r>
            <a:r>
              <a:rPr lang="en-US" sz="2200" baseline="30000" dirty="0"/>
              <a:t>th</a:t>
            </a:r>
            <a:r>
              <a:rPr lang="en-US" sz="2200" dirty="0"/>
              <a:t> day) before insects (included in “creeping things” - 6</a:t>
            </a:r>
            <a:r>
              <a:rPr lang="en-US" sz="2200" baseline="30000" dirty="0"/>
              <a:t>th</a:t>
            </a:r>
            <a:r>
              <a:rPr lang="en-US" sz="2200" dirty="0"/>
              <a:t> day)</a:t>
            </a:r>
            <a:endParaRPr kumimoji="0" lang="en-US" sz="2200" b="0" i="0" u="none" strike="noStrike" kern="1200" cap="none" spc="0" normalizeH="0" baseline="0" noProof="0" dirty="0">
              <a:ln>
                <a:noFill/>
              </a:ln>
              <a:solidFill>
                <a:prstClr val="black"/>
              </a:solidFill>
              <a:effectLst/>
              <a:uLnTx/>
              <a:uFillTx/>
              <a:latin typeface="Calibri" pitchFamily="34" charset="0"/>
            </a:endParaRP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itchFamily="34" charset="0"/>
            </a:endParaRPr>
          </a:p>
        </p:txBody>
      </p:sp>
      <p:sp>
        <p:nvSpPr>
          <p:cNvPr id="21" name="Rectangle 11">
            <a:extLst>
              <a:ext uri="{FF2B5EF4-FFF2-40B4-BE49-F238E27FC236}">
                <a16:creationId xmlns:a16="http://schemas.microsoft.com/office/drawing/2014/main" id="{7318C4BB-8F95-CBB7-B734-2A2E1743B95A}"/>
              </a:ext>
            </a:extLst>
          </p:cNvPr>
          <p:cNvSpPr txBox="1">
            <a:spLocks noChangeArrowheads="1"/>
          </p:cNvSpPr>
          <p:nvPr/>
        </p:nvSpPr>
        <p:spPr>
          <a:xfrm>
            <a:off x="304196" y="5023528"/>
            <a:ext cx="5638800" cy="369849"/>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Birds (5</a:t>
            </a:r>
            <a:r>
              <a:rPr lang="en-US" sz="2200" baseline="30000" dirty="0"/>
              <a:t>th</a:t>
            </a:r>
            <a:r>
              <a:rPr lang="en-US" sz="2200" dirty="0"/>
              <a:t> day) before land reptiles (6</a:t>
            </a:r>
            <a:r>
              <a:rPr lang="en-US" sz="2200" baseline="30000" dirty="0"/>
              <a:t>th</a:t>
            </a:r>
            <a:r>
              <a:rPr lang="en-US" sz="2200" dirty="0"/>
              <a:t> day)</a:t>
            </a:r>
          </a:p>
        </p:txBody>
      </p:sp>
      <p:sp>
        <p:nvSpPr>
          <p:cNvPr id="22" name="Rectangle 11">
            <a:extLst>
              <a:ext uri="{FF2B5EF4-FFF2-40B4-BE49-F238E27FC236}">
                <a16:creationId xmlns:a16="http://schemas.microsoft.com/office/drawing/2014/main" id="{CEDF5D44-7E69-9F11-68DB-1B59ACA2F81D}"/>
              </a:ext>
            </a:extLst>
          </p:cNvPr>
          <p:cNvSpPr txBox="1">
            <a:spLocks noChangeArrowheads="1"/>
          </p:cNvSpPr>
          <p:nvPr/>
        </p:nvSpPr>
        <p:spPr>
          <a:xfrm>
            <a:off x="6384583" y="3709987"/>
            <a:ext cx="5638800" cy="696438"/>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Fish came millions of years before Birds</a:t>
            </a:r>
          </a:p>
        </p:txBody>
      </p:sp>
      <p:sp>
        <p:nvSpPr>
          <p:cNvPr id="23" name="Rectangle 11">
            <a:extLst>
              <a:ext uri="{FF2B5EF4-FFF2-40B4-BE49-F238E27FC236}">
                <a16:creationId xmlns:a16="http://schemas.microsoft.com/office/drawing/2014/main" id="{114E27FB-72ED-1BF7-565D-DACC94B83B35}"/>
              </a:ext>
            </a:extLst>
          </p:cNvPr>
          <p:cNvSpPr txBox="1">
            <a:spLocks noChangeArrowheads="1"/>
          </p:cNvSpPr>
          <p:nvPr/>
        </p:nvSpPr>
        <p:spPr>
          <a:xfrm>
            <a:off x="6384583" y="4409818"/>
            <a:ext cx="5638800" cy="612014"/>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Insects before fish</a:t>
            </a:r>
          </a:p>
        </p:txBody>
      </p:sp>
      <p:sp>
        <p:nvSpPr>
          <p:cNvPr id="24" name="Rectangle 11">
            <a:extLst>
              <a:ext uri="{FF2B5EF4-FFF2-40B4-BE49-F238E27FC236}">
                <a16:creationId xmlns:a16="http://schemas.microsoft.com/office/drawing/2014/main" id="{12588182-5706-D5CB-F240-55B9A714ACB9}"/>
              </a:ext>
            </a:extLst>
          </p:cNvPr>
          <p:cNvSpPr txBox="1">
            <a:spLocks noChangeArrowheads="1"/>
          </p:cNvSpPr>
          <p:nvPr/>
        </p:nvSpPr>
        <p:spPr>
          <a:xfrm>
            <a:off x="6384583" y="5023528"/>
            <a:ext cx="5638800" cy="373242"/>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Reptiles before birds</a:t>
            </a:r>
          </a:p>
        </p:txBody>
      </p:sp>
      <p:sp>
        <p:nvSpPr>
          <p:cNvPr id="25" name="Rectangle 11">
            <a:extLst>
              <a:ext uri="{FF2B5EF4-FFF2-40B4-BE49-F238E27FC236}">
                <a16:creationId xmlns:a16="http://schemas.microsoft.com/office/drawing/2014/main" id="{2B3BD227-8D46-DC32-C1E1-6BD10DBB8D3C}"/>
              </a:ext>
            </a:extLst>
          </p:cNvPr>
          <p:cNvSpPr txBox="1">
            <a:spLocks noChangeArrowheads="1"/>
          </p:cNvSpPr>
          <p:nvPr/>
        </p:nvSpPr>
        <p:spPr>
          <a:xfrm>
            <a:off x="304196" y="5396770"/>
            <a:ext cx="5638800" cy="661058"/>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Marine mammals (5</a:t>
            </a:r>
            <a:r>
              <a:rPr lang="en-US" sz="2200" baseline="30000" dirty="0"/>
              <a:t>th</a:t>
            </a:r>
            <a:r>
              <a:rPr lang="en-US" sz="2200" dirty="0"/>
              <a:t> day) before land mammals (6</a:t>
            </a:r>
            <a:r>
              <a:rPr lang="en-US" sz="2200" baseline="30000" dirty="0"/>
              <a:t>th</a:t>
            </a:r>
            <a:r>
              <a:rPr lang="en-US" sz="2200" dirty="0"/>
              <a:t> day)</a:t>
            </a:r>
          </a:p>
        </p:txBody>
      </p:sp>
      <p:sp>
        <p:nvSpPr>
          <p:cNvPr id="27" name="Rectangle 11">
            <a:extLst>
              <a:ext uri="{FF2B5EF4-FFF2-40B4-BE49-F238E27FC236}">
                <a16:creationId xmlns:a16="http://schemas.microsoft.com/office/drawing/2014/main" id="{960BC469-532A-0B95-ABA5-D7CBCAA9C473}"/>
              </a:ext>
            </a:extLst>
          </p:cNvPr>
          <p:cNvSpPr txBox="1">
            <a:spLocks noChangeArrowheads="1"/>
          </p:cNvSpPr>
          <p:nvPr/>
        </p:nvSpPr>
        <p:spPr>
          <a:xfrm>
            <a:off x="6384583" y="5396770"/>
            <a:ext cx="5638800" cy="66105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sz="2200" dirty="0"/>
              <a:t>Land mammals before marine mammals</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200"/>
                                  </p:stCondLst>
                                  <p:childTnLst>
                                    <p:set>
                                      <p:cBhvr>
                                        <p:cTn id="6" dur="1" fill="hold">
                                          <p:stCondLst>
                                            <p:cond delay="0"/>
                                          </p:stCondLst>
                                        </p:cTn>
                                        <p:tgtEl>
                                          <p:spTgt spid="102411">
                                            <p:bg/>
                                          </p:spTgt>
                                        </p:tgtEl>
                                        <p:attrNameLst>
                                          <p:attrName>style.visibility</p:attrName>
                                        </p:attrNameLst>
                                      </p:cBhvr>
                                      <p:to>
                                        <p:strVal val="visible"/>
                                      </p:to>
                                    </p:set>
                                    <p:anim calcmode="lin" valueType="num">
                                      <p:cBhvr>
                                        <p:cTn id="7" dur="500" fill="hold"/>
                                        <p:tgtEl>
                                          <p:spTgt spid="102411">
                                            <p:bg/>
                                          </p:spTgt>
                                        </p:tgtEl>
                                        <p:attrNameLst>
                                          <p:attrName>ppt_w</p:attrName>
                                        </p:attrNameLst>
                                      </p:cBhvr>
                                      <p:tavLst>
                                        <p:tav tm="0">
                                          <p:val>
                                            <p:fltVal val="0"/>
                                          </p:val>
                                        </p:tav>
                                        <p:tav tm="100000">
                                          <p:val>
                                            <p:strVal val="#ppt_w"/>
                                          </p:val>
                                        </p:tav>
                                      </p:tavLst>
                                    </p:anim>
                                    <p:anim calcmode="lin" valueType="num">
                                      <p:cBhvr>
                                        <p:cTn id="8" dur="500" fill="hold"/>
                                        <p:tgtEl>
                                          <p:spTgt spid="102411">
                                            <p:bg/>
                                          </p:spTgt>
                                        </p:tgtEl>
                                        <p:attrNameLst>
                                          <p:attrName>ppt_h</p:attrName>
                                        </p:attrNameLst>
                                      </p:cBhvr>
                                      <p:tavLst>
                                        <p:tav tm="0">
                                          <p:val>
                                            <p:fltVal val="0"/>
                                          </p:val>
                                        </p:tav>
                                        <p:tav tm="100000">
                                          <p:val>
                                            <p:strVal val="#ppt_h"/>
                                          </p:val>
                                        </p:tav>
                                      </p:tavLst>
                                    </p:anim>
                                    <p:animEffect transition="in" filter="fade">
                                      <p:cBhvr>
                                        <p:cTn id="9" dur="500"/>
                                        <p:tgtEl>
                                          <p:spTgt spid="102411">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2411">
                                            <p:txEl>
                                              <p:pRg st="0" end="0"/>
                                            </p:txEl>
                                          </p:spTgt>
                                        </p:tgtEl>
                                        <p:attrNameLst>
                                          <p:attrName>style.visibility</p:attrName>
                                        </p:attrNameLst>
                                      </p:cBhvr>
                                      <p:to>
                                        <p:strVal val="visible"/>
                                      </p:to>
                                    </p:set>
                                    <p:anim calcmode="lin" valueType="num">
                                      <p:cBhvr>
                                        <p:cTn id="12" dur="500" fill="hold"/>
                                        <p:tgtEl>
                                          <p:spTgt spid="10241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02411">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02411">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p:cTn id="17" dur="500" fill="hold"/>
                                        <p:tgtEl>
                                          <p:spTgt spid="3">
                                            <p:bg/>
                                          </p:spTgt>
                                        </p:tgtEl>
                                        <p:attrNameLst>
                                          <p:attrName>ppt_w</p:attrName>
                                        </p:attrNameLst>
                                      </p:cBhvr>
                                      <p:tavLst>
                                        <p:tav tm="0">
                                          <p:val>
                                            <p:fltVal val="0"/>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animEffect transition="in" filter="fade">
                                      <p:cBhvr>
                                        <p:cTn id="19" dur="500"/>
                                        <p:tgtEl>
                                          <p:spTgt spid="3">
                                            <p:bg/>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bg/>
                                          </p:spTgt>
                                        </p:tgtEl>
                                        <p:attrNameLst>
                                          <p:attrName>style.visibility</p:attrName>
                                        </p:attrNameLst>
                                      </p:cBhvr>
                                      <p:to>
                                        <p:strVal val="visible"/>
                                      </p:to>
                                    </p:set>
                                    <p:anim calcmode="lin" valueType="num">
                                      <p:cBhvr>
                                        <p:cTn id="29" dur="500" fill="hold"/>
                                        <p:tgtEl>
                                          <p:spTgt spid="5">
                                            <p:bg/>
                                          </p:spTgt>
                                        </p:tgtEl>
                                        <p:attrNameLst>
                                          <p:attrName>ppt_w</p:attrName>
                                        </p:attrNameLst>
                                      </p:cBhvr>
                                      <p:tavLst>
                                        <p:tav tm="0">
                                          <p:val>
                                            <p:fltVal val="0"/>
                                          </p:val>
                                        </p:tav>
                                        <p:tav tm="100000">
                                          <p:val>
                                            <p:strVal val="#ppt_w"/>
                                          </p:val>
                                        </p:tav>
                                      </p:tavLst>
                                    </p:anim>
                                    <p:anim calcmode="lin" valueType="num">
                                      <p:cBhvr>
                                        <p:cTn id="30" dur="500" fill="hold"/>
                                        <p:tgtEl>
                                          <p:spTgt spid="5">
                                            <p:bg/>
                                          </p:spTgt>
                                        </p:tgtEl>
                                        <p:attrNameLst>
                                          <p:attrName>ppt_h</p:attrName>
                                        </p:attrNameLst>
                                      </p:cBhvr>
                                      <p:tavLst>
                                        <p:tav tm="0">
                                          <p:val>
                                            <p:fltVal val="0"/>
                                          </p:val>
                                        </p:tav>
                                        <p:tav tm="100000">
                                          <p:val>
                                            <p:strVal val="#ppt_h"/>
                                          </p:val>
                                        </p:tav>
                                      </p:tavLst>
                                    </p:anim>
                                    <p:animEffect transition="in" filter="fade">
                                      <p:cBhvr>
                                        <p:cTn id="31" dur="500"/>
                                        <p:tgtEl>
                                          <p:spTgt spid="5">
                                            <p:bg/>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 calcmode="lin" valueType="num">
                                      <p:cBhvr>
                                        <p:cTn id="3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5">
                                            <p:txEl>
                                              <p:pRg st="0" end="0"/>
                                            </p:tx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6">
                                            <p:bg/>
                                          </p:spTgt>
                                        </p:tgtEl>
                                        <p:attrNameLst>
                                          <p:attrName>style.visibility</p:attrName>
                                        </p:attrNameLst>
                                      </p:cBhvr>
                                      <p:to>
                                        <p:strVal val="visible"/>
                                      </p:to>
                                    </p:set>
                                    <p:anim calcmode="lin" valueType="num">
                                      <p:cBhvr>
                                        <p:cTn id="39" dur="500" fill="hold"/>
                                        <p:tgtEl>
                                          <p:spTgt spid="6">
                                            <p:bg/>
                                          </p:spTgt>
                                        </p:tgtEl>
                                        <p:attrNameLst>
                                          <p:attrName>ppt_w</p:attrName>
                                        </p:attrNameLst>
                                      </p:cBhvr>
                                      <p:tavLst>
                                        <p:tav tm="0">
                                          <p:val>
                                            <p:fltVal val="0"/>
                                          </p:val>
                                        </p:tav>
                                        <p:tav tm="100000">
                                          <p:val>
                                            <p:strVal val="#ppt_w"/>
                                          </p:val>
                                        </p:tav>
                                      </p:tavLst>
                                    </p:anim>
                                    <p:anim calcmode="lin" valueType="num">
                                      <p:cBhvr>
                                        <p:cTn id="40" dur="500" fill="hold"/>
                                        <p:tgtEl>
                                          <p:spTgt spid="6">
                                            <p:bg/>
                                          </p:spTgt>
                                        </p:tgtEl>
                                        <p:attrNameLst>
                                          <p:attrName>ppt_h</p:attrName>
                                        </p:attrNameLst>
                                      </p:cBhvr>
                                      <p:tavLst>
                                        <p:tav tm="0">
                                          <p:val>
                                            <p:fltVal val="0"/>
                                          </p:val>
                                        </p:tav>
                                        <p:tav tm="100000">
                                          <p:val>
                                            <p:strVal val="#ppt_h"/>
                                          </p:val>
                                        </p:tav>
                                      </p:tavLst>
                                    </p:anim>
                                    <p:animEffect transition="in" filter="fade">
                                      <p:cBhvr>
                                        <p:cTn id="41" dur="500"/>
                                        <p:tgtEl>
                                          <p:spTgt spid="6">
                                            <p:bg/>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 calcmode="lin" valueType="num">
                                      <p:cBhvr>
                                        <p:cTn id="4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nodeType="withEffect">
                                  <p:stCondLst>
                                    <p:cond delay="0"/>
                                  </p:stCondLst>
                                  <p:childTnLst>
                                    <p:set>
                                      <p:cBhvr>
                                        <p:cTn id="55" dur="1" fill="hold">
                                          <p:stCondLst>
                                            <p:cond delay="0"/>
                                          </p:stCondLst>
                                        </p:cTn>
                                        <p:tgtEl>
                                          <p:spTgt spid="4">
                                            <p:txEl>
                                              <p:pRg st="0" end="0"/>
                                            </p:txEl>
                                          </p:spTgt>
                                        </p:tgtEl>
                                        <p:attrNameLst>
                                          <p:attrName>style.visibility</p:attrName>
                                        </p:attrNameLst>
                                      </p:cBhvr>
                                      <p:to>
                                        <p:strVal val="visible"/>
                                      </p:to>
                                    </p:set>
                                    <p:anim calcmode="lin" valueType="num">
                                      <p:cBhvr>
                                        <p:cTn id="5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4">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Effect transition="in" filter="fade">
                                      <p:cBhvr>
                                        <p:cTn id="65" dur="500"/>
                                        <p:tgtEl>
                                          <p:spTgt spid="7"/>
                                        </p:tgtEl>
                                      </p:cBhvr>
                                    </p:animEffect>
                                  </p:childTnLst>
                                </p:cTn>
                              </p:par>
                              <p:par>
                                <p:cTn id="66" presetID="53" presetClass="entr" presetSubtype="16" fill="hold" nodeType="withEffect">
                                  <p:stCondLst>
                                    <p:cond delay="0"/>
                                  </p:stCondLst>
                                  <p:childTnLst>
                                    <p:set>
                                      <p:cBhvr>
                                        <p:cTn id="67" dur="1" fill="hold">
                                          <p:stCondLst>
                                            <p:cond delay="0"/>
                                          </p:stCondLst>
                                        </p:cTn>
                                        <p:tgtEl>
                                          <p:spTgt spid="7">
                                            <p:txEl>
                                              <p:pRg st="0" end="0"/>
                                            </p:txEl>
                                          </p:spTgt>
                                        </p:tgtEl>
                                        <p:attrNameLst>
                                          <p:attrName>style.visibility</p:attrName>
                                        </p:attrNameLst>
                                      </p:cBhvr>
                                      <p:to>
                                        <p:strVal val="visible"/>
                                      </p:to>
                                    </p:set>
                                    <p:anim calcmode="lin" valueType="num">
                                      <p:cBhvr>
                                        <p:cTn id="68"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70" dur="500"/>
                                        <p:tgtEl>
                                          <p:spTgt spid="7">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
                                            <p:bg/>
                                          </p:spTgt>
                                        </p:tgtEl>
                                        <p:attrNameLst>
                                          <p:attrName>style.visibility</p:attrName>
                                        </p:attrNameLst>
                                      </p:cBhvr>
                                      <p:to>
                                        <p:strVal val="visible"/>
                                      </p:to>
                                    </p:set>
                                    <p:anim calcmode="lin" valueType="num">
                                      <p:cBhvr>
                                        <p:cTn id="75" dur="500" fill="hold"/>
                                        <p:tgtEl>
                                          <p:spTgt spid="2">
                                            <p:bg/>
                                          </p:spTgt>
                                        </p:tgtEl>
                                        <p:attrNameLst>
                                          <p:attrName>ppt_w</p:attrName>
                                        </p:attrNameLst>
                                      </p:cBhvr>
                                      <p:tavLst>
                                        <p:tav tm="0">
                                          <p:val>
                                            <p:fltVal val="0"/>
                                          </p:val>
                                        </p:tav>
                                        <p:tav tm="100000">
                                          <p:val>
                                            <p:strVal val="#ppt_w"/>
                                          </p:val>
                                        </p:tav>
                                      </p:tavLst>
                                    </p:anim>
                                    <p:anim calcmode="lin" valueType="num">
                                      <p:cBhvr>
                                        <p:cTn id="76" dur="500" fill="hold"/>
                                        <p:tgtEl>
                                          <p:spTgt spid="2">
                                            <p:bg/>
                                          </p:spTgt>
                                        </p:tgtEl>
                                        <p:attrNameLst>
                                          <p:attrName>ppt_h</p:attrName>
                                        </p:attrNameLst>
                                      </p:cBhvr>
                                      <p:tavLst>
                                        <p:tav tm="0">
                                          <p:val>
                                            <p:fltVal val="0"/>
                                          </p:val>
                                        </p:tav>
                                        <p:tav tm="100000">
                                          <p:val>
                                            <p:strVal val="#ppt_h"/>
                                          </p:val>
                                        </p:tav>
                                      </p:tavLst>
                                    </p:anim>
                                    <p:animEffect transition="in" filter="fade">
                                      <p:cBhvr>
                                        <p:cTn id="77" dur="500"/>
                                        <p:tgtEl>
                                          <p:spTgt spid="2">
                                            <p:bg/>
                                          </p:spTgt>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
                                            <p:txEl>
                                              <p:pRg st="0" end="0"/>
                                            </p:txEl>
                                          </p:spTgt>
                                        </p:tgtEl>
                                        <p:attrNameLst>
                                          <p:attrName>style.visibility</p:attrName>
                                        </p:attrNameLst>
                                      </p:cBhvr>
                                      <p:to>
                                        <p:strVal val="visible"/>
                                      </p:to>
                                    </p:set>
                                    <p:anim calcmode="lin" valueType="num">
                                      <p:cBhvr>
                                        <p:cTn id="80"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1"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82" dur="500"/>
                                        <p:tgtEl>
                                          <p:spTgt spid="2">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9">
                                            <p:bg/>
                                          </p:spTgt>
                                        </p:tgtEl>
                                        <p:attrNameLst>
                                          <p:attrName>style.visibility</p:attrName>
                                        </p:attrNameLst>
                                      </p:cBhvr>
                                      <p:to>
                                        <p:strVal val="visible"/>
                                      </p:to>
                                    </p:set>
                                    <p:anim calcmode="lin" valueType="num">
                                      <p:cBhvr>
                                        <p:cTn id="87" dur="500" fill="hold"/>
                                        <p:tgtEl>
                                          <p:spTgt spid="9">
                                            <p:bg/>
                                          </p:spTgt>
                                        </p:tgtEl>
                                        <p:attrNameLst>
                                          <p:attrName>ppt_w</p:attrName>
                                        </p:attrNameLst>
                                      </p:cBhvr>
                                      <p:tavLst>
                                        <p:tav tm="0">
                                          <p:val>
                                            <p:fltVal val="0"/>
                                          </p:val>
                                        </p:tav>
                                        <p:tav tm="100000">
                                          <p:val>
                                            <p:strVal val="#ppt_w"/>
                                          </p:val>
                                        </p:tav>
                                      </p:tavLst>
                                    </p:anim>
                                    <p:anim calcmode="lin" valueType="num">
                                      <p:cBhvr>
                                        <p:cTn id="88" dur="500" fill="hold"/>
                                        <p:tgtEl>
                                          <p:spTgt spid="9">
                                            <p:bg/>
                                          </p:spTgt>
                                        </p:tgtEl>
                                        <p:attrNameLst>
                                          <p:attrName>ppt_h</p:attrName>
                                        </p:attrNameLst>
                                      </p:cBhvr>
                                      <p:tavLst>
                                        <p:tav tm="0">
                                          <p:val>
                                            <p:fltVal val="0"/>
                                          </p:val>
                                        </p:tav>
                                        <p:tav tm="100000">
                                          <p:val>
                                            <p:strVal val="#ppt_h"/>
                                          </p:val>
                                        </p:tav>
                                      </p:tavLst>
                                    </p:anim>
                                    <p:animEffect transition="in" filter="fade">
                                      <p:cBhvr>
                                        <p:cTn id="89" dur="500"/>
                                        <p:tgtEl>
                                          <p:spTgt spid="9">
                                            <p:bg/>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9">
                                            <p:txEl>
                                              <p:pRg st="0" end="0"/>
                                            </p:txEl>
                                          </p:spTgt>
                                        </p:tgtEl>
                                        <p:attrNameLst>
                                          <p:attrName>style.visibility</p:attrName>
                                        </p:attrNameLst>
                                      </p:cBhvr>
                                      <p:to>
                                        <p:strVal val="visible"/>
                                      </p:to>
                                    </p:set>
                                    <p:anim calcmode="lin" valueType="num">
                                      <p:cBhvr>
                                        <p:cTn id="9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9">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8"/>
                                        </p:tgtEl>
                                        <p:attrNameLst>
                                          <p:attrName>style.visibility</p:attrName>
                                        </p:attrNameLst>
                                      </p:cBhvr>
                                      <p:to>
                                        <p:strVal val="visible"/>
                                      </p:to>
                                    </p:set>
                                    <p:anim calcmode="lin" valueType="num">
                                      <p:cBhvr>
                                        <p:cTn id="99" dur="500" fill="hold"/>
                                        <p:tgtEl>
                                          <p:spTgt spid="8"/>
                                        </p:tgtEl>
                                        <p:attrNameLst>
                                          <p:attrName>ppt_w</p:attrName>
                                        </p:attrNameLst>
                                      </p:cBhvr>
                                      <p:tavLst>
                                        <p:tav tm="0">
                                          <p:val>
                                            <p:fltVal val="0"/>
                                          </p:val>
                                        </p:tav>
                                        <p:tav tm="100000">
                                          <p:val>
                                            <p:strVal val="#ppt_w"/>
                                          </p:val>
                                        </p:tav>
                                      </p:tavLst>
                                    </p:anim>
                                    <p:anim calcmode="lin" valueType="num">
                                      <p:cBhvr>
                                        <p:cTn id="100" dur="500" fill="hold"/>
                                        <p:tgtEl>
                                          <p:spTgt spid="8"/>
                                        </p:tgtEl>
                                        <p:attrNameLst>
                                          <p:attrName>ppt_h</p:attrName>
                                        </p:attrNameLst>
                                      </p:cBhvr>
                                      <p:tavLst>
                                        <p:tav tm="0">
                                          <p:val>
                                            <p:fltVal val="0"/>
                                          </p:val>
                                        </p:tav>
                                        <p:tav tm="100000">
                                          <p:val>
                                            <p:strVal val="#ppt_h"/>
                                          </p:val>
                                        </p:tav>
                                      </p:tavLst>
                                    </p:anim>
                                    <p:animEffect transition="in" filter="fade">
                                      <p:cBhvr>
                                        <p:cTn id="101" dur="500"/>
                                        <p:tgtEl>
                                          <p:spTgt spid="8"/>
                                        </p:tgtEl>
                                      </p:cBhvr>
                                    </p:animEffect>
                                  </p:childTnLst>
                                </p:cTn>
                              </p:par>
                              <p:par>
                                <p:cTn id="102" presetID="53" presetClass="entr" presetSubtype="16" fill="hold" nodeType="withEffect">
                                  <p:stCondLst>
                                    <p:cond delay="0"/>
                                  </p:stCondLst>
                                  <p:childTnLst>
                                    <p:set>
                                      <p:cBhvr>
                                        <p:cTn id="103" dur="1" fill="hold">
                                          <p:stCondLst>
                                            <p:cond delay="0"/>
                                          </p:stCondLst>
                                        </p:cTn>
                                        <p:tgtEl>
                                          <p:spTgt spid="8">
                                            <p:txEl>
                                              <p:pRg st="0" end="0"/>
                                            </p:txEl>
                                          </p:spTgt>
                                        </p:tgtEl>
                                        <p:attrNameLst>
                                          <p:attrName>style.visibility</p:attrName>
                                        </p:attrNameLst>
                                      </p:cBhvr>
                                      <p:to>
                                        <p:strVal val="visible"/>
                                      </p:to>
                                    </p:set>
                                    <p:anim calcmode="lin" valueType="num">
                                      <p:cBhvr>
                                        <p:cTn id="10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0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06" dur="500"/>
                                        <p:tgtEl>
                                          <p:spTgt spid="8">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10"/>
                                        </p:tgtEl>
                                        <p:attrNameLst>
                                          <p:attrName>style.visibility</p:attrName>
                                        </p:attrNameLst>
                                      </p:cBhvr>
                                      <p:to>
                                        <p:strVal val="visible"/>
                                      </p:to>
                                    </p:set>
                                    <p:anim calcmode="lin" valueType="num">
                                      <p:cBhvr>
                                        <p:cTn id="111" dur="500" fill="hold"/>
                                        <p:tgtEl>
                                          <p:spTgt spid="10"/>
                                        </p:tgtEl>
                                        <p:attrNameLst>
                                          <p:attrName>ppt_w</p:attrName>
                                        </p:attrNameLst>
                                      </p:cBhvr>
                                      <p:tavLst>
                                        <p:tav tm="0">
                                          <p:val>
                                            <p:fltVal val="0"/>
                                          </p:val>
                                        </p:tav>
                                        <p:tav tm="100000">
                                          <p:val>
                                            <p:strVal val="#ppt_w"/>
                                          </p:val>
                                        </p:tav>
                                      </p:tavLst>
                                    </p:anim>
                                    <p:anim calcmode="lin" valueType="num">
                                      <p:cBhvr>
                                        <p:cTn id="112" dur="500" fill="hold"/>
                                        <p:tgtEl>
                                          <p:spTgt spid="10"/>
                                        </p:tgtEl>
                                        <p:attrNameLst>
                                          <p:attrName>ppt_h</p:attrName>
                                        </p:attrNameLst>
                                      </p:cBhvr>
                                      <p:tavLst>
                                        <p:tav tm="0">
                                          <p:val>
                                            <p:fltVal val="0"/>
                                          </p:val>
                                        </p:tav>
                                        <p:tav tm="100000">
                                          <p:val>
                                            <p:strVal val="#ppt_h"/>
                                          </p:val>
                                        </p:tav>
                                      </p:tavLst>
                                    </p:anim>
                                    <p:animEffect transition="in" filter="fade">
                                      <p:cBhvr>
                                        <p:cTn id="113" dur="500"/>
                                        <p:tgtEl>
                                          <p:spTgt spid="10"/>
                                        </p:tgtEl>
                                      </p:cBhvr>
                                    </p:animEffect>
                                  </p:childTnLst>
                                </p:cTn>
                              </p:par>
                              <p:par>
                                <p:cTn id="114" presetID="53" presetClass="entr" presetSubtype="16" fill="hold" nodeType="withEffect">
                                  <p:stCondLst>
                                    <p:cond delay="0"/>
                                  </p:stCondLst>
                                  <p:childTnLst>
                                    <p:set>
                                      <p:cBhvr>
                                        <p:cTn id="115" dur="1" fill="hold">
                                          <p:stCondLst>
                                            <p:cond delay="0"/>
                                          </p:stCondLst>
                                        </p:cTn>
                                        <p:tgtEl>
                                          <p:spTgt spid="10">
                                            <p:txEl>
                                              <p:pRg st="0" end="0"/>
                                            </p:txEl>
                                          </p:spTgt>
                                        </p:tgtEl>
                                        <p:attrNameLst>
                                          <p:attrName>style.visibility</p:attrName>
                                        </p:attrNameLst>
                                      </p:cBhvr>
                                      <p:to>
                                        <p:strVal val="visible"/>
                                      </p:to>
                                    </p:set>
                                    <p:anim calcmode="lin" valueType="num">
                                      <p:cBhvr>
                                        <p:cTn id="116"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17"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18" dur="500"/>
                                        <p:tgtEl>
                                          <p:spTgt spid="10">
                                            <p:txEl>
                                              <p:pRg st="0" end="0"/>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grpId="0" nodeType="clickEffect">
                                  <p:stCondLst>
                                    <p:cond delay="0"/>
                                  </p:stCondLst>
                                  <p:childTnLst>
                                    <p:set>
                                      <p:cBhvr>
                                        <p:cTn id="122" dur="1" fill="hold">
                                          <p:stCondLst>
                                            <p:cond delay="0"/>
                                          </p:stCondLst>
                                        </p:cTn>
                                        <p:tgtEl>
                                          <p:spTgt spid="19">
                                            <p:bg/>
                                          </p:spTgt>
                                        </p:tgtEl>
                                        <p:attrNameLst>
                                          <p:attrName>style.visibility</p:attrName>
                                        </p:attrNameLst>
                                      </p:cBhvr>
                                      <p:to>
                                        <p:strVal val="visible"/>
                                      </p:to>
                                    </p:set>
                                    <p:anim calcmode="lin" valueType="num">
                                      <p:cBhvr>
                                        <p:cTn id="123" dur="500" fill="hold"/>
                                        <p:tgtEl>
                                          <p:spTgt spid="19">
                                            <p:bg/>
                                          </p:spTgt>
                                        </p:tgtEl>
                                        <p:attrNameLst>
                                          <p:attrName>ppt_w</p:attrName>
                                        </p:attrNameLst>
                                      </p:cBhvr>
                                      <p:tavLst>
                                        <p:tav tm="0">
                                          <p:val>
                                            <p:fltVal val="0"/>
                                          </p:val>
                                        </p:tav>
                                        <p:tav tm="100000">
                                          <p:val>
                                            <p:strVal val="#ppt_w"/>
                                          </p:val>
                                        </p:tav>
                                      </p:tavLst>
                                    </p:anim>
                                    <p:anim calcmode="lin" valueType="num">
                                      <p:cBhvr>
                                        <p:cTn id="124" dur="500" fill="hold"/>
                                        <p:tgtEl>
                                          <p:spTgt spid="19">
                                            <p:bg/>
                                          </p:spTgt>
                                        </p:tgtEl>
                                        <p:attrNameLst>
                                          <p:attrName>ppt_h</p:attrName>
                                        </p:attrNameLst>
                                      </p:cBhvr>
                                      <p:tavLst>
                                        <p:tav tm="0">
                                          <p:val>
                                            <p:fltVal val="0"/>
                                          </p:val>
                                        </p:tav>
                                        <p:tav tm="100000">
                                          <p:val>
                                            <p:strVal val="#ppt_h"/>
                                          </p:val>
                                        </p:tav>
                                      </p:tavLst>
                                    </p:anim>
                                    <p:animEffect transition="in" filter="fade">
                                      <p:cBhvr>
                                        <p:cTn id="125" dur="500"/>
                                        <p:tgtEl>
                                          <p:spTgt spid="19">
                                            <p:bg/>
                                          </p:spTgt>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19">
                                            <p:txEl>
                                              <p:pRg st="0" end="0"/>
                                            </p:txEl>
                                          </p:spTgt>
                                        </p:tgtEl>
                                        <p:attrNameLst>
                                          <p:attrName>style.visibility</p:attrName>
                                        </p:attrNameLst>
                                      </p:cBhvr>
                                      <p:to>
                                        <p:strVal val="visible"/>
                                      </p:to>
                                    </p:set>
                                    <p:anim calcmode="lin" valueType="num">
                                      <p:cBhvr>
                                        <p:cTn id="128"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129"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130" dur="500"/>
                                        <p:tgtEl>
                                          <p:spTgt spid="19">
                                            <p:txEl>
                                              <p:pRg st="0" end="0"/>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22">
                                            <p:bg/>
                                          </p:spTgt>
                                        </p:tgtEl>
                                        <p:attrNameLst>
                                          <p:attrName>style.visibility</p:attrName>
                                        </p:attrNameLst>
                                      </p:cBhvr>
                                      <p:to>
                                        <p:strVal val="visible"/>
                                      </p:to>
                                    </p:set>
                                    <p:anim calcmode="lin" valueType="num">
                                      <p:cBhvr>
                                        <p:cTn id="135" dur="500" fill="hold"/>
                                        <p:tgtEl>
                                          <p:spTgt spid="22">
                                            <p:bg/>
                                          </p:spTgt>
                                        </p:tgtEl>
                                        <p:attrNameLst>
                                          <p:attrName>ppt_w</p:attrName>
                                        </p:attrNameLst>
                                      </p:cBhvr>
                                      <p:tavLst>
                                        <p:tav tm="0">
                                          <p:val>
                                            <p:fltVal val="0"/>
                                          </p:val>
                                        </p:tav>
                                        <p:tav tm="100000">
                                          <p:val>
                                            <p:strVal val="#ppt_w"/>
                                          </p:val>
                                        </p:tav>
                                      </p:tavLst>
                                    </p:anim>
                                    <p:anim calcmode="lin" valueType="num">
                                      <p:cBhvr>
                                        <p:cTn id="136" dur="500" fill="hold"/>
                                        <p:tgtEl>
                                          <p:spTgt spid="22">
                                            <p:bg/>
                                          </p:spTgt>
                                        </p:tgtEl>
                                        <p:attrNameLst>
                                          <p:attrName>ppt_h</p:attrName>
                                        </p:attrNameLst>
                                      </p:cBhvr>
                                      <p:tavLst>
                                        <p:tav tm="0">
                                          <p:val>
                                            <p:fltVal val="0"/>
                                          </p:val>
                                        </p:tav>
                                        <p:tav tm="100000">
                                          <p:val>
                                            <p:strVal val="#ppt_h"/>
                                          </p:val>
                                        </p:tav>
                                      </p:tavLst>
                                    </p:anim>
                                    <p:animEffect transition="in" filter="fade">
                                      <p:cBhvr>
                                        <p:cTn id="137" dur="500"/>
                                        <p:tgtEl>
                                          <p:spTgt spid="22">
                                            <p:bg/>
                                          </p:spTgt>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22">
                                            <p:txEl>
                                              <p:pRg st="0" end="0"/>
                                            </p:txEl>
                                          </p:spTgt>
                                        </p:tgtEl>
                                        <p:attrNameLst>
                                          <p:attrName>style.visibility</p:attrName>
                                        </p:attrNameLst>
                                      </p:cBhvr>
                                      <p:to>
                                        <p:strVal val="visible"/>
                                      </p:to>
                                    </p:set>
                                    <p:anim calcmode="lin" valueType="num">
                                      <p:cBhvr>
                                        <p:cTn id="140"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142" dur="500"/>
                                        <p:tgtEl>
                                          <p:spTgt spid="22">
                                            <p:txEl>
                                              <p:pRg st="0" end="0"/>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20"/>
                                        </p:tgtEl>
                                        <p:attrNameLst>
                                          <p:attrName>style.visibility</p:attrName>
                                        </p:attrNameLst>
                                      </p:cBhvr>
                                      <p:to>
                                        <p:strVal val="visible"/>
                                      </p:to>
                                    </p:set>
                                    <p:anim calcmode="lin" valueType="num">
                                      <p:cBhvr>
                                        <p:cTn id="147" dur="500" fill="hold"/>
                                        <p:tgtEl>
                                          <p:spTgt spid="20"/>
                                        </p:tgtEl>
                                        <p:attrNameLst>
                                          <p:attrName>ppt_w</p:attrName>
                                        </p:attrNameLst>
                                      </p:cBhvr>
                                      <p:tavLst>
                                        <p:tav tm="0">
                                          <p:val>
                                            <p:fltVal val="0"/>
                                          </p:val>
                                        </p:tav>
                                        <p:tav tm="100000">
                                          <p:val>
                                            <p:strVal val="#ppt_w"/>
                                          </p:val>
                                        </p:tav>
                                      </p:tavLst>
                                    </p:anim>
                                    <p:anim calcmode="lin" valueType="num">
                                      <p:cBhvr>
                                        <p:cTn id="148" dur="500" fill="hold"/>
                                        <p:tgtEl>
                                          <p:spTgt spid="20"/>
                                        </p:tgtEl>
                                        <p:attrNameLst>
                                          <p:attrName>ppt_h</p:attrName>
                                        </p:attrNameLst>
                                      </p:cBhvr>
                                      <p:tavLst>
                                        <p:tav tm="0">
                                          <p:val>
                                            <p:fltVal val="0"/>
                                          </p:val>
                                        </p:tav>
                                        <p:tav tm="100000">
                                          <p:val>
                                            <p:strVal val="#ppt_h"/>
                                          </p:val>
                                        </p:tav>
                                      </p:tavLst>
                                    </p:anim>
                                    <p:animEffect transition="in" filter="fade">
                                      <p:cBhvr>
                                        <p:cTn id="149" dur="500"/>
                                        <p:tgtEl>
                                          <p:spTgt spid="20"/>
                                        </p:tgtEl>
                                      </p:cBhvr>
                                    </p:animEffect>
                                  </p:childTnLst>
                                </p:cTn>
                              </p:par>
                              <p:par>
                                <p:cTn id="150" presetID="53" presetClass="entr" presetSubtype="16" fill="hold" nodeType="withEffect">
                                  <p:stCondLst>
                                    <p:cond delay="0"/>
                                  </p:stCondLst>
                                  <p:childTnLst>
                                    <p:set>
                                      <p:cBhvr>
                                        <p:cTn id="151" dur="1" fill="hold">
                                          <p:stCondLst>
                                            <p:cond delay="0"/>
                                          </p:stCondLst>
                                        </p:cTn>
                                        <p:tgtEl>
                                          <p:spTgt spid="20">
                                            <p:txEl>
                                              <p:pRg st="0" end="0"/>
                                            </p:txEl>
                                          </p:spTgt>
                                        </p:tgtEl>
                                        <p:attrNameLst>
                                          <p:attrName>style.visibility</p:attrName>
                                        </p:attrNameLst>
                                      </p:cBhvr>
                                      <p:to>
                                        <p:strVal val="visible"/>
                                      </p:to>
                                    </p:set>
                                    <p:anim calcmode="lin" valueType="num">
                                      <p:cBhvr>
                                        <p:cTn id="15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5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54" dur="500"/>
                                        <p:tgtEl>
                                          <p:spTgt spid="20">
                                            <p:txEl>
                                              <p:pRg st="0" end="0"/>
                                            </p:txEl>
                                          </p:spTgt>
                                        </p:tgtEl>
                                      </p:cBhvr>
                                    </p:animEffect>
                                  </p:childTnLst>
                                </p:cTn>
                              </p:par>
                            </p:childTnLst>
                          </p:cTn>
                        </p:par>
                      </p:childTnLst>
                    </p:cTn>
                  </p:par>
                  <p:par>
                    <p:cTn id="155" fill="hold">
                      <p:stCondLst>
                        <p:cond delay="indefinite"/>
                      </p:stCondLst>
                      <p:childTnLst>
                        <p:par>
                          <p:cTn id="156" fill="hold">
                            <p:stCondLst>
                              <p:cond delay="0"/>
                            </p:stCondLst>
                            <p:childTnLst>
                              <p:par>
                                <p:cTn id="157" presetID="53" presetClass="entr" presetSubtype="16" fill="hold" grpId="0" nodeType="clickEffect">
                                  <p:stCondLst>
                                    <p:cond delay="0"/>
                                  </p:stCondLst>
                                  <p:childTnLst>
                                    <p:set>
                                      <p:cBhvr>
                                        <p:cTn id="158" dur="1" fill="hold">
                                          <p:stCondLst>
                                            <p:cond delay="0"/>
                                          </p:stCondLst>
                                        </p:cTn>
                                        <p:tgtEl>
                                          <p:spTgt spid="23"/>
                                        </p:tgtEl>
                                        <p:attrNameLst>
                                          <p:attrName>style.visibility</p:attrName>
                                        </p:attrNameLst>
                                      </p:cBhvr>
                                      <p:to>
                                        <p:strVal val="visible"/>
                                      </p:to>
                                    </p:set>
                                    <p:anim calcmode="lin" valueType="num">
                                      <p:cBhvr>
                                        <p:cTn id="159" dur="500" fill="hold"/>
                                        <p:tgtEl>
                                          <p:spTgt spid="23"/>
                                        </p:tgtEl>
                                        <p:attrNameLst>
                                          <p:attrName>ppt_w</p:attrName>
                                        </p:attrNameLst>
                                      </p:cBhvr>
                                      <p:tavLst>
                                        <p:tav tm="0">
                                          <p:val>
                                            <p:fltVal val="0"/>
                                          </p:val>
                                        </p:tav>
                                        <p:tav tm="100000">
                                          <p:val>
                                            <p:strVal val="#ppt_w"/>
                                          </p:val>
                                        </p:tav>
                                      </p:tavLst>
                                    </p:anim>
                                    <p:anim calcmode="lin" valueType="num">
                                      <p:cBhvr>
                                        <p:cTn id="160" dur="500" fill="hold"/>
                                        <p:tgtEl>
                                          <p:spTgt spid="23"/>
                                        </p:tgtEl>
                                        <p:attrNameLst>
                                          <p:attrName>ppt_h</p:attrName>
                                        </p:attrNameLst>
                                      </p:cBhvr>
                                      <p:tavLst>
                                        <p:tav tm="0">
                                          <p:val>
                                            <p:fltVal val="0"/>
                                          </p:val>
                                        </p:tav>
                                        <p:tav tm="100000">
                                          <p:val>
                                            <p:strVal val="#ppt_h"/>
                                          </p:val>
                                        </p:tav>
                                      </p:tavLst>
                                    </p:anim>
                                    <p:animEffect transition="in" filter="fade">
                                      <p:cBhvr>
                                        <p:cTn id="161" dur="500"/>
                                        <p:tgtEl>
                                          <p:spTgt spid="23"/>
                                        </p:tgtEl>
                                      </p:cBhvr>
                                    </p:animEffect>
                                  </p:childTnLst>
                                </p:cTn>
                              </p:par>
                              <p:par>
                                <p:cTn id="162" presetID="53" presetClass="entr" presetSubtype="16" fill="hold" nodeType="withEffect">
                                  <p:stCondLst>
                                    <p:cond delay="0"/>
                                  </p:stCondLst>
                                  <p:childTnLst>
                                    <p:set>
                                      <p:cBhvr>
                                        <p:cTn id="163" dur="1" fill="hold">
                                          <p:stCondLst>
                                            <p:cond delay="0"/>
                                          </p:stCondLst>
                                        </p:cTn>
                                        <p:tgtEl>
                                          <p:spTgt spid="23">
                                            <p:txEl>
                                              <p:pRg st="0" end="0"/>
                                            </p:txEl>
                                          </p:spTgt>
                                        </p:tgtEl>
                                        <p:attrNameLst>
                                          <p:attrName>style.visibility</p:attrName>
                                        </p:attrNameLst>
                                      </p:cBhvr>
                                      <p:to>
                                        <p:strVal val="visible"/>
                                      </p:to>
                                    </p:set>
                                    <p:anim calcmode="lin" valueType="num">
                                      <p:cBhvr>
                                        <p:cTn id="164"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65"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66" dur="500"/>
                                        <p:tgtEl>
                                          <p:spTgt spid="23">
                                            <p:txEl>
                                              <p:pRg st="0" end="0"/>
                                            </p:txEl>
                                          </p:spTgt>
                                        </p:tgtEl>
                                      </p:cBhvr>
                                    </p:animEffect>
                                  </p:childTnLst>
                                </p:cTn>
                              </p:par>
                            </p:childTnLst>
                          </p:cTn>
                        </p:par>
                      </p:childTnLst>
                    </p:cTn>
                  </p:par>
                  <p:par>
                    <p:cTn id="167" fill="hold">
                      <p:stCondLst>
                        <p:cond delay="indefinite"/>
                      </p:stCondLst>
                      <p:childTnLst>
                        <p:par>
                          <p:cTn id="168" fill="hold">
                            <p:stCondLst>
                              <p:cond delay="0"/>
                            </p:stCondLst>
                            <p:childTnLst>
                              <p:par>
                                <p:cTn id="169" presetID="53" presetClass="entr" presetSubtype="16" fill="hold" grpId="0" nodeType="clickEffect">
                                  <p:stCondLst>
                                    <p:cond delay="0"/>
                                  </p:stCondLst>
                                  <p:childTnLst>
                                    <p:set>
                                      <p:cBhvr>
                                        <p:cTn id="170" dur="1" fill="hold">
                                          <p:stCondLst>
                                            <p:cond delay="0"/>
                                          </p:stCondLst>
                                        </p:cTn>
                                        <p:tgtEl>
                                          <p:spTgt spid="21">
                                            <p:bg/>
                                          </p:spTgt>
                                        </p:tgtEl>
                                        <p:attrNameLst>
                                          <p:attrName>style.visibility</p:attrName>
                                        </p:attrNameLst>
                                      </p:cBhvr>
                                      <p:to>
                                        <p:strVal val="visible"/>
                                      </p:to>
                                    </p:set>
                                    <p:anim calcmode="lin" valueType="num">
                                      <p:cBhvr>
                                        <p:cTn id="171" dur="500" fill="hold"/>
                                        <p:tgtEl>
                                          <p:spTgt spid="21">
                                            <p:bg/>
                                          </p:spTgt>
                                        </p:tgtEl>
                                        <p:attrNameLst>
                                          <p:attrName>ppt_w</p:attrName>
                                        </p:attrNameLst>
                                      </p:cBhvr>
                                      <p:tavLst>
                                        <p:tav tm="0">
                                          <p:val>
                                            <p:fltVal val="0"/>
                                          </p:val>
                                        </p:tav>
                                        <p:tav tm="100000">
                                          <p:val>
                                            <p:strVal val="#ppt_w"/>
                                          </p:val>
                                        </p:tav>
                                      </p:tavLst>
                                    </p:anim>
                                    <p:anim calcmode="lin" valueType="num">
                                      <p:cBhvr>
                                        <p:cTn id="172" dur="500" fill="hold"/>
                                        <p:tgtEl>
                                          <p:spTgt spid="21">
                                            <p:bg/>
                                          </p:spTgt>
                                        </p:tgtEl>
                                        <p:attrNameLst>
                                          <p:attrName>ppt_h</p:attrName>
                                        </p:attrNameLst>
                                      </p:cBhvr>
                                      <p:tavLst>
                                        <p:tav tm="0">
                                          <p:val>
                                            <p:fltVal val="0"/>
                                          </p:val>
                                        </p:tav>
                                        <p:tav tm="100000">
                                          <p:val>
                                            <p:strVal val="#ppt_h"/>
                                          </p:val>
                                        </p:tav>
                                      </p:tavLst>
                                    </p:anim>
                                    <p:animEffect transition="in" filter="fade">
                                      <p:cBhvr>
                                        <p:cTn id="173" dur="500"/>
                                        <p:tgtEl>
                                          <p:spTgt spid="21">
                                            <p:bg/>
                                          </p:spTgt>
                                        </p:tgtEl>
                                      </p:cBhvr>
                                    </p:animEffect>
                                  </p:childTnLst>
                                </p:cTn>
                              </p:par>
                              <p:par>
                                <p:cTn id="174" presetID="53" presetClass="entr" presetSubtype="16" fill="hold" grpId="0" nodeType="withEffect">
                                  <p:stCondLst>
                                    <p:cond delay="0"/>
                                  </p:stCondLst>
                                  <p:childTnLst>
                                    <p:set>
                                      <p:cBhvr>
                                        <p:cTn id="175" dur="1" fill="hold">
                                          <p:stCondLst>
                                            <p:cond delay="0"/>
                                          </p:stCondLst>
                                        </p:cTn>
                                        <p:tgtEl>
                                          <p:spTgt spid="21">
                                            <p:txEl>
                                              <p:pRg st="0" end="0"/>
                                            </p:txEl>
                                          </p:spTgt>
                                        </p:tgtEl>
                                        <p:attrNameLst>
                                          <p:attrName>style.visibility</p:attrName>
                                        </p:attrNameLst>
                                      </p:cBhvr>
                                      <p:to>
                                        <p:strVal val="visible"/>
                                      </p:to>
                                    </p:set>
                                    <p:anim calcmode="lin" valueType="num">
                                      <p:cBhvr>
                                        <p:cTn id="176"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77"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178" dur="500"/>
                                        <p:tgtEl>
                                          <p:spTgt spid="21">
                                            <p:txEl>
                                              <p:pRg st="0" end="0"/>
                                            </p:txEl>
                                          </p:spTgt>
                                        </p:tgtEl>
                                      </p:cBhvr>
                                    </p:animEffect>
                                  </p:childTnLst>
                                </p:cTn>
                              </p:par>
                            </p:childTnLst>
                          </p:cTn>
                        </p:par>
                      </p:childTnLst>
                    </p:cTn>
                  </p:par>
                  <p:par>
                    <p:cTn id="179" fill="hold">
                      <p:stCondLst>
                        <p:cond delay="indefinite"/>
                      </p:stCondLst>
                      <p:childTnLst>
                        <p:par>
                          <p:cTn id="180" fill="hold">
                            <p:stCondLst>
                              <p:cond delay="0"/>
                            </p:stCondLst>
                            <p:childTnLst>
                              <p:par>
                                <p:cTn id="181" presetID="53" presetClass="entr" presetSubtype="16" fill="hold" grpId="0" nodeType="clickEffect">
                                  <p:stCondLst>
                                    <p:cond delay="0"/>
                                  </p:stCondLst>
                                  <p:childTnLst>
                                    <p:set>
                                      <p:cBhvr>
                                        <p:cTn id="182" dur="1" fill="hold">
                                          <p:stCondLst>
                                            <p:cond delay="0"/>
                                          </p:stCondLst>
                                        </p:cTn>
                                        <p:tgtEl>
                                          <p:spTgt spid="24">
                                            <p:bg/>
                                          </p:spTgt>
                                        </p:tgtEl>
                                        <p:attrNameLst>
                                          <p:attrName>style.visibility</p:attrName>
                                        </p:attrNameLst>
                                      </p:cBhvr>
                                      <p:to>
                                        <p:strVal val="visible"/>
                                      </p:to>
                                    </p:set>
                                    <p:anim calcmode="lin" valueType="num">
                                      <p:cBhvr>
                                        <p:cTn id="183" dur="500" fill="hold"/>
                                        <p:tgtEl>
                                          <p:spTgt spid="24">
                                            <p:bg/>
                                          </p:spTgt>
                                        </p:tgtEl>
                                        <p:attrNameLst>
                                          <p:attrName>ppt_w</p:attrName>
                                        </p:attrNameLst>
                                      </p:cBhvr>
                                      <p:tavLst>
                                        <p:tav tm="0">
                                          <p:val>
                                            <p:fltVal val="0"/>
                                          </p:val>
                                        </p:tav>
                                        <p:tav tm="100000">
                                          <p:val>
                                            <p:strVal val="#ppt_w"/>
                                          </p:val>
                                        </p:tav>
                                      </p:tavLst>
                                    </p:anim>
                                    <p:anim calcmode="lin" valueType="num">
                                      <p:cBhvr>
                                        <p:cTn id="184" dur="500" fill="hold"/>
                                        <p:tgtEl>
                                          <p:spTgt spid="24">
                                            <p:bg/>
                                          </p:spTgt>
                                        </p:tgtEl>
                                        <p:attrNameLst>
                                          <p:attrName>ppt_h</p:attrName>
                                        </p:attrNameLst>
                                      </p:cBhvr>
                                      <p:tavLst>
                                        <p:tav tm="0">
                                          <p:val>
                                            <p:fltVal val="0"/>
                                          </p:val>
                                        </p:tav>
                                        <p:tav tm="100000">
                                          <p:val>
                                            <p:strVal val="#ppt_h"/>
                                          </p:val>
                                        </p:tav>
                                      </p:tavLst>
                                    </p:anim>
                                    <p:animEffect transition="in" filter="fade">
                                      <p:cBhvr>
                                        <p:cTn id="185" dur="500"/>
                                        <p:tgtEl>
                                          <p:spTgt spid="24">
                                            <p:bg/>
                                          </p:spTgt>
                                        </p:tgtEl>
                                      </p:cBhvr>
                                    </p:animEffect>
                                  </p:childTnLst>
                                </p:cTn>
                              </p:par>
                              <p:par>
                                <p:cTn id="186" presetID="53" presetClass="entr" presetSubtype="16" fill="hold" grpId="0" nodeType="withEffect">
                                  <p:stCondLst>
                                    <p:cond delay="0"/>
                                  </p:stCondLst>
                                  <p:childTnLst>
                                    <p:set>
                                      <p:cBhvr>
                                        <p:cTn id="187" dur="1" fill="hold">
                                          <p:stCondLst>
                                            <p:cond delay="0"/>
                                          </p:stCondLst>
                                        </p:cTn>
                                        <p:tgtEl>
                                          <p:spTgt spid="24">
                                            <p:txEl>
                                              <p:pRg st="0" end="0"/>
                                            </p:txEl>
                                          </p:spTgt>
                                        </p:tgtEl>
                                        <p:attrNameLst>
                                          <p:attrName>style.visibility</p:attrName>
                                        </p:attrNameLst>
                                      </p:cBhvr>
                                      <p:to>
                                        <p:strVal val="visible"/>
                                      </p:to>
                                    </p:set>
                                    <p:anim calcmode="lin" valueType="num">
                                      <p:cBhvr>
                                        <p:cTn id="188"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89"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190" dur="500"/>
                                        <p:tgtEl>
                                          <p:spTgt spid="24">
                                            <p:txEl>
                                              <p:pRg st="0" end="0"/>
                                            </p:txEl>
                                          </p:spTgt>
                                        </p:tgtEl>
                                      </p:cBhvr>
                                    </p:animEffect>
                                  </p:childTnLst>
                                </p:cTn>
                              </p:par>
                            </p:childTnLst>
                          </p:cTn>
                        </p:par>
                      </p:childTnLst>
                    </p:cTn>
                  </p:par>
                  <p:par>
                    <p:cTn id="191" fill="hold">
                      <p:stCondLst>
                        <p:cond delay="indefinite"/>
                      </p:stCondLst>
                      <p:childTnLst>
                        <p:par>
                          <p:cTn id="192" fill="hold">
                            <p:stCondLst>
                              <p:cond delay="0"/>
                            </p:stCondLst>
                            <p:childTnLst>
                              <p:par>
                                <p:cTn id="193" presetID="53" presetClass="entr" presetSubtype="16" fill="hold" grpId="0" nodeType="clickEffect">
                                  <p:stCondLst>
                                    <p:cond delay="0"/>
                                  </p:stCondLst>
                                  <p:childTnLst>
                                    <p:set>
                                      <p:cBhvr>
                                        <p:cTn id="194" dur="1" fill="hold">
                                          <p:stCondLst>
                                            <p:cond delay="0"/>
                                          </p:stCondLst>
                                        </p:cTn>
                                        <p:tgtEl>
                                          <p:spTgt spid="25">
                                            <p:bg/>
                                          </p:spTgt>
                                        </p:tgtEl>
                                        <p:attrNameLst>
                                          <p:attrName>style.visibility</p:attrName>
                                        </p:attrNameLst>
                                      </p:cBhvr>
                                      <p:to>
                                        <p:strVal val="visible"/>
                                      </p:to>
                                    </p:set>
                                    <p:anim calcmode="lin" valueType="num">
                                      <p:cBhvr>
                                        <p:cTn id="195" dur="500" fill="hold"/>
                                        <p:tgtEl>
                                          <p:spTgt spid="25">
                                            <p:bg/>
                                          </p:spTgt>
                                        </p:tgtEl>
                                        <p:attrNameLst>
                                          <p:attrName>ppt_w</p:attrName>
                                        </p:attrNameLst>
                                      </p:cBhvr>
                                      <p:tavLst>
                                        <p:tav tm="0">
                                          <p:val>
                                            <p:fltVal val="0"/>
                                          </p:val>
                                        </p:tav>
                                        <p:tav tm="100000">
                                          <p:val>
                                            <p:strVal val="#ppt_w"/>
                                          </p:val>
                                        </p:tav>
                                      </p:tavLst>
                                    </p:anim>
                                    <p:anim calcmode="lin" valueType="num">
                                      <p:cBhvr>
                                        <p:cTn id="196" dur="500" fill="hold"/>
                                        <p:tgtEl>
                                          <p:spTgt spid="25">
                                            <p:bg/>
                                          </p:spTgt>
                                        </p:tgtEl>
                                        <p:attrNameLst>
                                          <p:attrName>ppt_h</p:attrName>
                                        </p:attrNameLst>
                                      </p:cBhvr>
                                      <p:tavLst>
                                        <p:tav tm="0">
                                          <p:val>
                                            <p:fltVal val="0"/>
                                          </p:val>
                                        </p:tav>
                                        <p:tav tm="100000">
                                          <p:val>
                                            <p:strVal val="#ppt_h"/>
                                          </p:val>
                                        </p:tav>
                                      </p:tavLst>
                                    </p:anim>
                                    <p:animEffect transition="in" filter="fade">
                                      <p:cBhvr>
                                        <p:cTn id="197" dur="500"/>
                                        <p:tgtEl>
                                          <p:spTgt spid="25">
                                            <p:bg/>
                                          </p:spTgt>
                                        </p:tgtEl>
                                      </p:cBhvr>
                                    </p:animEffect>
                                  </p:childTnLst>
                                </p:cTn>
                              </p:par>
                              <p:par>
                                <p:cTn id="198" presetID="53" presetClass="entr" presetSubtype="16" fill="hold" grpId="0" nodeType="withEffect">
                                  <p:stCondLst>
                                    <p:cond delay="0"/>
                                  </p:stCondLst>
                                  <p:childTnLst>
                                    <p:set>
                                      <p:cBhvr>
                                        <p:cTn id="199" dur="1" fill="hold">
                                          <p:stCondLst>
                                            <p:cond delay="0"/>
                                          </p:stCondLst>
                                        </p:cTn>
                                        <p:tgtEl>
                                          <p:spTgt spid="25">
                                            <p:txEl>
                                              <p:pRg st="0" end="0"/>
                                            </p:txEl>
                                          </p:spTgt>
                                        </p:tgtEl>
                                        <p:attrNameLst>
                                          <p:attrName>style.visibility</p:attrName>
                                        </p:attrNameLst>
                                      </p:cBhvr>
                                      <p:to>
                                        <p:strVal val="visible"/>
                                      </p:to>
                                    </p:set>
                                    <p:anim calcmode="lin" valueType="num">
                                      <p:cBhvr>
                                        <p:cTn id="200"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201"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202" dur="500"/>
                                        <p:tgtEl>
                                          <p:spTgt spid="25">
                                            <p:txEl>
                                              <p:pRg st="0" end="0"/>
                                            </p:txEl>
                                          </p:spTgt>
                                        </p:tgtEl>
                                      </p:cBhvr>
                                    </p:animEffect>
                                  </p:childTnLst>
                                </p:cTn>
                              </p:par>
                            </p:childTnLst>
                          </p:cTn>
                        </p:par>
                      </p:childTnLst>
                    </p:cTn>
                  </p:par>
                  <p:par>
                    <p:cTn id="203" fill="hold">
                      <p:stCondLst>
                        <p:cond delay="indefinite"/>
                      </p:stCondLst>
                      <p:childTnLst>
                        <p:par>
                          <p:cTn id="204" fill="hold">
                            <p:stCondLst>
                              <p:cond delay="0"/>
                            </p:stCondLst>
                            <p:childTnLst>
                              <p:par>
                                <p:cTn id="205" presetID="53" presetClass="entr" presetSubtype="16" fill="hold" grpId="0" nodeType="clickEffect">
                                  <p:stCondLst>
                                    <p:cond delay="0"/>
                                  </p:stCondLst>
                                  <p:childTnLst>
                                    <p:set>
                                      <p:cBhvr>
                                        <p:cTn id="206" dur="1" fill="hold">
                                          <p:stCondLst>
                                            <p:cond delay="0"/>
                                          </p:stCondLst>
                                        </p:cTn>
                                        <p:tgtEl>
                                          <p:spTgt spid="27">
                                            <p:bg/>
                                          </p:spTgt>
                                        </p:tgtEl>
                                        <p:attrNameLst>
                                          <p:attrName>style.visibility</p:attrName>
                                        </p:attrNameLst>
                                      </p:cBhvr>
                                      <p:to>
                                        <p:strVal val="visible"/>
                                      </p:to>
                                    </p:set>
                                    <p:anim calcmode="lin" valueType="num">
                                      <p:cBhvr>
                                        <p:cTn id="207" dur="500" fill="hold"/>
                                        <p:tgtEl>
                                          <p:spTgt spid="27">
                                            <p:bg/>
                                          </p:spTgt>
                                        </p:tgtEl>
                                        <p:attrNameLst>
                                          <p:attrName>ppt_w</p:attrName>
                                        </p:attrNameLst>
                                      </p:cBhvr>
                                      <p:tavLst>
                                        <p:tav tm="0">
                                          <p:val>
                                            <p:fltVal val="0"/>
                                          </p:val>
                                        </p:tav>
                                        <p:tav tm="100000">
                                          <p:val>
                                            <p:strVal val="#ppt_w"/>
                                          </p:val>
                                        </p:tav>
                                      </p:tavLst>
                                    </p:anim>
                                    <p:anim calcmode="lin" valueType="num">
                                      <p:cBhvr>
                                        <p:cTn id="208" dur="500" fill="hold"/>
                                        <p:tgtEl>
                                          <p:spTgt spid="27">
                                            <p:bg/>
                                          </p:spTgt>
                                        </p:tgtEl>
                                        <p:attrNameLst>
                                          <p:attrName>ppt_h</p:attrName>
                                        </p:attrNameLst>
                                      </p:cBhvr>
                                      <p:tavLst>
                                        <p:tav tm="0">
                                          <p:val>
                                            <p:fltVal val="0"/>
                                          </p:val>
                                        </p:tav>
                                        <p:tav tm="100000">
                                          <p:val>
                                            <p:strVal val="#ppt_h"/>
                                          </p:val>
                                        </p:tav>
                                      </p:tavLst>
                                    </p:anim>
                                    <p:animEffect transition="in" filter="fade">
                                      <p:cBhvr>
                                        <p:cTn id="209" dur="500"/>
                                        <p:tgtEl>
                                          <p:spTgt spid="27">
                                            <p:bg/>
                                          </p:spTgt>
                                        </p:tgtEl>
                                      </p:cBhvr>
                                    </p:animEffect>
                                  </p:childTnLst>
                                </p:cTn>
                              </p:par>
                              <p:par>
                                <p:cTn id="210" presetID="53" presetClass="entr" presetSubtype="16" fill="hold" grpId="0" nodeType="withEffect">
                                  <p:stCondLst>
                                    <p:cond delay="0"/>
                                  </p:stCondLst>
                                  <p:childTnLst>
                                    <p:set>
                                      <p:cBhvr>
                                        <p:cTn id="211" dur="1" fill="hold">
                                          <p:stCondLst>
                                            <p:cond delay="0"/>
                                          </p:stCondLst>
                                        </p:cTn>
                                        <p:tgtEl>
                                          <p:spTgt spid="27">
                                            <p:txEl>
                                              <p:pRg st="0" end="0"/>
                                            </p:txEl>
                                          </p:spTgt>
                                        </p:tgtEl>
                                        <p:attrNameLst>
                                          <p:attrName>style.visibility</p:attrName>
                                        </p:attrNameLst>
                                      </p:cBhvr>
                                      <p:to>
                                        <p:strVal val="visible"/>
                                      </p:to>
                                    </p:set>
                                    <p:anim calcmode="lin" valueType="num">
                                      <p:cBhvr>
                                        <p:cTn id="21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21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214"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1" grpId="0" uiExpand="1" build="p" animBg="1"/>
      <p:bldP spid="3" grpId="0" uiExpand="1" build="allAtOnce" animBg="1"/>
      <p:bldP spid="4" grpId="0" animBg="1"/>
      <p:bldP spid="5" grpId="0" uiExpand="1" build="allAtOnce" animBg="1"/>
      <p:bldP spid="6" grpId="0" uiExpand="1" build="allAtOnce" animBg="1"/>
      <p:bldP spid="7" grpId="0" animBg="1"/>
      <p:bldP spid="2" grpId="0" uiExpand="1" build="allAtOnce" animBg="1"/>
      <p:bldP spid="8" grpId="0" animBg="1"/>
      <p:bldP spid="9" grpId="0" uiExpand="1" build="allAtOnce" animBg="1"/>
      <p:bldP spid="10" grpId="0" animBg="1"/>
      <p:bldP spid="19" grpId="0" uiExpand="1" build="allAtOnce" animBg="1"/>
      <p:bldP spid="20" grpId="0" animBg="1"/>
      <p:bldP spid="21" grpId="0" uiExpand="1" build="allAtOnce" animBg="1"/>
      <p:bldP spid="22" grpId="0" uiExpand="1" build="allAtOnce" animBg="1"/>
      <p:bldP spid="23" grpId="0" animBg="1"/>
      <p:bldP spid="24" grpId="0" uiExpand="1" build="allAtOnce" animBg="1"/>
      <p:bldP spid="25" grpId="0" uiExpand="1" build="allAtOnce" animBg="1"/>
      <p:bldP spid="27" grpId="0" uiExpand="1"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0E9C2EBA-B74E-9CDB-76A9-011FA4BF672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5194D5E-CB15-A6DA-7361-0A90C9AC9140}"/>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80F83DB-09F8-EE7A-BF14-F25868EFCE97}"/>
              </a:ext>
            </a:extLst>
          </p:cNvPr>
          <p:cNvSpPr txBox="1">
            <a:spLocks noChangeArrowheads="1"/>
          </p:cNvSpPr>
          <p:nvPr/>
        </p:nvSpPr>
        <p:spPr bwMode="auto">
          <a:xfrm>
            <a:off x="1979023" y="1234440"/>
            <a:ext cx="7772400" cy="31242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eaLnBrk="0" fontAlgn="base" hangingPunct="0">
              <a:spcBef>
                <a:spcPct val="0"/>
              </a:spcBef>
              <a:spcAft>
                <a:spcPct val="0"/>
              </a:spcAft>
              <a:defRPr sz="2800">
                <a:solidFill>
                  <a:schemeClr val="tx2"/>
                </a:solidFill>
                <a:latin typeface="Arial" charset="0"/>
              </a:defRPr>
            </a:lvl6pPr>
            <a:lvl7pPr marL="914400" algn="ctr" rtl="0" eaLnBrk="0" fontAlgn="base" hangingPunct="0">
              <a:spcBef>
                <a:spcPct val="0"/>
              </a:spcBef>
              <a:spcAft>
                <a:spcPct val="0"/>
              </a:spcAft>
              <a:defRPr sz="2800">
                <a:solidFill>
                  <a:schemeClr val="tx2"/>
                </a:solidFill>
                <a:latin typeface="Arial" charset="0"/>
              </a:defRPr>
            </a:lvl7pPr>
            <a:lvl8pPr marL="1371600" algn="ctr" rtl="0" eaLnBrk="0" fontAlgn="base" hangingPunct="0">
              <a:spcBef>
                <a:spcPct val="0"/>
              </a:spcBef>
              <a:spcAft>
                <a:spcPct val="0"/>
              </a:spcAft>
              <a:defRPr sz="2800">
                <a:solidFill>
                  <a:schemeClr val="tx2"/>
                </a:solidFill>
                <a:latin typeface="Arial" charset="0"/>
              </a:defRPr>
            </a:lvl8pPr>
            <a:lvl9pPr marL="1828800" algn="ctr" rtl="0" eaLnBrk="0" fontAlgn="base" hangingPunct="0">
              <a:spcBef>
                <a:spcPct val="0"/>
              </a:spcBef>
              <a:spcAft>
                <a:spcPct val="0"/>
              </a:spcAft>
              <a:defRPr sz="28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700" b="1" i="0" u="none" strike="noStrike" kern="0" cap="none" spc="0" normalizeH="0" baseline="0" noProof="0">
                <a:ln>
                  <a:noFill/>
                </a:ln>
                <a:solidFill>
                  <a:srgbClr val="FFFFFF"/>
                </a:solidFill>
                <a:effectLst/>
                <a:uLnTx/>
                <a:uFillTx/>
                <a:latin typeface="Tahoma" pitchFamily="34" charset="0"/>
                <a:ea typeface="+mj-ea"/>
                <a:cs typeface="+mj-cs"/>
              </a:rPr>
              <a:t>Did Man Descend from </a:t>
            </a:r>
            <a:r>
              <a:rPr kumimoji="0" lang="en-US" sz="6700" b="1" i="0" u="none" strike="noStrike" kern="0" cap="none" spc="0" normalizeH="0" baseline="0" noProof="0">
                <a:ln>
                  <a:noFill/>
                </a:ln>
                <a:solidFill>
                  <a:srgbClr val="FFFF00"/>
                </a:solidFill>
                <a:effectLst/>
                <a:uLnTx/>
                <a:uFillTx/>
                <a:latin typeface="Tahoma" pitchFamily="34" charset="0"/>
                <a:ea typeface="+mj-ea"/>
                <a:cs typeface="+mj-cs"/>
              </a:rPr>
              <a:t>Adam</a:t>
            </a:r>
            <a:r>
              <a:rPr kumimoji="0" lang="en-US" sz="6700" b="1" i="0" u="none" strike="noStrike" kern="0" cap="none" spc="0" normalizeH="0" baseline="0" noProof="0">
                <a:ln>
                  <a:noFill/>
                </a:ln>
                <a:solidFill>
                  <a:srgbClr val="FFFFFF"/>
                </a:solidFill>
                <a:effectLst/>
                <a:uLnTx/>
                <a:uFillTx/>
                <a:latin typeface="Tahoma" pitchFamily="34" charset="0"/>
                <a:ea typeface="+mj-ea"/>
                <a:cs typeface="+mj-cs"/>
              </a:rPr>
              <a:t> or </a:t>
            </a:r>
            <a:r>
              <a:rPr kumimoji="0" lang="en-US" sz="6700" b="1" i="0" u="none" strike="noStrike" kern="0" cap="none" spc="0" normalizeH="0" baseline="0" noProof="0">
                <a:ln>
                  <a:noFill/>
                </a:ln>
                <a:solidFill>
                  <a:srgbClr val="FFFF00"/>
                </a:solidFill>
                <a:effectLst/>
                <a:uLnTx/>
                <a:uFillTx/>
                <a:latin typeface="Tahoma" pitchFamily="34" charset="0"/>
                <a:ea typeface="+mj-ea"/>
                <a:cs typeface="+mj-cs"/>
              </a:rPr>
              <a:t>Apes</a:t>
            </a:r>
            <a:r>
              <a:rPr kumimoji="0" lang="en-US" sz="6700" b="1" i="0" u="none" strike="noStrike" kern="0" cap="none" spc="0" normalizeH="0" baseline="0" noProof="0">
                <a:ln>
                  <a:noFill/>
                </a:ln>
                <a:solidFill>
                  <a:srgbClr val="FFFFFF"/>
                </a:solidFill>
                <a:effectLst/>
                <a:uLnTx/>
                <a:uFillTx/>
                <a:latin typeface="Tahoma" pitchFamily="34" charset="0"/>
                <a:ea typeface="+mj-ea"/>
                <a:cs typeface="+mj-cs"/>
              </a:rPr>
              <a:t>?</a:t>
            </a:r>
            <a:endParaRPr kumimoji="0" lang="en-US" sz="6700" b="1" i="0" u="none" strike="noStrike" kern="0" cap="none" spc="0" normalizeH="0" baseline="0" noProof="0" dirty="0">
              <a:ln>
                <a:noFill/>
              </a:ln>
              <a:solidFill>
                <a:srgbClr val="FFFFFF"/>
              </a:solidFill>
              <a:effectLst/>
              <a:uLnTx/>
              <a:uFillTx/>
              <a:latin typeface="Tahoma" pitchFamily="34" charset="0"/>
              <a:ea typeface="+mj-ea"/>
              <a:cs typeface="+mj-cs"/>
            </a:endParaRPr>
          </a:p>
        </p:txBody>
      </p:sp>
    </p:spTree>
    <p:extLst>
      <p:ext uri="{BB962C8B-B14F-4D97-AF65-F5344CB8AC3E}">
        <p14:creationId xmlns:p14="http://schemas.microsoft.com/office/powerpoint/2010/main" val="23607003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a:extLst>
            <a:ext uri="{FF2B5EF4-FFF2-40B4-BE49-F238E27FC236}">
              <a16:creationId xmlns:a16="http://schemas.microsoft.com/office/drawing/2014/main" id="{7BE82A98-D467-F95C-3F8E-AEED6B3BFDA4}"/>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E023383A-5AA7-B7BB-88F4-F5B9AB199D0A}"/>
              </a:ext>
            </a:extLst>
          </p:cNvPr>
          <p:cNvSpPr>
            <a:spLocks noGrp="1"/>
          </p:cNvSpPr>
          <p:nvPr>
            <p:ph type="title"/>
          </p:nvPr>
        </p:nvSpPr>
        <p:spPr/>
        <p:txBody>
          <a:bodyPr/>
          <a:lstStyle/>
          <a:p>
            <a:r>
              <a:rPr lang="en-US" dirty="0"/>
              <a:t>Two Contrasting Views</a:t>
            </a:r>
          </a:p>
        </p:txBody>
      </p:sp>
      <p:sp>
        <p:nvSpPr>
          <p:cNvPr id="40" name="Rectangle 3">
            <a:extLst>
              <a:ext uri="{FF2B5EF4-FFF2-40B4-BE49-F238E27FC236}">
                <a16:creationId xmlns:a16="http://schemas.microsoft.com/office/drawing/2014/main" id="{40677681-C46F-C7E1-5FFA-3BED044530F8}"/>
              </a:ext>
            </a:extLst>
          </p:cNvPr>
          <p:cNvSpPr>
            <a:spLocks noChangeArrowheads="1"/>
          </p:cNvSpPr>
          <p:nvPr/>
        </p:nvSpPr>
        <p:spPr bwMode="auto">
          <a:xfrm>
            <a:off x="6943362" y="1055234"/>
            <a:ext cx="4397375" cy="1778000"/>
          </a:xfrm>
          <a:prstGeom prst="rect">
            <a:avLst/>
          </a:prstGeom>
          <a:noFill/>
          <a:ln w="9525">
            <a:noFill/>
            <a:miter lim="800000"/>
            <a:headEnd/>
            <a:tailEnd/>
          </a:ln>
          <a:effectLst/>
        </p:spPr>
        <p:txBody>
          <a:bodyPr/>
          <a:lstStyle/>
          <a:p>
            <a:pPr algn="ctr" eaLnBrk="1" hangingPunct="1">
              <a:lnSpc>
                <a:spcPct val="90000"/>
              </a:lnSpc>
              <a:spcBef>
                <a:spcPct val="20000"/>
              </a:spcBef>
              <a:buClr>
                <a:srgbClr val="FFCC66"/>
              </a:buClr>
              <a:buSzPct val="70000"/>
              <a:buFont typeface="Wingdings" pitchFamily="2" charset="2"/>
              <a:buNone/>
              <a:defRPr/>
            </a:pPr>
            <a:r>
              <a:rPr lang="en-US" sz="3200" dirty="0">
                <a:solidFill>
                  <a:srgbClr val="FFFFFF"/>
                </a:solidFill>
                <a:effectLst>
                  <a:outerShdw blurRad="63500" dist="50800" dir="2700000" algn="tl" rotWithShape="0">
                    <a:prstClr val="black"/>
                  </a:outerShdw>
                </a:effectLst>
                <a:latin typeface="Arial" charset="0"/>
              </a:rPr>
              <a:t>Evolution begins with the assumption that man has evolved from ape-like creatures</a:t>
            </a:r>
          </a:p>
        </p:txBody>
      </p:sp>
      <p:grpSp>
        <p:nvGrpSpPr>
          <p:cNvPr id="41" name="Group 4">
            <a:extLst>
              <a:ext uri="{FF2B5EF4-FFF2-40B4-BE49-F238E27FC236}">
                <a16:creationId xmlns:a16="http://schemas.microsoft.com/office/drawing/2014/main" id="{C8D2D342-D38A-9A09-7C67-7781F0AC1233}"/>
              </a:ext>
            </a:extLst>
          </p:cNvPr>
          <p:cNvGrpSpPr>
            <a:grpSpLocks/>
          </p:cNvGrpSpPr>
          <p:nvPr/>
        </p:nvGrpSpPr>
        <p:grpSpPr bwMode="auto">
          <a:xfrm>
            <a:off x="7635512" y="4669971"/>
            <a:ext cx="1406525" cy="1584325"/>
            <a:chOff x="3237" y="3072"/>
            <a:chExt cx="886" cy="998"/>
          </a:xfrm>
        </p:grpSpPr>
        <p:pic>
          <p:nvPicPr>
            <p:cNvPr id="42" name="Picture 5" descr="ape face1">
              <a:extLst>
                <a:ext uri="{FF2B5EF4-FFF2-40B4-BE49-F238E27FC236}">
                  <a16:creationId xmlns:a16="http://schemas.microsoft.com/office/drawing/2014/main" id="{B0319E61-655D-A0B0-EEE5-0255117AAC65}"/>
                </a:ext>
              </a:extLst>
            </p:cNvPr>
            <p:cNvPicPr>
              <a:picLocks noChangeAspect="1" noChangeArrowheads="1"/>
            </p:cNvPicPr>
            <p:nvPr/>
          </p:nvPicPr>
          <p:blipFill>
            <a:blip r:embed="rId4" cstate="print"/>
            <a:srcRect/>
            <a:stretch>
              <a:fillRect/>
            </a:stretch>
          </p:blipFill>
          <p:spPr bwMode="auto">
            <a:xfrm>
              <a:off x="3243" y="3087"/>
              <a:ext cx="865" cy="983"/>
            </a:xfrm>
            <a:prstGeom prst="rect">
              <a:avLst/>
            </a:prstGeom>
            <a:noFill/>
            <a:ln w="9525">
              <a:noFill/>
              <a:miter lim="800000"/>
              <a:headEnd/>
              <a:tailEnd/>
            </a:ln>
          </p:spPr>
        </p:pic>
        <p:sp>
          <p:nvSpPr>
            <p:cNvPr id="43" name="Rectangle 6">
              <a:extLst>
                <a:ext uri="{FF2B5EF4-FFF2-40B4-BE49-F238E27FC236}">
                  <a16:creationId xmlns:a16="http://schemas.microsoft.com/office/drawing/2014/main" id="{769AEBF2-41A7-60C3-6B73-C0A85D304719}"/>
                </a:ext>
              </a:extLst>
            </p:cNvPr>
            <p:cNvSpPr>
              <a:spLocks noChangeArrowheads="1"/>
            </p:cNvSpPr>
            <p:nvPr/>
          </p:nvSpPr>
          <p:spPr bwMode="auto">
            <a:xfrm>
              <a:off x="3237" y="3072"/>
              <a:ext cx="886" cy="997"/>
            </a:xfrm>
            <a:prstGeom prst="rect">
              <a:avLst/>
            </a:prstGeom>
            <a:noFill/>
            <a:ln w="28575">
              <a:solidFill>
                <a:srgbClr val="000066"/>
              </a:solidFill>
              <a:miter lim="800000"/>
              <a:headEnd/>
              <a:tailEnd/>
            </a:ln>
            <a:effectLst>
              <a:prstShdw prst="shdw17" dist="17961" dir="2700000">
                <a:srgbClr val="00003D"/>
              </a:prstShdw>
            </a:effectLst>
          </p:spPr>
          <p:txBody>
            <a:bodyPr wrap="none" anchor="ctr"/>
            <a:lstStyle/>
            <a:p>
              <a:endParaRPr lang="en-US"/>
            </a:p>
          </p:txBody>
        </p:sp>
      </p:grpSp>
      <p:grpSp>
        <p:nvGrpSpPr>
          <p:cNvPr id="44" name="Group 7">
            <a:extLst>
              <a:ext uri="{FF2B5EF4-FFF2-40B4-BE49-F238E27FC236}">
                <a16:creationId xmlns:a16="http://schemas.microsoft.com/office/drawing/2014/main" id="{92CCF8DA-F995-BE12-B04A-04530D1C1FA9}"/>
              </a:ext>
            </a:extLst>
          </p:cNvPr>
          <p:cNvGrpSpPr>
            <a:grpSpLocks/>
          </p:cNvGrpSpPr>
          <p:nvPr/>
        </p:nvGrpSpPr>
        <p:grpSpPr bwMode="auto">
          <a:xfrm>
            <a:off x="9196025" y="4671559"/>
            <a:ext cx="1600200" cy="1587500"/>
            <a:chOff x="4310" y="3081"/>
            <a:chExt cx="1008" cy="981"/>
          </a:xfrm>
        </p:grpSpPr>
        <p:pic>
          <p:nvPicPr>
            <p:cNvPr id="45" name="Picture 8" descr="ape face2">
              <a:extLst>
                <a:ext uri="{FF2B5EF4-FFF2-40B4-BE49-F238E27FC236}">
                  <a16:creationId xmlns:a16="http://schemas.microsoft.com/office/drawing/2014/main" id="{71E8F1F7-54C6-2486-57EF-DD8A7BC1462E}"/>
                </a:ext>
              </a:extLst>
            </p:cNvPr>
            <p:cNvPicPr>
              <a:picLocks noChangeAspect="1" noChangeArrowheads="1"/>
            </p:cNvPicPr>
            <p:nvPr/>
          </p:nvPicPr>
          <p:blipFill>
            <a:blip r:embed="rId5" cstate="print"/>
            <a:srcRect/>
            <a:stretch>
              <a:fillRect/>
            </a:stretch>
          </p:blipFill>
          <p:spPr bwMode="auto">
            <a:xfrm>
              <a:off x="4310" y="3084"/>
              <a:ext cx="1008" cy="978"/>
            </a:xfrm>
            <a:prstGeom prst="rect">
              <a:avLst/>
            </a:prstGeom>
            <a:noFill/>
            <a:ln w="9525">
              <a:noFill/>
              <a:miter lim="800000"/>
              <a:headEnd/>
              <a:tailEnd/>
            </a:ln>
          </p:spPr>
        </p:pic>
        <p:sp>
          <p:nvSpPr>
            <p:cNvPr id="46" name="Rectangle 9">
              <a:extLst>
                <a:ext uri="{FF2B5EF4-FFF2-40B4-BE49-F238E27FC236}">
                  <a16:creationId xmlns:a16="http://schemas.microsoft.com/office/drawing/2014/main" id="{B19086C7-E588-2DE1-1E1E-1BE5B12AB18E}"/>
                </a:ext>
              </a:extLst>
            </p:cNvPr>
            <p:cNvSpPr>
              <a:spLocks noChangeArrowheads="1"/>
            </p:cNvSpPr>
            <p:nvPr/>
          </p:nvSpPr>
          <p:spPr bwMode="auto">
            <a:xfrm>
              <a:off x="4315" y="3081"/>
              <a:ext cx="997" cy="978"/>
            </a:xfrm>
            <a:prstGeom prst="rect">
              <a:avLst/>
            </a:prstGeom>
            <a:noFill/>
            <a:ln w="28575">
              <a:solidFill>
                <a:srgbClr val="000066"/>
              </a:solidFill>
              <a:miter lim="800000"/>
              <a:headEnd/>
              <a:tailEnd/>
            </a:ln>
            <a:effectLst>
              <a:prstShdw prst="shdw17" dist="17961" dir="2700000">
                <a:srgbClr val="00003D"/>
              </a:prstShdw>
            </a:effectLst>
          </p:spPr>
          <p:txBody>
            <a:bodyPr wrap="none" anchor="ctr"/>
            <a:lstStyle/>
            <a:p>
              <a:endParaRPr lang="en-US"/>
            </a:p>
          </p:txBody>
        </p:sp>
      </p:grpSp>
      <p:grpSp>
        <p:nvGrpSpPr>
          <p:cNvPr id="47" name="Group 10">
            <a:extLst>
              <a:ext uri="{FF2B5EF4-FFF2-40B4-BE49-F238E27FC236}">
                <a16:creationId xmlns:a16="http://schemas.microsoft.com/office/drawing/2014/main" id="{45483A5B-DCA7-E520-1EED-C3B1472C0A76}"/>
              </a:ext>
            </a:extLst>
          </p:cNvPr>
          <p:cNvGrpSpPr>
            <a:grpSpLocks/>
          </p:cNvGrpSpPr>
          <p:nvPr/>
        </p:nvGrpSpPr>
        <p:grpSpPr bwMode="auto">
          <a:xfrm>
            <a:off x="6535375" y="3026909"/>
            <a:ext cx="1428750" cy="1552575"/>
            <a:chOff x="2701" y="1847"/>
            <a:chExt cx="884" cy="970"/>
          </a:xfrm>
        </p:grpSpPr>
        <p:pic>
          <p:nvPicPr>
            <p:cNvPr id="48" name="Picture 11" descr="aa-monkey face">
              <a:extLst>
                <a:ext uri="{FF2B5EF4-FFF2-40B4-BE49-F238E27FC236}">
                  <a16:creationId xmlns:a16="http://schemas.microsoft.com/office/drawing/2014/main" id="{84C10BAC-E9A5-FCA8-2836-4CB1F09538BF}"/>
                </a:ext>
              </a:extLst>
            </p:cNvPr>
            <p:cNvPicPr>
              <a:picLocks noChangeAspect="1" noChangeArrowheads="1"/>
            </p:cNvPicPr>
            <p:nvPr/>
          </p:nvPicPr>
          <p:blipFill>
            <a:blip r:embed="rId6" cstate="print"/>
            <a:srcRect/>
            <a:stretch>
              <a:fillRect/>
            </a:stretch>
          </p:blipFill>
          <p:spPr bwMode="auto">
            <a:xfrm>
              <a:off x="2712" y="1860"/>
              <a:ext cx="872" cy="957"/>
            </a:xfrm>
            <a:prstGeom prst="rect">
              <a:avLst/>
            </a:prstGeom>
            <a:noFill/>
            <a:ln w="9525">
              <a:noFill/>
              <a:miter lim="800000"/>
              <a:headEnd/>
              <a:tailEnd/>
            </a:ln>
          </p:spPr>
        </p:pic>
        <p:sp>
          <p:nvSpPr>
            <p:cNvPr id="49" name="Rectangle 12">
              <a:extLst>
                <a:ext uri="{FF2B5EF4-FFF2-40B4-BE49-F238E27FC236}">
                  <a16:creationId xmlns:a16="http://schemas.microsoft.com/office/drawing/2014/main" id="{A268C5C7-A3CA-B526-4D36-675840AB8BAE}"/>
                </a:ext>
              </a:extLst>
            </p:cNvPr>
            <p:cNvSpPr>
              <a:spLocks noChangeArrowheads="1"/>
            </p:cNvSpPr>
            <p:nvPr/>
          </p:nvSpPr>
          <p:spPr bwMode="auto">
            <a:xfrm>
              <a:off x="2701" y="1847"/>
              <a:ext cx="884" cy="963"/>
            </a:xfrm>
            <a:prstGeom prst="rect">
              <a:avLst/>
            </a:prstGeom>
            <a:noFill/>
            <a:ln w="28575">
              <a:solidFill>
                <a:srgbClr val="000066"/>
              </a:solidFill>
              <a:miter lim="800000"/>
              <a:headEnd/>
              <a:tailEnd/>
            </a:ln>
            <a:effectLst>
              <a:prstShdw prst="shdw17" dist="17961" dir="2700000">
                <a:srgbClr val="00003D"/>
              </a:prstShdw>
            </a:effectLst>
          </p:spPr>
          <p:txBody>
            <a:bodyPr wrap="none" anchor="ctr"/>
            <a:lstStyle/>
            <a:p>
              <a:endParaRPr lang="en-US"/>
            </a:p>
          </p:txBody>
        </p:sp>
      </p:grpSp>
      <p:grpSp>
        <p:nvGrpSpPr>
          <p:cNvPr id="50" name="Group 13">
            <a:extLst>
              <a:ext uri="{FF2B5EF4-FFF2-40B4-BE49-F238E27FC236}">
                <a16:creationId xmlns:a16="http://schemas.microsoft.com/office/drawing/2014/main" id="{34D8CA2B-1379-E585-7455-AD564551A718}"/>
              </a:ext>
            </a:extLst>
          </p:cNvPr>
          <p:cNvGrpSpPr>
            <a:grpSpLocks/>
          </p:cNvGrpSpPr>
          <p:nvPr/>
        </p:nvGrpSpPr>
        <p:grpSpPr bwMode="auto">
          <a:xfrm>
            <a:off x="10072325" y="3015796"/>
            <a:ext cx="1395412" cy="1536700"/>
            <a:chOff x="4792" y="1848"/>
            <a:chExt cx="864" cy="952"/>
          </a:xfrm>
        </p:grpSpPr>
        <p:pic>
          <p:nvPicPr>
            <p:cNvPr id="51" name="Picture 14" descr="aa-oranguatang face">
              <a:extLst>
                <a:ext uri="{FF2B5EF4-FFF2-40B4-BE49-F238E27FC236}">
                  <a16:creationId xmlns:a16="http://schemas.microsoft.com/office/drawing/2014/main" id="{F97211AE-8B5F-0490-C656-26E12B75E50F}"/>
                </a:ext>
              </a:extLst>
            </p:cNvPr>
            <p:cNvPicPr>
              <a:picLocks noChangeAspect="1" noChangeArrowheads="1"/>
            </p:cNvPicPr>
            <p:nvPr/>
          </p:nvPicPr>
          <p:blipFill>
            <a:blip r:embed="rId7" cstate="print"/>
            <a:srcRect/>
            <a:stretch>
              <a:fillRect/>
            </a:stretch>
          </p:blipFill>
          <p:spPr bwMode="auto">
            <a:xfrm>
              <a:off x="4818" y="1859"/>
              <a:ext cx="838" cy="941"/>
            </a:xfrm>
            <a:prstGeom prst="rect">
              <a:avLst/>
            </a:prstGeom>
            <a:noFill/>
            <a:ln w="9525">
              <a:noFill/>
              <a:miter lim="800000"/>
              <a:headEnd/>
              <a:tailEnd/>
            </a:ln>
          </p:spPr>
        </p:pic>
        <p:sp>
          <p:nvSpPr>
            <p:cNvPr id="52" name="Rectangle 15">
              <a:extLst>
                <a:ext uri="{FF2B5EF4-FFF2-40B4-BE49-F238E27FC236}">
                  <a16:creationId xmlns:a16="http://schemas.microsoft.com/office/drawing/2014/main" id="{CCBC2556-CD2A-CC65-3708-6340951E1987}"/>
                </a:ext>
              </a:extLst>
            </p:cNvPr>
            <p:cNvSpPr>
              <a:spLocks noChangeArrowheads="1"/>
            </p:cNvSpPr>
            <p:nvPr/>
          </p:nvSpPr>
          <p:spPr bwMode="auto">
            <a:xfrm>
              <a:off x="4792" y="1848"/>
              <a:ext cx="864" cy="952"/>
            </a:xfrm>
            <a:prstGeom prst="rect">
              <a:avLst/>
            </a:prstGeom>
            <a:noFill/>
            <a:ln w="28575">
              <a:solidFill>
                <a:srgbClr val="000066"/>
              </a:solidFill>
              <a:miter lim="800000"/>
              <a:headEnd/>
              <a:tailEnd/>
            </a:ln>
            <a:effectLst>
              <a:prstShdw prst="shdw17" dist="17961" dir="2700000">
                <a:srgbClr val="00003D"/>
              </a:prstShdw>
            </a:effectLst>
          </p:spPr>
          <p:txBody>
            <a:bodyPr wrap="none" anchor="ctr"/>
            <a:lstStyle/>
            <a:p>
              <a:endParaRPr lang="en-US"/>
            </a:p>
          </p:txBody>
        </p:sp>
      </p:grpSp>
      <p:sp>
        <p:nvSpPr>
          <p:cNvPr id="53" name="Text Box 16">
            <a:extLst>
              <a:ext uri="{FF2B5EF4-FFF2-40B4-BE49-F238E27FC236}">
                <a16:creationId xmlns:a16="http://schemas.microsoft.com/office/drawing/2014/main" id="{D695C19E-FC2F-2A14-0717-7A21A2ED62D8}"/>
              </a:ext>
            </a:extLst>
          </p:cNvPr>
          <p:cNvSpPr txBox="1">
            <a:spLocks noChangeArrowheads="1"/>
          </p:cNvSpPr>
          <p:nvPr/>
        </p:nvSpPr>
        <p:spPr bwMode="auto">
          <a:xfrm>
            <a:off x="7346587" y="6203496"/>
            <a:ext cx="3721100" cy="579438"/>
          </a:xfrm>
          <a:prstGeom prst="rect">
            <a:avLst/>
          </a:prstGeom>
          <a:noFill/>
          <a:ln w="9525">
            <a:noFill/>
            <a:miter lim="800000"/>
            <a:headEnd/>
            <a:tailEnd/>
          </a:ln>
          <a:effectLst>
            <a:outerShdw dist="28398" dir="1593903" algn="ctr" rotWithShape="0">
              <a:schemeClr val="tx1"/>
            </a:outerShdw>
          </a:effectLst>
        </p:spPr>
        <p:txBody>
          <a:bodyPr>
            <a:spAutoFit/>
          </a:bodyPr>
          <a:lstStyle/>
          <a:p>
            <a:pPr algn="ctr">
              <a:spcBef>
                <a:spcPct val="50000"/>
              </a:spcBef>
              <a:defRPr/>
            </a:pPr>
            <a:r>
              <a:rPr lang="en-US" sz="3200">
                <a:solidFill>
                  <a:srgbClr val="FFFFCC"/>
                </a:solidFill>
                <a:latin typeface="Arial" charset="0"/>
              </a:rPr>
              <a:t>Pick your relative</a:t>
            </a:r>
          </a:p>
        </p:txBody>
      </p:sp>
      <p:sp>
        <p:nvSpPr>
          <p:cNvPr id="54" name="Rectangle 17">
            <a:extLst>
              <a:ext uri="{FF2B5EF4-FFF2-40B4-BE49-F238E27FC236}">
                <a16:creationId xmlns:a16="http://schemas.microsoft.com/office/drawing/2014/main" id="{9DC5A9F7-0CB2-B234-1E57-939F88544902}"/>
              </a:ext>
            </a:extLst>
          </p:cNvPr>
          <p:cNvSpPr>
            <a:spLocks noChangeArrowheads="1"/>
          </p:cNvSpPr>
          <p:nvPr/>
        </p:nvSpPr>
        <p:spPr bwMode="auto">
          <a:xfrm>
            <a:off x="851263" y="968376"/>
            <a:ext cx="4238625" cy="1023937"/>
          </a:xfrm>
          <a:prstGeom prst="rect">
            <a:avLst/>
          </a:prstGeom>
          <a:noFill/>
          <a:ln w="9525">
            <a:noFill/>
            <a:miter lim="800000"/>
            <a:headEnd/>
            <a:tailEnd/>
          </a:ln>
          <a:effectLst/>
        </p:spPr>
        <p:txBody>
          <a:bodyPr/>
          <a:lstStyle/>
          <a:p>
            <a:pPr algn="ctr" eaLnBrk="1" hangingPunct="1">
              <a:spcBef>
                <a:spcPct val="20000"/>
              </a:spcBef>
              <a:buClr>
                <a:srgbClr val="FFCC66"/>
              </a:buClr>
              <a:buSzPct val="70000"/>
              <a:buFont typeface="Wingdings" pitchFamily="2" charset="2"/>
              <a:buNone/>
              <a:defRPr/>
            </a:pPr>
            <a:r>
              <a:rPr lang="en-US" sz="3200" dirty="0">
                <a:solidFill>
                  <a:srgbClr val="FFFFFF"/>
                </a:solidFill>
                <a:effectLst>
                  <a:outerShdw blurRad="63500" dist="50800" dir="2700000" algn="tl" rotWithShape="0">
                    <a:prstClr val="black"/>
                  </a:outerShdw>
                </a:effectLst>
                <a:latin typeface="Arial" charset="0"/>
              </a:rPr>
              <a:t>The Bible teaches that God created man</a:t>
            </a:r>
          </a:p>
        </p:txBody>
      </p:sp>
      <p:sp>
        <p:nvSpPr>
          <p:cNvPr id="55" name="Text Box 18">
            <a:extLst>
              <a:ext uri="{FF2B5EF4-FFF2-40B4-BE49-F238E27FC236}">
                <a16:creationId xmlns:a16="http://schemas.microsoft.com/office/drawing/2014/main" id="{89611B9B-81B9-D50A-87DC-4CB0E19474B6}"/>
              </a:ext>
            </a:extLst>
          </p:cNvPr>
          <p:cNvSpPr txBox="1">
            <a:spLocks noChangeArrowheads="1"/>
          </p:cNvSpPr>
          <p:nvPr/>
        </p:nvSpPr>
        <p:spPr bwMode="auto">
          <a:xfrm>
            <a:off x="681401" y="4498976"/>
            <a:ext cx="4732337" cy="2335212"/>
          </a:xfrm>
          <a:prstGeom prst="rect">
            <a:avLst/>
          </a:prstGeom>
          <a:noFill/>
          <a:ln w="9525">
            <a:noFill/>
            <a:miter lim="800000"/>
            <a:headEnd/>
            <a:tailEnd/>
          </a:ln>
          <a:effectLst>
            <a:outerShdw dist="28398" dir="1593903" algn="ctr" rotWithShape="0">
              <a:schemeClr val="tx1"/>
            </a:outerShdw>
          </a:effectLst>
        </p:spPr>
        <p:txBody>
          <a:bodyPr>
            <a:spAutoFit/>
          </a:bodyPr>
          <a:lstStyle/>
          <a:p>
            <a:pPr>
              <a:lnSpc>
                <a:spcPct val="90000"/>
              </a:lnSpc>
              <a:spcBef>
                <a:spcPct val="50000"/>
              </a:spcBef>
              <a:defRPr/>
            </a:pPr>
            <a:r>
              <a:rPr lang="en-US" sz="3200" dirty="0">
                <a:solidFill>
                  <a:srgbClr val="FFFFCC"/>
                </a:solidFill>
                <a:latin typeface="Arial" charset="0"/>
              </a:rPr>
              <a:t>So God created man in his own image, in the image of God created he him; male and female</a:t>
            </a:r>
          </a:p>
          <a:p>
            <a:pPr algn="ctr">
              <a:lnSpc>
                <a:spcPct val="90000"/>
              </a:lnSpc>
              <a:spcBef>
                <a:spcPct val="25000"/>
              </a:spcBef>
              <a:defRPr/>
            </a:pPr>
            <a:r>
              <a:rPr lang="en-US" sz="2800" dirty="0">
                <a:solidFill>
                  <a:srgbClr val="FFFFCC"/>
                </a:solidFill>
                <a:latin typeface="Arial" charset="0"/>
              </a:rPr>
              <a:t>Genesis 1:27</a:t>
            </a:r>
          </a:p>
        </p:txBody>
      </p:sp>
      <p:pic>
        <p:nvPicPr>
          <p:cNvPr id="56" name="Picture 19" descr="Lucy2">
            <a:extLst>
              <a:ext uri="{FF2B5EF4-FFF2-40B4-BE49-F238E27FC236}">
                <a16:creationId xmlns:a16="http://schemas.microsoft.com/office/drawing/2014/main" id="{64A105B9-9F56-86DF-1C01-F1EFD78F0163}"/>
              </a:ext>
            </a:extLst>
          </p:cNvPr>
          <p:cNvPicPr>
            <a:picLocks noChangeAspect="1" noChangeArrowheads="1"/>
          </p:cNvPicPr>
          <p:nvPr/>
        </p:nvPicPr>
        <p:blipFill>
          <a:blip r:embed="rId8" cstate="print"/>
          <a:srcRect/>
          <a:stretch>
            <a:fillRect/>
          </a:stretch>
        </p:blipFill>
        <p:spPr bwMode="auto">
          <a:xfrm>
            <a:off x="8037150" y="2996746"/>
            <a:ext cx="1981200" cy="1541463"/>
          </a:xfrm>
          <a:prstGeom prst="rect">
            <a:avLst/>
          </a:prstGeom>
          <a:noFill/>
          <a:ln w="28575" algn="ctr">
            <a:solidFill>
              <a:srgbClr val="000066"/>
            </a:solidFill>
            <a:miter lim="800000"/>
            <a:headEnd/>
            <a:tailEnd/>
          </a:ln>
        </p:spPr>
      </p:pic>
      <p:pic>
        <p:nvPicPr>
          <p:cNvPr id="57" name="Picture 20" descr="Bible Opened">
            <a:extLst>
              <a:ext uri="{FF2B5EF4-FFF2-40B4-BE49-F238E27FC236}">
                <a16:creationId xmlns:a16="http://schemas.microsoft.com/office/drawing/2014/main" id="{C5D84478-5157-51FD-9911-5D997F03A553}"/>
              </a:ext>
            </a:extLst>
          </p:cNvPr>
          <p:cNvPicPr>
            <a:picLocks noChangeAspect="1" noChangeArrowheads="1"/>
          </p:cNvPicPr>
          <p:nvPr/>
        </p:nvPicPr>
        <p:blipFill>
          <a:blip r:embed="rId9" cstate="print"/>
          <a:srcRect/>
          <a:stretch>
            <a:fillRect/>
          </a:stretch>
        </p:blipFill>
        <p:spPr bwMode="auto">
          <a:xfrm>
            <a:off x="1330688" y="2185988"/>
            <a:ext cx="3079750" cy="2268538"/>
          </a:xfrm>
          <a:prstGeom prst="rect">
            <a:avLst/>
          </a:prstGeom>
          <a:noFill/>
          <a:ln w="9525">
            <a:noFill/>
            <a:miter lim="800000"/>
            <a:headEnd/>
            <a:tailEnd/>
          </a:ln>
        </p:spPr>
      </p:pic>
    </p:spTree>
    <p:extLst>
      <p:ext uri="{BB962C8B-B14F-4D97-AF65-F5344CB8AC3E}">
        <p14:creationId xmlns:p14="http://schemas.microsoft.com/office/powerpoint/2010/main" val="32547454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p:cTn id="7" dur="500"/>
                                        <p:tgtEl>
                                          <p:spTgt spid="5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dissolve">
                                      <p:cBhvr>
                                        <p:cTn id="20" dur="500"/>
                                        <p:tgtEl>
                                          <p:spTgt spid="5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fade">
                                      <p:cBhvr>
                                        <p:cTn id="24" dur="500"/>
                                        <p:tgtEl>
                                          <p:spTgt spid="40">
                                            <p:txEl>
                                              <p:pRg st="0" end="0"/>
                                            </p:txEl>
                                          </p:spTgt>
                                        </p:tgtEl>
                                      </p:cBhvr>
                                    </p:animEffect>
                                  </p:childTnLst>
                                </p:cTn>
                              </p:par>
                            </p:childTnLst>
                          </p:cTn>
                        </p:par>
                        <p:par>
                          <p:cTn id="25" fill="hold">
                            <p:stCondLst>
                              <p:cond delay="1000"/>
                            </p:stCondLst>
                            <p:childTnLst>
                              <p:par>
                                <p:cTn id="26" presetID="6" presetClass="entr" presetSubtype="16"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circle(in)">
                                      <p:cBhvr>
                                        <p:cTn id="28" dur="1000"/>
                                        <p:tgtEl>
                                          <p:spTgt spid="41"/>
                                        </p:tgtEl>
                                      </p:cBhvr>
                                    </p:animEffect>
                                  </p:childTnLst>
                                </p:cTn>
                              </p:par>
                            </p:childTnLst>
                          </p:cTn>
                        </p:par>
                        <p:par>
                          <p:cTn id="29" fill="hold">
                            <p:stCondLst>
                              <p:cond delay="2000"/>
                            </p:stCondLst>
                            <p:childTnLst>
                              <p:par>
                                <p:cTn id="30" presetID="6" presetClass="entr" presetSubtype="16"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ircle(in)">
                                      <p:cBhvr>
                                        <p:cTn id="32" dur="1000"/>
                                        <p:tgtEl>
                                          <p:spTgt spid="44"/>
                                        </p:tgtEl>
                                      </p:cBhvr>
                                    </p:animEffect>
                                  </p:childTnLst>
                                </p:cTn>
                              </p:par>
                            </p:childTnLst>
                          </p:cTn>
                        </p:par>
                        <p:par>
                          <p:cTn id="33" fill="hold">
                            <p:stCondLst>
                              <p:cond delay="3000"/>
                            </p:stCondLst>
                            <p:childTnLst>
                              <p:par>
                                <p:cTn id="34" presetID="6" presetClass="entr" presetSubtype="16"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circle(in)">
                                      <p:cBhvr>
                                        <p:cTn id="36" dur="500"/>
                                        <p:tgtEl>
                                          <p:spTgt spid="47"/>
                                        </p:tgtEl>
                                      </p:cBhvr>
                                    </p:animEffect>
                                  </p:childTnLst>
                                </p:cTn>
                              </p:par>
                            </p:childTnLst>
                          </p:cTn>
                        </p:par>
                        <p:par>
                          <p:cTn id="37" fill="hold">
                            <p:stCondLst>
                              <p:cond delay="3500"/>
                            </p:stCondLst>
                            <p:childTnLst>
                              <p:par>
                                <p:cTn id="38" presetID="6" presetClass="entr" presetSubtype="16"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circle(in)">
                                      <p:cBhvr>
                                        <p:cTn id="40" dur="500"/>
                                        <p:tgtEl>
                                          <p:spTgt spid="50"/>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P spid="53" grpId="0"/>
      <p:bldP spid="54" grpId="0" build="p"/>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1A45409A-B13E-1A39-9D5D-3D490F2FE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6C2129-C96D-D08A-0FA5-F03425FD605C}"/>
              </a:ext>
            </a:extLst>
          </p:cNvPr>
          <p:cNvSpPr>
            <a:spLocks noGrp="1"/>
          </p:cNvSpPr>
          <p:nvPr>
            <p:ph type="title"/>
          </p:nvPr>
        </p:nvSpPr>
        <p:spPr>
          <a:xfrm>
            <a:off x="0" y="1"/>
            <a:ext cx="12192000" cy="580116"/>
          </a:xfrm>
        </p:spPr>
        <p:txBody>
          <a:bodyPr>
            <a:noAutofit/>
          </a:bodyPr>
          <a:lstStyle/>
          <a:p>
            <a:pPr algn="ctr"/>
            <a:r>
              <a:rPr lang="en-US" b="1" dirty="0"/>
              <a:t>The Origin of Man According to Secular Evolution:</a:t>
            </a:r>
          </a:p>
        </p:txBody>
      </p:sp>
      <p:sp>
        <p:nvSpPr>
          <p:cNvPr id="3" name="Content Placeholder 2">
            <a:extLst>
              <a:ext uri="{FF2B5EF4-FFF2-40B4-BE49-F238E27FC236}">
                <a16:creationId xmlns:a16="http://schemas.microsoft.com/office/drawing/2014/main" id="{C37CE5F8-C1E1-D441-C74F-F24A6ACD71FF}"/>
              </a:ext>
            </a:extLst>
          </p:cNvPr>
          <p:cNvSpPr>
            <a:spLocks noGrp="1"/>
          </p:cNvSpPr>
          <p:nvPr>
            <p:ph type="body" sz="quarter" idx="13"/>
          </p:nvPr>
        </p:nvSpPr>
        <p:spPr>
          <a:xfrm>
            <a:off x="195649" y="5455919"/>
            <a:ext cx="9344592" cy="1349830"/>
          </a:xfrm>
        </p:spPr>
        <p:txBody>
          <a:bodyPr>
            <a:normAutofit fontScale="77500" lnSpcReduction="20000"/>
          </a:bodyPr>
          <a:lstStyle/>
          <a:p>
            <a:pPr marL="0" indent="0">
              <a:buNone/>
            </a:pPr>
            <a:r>
              <a:rPr lang="en-US" sz="3600" dirty="0"/>
              <a:t>“</a:t>
            </a:r>
            <a:r>
              <a:rPr lang="en-US" sz="3600" i="1" dirty="0">
                <a:latin typeface="Cambria" panose="02040503050406030204" pitchFamily="18" charset="0"/>
                <a:ea typeface="Cambria" panose="02040503050406030204" pitchFamily="18" charset="0"/>
              </a:rPr>
              <a:t>. . . all [evolutionary] researchers agree on certain basic facts. We know, for example, that humans evolved from ancestors we share with other living primates such as chimpanzees and apes.” </a:t>
            </a:r>
            <a:r>
              <a:rPr lang="en-US" sz="3600" dirty="0"/>
              <a:t>(Miller and Levine, Biology, 2000, p. 757.)</a:t>
            </a:r>
          </a:p>
          <a:p>
            <a:endParaRPr lang="en-US" sz="3600" dirty="0"/>
          </a:p>
          <a:p>
            <a:pPr lvl="1"/>
            <a:endParaRPr lang="en-US" sz="3200" dirty="0"/>
          </a:p>
          <a:p>
            <a:endParaRPr lang="en-US" sz="3600" dirty="0"/>
          </a:p>
        </p:txBody>
      </p:sp>
      <p:pic>
        <p:nvPicPr>
          <p:cNvPr id="5" name="Picture 13">
            <a:extLst>
              <a:ext uri="{FF2B5EF4-FFF2-40B4-BE49-F238E27FC236}">
                <a16:creationId xmlns:a16="http://schemas.microsoft.com/office/drawing/2014/main" id="{37851081-036A-7826-3831-D2DFB675B5BB}"/>
              </a:ext>
            </a:extLst>
          </p:cNvPr>
          <p:cNvPicPr>
            <a:picLocks noChangeAspect="1" noChangeArrowheads="1"/>
          </p:cNvPicPr>
          <p:nvPr/>
        </p:nvPicPr>
        <p:blipFill>
          <a:blip r:embed="rId4" cstate="print"/>
          <a:srcRect/>
          <a:stretch>
            <a:fillRect/>
          </a:stretch>
        </p:blipFill>
        <p:spPr bwMode="auto">
          <a:xfrm>
            <a:off x="2360023" y="3317103"/>
            <a:ext cx="9035143" cy="2020888"/>
          </a:xfrm>
          <a:prstGeom prst="rect">
            <a:avLst/>
          </a:prstGeom>
          <a:noFill/>
          <a:ln w="9525">
            <a:noFill/>
            <a:miter lim="800000"/>
            <a:headEnd/>
            <a:tailEnd/>
          </a:ln>
        </p:spPr>
      </p:pic>
      <p:pic>
        <p:nvPicPr>
          <p:cNvPr id="6" name="Picture 12">
            <a:extLst>
              <a:ext uri="{FF2B5EF4-FFF2-40B4-BE49-F238E27FC236}">
                <a16:creationId xmlns:a16="http://schemas.microsoft.com/office/drawing/2014/main" id="{32DFACB0-0F48-0397-2C99-34DD36ECDAEB}"/>
              </a:ext>
            </a:extLst>
          </p:cNvPr>
          <p:cNvPicPr>
            <a:picLocks noChangeAspect="1" noChangeArrowheads="1"/>
          </p:cNvPicPr>
          <p:nvPr/>
        </p:nvPicPr>
        <p:blipFill>
          <a:blip r:embed="rId5" cstate="print"/>
          <a:srcRect/>
          <a:stretch>
            <a:fillRect/>
          </a:stretch>
        </p:blipFill>
        <p:spPr bwMode="auto">
          <a:xfrm>
            <a:off x="195648" y="3304402"/>
            <a:ext cx="1533003" cy="2020889"/>
          </a:xfrm>
          <a:prstGeom prst="rect">
            <a:avLst/>
          </a:prstGeom>
          <a:noFill/>
          <a:ln w="9525">
            <a:noFill/>
            <a:miter lim="800000"/>
            <a:headEnd/>
            <a:tailEnd/>
          </a:ln>
        </p:spPr>
      </p:pic>
      <p:sp>
        <p:nvSpPr>
          <p:cNvPr id="7" name="Rectangle 14">
            <a:extLst>
              <a:ext uri="{FF2B5EF4-FFF2-40B4-BE49-F238E27FC236}">
                <a16:creationId xmlns:a16="http://schemas.microsoft.com/office/drawing/2014/main" id="{6ECCF948-AAD7-E58E-44FF-496A05B19B38}"/>
              </a:ext>
            </a:extLst>
          </p:cNvPr>
          <p:cNvSpPr txBox="1">
            <a:spLocks noChangeArrowheads="1"/>
          </p:cNvSpPr>
          <p:nvPr/>
        </p:nvSpPr>
        <p:spPr bwMode="auto">
          <a:xfrm>
            <a:off x="195648" y="2751909"/>
            <a:ext cx="8308136" cy="5524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eaLnBrk="0" fontAlgn="base" hangingPunct="0">
              <a:spcBef>
                <a:spcPct val="0"/>
              </a:spcBef>
              <a:spcAft>
                <a:spcPct val="0"/>
              </a:spcAft>
              <a:defRPr sz="2800">
                <a:solidFill>
                  <a:schemeClr val="tx2"/>
                </a:solidFill>
                <a:latin typeface="Arial" charset="0"/>
              </a:defRPr>
            </a:lvl6pPr>
            <a:lvl7pPr marL="914400" algn="ctr" rtl="0" eaLnBrk="0" fontAlgn="base" hangingPunct="0">
              <a:spcBef>
                <a:spcPct val="0"/>
              </a:spcBef>
              <a:spcAft>
                <a:spcPct val="0"/>
              </a:spcAft>
              <a:defRPr sz="2800">
                <a:solidFill>
                  <a:schemeClr val="tx2"/>
                </a:solidFill>
                <a:latin typeface="Arial" charset="0"/>
              </a:defRPr>
            </a:lvl7pPr>
            <a:lvl8pPr marL="1371600" algn="ctr" rtl="0" eaLnBrk="0" fontAlgn="base" hangingPunct="0">
              <a:spcBef>
                <a:spcPct val="0"/>
              </a:spcBef>
              <a:spcAft>
                <a:spcPct val="0"/>
              </a:spcAft>
              <a:defRPr sz="2800">
                <a:solidFill>
                  <a:schemeClr val="tx2"/>
                </a:solidFill>
                <a:latin typeface="Arial" charset="0"/>
              </a:defRPr>
            </a:lvl8pPr>
            <a:lvl9pPr marL="1828800" algn="ctr" rtl="0" eaLnBrk="0" fontAlgn="base" hangingPunct="0">
              <a:spcBef>
                <a:spcPct val="0"/>
              </a:spcBef>
              <a:spcAft>
                <a:spcPct val="0"/>
              </a:spcAft>
              <a:defRPr sz="28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j-ea"/>
                <a:cs typeface="+mj-cs"/>
              </a:rPr>
              <a:t>According to Time magazine (Aug 1999):</a:t>
            </a:r>
          </a:p>
        </p:txBody>
      </p:sp>
      <p:pic>
        <p:nvPicPr>
          <p:cNvPr id="8" name="Picture 6">
            <a:extLst>
              <a:ext uri="{FF2B5EF4-FFF2-40B4-BE49-F238E27FC236}">
                <a16:creationId xmlns:a16="http://schemas.microsoft.com/office/drawing/2014/main" id="{36ACEDAE-D2FE-E4BF-B346-CD878CC4A6B8}"/>
              </a:ext>
            </a:extLst>
          </p:cNvPr>
          <p:cNvPicPr>
            <a:picLocks noChangeAspect="1" noChangeArrowheads="1"/>
          </p:cNvPicPr>
          <p:nvPr/>
        </p:nvPicPr>
        <p:blipFill>
          <a:blip r:embed="rId6" cstate="print"/>
          <a:srcRect/>
          <a:stretch>
            <a:fillRect/>
          </a:stretch>
        </p:blipFill>
        <p:spPr bwMode="auto">
          <a:xfrm>
            <a:off x="5190652" y="792417"/>
            <a:ext cx="6204514" cy="1751483"/>
          </a:xfrm>
          <a:prstGeom prst="rect">
            <a:avLst/>
          </a:prstGeom>
          <a:noFill/>
          <a:ln w="9525">
            <a:noFill/>
            <a:miter lim="800000"/>
            <a:headEnd/>
            <a:tailEnd/>
          </a:ln>
        </p:spPr>
      </p:pic>
      <p:sp>
        <p:nvSpPr>
          <p:cNvPr id="9" name="Rectangle 14">
            <a:extLst>
              <a:ext uri="{FF2B5EF4-FFF2-40B4-BE49-F238E27FC236}">
                <a16:creationId xmlns:a16="http://schemas.microsoft.com/office/drawing/2014/main" id="{5C8D0AFB-C0FB-078B-44A4-F0D9F7968E12}"/>
              </a:ext>
            </a:extLst>
          </p:cNvPr>
          <p:cNvSpPr txBox="1">
            <a:spLocks noChangeArrowheads="1"/>
          </p:cNvSpPr>
          <p:nvPr/>
        </p:nvSpPr>
        <p:spPr bwMode="auto">
          <a:xfrm>
            <a:off x="156459" y="788125"/>
            <a:ext cx="4502627" cy="1284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eaLnBrk="0" fontAlgn="base" hangingPunct="0">
              <a:spcBef>
                <a:spcPct val="0"/>
              </a:spcBef>
              <a:spcAft>
                <a:spcPct val="0"/>
              </a:spcAft>
              <a:defRPr sz="2800">
                <a:solidFill>
                  <a:schemeClr val="tx2"/>
                </a:solidFill>
                <a:latin typeface="Arial" charset="0"/>
              </a:defRPr>
            </a:lvl6pPr>
            <a:lvl7pPr marL="914400" algn="ctr" rtl="0" eaLnBrk="0" fontAlgn="base" hangingPunct="0">
              <a:spcBef>
                <a:spcPct val="0"/>
              </a:spcBef>
              <a:spcAft>
                <a:spcPct val="0"/>
              </a:spcAft>
              <a:defRPr sz="2800">
                <a:solidFill>
                  <a:schemeClr val="tx2"/>
                </a:solidFill>
                <a:latin typeface="Arial" charset="0"/>
              </a:defRPr>
            </a:lvl7pPr>
            <a:lvl8pPr marL="1371600" algn="ctr" rtl="0" eaLnBrk="0" fontAlgn="base" hangingPunct="0">
              <a:spcBef>
                <a:spcPct val="0"/>
              </a:spcBef>
              <a:spcAft>
                <a:spcPct val="0"/>
              </a:spcAft>
              <a:defRPr sz="2800">
                <a:solidFill>
                  <a:schemeClr val="tx2"/>
                </a:solidFill>
                <a:latin typeface="Arial" charset="0"/>
              </a:defRPr>
            </a:lvl8pPr>
            <a:lvl9pPr marL="1828800" algn="ctr" rtl="0" eaLnBrk="0" fontAlgn="base" hangingPunct="0">
              <a:spcBef>
                <a:spcPct val="0"/>
              </a:spcBef>
              <a:spcAft>
                <a:spcPct val="0"/>
              </a:spcAft>
              <a:defRPr sz="28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j-ea"/>
                <a:cs typeface="+mj-cs"/>
              </a:rPr>
              <a:t>According to the 1996 World Book Encyclopedia:</a:t>
            </a:r>
          </a:p>
        </p:txBody>
      </p:sp>
      <p:grpSp>
        <p:nvGrpSpPr>
          <p:cNvPr id="10" name="Group 5">
            <a:extLst>
              <a:ext uri="{FF2B5EF4-FFF2-40B4-BE49-F238E27FC236}">
                <a16:creationId xmlns:a16="http://schemas.microsoft.com/office/drawing/2014/main" id="{3D31BC99-F766-706F-FDA2-952EA008CA4F}"/>
              </a:ext>
            </a:extLst>
          </p:cNvPr>
          <p:cNvGrpSpPr>
            <a:grpSpLocks/>
          </p:cNvGrpSpPr>
          <p:nvPr/>
        </p:nvGrpSpPr>
        <p:grpSpPr bwMode="auto">
          <a:xfrm>
            <a:off x="9836241" y="5529008"/>
            <a:ext cx="1558925" cy="1073150"/>
            <a:chOff x="2450" y="3447"/>
            <a:chExt cx="982" cy="676"/>
          </a:xfrm>
        </p:grpSpPr>
        <p:pic>
          <p:nvPicPr>
            <p:cNvPr id="11" name="Picture 6" descr="I'm No Human!">
              <a:hlinkClick r:id="rId7"/>
              <a:extLst>
                <a:ext uri="{FF2B5EF4-FFF2-40B4-BE49-F238E27FC236}">
                  <a16:creationId xmlns:a16="http://schemas.microsoft.com/office/drawing/2014/main" id="{9CA4E05D-27BA-0371-50B9-82FC31835FDA}"/>
                </a:ext>
              </a:extLst>
            </p:cNvPr>
            <p:cNvPicPr>
              <a:picLocks noChangeAspect="1" noChangeArrowheads="1" noCrop="1"/>
            </p:cNvPicPr>
            <p:nvPr/>
          </p:nvPicPr>
          <p:blipFill>
            <a:blip r:embed="rId8" cstate="print"/>
            <a:srcRect/>
            <a:stretch>
              <a:fillRect/>
            </a:stretch>
          </p:blipFill>
          <p:spPr bwMode="auto">
            <a:xfrm>
              <a:off x="2465" y="3455"/>
              <a:ext cx="967" cy="661"/>
            </a:xfrm>
            <a:prstGeom prst="rect">
              <a:avLst/>
            </a:prstGeom>
            <a:noFill/>
            <a:ln w="9525">
              <a:noFill/>
              <a:miter lim="800000"/>
              <a:headEnd/>
              <a:tailEnd/>
            </a:ln>
          </p:spPr>
        </p:pic>
        <p:sp>
          <p:nvSpPr>
            <p:cNvPr id="12" name="Rectangle 7">
              <a:extLst>
                <a:ext uri="{FF2B5EF4-FFF2-40B4-BE49-F238E27FC236}">
                  <a16:creationId xmlns:a16="http://schemas.microsoft.com/office/drawing/2014/main" id="{4109C7A9-7508-6A21-47C7-28AE1E5E09B0}"/>
                </a:ext>
              </a:extLst>
            </p:cNvPr>
            <p:cNvSpPr>
              <a:spLocks noChangeArrowheads="1"/>
            </p:cNvSpPr>
            <p:nvPr/>
          </p:nvSpPr>
          <p:spPr bwMode="auto">
            <a:xfrm>
              <a:off x="2450" y="3447"/>
              <a:ext cx="979" cy="676"/>
            </a:xfrm>
            <a:prstGeom prst="rect">
              <a:avLst/>
            </a:prstGeom>
            <a:noFill/>
            <a:ln w="38100">
              <a:solidFill>
                <a:srgbClr val="0033CC"/>
              </a:solidFill>
              <a:miter lim="800000"/>
              <a:headEnd/>
              <a:tailEnd/>
            </a:ln>
          </p:spPr>
          <p:txBody>
            <a:bodyPr wrap="none" anchor="ctr">
              <a:spAutoFit/>
            </a:bodyPr>
            <a:lstStyle/>
            <a:p>
              <a:pPr eaLnBrk="0" fontAlgn="base" hangingPunct="0">
                <a:spcBef>
                  <a:spcPct val="30000"/>
                </a:spcBef>
                <a:spcAft>
                  <a:spcPct val="0"/>
                </a:spcAft>
              </a:pPr>
              <a:endParaRPr lang="en-US" sz="1200">
                <a:solidFill>
                  <a:srgbClr val="000000"/>
                </a:solidFill>
                <a:latin typeface="Times New Roman" pitchFamily="18" charset="0"/>
              </a:endParaRPr>
            </a:p>
          </p:txBody>
        </p:sp>
      </p:grpSp>
    </p:spTree>
    <p:extLst>
      <p:ext uri="{BB962C8B-B14F-4D97-AF65-F5344CB8AC3E}">
        <p14:creationId xmlns:p14="http://schemas.microsoft.com/office/powerpoint/2010/main" val="443798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 calcmode="lin" valueType="num">
                                      <p:cBhvr>
                                        <p:cTn id="3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8" dur="500"/>
                                        <p:tgtEl>
                                          <p:spTgt spid="3">
                                            <p:txEl>
                                              <p:pRg st="0" end="0"/>
                                            </p:txEl>
                                          </p:spTgt>
                                        </p:tgtEl>
                                      </p:cBhvr>
                                    </p:animEffect>
                                  </p:childTnLst>
                                </p:cTn>
                              </p:par>
                            </p:childTnLst>
                          </p:cTn>
                        </p:par>
                        <p:par>
                          <p:cTn id="39" fill="hold">
                            <p:stCondLst>
                              <p:cond delay="500"/>
                            </p:stCondLst>
                            <p:childTnLst>
                              <p:par>
                                <p:cTn id="40" presetID="10" presetClass="entr" presetSubtype="0" fill="hold" nodeType="afterEffect">
                                  <p:stCondLst>
                                    <p:cond delay="30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60185BDC-1337-F8FD-70E6-03E1866DD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A9370-B44D-4E50-C010-A5CD16D2BD58}"/>
              </a:ext>
            </a:extLst>
          </p:cNvPr>
          <p:cNvSpPr>
            <a:spLocks noGrp="1"/>
          </p:cNvSpPr>
          <p:nvPr>
            <p:ph type="title"/>
          </p:nvPr>
        </p:nvSpPr>
        <p:spPr>
          <a:xfrm>
            <a:off x="0" y="0"/>
            <a:ext cx="12192000" cy="539931"/>
          </a:xfrm>
        </p:spPr>
        <p:txBody>
          <a:bodyPr>
            <a:noAutofit/>
          </a:bodyPr>
          <a:lstStyle/>
          <a:p>
            <a:pPr algn="ctr"/>
            <a:r>
              <a:rPr lang="en-US" sz="4800" b="1" dirty="0"/>
              <a:t>The Evolutionary Approach to Man’s Origins</a:t>
            </a:r>
          </a:p>
        </p:txBody>
      </p:sp>
      <p:sp>
        <p:nvSpPr>
          <p:cNvPr id="3" name="Content Placeholder 2">
            <a:extLst>
              <a:ext uri="{FF2B5EF4-FFF2-40B4-BE49-F238E27FC236}">
                <a16:creationId xmlns:a16="http://schemas.microsoft.com/office/drawing/2014/main" id="{5D2EA776-8BFA-36D1-082B-2968B88AD3C5}"/>
              </a:ext>
            </a:extLst>
          </p:cNvPr>
          <p:cNvSpPr>
            <a:spLocks noGrp="1"/>
          </p:cNvSpPr>
          <p:nvPr>
            <p:ph type="body" sz="quarter" idx="13"/>
          </p:nvPr>
        </p:nvSpPr>
        <p:spPr>
          <a:xfrm>
            <a:off x="0" y="722811"/>
            <a:ext cx="12106835" cy="6135190"/>
          </a:xfrm>
        </p:spPr>
        <p:txBody>
          <a:bodyPr>
            <a:normAutofit/>
          </a:bodyPr>
          <a:lstStyle/>
          <a:p>
            <a:r>
              <a:rPr lang="en-US" sz="4000" dirty="0"/>
              <a:t>Evolutionists begin with a </a:t>
            </a:r>
            <a:r>
              <a:rPr lang="en-US" sz="4000" b="1" i="1" dirty="0"/>
              <a:t>preconceived bias </a:t>
            </a:r>
            <a:r>
              <a:rPr lang="en-US" sz="4000" dirty="0"/>
              <a:t>that man evolved from </a:t>
            </a:r>
            <a:r>
              <a:rPr lang="en-US" sz="4000" b="1" i="1" dirty="0"/>
              <a:t>ape-like</a:t>
            </a:r>
            <a:r>
              <a:rPr lang="en-US" sz="4000" dirty="0"/>
              <a:t> creatures </a:t>
            </a:r>
            <a:r>
              <a:rPr lang="en-US" sz="4000" b="1" i="1" dirty="0"/>
              <a:t>millions</a:t>
            </a:r>
            <a:r>
              <a:rPr lang="en-US" sz="4000" dirty="0"/>
              <a:t> of years ago. </a:t>
            </a:r>
          </a:p>
          <a:p>
            <a:r>
              <a:rPr lang="en-US" sz="4000" dirty="0"/>
              <a:t>From this starting point: </a:t>
            </a:r>
          </a:p>
          <a:p>
            <a:pPr lvl="1"/>
            <a:r>
              <a:rPr lang="en-US" sz="3600" dirty="0"/>
              <a:t>Evolutionists “build their case” - often using </a:t>
            </a:r>
            <a:r>
              <a:rPr lang="en-US" sz="3600" b="1" i="1" dirty="0"/>
              <a:t>faulty or insufficient evidence</a:t>
            </a:r>
            <a:r>
              <a:rPr lang="en-US" sz="3600" dirty="0"/>
              <a:t> and often ignoring evidence to the contrary.</a:t>
            </a:r>
          </a:p>
          <a:p>
            <a:pPr lvl="1"/>
            <a:r>
              <a:rPr lang="en-US" sz="3600" dirty="0"/>
              <a:t>Evolutionists then create </a:t>
            </a:r>
            <a:r>
              <a:rPr lang="en-US" sz="3600" b="1" i="1" dirty="0"/>
              <a:t>misleading stories, pictures, models, videos, etc. </a:t>
            </a:r>
            <a:r>
              <a:rPr lang="en-US" sz="3600" dirty="0"/>
              <a:t>in newspapers, magazines, textbooks, museums, documentaries etc. in order to market their evolutionary views.</a:t>
            </a:r>
          </a:p>
          <a:p>
            <a:endParaRPr lang="en-US" sz="3600" dirty="0"/>
          </a:p>
          <a:p>
            <a:pPr lvl="1"/>
            <a:endParaRPr lang="en-US" sz="3200" dirty="0"/>
          </a:p>
          <a:p>
            <a:endParaRPr lang="en-US" sz="3600" dirty="0"/>
          </a:p>
        </p:txBody>
      </p:sp>
    </p:spTree>
    <p:extLst>
      <p:ext uri="{BB962C8B-B14F-4D97-AF65-F5344CB8AC3E}">
        <p14:creationId xmlns:p14="http://schemas.microsoft.com/office/powerpoint/2010/main" val="5989898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A5F423C8-8955-FC4E-EF3B-20F098238F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1377A1-8705-63EB-3526-8138ED3F1EB4}"/>
              </a:ext>
            </a:extLst>
          </p:cNvPr>
          <p:cNvSpPr>
            <a:spLocks noGrp="1"/>
          </p:cNvSpPr>
          <p:nvPr>
            <p:ph type="title"/>
          </p:nvPr>
        </p:nvSpPr>
        <p:spPr>
          <a:xfrm>
            <a:off x="0" y="0"/>
            <a:ext cx="12192000" cy="677378"/>
          </a:xfrm>
        </p:spPr>
        <p:txBody>
          <a:bodyPr>
            <a:noAutofit/>
          </a:bodyPr>
          <a:lstStyle/>
          <a:p>
            <a:pPr algn="ctr"/>
            <a:r>
              <a:rPr lang="en-US" b="1" dirty="0"/>
              <a:t>There Are Only </a:t>
            </a:r>
            <a:r>
              <a:rPr lang="en-US" b="1" i="1" dirty="0"/>
              <a:t>Three</a:t>
            </a:r>
            <a:r>
              <a:rPr lang="en-US" b="1" dirty="0"/>
              <a:t> Ways to Make an “Apeman”</a:t>
            </a:r>
          </a:p>
        </p:txBody>
      </p:sp>
      <p:sp>
        <p:nvSpPr>
          <p:cNvPr id="3" name="Content Placeholder 2">
            <a:extLst>
              <a:ext uri="{FF2B5EF4-FFF2-40B4-BE49-F238E27FC236}">
                <a16:creationId xmlns:a16="http://schemas.microsoft.com/office/drawing/2014/main" id="{01E21A02-D584-8590-6ECD-515DF0B5CC17}"/>
              </a:ext>
            </a:extLst>
          </p:cNvPr>
          <p:cNvSpPr>
            <a:spLocks noGrp="1"/>
          </p:cNvSpPr>
          <p:nvPr>
            <p:ph type="body" sz="quarter" idx="13"/>
          </p:nvPr>
        </p:nvSpPr>
        <p:spPr>
          <a:xfrm>
            <a:off x="39756" y="733287"/>
            <a:ext cx="12112487" cy="5671929"/>
          </a:xfrm>
        </p:spPr>
        <p:txBody>
          <a:bodyPr>
            <a:normAutofit fontScale="77500" lnSpcReduction="20000"/>
          </a:bodyPr>
          <a:lstStyle/>
          <a:p>
            <a:r>
              <a:rPr lang="en-US" sz="4100" dirty="0"/>
              <a:t>The next time you go to a museum, or read a news story about one of our supposed apelike ancestors, just remember that the fossil evidence they are presenting to you is one of </a:t>
            </a:r>
            <a:r>
              <a:rPr lang="en-US" sz="4100" b="1" i="1" dirty="0"/>
              <a:t>three</a:t>
            </a:r>
            <a:r>
              <a:rPr lang="en-US" sz="4100" dirty="0"/>
              <a:t> things:</a:t>
            </a:r>
          </a:p>
          <a:p>
            <a:pPr lvl="1"/>
            <a:r>
              <a:rPr lang="en-US" sz="4100" b="1" dirty="0"/>
              <a:t>Combining Men and Apes </a:t>
            </a:r>
            <a:r>
              <a:rPr lang="en-US" sz="4100" dirty="0"/>
              <a:t>– They combine ape fossil bones with human fossil bones and declare the two to be one individual – a real “ape-man.” (e.g. “Piltdown Man”)</a:t>
            </a:r>
          </a:p>
          <a:p>
            <a:pPr lvl="1"/>
            <a:r>
              <a:rPr lang="en-US" sz="4100" b="1" dirty="0"/>
              <a:t>Making Men Out of Apes </a:t>
            </a:r>
            <a:r>
              <a:rPr lang="en-US" sz="4100" dirty="0"/>
              <a:t>– They emphasize certain humanlike qualities of fossilized ape bones, and with imagination upgrade apes to be more humanlike. (e.g. “</a:t>
            </a:r>
            <a:r>
              <a:rPr lang="en-US" sz="4100" i="1" dirty="0"/>
              <a:t>Lucy</a:t>
            </a:r>
            <a:r>
              <a:rPr lang="en-US" sz="4100" dirty="0"/>
              <a:t>” – </a:t>
            </a:r>
            <a:r>
              <a:rPr lang="en-US" sz="4100" i="1" dirty="0"/>
              <a:t>Australopithecus afarensis</a:t>
            </a:r>
            <a:r>
              <a:rPr lang="en-US" sz="4100" dirty="0"/>
              <a:t>) </a:t>
            </a:r>
          </a:p>
          <a:p>
            <a:pPr lvl="1"/>
            <a:r>
              <a:rPr lang="en-US" sz="4100" b="1" dirty="0"/>
              <a:t>Making Apes Out of Men </a:t>
            </a:r>
            <a:r>
              <a:rPr lang="en-US" sz="4100" dirty="0"/>
              <a:t>– They emphasize certain apelike qualities of fossilized human bones, and with imagination downgrade humans to be more apelike. (e.g. “</a:t>
            </a:r>
            <a:r>
              <a:rPr lang="en-US" sz="4100" i="1" dirty="0"/>
              <a:t>Neanderthal</a:t>
            </a:r>
            <a:r>
              <a:rPr lang="en-US" sz="4100" dirty="0"/>
              <a:t>”)</a:t>
            </a:r>
          </a:p>
          <a:p>
            <a:r>
              <a:rPr lang="en-US" sz="4100" dirty="0"/>
              <a:t>In reality, “</a:t>
            </a:r>
            <a:r>
              <a:rPr lang="en-US" sz="4100" i="1" dirty="0">
                <a:latin typeface="Cambria" panose="02040503050406030204" pitchFamily="18" charset="0"/>
                <a:ea typeface="Cambria" panose="02040503050406030204" pitchFamily="18" charset="0"/>
              </a:rPr>
              <a:t>As far back as the human fossil record goes the human body has remained substantially the same and has not evolved from something else</a:t>
            </a:r>
            <a:r>
              <a:rPr lang="en-US" sz="4100" dirty="0"/>
              <a:t>.” (</a:t>
            </a:r>
            <a:r>
              <a:rPr lang="en-US" sz="4100" dirty="0">
                <a:solidFill>
                  <a:srgbClr val="000000"/>
                </a:solidFill>
                <a:latin typeface="Times New Roman" pitchFamily="18" charset="0"/>
              </a:rPr>
              <a:t>Marvin Lubenow in </a:t>
            </a:r>
            <a:r>
              <a:rPr lang="en-US" sz="4100" i="1" dirty="0">
                <a:solidFill>
                  <a:srgbClr val="000000"/>
                </a:solidFill>
                <a:latin typeface="Times New Roman" pitchFamily="18" charset="0"/>
              </a:rPr>
              <a:t>Bones of Contention</a:t>
            </a:r>
            <a:r>
              <a:rPr lang="en-US" sz="4100" dirty="0">
                <a:solidFill>
                  <a:srgbClr val="000000"/>
                </a:solidFill>
                <a:latin typeface="Times New Roman" pitchFamily="18" charset="0"/>
              </a:rPr>
              <a:t>, </a:t>
            </a:r>
            <a:r>
              <a:rPr lang="en-US" sz="4100" dirty="0"/>
              <a:t>p.140)</a:t>
            </a:r>
          </a:p>
          <a:p>
            <a:endParaRPr lang="en-US" sz="4000" dirty="0"/>
          </a:p>
          <a:p>
            <a:endParaRPr lang="en-US" sz="3600" dirty="0"/>
          </a:p>
          <a:p>
            <a:pPr marL="457200" lvl="1" indent="0">
              <a:buNone/>
            </a:pPr>
            <a:endParaRPr lang="en-US" sz="3200" dirty="0"/>
          </a:p>
          <a:p>
            <a:endParaRPr lang="en-US" sz="3600" dirty="0"/>
          </a:p>
        </p:txBody>
      </p:sp>
      <p:sp>
        <p:nvSpPr>
          <p:cNvPr id="4" name="Text Box 5">
            <a:extLst>
              <a:ext uri="{FF2B5EF4-FFF2-40B4-BE49-F238E27FC236}">
                <a16:creationId xmlns:a16="http://schemas.microsoft.com/office/drawing/2014/main" id="{107325CB-50AC-0233-6D97-76516C0EDC49}"/>
              </a:ext>
            </a:extLst>
          </p:cNvPr>
          <p:cNvSpPr txBox="1">
            <a:spLocks noChangeArrowheads="1"/>
          </p:cNvSpPr>
          <p:nvPr/>
        </p:nvSpPr>
        <p:spPr bwMode="auto">
          <a:xfrm>
            <a:off x="0" y="6461125"/>
            <a:ext cx="12192000" cy="396875"/>
          </a:xfrm>
          <a:prstGeom prst="rect">
            <a:avLst/>
          </a:prstGeom>
          <a:noFill/>
          <a:ln w="9525" algn="ctr">
            <a:noFill/>
            <a:miter lim="800000"/>
            <a:headEnd/>
            <a:tailEnd/>
          </a:ln>
        </p:spPr>
        <p:txBody>
          <a:bodyPr wrap="square">
            <a:spAutoFit/>
          </a:bodyPr>
          <a:lstStyle/>
          <a:p>
            <a:pPr eaLnBrk="0" fontAlgn="base" hangingPunct="0">
              <a:spcBef>
                <a:spcPct val="30000"/>
              </a:spcBef>
              <a:spcAft>
                <a:spcPct val="0"/>
              </a:spcAft>
            </a:pPr>
            <a:r>
              <a:rPr lang="en-US" sz="2000" dirty="0">
                <a:solidFill>
                  <a:srgbClr val="000000"/>
                </a:solidFill>
                <a:latin typeface="Times New Roman" pitchFamily="18" charset="0"/>
              </a:rPr>
              <a:t>http://www.answersingenesis.org/articles/wow/did-humans-really-evolve</a:t>
            </a:r>
          </a:p>
        </p:txBody>
      </p:sp>
    </p:spTree>
    <p:extLst>
      <p:ext uri="{BB962C8B-B14F-4D97-AF65-F5344CB8AC3E}">
        <p14:creationId xmlns:p14="http://schemas.microsoft.com/office/powerpoint/2010/main" val="2395952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1"/>
            <a:ext cx="12192000" cy="645952"/>
          </a:xfrm>
        </p:spPr>
        <p:txBody>
          <a:bodyPr>
            <a:noAutofit/>
          </a:bodyPr>
          <a:lstStyle/>
          <a:p>
            <a:pPr algn="ctr" eaLnBrk="1" hangingPunct="1"/>
            <a:r>
              <a:rPr lang="en-US" sz="4800" b="1" dirty="0"/>
              <a:t>Did God </a:t>
            </a:r>
            <a:r>
              <a:rPr lang="en-US" sz="4800" b="1" i="1" dirty="0"/>
              <a:t>really</a:t>
            </a:r>
            <a:r>
              <a:rPr lang="en-US" sz="4800" b="1" dirty="0"/>
              <a:t> say . . . </a:t>
            </a:r>
          </a:p>
        </p:txBody>
      </p:sp>
      <p:pic>
        <p:nvPicPr>
          <p:cNvPr id="2" name="Picture 1">
            <a:extLst>
              <a:ext uri="{FF2B5EF4-FFF2-40B4-BE49-F238E27FC236}">
                <a16:creationId xmlns:a16="http://schemas.microsoft.com/office/drawing/2014/main" id="{3D4022D8-198B-FFF8-E7D2-4DA6A4EA9FD6}"/>
              </a:ext>
            </a:extLst>
          </p:cNvPr>
          <p:cNvPicPr>
            <a:picLocks noChangeAspect="1"/>
          </p:cNvPicPr>
          <p:nvPr/>
        </p:nvPicPr>
        <p:blipFill>
          <a:blip r:embed="rId3"/>
          <a:stretch>
            <a:fillRect/>
          </a:stretch>
        </p:blipFill>
        <p:spPr>
          <a:xfrm>
            <a:off x="2115670" y="-1849"/>
            <a:ext cx="8966499" cy="6166281"/>
          </a:xfrm>
          <a:prstGeom prst="rect">
            <a:avLst/>
          </a:prstGeom>
        </p:spPr>
      </p:pic>
      <p:sp>
        <p:nvSpPr>
          <p:cNvPr id="3" name="TextBox 2">
            <a:extLst>
              <a:ext uri="{FF2B5EF4-FFF2-40B4-BE49-F238E27FC236}">
                <a16:creationId xmlns:a16="http://schemas.microsoft.com/office/drawing/2014/main" id="{40C87E36-4F2A-83C4-4A89-D27705C746EE}"/>
              </a:ext>
            </a:extLst>
          </p:cNvPr>
          <p:cNvSpPr txBox="1"/>
          <p:nvPr/>
        </p:nvSpPr>
        <p:spPr>
          <a:xfrm>
            <a:off x="-1" y="6488667"/>
            <a:ext cx="12191999" cy="369332"/>
          </a:xfrm>
          <a:prstGeom prst="rect">
            <a:avLst/>
          </a:prstGeom>
          <a:noFill/>
        </p:spPr>
        <p:txBody>
          <a:bodyPr wrap="square" rtlCol="0">
            <a:spAutoFit/>
          </a:bodyPr>
          <a:lstStyle/>
          <a:p>
            <a:r>
              <a:rPr lang="fr-FR" dirty="0">
                <a:solidFill>
                  <a:srgbClr val="0033CC"/>
                </a:solidFill>
              </a:rPr>
              <a:t>Image credit – </a:t>
            </a:r>
            <a:r>
              <a:rPr lang="en-US" dirty="0">
                <a:solidFill>
                  <a:srgbClr val="0033CC"/>
                </a:solidFill>
                <a:hlinkClick r:id="rId4">
                  <a:extLst>
                    <a:ext uri="{A12FA001-AC4F-418D-AE19-62706E023703}">
                      <ahyp:hlinkClr xmlns:ahyp="http://schemas.microsoft.com/office/drawing/2018/hyperlinkcolor" val="tx"/>
                    </a:ext>
                  </a:extLst>
                </a:hlinkClick>
              </a:rPr>
              <a:t>https://upsidedownsavior.home.blog/2020/09/01/the-real-enemy/</a:t>
            </a:r>
            <a:r>
              <a:rPr lang="en-US" dirty="0">
                <a:solidFill>
                  <a:srgbClr val="0033CC"/>
                </a:solidFill>
              </a:rPr>
              <a:t>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F720AA06-39CF-1907-2DE5-85E20D491C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62FA47-5781-1FAA-6172-384CD75D883D}"/>
              </a:ext>
            </a:extLst>
          </p:cNvPr>
          <p:cNvSpPr>
            <a:spLocks noGrp="1"/>
          </p:cNvSpPr>
          <p:nvPr>
            <p:ph type="title"/>
          </p:nvPr>
        </p:nvSpPr>
        <p:spPr>
          <a:xfrm>
            <a:off x="0" y="1"/>
            <a:ext cx="12192000" cy="883478"/>
          </a:xfrm>
        </p:spPr>
        <p:txBody>
          <a:bodyPr/>
          <a:lstStyle/>
          <a:p>
            <a:pPr algn="ctr"/>
            <a:r>
              <a:rPr lang="en-US" b="1" dirty="0"/>
              <a:t>What About the Dinosaurs?</a:t>
            </a:r>
          </a:p>
        </p:txBody>
      </p:sp>
      <p:graphicFrame>
        <p:nvGraphicFramePr>
          <p:cNvPr id="3" name="Object 3">
            <a:extLst>
              <a:ext uri="{FF2B5EF4-FFF2-40B4-BE49-F238E27FC236}">
                <a16:creationId xmlns:a16="http://schemas.microsoft.com/office/drawing/2014/main" id="{73B4CBBB-5DF2-E515-2B01-7ED46A1D92D5}"/>
              </a:ext>
            </a:extLst>
          </p:cNvPr>
          <p:cNvGraphicFramePr>
            <a:graphicFrameLocks noChangeAspect="1"/>
          </p:cNvGraphicFramePr>
          <p:nvPr>
            <p:extLst>
              <p:ext uri="{D42A27DB-BD31-4B8C-83A1-F6EECF244321}">
                <p14:modId xmlns:p14="http://schemas.microsoft.com/office/powerpoint/2010/main" val="1656446860"/>
              </p:ext>
            </p:extLst>
          </p:nvPr>
        </p:nvGraphicFramePr>
        <p:xfrm>
          <a:off x="-14288" y="5734050"/>
          <a:ext cx="2238375" cy="1035050"/>
        </p:xfrm>
        <a:graphic>
          <a:graphicData uri="http://schemas.openxmlformats.org/presentationml/2006/ole">
            <mc:AlternateContent xmlns:mc="http://schemas.openxmlformats.org/markup-compatibility/2006">
              <mc:Choice xmlns:v="urn:schemas-microsoft-com:vml" Requires="v">
                <p:oleObj name="Photo Editor Photo" r:id="rId3" imgW="2800741" imgH="1295238" progId="">
                  <p:embed/>
                </p:oleObj>
              </mc:Choice>
              <mc:Fallback>
                <p:oleObj name="Photo Editor Photo" r:id="rId3" imgW="2800741" imgH="1295238" progId="">
                  <p:embed/>
                  <p:pic>
                    <p:nvPicPr>
                      <p:cNvPr id="3" name="Object 3">
                        <a:extLst>
                          <a:ext uri="{FF2B5EF4-FFF2-40B4-BE49-F238E27FC236}">
                            <a16:creationId xmlns:a16="http://schemas.microsoft.com/office/drawing/2014/main" id="{73B4CBBB-5DF2-E515-2B01-7ED46A1D9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5734050"/>
                        <a:ext cx="2238375"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4">
            <a:extLst>
              <a:ext uri="{FF2B5EF4-FFF2-40B4-BE49-F238E27FC236}">
                <a16:creationId xmlns:a16="http://schemas.microsoft.com/office/drawing/2014/main" id="{E3E62846-5CD8-7027-1B00-0E0E5751B146}"/>
              </a:ext>
            </a:extLst>
          </p:cNvPr>
          <p:cNvGraphicFramePr>
            <a:graphicFrameLocks noChangeAspect="1"/>
          </p:cNvGraphicFramePr>
          <p:nvPr>
            <p:extLst>
              <p:ext uri="{D42A27DB-BD31-4B8C-83A1-F6EECF244321}">
                <p14:modId xmlns:p14="http://schemas.microsoft.com/office/powerpoint/2010/main" val="2857662401"/>
              </p:ext>
            </p:extLst>
          </p:nvPr>
        </p:nvGraphicFramePr>
        <p:xfrm>
          <a:off x="4771231" y="2417004"/>
          <a:ext cx="2916238" cy="2460625"/>
        </p:xfrm>
        <a:graphic>
          <a:graphicData uri="http://schemas.openxmlformats.org/presentationml/2006/ole">
            <mc:AlternateContent xmlns:mc="http://schemas.openxmlformats.org/markup-compatibility/2006">
              <mc:Choice xmlns:v="urn:schemas-microsoft-com:vml" Requires="v">
                <p:oleObj name="Photo Editor Photo" r:id="rId5" imgW="5372850" imgH="4533333" progId="">
                  <p:embed/>
                </p:oleObj>
              </mc:Choice>
              <mc:Fallback>
                <p:oleObj name="Photo Editor Photo" r:id="rId5" imgW="5372850" imgH="4533333" progId="">
                  <p:embed/>
                  <p:pic>
                    <p:nvPicPr>
                      <p:cNvPr id="5" name="Object 4">
                        <a:extLst>
                          <a:ext uri="{FF2B5EF4-FFF2-40B4-BE49-F238E27FC236}">
                            <a16:creationId xmlns:a16="http://schemas.microsoft.com/office/drawing/2014/main" id="{E3E62846-5CD8-7027-1B00-0E0E5751B1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1231" y="2417004"/>
                        <a:ext cx="2916238"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5">
            <a:extLst>
              <a:ext uri="{FF2B5EF4-FFF2-40B4-BE49-F238E27FC236}">
                <a16:creationId xmlns:a16="http://schemas.microsoft.com/office/drawing/2014/main" id="{8425047C-8862-5DE8-C43A-71D403C49C6B}"/>
              </a:ext>
            </a:extLst>
          </p:cNvPr>
          <p:cNvGraphicFramePr>
            <a:graphicFrameLocks noChangeAspect="1"/>
          </p:cNvGraphicFramePr>
          <p:nvPr>
            <p:extLst>
              <p:ext uri="{D42A27DB-BD31-4B8C-83A1-F6EECF244321}">
                <p14:modId xmlns:p14="http://schemas.microsoft.com/office/powerpoint/2010/main" val="854382680"/>
              </p:ext>
            </p:extLst>
          </p:nvPr>
        </p:nvGraphicFramePr>
        <p:xfrm>
          <a:off x="0" y="819150"/>
          <a:ext cx="2133600" cy="1003300"/>
        </p:xfrm>
        <a:graphic>
          <a:graphicData uri="http://schemas.openxmlformats.org/presentationml/2006/ole">
            <mc:AlternateContent xmlns:mc="http://schemas.openxmlformats.org/markup-compatibility/2006">
              <mc:Choice xmlns:v="urn:schemas-microsoft-com:vml" Requires="v">
                <p:oleObj name="Photo Editor Photo" r:id="rId7" imgW="2734057" imgH="1286055" progId="">
                  <p:embed/>
                </p:oleObj>
              </mc:Choice>
              <mc:Fallback>
                <p:oleObj name="Photo Editor Photo" r:id="rId7" imgW="2734057" imgH="1286055" progId="">
                  <p:embed/>
                  <p:pic>
                    <p:nvPicPr>
                      <p:cNvPr id="6" name="Object 5">
                        <a:extLst>
                          <a:ext uri="{FF2B5EF4-FFF2-40B4-BE49-F238E27FC236}">
                            <a16:creationId xmlns:a16="http://schemas.microsoft.com/office/drawing/2014/main" id="{8425047C-8862-5DE8-C43A-71D403C49C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819150"/>
                        <a:ext cx="21336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6">
            <a:extLst>
              <a:ext uri="{FF2B5EF4-FFF2-40B4-BE49-F238E27FC236}">
                <a16:creationId xmlns:a16="http://schemas.microsoft.com/office/drawing/2014/main" id="{42DBFEAF-E5D2-A96A-D3E6-3749A256E536}"/>
              </a:ext>
            </a:extLst>
          </p:cNvPr>
          <p:cNvGraphicFramePr>
            <a:graphicFrameLocks noChangeAspect="1"/>
          </p:cNvGraphicFramePr>
          <p:nvPr>
            <p:extLst>
              <p:ext uri="{D42A27DB-BD31-4B8C-83A1-F6EECF244321}">
                <p14:modId xmlns:p14="http://schemas.microsoft.com/office/powerpoint/2010/main" val="3315106864"/>
              </p:ext>
            </p:extLst>
          </p:nvPr>
        </p:nvGraphicFramePr>
        <p:xfrm>
          <a:off x="3255571" y="819150"/>
          <a:ext cx="2133600" cy="1006475"/>
        </p:xfrm>
        <a:graphic>
          <a:graphicData uri="http://schemas.openxmlformats.org/presentationml/2006/ole">
            <mc:AlternateContent xmlns:mc="http://schemas.openxmlformats.org/markup-compatibility/2006">
              <mc:Choice xmlns:v="urn:schemas-microsoft-com:vml" Requires="v">
                <p:oleObj name="Photo Editor Photo" r:id="rId9" imgW="2685714" imgH="1267002" progId="">
                  <p:embed/>
                </p:oleObj>
              </mc:Choice>
              <mc:Fallback>
                <p:oleObj name="Photo Editor Photo" r:id="rId9" imgW="2685714" imgH="1267002" progId="">
                  <p:embed/>
                  <p:pic>
                    <p:nvPicPr>
                      <p:cNvPr id="7" name="Object 6">
                        <a:extLst>
                          <a:ext uri="{FF2B5EF4-FFF2-40B4-BE49-F238E27FC236}">
                            <a16:creationId xmlns:a16="http://schemas.microsoft.com/office/drawing/2014/main" id="{42DBFEAF-E5D2-A96A-D3E6-3749A256E5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5571" y="819150"/>
                        <a:ext cx="2133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7">
            <a:extLst>
              <a:ext uri="{FF2B5EF4-FFF2-40B4-BE49-F238E27FC236}">
                <a16:creationId xmlns:a16="http://schemas.microsoft.com/office/drawing/2014/main" id="{798581AC-6D55-44CF-7E91-C78C1FD9D3E2}"/>
              </a:ext>
            </a:extLst>
          </p:cNvPr>
          <p:cNvGraphicFramePr>
            <a:graphicFrameLocks noChangeAspect="1"/>
          </p:cNvGraphicFramePr>
          <p:nvPr>
            <p:extLst>
              <p:ext uri="{D42A27DB-BD31-4B8C-83A1-F6EECF244321}">
                <p14:modId xmlns:p14="http://schemas.microsoft.com/office/powerpoint/2010/main" val="3013056779"/>
              </p:ext>
            </p:extLst>
          </p:nvPr>
        </p:nvGraphicFramePr>
        <p:xfrm>
          <a:off x="6511142" y="819150"/>
          <a:ext cx="2057400" cy="946150"/>
        </p:xfrm>
        <a:graphic>
          <a:graphicData uri="http://schemas.openxmlformats.org/presentationml/2006/ole">
            <mc:AlternateContent xmlns:mc="http://schemas.openxmlformats.org/markup-compatibility/2006">
              <mc:Choice xmlns:v="urn:schemas-microsoft-com:vml" Requires="v">
                <p:oleObj name="Photo Editor Photo" r:id="rId11" imgW="2734057" imgH="1257476" progId="">
                  <p:embed/>
                </p:oleObj>
              </mc:Choice>
              <mc:Fallback>
                <p:oleObj name="Photo Editor Photo" r:id="rId11" imgW="2734057" imgH="1257476" progId="">
                  <p:embed/>
                  <p:pic>
                    <p:nvPicPr>
                      <p:cNvPr id="8" name="Object 7">
                        <a:extLst>
                          <a:ext uri="{FF2B5EF4-FFF2-40B4-BE49-F238E27FC236}">
                            <a16:creationId xmlns:a16="http://schemas.microsoft.com/office/drawing/2014/main" id="{798581AC-6D55-44CF-7E91-C78C1FD9D3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11142" y="819150"/>
                        <a:ext cx="2057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8">
            <a:extLst>
              <a:ext uri="{FF2B5EF4-FFF2-40B4-BE49-F238E27FC236}">
                <a16:creationId xmlns:a16="http://schemas.microsoft.com/office/drawing/2014/main" id="{0EB2812F-3FF3-7465-9825-BBD8473842F9}"/>
              </a:ext>
            </a:extLst>
          </p:cNvPr>
          <p:cNvGraphicFramePr>
            <a:graphicFrameLocks noChangeAspect="1"/>
          </p:cNvGraphicFramePr>
          <p:nvPr>
            <p:extLst>
              <p:ext uri="{D42A27DB-BD31-4B8C-83A1-F6EECF244321}">
                <p14:modId xmlns:p14="http://schemas.microsoft.com/office/powerpoint/2010/main" val="1160160529"/>
              </p:ext>
            </p:extLst>
          </p:nvPr>
        </p:nvGraphicFramePr>
        <p:xfrm>
          <a:off x="9690514" y="819150"/>
          <a:ext cx="2124075" cy="1006475"/>
        </p:xfrm>
        <a:graphic>
          <a:graphicData uri="http://schemas.openxmlformats.org/presentationml/2006/ole">
            <mc:AlternateContent xmlns:mc="http://schemas.openxmlformats.org/markup-compatibility/2006">
              <mc:Choice xmlns:v="urn:schemas-microsoft-com:vml" Requires="v">
                <p:oleObj name="Photo Editor Photo" r:id="rId13" imgW="2734057" imgH="1295238" progId="">
                  <p:embed/>
                </p:oleObj>
              </mc:Choice>
              <mc:Fallback>
                <p:oleObj name="Photo Editor Photo" r:id="rId13" imgW="2734057" imgH="1295238" progId="">
                  <p:embed/>
                  <p:pic>
                    <p:nvPicPr>
                      <p:cNvPr id="9" name="Object 8">
                        <a:extLst>
                          <a:ext uri="{FF2B5EF4-FFF2-40B4-BE49-F238E27FC236}">
                            <a16:creationId xmlns:a16="http://schemas.microsoft.com/office/drawing/2014/main" id="{0EB2812F-3FF3-7465-9825-BBD8473842F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90514" y="819150"/>
                        <a:ext cx="21240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9">
            <a:extLst>
              <a:ext uri="{FF2B5EF4-FFF2-40B4-BE49-F238E27FC236}">
                <a16:creationId xmlns:a16="http://schemas.microsoft.com/office/drawing/2014/main" id="{BB170828-CA94-E66E-5BC9-55473F5DEFE0}"/>
              </a:ext>
            </a:extLst>
          </p:cNvPr>
          <p:cNvGraphicFramePr>
            <a:graphicFrameLocks noChangeAspect="1"/>
          </p:cNvGraphicFramePr>
          <p:nvPr>
            <p:extLst>
              <p:ext uri="{D42A27DB-BD31-4B8C-83A1-F6EECF244321}">
                <p14:modId xmlns:p14="http://schemas.microsoft.com/office/powerpoint/2010/main" val="2064699821"/>
              </p:ext>
            </p:extLst>
          </p:nvPr>
        </p:nvGraphicFramePr>
        <p:xfrm>
          <a:off x="9520583" y="2419879"/>
          <a:ext cx="2362200" cy="1050925"/>
        </p:xfrm>
        <a:graphic>
          <a:graphicData uri="http://schemas.openxmlformats.org/presentationml/2006/ole">
            <mc:AlternateContent xmlns:mc="http://schemas.openxmlformats.org/markup-compatibility/2006">
              <mc:Choice xmlns:v="urn:schemas-microsoft-com:vml" Requires="v">
                <p:oleObj name="Photo Editor Photo" r:id="rId15" imgW="2847619" imgH="1267002" progId="">
                  <p:embed/>
                </p:oleObj>
              </mc:Choice>
              <mc:Fallback>
                <p:oleObj name="Photo Editor Photo" r:id="rId15" imgW="2847619" imgH="1267002" progId="">
                  <p:embed/>
                  <p:pic>
                    <p:nvPicPr>
                      <p:cNvPr id="10" name="Object 9">
                        <a:extLst>
                          <a:ext uri="{FF2B5EF4-FFF2-40B4-BE49-F238E27FC236}">
                            <a16:creationId xmlns:a16="http://schemas.microsoft.com/office/drawing/2014/main" id="{BB170828-CA94-E66E-5BC9-55473F5DEFE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20583" y="2419879"/>
                        <a:ext cx="236220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10">
            <a:extLst>
              <a:ext uri="{FF2B5EF4-FFF2-40B4-BE49-F238E27FC236}">
                <a16:creationId xmlns:a16="http://schemas.microsoft.com/office/drawing/2014/main" id="{611A433B-F13B-CF83-5F44-3F3CCBC30A2A}"/>
              </a:ext>
            </a:extLst>
          </p:cNvPr>
          <p:cNvGraphicFramePr>
            <a:graphicFrameLocks noChangeAspect="1"/>
          </p:cNvGraphicFramePr>
          <p:nvPr>
            <p:extLst>
              <p:ext uri="{D42A27DB-BD31-4B8C-83A1-F6EECF244321}">
                <p14:modId xmlns:p14="http://schemas.microsoft.com/office/powerpoint/2010/main" val="1716064003"/>
              </p:ext>
            </p:extLst>
          </p:nvPr>
        </p:nvGraphicFramePr>
        <p:xfrm>
          <a:off x="9690514" y="4065058"/>
          <a:ext cx="2209800" cy="1023938"/>
        </p:xfrm>
        <a:graphic>
          <a:graphicData uri="http://schemas.openxmlformats.org/presentationml/2006/ole">
            <mc:AlternateContent xmlns:mc="http://schemas.openxmlformats.org/markup-compatibility/2006">
              <mc:Choice xmlns:v="urn:schemas-microsoft-com:vml" Requires="v">
                <p:oleObj name="Photo Editor Photo" r:id="rId17" imgW="2715004" imgH="1257476" progId="">
                  <p:embed/>
                </p:oleObj>
              </mc:Choice>
              <mc:Fallback>
                <p:oleObj name="Photo Editor Photo" r:id="rId17" imgW="2715004" imgH="1257476" progId="">
                  <p:embed/>
                  <p:pic>
                    <p:nvPicPr>
                      <p:cNvPr id="11" name="Object 10">
                        <a:extLst>
                          <a:ext uri="{FF2B5EF4-FFF2-40B4-BE49-F238E27FC236}">
                            <a16:creationId xmlns:a16="http://schemas.microsoft.com/office/drawing/2014/main" id="{611A433B-F13B-CF83-5F44-3F3CCBC30A2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90514" y="4065058"/>
                        <a:ext cx="22098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11">
            <a:extLst>
              <a:ext uri="{FF2B5EF4-FFF2-40B4-BE49-F238E27FC236}">
                <a16:creationId xmlns:a16="http://schemas.microsoft.com/office/drawing/2014/main" id="{D17EDC91-5007-5CAD-1538-F662890763ED}"/>
              </a:ext>
            </a:extLst>
          </p:cNvPr>
          <p:cNvGraphicFramePr>
            <a:graphicFrameLocks noChangeAspect="1"/>
          </p:cNvGraphicFramePr>
          <p:nvPr>
            <p:extLst>
              <p:ext uri="{D42A27DB-BD31-4B8C-83A1-F6EECF244321}">
                <p14:modId xmlns:p14="http://schemas.microsoft.com/office/powerpoint/2010/main" val="1382001417"/>
              </p:ext>
            </p:extLst>
          </p:nvPr>
        </p:nvGraphicFramePr>
        <p:xfrm>
          <a:off x="9653105" y="5683250"/>
          <a:ext cx="2362200" cy="1085850"/>
        </p:xfrm>
        <a:graphic>
          <a:graphicData uri="http://schemas.openxmlformats.org/presentationml/2006/ole">
            <mc:AlternateContent xmlns:mc="http://schemas.openxmlformats.org/markup-compatibility/2006">
              <mc:Choice xmlns:v="urn:schemas-microsoft-com:vml" Requires="v">
                <p:oleObj name="Photo Editor Photo" r:id="rId19" imgW="2819794" imgH="1295238" progId="">
                  <p:embed/>
                </p:oleObj>
              </mc:Choice>
              <mc:Fallback>
                <p:oleObj name="Photo Editor Photo" r:id="rId19" imgW="2819794" imgH="1295238" progId="">
                  <p:embed/>
                  <p:pic>
                    <p:nvPicPr>
                      <p:cNvPr id="12" name="Object 11">
                        <a:extLst>
                          <a:ext uri="{FF2B5EF4-FFF2-40B4-BE49-F238E27FC236}">
                            <a16:creationId xmlns:a16="http://schemas.microsoft.com/office/drawing/2014/main" id="{D17EDC91-5007-5CAD-1538-F662890763E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53105" y="5683250"/>
                        <a:ext cx="23622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12">
            <a:extLst>
              <a:ext uri="{FF2B5EF4-FFF2-40B4-BE49-F238E27FC236}">
                <a16:creationId xmlns:a16="http://schemas.microsoft.com/office/drawing/2014/main" id="{68317C8A-136F-2E37-C0B0-D0F7DDA9FA08}"/>
              </a:ext>
            </a:extLst>
          </p:cNvPr>
          <p:cNvGraphicFramePr>
            <a:graphicFrameLocks noChangeAspect="1"/>
          </p:cNvGraphicFramePr>
          <p:nvPr>
            <p:extLst>
              <p:ext uri="{D42A27DB-BD31-4B8C-83A1-F6EECF244321}">
                <p14:modId xmlns:p14="http://schemas.microsoft.com/office/powerpoint/2010/main" val="3331225301"/>
              </p:ext>
            </p:extLst>
          </p:nvPr>
        </p:nvGraphicFramePr>
        <p:xfrm>
          <a:off x="4867034" y="5734050"/>
          <a:ext cx="2162175" cy="1035050"/>
        </p:xfrm>
        <a:graphic>
          <a:graphicData uri="http://schemas.openxmlformats.org/presentationml/2006/ole">
            <mc:AlternateContent xmlns:mc="http://schemas.openxmlformats.org/markup-compatibility/2006">
              <mc:Choice xmlns:v="urn:schemas-microsoft-com:vml" Requires="v">
                <p:oleObj name="Photo Editor Photo" r:id="rId21" imgW="2647619" imgH="1267002" progId="">
                  <p:embed/>
                </p:oleObj>
              </mc:Choice>
              <mc:Fallback>
                <p:oleObj name="Photo Editor Photo" r:id="rId21" imgW="2647619" imgH="1267002" progId="">
                  <p:embed/>
                  <p:pic>
                    <p:nvPicPr>
                      <p:cNvPr id="13" name="Object 12">
                        <a:extLst>
                          <a:ext uri="{FF2B5EF4-FFF2-40B4-BE49-F238E27FC236}">
                            <a16:creationId xmlns:a16="http://schemas.microsoft.com/office/drawing/2014/main" id="{68317C8A-136F-2E37-C0B0-D0F7DDA9FA0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67034" y="5734050"/>
                        <a:ext cx="2162175"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3">
            <a:extLst>
              <a:ext uri="{FF2B5EF4-FFF2-40B4-BE49-F238E27FC236}">
                <a16:creationId xmlns:a16="http://schemas.microsoft.com/office/drawing/2014/main" id="{E16C9708-8C14-105E-431D-13C94885F66F}"/>
              </a:ext>
            </a:extLst>
          </p:cNvPr>
          <p:cNvGraphicFramePr>
            <a:graphicFrameLocks noChangeAspect="1"/>
          </p:cNvGraphicFramePr>
          <p:nvPr>
            <p:extLst>
              <p:ext uri="{D42A27DB-BD31-4B8C-83A1-F6EECF244321}">
                <p14:modId xmlns:p14="http://schemas.microsoft.com/office/powerpoint/2010/main" val="3694334434"/>
              </p:ext>
            </p:extLst>
          </p:nvPr>
        </p:nvGraphicFramePr>
        <p:xfrm>
          <a:off x="0" y="4459684"/>
          <a:ext cx="2281238" cy="1089025"/>
        </p:xfrm>
        <a:graphic>
          <a:graphicData uri="http://schemas.openxmlformats.org/presentationml/2006/ole">
            <mc:AlternateContent xmlns:mc="http://schemas.openxmlformats.org/markup-compatibility/2006">
              <mc:Choice xmlns:v="urn:schemas-microsoft-com:vml" Requires="v">
                <p:oleObj name="Photo Editor Photo" r:id="rId23" imgW="2734057" imgH="1305107" progId="">
                  <p:embed/>
                </p:oleObj>
              </mc:Choice>
              <mc:Fallback>
                <p:oleObj name="Photo Editor Photo" r:id="rId23" imgW="2734057" imgH="1305107" progId="">
                  <p:embed/>
                  <p:pic>
                    <p:nvPicPr>
                      <p:cNvPr id="14" name="Object 13">
                        <a:extLst>
                          <a:ext uri="{FF2B5EF4-FFF2-40B4-BE49-F238E27FC236}">
                            <a16:creationId xmlns:a16="http://schemas.microsoft.com/office/drawing/2014/main" id="{E16C9708-8C14-105E-431D-13C94885F66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4459684"/>
                        <a:ext cx="2281238" cy="108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14">
            <a:extLst>
              <a:ext uri="{FF2B5EF4-FFF2-40B4-BE49-F238E27FC236}">
                <a16:creationId xmlns:a16="http://schemas.microsoft.com/office/drawing/2014/main" id="{B16ADB15-B7EC-5267-67D6-BD2202D82847}"/>
              </a:ext>
            </a:extLst>
          </p:cNvPr>
          <p:cNvGraphicFramePr>
            <a:graphicFrameLocks noChangeAspect="1"/>
          </p:cNvGraphicFramePr>
          <p:nvPr>
            <p:extLst>
              <p:ext uri="{D42A27DB-BD31-4B8C-83A1-F6EECF244321}">
                <p14:modId xmlns:p14="http://schemas.microsoft.com/office/powerpoint/2010/main" val="3443818199"/>
              </p:ext>
            </p:extLst>
          </p:nvPr>
        </p:nvGraphicFramePr>
        <p:xfrm>
          <a:off x="0" y="3253581"/>
          <a:ext cx="2209800" cy="1020763"/>
        </p:xfrm>
        <a:graphic>
          <a:graphicData uri="http://schemas.openxmlformats.org/presentationml/2006/ole">
            <mc:AlternateContent xmlns:mc="http://schemas.openxmlformats.org/markup-compatibility/2006">
              <mc:Choice xmlns:v="urn:schemas-microsoft-com:vml" Requires="v">
                <p:oleObj name="Photo Editor Photo" r:id="rId25" imgW="2762636" imgH="1276190" progId="">
                  <p:embed/>
                </p:oleObj>
              </mc:Choice>
              <mc:Fallback>
                <p:oleObj name="Photo Editor Photo" r:id="rId25" imgW="2762636" imgH="1276190" progId="">
                  <p:embed/>
                  <p:pic>
                    <p:nvPicPr>
                      <p:cNvPr id="15" name="Object 14">
                        <a:extLst>
                          <a:ext uri="{FF2B5EF4-FFF2-40B4-BE49-F238E27FC236}">
                            <a16:creationId xmlns:a16="http://schemas.microsoft.com/office/drawing/2014/main" id="{B16ADB15-B7EC-5267-67D6-BD2202D8284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3253581"/>
                        <a:ext cx="2209800"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15">
            <a:extLst>
              <a:ext uri="{FF2B5EF4-FFF2-40B4-BE49-F238E27FC236}">
                <a16:creationId xmlns:a16="http://schemas.microsoft.com/office/drawing/2014/main" id="{A55C0CE1-36A0-65A4-EE7D-A4D0D80BD8F8}"/>
              </a:ext>
            </a:extLst>
          </p:cNvPr>
          <p:cNvGraphicFramePr>
            <a:graphicFrameLocks noChangeAspect="1"/>
          </p:cNvGraphicFramePr>
          <p:nvPr>
            <p:extLst>
              <p:ext uri="{D42A27DB-BD31-4B8C-83A1-F6EECF244321}">
                <p14:modId xmlns:p14="http://schemas.microsoft.com/office/powerpoint/2010/main" val="3117836176"/>
              </p:ext>
            </p:extLst>
          </p:nvPr>
        </p:nvGraphicFramePr>
        <p:xfrm>
          <a:off x="0" y="2007791"/>
          <a:ext cx="2324100" cy="1060450"/>
        </p:xfrm>
        <a:graphic>
          <a:graphicData uri="http://schemas.openxmlformats.org/presentationml/2006/ole">
            <mc:AlternateContent xmlns:mc="http://schemas.openxmlformats.org/markup-compatibility/2006">
              <mc:Choice xmlns:v="urn:schemas-microsoft-com:vml" Requires="v">
                <p:oleObj name="Photo Editor Photo" r:id="rId27" imgW="2819794" imgH="1286055" progId="">
                  <p:embed/>
                </p:oleObj>
              </mc:Choice>
              <mc:Fallback>
                <p:oleObj name="Photo Editor Photo" r:id="rId27" imgW="2819794" imgH="1286055" progId="">
                  <p:embed/>
                  <p:pic>
                    <p:nvPicPr>
                      <p:cNvPr id="16" name="Object 15">
                        <a:extLst>
                          <a:ext uri="{FF2B5EF4-FFF2-40B4-BE49-F238E27FC236}">
                            <a16:creationId xmlns:a16="http://schemas.microsoft.com/office/drawing/2014/main" id="{A55C0CE1-36A0-65A4-EE7D-A4D0D80BD8F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2007791"/>
                        <a:ext cx="2324100"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ct 16">
            <a:extLst>
              <a:ext uri="{FF2B5EF4-FFF2-40B4-BE49-F238E27FC236}">
                <a16:creationId xmlns:a16="http://schemas.microsoft.com/office/drawing/2014/main" id="{DCE111F6-D572-9535-CBCF-09E04D632CBA}"/>
              </a:ext>
            </a:extLst>
          </p:cNvPr>
          <p:cNvGraphicFramePr>
            <a:graphicFrameLocks noChangeAspect="1"/>
          </p:cNvGraphicFramePr>
          <p:nvPr>
            <p:extLst>
              <p:ext uri="{D42A27DB-BD31-4B8C-83A1-F6EECF244321}">
                <p14:modId xmlns:p14="http://schemas.microsoft.com/office/powerpoint/2010/main" val="944465579"/>
              </p:ext>
            </p:extLst>
          </p:nvPr>
        </p:nvGraphicFramePr>
        <p:xfrm>
          <a:off x="7317220" y="5845175"/>
          <a:ext cx="2047875" cy="923925"/>
        </p:xfrm>
        <a:graphic>
          <a:graphicData uri="http://schemas.openxmlformats.org/presentationml/2006/ole">
            <mc:AlternateContent xmlns:mc="http://schemas.openxmlformats.org/markup-compatibility/2006">
              <mc:Choice xmlns:v="urn:schemas-microsoft-com:vml" Requires="v">
                <p:oleObj name="Photo Editor Photo" r:id="rId29" imgW="2723810" imgH="1228571" progId="">
                  <p:embed/>
                </p:oleObj>
              </mc:Choice>
              <mc:Fallback>
                <p:oleObj name="Photo Editor Photo" r:id="rId29" imgW="2723810" imgH="1228571" progId="">
                  <p:embed/>
                  <p:pic>
                    <p:nvPicPr>
                      <p:cNvPr id="17" name="Object 16">
                        <a:extLst>
                          <a:ext uri="{FF2B5EF4-FFF2-40B4-BE49-F238E27FC236}">
                            <a16:creationId xmlns:a16="http://schemas.microsoft.com/office/drawing/2014/main" id="{DCE111F6-D572-9535-CBCF-09E04D632CB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317220" y="5845175"/>
                        <a:ext cx="20478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Text Box 17">
            <a:extLst>
              <a:ext uri="{FF2B5EF4-FFF2-40B4-BE49-F238E27FC236}">
                <a16:creationId xmlns:a16="http://schemas.microsoft.com/office/drawing/2014/main" id="{4877A91A-4C44-90C1-F982-9986D6259B16}"/>
              </a:ext>
            </a:extLst>
          </p:cNvPr>
          <p:cNvSpPr txBox="1">
            <a:spLocks noChangeArrowheads="1"/>
          </p:cNvSpPr>
          <p:nvPr/>
        </p:nvSpPr>
        <p:spPr bwMode="auto">
          <a:xfrm>
            <a:off x="4714875" y="2356679"/>
            <a:ext cx="3028950" cy="366713"/>
          </a:xfrm>
          <a:prstGeom prst="rect">
            <a:avLst/>
          </a:prstGeom>
          <a:noFill/>
          <a:ln w="9525">
            <a:noFill/>
            <a:miter lim="800000"/>
            <a:headEnd/>
            <a:tailEnd/>
          </a:ln>
        </p:spPr>
        <p:txBody>
          <a:bodyPr wrap="none">
            <a:spAutoFit/>
          </a:bodyPr>
          <a:lstStyle/>
          <a:p>
            <a:r>
              <a:rPr lang="en-US" sz="1800" dirty="0">
                <a:latin typeface="Arial" charset="0"/>
              </a:rPr>
              <a:t>T-Rex Attack on Triceratops</a:t>
            </a:r>
          </a:p>
        </p:txBody>
      </p:sp>
      <p:graphicFrame>
        <p:nvGraphicFramePr>
          <p:cNvPr id="19" name="Object 18">
            <a:extLst>
              <a:ext uri="{FF2B5EF4-FFF2-40B4-BE49-F238E27FC236}">
                <a16:creationId xmlns:a16="http://schemas.microsoft.com/office/drawing/2014/main" id="{8F4C5853-20A9-61B1-BB2D-6A5FC4ED4835}"/>
              </a:ext>
            </a:extLst>
          </p:cNvPr>
          <p:cNvGraphicFramePr>
            <a:graphicFrameLocks noChangeAspect="1"/>
          </p:cNvGraphicFramePr>
          <p:nvPr>
            <p:extLst>
              <p:ext uri="{D42A27DB-BD31-4B8C-83A1-F6EECF244321}">
                <p14:modId xmlns:p14="http://schemas.microsoft.com/office/powerpoint/2010/main" val="3364058203"/>
              </p:ext>
            </p:extLst>
          </p:nvPr>
        </p:nvGraphicFramePr>
        <p:xfrm>
          <a:off x="2512098" y="5835650"/>
          <a:ext cx="2066925" cy="933450"/>
        </p:xfrm>
        <a:graphic>
          <a:graphicData uri="http://schemas.openxmlformats.org/presentationml/2006/ole">
            <mc:AlternateContent xmlns:mc="http://schemas.openxmlformats.org/markup-compatibility/2006">
              <mc:Choice xmlns:v="urn:schemas-microsoft-com:vml" Requires="v">
                <p:oleObj name="Photo Editor Photo" r:id="rId31" imgW="2762636" imgH="1247619" progId="">
                  <p:embed/>
                </p:oleObj>
              </mc:Choice>
              <mc:Fallback>
                <p:oleObj name="Photo Editor Photo" r:id="rId31" imgW="2762636" imgH="1247619" progId="">
                  <p:embed/>
                  <p:pic>
                    <p:nvPicPr>
                      <p:cNvPr id="19" name="Object 18">
                        <a:extLst>
                          <a:ext uri="{FF2B5EF4-FFF2-40B4-BE49-F238E27FC236}">
                            <a16:creationId xmlns:a16="http://schemas.microsoft.com/office/drawing/2014/main" id="{8F4C5853-20A9-61B1-BB2D-6A5FC4ED4835}"/>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512098" y="5835650"/>
                        <a:ext cx="20669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45746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62802C16-598A-0867-309B-A5E58D7E37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B9A30-BFE4-13B5-F5CF-D66174E5F4C5}"/>
              </a:ext>
            </a:extLst>
          </p:cNvPr>
          <p:cNvSpPr>
            <a:spLocks noGrp="1"/>
          </p:cNvSpPr>
          <p:nvPr>
            <p:ph type="title"/>
          </p:nvPr>
        </p:nvSpPr>
        <p:spPr>
          <a:xfrm>
            <a:off x="0" y="0"/>
            <a:ext cx="12192000" cy="720035"/>
          </a:xfrm>
        </p:spPr>
        <p:txBody>
          <a:bodyPr>
            <a:noAutofit/>
          </a:bodyPr>
          <a:lstStyle/>
          <a:p>
            <a:pPr algn="ctr"/>
            <a:r>
              <a:rPr lang="en-US" sz="5400" b="1" dirty="0"/>
              <a:t>The Discovery of Dinosaurs</a:t>
            </a:r>
          </a:p>
        </p:txBody>
      </p:sp>
      <p:sp>
        <p:nvSpPr>
          <p:cNvPr id="3" name="Content Placeholder 2">
            <a:extLst>
              <a:ext uri="{FF2B5EF4-FFF2-40B4-BE49-F238E27FC236}">
                <a16:creationId xmlns:a16="http://schemas.microsoft.com/office/drawing/2014/main" id="{9DAA8049-16CB-40CC-B54F-789019ADCE0A}"/>
              </a:ext>
            </a:extLst>
          </p:cNvPr>
          <p:cNvSpPr>
            <a:spLocks noGrp="1"/>
          </p:cNvSpPr>
          <p:nvPr>
            <p:ph type="body" sz="quarter" idx="13"/>
          </p:nvPr>
        </p:nvSpPr>
        <p:spPr>
          <a:xfrm>
            <a:off x="0" y="790335"/>
            <a:ext cx="12106835" cy="2522329"/>
          </a:xfrm>
        </p:spPr>
        <p:txBody>
          <a:bodyPr>
            <a:normAutofit/>
          </a:bodyPr>
          <a:lstStyle/>
          <a:p>
            <a:pPr lvl="1"/>
            <a:r>
              <a:rPr lang="en-US" sz="3200" dirty="0"/>
              <a:t>Dinosaur fossils were first discovered in the early 1800s</a:t>
            </a:r>
          </a:p>
          <a:p>
            <a:pPr lvl="1"/>
            <a:r>
              <a:rPr lang="en-US" sz="3200" dirty="0"/>
              <a:t>The term "dinosaur", which means "terrible lizard", was coined in 1841 by the famous paleontologist, Sir Richard Owen.  </a:t>
            </a:r>
          </a:p>
          <a:p>
            <a:pPr lvl="1"/>
            <a:r>
              <a:rPr lang="en-US" sz="3200" dirty="0"/>
              <a:t>Since these early finds, more than 1,000  different sites containing dinosaur fossils have been uncovered around the world:</a:t>
            </a:r>
          </a:p>
        </p:txBody>
      </p:sp>
      <p:graphicFrame>
        <p:nvGraphicFramePr>
          <p:cNvPr id="4" name="Object 3">
            <a:extLst>
              <a:ext uri="{FF2B5EF4-FFF2-40B4-BE49-F238E27FC236}">
                <a16:creationId xmlns:a16="http://schemas.microsoft.com/office/drawing/2014/main" id="{A1C00D43-0942-28C7-97C4-A0704950C389}"/>
              </a:ext>
            </a:extLst>
          </p:cNvPr>
          <p:cNvGraphicFramePr>
            <a:graphicFrameLocks noChangeAspect="1"/>
          </p:cNvGraphicFramePr>
          <p:nvPr>
            <p:extLst>
              <p:ext uri="{D42A27DB-BD31-4B8C-83A1-F6EECF244321}">
                <p14:modId xmlns:p14="http://schemas.microsoft.com/office/powerpoint/2010/main" val="3044434362"/>
              </p:ext>
            </p:extLst>
          </p:nvPr>
        </p:nvGraphicFramePr>
        <p:xfrm>
          <a:off x="2827130" y="3382964"/>
          <a:ext cx="5734878" cy="3275563"/>
        </p:xfrm>
        <a:graphic>
          <a:graphicData uri="http://schemas.openxmlformats.org/presentationml/2006/ole">
            <mc:AlternateContent xmlns:mc="http://schemas.openxmlformats.org/markup-compatibility/2006">
              <mc:Choice xmlns:v="urn:schemas-microsoft-com:vml" Requires="v">
                <p:oleObj name="Photo Editor Photo" r:id="rId4" imgW="5285714" imgH="3019048" progId="">
                  <p:embed/>
                </p:oleObj>
              </mc:Choice>
              <mc:Fallback>
                <p:oleObj name="Photo Editor Photo" r:id="rId4" imgW="5285714" imgH="3019048" progId="">
                  <p:embed/>
                  <p:pic>
                    <p:nvPicPr>
                      <p:cNvPr id="4" name="Object 3">
                        <a:extLst>
                          <a:ext uri="{FF2B5EF4-FFF2-40B4-BE49-F238E27FC236}">
                            <a16:creationId xmlns:a16="http://schemas.microsoft.com/office/drawing/2014/main" id="{A1C00D43-0942-28C7-97C4-A0704950C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7130" y="3382964"/>
                        <a:ext cx="5734878" cy="32755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451352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F5E8BA4D-A81A-4417-600E-925F0E80B9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DE859-5AEE-9F81-AED0-432B305B6ED6}"/>
              </a:ext>
            </a:extLst>
          </p:cNvPr>
          <p:cNvSpPr>
            <a:spLocks noGrp="1"/>
          </p:cNvSpPr>
          <p:nvPr>
            <p:ph type="title"/>
          </p:nvPr>
        </p:nvSpPr>
        <p:spPr>
          <a:xfrm>
            <a:off x="0" y="0"/>
            <a:ext cx="12192000" cy="870226"/>
          </a:xfrm>
        </p:spPr>
        <p:txBody>
          <a:bodyPr>
            <a:noAutofit/>
          </a:bodyPr>
          <a:lstStyle/>
          <a:p>
            <a:pPr algn="ctr"/>
            <a:r>
              <a:rPr lang="en-US" sz="5400" b="1" dirty="0">
                <a:latin typeface="Calibri Light" panose="020F0302020204030204" pitchFamily="34" charset="0"/>
                <a:ea typeface="Calibri Light" panose="020F0302020204030204" pitchFamily="34" charset="0"/>
                <a:cs typeface="Calibri Light" panose="020F0302020204030204" pitchFamily="34" charset="0"/>
              </a:rPr>
              <a:t>The Evolutionary View of Dinosaurs</a:t>
            </a:r>
          </a:p>
        </p:txBody>
      </p:sp>
      <p:sp>
        <p:nvSpPr>
          <p:cNvPr id="3" name="Content Placeholder 2">
            <a:extLst>
              <a:ext uri="{FF2B5EF4-FFF2-40B4-BE49-F238E27FC236}">
                <a16:creationId xmlns:a16="http://schemas.microsoft.com/office/drawing/2014/main" id="{EB97ABBA-0EF2-F115-C40D-FF332FFE5071}"/>
              </a:ext>
            </a:extLst>
          </p:cNvPr>
          <p:cNvSpPr>
            <a:spLocks noGrp="1"/>
          </p:cNvSpPr>
          <p:nvPr>
            <p:ph type="body" sz="quarter" idx="13"/>
          </p:nvPr>
        </p:nvSpPr>
        <p:spPr>
          <a:xfrm>
            <a:off x="1" y="909983"/>
            <a:ext cx="6913216" cy="5835373"/>
          </a:xfrm>
        </p:spPr>
        <p:txBody>
          <a:bodyPr>
            <a:normAutofit/>
          </a:bodyPr>
          <a:lstStyle/>
          <a:p>
            <a:pPr lvl="1"/>
            <a:r>
              <a:rPr lang="en-US" sz="4400" dirty="0"/>
              <a:t>Evolutionists believe that dinosaurs “evolved” about 230 million years ago and then died out about 65 million years ago.</a:t>
            </a:r>
          </a:p>
          <a:p>
            <a:pPr lvl="1"/>
            <a:r>
              <a:rPr lang="en-US" sz="4400" dirty="0"/>
              <a:t>Evolutionists are uncertain as to why dinosaurs went extinct.</a:t>
            </a:r>
          </a:p>
        </p:txBody>
      </p:sp>
      <p:pic>
        <p:nvPicPr>
          <p:cNvPr id="5" name="Picture 4">
            <a:extLst>
              <a:ext uri="{FF2B5EF4-FFF2-40B4-BE49-F238E27FC236}">
                <a16:creationId xmlns:a16="http://schemas.microsoft.com/office/drawing/2014/main" id="{99553992-6CB9-901C-91DA-BA66D22AB17F}"/>
              </a:ext>
            </a:extLst>
          </p:cNvPr>
          <p:cNvPicPr>
            <a:picLocks noChangeAspect="1"/>
          </p:cNvPicPr>
          <p:nvPr/>
        </p:nvPicPr>
        <p:blipFill>
          <a:blip r:embed="rId4"/>
          <a:stretch>
            <a:fillRect/>
          </a:stretch>
        </p:blipFill>
        <p:spPr>
          <a:xfrm>
            <a:off x="7532326" y="870226"/>
            <a:ext cx="3774359" cy="5875130"/>
          </a:xfrm>
          <a:prstGeom prst="rect">
            <a:avLst/>
          </a:prstGeom>
        </p:spPr>
      </p:pic>
    </p:spTree>
    <p:extLst>
      <p:ext uri="{BB962C8B-B14F-4D97-AF65-F5344CB8AC3E}">
        <p14:creationId xmlns:p14="http://schemas.microsoft.com/office/powerpoint/2010/main" val="10570147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F7CB8EC6-2F47-77F7-0F58-48919C6E1E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B68B4-5713-5904-5415-0D12637A25C3}"/>
              </a:ext>
            </a:extLst>
          </p:cNvPr>
          <p:cNvSpPr>
            <a:spLocks noGrp="1"/>
          </p:cNvSpPr>
          <p:nvPr>
            <p:ph type="title"/>
          </p:nvPr>
        </p:nvSpPr>
        <p:spPr>
          <a:xfrm>
            <a:off x="0" y="0"/>
            <a:ext cx="12192000" cy="720035"/>
          </a:xfrm>
        </p:spPr>
        <p:txBody>
          <a:bodyPr>
            <a:noAutofit/>
          </a:bodyPr>
          <a:lstStyle/>
          <a:p>
            <a:pPr algn="ctr"/>
            <a:r>
              <a:rPr lang="en-US" b="1" dirty="0"/>
              <a:t>What’s the </a:t>
            </a:r>
            <a:r>
              <a:rPr lang="en-US" b="1" i="1" dirty="0"/>
              <a:t>Biblical</a:t>
            </a:r>
            <a:r>
              <a:rPr lang="en-US" b="1" dirty="0"/>
              <a:t> Perspective on Dinosaurs?</a:t>
            </a:r>
          </a:p>
        </p:txBody>
      </p:sp>
      <p:sp>
        <p:nvSpPr>
          <p:cNvPr id="3" name="Content Placeholder 2">
            <a:extLst>
              <a:ext uri="{FF2B5EF4-FFF2-40B4-BE49-F238E27FC236}">
                <a16:creationId xmlns:a16="http://schemas.microsoft.com/office/drawing/2014/main" id="{9557FD74-12FD-8F53-AA98-F4A5A20FBB43}"/>
              </a:ext>
            </a:extLst>
          </p:cNvPr>
          <p:cNvSpPr>
            <a:spLocks noGrp="1"/>
          </p:cNvSpPr>
          <p:nvPr>
            <p:ph type="body" sz="quarter" idx="13"/>
          </p:nvPr>
        </p:nvSpPr>
        <p:spPr>
          <a:xfrm>
            <a:off x="0" y="790335"/>
            <a:ext cx="12106835" cy="6067665"/>
          </a:xfrm>
        </p:spPr>
        <p:txBody>
          <a:bodyPr>
            <a:normAutofit fontScale="85000" lnSpcReduction="10000"/>
          </a:bodyPr>
          <a:lstStyle/>
          <a:p>
            <a:pPr lvl="1"/>
            <a:r>
              <a:rPr lang="en-US" sz="3200" dirty="0"/>
              <a:t>Dinosaurs would have been included in the animals created on the fifth and sixth days of creation.</a:t>
            </a:r>
          </a:p>
          <a:p>
            <a:pPr lvl="1"/>
            <a:r>
              <a:rPr lang="en-US" sz="3200" dirty="0"/>
              <a:t>If the dinosaurs lived until the time of Noah's flood…</a:t>
            </a:r>
          </a:p>
          <a:p>
            <a:pPr lvl="2"/>
            <a:r>
              <a:rPr lang="en-US" sz="2800" dirty="0"/>
              <a:t>Many dinosaurs would have perished in the flood - leaving numerous fossils.</a:t>
            </a:r>
          </a:p>
          <a:p>
            <a:pPr lvl="2"/>
            <a:r>
              <a:rPr lang="en-US" sz="2800" dirty="0"/>
              <a:t>Dinosaurs would have </a:t>
            </a:r>
            <a:r>
              <a:rPr lang="en-US" sz="2800" b="1" i="1" dirty="0"/>
              <a:t>also</a:t>
            </a:r>
            <a:r>
              <a:rPr lang="en-US" sz="2800" dirty="0"/>
              <a:t> been among those animals that God </a:t>
            </a:r>
            <a:r>
              <a:rPr lang="en-US" sz="2800" b="1" i="1" dirty="0"/>
              <a:t>preserved</a:t>
            </a:r>
            <a:r>
              <a:rPr lang="en-US" sz="2800" dirty="0"/>
              <a:t> on the ark.</a:t>
            </a:r>
          </a:p>
          <a:p>
            <a:pPr lvl="2"/>
            <a:r>
              <a:rPr lang="en-US" sz="2800" dirty="0"/>
              <a:t>The apparent extinction of dinosaurs today would have taken place </a:t>
            </a:r>
            <a:r>
              <a:rPr lang="en-US" sz="2800" b="1" i="1" dirty="0"/>
              <a:t>after</a:t>
            </a:r>
            <a:r>
              <a:rPr lang="en-US" sz="2800" dirty="0"/>
              <a:t> the flood - perhaps due to changing conditions on the earth.</a:t>
            </a:r>
          </a:p>
          <a:p>
            <a:pPr lvl="1"/>
            <a:r>
              <a:rPr lang="en-US" sz="3200" dirty="0"/>
              <a:t>There are good reasons to believe that dinosaurs and man </a:t>
            </a:r>
            <a:r>
              <a:rPr lang="en-US" sz="3200" b="1" i="1" dirty="0"/>
              <a:t>co-existed</a:t>
            </a:r>
            <a:r>
              <a:rPr lang="en-US" sz="3200" dirty="0"/>
              <a:t> on the earth – even in fairly </a:t>
            </a:r>
            <a:r>
              <a:rPr lang="en-US" sz="3200" b="1" i="1" dirty="0"/>
              <a:t>recent</a:t>
            </a:r>
            <a:r>
              <a:rPr lang="en-US" sz="3200" dirty="0"/>
              <a:t> times.</a:t>
            </a:r>
          </a:p>
          <a:p>
            <a:pPr lvl="1"/>
            <a:r>
              <a:rPr lang="en-US" sz="3200" dirty="0"/>
              <a:t>There are many ancient </a:t>
            </a:r>
            <a:r>
              <a:rPr lang="en-US" sz="3200" b="1" i="1" dirty="0"/>
              <a:t>legends</a:t>
            </a:r>
            <a:r>
              <a:rPr lang="en-US" sz="3200" dirty="0"/>
              <a:t> throughout the world that speak of “dragons” – many of which sound remarkably similar to what we would call dinosaurs today (remember the term “dinosaur” did not yet exist until 1841):</a:t>
            </a:r>
          </a:p>
          <a:p>
            <a:pPr lvl="1"/>
            <a:r>
              <a:rPr lang="en-US" sz="3200" dirty="0"/>
              <a:t>There are a number of references in the Bible to creatures that we would probably identify today as dinosaurs:</a:t>
            </a:r>
          </a:p>
          <a:p>
            <a:pPr lvl="2"/>
            <a:r>
              <a:rPr lang="en-US" sz="2800" dirty="0"/>
              <a:t>Behemoth (Job 40:15-24) </a:t>
            </a:r>
          </a:p>
          <a:p>
            <a:pPr lvl="2"/>
            <a:r>
              <a:rPr lang="en-US" sz="2800" dirty="0"/>
              <a:t>Leviathan (Job 41:1-34)</a:t>
            </a:r>
          </a:p>
          <a:p>
            <a:pPr lvl="2"/>
            <a:r>
              <a:rPr lang="en-US" sz="2800" dirty="0"/>
              <a:t>Sea Monsters? Dragons? (Psalm 74:13; Psalm 148:7; Isaiah 27:1)</a:t>
            </a:r>
          </a:p>
          <a:p>
            <a:pPr lvl="2"/>
            <a:endParaRPr lang="en-US" sz="2800" dirty="0"/>
          </a:p>
        </p:txBody>
      </p:sp>
    </p:spTree>
    <p:extLst>
      <p:ext uri="{BB962C8B-B14F-4D97-AF65-F5344CB8AC3E}">
        <p14:creationId xmlns:p14="http://schemas.microsoft.com/office/powerpoint/2010/main" val="4011752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3">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 calcmode="lin" valueType="num">
                                      <p:cBhvr>
                                        <p:cTn id="77"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8"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427A9-C6D4-722B-6FC7-0ADEA83E8DD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F3E96D8-DE1F-5500-2FCC-00C36795E912}"/>
              </a:ext>
            </a:extLst>
          </p:cNvPr>
          <p:cNvPicPr>
            <a:picLocks noChangeAspect="1"/>
          </p:cNvPicPr>
          <p:nvPr/>
        </p:nvPicPr>
        <p:blipFill>
          <a:blip r:embed="rId2"/>
          <a:stretch>
            <a:fillRect/>
          </a:stretch>
        </p:blipFill>
        <p:spPr>
          <a:xfrm>
            <a:off x="0" y="-853"/>
            <a:ext cx="12227339" cy="6858853"/>
          </a:xfrm>
          <a:prstGeom prst="rect">
            <a:avLst/>
          </a:prstGeom>
          <a:effectLst>
            <a:outerShdw blurRad="50800" dist="50800" dir="5400000" algn="ctr" rotWithShape="0">
              <a:schemeClr val="bg1"/>
            </a:outerShdw>
          </a:effectLst>
        </p:spPr>
      </p:pic>
      <p:sp>
        <p:nvSpPr>
          <p:cNvPr id="3" name="Rectangle 2">
            <a:extLst>
              <a:ext uri="{FF2B5EF4-FFF2-40B4-BE49-F238E27FC236}">
                <a16:creationId xmlns:a16="http://schemas.microsoft.com/office/drawing/2014/main" id="{854F21F7-CE5D-E0F1-E18F-527699F63260}"/>
              </a:ext>
            </a:extLst>
          </p:cNvPr>
          <p:cNvSpPr txBox="1">
            <a:spLocks noChangeArrowheads="1"/>
          </p:cNvSpPr>
          <p:nvPr/>
        </p:nvSpPr>
        <p:spPr>
          <a:xfrm>
            <a:off x="0" y="0"/>
            <a:ext cx="12192000" cy="4841461"/>
          </a:xfrm>
          <a:prstGeom prst="rect">
            <a:avLst/>
          </a:prstGeom>
          <a:effectLst>
            <a:outerShdw blurRad="76200" dist="63500" dir="13500000" sy="23000" kx="1200000" algn="br" rotWithShape="0">
              <a:prstClr val="black"/>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spc="50" dirty="0">
                <a:ln w="9525" cmpd="sng">
                  <a:solidFill>
                    <a:schemeClr val="accent1"/>
                  </a:solidFill>
                  <a:prstDash val="solid"/>
                </a:ln>
                <a:solidFill>
                  <a:srgbClr val="70AD47">
                    <a:tint val="1000"/>
                  </a:srgbClr>
                </a:solidFill>
                <a:effectLst>
                  <a:glow rad="228600">
                    <a:schemeClr val="accent1">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How Old is the </a:t>
            </a:r>
          </a:p>
          <a:p>
            <a:pPr algn="ctr"/>
            <a:r>
              <a:rPr lang="en-US" sz="9600" b="1" spc="50" dirty="0">
                <a:ln w="9525" cmpd="sng">
                  <a:solidFill>
                    <a:schemeClr val="accent1"/>
                  </a:solidFill>
                  <a:prstDash val="solid"/>
                </a:ln>
                <a:solidFill>
                  <a:srgbClr val="70AD47">
                    <a:tint val="1000"/>
                  </a:srgbClr>
                </a:solidFill>
                <a:effectLst>
                  <a:glow rad="228600">
                    <a:schemeClr val="accent1">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Human Race?</a:t>
            </a:r>
          </a:p>
        </p:txBody>
      </p:sp>
      <p:sp>
        <p:nvSpPr>
          <p:cNvPr id="6" name="TextBox 5">
            <a:extLst>
              <a:ext uri="{FF2B5EF4-FFF2-40B4-BE49-F238E27FC236}">
                <a16:creationId xmlns:a16="http://schemas.microsoft.com/office/drawing/2014/main" id="{17794A8D-3D3F-CA45-2378-90F900DA79EB}"/>
              </a:ext>
            </a:extLst>
          </p:cNvPr>
          <p:cNvSpPr txBox="1"/>
          <p:nvPr/>
        </p:nvSpPr>
        <p:spPr>
          <a:xfrm>
            <a:off x="0" y="6519446"/>
            <a:ext cx="12268200" cy="369332"/>
          </a:xfrm>
          <a:prstGeom prst="rect">
            <a:avLst/>
          </a:prstGeom>
          <a:noFill/>
        </p:spPr>
        <p:txBody>
          <a:bodyPr wrap="square" rtlCol="0">
            <a:spAutoFit/>
          </a:bodyPr>
          <a:lstStyle/>
          <a:p>
            <a:r>
              <a:rPr lang="fr-FR" dirty="0">
                <a:solidFill>
                  <a:schemeClr val="bg1"/>
                </a:solidFill>
              </a:rPr>
              <a:t>Image credit – </a:t>
            </a:r>
            <a:r>
              <a:rPr lang="en-US" dirty="0">
                <a:solidFill>
                  <a:schemeClr val="bg1"/>
                </a:solidFill>
              </a:rPr>
              <a:t>https://vanguardculture.com/7-billion-others-on-the-inter-connectedness-of-all-of-us-on-this-planet/</a:t>
            </a:r>
          </a:p>
        </p:txBody>
      </p:sp>
    </p:spTree>
    <p:extLst>
      <p:ext uri="{BB962C8B-B14F-4D97-AF65-F5344CB8AC3E}">
        <p14:creationId xmlns:p14="http://schemas.microsoft.com/office/powerpoint/2010/main" val="5288550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218E5E6B-AF64-C774-BB7C-4097332AB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7426DA-C790-52EB-B483-A7FB3DC1E7A2}"/>
              </a:ext>
            </a:extLst>
          </p:cNvPr>
          <p:cNvSpPr>
            <a:spLocks noGrp="1"/>
          </p:cNvSpPr>
          <p:nvPr>
            <p:ph type="title"/>
          </p:nvPr>
        </p:nvSpPr>
        <p:spPr>
          <a:xfrm>
            <a:off x="0" y="0"/>
            <a:ext cx="12192000" cy="720035"/>
          </a:xfrm>
        </p:spPr>
        <p:txBody>
          <a:bodyPr>
            <a:noAutofit/>
          </a:bodyPr>
          <a:lstStyle/>
          <a:p>
            <a:pPr algn="ctr"/>
            <a:r>
              <a:rPr lang="en-US" sz="4800" dirty="0">
                <a:latin typeface="Tahoma" pitchFamily="34" charset="0"/>
              </a:rPr>
              <a:t>How Old is the Human Race?</a:t>
            </a:r>
            <a:endParaRPr lang="en-US" sz="4800" b="1" dirty="0"/>
          </a:p>
        </p:txBody>
      </p:sp>
      <p:sp>
        <p:nvSpPr>
          <p:cNvPr id="3" name="Content Placeholder 2">
            <a:extLst>
              <a:ext uri="{FF2B5EF4-FFF2-40B4-BE49-F238E27FC236}">
                <a16:creationId xmlns:a16="http://schemas.microsoft.com/office/drawing/2014/main" id="{F563D9F8-5698-9FE5-DF25-7F3176333149}"/>
              </a:ext>
            </a:extLst>
          </p:cNvPr>
          <p:cNvSpPr>
            <a:spLocks noGrp="1"/>
          </p:cNvSpPr>
          <p:nvPr>
            <p:ph type="body" sz="quarter" idx="13"/>
          </p:nvPr>
        </p:nvSpPr>
        <p:spPr>
          <a:xfrm>
            <a:off x="0" y="790335"/>
            <a:ext cx="12106835" cy="6067665"/>
          </a:xfrm>
        </p:spPr>
        <p:txBody>
          <a:bodyPr>
            <a:normAutofit/>
          </a:bodyPr>
          <a:lstStyle/>
          <a:p>
            <a:pPr lvl="1"/>
            <a:r>
              <a:rPr lang="en-US" sz="4400" dirty="0"/>
              <a:t>If we read the genealogies of Genesis 5 and 11 in a straightforward, literal manner then the human race is about 6000 years old:</a:t>
            </a:r>
          </a:p>
          <a:p>
            <a:pPr lvl="2"/>
            <a:r>
              <a:rPr lang="en-US" sz="3600" dirty="0"/>
              <a:t>From Adam to the Abraham:		2,000 years	</a:t>
            </a:r>
          </a:p>
          <a:p>
            <a:pPr lvl="2"/>
            <a:r>
              <a:rPr lang="en-US" sz="3600" dirty="0"/>
              <a:t>From Abraham to Christ:			2,000 years	</a:t>
            </a:r>
          </a:p>
          <a:p>
            <a:pPr lvl="2"/>
            <a:r>
              <a:rPr lang="en-US" sz="3600" u="sng" dirty="0"/>
              <a:t>From Christ to the Present:			2,000 years</a:t>
            </a:r>
          </a:p>
          <a:p>
            <a:pPr lvl="2"/>
            <a:r>
              <a:rPr lang="en-US" sz="3600" dirty="0"/>
              <a:t>Age of the Human Race:			6,000 years</a:t>
            </a:r>
          </a:p>
          <a:p>
            <a:pPr lvl="1"/>
            <a:r>
              <a:rPr lang="en-US" sz="4000" dirty="0"/>
              <a:t>In fact, from a biblical perspective, assuming the days of Genesis 1 are regular 24 hour days, the age of the earth and the entire universe is about 6,000 years old.	</a:t>
            </a:r>
          </a:p>
          <a:p>
            <a:pPr lvl="1"/>
            <a:endParaRPr lang="en-US" sz="2800" dirty="0"/>
          </a:p>
          <a:p>
            <a:pPr lvl="1"/>
            <a:endParaRPr lang="en-US" sz="2800" dirty="0"/>
          </a:p>
          <a:p>
            <a:pPr lvl="2"/>
            <a:endParaRPr lang="en-US" sz="2800" dirty="0"/>
          </a:p>
        </p:txBody>
      </p:sp>
    </p:spTree>
    <p:extLst>
      <p:ext uri="{BB962C8B-B14F-4D97-AF65-F5344CB8AC3E}">
        <p14:creationId xmlns:p14="http://schemas.microsoft.com/office/powerpoint/2010/main" val="35885363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4BDE0-380B-8618-B094-345B90E0A821}"/>
            </a:ext>
          </a:extLst>
        </p:cNvPr>
        <p:cNvGrpSpPr/>
        <p:nvPr/>
      </p:nvGrpSpPr>
      <p:grpSpPr>
        <a:xfrm>
          <a:off x="0" y="0"/>
          <a:ext cx="0" cy="0"/>
          <a:chOff x="0" y="0"/>
          <a:chExt cx="0" cy="0"/>
        </a:xfrm>
      </p:grpSpPr>
      <p:pic>
        <p:nvPicPr>
          <p:cNvPr id="1026" name="Picture 2" descr="NASA astronauts took this photo of Earth from 36,000 nautical miles away during the Apollo 10 mission in 1969. ">
            <a:extLst>
              <a:ext uri="{FF2B5EF4-FFF2-40B4-BE49-F238E27FC236}">
                <a16:creationId xmlns:a16="http://schemas.microsoft.com/office/drawing/2014/main" id="{240D6E04-46F1-B47A-A81D-820F15DAF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8283DA3-1221-88A5-C2C4-929C4FA67B9E}"/>
              </a:ext>
            </a:extLst>
          </p:cNvPr>
          <p:cNvSpPr txBox="1">
            <a:spLocks noChangeArrowheads="1"/>
          </p:cNvSpPr>
          <p:nvPr/>
        </p:nvSpPr>
        <p:spPr>
          <a:xfrm>
            <a:off x="0" y="1"/>
            <a:ext cx="12192000" cy="1001486"/>
          </a:xfrm>
          <a:prstGeom prst="rect">
            <a:avLst/>
          </a:prstGeom>
          <a:effectLst>
            <a:outerShdw dist="35921" dir="2700000" algn="ctr" rotWithShape="0">
              <a:schemeClr val="tx1"/>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solidFill>
                  <a:srgbClr val="FFFF00"/>
                </a:solidFill>
                <a:latin typeface="Tahoma" pitchFamily="34" charset="0"/>
              </a:rPr>
              <a:t>How Old is the Earth?</a:t>
            </a:r>
          </a:p>
        </p:txBody>
      </p:sp>
    </p:spTree>
    <p:extLst>
      <p:ext uri="{BB962C8B-B14F-4D97-AF65-F5344CB8AC3E}">
        <p14:creationId xmlns:p14="http://schemas.microsoft.com/office/powerpoint/2010/main" val="4036890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4E0D92EA-0D8A-E20A-179D-9594FD9FCA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AED95E-F7D5-C0D0-384B-1FA209638615}"/>
              </a:ext>
            </a:extLst>
          </p:cNvPr>
          <p:cNvSpPr>
            <a:spLocks noGrp="1"/>
          </p:cNvSpPr>
          <p:nvPr>
            <p:ph type="title"/>
          </p:nvPr>
        </p:nvSpPr>
        <p:spPr>
          <a:xfrm>
            <a:off x="0" y="0"/>
            <a:ext cx="12192000" cy="1432560"/>
          </a:xfrm>
        </p:spPr>
        <p:txBody>
          <a:bodyPr>
            <a:noAutofit/>
          </a:bodyPr>
          <a:lstStyle/>
          <a:p>
            <a:pPr algn="ctr"/>
            <a:r>
              <a:rPr lang="en-US" sz="4800" b="1" dirty="0"/>
              <a:t>How Old is the Earth?</a:t>
            </a:r>
            <a:br>
              <a:rPr lang="en-US" sz="4800" b="1" dirty="0"/>
            </a:br>
            <a:r>
              <a:rPr lang="en-US" sz="4800" b="1" dirty="0"/>
              <a:t>The </a:t>
            </a:r>
            <a:r>
              <a:rPr lang="en-US" sz="4800" b="1" i="1" dirty="0"/>
              <a:t>Secular</a:t>
            </a:r>
            <a:r>
              <a:rPr lang="en-US" sz="4800" b="1" dirty="0"/>
              <a:t> Answer:</a:t>
            </a:r>
          </a:p>
        </p:txBody>
      </p:sp>
      <p:graphicFrame>
        <p:nvGraphicFramePr>
          <p:cNvPr id="14" name="Object 5">
            <a:extLst>
              <a:ext uri="{FF2B5EF4-FFF2-40B4-BE49-F238E27FC236}">
                <a16:creationId xmlns:a16="http://schemas.microsoft.com/office/drawing/2014/main" id="{0CBD9179-E99A-0E49-D05D-7C9AB710988B}"/>
              </a:ext>
            </a:extLst>
          </p:cNvPr>
          <p:cNvGraphicFramePr>
            <a:graphicFrameLocks noChangeAspect="1"/>
          </p:cNvGraphicFramePr>
          <p:nvPr>
            <p:extLst>
              <p:ext uri="{D42A27DB-BD31-4B8C-83A1-F6EECF244321}">
                <p14:modId xmlns:p14="http://schemas.microsoft.com/office/powerpoint/2010/main" val="711142309"/>
              </p:ext>
            </p:extLst>
          </p:nvPr>
        </p:nvGraphicFramePr>
        <p:xfrm>
          <a:off x="600892" y="1985554"/>
          <a:ext cx="2960688" cy="4064000"/>
        </p:xfrm>
        <a:graphic>
          <a:graphicData uri="http://schemas.openxmlformats.org/presentationml/2006/ole">
            <mc:AlternateContent xmlns:mc="http://schemas.openxmlformats.org/markup-compatibility/2006">
              <mc:Choice xmlns:v="urn:schemas-microsoft-com:vml" Requires="v">
                <p:oleObj name="Photo Editor Photo" r:id="rId4" imgW="5210902" imgH="7152381" progId="">
                  <p:embed/>
                </p:oleObj>
              </mc:Choice>
              <mc:Fallback>
                <p:oleObj name="Photo Editor Photo" r:id="rId4" imgW="5210902" imgH="7152381" progId="">
                  <p:embed/>
                  <p:pic>
                    <p:nvPicPr>
                      <p:cNvPr id="14" name="Object 5">
                        <a:extLst>
                          <a:ext uri="{FF2B5EF4-FFF2-40B4-BE49-F238E27FC236}">
                            <a16:creationId xmlns:a16="http://schemas.microsoft.com/office/drawing/2014/main" id="{0CBD9179-E99A-0E49-D05D-7C9AB71098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92" y="1985554"/>
                        <a:ext cx="2960688"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6">
            <a:extLst>
              <a:ext uri="{FF2B5EF4-FFF2-40B4-BE49-F238E27FC236}">
                <a16:creationId xmlns:a16="http://schemas.microsoft.com/office/drawing/2014/main" id="{0E04D838-8BC0-718C-CDDC-A335B750E0C6}"/>
              </a:ext>
            </a:extLst>
          </p:cNvPr>
          <p:cNvGraphicFramePr>
            <a:graphicFrameLocks noChangeAspect="1"/>
          </p:cNvGraphicFramePr>
          <p:nvPr>
            <p:extLst>
              <p:ext uri="{D42A27DB-BD31-4B8C-83A1-F6EECF244321}">
                <p14:modId xmlns:p14="http://schemas.microsoft.com/office/powerpoint/2010/main" val="761027937"/>
              </p:ext>
            </p:extLst>
          </p:nvPr>
        </p:nvGraphicFramePr>
        <p:xfrm>
          <a:off x="5540829" y="1985554"/>
          <a:ext cx="5105400" cy="1625600"/>
        </p:xfrm>
        <a:graphic>
          <a:graphicData uri="http://schemas.openxmlformats.org/presentationml/2006/ole">
            <mc:AlternateContent xmlns:mc="http://schemas.openxmlformats.org/markup-compatibility/2006">
              <mc:Choice xmlns:v="urn:schemas-microsoft-com:vml" Requires="v">
                <p:oleObj name="Photo Editor Photo" r:id="rId6" imgW="2600000" imgH="828791" progId="">
                  <p:embed/>
                </p:oleObj>
              </mc:Choice>
              <mc:Fallback>
                <p:oleObj name="Photo Editor Photo" r:id="rId6" imgW="2600000" imgH="828791" progId="">
                  <p:embed/>
                  <p:pic>
                    <p:nvPicPr>
                      <p:cNvPr id="15" name="Object 6">
                        <a:extLst>
                          <a:ext uri="{FF2B5EF4-FFF2-40B4-BE49-F238E27FC236}">
                            <a16:creationId xmlns:a16="http://schemas.microsoft.com/office/drawing/2014/main" id="{0E04D838-8BC0-718C-CDDC-A335B750E0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0829" y="1985554"/>
                        <a:ext cx="51054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ext Box 8">
            <a:extLst>
              <a:ext uri="{FF2B5EF4-FFF2-40B4-BE49-F238E27FC236}">
                <a16:creationId xmlns:a16="http://schemas.microsoft.com/office/drawing/2014/main" id="{4E9D42C2-769F-A5FB-2F16-9530EDE41257}"/>
              </a:ext>
            </a:extLst>
          </p:cNvPr>
          <p:cNvSpPr txBox="1">
            <a:spLocks noChangeArrowheads="1"/>
          </p:cNvSpPr>
          <p:nvPr/>
        </p:nvSpPr>
        <p:spPr bwMode="auto">
          <a:xfrm>
            <a:off x="5448754" y="3815826"/>
            <a:ext cx="5197475" cy="249299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800" b="1" i="1" dirty="0">
                <a:solidFill>
                  <a:srgbClr val="000000"/>
                </a:solidFill>
                <a:latin typeface="Times New Roman" pitchFamily="18" charset="0"/>
              </a:rPr>
              <a:t>“</a:t>
            </a:r>
            <a:r>
              <a:rPr lang="en-US" sz="2800" i="1" dirty="0">
                <a:solidFill>
                  <a:srgbClr val="000000"/>
                </a:solidFill>
                <a:latin typeface="Cambria" panose="02040503050406030204" pitchFamily="18" charset="0"/>
                <a:ea typeface="Cambria" panose="02040503050406030204" pitchFamily="18" charset="0"/>
              </a:rPr>
              <a:t>The world’s oldest known rock was dated . . . at 4.03 billion years. </a:t>
            </a:r>
            <a:r>
              <a:rPr lang="en-US" sz="2800" b="1" i="1" dirty="0">
                <a:latin typeface="Cambria" panose="02040503050406030204" pitchFamily="18" charset="0"/>
                <a:ea typeface="Cambria" panose="02040503050406030204" pitchFamily="18" charset="0"/>
              </a:rPr>
              <a:t>The earth itself goes back 4.5 billion years</a:t>
            </a:r>
            <a:r>
              <a:rPr lang="en-US" sz="2800" b="1" i="1" dirty="0">
                <a:solidFill>
                  <a:srgbClr val="000000"/>
                </a:solidFill>
                <a:latin typeface="Times New Roman" pitchFamily="18" charset="0"/>
              </a:rPr>
              <a:t>.”</a:t>
            </a:r>
          </a:p>
          <a:p>
            <a:pPr eaLnBrk="0" fontAlgn="base" hangingPunct="0">
              <a:spcBef>
                <a:spcPct val="0"/>
              </a:spcBef>
              <a:spcAft>
                <a:spcPct val="0"/>
              </a:spcAft>
            </a:pPr>
            <a:endParaRPr lang="en-US" sz="2400" b="1" i="1" dirty="0">
              <a:solidFill>
                <a:srgbClr val="000000"/>
              </a:solidFill>
              <a:latin typeface="Times New Roman" pitchFamily="18" charset="0"/>
            </a:endParaRPr>
          </a:p>
          <a:p>
            <a:pPr eaLnBrk="0" fontAlgn="base" hangingPunct="0">
              <a:spcBef>
                <a:spcPct val="0"/>
              </a:spcBef>
              <a:spcAft>
                <a:spcPct val="0"/>
              </a:spcAft>
            </a:pPr>
            <a:r>
              <a:rPr lang="en-US" sz="2000" i="1" dirty="0">
                <a:solidFill>
                  <a:srgbClr val="000000"/>
                </a:solidFill>
              </a:rPr>
              <a:t>National Geographic</a:t>
            </a:r>
            <a:r>
              <a:rPr lang="en-US" sz="2000" dirty="0">
                <a:solidFill>
                  <a:srgbClr val="000000"/>
                </a:solidFill>
              </a:rPr>
              <a:t>, September 2001, p. 91</a:t>
            </a:r>
          </a:p>
        </p:txBody>
      </p:sp>
    </p:spTree>
    <p:extLst>
      <p:ext uri="{BB962C8B-B14F-4D97-AF65-F5344CB8AC3E}">
        <p14:creationId xmlns:p14="http://schemas.microsoft.com/office/powerpoint/2010/main" val="380890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FC9E4840-B2AE-9B3E-F574-81D6BE21BD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8122CB-02E8-4EF8-8D29-C8CF5AE82E9A}"/>
              </a:ext>
            </a:extLst>
          </p:cNvPr>
          <p:cNvSpPr>
            <a:spLocks noGrp="1"/>
          </p:cNvSpPr>
          <p:nvPr>
            <p:ph type="title"/>
          </p:nvPr>
        </p:nvSpPr>
        <p:spPr>
          <a:xfrm>
            <a:off x="0" y="0"/>
            <a:ext cx="12192000" cy="720035"/>
          </a:xfrm>
        </p:spPr>
        <p:txBody>
          <a:bodyPr>
            <a:noAutofit/>
          </a:bodyPr>
          <a:lstStyle/>
          <a:p>
            <a:pPr algn="ctr"/>
            <a:r>
              <a:rPr lang="en-US" sz="5400" b="1" dirty="0"/>
              <a:t>How Old is the Earth?</a:t>
            </a:r>
          </a:p>
        </p:txBody>
      </p:sp>
      <p:sp>
        <p:nvSpPr>
          <p:cNvPr id="3" name="Content Placeholder 2">
            <a:extLst>
              <a:ext uri="{FF2B5EF4-FFF2-40B4-BE49-F238E27FC236}">
                <a16:creationId xmlns:a16="http://schemas.microsoft.com/office/drawing/2014/main" id="{00F4885C-66F4-95F4-F685-B032A8AE1F7B}"/>
              </a:ext>
            </a:extLst>
          </p:cNvPr>
          <p:cNvSpPr>
            <a:spLocks noGrp="1"/>
          </p:cNvSpPr>
          <p:nvPr>
            <p:ph type="body" sz="quarter" idx="13"/>
          </p:nvPr>
        </p:nvSpPr>
        <p:spPr>
          <a:xfrm>
            <a:off x="0" y="790335"/>
            <a:ext cx="12106835" cy="6067665"/>
          </a:xfrm>
        </p:spPr>
        <p:txBody>
          <a:bodyPr>
            <a:normAutofit/>
          </a:bodyPr>
          <a:lstStyle/>
          <a:p>
            <a:pPr lvl="1"/>
            <a:r>
              <a:rPr lang="en-US" sz="3600" dirty="0"/>
              <a:t>To those who believe in secular evolution, an </a:t>
            </a:r>
            <a:r>
              <a:rPr lang="en-US" sz="3600" b="1" i="1" dirty="0"/>
              <a:t>old earth </a:t>
            </a:r>
            <a:r>
              <a:rPr lang="en-US" sz="3600" dirty="0"/>
              <a:t>is considered </a:t>
            </a:r>
            <a:r>
              <a:rPr lang="en-US" sz="3600" b="1" i="1" dirty="0"/>
              <a:t>essential</a:t>
            </a:r>
            <a:r>
              <a:rPr lang="en-US" sz="3600" dirty="0"/>
              <a:t> -  </a:t>
            </a:r>
          </a:p>
          <a:p>
            <a:pPr lvl="2"/>
            <a:r>
              <a:rPr lang="en-US" sz="3200" dirty="0"/>
              <a:t>“</a:t>
            </a:r>
            <a:r>
              <a:rPr lang="en-US" sz="3200" i="1" dirty="0">
                <a:latin typeface="Cambria" panose="02040503050406030204" pitchFamily="18" charset="0"/>
                <a:ea typeface="Cambria" panose="02040503050406030204" pitchFamily="18" charset="0"/>
              </a:rPr>
              <a:t>The secrets of evolution are death and </a:t>
            </a:r>
            <a:r>
              <a:rPr lang="en-US" sz="3200" b="1" i="1" dirty="0">
                <a:latin typeface="Cambria" panose="02040503050406030204" pitchFamily="18" charset="0"/>
                <a:ea typeface="Cambria" panose="02040503050406030204" pitchFamily="18" charset="0"/>
              </a:rPr>
              <a:t>time</a:t>
            </a:r>
            <a:r>
              <a:rPr lang="en-US" sz="3200" i="1" dirty="0">
                <a:latin typeface="Cambria" panose="02040503050406030204" pitchFamily="18" charset="0"/>
                <a:ea typeface="Cambria" panose="02040503050406030204" pitchFamily="18" charset="0"/>
              </a:rPr>
              <a:t> - the death of enormous numbers of life forms that were imperfectly adapted to the environment; and </a:t>
            </a:r>
            <a:r>
              <a:rPr lang="en-US" sz="3200" b="1" i="1" dirty="0">
                <a:latin typeface="Cambria" panose="02040503050406030204" pitchFamily="18" charset="0"/>
                <a:ea typeface="Cambria" panose="02040503050406030204" pitchFamily="18" charset="0"/>
              </a:rPr>
              <a:t>time</a:t>
            </a:r>
            <a:r>
              <a:rPr lang="en-US" sz="3200" i="1" dirty="0">
                <a:latin typeface="Cambria" panose="02040503050406030204" pitchFamily="18" charset="0"/>
                <a:ea typeface="Cambria" panose="02040503050406030204" pitchFamily="18" charset="0"/>
              </a:rPr>
              <a:t> for a </a:t>
            </a:r>
            <a:r>
              <a:rPr lang="en-US" sz="3200" b="1" i="1" dirty="0">
                <a:latin typeface="Cambria" panose="02040503050406030204" pitchFamily="18" charset="0"/>
                <a:ea typeface="Cambria" panose="02040503050406030204" pitchFamily="18" charset="0"/>
              </a:rPr>
              <a:t>long succession of small mutations </a:t>
            </a:r>
            <a:r>
              <a:rPr lang="en-US" sz="3200" i="1" dirty="0">
                <a:latin typeface="Cambria" panose="02040503050406030204" pitchFamily="18" charset="0"/>
                <a:ea typeface="Cambria" panose="02040503050406030204" pitchFamily="18" charset="0"/>
              </a:rPr>
              <a:t>that were by accident adaptive, </a:t>
            </a:r>
            <a:r>
              <a:rPr lang="en-US" sz="3200" b="1" i="1" dirty="0">
                <a:latin typeface="Cambria" panose="02040503050406030204" pitchFamily="18" charset="0"/>
                <a:ea typeface="Cambria" panose="02040503050406030204" pitchFamily="18" charset="0"/>
              </a:rPr>
              <a:t>time</a:t>
            </a:r>
            <a:r>
              <a:rPr lang="en-US" sz="3200" i="1" dirty="0">
                <a:latin typeface="Cambria" panose="02040503050406030204" pitchFamily="18" charset="0"/>
                <a:ea typeface="Cambria" panose="02040503050406030204" pitchFamily="18" charset="0"/>
              </a:rPr>
              <a:t> for the </a:t>
            </a:r>
            <a:r>
              <a:rPr lang="en-US" sz="3200" b="1" i="1" dirty="0">
                <a:latin typeface="Cambria" panose="02040503050406030204" pitchFamily="18" charset="0"/>
                <a:ea typeface="Cambria" panose="02040503050406030204" pitchFamily="18" charset="0"/>
              </a:rPr>
              <a:t>slow accumulation </a:t>
            </a:r>
            <a:r>
              <a:rPr lang="en-US" sz="3200" i="1" dirty="0">
                <a:latin typeface="Cambria" panose="02040503050406030204" pitchFamily="18" charset="0"/>
                <a:ea typeface="Cambria" panose="02040503050406030204" pitchFamily="18" charset="0"/>
              </a:rPr>
              <a:t>of patterns of </a:t>
            </a:r>
            <a:r>
              <a:rPr lang="en-US" sz="3200" b="1" i="1" dirty="0">
                <a:latin typeface="Cambria" panose="02040503050406030204" pitchFamily="18" charset="0"/>
                <a:ea typeface="Cambria" panose="02040503050406030204" pitchFamily="18" charset="0"/>
              </a:rPr>
              <a:t>favorable mutations</a:t>
            </a:r>
            <a:r>
              <a:rPr lang="en-US" sz="3200" dirty="0"/>
              <a:t>”</a:t>
            </a:r>
            <a:r>
              <a:rPr lang="en-US" sz="3200" b="1" dirty="0"/>
              <a:t> </a:t>
            </a:r>
            <a:r>
              <a:rPr lang="en-US" sz="3200" dirty="0"/>
              <a:t>[emphasis added] (Carl Sagan , </a:t>
            </a:r>
            <a:r>
              <a:rPr lang="en-US" sz="3200" i="1" dirty="0"/>
              <a:t>Cosmos</a:t>
            </a:r>
            <a:r>
              <a:rPr lang="en-US" sz="3200" dirty="0"/>
              <a:t>, 1980, p.30)</a:t>
            </a:r>
          </a:p>
          <a:p>
            <a:pPr lvl="2"/>
            <a:r>
              <a:rPr lang="en-US" sz="3200" dirty="0"/>
              <a:t>“</a:t>
            </a:r>
            <a:r>
              <a:rPr lang="en-US" sz="3200" b="1" i="1" dirty="0"/>
              <a:t>Time</a:t>
            </a:r>
            <a:r>
              <a:rPr lang="en-US" sz="3200" dirty="0"/>
              <a:t> is in fact the </a:t>
            </a:r>
            <a:r>
              <a:rPr lang="en-US" sz="3200" b="1" i="1" dirty="0"/>
              <a:t>hero</a:t>
            </a:r>
            <a:r>
              <a:rPr lang="en-US" sz="3200" dirty="0"/>
              <a:t> of the plot . . . given </a:t>
            </a:r>
            <a:r>
              <a:rPr lang="en-US" sz="3200" b="1" i="1" dirty="0"/>
              <a:t>so much time </a:t>
            </a:r>
            <a:r>
              <a:rPr lang="en-US" sz="3200" dirty="0"/>
              <a:t>the ‘impossible’ becomes possible, the possible probable and the probable virtually certain. One has only to wait: </a:t>
            </a:r>
            <a:r>
              <a:rPr lang="en-US" sz="3200" b="1" i="1" dirty="0"/>
              <a:t>time itself performs miracles</a:t>
            </a:r>
            <a:r>
              <a:rPr lang="en-US" sz="3200" dirty="0"/>
              <a:t>” [emphasis added]. (George Wald, “</a:t>
            </a:r>
            <a:r>
              <a:rPr lang="en-US" sz="3200" i="1" dirty="0"/>
              <a:t>The Origin of Life</a:t>
            </a:r>
            <a:r>
              <a:rPr lang="en-US" sz="3200" dirty="0"/>
              <a:t>,” </a:t>
            </a:r>
            <a:r>
              <a:rPr lang="en-US" sz="3200" i="1" dirty="0"/>
              <a:t>Physics and the Chemistry of Life</a:t>
            </a:r>
            <a:r>
              <a:rPr lang="en-US" sz="3200" dirty="0"/>
              <a:t>, 1955, p.12)</a:t>
            </a:r>
          </a:p>
          <a:p>
            <a:pPr lvl="1"/>
            <a:endParaRPr lang="en-US" sz="2800" dirty="0"/>
          </a:p>
          <a:p>
            <a:pPr lvl="1"/>
            <a:endParaRPr lang="en-US" sz="2800" dirty="0"/>
          </a:p>
          <a:p>
            <a:pPr lvl="2"/>
            <a:endParaRPr lang="en-US" sz="2800" dirty="0"/>
          </a:p>
        </p:txBody>
      </p:sp>
    </p:spTree>
    <p:extLst>
      <p:ext uri="{BB962C8B-B14F-4D97-AF65-F5344CB8AC3E}">
        <p14:creationId xmlns:p14="http://schemas.microsoft.com/office/powerpoint/2010/main" val="40596574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A6F0C592-1D80-5D0A-5918-933350FEA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73900-CE82-E610-46C8-A04A18A8E4C4}"/>
              </a:ext>
            </a:extLst>
          </p:cNvPr>
          <p:cNvSpPr>
            <a:spLocks noGrp="1"/>
          </p:cNvSpPr>
          <p:nvPr>
            <p:ph type="title"/>
          </p:nvPr>
        </p:nvSpPr>
        <p:spPr>
          <a:xfrm>
            <a:off x="0" y="0"/>
            <a:ext cx="12192000" cy="1432560"/>
          </a:xfrm>
        </p:spPr>
        <p:txBody>
          <a:bodyPr>
            <a:noAutofit/>
          </a:bodyPr>
          <a:lstStyle/>
          <a:p>
            <a:pPr algn="ctr"/>
            <a:r>
              <a:rPr lang="en-US" sz="4800" b="1" dirty="0"/>
              <a:t>For the Secular Worldview – Billions of Years are </a:t>
            </a:r>
            <a:r>
              <a:rPr lang="en-US" sz="4800" b="1" i="1" dirty="0"/>
              <a:t>Essential</a:t>
            </a:r>
          </a:p>
        </p:txBody>
      </p:sp>
      <p:graphicFrame>
        <p:nvGraphicFramePr>
          <p:cNvPr id="3" name="Object 3">
            <a:extLst>
              <a:ext uri="{FF2B5EF4-FFF2-40B4-BE49-F238E27FC236}">
                <a16:creationId xmlns:a16="http://schemas.microsoft.com/office/drawing/2014/main" id="{075E1046-968A-CA4F-7ADF-42E966B99EC0}"/>
              </a:ext>
            </a:extLst>
          </p:cNvPr>
          <p:cNvGraphicFramePr>
            <a:graphicFrameLocks noChangeAspect="1"/>
          </p:cNvGraphicFramePr>
          <p:nvPr>
            <p:extLst>
              <p:ext uri="{D42A27DB-BD31-4B8C-83A1-F6EECF244321}">
                <p14:modId xmlns:p14="http://schemas.microsoft.com/office/powerpoint/2010/main" val="2552510489"/>
              </p:ext>
            </p:extLst>
          </p:nvPr>
        </p:nvGraphicFramePr>
        <p:xfrm>
          <a:off x="724453" y="1652103"/>
          <a:ext cx="3822130" cy="5110923"/>
        </p:xfrm>
        <a:graphic>
          <a:graphicData uri="http://schemas.openxmlformats.org/presentationml/2006/ole">
            <mc:AlternateContent xmlns:mc="http://schemas.openxmlformats.org/markup-compatibility/2006">
              <mc:Choice xmlns:v="urn:schemas-microsoft-com:vml" Requires="v">
                <p:oleObj name="Photo Editor Photo" r:id="rId4" imgW="20580952" imgH="27533333" progId="">
                  <p:embed/>
                </p:oleObj>
              </mc:Choice>
              <mc:Fallback>
                <p:oleObj name="Photo Editor Photo" r:id="rId4" imgW="20580952" imgH="27533333" progId="">
                  <p:embed/>
                  <p:pic>
                    <p:nvPicPr>
                      <p:cNvPr id="3" name="Object 3">
                        <a:extLst>
                          <a:ext uri="{FF2B5EF4-FFF2-40B4-BE49-F238E27FC236}">
                            <a16:creationId xmlns:a16="http://schemas.microsoft.com/office/drawing/2014/main" id="{075E1046-968A-CA4F-7ADF-42E966B99E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453" y="1652103"/>
                        <a:ext cx="3822130" cy="5110923"/>
                      </a:xfrm>
                      <a:prstGeom prst="rect">
                        <a:avLst/>
                      </a:prstGeom>
                      <a:noFill/>
                      <a:ln>
                        <a:noFill/>
                      </a:ln>
                      <a:effectLst/>
                    </p:spPr>
                  </p:pic>
                </p:oleObj>
              </mc:Fallback>
            </mc:AlternateContent>
          </a:graphicData>
        </a:graphic>
      </p:graphicFrame>
      <p:graphicFrame>
        <p:nvGraphicFramePr>
          <p:cNvPr id="4" name="Object 3">
            <a:extLst>
              <a:ext uri="{FF2B5EF4-FFF2-40B4-BE49-F238E27FC236}">
                <a16:creationId xmlns:a16="http://schemas.microsoft.com/office/drawing/2014/main" id="{31E29927-03E2-9BF2-223E-F8AE4207C701}"/>
              </a:ext>
            </a:extLst>
          </p:cNvPr>
          <p:cNvGraphicFramePr>
            <a:graphicFrameLocks noChangeAspect="1"/>
          </p:cNvGraphicFramePr>
          <p:nvPr>
            <p:extLst>
              <p:ext uri="{D42A27DB-BD31-4B8C-83A1-F6EECF244321}">
                <p14:modId xmlns:p14="http://schemas.microsoft.com/office/powerpoint/2010/main" val="256334045"/>
              </p:ext>
            </p:extLst>
          </p:nvPr>
        </p:nvGraphicFramePr>
        <p:xfrm>
          <a:off x="7377043" y="1658095"/>
          <a:ext cx="3992426" cy="5104931"/>
        </p:xfrm>
        <a:graphic>
          <a:graphicData uri="http://schemas.openxmlformats.org/presentationml/2006/ole">
            <mc:AlternateContent xmlns:mc="http://schemas.openxmlformats.org/markup-compatibility/2006">
              <mc:Choice xmlns:v="urn:schemas-microsoft-com:vml" Requires="v">
                <p:oleObj name="Photo Editor Photo" r:id="rId6" imgW="18161905" imgH="23228571" progId="">
                  <p:embed/>
                </p:oleObj>
              </mc:Choice>
              <mc:Fallback>
                <p:oleObj name="Photo Editor Photo" r:id="rId6" imgW="18161905" imgH="23228571" progId="">
                  <p:embed/>
                  <p:pic>
                    <p:nvPicPr>
                      <p:cNvPr id="4" name="Object 3">
                        <a:extLst>
                          <a:ext uri="{FF2B5EF4-FFF2-40B4-BE49-F238E27FC236}">
                            <a16:creationId xmlns:a16="http://schemas.microsoft.com/office/drawing/2014/main" id="{31E29927-03E2-9BF2-223E-F8AE4207C7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7043" y="1658095"/>
                        <a:ext cx="3992426" cy="510493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720903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722BBB62-8924-697D-D203-AE25119658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2A0E53-3112-5C15-F9AA-16E83A3145A2}"/>
              </a:ext>
            </a:extLst>
          </p:cNvPr>
          <p:cNvSpPr>
            <a:spLocks noGrp="1"/>
          </p:cNvSpPr>
          <p:nvPr>
            <p:ph type="title"/>
          </p:nvPr>
        </p:nvSpPr>
        <p:spPr>
          <a:xfrm>
            <a:off x="0" y="63121"/>
            <a:ext cx="12192000" cy="717055"/>
          </a:xfrm>
        </p:spPr>
        <p:txBody>
          <a:bodyPr>
            <a:noAutofit/>
          </a:bodyPr>
          <a:lstStyle/>
          <a:p>
            <a:pPr algn="ctr"/>
            <a:r>
              <a:rPr lang="en-US" sz="6000" b="1" dirty="0"/>
              <a:t>Did God </a:t>
            </a:r>
            <a:r>
              <a:rPr lang="en-US" sz="6000" b="1" i="1" dirty="0"/>
              <a:t>really</a:t>
            </a:r>
            <a:r>
              <a:rPr lang="en-US" sz="6000" b="1" dirty="0"/>
              <a:t> say . . . </a:t>
            </a:r>
          </a:p>
        </p:txBody>
      </p:sp>
      <p:sp>
        <p:nvSpPr>
          <p:cNvPr id="3" name="Content Placeholder 2">
            <a:extLst>
              <a:ext uri="{FF2B5EF4-FFF2-40B4-BE49-F238E27FC236}">
                <a16:creationId xmlns:a16="http://schemas.microsoft.com/office/drawing/2014/main" id="{73A5CCB3-AC7D-D8C9-B17E-735508CCC9AF}"/>
              </a:ext>
            </a:extLst>
          </p:cNvPr>
          <p:cNvSpPr>
            <a:spLocks noGrp="1"/>
          </p:cNvSpPr>
          <p:nvPr>
            <p:ph type="body" sz="quarter" idx="13"/>
          </p:nvPr>
        </p:nvSpPr>
        <p:spPr>
          <a:xfrm>
            <a:off x="247474" y="918881"/>
            <a:ext cx="11778873" cy="5939119"/>
          </a:xfrm>
        </p:spPr>
        <p:txBody>
          <a:bodyPr>
            <a:normAutofit fontScale="77500" lnSpcReduction="20000"/>
          </a:bodyPr>
          <a:lstStyle/>
          <a:p>
            <a:r>
              <a:rPr lang="en-US" sz="3600" dirty="0"/>
              <a:t>That about 6,000 years ago (cf. Genesis 5 and 11) He made the heavens and the earth and all that is in them in six ordinary days? (Genesis 1:1-2:4; Exodus 20:8-11)</a:t>
            </a:r>
          </a:p>
          <a:p>
            <a:r>
              <a:rPr lang="en-US" sz="3600" dirty="0"/>
              <a:t>That He made the earth before He made the stars? (Genesis 1:1 cf. 1:14-19), and He made plants before He made the sun? (Genesis 1:11-13 cf. 1:14-19) </a:t>
            </a:r>
          </a:p>
          <a:p>
            <a:r>
              <a:rPr lang="en-US" sz="3600" dirty="0"/>
              <a:t>That He directly made the first plants and animals – and made them to reproduce “according to their kind”? (Genesis 1:11,12,21,24,25)</a:t>
            </a:r>
          </a:p>
          <a:p>
            <a:r>
              <a:rPr lang="en-US" sz="3600" dirty="0"/>
              <a:t>That He made the men of </a:t>
            </a:r>
            <a:r>
              <a:rPr lang="en-US" sz="3600" b="1" i="1" dirty="0"/>
              <a:t>every</a:t>
            </a:r>
            <a:r>
              <a:rPr lang="en-US" sz="3600" dirty="0"/>
              <a:t> nation from just </a:t>
            </a:r>
            <a:r>
              <a:rPr lang="en-US" sz="3600" b="1" i="1" dirty="0"/>
              <a:t>one</a:t>
            </a:r>
            <a:r>
              <a:rPr lang="en-US" sz="3600" dirty="0"/>
              <a:t> man (Adam) whom He </a:t>
            </a:r>
            <a:r>
              <a:rPr lang="en-US" sz="3600" b="1" i="1" dirty="0"/>
              <a:t>created directly </a:t>
            </a:r>
            <a:r>
              <a:rPr lang="en-US" sz="3600" dirty="0"/>
              <a:t>from the dust of the ground and one woman whom He created from Adam’s </a:t>
            </a:r>
            <a:r>
              <a:rPr lang="en-US" sz="3600" b="1" i="1" dirty="0"/>
              <a:t>rib</a:t>
            </a:r>
            <a:r>
              <a:rPr lang="en-US" sz="3600" dirty="0"/>
              <a:t>? (Genesis 1:26-28; 2:7, 18, 20-25; Acts 17:26)</a:t>
            </a:r>
          </a:p>
          <a:p>
            <a:r>
              <a:rPr lang="en-US" sz="3600" dirty="0"/>
              <a:t>That before the first man Adam sinned, there was no suffering or death in the world like there is today? (Genesis 3:16-20; Romans 5:12, 8:18-23)</a:t>
            </a:r>
          </a:p>
          <a:p>
            <a:r>
              <a:rPr lang="en-US" sz="3600" dirty="0"/>
              <a:t>That some men in ancient times lived in excess of 900 years? (Genesis 5:5,8,11,14,20,27)</a:t>
            </a:r>
          </a:p>
          <a:p>
            <a:r>
              <a:rPr lang="en-US" sz="3600" dirty="0"/>
              <a:t>That God once judged the whole world by sending a flood that covered every mountain on earth and killed every living breathing creature that was not on Noah’s ark? (Genesis 6:1-8:22; Luke 17:26-27; 2 Peter 2:5) </a:t>
            </a:r>
          </a:p>
          <a:p>
            <a:endParaRPr lang="en-US" sz="3600" dirty="0"/>
          </a:p>
        </p:txBody>
      </p:sp>
    </p:spTree>
    <p:extLst>
      <p:ext uri="{BB962C8B-B14F-4D97-AF65-F5344CB8AC3E}">
        <p14:creationId xmlns:p14="http://schemas.microsoft.com/office/powerpoint/2010/main" val="36549573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4F454-7CAA-C65D-F846-69D84A55860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6851AFB-345D-91B0-02ED-7637256C7E78}"/>
              </a:ext>
            </a:extLst>
          </p:cNvPr>
          <p:cNvPicPr>
            <a:picLocks noChangeAspect="1"/>
          </p:cNvPicPr>
          <p:nvPr/>
        </p:nvPicPr>
        <p:blipFill>
          <a:blip r:embed="rId2"/>
          <a:stretch>
            <a:fillRect/>
          </a:stretch>
        </p:blipFill>
        <p:spPr>
          <a:xfrm>
            <a:off x="0" y="-14825"/>
            <a:ext cx="12192000" cy="6872823"/>
          </a:xfrm>
          <a:prstGeom prst="rect">
            <a:avLst/>
          </a:prstGeom>
        </p:spPr>
      </p:pic>
      <p:pic>
        <p:nvPicPr>
          <p:cNvPr id="4" name="Picture 3">
            <a:extLst>
              <a:ext uri="{FF2B5EF4-FFF2-40B4-BE49-F238E27FC236}">
                <a16:creationId xmlns:a16="http://schemas.microsoft.com/office/drawing/2014/main" id="{2870C50A-C468-B6FB-8884-C500501066B7}"/>
              </a:ext>
            </a:extLst>
          </p:cNvPr>
          <p:cNvPicPr>
            <a:picLocks noChangeAspect="1"/>
          </p:cNvPicPr>
          <p:nvPr/>
        </p:nvPicPr>
        <p:blipFill>
          <a:blip r:embed="rId2"/>
          <a:stretch>
            <a:fillRect/>
          </a:stretch>
        </p:blipFill>
        <p:spPr>
          <a:xfrm>
            <a:off x="0" y="-14823"/>
            <a:ext cx="12192000" cy="6872823"/>
          </a:xfrm>
          <a:prstGeom prst="rect">
            <a:avLst/>
          </a:prstGeom>
        </p:spPr>
      </p:pic>
      <p:sp>
        <p:nvSpPr>
          <p:cNvPr id="6" name="Rectangle 4">
            <a:extLst>
              <a:ext uri="{FF2B5EF4-FFF2-40B4-BE49-F238E27FC236}">
                <a16:creationId xmlns:a16="http://schemas.microsoft.com/office/drawing/2014/main" id="{70DC769C-7819-96CE-9738-A1782482EE4D}"/>
              </a:ext>
            </a:extLst>
          </p:cNvPr>
          <p:cNvSpPr txBox="1">
            <a:spLocks noChangeArrowheads="1"/>
          </p:cNvSpPr>
          <p:nvPr/>
        </p:nvSpPr>
        <p:spPr bwMode="auto">
          <a:xfrm>
            <a:off x="0" y="2693987"/>
            <a:ext cx="12192000" cy="2054709"/>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tx2"/>
                </a:solidFill>
                <a:latin typeface="+mj-lt"/>
                <a:ea typeface="+mj-ea"/>
                <a:cs typeface="+mj-cs"/>
              </a:defRPr>
            </a:lvl1pPr>
            <a:lvl2pPr algn="ctr" rtl="0" eaLnBrk="1" fontAlgn="base" hangingPunct="1">
              <a:spcBef>
                <a:spcPct val="0"/>
              </a:spcBef>
              <a:spcAft>
                <a:spcPct val="0"/>
              </a:spcAft>
              <a:defRPr sz="2400" b="1">
                <a:solidFill>
                  <a:schemeClr val="tx2"/>
                </a:solidFill>
                <a:latin typeface="Arial" charset="0"/>
              </a:defRPr>
            </a:lvl2pPr>
            <a:lvl3pPr algn="ctr" rtl="0" eaLnBrk="1" fontAlgn="base" hangingPunct="1">
              <a:spcBef>
                <a:spcPct val="0"/>
              </a:spcBef>
              <a:spcAft>
                <a:spcPct val="0"/>
              </a:spcAft>
              <a:defRPr sz="2400" b="1">
                <a:solidFill>
                  <a:schemeClr val="tx2"/>
                </a:solidFill>
                <a:latin typeface="Arial" charset="0"/>
              </a:defRPr>
            </a:lvl3pPr>
            <a:lvl4pPr algn="ctr" rtl="0" eaLnBrk="1" fontAlgn="base" hangingPunct="1">
              <a:spcBef>
                <a:spcPct val="0"/>
              </a:spcBef>
              <a:spcAft>
                <a:spcPct val="0"/>
              </a:spcAft>
              <a:defRPr sz="2400" b="1">
                <a:solidFill>
                  <a:schemeClr val="tx2"/>
                </a:solidFill>
                <a:latin typeface="Arial" charset="0"/>
              </a:defRPr>
            </a:lvl4pPr>
            <a:lvl5pPr algn="ctr" rtl="0" eaLnBrk="1" fontAlgn="base" hangingPunct="1">
              <a:spcBef>
                <a:spcPct val="0"/>
              </a:spcBef>
              <a:spcAft>
                <a:spcPct val="0"/>
              </a:spcAft>
              <a:defRPr sz="2400" b="1">
                <a:solidFill>
                  <a:schemeClr val="tx2"/>
                </a:solidFill>
                <a:latin typeface="Arial" charset="0"/>
              </a:defRPr>
            </a:lvl5pPr>
            <a:lvl6pPr marL="457200" algn="ctr" rtl="0" eaLnBrk="1" fontAlgn="base" hangingPunct="1">
              <a:spcBef>
                <a:spcPct val="0"/>
              </a:spcBef>
              <a:spcAft>
                <a:spcPct val="0"/>
              </a:spcAft>
              <a:defRPr sz="2400" b="1">
                <a:solidFill>
                  <a:schemeClr val="tx2"/>
                </a:solidFill>
                <a:latin typeface="Arial" charset="0"/>
              </a:defRPr>
            </a:lvl6pPr>
            <a:lvl7pPr marL="914400" algn="ctr" rtl="0" eaLnBrk="1" fontAlgn="base" hangingPunct="1">
              <a:spcBef>
                <a:spcPct val="0"/>
              </a:spcBef>
              <a:spcAft>
                <a:spcPct val="0"/>
              </a:spcAft>
              <a:defRPr sz="2400" b="1">
                <a:solidFill>
                  <a:schemeClr val="tx2"/>
                </a:solidFill>
                <a:latin typeface="Arial" charset="0"/>
              </a:defRPr>
            </a:lvl7pPr>
            <a:lvl8pPr marL="1371600" algn="ctr" rtl="0" eaLnBrk="1" fontAlgn="base" hangingPunct="1">
              <a:spcBef>
                <a:spcPct val="0"/>
              </a:spcBef>
              <a:spcAft>
                <a:spcPct val="0"/>
              </a:spcAft>
              <a:defRPr sz="2400" b="1">
                <a:solidFill>
                  <a:schemeClr val="tx2"/>
                </a:solidFill>
                <a:latin typeface="Arial" charset="0"/>
              </a:defRPr>
            </a:lvl8pPr>
            <a:lvl9pPr marL="1828800" algn="ctr" rtl="0" eaLnBrk="1" fontAlgn="base" hangingPunct="1">
              <a:spcBef>
                <a:spcPct val="0"/>
              </a:spcBef>
              <a:spcAft>
                <a:spcPct val="0"/>
              </a:spcAft>
              <a:defRPr sz="24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FFFF00"/>
                </a:solidFill>
                <a:effectLst/>
                <a:uLnTx/>
                <a:uFillTx/>
                <a:latin typeface="Tahoma" pitchFamily="34" charset="0"/>
                <a:ea typeface="+mj-ea"/>
                <a:cs typeface="+mj-cs"/>
              </a:rPr>
              <a:t>How Can We Know How Old Something Is?</a:t>
            </a:r>
          </a:p>
        </p:txBody>
      </p:sp>
    </p:spTree>
    <p:extLst>
      <p:ext uri="{BB962C8B-B14F-4D97-AF65-F5344CB8AC3E}">
        <p14:creationId xmlns:p14="http://schemas.microsoft.com/office/powerpoint/2010/main" val="20204490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1CEB583F-834E-73C8-4237-1C5EECD97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0A9B6-B7AD-54AD-A16C-FE235CCC6151}"/>
              </a:ext>
            </a:extLst>
          </p:cNvPr>
          <p:cNvSpPr>
            <a:spLocks noGrp="1"/>
          </p:cNvSpPr>
          <p:nvPr>
            <p:ph type="title"/>
          </p:nvPr>
        </p:nvSpPr>
        <p:spPr>
          <a:xfrm>
            <a:off x="0" y="0"/>
            <a:ext cx="12192000" cy="720035"/>
          </a:xfrm>
        </p:spPr>
        <p:txBody>
          <a:bodyPr>
            <a:noAutofit/>
          </a:bodyPr>
          <a:lstStyle/>
          <a:p>
            <a:pPr algn="ctr"/>
            <a:r>
              <a:rPr lang="en-US" sz="5400" b="1" dirty="0"/>
              <a:t>How Can We Know How Old Something Is?</a:t>
            </a:r>
          </a:p>
        </p:txBody>
      </p:sp>
      <p:sp>
        <p:nvSpPr>
          <p:cNvPr id="3" name="Content Placeholder 2">
            <a:extLst>
              <a:ext uri="{FF2B5EF4-FFF2-40B4-BE49-F238E27FC236}">
                <a16:creationId xmlns:a16="http://schemas.microsoft.com/office/drawing/2014/main" id="{F7870E15-B41A-2400-7A81-8DA08FDE0B6D}"/>
              </a:ext>
            </a:extLst>
          </p:cNvPr>
          <p:cNvSpPr>
            <a:spLocks noGrp="1"/>
          </p:cNvSpPr>
          <p:nvPr>
            <p:ph type="body" sz="quarter" idx="13"/>
          </p:nvPr>
        </p:nvSpPr>
        <p:spPr>
          <a:xfrm>
            <a:off x="0" y="2451652"/>
            <a:ext cx="12106835" cy="4406348"/>
          </a:xfrm>
        </p:spPr>
        <p:txBody>
          <a:bodyPr>
            <a:normAutofit/>
          </a:bodyPr>
          <a:lstStyle/>
          <a:p>
            <a:pPr lvl="1"/>
            <a:r>
              <a:rPr lang="en-US" sz="3200" b="1" dirty="0"/>
              <a:t>So how do we know how old the </a:t>
            </a:r>
            <a:r>
              <a:rPr lang="en-US" sz="3200" b="1" i="1" dirty="0"/>
              <a:t>earth</a:t>
            </a:r>
            <a:r>
              <a:rPr lang="en-US" sz="3200" b="1" dirty="0"/>
              <a:t> is?</a:t>
            </a:r>
            <a:r>
              <a:rPr lang="en-US" sz="3200" dirty="0"/>
              <a:t>: </a:t>
            </a:r>
          </a:p>
          <a:p>
            <a:pPr lvl="1"/>
            <a:r>
              <a:rPr lang="en-US" sz="3200" b="1" dirty="0"/>
              <a:t>Option A</a:t>
            </a:r>
            <a:r>
              <a:rPr lang="en-US" sz="3200" dirty="0"/>
              <a:t> - We weren’t there (Job 38:4). </a:t>
            </a:r>
          </a:p>
          <a:p>
            <a:pPr lvl="1"/>
            <a:r>
              <a:rPr lang="en-US" sz="3200" b="1" dirty="0"/>
              <a:t>Option B</a:t>
            </a:r>
            <a:r>
              <a:rPr lang="en-US" sz="3200" dirty="0"/>
              <a:t> - Since the Bible is the Word of God, we have a reliable </a:t>
            </a:r>
            <a:r>
              <a:rPr lang="en-US" sz="3200" b="1" i="1" dirty="0"/>
              <a:t>eyewitness</a:t>
            </a:r>
            <a:r>
              <a:rPr lang="en-US" sz="3200" dirty="0"/>
              <a:t> account of when the earth was created.</a:t>
            </a:r>
          </a:p>
          <a:p>
            <a:pPr lvl="1"/>
            <a:r>
              <a:rPr lang="en-US" sz="3200" b="1" dirty="0"/>
              <a:t>Option C</a:t>
            </a:r>
            <a:r>
              <a:rPr lang="en-US" sz="3200" dirty="0"/>
              <a:t> - Those who are </a:t>
            </a:r>
            <a:r>
              <a:rPr lang="en-US" sz="3200" b="1" i="1" dirty="0"/>
              <a:t>not</a:t>
            </a:r>
            <a:r>
              <a:rPr lang="en-US" sz="3200" dirty="0"/>
              <a:t> willing to trust the Bible as a reliable eyewitness account, must rely on option “C”. The “clock” most often chosen by secular scientists by which they arrive at such ancient dates for the age of the earth is the “clock” of radioactive decay – which is not always very reliable.</a:t>
            </a:r>
          </a:p>
          <a:p>
            <a:pPr lvl="2"/>
            <a:endParaRPr lang="en-US" sz="2800" dirty="0"/>
          </a:p>
          <a:p>
            <a:pPr lvl="1"/>
            <a:endParaRPr lang="en-US" sz="2800" dirty="0"/>
          </a:p>
          <a:p>
            <a:pPr lvl="1"/>
            <a:endParaRPr lang="en-US" sz="2800" dirty="0"/>
          </a:p>
          <a:p>
            <a:pPr lvl="2"/>
            <a:endParaRPr lang="en-US" sz="2800" dirty="0"/>
          </a:p>
        </p:txBody>
      </p:sp>
      <p:sp>
        <p:nvSpPr>
          <p:cNvPr id="4" name="Text Box 4">
            <a:extLst>
              <a:ext uri="{FF2B5EF4-FFF2-40B4-BE49-F238E27FC236}">
                <a16:creationId xmlns:a16="http://schemas.microsoft.com/office/drawing/2014/main" id="{9AE2CF64-5722-0423-B12C-79BBDF2777D2}"/>
              </a:ext>
            </a:extLst>
          </p:cNvPr>
          <p:cNvSpPr txBox="1">
            <a:spLocks noChangeArrowheads="1"/>
          </p:cNvSpPr>
          <p:nvPr/>
        </p:nvSpPr>
        <p:spPr bwMode="auto">
          <a:xfrm>
            <a:off x="416339" y="773043"/>
            <a:ext cx="7772400" cy="147732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3000" dirty="0"/>
              <a:t>A.	</a:t>
            </a:r>
            <a:r>
              <a:rPr lang="en-US" sz="3000" b="1" dirty="0"/>
              <a:t>First Hand </a:t>
            </a:r>
            <a:r>
              <a:rPr lang="en-US" sz="3000" dirty="0"/>
              <a:t>Knowledge </a:t>
            </a:r>
          </a:p>
          <a:p>
            <a:pPr eaLnBrk="0" fontAlgn="base" hangingPunct="0">
              <a:spcBef>
                <a:spcPct val="0"/>
              </a:spcBef>
              <a:spcAft>
                <a:spcPct val="0"/>
              </a:spcAft>
            </a:pPr>
            <a:r>
              <a:rPr lang="en-US" sz="3000" dirty="0"/>
              <a:t>B.	A Reliable </a:t>
            </a:r>
            <a:r>
              <a:rPr lang="en-US" sz="3000" b="1" dirty="0"/>
              <a:t>Eyewitness</a:t>
            </a:r>
            <a:r>
              <a:rPr lang="en-US" sz="3000" dirty="0"/>
              <a:t> </a:t>
            </a:r>
          </a:p>
          <a:p>
            <a:pPr eaLnBrk="0" fontAlgn="base" hangingPunct="0">
              <a:spcBef>
                <a:spcPct val="0"/>
              </a:spcBef>
              <a:spcAft>
                <a:spcPct val="0"/>
              </a:spcAft>
            </a:pPr>
            <a:r>
              <a:rPr lang="en-US" sz="3000" dirty="0"/>
              <a:t>C.	A Reliable “</a:t>
            </a:r>
            <a:r>
              <a:rPr lang="en-US" sz="3000" b="1" dirty="0"/>
              <a:t>Clock</a:t>
            </a:r>
            <a:r>
              <a:rPr lang="en-US" sz="3000" dirty="0"/>
              <a:t>”</a:t>
            </a:r>
          </a:p>
        </p:txBody>
      </p:sp>
    </p:spTree>
    <p:extLst>
      <p:ext uri="{BB962C8B-B14F-4D97-AF65-F5344CB8AC3E}">
        <p14:creationId xmlns:p14="http://schemas.microsoft.com/office/powerpoint/2010/main" val="31534257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8B0C0-C2A6-FBC0-AED2-9BBBB232BB19}"/>
            </a:ext>
          </a:extLst>
        </p:cNvPr>
        <p:cNvGrpSpPr/>
        <p:nvPr/>
      </p:nvGrpSpPr>
      <p:grpSpPr>
        <a:xfrm>
          <a:off x="0" y="0"/>
          <a:ext cx="0" cy="0"/>
          <a:chOff x="0" y="0"/>
          <a:chExt cx="0" cy="0"/>
        </a:xfrm>
      </p:grpSpPr>
      <p:pic>
        <p:nvPicPr>
          <p:cNvPr id="2050" name="Picture 2" descr="Molecule modification could improve reprocessing of spent nuclear fuel -  Advanced Science News">
            <a:extLst>
              <a:ext uri="{FF2B5EF4-FFF2-40B4-BE49-F238E27FC236}">
                <a16:creationId xmlns:a16="http://schemas.microsoft.com/office/drawing/2014/main" id="{EB0D1A2F-36AD-73AB-E8D0-177E0B1D7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 y="-8467"/>
            <a:ext cx="12359640" cy="68664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36A8C5C2-8BD7-1989-EF1C-4D519FE72C68}"/>
              </a:ext>
            </a:extLst>
          </p:cNvPr>
          <p:cNvSpPr txBox="1">
            <a:spLocks noChangeArrowheads="1"/>
          </p:cNvSpPr>
          <p:nvPr/>
        </p:nvSpPr>
        <p:spPr bwMode="auto">
          <a:xfrm>
            <a:off x="0" y="2693987"/>
            <a:ext cx="12192000" cy="2054709"/>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cene3d>
              <a:camera prst="orthographicFront"/>
              <a:lightRig rig="soft" dir="t">
                <a:rot lat="0" lon="0" rev="15600000"/>
              </a:lightRig>
            </a:scene3d>
            <a:sp3d extrusionH="57150" prstMaterial="softEdge">
              <a:bevelT w="25400" h="38100"/>
            </a:sp3d>
          </a:bodyPr>
          <a:lstStyle>
            <a:lvl1pPr algn="ctr" rtl="0" eaLnBrk="1" fontAlgn="base" hangingPunct="1">
              <a:spcBef>
                <a:spcPct val="0"/>
              </a:spcBef>
              <a:spcAft>
                <a:spcPct val="0"/>
              </a:spcAft>
              <a:defRPr sz="2400" b="1">
                <a:solidFill>
                  <a:schemeClr val="tx2"/>
                </a:solidFill>
                <a:latin typeface="+mj-lt"/>
                <a:ea typeface="+mj-ea"/>
                <a:cs typeface="+mj-cs"/>
              </a:defRPr>
            </a:lvl1pPr>
            <a:lvl2pPr algn="ctr" rtl="0" eaLnBrk="1" fontAlgn="base" hangingPunct="1">
              <a:spcBef>
                <a:spcPct val="0"/>
              </a:spcBef>
              <a:spcAft>
                <a:spcPct val="0"/>
              </a:spcAft>
              <a:defRPr sz="2400" b="1">
                <a:solidFill>
                  <a:schemeClr val="tx2"/>
                </a:solidFill>
                <a:latin typeface="Arial" charset="0"/>
              </a:defRPr>
            </a:lvl2pPr>
            <a:lvl3pPr algn="ctr" rtl="0" eaLnBrk="1" fontAlgn="base" hangingPunct="1">
              <a:spcBef>
                <a:spcPct val="0"/>
              </a:spcBef>
              <a:spcAft>
                <a:spcPct val="0"/>
              </a:spcAft>
              <a:defRPr sz="2400" b="1">
                <a:solidFill>
                  <a:schemeClr val="tx2"/>
                </a:solidFill>
                <a:latin typeface="Arial" charset="0"/>
              </a:defRPr>
            </a:lvl3pPr>
            <a:lvl4pPr algn="ctr" rtl="0" eaLnBrk="1" fontAlgn="base" hangingPunct="1">
              <a:spcBef>
                <a:spcPct val="0"/>
              </a:spcBef>
              <a:spcAft>
                <a:spcPct val="0"/>
              </a:spcAft>
              <a:defRPr sz="2400" b="1">
                <a:solidFill>
                  <a:schemeClr val="tx2"/>
                </a:solidFill>
                <a:latin typeface="Arial" charset="0"/>
              </a:defRPr>
            </a:lvl4pPr>
            <a:lvl5pPr algn="ctr" rtl="0" eaLnBrk="1" fontAlgn="base" hangingPunct="1">
              <a:spcBef>
                <a:spcPct val="0"/>
              </a:spcBef>
              <a:spcAft>
                <a:spcPct val="0"/>
              </a:spcAft>
              <a:defRPr sz="2400" b="1">
                <a:solidFill>
                  <a:schemeClr val="tx2"/>
                </a:solidFill>
                <a:latin typeface="Arial" charset="0"/>
              </a:defRPr>
            </a:lvl5pPr>
            <a:lvl6pPr marL="457200" algn="ctr" rtl="0" eaLnBrk="1" fontAlgn="base" hangingPunct="1">
              <a:spcBef>
                <a:spcPct val="0"/>
              </a:spcBef>
              <a:spcAft>
                <a:spcPct val="0"/>
              </a:spcAft>
              <a:defRPr sz="2400" b="1">
                <a:solidFill>
                  <a:schemeClr val="tx2"/>
                </a:solidFill>
                <a:latin typeface="Arial" charset="0"/>
              </a:defRPr>
            </a:lvl6pPr>
            <a:lvl7pPr marL="914400" algn="ctr" rtl="0" eaLnBrk="1" fontAlgn="base" hangingPunct="1">
              <a:spcBef>
                <a:spcPct val="0"/>
              </a:spcBef>
              <a:spcAft>
                <a:spcPct val="0"/>
              </a:spcAft>
              <a:defRPr sz="2400" b="1">
                <a:solidFill>
                  <a:schemeClr val="tx2"/>
                </a:solidFill>
                <a:latin typeface="Arial" charset="0"/>
              </a:defRPr>
            </a:lvl7pPr>
            <a:lvl8pPr marL="1371600" algn="ctr" rtl="0" eaLnBrk="1" fontAlgn="base" hangingPunct="1">
              <a:spcBef>
                <a:spcPct val="0"/>
              </a:spcBef>
              <a:spcAft>
                <a:spcPct val="0"/>
              </a:spcAft>
              <a:defRPr sz="2400" b="1">
                <a:solidFill>
                  <a:schemeClr val="tx2"/>
                </a:solidFill>
                <a:latin typeface="Arial" charset="0"/>
              </a:defRPr>
            </a:lvl8pPr>
            <a:lvl9pPr marL="1828800" algn="ctr" rtl="0" eaLnBrk="1" fontAlgn="base" hangingPunct="1">
              <a:spcBef>
                <a:spcPct val="0"/>
              </a:spcBef>
              <a:spcAft>
                <a:spcPct val="0"/>
              </a:spcAft>
              <a:defRPr sz="24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i="0" u="none" strike="noStrike" kern="0" normalizeH="0" baseline="0" noProof="0" dirty="0">
                <a:ln/>
                <a:solidFill>
                  <a:schemeClr val="accent4"/>
                </a:solidFill>
                <a:uLnTx/>
                <a:uFillTx/>
                <a:latin typeface="Tahoma" pitchFamily="34" charset="0"/>
                <a:ea typeface="+mj-ea"/>
                <a:cs typeface="+mj-cs"/>
              </a:rPr>
              <a:t>Radioactive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i="0" u="none" strike="noStrike" kern="0" normalizeH="0" baseline="0" noProof="0" dirty="0">
                <a:ln/>
                <a:solidFill>
                  <a:schemeClr val="accent4"/>
                </a:solidFill>
                <a:uLnTx/>
                <a:uFillTx/>
                <a:latin typeface="Tahoma" pitchFamily="34" charset="0"/>
                <a:ea typeface="+mj-ea"/>
                <a:cs typeface="+mj-cs"/>
              </a:rPr>
              <a:t>Dating Methods</a:t>
            </a:r>
          </a:p>
        </p:txBody>
      </p:sp>
      <p:sp>
        <p:nvSpPr>
          <p:cNvPr id="5" name="TextBox 4">
            <a:extLst>
              <a:ext uri="{FF2B5EF4-FFF2-40B4-BE49-F238E27FC236}">
                <a16:creationId xmlns:a16="http://schemas.microsoft.com/office/drawing/2014/main" id="{FA9EF513-E378-840A-57F1-BC18A7F1072C}"/>
              </a:ext>
            </a:extLst>
          </p:cNvPr>
          <p:cNvSpPr txBox="1"/>
          <p:nvPr/>
        </p:nvSpPr>
        <p:spPr>
          <a:xfrm>
            <a:off x="-91440" y="6488668"/>
            <a:ext cx="12359640" cy="369332"/>
          </a:xfrm>
          <a:prstGeom prst="rect">
            <a:avLst/>
          </a:prstGeom>
          <a:noFill/>
        </p:spPr>
        <p:txBody>
          <a:bodyPr wrap="square" rtlCol="0">
            <a:spAutoFit/>
          </a:bodyPr>
          <a:lstStyle/>
          <a:p>
            <a:r>
              <a:rPr lang="fr-FR" dirty="0">
                <a:solidFill>
                  <a:schemeClr val="bg1"/>
                </a:solidFill>
              </a:rPr>
              <a:t>Image credit – </a:t>
            </a:r>
            <a:r>
              <a:rPr lang="en-US" dirty="0">
                <a:solidFill>
                  <a:schemeClr val="bg1"/>
                </a:solidFill>
                <a:hlinkClick r:id="rId3">
                  <a:extLst>
                    <a:ext uri="{A12FA001-AC4F-418D-AE19-62706E023703}">
                      <ahyp:hlinkClr xmlns:ahyp="http://schemas.microsoft.com/office/drawing/2018/hyperlinkcolor" val="tx"/>
                    </a:ext>
                  </a:extLst>
                </a:hlinkClick>
              </a:rPr>
              <a:t>https://www.advancedsciencenews.com/molecule-modification-could-improve-reprocessing-of-spent-nuclear-fuel/</a:t>
            </a:r>
            <a:r>
              <a:rPr lang="en-US" dirty="0">
                <a:solidFill>
                  <a:schemeClr val="bg1"/>
                </a:solidFill>
              </a:rPr>
              <a:t> </a:t>
            </a:r>
          </a:p>
        </p:txBody>
      </p:sp>
    </p:spTree>
    <p:extLst>
      <p:ext uri="{BB962C8B-B14F-4D97-AF65-F5344CB8AC3E}">
        <p14:creationId xmlns:p14="http://schemas.microsoft.com/office/powerpoint/2010/main" val="1101546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28D6D5BE-B651-0EA2-F11C-A419E03C8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08E3CB-AC09-5228-D141-8FFCF80093E4}"/>
              </a:ext>
            </a:extLst>
          </p:cNvPr>
          <p:cNvSpPr>
            <a:spLocks noGrp="1"/>
          </p:cNvSpPr>
          <p:nvPr>
            <p:ph type="title"/>
          </p:nvPr>
        </p:nvSpPr>
        <p:spPr>
          <a:xfrm>
            <a:off x="0" y="0"/>
            <a:ext cx="12192000" cy="720035"/>
          </a:xfrm>
        </p:spPr>
        <p:txBody>
          <a:bodyPr>
            <a:noAutofit/>
          </a:bodyPr>
          <a:lstStyle/>
          <a:p>
            <a:pPr algn="ctr"/>
            <a:r>
              <a:rPr lang="en-US" sz="5400" b="1" dirty="0"/>
              <a:t>How Radioactive Dating Works</a:t>
            </a:r>
          </a:p>
        </p:txBody>
      </p:sp>
      <p:sp>
        <p:nvSpPr>
          <p:cNvPr id="3" name="Content Placeholder 2">
            <a:extLst>
              <a:ext uri="{FF2B5EF4-FFF2-40B4-BE49-F238E27FC236}">
                <a16:creationId xmlns:a16="http://schemas.microsoft.com/office/drawing/2014/main" id="{DC301963-22E2-A396-76D8-4E5AF131E93D}"/>
              </a:ext>
            </a:extLst>
          </p:cNvPr>
          <p:cNvSpPr>
            <a:spLocks noGrp="1"/>
          </p:cNvSpPr>
          <p:nvPr>
            <p:ph type="body" sz="quarter" idx="13"/>
          </p:nvPr>
        </p:nvSpPr>
        <p:spPr>
          <a:xfrm>
            <a:off x="0" y="790335"/>
            <a:ext cx="12106835" cy="6067665"/>
          </a:xfrm>
        </p:spPr>
        <p:txBody>
          <a:bodyPr>
            <a:normAutofit/>
          </a:bodyPr>
          <a:lstStyle/>
          <a:p>
            <a:pPr lvl="1"/>
            <a:r>
              <a:rPr lang="en-US" sz="3600" dirty="0"/>
              <a:t>A radioactive element (known as the “</a:t>
            </a:r>
            <a:r>
              <a:rPr lang="en-US" sz="3600" b="1" i="1" dirty="0"/>
              <a:t>parent</a:t>
            </a:r>
            <a:r>
              <a:rPr lang="en-US" sz="3600" dirty="0"/>
              <a:t>” element) gives off radiation at an (</a:t>
            </a:r>
            <a:r>
              <a:rPr lang="en-US" sz="3600" b="1" i="1" dirty="0"/>
              <a:t>assumed</a:t>
            </a:r>
            <a:r>
              <a:rPr lang="en-US" sz="3600" dirty="0"/>
              <a:t>) constant rate.</a:t>
            </a:r>
          </a:p>
          <a:p>
            <a:pPr lvl="1"/>
            <a:r>
              <a:rPr lang="en-US" sz="3600" dirty="0"/>
              <a:t>As this happens, the radioactive element turns into another (usually non-radioactive) element (known as the “</a:t>
            </a:r>
            <a:r>
              <a:rPr lang="en-US" sz="3600" b="1" i="1" dirty="0"/>
              <a:t>daughter</a:t>
            </a:r>
            <a:r>
              <a:rPr lang="en-US" sz="3600" dirty="0"/>
              <a:t>” element).</a:t>
            </a:r>
          </a:p>
          <a:p>
            <a:pPr lvl="1"/>
            <a:r>
              <a:rPr lang="en-US" sz="3600" dirty="0"/>
              <a:t>The </a:t>
            </a:r>
            <a:r>
              <a:rPr lang="en-US" sz="3600" b="1" i="1" dirty="0"/>
              <a:t>time</a:t>
            </a:r>
            <a:r>
              <a:rPr lang="en-US" sz="3600" dirty="0"/>
              <a:t> it takes for half of any parent element to turn into the daughter element is called the “</a:t>
            </a:r>
            <a:r>
              <a:rPr lang="en-US" sz="3600" b="1" i="1" dirty="0"/>
              <a:t>half-life</a:t>
            </a:r>
            <a:r>
              <a:rPr lang="en-US" sz="3600" dirty="0"/>
              <a:t>” of that element.</a:t>
            </a:r>
          </a:p>
          <a:p>
            <a:pPr lvl="1"/>
            <a:r>
              <a:rPr lang="en-US" sz="3600" dirty="0"/>
              <a:t>By measuring the amount of </a:t>
            </a:r>
            <a:r>
              <a:rPr lang="en-US" sz="3600" b="1" i="1" dirty="0"/>
              <a:t>parent</a:t>
            </a:r>
            <a:r>
              <a:rPr lang="en-US" sz="3600" dirty="0"/>
              <a:t> and </a:t>
            </a:r>
            <a:r>
              <a:rPr lang="en-US" sz="3600" b="1" i="1" dirty="0"/>
              <a:t>daughter</a:t>
            </a:r>
            <a:r>
              <a:rPr lang="en-US" sz="3600" dirty="0"/>
              <a:t> elements present in a rock, scientists (given certain </a:t>
            </a:r>
            <a:r>
              <a:rPr lang="en-US" sz="3600" b="1" i="1" dirty="0"/>
              <a:t>assumptions</a:t>
            </a:r>
            <a:r>
              <a:rPr lang="en-US" sz="3600" dirty="0"/>
              <a:t>) believe that they can determine the </a:t>
            </a:r>
            <a:r>
              <a:rPr lang="en-US" sz="3600" b="1" i="1" dirty="0"/>
              <a:t>age</a:t>
            </a:r>
            <a:r>
              <a:rPr lang="en-US" sz="3600" dirty="0"/>
              <a:t> of that rock.</a:t>
            </a:r>
            <a:endParaRPr lang="en-US" sz="3200" dirty="0"/>
          </a:p>
          <a:p>
            <a:pPr lvl="1"/>
            <a:endParaRPr lang="en-US" sz="2800" dirty="0"/>
          </a:p>
          <a:p>
            <a:pPr lvl="1"/>
            <a:endParaRPr lang="en-US" sz="2800" dirty="0"/>
          </a:p>
          <a:p>
            <a:pPr lvl="2"/>
            <a:endParaRPr lang="en-US" sz="2800" dirty="0"/>
          </a:p>
        </p:txBody>
      </p:sp>
    </p:spTree>
    <p:extLst>
      <p:ext uri="{BB962C8B-B14F-4D97-AF65-F5344CB8AC3E}">
        <p14:creationId xmlns:p14="http://schemas.microsoft.com/office/powerpoint/2010/main" val="238792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AutoShape 2"/>
          <p:cNvSpPr>
            <a:spLocks noChangeArrowheads="1"/>
          </p:cNvSpPr>
          <p:nvPr/>
        </p:nvSpPr>
        <p:spPr bwMode="auto">
          <a:xfrm>
            <a:off x="3195319" y="2573337"/>
            <a:ext cx="3745411" cy="8413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p:spPr>
        <p:txBody>
          <a:bodyPr wrap="none" anchor="ctr"/>
          <a:lstStyle/>
          <a:p>
            <a:pPr algn="ctr" eaLnBrk="0" fontAlgn="base" hangingPunct="0">
              <a:spcBef>
                <a:spcPct val="0"/>
              </a:spcBef>
              <a:spcAft>
                <a:spcPct val="0"/>
              </a:spcAft>
            </a:pPr>
            <a:r>
              <a:rPr lang="en-US" sz="2000" dirty="0">
                <a:solidFill>
                  <a:srgbClr val="FFFFFF"/>
                </a:solidFill>
                <a:latin typeface="Arial" charset="0"/>
              </a:rPr>
              <a:t>Eventually Decays Into</a:t>
            </a:r>
          </a:p>
        </p:txBody>
      </p:sp>
      <p:grpSp>
        <p:nvGrpSpPr>
          <p:cNvPr id="342019" name="Group 3"/>
          <p:cNvGrpSpPr>
            <a:grpSpLocks/>
          </p:cNvGrpSpPr>
          <p:nvPr/>
        </p:nvGrpSpPr>
        <p:grpSpPr bwMode="auto">
          <a:xfrm>
            <a:off x="744537" y="2546350"/>
            <a:ext cx="10620149" cy="952500"/>
            <a:chOff x="385" y="1892"/>
            <a:chExt cx="4584" cy="600"/>
          </a:xfrm>
        </p:grpSpPr>
        <p:sp>
          <p:nvSpPr>
            <p:cNvPr id="342020" name="Rectangle 4"/>
            <p:cNvSpPr>
              <a:spLocks noChangeArrowheads="1"/>
            </p:cNvSpPr>
            <p:nvPr/>
          </p:nvSpPr>
          <p:spPr bwMode="auto">
            <a:xfrm>
              <a:off x="385" y="1940"/>
              <a:ext cx="1007" cy="552"/>
            </a:xfrm>
            <a:prstGeom prst="rect">
              <a:avLst/>
            </a:prstGeom>
            <a:solidFill>
              <a:schemeClr val="tx1"/>
            </a:solidFill>
            <a:ln w="57150">
              <a:solidFill>
                <a:srgbClr val="6699FF"/>
              </a:solidFill>
              <a:miter lim="800000"/>
              <a:headEnd/>
              <a:tailEnd/>
            </a:ln>
            <a:effectLst/>
          </p:spPr>
          <p:txBody>
            <a:bodyPr wrap="none" anchor="ctr"/>
            <a:lstStyle/>
            <a:p>
              <a:pPr algn="ctr" eaLnBrk="0" fontAlgn="base" hangingPunct="0">
                <a:spcBef>
                  <a:spcPct val="0"/>
                </a:spcBef>
                <a:spcAft>
                  <a:spcPct val="0"/>
                </a:spcAft>
              </a:pPr>
              <a:r>
                <a:rPr lang="en-US" sz="3200" dirty="0">
                  <a:solidFill>
                    <a:srgbClr val="FFFFFF"/>
                  </a:solidFill>
                  <a:latin typeface="Arial" charset="0"/>
                </a:rPr>
                <a:t>Uranium</a:t>
              </a:r>
            </a:p>
          </p:txBody>
        </p:sp>
        <p:sp>
          <p:nvSpPr>
            <p:cNvPr id="342021" name="AutoShape 5"/>
            <p:cNvSpPr>
              <a:spLocks noChangeArrowheads="1"/>
            </p:cNvSpPr>
            <p:nvPr/>
          </p:nvSpPr>
          <p:spPr bwMode="auto">
            <a:xfrm>
              <a:off x="3661" y="1892"/>
              <a:ext cx="1308" cy="564"/>
            </a:xfrm>
            <a:prstGeom prst="octagon">
              <a:avLst>
                <a:gd name="adj" fmla="val 29287"/>
              </a:avLst>
            </a:prstGeom>
            <a:solidFill>
              <a:schemeClr val="tx1"/>
            </a:solidFill>
            <a:ln w="38100">
              <a:solidFill>
                <a:srgbClr val="6699FF"/>
              </a:solidFill>
              <a:miter lim="800000"/>
              <a:headEnd/>
              <a:tailEnd/>
            </a:ln>
            <a:effectLst/>
          </p:spPr>
          <p:txBody>
            <a:bodyPr wrap="none" anchor="ctr"/>
            <a:lstStyle/>
            <a:p>
              <a:pPr algn="ctr" eaLnBrk="0" fontAlgn="base" hangingPunct="0">
                <a:spcBef>
                  <a:spcPct val="0"/>
                </a:spcBef>
                <a:spcAft>
                  <a:spcPct val="0"/>
                </a:spcAft>
              </a:pPr>
              <a:r>
                <a:rPr lang="en-US" sz="3200" dirty="0">
                  <a:solidFill>
                    <a:srgbClr val="FFFFFF"/>
                  </a:solidFill>
                  <a:latin typeface="Arial" charset="0"/>
                </a:rPr>
                <a:t>Lead</a:t>
              </a:r>
            </a:p>
          </p:txBody>
        </p:sp>
      </p:grpSp>
      <p:grpSp>
        <p:nvGrpSpPr>
          <p:cNvPr id="342022" name="Group 6"/>
          <p:cNvGrpSpPr>
            <a:grpSpLocks/>
          </p:cNvGrpSpPr>
          <p:nvPr/>
        </p:nvGrpSpPr>
        <p:grpSpPr bwMode="auto">
          <a:xfrm>
            <a:off x="744537" y="4362450"/>
            <a:ext cx="10620149" cy="990600"/>
            <a:chOff x="396" y="3036"/>
            <a:chExt cx="4524" cy="624"/>
          </a:xfrm>
        </p:grpSpPr>
        <p:sp>
          <p:nvSpPr>
            <p:cNvPr id="342023" name="Rectangle 7"/>
            <p:cNvSpPr>
              <a:spLocks noChangeArrowheads="1"/>
            </p:cNvSpPr>
            <p:nvPr/>
          </p:nvSpPr>
          <p:spPr bwMode="auto">
            <a:xfrm>
              <a:off x="396" y="3084"/>
              <a:ext cx="994" cy="576"/>
            </a:xfrm>
            <a:prstGeom prst="rect">
              <a:avLst/>
            </a:prstGeom>
            <a:solidFill>
              <a:schemeClr val="tx1"/>
            </a:solidFill>
            <a:ln w="57150" algn="ctr">
              <a:solidFill>
                <a:srgbClr val="6699FF"/>
              </a:solidFill>
              <a:miter lim="800000"/>
              <a:headEnd/>
              <a:tailEnd/>
            </a:ln>
            <a:effectLst/>
          </p:spPr>
          <p:txBody>
            <a:bodyPr wrap="none" anchor="ctr"/>
            <a:lstStyle/>
            <a:p>
              <a:pPr algn="ctr" eaLnBrk="0" fontAlgn="base" hangingPunct="0">
                <a:spcBef>
                  <a:spcPct val="0"/>
                </a:spcBef>
                <a:spcAft>
                  <a:spcPct val="0"/>
                </a:spcAft>
              </a:pPr>
              <a:r>
                <a:rPr lang="en-US" sz="3200">
                  <a:solidFill>
                    <a:srgbClr val="FFFFFF"/>
                  </a:solidFill>
                  <a:latin typeface="Arial" charset="0"/>
                </a:rPr>
                <a:t>Potassium</a:t>
              </a:r>
            </a:p>
          </p:txBody>
        </p:sp>
        <p:sp>
          <p:nvSpPr>
            <p:cNvPr id="342024" name="AutoShape 8"/>
            <p:cNvSpPr>
              <a:spLocks noChangeArrowheads="1"/>
            </p:cNvSpPr>
            <p:nvPr/>
          </p:nvSpPr>
          <p:spPr bwMode="auto">
            <a:xfrm>
              <a:off x="3672" y="3036"/>
              <a:ext cx="1248" cy="588"/>
            </a:xfrm>
            <a:prstGeom prst="octagon">
              <a:avLst>
                <a:gd name="adj" fmla="val 29287"/>
              </a:avLst>
            </a:prstGeom>
            <a:solidFill>
              <a:schemeClr val="tx1"/>
            </a:solidFill>
            <a:ln w="38100">
              <a:solidFill>
                <a:srgbClr val="6699FF"/>
              </a:solidFill>
              <a:miter lim="800000"/>
              <a:headEnd/>
              <a:tailEnd/>
            </a:ln>
            <a:effectLst/>
          </p:spPr>
          <p:txBody>
            <a:bodyPr wrap="none" anchor="ctr"/>
            <a:lstStyle/>
            <a:p>
              <a:pPr algn="ctr" eaLnBrk="0" fontAlgn="base" hangingPunct="0">
                <a:spcBef>
                  <a:spcPct val="0"/>
                </a:spcBef>
                <a:spcAft>
                  <a:spcPct val="0"/>
                </a:spcAft>
              </a:pPr>
              <a:r>
                <a:rPr lang="en-US" sz="3200" dirty="0">
                  <a:solidFill>
                    <a:srgbClr val="FFFFFF"/>
                  </a:solidFill>
                  <a:latin typeface="Arial" charset="0"/>
                </a:rPr>
                <a:t>Argon</a:t>
              </a:r>
            </a:p>
          </p:txBody>
        </p:sp>
      </p:grpSp>
      <p:sp>
        <p:nvSpPr>
          <p:cNvPr id="342025" name="AutoShape 9"/>
          <p:cNvSpPr>
            <a:spLocks noChangeArrowheads="1"/>
          </p:cNvSpPr>
          <p:nvPr/>
        </p:nvSpPr>
        <p:spPr bwMode="auto">
          <a:xfrm>
            <a:off x="3195319" y="4416427"/>
            <a:ext cx="3784601" cy="8270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p:spPr>
        <p:txBody>
          <a:bodyPr wrap="none" anchor="ctr"/>
          <a:lstStyle/>
          <a:p>
            <a:pPr algn="ctr" eaLnBrk="0" fontAlgn="base" hangingPunct="0">
              <a:spcBef>
                <a:spcPct val="0"/>
              </a:spcBef>
              <a:spcAft>
                <a:spcPct val="0"/>
              </a:spcAft>
            </a:pPr>
            <a:r>
              <a:rPr lang="en-US" sz="2000" dirty="0">
                <a:solidFill>
                  <a:srgbClr val="FFFFFF"/>
                </a:solidFill>
                <a:latin typeface="Arial" charset="0"/>
              </a:rPr>
              <a:t>Eventually Decays Into</a:t>
            </a:r>
          </a:p>
        </p:txBody>
      </p:sp>
      <p:grpSp>
        <p:nvGrpSpPr>
          <p:cNvPr id="342026" name="Group 10"/>
          <p:cNvGrpSpPr>
            <a:grpSpLocks/>
          </p:cNvGrpSpPr>
          <p:nvPr/>
        </p:nvGrpSpPr>
        <p:grpSpPr bwMode="auto">
          <a:xfrm>
            <a:off x="744537" y="1522414"/>
            <a:ext cx="10620149" cy="579437"/>
            <a:chOff x="-491" y="959"/>
            <a:chExt cx="6059" cy="365"/>
          </a:xfrm>
        </p:grpSpPr>
        <p:sp>
          <p:nvSpPr>
            <p:cNvPr id="342027" name="Text Box 11"/>
            <p:cNvSpPr txBox="1">
              <a:spLocks noChangeArrowheads="1"/>
            </p:cNvSpPr>
            <p:nvPr/>
          </p:nvSpPr>
          <p:spPr bwMode="auto">
            <a:xfrm>
              <a:off x="-491" y="959"/>
              <a:ext cx="2628" cy="365"/>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2800" dirty="0">
                  <a:solidFill>
                    <a:srgbClr val="000066"/>
                  </a:solidFill>
                  <a:effectLst>
                    <a:outerShdw blurRad="38100" dist="38100" dir="2700000" algn="tl">
                      <a:srgbClr val="000000"/>
                    </a:outerShdw>
                  </a:effectLst>
                  <a:latin typeface="Arial" charset="0"/>
                </a:rPr>
                <a:t>Parent </a:t>
              </a:r>
              <a:r>
                <a:rPr lang="en-US" sz="3200" dirty="0">
                  <a:solidFill>
                    <a:srgbClr val="000066"/>
                  </a:solidFill>
                  <a:effectLst>
                    <a:outerShdw blurRad="38100" dist="38100" dir="2700000" algn="tl">
                      <a:srgbClr val="000000"/>
                    </a:outerShdw>
                  </a:effectLst>
                  <a:latin typeface="Arial" charset="0"/>
                </a:rPr>
                <a:t>element</a:t>
              </a:r>
            </a:p>
          </p:txBody>
        </p:sp>
        <p:sp>
          <p:nvSpPr>
            <p:cNvPr id="342028" name="Text Box 12"/>
            <p:cNvSpPr txBox="1">
              <a:spLocks noChangeArrowheads="1"/>
            </p:cNvSpPr>
            <p:nvPr/>
          </p:nvSpPr>
          <p:spPr bwMode="auto">
            <a:xfrm>
              <a:off x="3567" y="959"/>
              <a:ext cx="2001" cy="365"/>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3200" dirty="0">
                  <a:solidFill>
                    <a:srgbClr val="000066"/>
                  </a:solidFill>
                  <a:effectLst>
                    <a:outerShdw blurRad="38100" dist="38100" dir="2700000" algn="tl">
                      <a:srgbClr val="000000"/>
                    </a:outerShdw>
                  </a:effectLst>
                  <a:latin typeface="Arial" charset="0"/>
                </a:rPr>
                <a:t>Daughter element</a:t>
              </a:r>
            </a:p>
          </p:txBody>
        </p:sp>
      </p:grpSp>
      <p:sp>
        <p:nvSpPr>
          <p:cNvPr id="342029" name="Rectangle 13"/>
          <p:cNvSpPr>
            <a:spLocks noGrp="1" noChangeArrowheads="1"/>
          </p:cNvSpPr>
          <p:nvPr>
            <p:ph type="title"/>
          </p:nvPr>
        </p:nvSpPr>
        <p:spPr/>
        <p:txBody>
          <a:bodyPr/>
          <a:lstStyle/>
          <a:p>
            <a:r>
              <a:rPr lang="en-US"/>
              <a:t>Radioactive Decay</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2018"/>
                                        </p:tgtEl>
                                        <p:attrNameLst>
                                          <p:attrName>style.visibility</p:attrName>
                                        </p:attrNameLst>
                                      </p:cBhvr>
                                      <p:to>
                                        <p:strVal val="visible"/>
                                      </p:to>
                                    </p:set>
                                    <p:animEffect transition="in" filter="wipe(left)">
                                      <p:cBhvr>
                                        <p:cTn id="7" dur="500"/>
                                        <p:tgtEl>
                                          <p:spTgt spid="342018"/>
                                        </p:tgtEl>
                                      </p:cBhvr>
                                    </p:animEffect>
                                  </p:childTnLst>
                                </p:cTn>
                              </p:par>
                            </p:childTnLst>
                          </p:cTn>
                        </p:par>
                        <p:par>
                          <p:cTn id="8" fill="hold">
                            <p:stCondLst>
                              <p:cond delay="500"/>
                            </p:stCondLst>
                            <p:childTnLst>
                              <p:par>
                                <p:cTn id="9" presetID="63" presetClass="path" presetSubtype="0" accel="50000" decel="50000" fill="hold" grpId="1" nodeType="afterEffect">
                                  <p:stCondLst>
                                    <p:cond delay="0"/>
                                  </p:stCondLst>
                                  <p:childTnLst>
                                    <p:animMotion origin="layout" path="M 5E-6 -4.07407E-6 L 0.10014 -4.07407E-6 " pathEditMode="relative" rAng="0" ptsTypes="AA">
                                      <p:cBhvr>
                                        <p:cTn id="10" dur="2000" fill="hold"/>
                                        <p:tgtEl>
                                          <p:spTgt spid="342018"/>
                                        </p:tgtEl>
                                        <p:attrNameLst>
                                          <p:attrName>ppt_x</p:attrName>
                                          <p:attrName>ppt_y</p:attrName>
                                        </p:attrNameLst>
                                      </p:cBhvr>
                                      <p:rCtr x="5000" y="0"/>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2022"/>
                                        </p:tgtEl>
                                        <p:attrNameLst>
                                          <p:attrName>style.visibility</p:attrName>
                                        </p:attrNameLst>
                                      </p:cBhvr>
                                      <p:to>
                                        <p:strVal val="visible"/>
                                      </p:to>
                                    </p:set>
                                    <p:animEffect transition="in" filter="fade">
                                      <p:cBhvr>
                                        <p:cTn id="15" dur="500"/>
                                        <p:tgtEl>
                                          <p:spTgt spid="34202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42025"/>
                                        </p:tgtEl>
                                        <p:attrNameLst>
                                          <p:attrName>style.visibility</p:attrName>
                                        </p:attrNameLst>
                                      </p:cBhvr>
                                      <p:to>
                                        <p:strVal val="visible"/>
                                      </p:to>
                                    </p:set>
                                    <p:animEffect transition="in" filter="wipe(left)">
                                      <p:cBhvr>
                                        <p:cTn id="19" dur="500"/>
                                        <p:tgtEl>
                                          <p:spTgt spid="342025"/>
                                        </p:tgtEl>
                                      </p:cBhvr>
                                    </p:animEffect>
                                  </p:childTnLst>
                                </p:cTn>
                              </p:par>
                            </p:childTnLst>
                          </p:cTn>
                        </p:par>
                        <p:par>
                          <p:cTn id="20" fill="hold">
                            <p:stCondLst>
                              <p:cond delay="1000"/>
                            </p:stCondLst>
                            <p:childTnLst>
                              <p:par>
                                <p:cTn id="21" presetID="63" presetClass="path" presetSubtype="0" accel="50000" decel="50000" fill="hold" grpId="1" nodeType="afterEffect">
                                  <p:stCondLst>
                                    <p:cond delay="0"/>
                                  </p:stCondLst>
                                  <p:childTnLst>
                                    <p:animMotion origin="layout" path="M 2.29167E-6 3.33333E-6 L 0.10156 3.33333E-6 " pathEditMode="relative" rAng="0" ptsTypes="AA">
                                      <p:cBhvr>
                                        <p:cTn id="22" dur="2000" fill="hold"/>
                                        <p:tgtEl>
                                          <p:spTgt spid="342025"/>
                                        </p:tgtEl>
                                        <p:attrNameLst>
                                          <p:attrName>ppt_x</p:attrName>
                                          <p:attrName>ppt_y</p:attrName>
                                        </p:attrNameLst>
                                      </p:cBhvr>
                                      <p:rCtr x="507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8" grpId="0" animBg="1"/>
      <p:bldP spid="342018" grpId="1" animBg="1"/>
      <p:bldP spid="342025" grpId="0" animBg="1"/>
      <p:bldP spid="34202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DAD54939-1058-8566-062B-30E151FA5D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BF737F-A0D9-D038-9534-7110FDC2E0AC}"/>
              </a:ext>
            </a:extLst>
          </p:cNvPr>
          <p:cNvSpPr>
            <a:spLocks noGrp="1"/>
          </p:cNvSpPr>
          <p:nvPr>
            <p:ph type="title"/>
          </p:nvPr>
        </p:nvSpPr>
        <p:spPr>
          <a:xfrm>
            <a:off x="0" y="0"/>
            <a:ext cx="12192000" cy="720035"/>
          </a:xfrm>
        </p:spPr>
        <p:txBody>
          <a:bodyPr>
            <a:noAutofit/>
          </a:bodyPr>
          <a:lstStyle/>
          <a:p>
            <a:pPr algn="ctr"/>
            <a:r>
              <a:rPr lang="en-US" sz="5400" b="1" dirty="0"/>
              <a:t>Apparent Problems with Radioactive Dating</a:t>
            </a:r>
          </a:p>
        </p:txBody>
      </p:sp>
      <p:sp>
        <p:nvSpPr>
          <p:cNvPr id="3" name="Content Placeholder 2">
            <a:extLst>
              <a:ext uri="{FF2B5EF4-FFF2-40B4-BE49-F238E27FC236}">
                <a16:creationId xmlns:a16="http://schemas.microsoft.com/office/drawing/2014/main" id="{5EE470C0-B073-40C9-D311-B401E6EA48E6}"/>
              </a:ext>
            </a:extLst>
          </p:cNvPr>
          <p:cNvSpPr>
            <a:spLocks noGrp="1"/>
          </p:cNvSpPr>
          <p:nvPr>
            <p:ph type="body" sz="quarter" idx="13"/>
          </p:nvPr>
        </p:nvSpPr>
        <p:spPr>
          <a:xfrm>
            <a:off x="0" y="790335"/>
            <a:ext cx="12106835" cy="6067665"/>
          </a:xfrm>
        </p:spPr>
        <p:txBody>
          <a:bodyPr>
            <a:normAutofit fontScale="92500" lnSpcReduction="10000"/>
          </a:bodyPr>
          <a:lstStyle/>
          <a:p>
            <a:pPr lvl="1"/>
            <a:r>
              <a:rPr lang="en-US" sz="3600" dirty="0"/>
              <a:t>Scientists often encounter examples in the real world that </a:t>
            </a:r>
            <a:r>
              <a:rPr lang="en-US" sz="3600" b="1" i="1" dirty="0"/>
              <a:t>contradict</a:t>
            </a:r>
            <a:r>
              <a:rPr lang="en-US" sz="3600" dirty="0"/>
              <a:t> their assumptions about the reliability of radioactive dating methods: </a:t>
            </a:r>
          </a:p>
          <a:p>
            <a:pPr lvl="1"/>
            <a:r>
              <a:rPr lang="en-US" sz="3600" dirty="0"/>
              <a:t>Scientists often get </a:t>
            </a:r>
            <a:r>
              <a:rPr lang="en-US" sz="3600" b="1" i="1" dirty="0"/>
              <a:t>conflicting dates </a:t>
            </a:r>
            <a:r>
              <a:rPr lang="en-US" sz="3600" dirty="0"/>
              <a:t>using different radioactive dating methods on the </a:t>
            </a:r>
            <a:r>
              <a:rPr lang="en-US" sz="3600" b="1" i="1" dirty="0"/>
              <a:t>same rock</a:t>
            </a:r>
            <a:r>
              <a:rPr lang="en-US" sz="3600" dirty="0"/>
              <a:t>. Obviously both dates can't be right!</a:t>
            </a:r>
          </a:p>
          <a:p>
            <a:pPr lvl="1"/>
            <a:r>
              <a:rPr lang="en-US" sz="3600" dirty="0"/>
              <a:t>Sometimes rocks that are thought to be much </a:t>
            </a:r>
            <a:r>
              <a:rPr lang="en-US" sz="3600" b="1" i="1" dirty="0"/>
              <a:t>older</a:t>
            </a:r>
            <a:r>
              <a:rPr lang="en-US" sz="3600" dirty="0"/>
              <a:t> than other rocks (because they are buried several layers </a:t>
            </a:r>
            <a:r>
              <a:rPr lang="en-US" sz="3600" b="1" i="1" dirty="0"/>
              <a:t>under</a:t>
            </a:r>
            <a:r>
              <a:rPr lang="en-US" sz="3600" dirty="0"/>
              <a:t> them) date much </a:t>
            </a:r>
            <a:r>
              <a:rPr lang="en-US" sz="3600" b="1" i="1" dirty="0"/>
              <a:t>younger</a:t>
            </a:r>
            <a:r>
              <a:rPr lang="en-US" sz="3600" dirty="0"/>
              <a:t> than the rocks found above them! </a:t>
            </a:r>
          </a:p>
          <a:p>
            <a:pPr lvl="1"/>
            <a:r>
              <a:rPr lang="en-US" sz="3600" dirty="0"/>
              <a:t>Often rocks that are </a:t>
            </a:r>
            <a:r>
              <a:rPr lang="en-US" sz="3600" b="1" i="1" dirty="0"/>
              <a:t>known to be very young </a:t>
            </a:r>
            <a:r>
              <a:rPr lang="en-US" sz="3600" dirty="0"/>
              <a:t>(because they come from recent volcanoes whose eruption date is known) give dates using radioactive </a:t>
            </a:r>
            <a:r>
              <a:rPr lang="en-US" sz="3600" b="1" i="1" dirty="0"/>
              <a:t>dating</a:t>
            </a:r>
            <a:r>
              <a:rPr lang="en-US" sz="3600" dirty="0"/>
              <a:t> methods that are </a:t>
            </a:r>
            <a:r>
              <a:rPr lang="en-US" sz="3600" b="1" i="1" dirty="0"/>
              <a:t>very old </a:t>
            </a:r>
            <a:r>
              <a:rPr lang="en-US" sz="3600" dirty="0"/>
              <a:t>and therefore known to be erroneous.</a:t>
            </a:r>
          </a:p>
          <a:p>
            <a:pPr lvl="1"/>
            <a:endParaRPr lang="en-US" sz="2800" dirty="0"/>
          </a:p>
          <a:p>
            <a:pPr lvl="2"/>
            <a:endParaRPr lang="en-US" sz="2800" dirty="0"/>
          </a:p>
        </p:txBody>
      </p:sp>
    </p:spTree>
    <p:extLst>
      <p:ext uri="{BB962C8B-B14F-4D97-AF65-F5344CB8AC3E}">
        <p14:creationId xmlns:p14="http://schemas.microsoft.com/office/powerpoint/2010/main" val="695565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417824" y="1021728"/>
            <a:ext cx="7515496" cy="5016758"/>
          </a:xfrm>
          <a:prstGeom prst="rect">
            <a:avLst/>
          </a:prstGeom>
          <a:noFill/>
          <a:ln w="9525">
            <a:noFill/>
            <a:miter lim="800000"/>
            <a:headEnd/>
            <a:tailEnd/>
          </a:ln>
          <a:effectLst/>
        </p:spPr>
        <p:txBody>
          <a:bodyPr wrap="square" anchor="ctr">
            <a:spAutoFit/>
          </a:bodyPr>
          <a:lstStyle/>
          <a:p>
            <a:pPr eaLnBrk="0" fontAlgn="base" hangingPunct="0">
              <a:spcBef>
                <a:spcPct val="0"/>
              </a:spcBef>
              <a:spcAft>
                <a:spcPct val="0"/>
              </a:spcAft>
            </a:pPr>
            <a:r>
              <a:rPr lang="en-US" sz="3200" dirty="0">
                <a:solidFill>
                  <a:srgbClr val="000000"/>
                </a:solidFill>
              </a:rPr>
              <a:t>Just to give one example: rocks from the cooled lava dome of Mount St. Helens (which at the time were about </a:t>
            </a:r>
            <a:r>
              <a:rPr lang="en-US" sz="3200" b="1" dirty="0">
                <a:solidFill>
                  <a:srgbClr val="000000"/>
                </a:solidFill>
              </a:rPr>
              <a:t>10 years </a:t>
            </a:r>
            <a:r>
              <a:rPr lang="en-US" sz="3200" dirty="0">
                <a:solidFill>
                  <a:srgbClr val="000000"/>
                </a:solidFill>
              </a:rPr>
              <a:t>old) were sent to a reputable lab to be dated - </a:t>
            </a:r>
            <a:r>
              <a:rPr lang="en-US" sz="3200" b="1" i="1" dirty="0">
                <a:solidFill>
                  <a:srgbClr val="000000"/>
                </a:solidFill>
              </a:rPr>
              <a:t>without</a:t>
            </a:r>
            <a:r>
              <a:rPr lang="en-US" sz="3200" dirty="0">
                <a:solidFill>
                  <a:srgbClr val="000000"/>
                </a:solidFill>
              </a:rPr>
              <a:t> telling the lab where the rocks had come from. </a:t>
            </a:r>
          </a:p>
          <a:p>
            <a:pPr eaLnBrk="0" fontAlgn="base" hangingPunct="0">
              <a:spcBef>
                <a:spcPct val="0"/>
              </a:spcBef>
              <a:spcAft>
                <a:spcPct val="0"/>
              </a:spcAft>
            </a:pPr>
            <a:r>
              <a:rPr lang="en-US" sz="3200" dirty="0">
                <a:solidFill>
                  <a:srgbClr val="000000"/>
                </a:solidFill>
              </a:rPr>
              <a:t>The lab (using K-</a:t>
            </a:r>
            <a:r>
              <a:rPr lang="en-US" sz="3200" dirty="0" err="1">
                <a:solidFill>
                  <a:srgbClr val="000000"/>
                </a:solidFill>
              </a:rPr>
              <a:t>Ar</a:t>
            </a:r>
            <a:r>
              <a:rPr lang="en-US" sz="3200" dirty="0">
                <a:solidFill>
                  <a:srgbClr val="000000"/>
                </a:solidFill>
              </a:rPr>
              <a:t>) dating returned results  ranging from: </a:t>
            </a:r>
          </a:p>
          <a:p>
            <a:pPr eaLnBrk="0" fontAlgn="base" hangingPunct="0">
              <a:spcBef>
                <a:spcPct val="0"/>
              </a:spcBef>
              <a:spcAft>
                <a:spcPct val="0"/>
              </a:spcAft>
            </a:pPr>
            <a:r>
              <a:rPr lang="en-US" sz="3200" b="1" dirty="0">
                <a:solidFill>
                  <a:srgbClr val="000000"/>
                </a:solidFill>
              </a:rPr>
              <a:t>0.34 ± 0.06 million </a:t>
            </a:r>
            <a:r>
              <a:rPr lang="en-US" sz="3200" dirty="0">
                <a:solidFill>
                  <a:srgbClr val="000000"/>
                </a:solidFill>
              </a:rPr>
              <a:t>years old to </a:t>
            </a:r>
          </a:p>
          <a:p>
            <a:pPr eaLnBrk="0" fontAlgn="base" hangingPunct="0">
              <a:spcBef>
                <a:spcPct val="0"/>
              </a:spcBef>
              <a:spcAft>
                <a:spcPct val="0"/>
              </a:spcAft>
            </a:pPr>
            <a:r>
              <a:rPr lang="en-US" sz="3200" b="1" dirty="0">
                <a:solidFill>
                  <a:srgbClr val="000000"/>
                </a:solidFill>
              </a:rPr>
              <a:t>2.8 ± 0.6 million </a:t>
            </a:r>
            <a:r>
              <a:rPr lang="en-US" sz="3200" dirty="0">
                <a:solidFill>
                  <a:srgbClr val="000000"/>
                </a:solidFill>
              </a:rPr>
              <a:t>years old!</a:t>
            </a:r>
          </a:p>
        </p:txBody>
      </p:sp>
      <p:sp>
        <p:nvSpPr>
          <p:cNvPr id="2" name="Text Box 5">
            <a:extLst>
              <a:ext uri="{FF2B5EF4-FFF2-40B4-BE49-F238E27FC236}">
                <a16:creationId xmlns:a16="http://schemas.microsoft.com/office/drawing/2014/main" id="{1662C12B-5D26-88D2-5147-522EB62A838A}"/>
              </a:ext>
            </a:extLst>
          </p:cNvPr>
          <p:cNvSpPr txBox="1">
            <a:spLocks noChangeArrowheads="1"/>
          </p:cNvSpPr>
          <p:nvPr/>
        </p:nvSpPr>
        <p:spPr bwMode="auto">
          <a:xfrm>
            <a:off x="0" y="6461125"/>
            <a:ext cx="12192000" cy="400110"/>
          </a:xfrm>
          <a:prstGeom prst="rect">
            <a:avLst/>
          </a:prstGeom>
          <a:noFill/>
          <a:ln w="9525" algn="ctr">
            <a:noFill/>
            <a:miter lim="800000"/>
            <a:headEnd/>
            <a:tailEnd/>
          </a:ln>
        </p:spPr>
        <p:txBody>
          <a:bodyPr wrap="square">
            <a:spAutoFit/>
          </a:bodyPr>
          <a:lstStyle/>
          <a:p>
            <a:pPr eaLnBrk="0" fontAlgn="base" hangingPunct="0">
              <a:spcBef>
                <a:spcPct val="0"/>
              </a:spcBef>
              <a:spcAft>
                <a:spcPct val="0"/>
              </a:spcAft>
            </a:pPr>
            <a:r>
              <a:rPr lang="en-US" sz="2000" dirty="0">
                <a:solidFill>
                  <a:srgbClr val="000000"/>
                </a:solidFill>
                <a:ea typeface="Cambria" panose="02040503050406030204" pitchFamily="18" charset="0"/>
              </a:rPr>
              <a:t>Keith Swensen, </a:t>
            </a:r>
            <a:r>
              <a:rPr lang="en-US" sz="2000" i="1" dirty="0">
                <a:solidFill>
                  <a:srgbClr val="000000"/>
                </a:solidFill>
                <a:ea typeface="Cambria" panose="02040503050406030204" pitchFamily="18" charset="0"/>
              </a:rPr>
              <a:t>Creation</a:t>
            </a:r>
            <a:r>
              <a:rPr lang="en-US" sz="2000" dirty="0">
                <a:solidFill>
                  <a:srgbClr val="000000"/>
                </a:solidFill>
                <a:ea typeface="Cambria" panose="02040503050406030204" pitchFamily="18" charset="0"/>
              </a:rPr>
              <a:t>, June - August 2001, Vol. 23 No. 3, p.23-25 </a:t>
            </a:r>
          </a:p>
        </p:txBody>
      </p:sp>
      <p:sp>
        <p:nvSpPr>
          <p:cNvPr id="3" name="Title 1">
            <a:extLst>
              <a:ext uri="{FF2B5EF4-FFF2-40B4-BE49-F238E27FC236}">
                <a16:creationId xmlns:a16="http://schemas.microsoft.com/office/drawing/2014/main" id="{1A997F5F-EF6E-5E14-49B1-88AB6D3BD1D0}"/>
              </a:ext>
            </a:extLst>
          </p:cNvPr>
          <p:cNvSpPr txBox="1">
            <a:spLocks/>
          </p:cNvSpPr>
          <p:nvPr/>
        </p:nvSpPr>
        <p:spPr>
          <a:xfrm>
            <a:off x="0" y="0"/>
            <a:ext cx="12192000" cy="7200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t>Apparent Problems with Radioactive Dating</a:t>
            </a:r>
            <a:endParaRPr lang="en-US" sz="5400" b="1" dirty="0"/>
          </a:p>
        </p:txBody>
      </p:sp>
      <p:pic>
        <p:nvPicPr>
          <p:cNvPr id="1026" name="Picture 2">
            <a:extLst>
              <a:ext uri="{FF2B5EF4-FFF2-40B4-BE49-F238E27FC236}">
                <a16:creationId xmlns:a16="http://schemas.microsoft.com/office/drawing/2014/main" id="{A8F4F5EF-614D-89C9-D0B2-FDC3079AD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994" y="1095756"/>
            <a:ext cx="3551239" cy="51811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7F4042-61ED-1164-7BE2-2304F77ACD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3453" y="5038645"/>
            <a:ext cx="952500" cy="123825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4018">
                                            <p:txEl>
                                              <p:pRg st="1" end="1"/>
                                            </p:txEl>
                                          </p:spTgt>
                                        </p:tgtEl>
                                        <p:attrNameLst>
                                          <p:attrName>style.visibility</p:attrName>
                                        </p:attrNameLst>
                                      </p:cBhvr>
                                      <p:to>
                                        <p:strVal val="visible"/>
                                      </p:to>
                                    </p:set>
                                    <p:anim calcmode="lin" valueType="num">
                                      <p:cBhvr>
                                        <p:cTn id="7" dur="500" fill="hold"/>
                                        <p:tgtEl>
                                          <p:spTgt spid="21401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1401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14018">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14018">
                                            <p:txEl>
                                              <p:pRg st="2" end="2"/>
                                            </p:txEl>
                                          </p:spTgt>
                                        </p:tgtEl>
                                        <p:attrNameLst>
                                          <p:attrName>style.visibility</p:attrName>
                                        </p:attrNameLst>
                                      </p:cBhvr>
                                      <p:to>
                                        <p:strVal val="visible"/>
                                      </p:to>
                                    </p:set>
                                    <p:anim calcmode="lin" valueType="num">
                                      <p:cBhvr>
                                        <p:cTn id="12" dur="500" fill="hold"/>
                                        <p:tgtEl>
                                          <p:spTgt spid="214018">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14018">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14018">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14018">
                                            <p:txEl>
                                              <p:pRg st="3" end="3"/>
                                            </p:txEl>
                                          </p:spTgt>
                                        </p:tgtEl>
                                        <p:attrNameLst>
                                          <p:attrName>style.visibility</p:attrName>
                                        </p:attrNameLst>
                                      </p:cBhvr>
                                      <p:to>
                                        <p:strVal val="visible"/>
                                      </p:to>
                                    </p:set>
                                    <p:anim calcmode="lin" valueType="num">
                                      <p:cBhvr>
                                        <p:cTn id="17" dur="500" fill="hold"/>
                                        <p:tgtEl>
                                          <p:spTgt spid="214018">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214018">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2140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3FD11-9CD5-2896-99E5-E971D7BF6D9D}"/>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74FC7D9D-5AD1-B85D-94C4-A942EFAB4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79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9D0F49C-BA8A-7AF3-5E62-75A369031C1B}"/>
              </a:ext>
            </a:extLst>
          </p:cNvPr>
          <p:cNvSpPr txBox="1">
            <a:spLocks noChangeArrowheads="1"/>
          </p:cNvSpPr>
          <p:nvPr/>
        </p:nvSpPr>
        <p:spPr>
          <a:xfrm>
            <a:off x="0" y="1"/>
            <a:ext cx="12192000" cy="1001486"/>
          </a:xfrm>
          <a:prstGeom prst="rect">
            <a:avLst/>
          </a:prstGeom>
          <a:effectLst>
            <a:outerShdw dist="35921" dir="2700000" algn="ctr" rotWithShape="0">
              <a:schemeClr val="tx1"/>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FFFF00"/>
                </a:solidFill>
                <a:effectLst/>
                <a:uLnTx/>
                <a:uFillTx/>
                <a:latin typeface="Tahoma" pitchFamily="34" charset="0"/>
                <a:ea typeface="+mj-ea"/>
                <a:cs typeface="+mj-cs"/>
              </a:rPr>
              <a:t>How Old is the Universe?</a:t>
            </a:r>
          </a:p>
        </p:txBody>
      </p:sp>
      <p:sp>
        <p:nvSpPr>
          <p:cNvPr id="2" name="TextBox 1">
            <a:extLst>
              <a:ext uri="{FF2B5EF4-FFF2-40B4-BE49-F238E27FC236}">
                <a16:creationId xmlns:a16="http://schemas.microsoft.com/office/drawing/2014/main" id="{49EAF791-F839-8336-9749-2FFC092F740D}"/>
              </a:ext>
            </a:extLst>
          </p:cNvPr>
          <p:cNvSpPr txBox="1"/>
          <p:nvPr/>
        </p:nvSpPr>
        <p:spPr>
          <a:xfrm>
            <a:off x="1" y="6488668"/>
            <a:ext cx="12191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https://esahubble.org/images/potw1108a/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86633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0" y="0"/>
            <a:ext cx="12192000" cy="744071"/>
          </a:xfrm>
        </p:spPr>
        <p:txBody>
          <a:bodyPr>
            <a:noAutofit/>
          </a:bodyPr>
          <a:lstStyle/>
          <a:p>
            <a:pPr algn="ctr"/>
            <a:r>
              <a:rPr lang="en-US" sz="6000" b="1" dirty="0">
                <a:latin typeface="Calibri Light" panose="020F0302020204030204" pitchFamily="34" charset="0"/>
                <a:ea typeface="Calibri Light" panose="020F0302020204030204" pitchFamily="34" charset="0"/>
                <a:cs typeface="Calibri Light" panose="020F0302020204030204" pitchFamily="34" charset="0"/>
              </a:rPr>
              <a:t>According to Secular Science:</a:t>
            </a:r>
          </a:p>
        </p:txBody>
      </p:sp>
      <p:graphicFrame>
        <p:nvGraphicFramePr>
          <p:cNvPr id="293891" name="Object 3"/>
          <p:cNvGraphicFramePr>
            <a:graphicFrameLocks noChangeAspect="1"/>
          </p:cNvGraphicFramePr>
          <p:nvPr/>
        </p:nvGraphicFramePr>
        <p:xfrm>
          <a:off x="1828800" y="1219200"/>
          <a:ext cx="2960688" cy="4064000"/>
        </p:xfrm>
        <a:graphic>
          <a:graphicData uri="http://schemas.openxmlformats.org/presentationml/2006/ole">
            <mc:AlternateContent xmlns:mc="http://schemas.openxmlformats.org/markup-compatibility/2006">
              <mc:Choice xmlns:v="urn:schemas-microsoft-com:vml" Requires="v">
                <p:oleObj name="Photo Editor Photo" r:id="rId3" imgW="5210902" imgH="7152381" progId="">
                  <p:embed/>
                </p:oleObj>
              </mc:Choice>
              <mc:Fallback>
                <p:oleObj name="Photo Editor Photo" r:id="rId3" imgW="5210902" imgH="7152381" progId="">
                  <p:embed/>
                  <p:pic>
                    <p:nvPicPr>
                      <p:cNvPr id="29389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219200"/>
                        <a:ext cx="2960688"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3893" name="Text Box 5"/>
          <p:cNvSpPr txBox="1">
            <a:spLocks noChangeArrowheads="1"/>
          </p:cNvSpPr>
          <p:nvPr/>
        </p:nvSpPr>
        <p:spPr bwMode="auto">
          <a:xfrm>
            <a:off x="1828800" y="5486400"/>
            <a:ext cx="8077200" cy="523220"/>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National Geographic, September 2001, p. 85</a:t>
            </a:r>
          </a:p>
        </p:txBody>
      </p:sp>
      <p:graphicFrame>
        <p:nvGraphicFramePr>
          <p:cNvPr id="293894" name="Object 6"/>
          <p:cNvGraphicFramePr>
            <a:graphicFrameLocks noChangeAspect="1"/>
          </p:cNvGraphicFramePr>
          <p:nvPr/>
        </p:nvGraphicFramePr>
        <p:xfrm>
          <a:off x="5410200" y="1295400"/>
          <a:ext cx="4572000" cy="1530350"/>
        </p:xfrm>
        <a:graphic>
          <a:graphicData uri="http://schemas.openxmlformats.org/presentationml/2006/ole">
            <mc:AlternateContent xmlns:mc="http://schemas.openxmlformats.org/markup-compatibility/2006">
              <mc:Choice xmlns:v="urn:schemas-microsoft-com:vml" Requires="v">
                <p:oleObj name="Photo Editor Photo" r:id="rId5" imgW="2190476" imgH="733333" progId="">
                  <p:embed/>
                </p:oleObj>
              </mc:Choice>
              <mc:Fallback>
                <p:oleObj name="Photo Editor Photo" r:id="rId5" imgW="2190476" imgH="733333" progId="">
                  <p:embed/>
                  <p:pic>
                    <p:nvPicPr>
                      <p:cNvPr id="29389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295400"/>
                        <a:ext cx="457200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3895" name="Object 7"/>
          <p:cNvGraphicFramePr>
            <a:graphicFrameLocks noChangeAspect="1"/>
          </p:cNvGraphicFramePr>
          <p:nvPr/>
        </p:nvGraphicFramePr>
        <p:xfrm>
          <a:off x="5410200" y="3962401"/>
          <a:ext cx="4572000" cy="1165225"/>
        </p:xfrm>
        <a:graphic>
          <a:graphicData uri="http://schemas.openxmlformats.org/presentationml/2006/ole">
            <mc:AlternateContent xmlns:mc="http://schemas.openxmlformats.org/markup-compatibility/2006">
              <mc:Choice xmlns:v="urn:schemas-microsoft-com:vml" Requires="v">
                <p:oleObj name="Photo Editor Photo" r:id="rId7" imgW="4258269" imgH="1085714" progId="">
                  <p:embed/>
                </p:oleObj>
              </mc:Choice>
              <mc:Fallback>
                <p:oleObj name="Photo Editor Photo" r:id="rId7" imgW="4258269" imgH="1085714" progId="">
                  <p:embed/>
                  <p:pic>
                    <p:nvPicPr>
                      <p:cNvPr id="293895"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3962401"/>
                        <a:ext cx="4572000"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96FF87AF-9ED0-0A4B-E2E5-D6E242A9BC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884CA9-30D1-CC1D-30FF-E902276F1102}"/>
              </a:ext>
            </a:extLst>
          </p:cNvPr>
          <p:cNvSpPr>
            <a:spLocks noGrp="1"/>
          </p:cNvSpPr>
          <p:nvPr>
            <p:ph type="title"/>
          </p:nvPr>
        </p:nvSpPr>
        <p:spPr>
          <a:xfrm>
            <a:off x="0" y="0"/>
            <a:ext cx="12192000" cy="720035"/>
          </a:xfrm>
        </p:spPr>
        <p:txBody>
          <a:bodyPr>
            <a:noAutofit/>
          </a:bodyPr>
          <a:lstStyle/>
          <a:p>
            <a:pPr algn="ctr"/>
            <a:r>
              <a:rPr lang="en-US" sz="4800" b="1" dirty="0"/>
              <a:t>The Problem of Seeing Light From Distant Stars</a:t>
            </a:r>
          </a:p>
        </p:txBody>
      </p:sp>
      <p:sp>
        <p:nvSpPr>
          <p:cNvPr id="3" name="Content Placeholder 2">
            <a:extLst>
              <a:ext uri="{FF2B5EF4-FFF2-40B4-BE49-F238E27FC236}">
                <a16:creationId xmlns:a16="http://schemas.microsoft.com/office/drawing/2014/main" id="{CBD8D33E-126C-4F15-23C8-12CB13C97300}"/>
              </a:ext>
            </a:extLst>
          </p:cNvPr>
          <p:cNvSpPr>
            <a:spLocks noGrp="1"/>
          </p:cNvSpPr>
          <p:nvPr>
            <p:ph type="body" sz="quarter" idx="13"/>
          </p:nvPr>
        </p:nvSpPr>
        <p:spPr>
          <a:xfrm>
            <a:off x="1" y="720035"/>
            <a:ext cx="12096206" cy="6137965"/>
          </a:xfrm>
        </p:spPr>
        <p:txBody>
          <a:bodyPr>
            <a:normAutofit fontScale="77500" lnSpcReduction="20000"/>
          </a:bodyPr>
          <a:lstStyle/>
          <a:p>
            <a:pPr lvl="1"/>
            <a:r>
              <a:rPr lang="en-US" sz="3600" dirty="0"/>
              <a:t>As we have already seen, the Bible, if read in a straightforward manner, clearly suggests that the Universe is only 6,000 years old. </a:t>
            </a:r>
          </a:p>
          <a:p>
            <a:pPr lvl="1"/>
            <a:r>
              <a:rPr lang="en-US" sz="3600" dirty="0"/>
              <a:t>So how is it that we can see stars that are billions of light years away?</a:t>
            </a:r>
          </a:p>
          <a:p>
            <a:pPr lvl="1"/>
            <a:r>
              <a:rPr lang="en-US" sz="3600" dirty="0"/>
              <a:t>If the light that allows us to see those stars, takes billions of years to get here, doesn’t that prove the universe </a:t>
            </a:r>
            <a:r>
              <a:rPr lang="en-US" sz="3600" b="1" i="1" dirty="0"/>
              <a:t>must</a:t>
            </a:r>
            <a:r>
              <a:rPr lang="en-US" sz="3600" dirty="0"/>
              <a:t> be </a:t>
            </a:r>
            <a:r>
              <a:rPr lang="en-US" sz="3600" b="1" i="1" dirty="0"/>
              <a:t>billions</a:t>
            </a:r>
            <a:r>
              <a:rPr lang="en-US" sz="3600" dirty="0"/>
              <a:t> of years old?</a:t>
            </a:r>
          </a:p>
          <a:p>
            <a:pPr lvl="1"/>
            <a:r>
              <a:rPr lang="en-US" sz="3600" dirty="0"/>
              <a:t>Over the years, a number of PhD Astronomers who believe God’s Word and therefore believe the universe is thousands, not billions of years old, have put forth some really fascinating ideas on how we can see light from distant stars in a “young” universe.</a:t>
            </a:r>
          </a:p>
          <a:p>
            <a:pPr lvl="1"/>
            <a:r>
              <a:rPr lang="en-US" sz="3600" dirty="0"/>
              <a:t>In order to follow some of the explanations they have put forth, you need to understand some rather complex aspects of Einstein’s Theory of Relativity. </a:t>
            </a:r>
          </a:p>
          <a:p>
            <a:pPr lvl="1"/>
            <a:r>
              <a:rPr lang="en-US" sz="3600" dirty="0"/>
              <a:t>Given the time constraints of today’s class, I will not be able to do that today, but I have explained some of their ideas on my website at: </a:t>
            </a:r>
            <a:r>
              <a:rPr lang="en-US" sz="3600" dirty="0">
                <a:hlinkClick r:id="rId4"/>
              </a:rPr>
              <a:t>https://www.purifiedbyfaith.com/</a:t>
            </a:r>
            <a:r>
              <a:rPr lang="en-US" sz="3600" dirty="0"/>
              <a:t>  – click on “Creation versus Evolution”. </a:t>
            </a:r>
          </a:p>
          <a:p>
            <a:pPr lvl="1"/>
            <a:r>
              <a:rPr lang="en-US" sz="3600" dirty="0"/>
              <a:t>Keep in mind their theories, though they are insightful, are really just ways to help us reconcile what we see in the world around us with God’s Word.</a:t>
            </a:r>
          </a:p>
          <a:p>
            <a:pPr lvl="1"/>
            <a:r>
              <a:rPr lang="en-US" sz="3600" b="1" i="1" dirty="0"/>
              <a:t>Ultimately</a:t>
            </a:r>
            <a:r>
              <a:rPr lang="en-US" sz="3600" dirty="0"/>
              <a:t>, our belief in a young universe </a:t>
            </a:r>
            <a:r>
              <a:rPr lang="en-US" sz="3600" b="1" i="1" dirty="0"/>
              <a:t>must</a:t>
            </a:r>
            <a:r>
              <a:rPr lang="en-US" sz="3600" dirty="0"/>
              <a:t> be grounded in our trust in God and in his Word: “</a:t>
            </a:r>
            <a:r>
              <a:rPr lang="en-US" sz="3600" i="1" dirty="0">
                <a:solidFill>
                  <a:srgbClr val="0033CC"/>
                </a:solidFill>
                <a:latin typeface="Cambria" panose="02040503050406030204" pitchFamily="18" charset="0"/>
                <a:ea typeface="Cambria" panose="02040503050406030204" pitchFamily="18" charset="0"/>
              </a:rPr>
              <a:t>Let God be true, and every man a liar.</a:t>
            </a:r>
            <a:r>
              <a:rPr lang="en-US" sz="3600" dirty="0"/>
              <a:t>” (Rom 3:4)</a:t>
            </a:r>
          </a:p>
          <a:p>
            <a:pPr lvl="2"/>
            <a:endParaRPr lang="en-US" sz="2800" dirty="0"/>
          </a:p>
        </p:txBody>
      </p:sp>
    </p:spTree>
    <p:extLst>
      <p:ext uri="{BB962C8B-B14F-4D97-AF65-F5344CB8AC3E}">
        <p14:creationId xmlns:p14="http://schemas.microsoft.com/office/powerpoint/2010/main" val="3992389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FD033D08-76F3-24AE-DEA2-BEC4F1148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1D843-60E3-0765-5974-2B6FEB7071A8}"/>
              </a:ext>
            </a:extLst>
          </p:cNvPr>
          <p:cNvSpPr>
            <a:spLocks noGrp="1"/>
          </p:cNvSpPr>
          <p:nvPr>
            <p:ph type="title"/>
          </p:nvPr>
        </p:nvSpPr>
        <p:spPr>
          <a:xfrm>
            <a:off x="0" y="63121"/>
            <a:ext cx="12192000" cy="717055"/>
          </a:xfrm>
        </p:spPr>
        <p:txBody>
          <a:bodyPr>
            <a:noAutofit/>
          </a:bodyPr>
          <a:lstStyle/>
          <a:p>
            <a:pPr algn="ctr"/>
            <a:r>
              <a:rPr lang="en-US" sz="6000" b="1" dirty="0"/>
              <a:t>Did God </a:t>
            </a:r>
            <a:r>
              <a:rPr lang="en-US" sz="6000" b="1" i="1" dirty="0"/>
              <a:t>really</a:t>
            </a:r>
            <a:r>
              <a:rPr lang="en-US" sz="6000" b="1" dirty="0"/>
              <a:t> say . . . </a:t>
            </a:r>
          </a:p>
        </p:txBody>
      </p:sp>
      <p:sp>
        <p:nvSpPr>
          <p:cNvPr id="3" name="Content Placeholder 2">
            <a:extLst>
              <a:ext uri="{FF2B5EF4-FFF2-40B4-BE49-F238E27FC236}">
                <a16:creationId xmlns:a16="http://schemas.microsoft.com/office/drawing/2014/main" id="{1C470321-5DC3-18D3-CAED-F2F46A09FAEA}"/>
              </a:ext>
            </a:extLst>
          </p:cNvPr>
          <p:cNvSpPr>
            <a:spLocks noGrp="1"/>
          </p:cNvSpPr>
          <p:nvPr>
            <p:ph type="body" sz="quarter" idx="13"/>
          </p:nvPr>
        </p:nvSpPr>
        <p:spPr>
          <a:xfrm>
            <a:off x="0" y="2053675"/>
            <a:ext cx="6515652" cy="4369212"/>
          </a:xfrm>
        </p:spPr>
        <p:txBody>
          <a:bodyPr>
            <a:normAutofit fontScale="85000" lnSpcReduction="20000"/>
          </a:bodyPr>
          <a:lstStyle/>
          <a:p>
            <a:pPr lvl="1"/>
            <a:r>
              <a:rPr lang="en-US" sz="3200" dirty="0"/>
              <a:t>We’re told that the universe began as an infinitesimally small, infinitely dense particle 13.8 billion years ago, which then began expanding at the speed of light, ultimately resulting in the universe as we know it today. </a:t>
            </a:r>
          </a:p>
          <a:p>
            <a:pPr lvl="1"/>
            <a:r>
              <a:rPr lang="en-US" sz="3200" dirty="0"/>
              <a:t>We’re </a:t>
            </a:r>
            <a:r>
              <a:rPr lang="en-US" sz="3200" b="1" i="1" dirty="0"/>
              <a:t>not</a:t>
            </a:r>
            <a:r>
              <a:rPr lang="en-US" sz="3200" dirty="0"/>
              <a:t> told where this infinitesimally small, infinitely dense particle </a:t>
            </a:r>
            <a:r>
              <a:rPr lang="en-US" sz="3200" b="1" i="1" dirty="0"/>
              <a:t>came from</a:t>
            </a:r>
            <a:r>
              <a:rPr lang="en-US" sz="3200" dirty="0"/>
              <a:t> – just that it was there.</a:t>
            </a:r>
          </a:p>
          <a:p>
            <a:pPr lvl="1"/>
            <a:r>
              <a:rPr lang="en-US" sz="3200" dirty="0"/>
              <a:t>And we’re not told how it organized itself into the universe we see today with all of its beauty and complexity through nothing but mindless random forces!</a:t>
            </a:r>
          </a:p>
        </p:txBody>
      </p:sp>
      <p:pic>
        <p:nvPicPr>
          <p:cNvPr id="4" name="Picture 3">
            <a:extLst>
              <a:ext uri="{FF2B5EF4-FFF2-40B4-BE49-F238E27FC236}">
                <a16:creationId xmlns:a16="http://schemas.microsoft.com/office/drawing/2014/main" id="{9CB57FEE-66FD-A985-68CF-EFCC5331DB51}"/>
              </a:ext>
            </a:extLst>
          </p:cNvPr>
          <p:cNvPicPr>
            <a:picLocks noChangeAspect="1"/>
          </p:cNvPicPr>
          <p:nvPr/>
        </p:nvPicPr>
        <p:blipFill>
          <a:blip r:embed="rId3"/>
          <a:stretch>
            <a:fillRect/>
          </a:stretch>
        </p:blipFill>
        <p:spPr>
          <a:xfrm>
            <a:off x="6655551" y="2338393"/>
            <a:ext cx="5015197" cy="2832304"/>
          </a:xfrm>
          <a:prstGeom prst="rect">
            <a:avLst/>
          </a:prstGeom>
        </p:spPr>
      </p:pic>
      <p:sp>
        <p:nvSpPr>
          <p:cNvPr id="5" name="TextBox 4">
            <a:extLst>
              <a:ext uri="{FF2B5EF4-FFF2-40B4-BE49-F238E27FC236}">
                <a16:creationId xmlns:a16="http://schemas.microsoft.com/office/drawing/2014/main" id="{2CA863BC-9761-25B7-F3E0-FBF2560814F3}"/>
              </a:ext>
            </a:extLst>
          </p:cNvPr>
          <p:cNvSpPr txBox="1"/>
          <p:nvPr/>
        </p:nvSpPr>
        <p:spPr>
          <a:xfrm>
            <a:off x="1" y="6488668"/>
            <a:ext cx="12191999" cy="369332"/>
          </a:xfrm>
          <a:prstGeom prst="rect">
            <a:avLst/>
          </a:prstGeom>
          <a:noFill/>
        </p:spPr>
        <p:txBody>
          <a:bodyPr wrap="square" rtlCol="0">
            <a:spAutoFit/>
          </a:bodyPr>
          <a:lstStyle/>
          <a:p>
            <a:r>
              <a:rPr lang="fr-FR" dirty="0">
                <a:solidFill>
                  <a:srgbClr val="0033CC"/>
                </a:solidFill>
                <a:hlinkClick r:id="rId4"/>
              </a:rPr>
              <a:t>https://science.nasa.gov/resource/history-of-the-universe/</a:t>
            </a:r>
            <a:r>
              <a:rPr lang="fr-FR" dirty="0">
                <a:solidFill>
                  <a:srgbClr val="0033CC"/>
                </a:solidFill>
              </a:rPr>
              <a:t> </a:t>
            </a:r>
            <a:endParaRPr lang="en-US" dirty="0">
              <a:solidFill>
                <a:srgbClr val="0033CC"/>
              </a:solidFill>
            </a:endParaRPr>
          </a:p>
        </p:txBody>
      </p:sp>
      <p:sp>
        <p:nvSpPr>
          <p:cNvPr id="6" name="TextBox 5">
            <a:extLst>
              <a:ext uri="{FF2B5EF4-FFF2-40B4-BE49-F238E27FC236}">
                <a16:creationId xmlns:a16="http://schemas.microsoft.com/office/drawing/2014/main" id="{80CE8EEE-97D5-438F-D6D0-50A00CFD9DA9}"/>
              </a:ext>
            </a:extLst>
          </p:cNvPr>
          <p:cNvSpPr txBox="1"/>
          <p:nvPr/>
        </p:nvSpPr>
        <p:spPr>
          <a:xfrm>
            <a:off x="457200" y="878316"/>
            <a:ext cx="11277599" cy="1077218"/>
          </a:xfrm>
          <a:prstGeom prst="rect">
            <a:avLst/>
          </a:prstGeom>
          <a:noFill/>
        </p:spPr>
        <p:txBody>
          <a:bodyPr wrap="square" rtlCol="0">
            <a:spAutoFit/>
          </a:bodyPr>
          <a:lstStyle/>
          <a:p>
            <a:r>
              <a:rPr lang="en-US" sz="3200" dirty="0"/>
              <a:t>God really </a:t>
            </a:r>
            <a:r>
              <a:rPr lang="en-US" sz="3200" b="1" i="1" dirty="0"/>
              <a:t>did</a:t>
            </a:r>
            <a:r>
              <a:rPr lang="en-US" sz="3200" dirty="0"/>
              <a:t> say those things – and yet </a:t>
            </a:r>
            <a:r>
              <a:rPr lang="en-US" sz="3200" b="1" i="1" dirty="0"/>
              <a:t>many</a:t>
            </a:r>
            <a:r>
              <a:rPr lang="en-US" sz="3200" dirty="0"/>
              <a:t> in our world today present a very </a:t>
            </a:r>
            <a:r>
              <a:rPr lang="en-US" sz="3200" b="1" i="1" dirty="0"/>
              <a:t>different</a:t>
            </a:r>
            <a:r>
              <a:rPr lang="en-US" sz="3200" dirty="0"/>
              <a:t> picture of how our universe began:</a:t>
            </a:r>
          </a:p>
        </p:txBody>
      </p:sp>
    </p:spTree>
    <p:extLst>
      <p:ext uri="{BB962C8B-B14F-4D97-AF65-F5344CB8AC3E}">
        <p14:creationId xmlns:p14="http://schemas.microsoft.com/office/powerpoint/2010/main" val="30665054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Rectangle 4"/>
          <p:cNvSpPr>
            <a:spLocks noGrp="1" noChangeArrowheads="1"/>
          </p:cNvSpPr>
          <p:nvPr>
            <p:ph type="ctrTitle"/>
          </p:nvPr>
        </p:nvSpPr>
        <p:spPr/>
        <p:txBody>
          <a:bodyPr/>
          <a:lstStyle/>
          <a:p>
            <a:pPr eaLnBrk="1" hangingPunct="1">
              <a:defRPr/>
            </a:pPr>
            <a:r>
              <a:rPr lang="en-US"/>
              <a:t>The Flood</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0" y="0"/>
            <a:ext cx="12192000" cy="838200"/>
          </a:xfrm>
        </p:spPr>
        <p:txBody>
          <a:bodyPr>
            <a:normAutofit/>
          </a:bodyPr>
          <a:lstStyle/>
          <a:p>
            <a:pPr>
              <a:defRPr/>
            </a:pPr>
            <a:r>
              <a:rPr lang="en-US" sz="4000" b="1" dirty="0"/>
              <a:t>The Biblical Flood of Genesis 6-9 was </a:t>
            </a:r>
            <a:r>
              <a:rPr lang="en-US" sz="4000" b="1" i="1" dirty="0"/>
              <a:t>Universal</a:t>
            </a:r>
            <a:r>
              <a:rPr lang="en-US" sz="4000" b="1" dirty="0"/>
              <a:t> and </a:t>
            </a:r>
            <a:r>
              <a:rPr lang="en-US" sz="4000" b="1" i="1" dirty="0"/>
              <a:t>Global</a:t>
            </a:r>
          </a:p>
        </p:txBody>
      </p:sp>
      <p:sp>
        <p:nvSpPr>
          <p:cNvPr id="256003" name="Rectangle 3"/>
          <p:cNvSpPr>
            <a:spLocks noGrp="1" noChangeArrowheads="1"/>
          </p:cNvSpPr>
          <p:nvPr>
            <p:ph idx="1"/>
          </p:nvPr>
        </p:nvSpPr>
        <p:spPr>
          <a:xfrm>
            <a:off x="134471" y="941294"/>
            <a:ext cx="11972364" cy="5759824"/>
          </a:xfrm>
          <a:noFill/>
        </p:spPr>
        <p:txBody>
          <a:bodyPr>
            <a:normAutofit fontScale="92500"/>
          </a:bodyPr>
          <a:lstStyle/>
          <a:p>
            <a:r>
              <a:rPr lang="en-US" sz="3600" b="1" dirty="0"/>
              <a:t>Universal:</a:t>
            </a:r>
            <a:r>
              <a:rPr lang="en-US" sz="3600" b="1" i="1" dirty="0">
                <a:solidFill>
                  <a:srgbClr val="FF0000"/>
                </a:solidFill>
              </a:rPr>
              <a:t> </a:t>
            </a:r>
            <a:r>
              <a:rPr lang="en-US" sz="3600" b="1" dirty="0"/>
              <a:t> Every </a:t>
            </a:r>
            <a:r>
              <a:rPr lang="en-US" sz="3600" b="1" i="1" dirty="0"/>
              <a:t>living, breathing </a:t>
            </a:r>
            <a:r>
              <a:rPr lang="en-US" sz="3600" b="1" dirty="0"/>
              <a:t>creature was destroyed by the Flood - </a:t>
            </a:r>
            <a:r>
              <a:rPr lang="en-US" sz="3600" dirty="0"/>
              <a:t>with the exception of those creatures that were preserved on the ark with Noah, his three sons and their wives. (Genesis 6:17-19; 7:21-23; 9:11,15; 1 Peter 3:20; 2 Peter 2:5; 3:6)</a:t>
            </a:r>
            <a:endParaRPr lang="en-US" sz="3600" b="1" dirty="0"/>
          </a:p>
          <a:p>
            <a:pPr lvl="1" eaLnBrk="1" hangingPunct="1"/>
            <a:r>
              <a:rPr lang="en-US" sz="3600" b="1" dirty="0"/>
              <a:t>Note</a:t>
            </a:r>
            <a:r>
              <a:rPr lang="en-US" sz="3600" dirty="0"/>
              <a:t>: The living things that were completely destroyed by the flood involved specifically those animals that lived on "dry land" and "breathed" (Gen.7:22). Animals that lived in the water (e.g. fish) could survive outside the ark, though, no doubt, in the turbulence of the flood, many fish died as well.</a:t>
            </a:r>
            <a:endParaRPr lang="en-US" sz="3600" b="1" dirty="0"/>
          </a:p>
          <a:p>
            <a:r>
              <a:rPr lang="en-US" sz="3600" b="1" dirty="0"/>
              <a:t>Global:</a:t>
            </a:r>
            <a:r>
              <a:rPr lang="en-US" sz="3600" b="1" i="1" dirty="0">
                <a:solidFill>
                  <a:srgbClr val="FF0000"/>
                </a:solidFill>
              </a:rPr>
              <a:t> </a:t>
            </a:r>
            <a:r>
              <a:rPr lang="en-US" sz="3600" b="1" dirty="0"/>
              <a:t>Every high mountain on the face of the earth was </a:t>
            </a:r>
            <a:r>
              <a:rPr lang="en-US" sz="3600" b="1" i="1" dirty="0"/>
              <a:t>covered</a:t>
            </a:r>
            <a:r>
              <a:rPr lang="en-US" sz="3600" b="1" dirty="0"/>
              <a:t> </a:t>
            </a:r>
            <a:r>
              <a:rPr lang="en-US" sz="3600" dirty="0"/>
              <a:t>by the waters of the Flood (Genesis 7:18-20; Psalm 104:5-9; Isaiah 54:9)</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6003">
                                            <p:txEl>
                                              <p:pRg st="0" end="0"/>
                                            </p:txEl>
                                          </p:spTgt>
                                        </p:tgtEl>
                                        <p:attrNameLst>
                                          <p:attrName>style.visibility</p:attrName>
                                        </p:attrNameLst>
                                      </p:cBhvr>
                                      <p:to>
                                        <p:strVal val="visible"/>
                                      </p:to>
                                    </p:set>
                                    <p:animEffect transition="in" filter="dissolve">
                                      <p:cBhvr>
                                        <p:cTn id="7" dur="500"/>
                                        <p:tgtEl>
                                          <p:spTgt spid="2560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6003">
                                            <p:txEl>
                                              <p:pRg st="1" end="1"/>
                                            </p:txEl>
                                          </p:spTgt>
                                        </p:tgtEl>
                                        <p:attrNameLst>
                                          <p:attrName>style.visibility</p:attrName>
                                        </p:attrNameLst>
                                      </p:cBhvr>
                                      <p:to>
                                        <p:strVal val="visible"/>
                                      </p:to>
                                    </p:set>
                                    <p:animEffect transition="in" filter="dissolve">
                                      <p:cBhvr>
                                        <p:cTn id="12" dur="500"/>
                                        <p:tgtEl>
                                          <p:spTgt spid="2560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6003">
                                            <p:txEl>
                                              <p:pRg st="2" end="2"/>
                                            </p:txEl>
                                          </p:spTgt>
                                        </p:tgtEl>
                                        <p:attrNameLst>
                                          <p:attrName>style.visibility</p:attrName>
                                        </p:attrNameLst>
                                      </p:cBhvr>
                                      <p:to>
                                        <p:strVal val="visible"/>
                                      </p:to>
                                    </p:set>
                                    <p:animEffect transition="in" filter="dissolve">
                                      <p:cBhvr>
                                        <p:cTn id="17" dur="500"/>
                                        <p:tgtEl>
                                          <p:spTgt spid="256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build="p" bldLvl="3"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pPr>
              <a:defRPr/>
            </a:pPr>
            <a:r>
              <a:rPr lang="en-US" dirty="0"/>
              <a:t>Where Did All the Water For the Flood Come From?</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0" y="0"/>
            <a:ext cx="12192000" cy="640522"/>
          </a:xfrm>
        </p:spPr>
        <p:txBody>
          <a:bodyPr>
            <a:normAutofit/>
          </a:bodyPr>
          <a:lstStyle/>
          <a:p>
            <a:pPr algn="ctr" eaLnBrk="1" hangingPunct="1">
              <a:defRPr/>
            </a:pPr>
            <a:r>
              <a:rPr lang="en-US" sz="4000" b="1" dirty="0"/>
              <a:t>Where Did All the Water For the Flood Come From?</a:t>
            </a:r>
          </a:p>
        </p:txBody>
      </p:sp>
      <p:sp>
        <p:nvSpPr>
          <p:cNvPr id="260099" name="Rectangle 3"/>
          <p:cNvSpPr>
            <a:spLocks noGrp="1" noChangeArrowheads="1"/>
          </p:cNvSpPr>
          <p:nvPr>
            <p:ph idx="1"/>
          </p:nvPr>
        </p:nvSpPr>
        <p:spPr>
          <a:xfrm>
            <a:off x="335721" y="834887"/>
            <a:ext cx="11617739" cy="6023113"/>
          </a:xfrm>
          <a:noFill/>
        </p:spPr>
        <p:txBody>
          <a:bodyPr>
            <a:normAutofit fontScale="92500" lnSpcReduction="10000"/>
          </a:bodyPr>
          <a:lstStyle/>
          <a:p>
            <a:pPr eaLnBrk="1" hangingPunct="1"/>
            <a:r>
              <a:rPr lang="en-US" sz="3200" b="1" dirty="0"/>
              <a:t>Genesis 7:11 - </a:t>
            </a:r>
            <a:r>
              <a:rPr lang="en-US" sz="3200" i="1" dirty="0">
                <a:solidFill>
                  <a:srgbClr val="000099"/>
                </a:solidFill>
                <a:latin typeface="Cambria" pitchFamily="18" charset="0"/>
              </a:rPr>
              <a:t>In the six hundredth year of Noah's life, in the second month, on the seventeenth day of the month, on that day all </a:t>
            </a:r>
            <a:r>
              <a:rPr lang="en-US" sz="3200" b="1" i="1" dirty="0">
                <a:solidFill>
                  <a:srgbClr val="000099"/>
                </a:solidFill>
                <a:latin typeface="Cambria" pitchFamily="18" charset="0"/>
              </a:rPr>
              <a:t>the fountains of the great deep </a:t>
            </a:r>
            <a:r>
              <a:rPr lang="en-US" sz="3200" i="1" dirty="0">
                <a:solidFill>
                  <a:srgbClr val="000099"/>
                </a:solidFill>
                <a:latin typeface="Cambria" pitchFamily="18" charset="0"/>
              </a:rPr>
              <a:t>burst forth, and </a:t>
            </a:r>
            <a:r>
              <a:rPr lang="en-US" sz="3200" b="1" i="1" dirty="0">
                <a:solidFill>
                  <a:srgbClr val="000099"/>
                </a:solidFill>
                <a:latin typeface="Cambria" pitchFamily="18" charset="0"/>
              </a:rPr>
              <a:t>the windows of the heavens </a:t>
            </a:r>
            <a:r>
              <a:rPr lang="en-US" sz="3200" i="1" dirty="0">
                <a:solidFill>
                  <a:srgbClr val="000099"/>
                </a:solidFill>
                <a:latin typeface="Cambria" pitchFamily="18" charset="0"/>
              </a:rPr>
              <a:t>were opened. </a:t>
            </a:r>
          </a:p>
          <a:p>
            <a:pPr eaLnBrk="1" hangingPunct="1">
              <a:buFontTx/>
              <a:buNone/>
            </a:pPr>
            <a:endParaRPr lang="en-US" sz="1100" b="1" dirty="0"/>
          </a:p>
          <a:p>
            <a:pPr eaLnBrk="1" hangingPunct="1">
              <a:buFontTx/>
              <a:buNone/>
            </a:pPr>
            <a:r>
              <a:rPr lang="en-US" sz="3600" b="1" dirty="0">
                <a:latin typeface="Calibri" pitchFamily="34" charset="0"/>
              </a:rPr>
              <a:t>Two Sources:</a:t>
            </a:r>
          </a:p>
          <a:p>
            <a:pPr eaLnBrk="1" hangingPunct="1">
              <a:buFontTx/>
              <a:buNone/>
            </a:pPr>
            <a:endParaRPr lang="en-US" sz="1100" b="1" dirty="0">
              <a:latin typeface="Calibri" pitchFamily="34" charset="0"/>
            </a:endParaRPr>
          </a:p>
          <a:p>
            <a:pPr eaLnBrk="1" hangingPunct="1">
              <a:buFontTx/>
              <a:buNone/>
            </a:pPr>
            <a:r>
              <a:rPr lang="en-US" sz="3200" b="1" dirty="0">
                <a:latin typeface="Calibri" pitchFamily="34" charset="0"/>
              </a:rPr>
              <a:t>1. The Fountains of the Great Deep</a:t>
            </a:r>
          </a:p>
          <a:p>
            <a:pPr lvl="1" eaLnBrk="1" hangingPunct="1"/>
            <a:r>
              <a:rPr lang="en-US" sz="3200" dirty="0">
                <a:latin typeface="Calibri" pitchFamily="34" charset="0"/>
              </a:rPr>
              <a:t>May Have Lasted For </a:t>
            </a:r>
            <a:r>
              <a:rPr lang="en-US" sz="3200" b="1" dirty="0">
                <a:solidFill>
                  <a:srgbClr val="FF0000"/>
                </a:solidFill>
                <a:latin typeface="Calibri" pitchFamily="34" charset="0"/>
              </a:rPr>
              <a:t>150</a:t>
            </a:r>
            <a:r>
              <a:rPr lang="en-US" sz="3200" b="1" dirty="0">
                <a:latin typeface="Calibri" pitchFamily="34" charset="0"/>
              </a:rPr>
              <a:t> </a:t>
            </a:r>
            <a:r>
              <a:rPr lang="en-US" sz="3200" dirty="0">
                <a:latin typeface="Calibri" pitchFamily="34" charset="0"/>
              </a:rPr>
              <a:t>days</a:t>
            </a:r>
          </a:p>
          <a:p>
            <a:pPr lvl="1" eaLnBrk="1" hangingPunct="1"/>
            <a:r>
              <a:rPr lang="en-US" sz="3200" dirty="0">
                <a:latin typeface="Calibri" pitchFamily="34" charset="0"/>
              </a:rPr>
              <a:t>Came from </a:t>
            </a:r>
            <a:r>
              <a:rPr lang="en-US" sz="3200" b="1" dirty="0">
                <a:solidFill>
                  <a:srgbClr val="FF0000"/>
                </a:solidFill>
                <a:latin typeface="Calibri" pitchFamily="34" charset="0"/>
              </a:rPr>
              <a:t>within</a:t>
            </a:r>
            <a:r>
              <a:rPr lang="en-US" sz="3200" b="1" dirty="0">
                <a:latin typeface="Calibri" pitchFamily="34" charset="0"/>
              </a:rPr>
              <a:t> </a:t>
            </a:r>
            <a:r>
              <a:rPr lang="en-US" sz="3200" dirty="0">
                <a:latin typeface="Calibri" pitchFamily="34" charset="0"/>
              </a:rPr>
              <a:t>the earth</a:t>
            </a:r>
          </a:p>
          <a:p>
            <a:pPr lvl="1" eaLnBrk="1" hangingPunct="1"/>
            <a:r>
              <a:rPr lang="en-US" sz="3200" dirty="0">
                <a:latin typeface="Calibri" pitchFamily="34" charset="0"/>
              </a:rPr>
              <a:t>Probably Involved a Great Deal of </a:t>
            </a:r>
            <a:r>
              <a:rPr lang="en-US" sz="3200" b="1" dirty="0">
                <a:solidFill>
                  <a:srgbClr val="FF0000"/>
                </a:solidFill>
                <a:latin typeface="Calibri" pitchFamily="34" charset="0"/>
              </a:rPr>
              <a:t>Volcanic</a:t>
            </a:r>
            <a:r>
              <a:rPr lang="en-US" sz="3200" b="1" dirty="0">
                <a:latin typeface="Calibri" pitchFamily="34" charset="0"/>
              </a:rPr>
              <a:t> </a:t>
            </a:r>
            <a:r>
              <a:rPr lang="en-US" sz="3200" dirty="0">
                <a:latin typeface="Calibri" pitchFamily="34" charset="0"/>
              </a:rPr>
              <a:t>Activity</a:t>
            </a:r>
          </a:p>
          <a:p>
            <a:pPr eaLnBrk="1" hangingPunct="1">
              <a:buFontTx/>
              <a:buNone/>
            </a:pPr>
            <a:r>
              <a:rPr lang="en-US" sz="3200" b="1" dirty="0">
                <a:latin typeface="Calibri" pitchFamily="34" charset="0"/>
              </a:rPr>
              <a:t>2. The “Windows” of the Heavens </a:t>
            </a:r>
          </a:p>
          <a:p>
            <a:pPr lvl="1" eaLnBrk="1" hangingPunct="1"/>
            <a:r>
              <a:rPr lang="en-US" sz="3200" dirty="0">
                <a:latin typeface="Calibri" pitchFamily="34" charset="0"/>
              </a:rPr>
              <a:t>An Extraordinary Rain</a:t>
            </a:r>
          </a:p>
          <a:p>
            <a:pPr lvl="1" eaLnBrk="1" hangingPunct="1"/>
            <a:r>
              <a:rPr lang="en-US" sz="3200" dirty="0">
                <a:latin typeface="Calibri" pitchFamily="34" charset="0"/>
              </a:rPr>
              <a:t>Lasted for "</a:t>
            </a:r>
            <a:r>
              <a:rPr lang="en-US" sz="3200" b="1" dirty="0">
                <a:solidFill>
                  <a:srgbClr val="FF0000"/>
                </a:solidFill>
                <a:latin typeface="Calibri" pitchFamily="34" charset="0"/>
              </a:rPr>
              <a:t>40</a:t>
            </a:r>
            <a:r>
              <a:rPr lang="en-US" sz="3200" b="1" dirty="0">
                <a:latin typeface="Calibri" pitchFamily="34" charset="0"/>
              </a:rPr>
              <a:t> </a:t>
            </a:r>
            <a:r>
              <a:rPr lang="en-US" sz="3200" dirty="0">
                <a:latin typeface="Calibri" pitchFamily="34" charset="0"/>
              </a:rPr>
              <a:t>days and </a:t>
            </a:r>
            <a:r>
              <a:rPr lang="en-US" sz="3200" b="1" dirty="0">
                <a:solidFill>
                  <a:srgbClr val="FF0000"/>
                </a:solidFill>
                <a:latin typeface="Calibri" pitchFamily="34" charset="0"/>
              </a:rPr>
              <a:t>40</a:t>
            </a:r>
            <a:r>
              <a:rPr lang="en-US" sz="3200" b="1" dirty="0">
                <a:latin typeface="Calibri" pitchFamily="34" charset="0"/>
              </a:rPr>
              <a:t> </a:t>
            </a:r>
            <a:r>
              <a:rPr lang="en-US" sz="3200" dirty="0">
                <a:latin typeface="Calibri" pitchFamily="34" charset="0"/>
              </a:rPr>
              <a:t>nights"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0099">
                                            <p:txEl>
                                              <p:pRg st="2" end="2"/>
                                            </p:txEl>
                                          </p:spTgt>
                                        </p:tgtEl>
                                        <p:attrNameLst>
                                          <p:attrName>style.visibility</p:attrName>
                                        </p:attrNameLst>
                                      </p:cBhvr>
                                      <p:to>
                                        <p:strVal val="visible"/>
                                      </p:to>
                                    </p:set>
                                    <p:animEffect transition="in" filter="dissolve">
                                      <p:cBhvr>
                                        <p:cTn id="7" dur="500"/>
                                        <p:tgtEl>
                                          <p:spTgt spid="26009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0099">
                                            <p:txEl>
                                              <p:pRg st="4" end="4"/>
                                            </p:txEl>
                                          </p:spTgt>
                                        </p:tgtEl>
                                        <p:attrNameLst>
                                          <p:attrName>style.visibility</p:attrName>
                                        </p:attrNameLst>
                                      </p:cBhvr>
                                      <p:to>
                                        <p:strVal val="visible"/>
                                      </p:to>
                                    </p:set>
                                    <p:animEffect transition="in" filter="dissolve">
                                      <p:cBhvr>
                                        <p:cTn id="12" dur="500"/>
                                        <p:tgtEl>
                                          <p:spTgt spid="260099">
                                            <p:txEl>
                                              <p:pRg st="4" end="4"/>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60099">
                                            <p:txEl>
                                              <p:pRg st="5" end="5"/>
                                            </p:txEl>
                                          </p:spTgt>
                                        </p:tgtEl>
                                        <p:attrNameLst>
                                          <p:attrName>style.visibility</p:attrName>
                                        </p:attrNameLst>
                                      </p:cBhvr>
                                      <p:to>
                                        <p:strVal val="visible"/>
                                      </p:to>
                                    </p:set>
                                    <p:animEffect transition="in" filter="dissolve">
                                      <p:cBhvr>
                                        <p:cTn id="15" dur="500"/>
                                        <p:tgtEl>
                                          <p:spTgt spid="260099">
                                            <p:txEl>
                                              <p:pRg st="5" end="5"/>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60099">
                                            <p:txEl>
                                              <p:pRg st="6" end="6"/>
                                            </p:txEl>
                                          </p:spTgt>
                                        </p:tgtEl>
                                        <p:attrNameLst>
                                          <p:attrName>style.visibility</p:attrName>
                                        </p:attrNameLst>
                                      </p:cBhvr>
                                      <p:to>
                                        <p:strVal val="visible"/>
                                      </p:to>
                                    </p:set>
                                    <p:animEffect transition="in" filter="dissolve">
                                      <p:cBhvr>
                                        <p:cTn id="18" dur="500"/>
                                        <p:tgtEl>
                                          <p:spTgt spid="260099">
                                            <p:txEl>
                                              <p:pRg st="6" end="6"/>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60099">
                                            <p:txEl>
                                              <p:pRg st="7" end="7"/>
                                            </p:txEl>
                                          </p:spTgt>
                                        </p:tgtEl>
                                        <p:attrNameLst>
                                          <p:attrName>style.visibility</p:attrName>
                                        </p:attrNameLst>
                                      </p:cBhvr>
                                      <p:to>
                                        <p:strVal val="visible"/>
                                      </p:to>
                                    </p:set>
                                    <p:animEffect transition="in" filter="dissolve">
                                      <p:cBhvr>
                                        <p:cTn id="21" dur="500"/>
                                        <p:tgtEl>
                                          <p:spTgt spid="260099">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60099">
                                            <p:txEl>
                                              <p:pRg st="8" end="8"/>
                                            </p:txEl>
                                          </p:spTgt>
                                        </p:tgtEl>
                                        <p:attrNameLst>
                                          <p:attrName>style.visibility</p:attrName>
                                        </p:attrNameLst>
                                      </p:cBhvr>
                                      <p:to>
                                        <p:strVal val="visible"/>
                                      </p:to>
                                    </p:set>
                                    <p:animEffect transition="in" filter="dissolve">
                                      <p:cBhvr>
                                        <p:cTn id="26" dur="500"/>
                                        <p:tgtEl>
                                          <p:spTgt spid="260099">
                                            <p:txEl>
                                              <p:pRg st="8" end="8"/>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60099">
                                            <p:txEl>
                                              <p:pRg st="9" end="9"/>
                                            </p:txEl>
                                          </p:spTgt>
                                        </p:tgtEl>
                                        <p:attrNameLst>
                                          <p:attrName>style.visibility</p:attrName>
                                        </p:attrNameLst>
                                      </p:cBhvr>
                                      <p:to>
                                        <p:strVal val="visible"/>
                                      </p:to>
                                    </p:set>
                                    <p:animEffect transition="in" filter="dissolve">
                                      <p:cBhvr>
                                        <p:cTn id="29" dur="500"/>
                                        <p:tgtEl>
                                          <p:spTgt spid="260099">
                                            <p:txEl>
                                              <p:pRg st="9" end="9"/>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60099">
                                            <p:txEl>
                                              <p:pRg st="10" end="10"/>
                                            </p:txEl>
                                          </p:spTgt>
                                        </p:tgtEl>
                                        <p:attrNameLst>
                                          <p:attrName>style.visibility</p:attrName>
                                        </p:attrNameLst>
                                      </p:cBhvr>
                                      <p:to>
                                        <p:strVal val="visible"/>
                                      </p:to>
                                    </p:set>
                                    <p:animEffect transition="in" filter="dissolve">
                                      <p:cBhvr>
                                        <p:cTn id="32" dur="500"/>
                                        <p:tgtEl>
                                          <p:spTgt spid="2600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0" y="0"/>
            <a:ext cx="12192000" cy="762000"/>
          </a:xfrm>
        </p:spPr>
        <p:txBody>
          <a:bodyPr>
            <a:normAutofit/>
          </a:bodyPr>
          <a:lstStyle/>
          <a:p>
            <a:pPr algn="ctr" eaLnBrk="1" hangingPunct="1">
              <a:defRPr/>
            </a:pPr>
            <a:r>
              <a:rPr lang="en-US" sz="4800" b="1" dirty="0"/>
              <a:t>What  Are the Fountains of the Deep?</a:t>
            </a:r>
          </a:p>
        </p:txBody>
      </p:sp>
      <p:sp>
        <p:nvSpPr>
          <p:cNvPr id="268291" name="Rectangle 3"/>
          <p:cNvSpPr>
            <a:spLocks noGrp="1" noChangeArrowheads="1"/>
          </p:cNvSpPr>
          <p:nvPr>
            <p:ph idx="1"/>
          </p:nvPr>
        </p:nvSpPr>
        <p:spPr>
          <a:xfrm>
            <a:off x="261257" y="762000"/>
            <a:ext cx="11643360" cy="5715000"/>
          </a:xfrm>
          <a:noFill/>
        </p:spPr>
        <p:txBody>
          <a:bodyPr>
            <a:noAutofit/>
          </a:bodyPr>
          <a:lstStyle/>
          <a:p>
            <a:pPr eaLnBrk="1" hangingPunct="1"/>
            <a:r>
              <a:rPr lang="en-US" sz="3200" b="1" dirty="0">
                <a:latin typeface="Calibri" pitchFamily="34" charset="0"/>
              </a:rPr>
              <a:t>Referred to </a:t>
            </a:r>
            <a:r>
              <a:rPr lang="en-US" sz="3200" b="1" u="sng" dirty="0">
                <a:latin typeface="Calibri" pitchFamily="34" charset="0"/>
              </a:rPr>
              <a:t>twice</a:t>
            </a:r>
            <a:r>
              <a:rPr lang="en-US" sz="3200" b="1" dirty="0">
                <a:latin typeface="Calibri" pitchFamily="34" charset="0"/>
              </a:rPr>
              <a:t> in the flood account:</a:t>
            </a:r>
          </a:p>
          <a:p>
            <a:pPr lvl="1" eaLnBrk="1" hangingPunct="1"/>
            <a:r>
              <a:rPr lang="en-US" sz="2800" b="1" dirty="0">
                <a:solidFill>
                  <a:srgbClr val="000000"/>
                </a:solidFill>
              </a:rPr>
              <a:t>Genesis 7:11 – </a:t>
            </a:r>
            <a:r>
              <a:rPr lang="en-US" sz="2800" b="1" i="1" dirty="0">
                <a:solidFill>
                  <a:srgbClr val="000099"/>
                </a:solidFill>
                <a:latin typeface="Cambria" pitchFamily="18" charset="0"/>
              </a:rPr>
              <a:t>… </a:t>
            </a:r>
            <a:r>
              <a:rPr lang="en-US" sz="2800" i="1" dirty="0">
                <a:solidFill>
                  <a:srgbClr val="000099"/>
                </a:solidFill>
                <a:latin typeface="Cambria" pitchFamily="18" charset="0"/>
              </a:rPr>
              <a:t>the fountains of the great deep </a:t>
            </a:r>
            <a:r>
              <a:rPr lang="en-US" sz="2800" b="1" i="1" dirty="0">
                <a:solidFill>
                  <a:srgbClr val="000099"/>
                </a:solidFill>
                <a:latin typeface="Cambria" pitchFamily="18" charset="0"/>
              </a:rPr>
              <a:t>burst forth</a:t>
            </a:r>
            <a:r>
              <a:rPr lang="en-US" sz="2800" i="1" dirty="0">
                <a:solidFill>
                  <a:srgbClr val="000099"/>
                </a:solidFill>
                <a:latin typeface="Cambria" pitchFamily="18" charset="0"/>
              </a:rPr>
              <a:t>…</a:t>
            </a:r>
            <a:endParaRPr lang="en-US" sz="2800" b="1" i="1" dirty="0">
              <a:solidFill>
                <a:srgbClr val="000099"/>
              </a:solidFill>
              <a:latin typeface="Cambria" pitchFamily="18" charset="0"/>
            </a:endParaRPr>
          </a:p>
          <a:p>
            <a:pPr lvl="1" eaLnBrk="1" hangingPunct="1"/>
            <a:r>
              <a:rPr lang="en-US" sz="2800" b="1" dirty="0">
                <a:solidFill>
                  <a:srgbClr val="000000"/>
                </a:solidFill>
              </a:rPr>
              <a:t>Genesis 8:2 -</a:t>
            </a:r>
            <a:r>
              <a:rPr lang="en-US" sz="2800" b="1" dirty="0"/>
              <a:t> </a:t>
            </a:r>
            <a:r>
              <a:rPr lang="en-US" sz="2800" i="1" dirty="0">
                <a:solidFill>
                  <a:srgbClr val="000099"/>
                </a:solidFill>
                <a:latin typeface="Cambria" pitchFamily="18" charset="0"/>
              </a:rPr>
              <a:t>The fountains of the deep… </a:t>
            </a:r>
            <a:r>
              <a:rPr lang="en-US" sz="2800" b="1" i="1" dirty="0">
                <a:solidFill>
                  <a:srgbClr val="000099"/>
                </a:solidFill>
                <a:latin typeface="Cambria" pitchFamily="18" charset="0"/>
              </a:rPr>
              <a:t>were closed</a:t>
            </a:r>
            <a:r>
              <a:rPr lang="en-US" sz="2800" i="1" dirty="0">
                <a:solidFill>
                  <a:srgbClr val="000099"/>
                </a:solidFill>
                <a:latin typeface="Cambria" pitchFamily="18" charset="0"/>
              </a:rPr>
              <a:t>…</a:t>
            </a:r>
            <a:endParaRPr lang="en-US" sz="2800" b="1" i="1" dirty="0">
              <a:solidFill>
                <a:srgbClr val="000099"/>
              </a:solidFill>
              <a:latin typeface="Cambria" pitchFamily="18" charset="0"/>
            </a:endParaRPr>
          </a:p>
          <a:p>
            <a:r>
              <a:rPr lang="en-US" sz="3200" dirty="0">
                <a:latin typeface="Calibri" pitchFamily="34" charset="0"/>
              </a:rPr>
              <a:t>As best we can tell, the “</a:t>
            </a:r>
            <a:r>
              <a:rPr lang="en-US" sz="3200" i="1" dirty="0">
                <a:solidFill>
                  <a:srgbClr val="000099"/>
                </a:solidFill>
                <a:latin typeface="Cambria" pitchFamily="18" charset="0"/>
              </a:rPr>
              <a:t>fountains of the great deep </a:t>
            </a:r>
            <a:r>
              <a:rPr lang="en-US" sz="3200" dirty="0">
                <a:latin typeface="Calibri" pitchFamily="34" charset="0"/>
              </a:rPr>
              <a:t>” seem to be underground water sources that existed deep within the earth </a:t>
            </a:r>
            <a:r>
              <a:rPr lang="en-US" sz="3200" b="1" i="1" dirty="0">
                <a:latin typeface="Calibri" pitchFamily="34" charset="0"/>
              </a:rPr>
              <a:t>prior</a:t>
            </a:r>
            <a:r>
              <a:rPr lang="en-US" sz="3200" dirty="0">
                <a:latin typeface="Calibri" pitchFamily="34" charset="0"/>
              </a:rPr>
              <a:t> to the flood. </a:t>
            </a:r>
          </a:p>
          <a:p>
            <a:r>
              <a:rPr lang="en-US" sz="3200" dirty="0">
                <a:latin typeface="Calibri" pitchFamily="34" charset="0"/>
              </a:rPr>
              <a:t>These springs are said to “</a:t>
            </a:r>
            <a:r>
              <a:rPr lang="en-US" sz="3200" i="1" dirty="0">
                <a:solidFill>
                  <a:srgbClr val="000099"/>
                </a:solidFill>
                <a:latin typeface="Cambria" pitchFamily="18" charset="0"/>
              </a:rPr>
              <a:t>burst forth</a:t>
            </a:r>
            <a:r>
              <a:rPr lang="en-US" sz="3200" dirty="0">
                <a:latin typeface="Calibri" pitchFamily="34" charset="0"/>
              </a:rPr>
              <a:t>” which seems to imply a violent release of the water as it breaks through the ground. </a:t>
            </a:r>
          </a:p>
          <a:p>
            <a:pPr eaLnBrk="1" hangingPunct="1"/>
            <a:r>
              <a:rPr lang="en-US" sz="3200" dirty="0">
                <a:latin typeface="Calibri" pitchFamily="34" charset="0"/>
              </a:rPr>
              <a:t>Note: Given the number of volcanic rocks that we see interspersed between the layers in the rocks laid down by the Flood – it seems likely that the bursting forth of these fountains involved an large number </a:t>
            </a:r>
            <a:r>
              <a:rPr lang="en-US" sz="3200" b="1" i="1" dirty="0">
                <a:latin typeface="Calibri" pitchFamily="34" charset="0"/>
              </a:rPr>
              <a:t>volcanic eruptions </a:t>
            </a:r>
            <a:r>
              <a:rPr lang="en-US" sz="3200" dirty="0">
                <a:latin typeface="Calibri" pitchFamily="34" charset="0"/>
              </a:rPr>
              <a:t>as well.  </a:t>
            </a:r>
          </a:p>
        </p:txBody>
      </p:sp>
      <p:sp>
        <p:nvSpPr>
          <p:cNvPr id="52228" name="Text Box 4"/>
          <p:cNvSpPr txBox="1">
            <a:spLocks noChangeArrowheads="1"/>
          </p:cNvSpPr>
          <p:nvPr/>
        </p:nvSpPr>
        <p:spPr bwMode="auto">
          <a:xfrm>
            <a:off x="1828800" y="6488668"/>
            <a:ext cx="8382000" cy="369332"/>
          </a:xfrm>
          <a:prstGeom prst="rect">
            <a:avLst/>
          </a:prstGeom>
          <a:noFill/>
          <a:ln w="9525">
            <a:noFill/>
            <a:miter lim="800000"/>
            <a:headEnd/>
            <a:tailEnd/>
          </a:ln>
        </p:spPr>
        <p:txBody>
          <a:bodyPr>
            <a:spAutoFit/>
          </a:bodyPr>
          <a:lstStyle/>
          <a:p>
            <a:pPr eaLnBrk="0" hangingPunct="0">
              <a:spcBef>
                <a:spcPct val="0"/>
              </a:spcBef>
              <a:buFontTx/>
              <a:buNone/>
            </a:pPr>
            <a:r>
              <a:rPr lang="en-US" b="1" dirty="0"/>
              <a:t>http://www.answersingenesis.org/home/area/answersbook /flood12.asp#2</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animEffect transition="in" filter="dissolve">
                                      <p:cBhvr>
                                        <p:cTn id="7" dur="500"/>
                                        <p:tgtEl>
                                          <p:spTgt spid="26829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8291">
                                            <p:txEl>
                                              <p:pRg st="1" end="1"/>
                                            </p:txEl>
                                          </p:spTgt>
                                        </p:tgtEl>
                                        <p:attrNameLst>
                                          <p:attrName>style.visibility</p:attrName>
                                        </p:attrNameLst>
                                      </p:cBhvr>
                                      <p:to>
                                        <p:strVal val="visible"/>
                                      </p:to>
                                    </p:set>
                                    <p:animEffect transition="in" filter="dissolve">
                                      <p:cBhvr>
                                        <p:cTn id="10" dur="500"/>
                                        <p:tgtEl>
                                          <p:spTgt spid="268291">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8291">
                                            <p:txEl>
                                              <p:pRg st="2" end="2"/>
                                            </p:txEl>
                                          </p:spTgt>
                                        </p:tgtEl>
                                        <p:attrNameLst>
                                          <p:attrName>style.visibility</p:attrName>
                                        </p:attrNameLst>
                                      </p:cBhvr>
                                      <p:to>
                                        <p:strVal val="visible"/>
                                      </p:to>
                                    </p:set>
                                    <p:animEffect transition="in" filter="dissolve">
                                      <p:cBhvr>
                                        <p:cTn id="13" dur="500"/>
                                        <p:tgtEl>
                                          <p:spTgt spid="26829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68291">
                                            <p:txEl>
                                              <p:pRg st="3" end="3"/>
                                            </p:txEl>
                                          </p:spTgt>
                                        </p:tgtEl>
                                        <p:attrNameLst>
                                          <p:attrName>style.visibility</p:attrName>
                                        </p:attrNameLst>
                                      </p:cBhvr>
                                      <p:to>
                                        <p:strVal val="visible"/>
                                      </p:to>
                                    </p:set>
                                    <p:animEffect transition="in" filter="dissolve">
                                      <p:cBhvr>
                                        <p:cTn id="18" dur="500"/>
                                        <p:tgtEl>
                                          <p:spTgt spid="26829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68291">
                                            <p:txEl>
                                              <p:pRg st="4" end="4"/>
                                            </p:txEl>
                                          </p:spTgt>
                                        </p:tgtEl>
                                        <p:attrNameLst>
                                          <p:attrName>style.visibility</p:attrName>
                                        </p:attrNameLst>
                                      </p:cBhvr>
                                      <p:to>
                                        <p:strVal val="visible"/>
                                      </p:to>
                                    </p:set>
                                    <p:animEffect transition="in" filter="dissolve">
                                      <p:cBhvr>
                                        <p:cTn id="23" dur="500"/>
                                        <p:tgtEl>
                                          <p:spTgt spid="268291">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8291">
                                            <p:txEl>
                                              <p:pRg st="5" end="5"/>
                                            </p:txEl>
                                          </p:spTgt>
                                        </p:tgtEl>
                                        <p:attrNameLst>
                                          <p:attrName>style.visibility</p:attrName>
                                        </p:attrNameLst>
                                      </p:cBhvr>
                                      <p:to>
                                        <p:strVal val="visible"/>
                                      </p:to>
                                    </p:set>
                                    <p:animEffect transition="in" filter="dissolve">
                                      <p:cBhvr>
                                        <p:cTn id="28" dur="500"/>
                                        <p:tgtEl>
                                          <p:spTgt spid="268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p:nvPr>
        </p:nvSpPr>
        <p:spPr>
          <a:xfrm>
            <a:off x="0" y="1"/>
            <a:ext cx="12192000" cy="870226"/>
          </a:xfrm>
        </p:spPr>
        <p:txBody>
          <a:bodyPr>
            <a:normAutofit/>
          </a:bodyPr>
          <a:lstStyle/>
          <a:p>
            <a:pPr algn="ctr"/>
            <a:r>
              <a:rPr lang="en-US" sz="5400" b="1" dirty="0">
                <a:latin typeface="Calibri Light" panose="020F0302020204030204" pitchFamily="34" charset="0"/>
                <a:ea typeface="Calibri Light" panose="020F0302020204030204" pitchFamily="34" charset="0"/>
                <a:cs typeface="Calibri Light" panose="020F0302020204030204" pitchFamily="34" charset="0"/>
              </a:rPr>
              <a:t>Fountains of the Deep Burst Forth?</a:t>
            </a:r>
          </a:p>
        </p:txBody>
      </p:sp>
      <p:sp>
        <p:nvSpPr>
          <p:cNvPr id="53251" name="Text Box 7"/>
          <p:cNvSpPr txBox="1">
            <a:spLocks noChangeArrowheads="1"/>
          </p:cNvSpPr>
          <p:nvPr/>
        </p:nvSpPr>
        <p:spPr bwMode="auto">
          <a:xfrm>
            <a:off x="1676400" y="5638801"/>
            <a:ext cx="8839200" cy="1006475"/>
          </a:xfrm>
          <a:prstGeom prst="rect">
            <a:avLst/>
          </a:prstGeom>
          <a:noFill/>
          <a:ln w="9525">
            <a:noFill/>
            <a:miter lim="800000"/>
            <a:headEnd/>
            <a:tailEnd/>
          </a:ln>
        </p:spPr>
        <p:txBody>
          <a:bodyPr>
            <a:spAutoFit/>
          </a:bodyPr>
          <a:lstStyle/>
          <a:p>
            <a:pPr algn="ctr" eaLnBrk="0" hangingPunct="0">
              <a:spcBef>
                <a:spcPct val="0"/>
              </a:spcBef>
              <a:buFontTx/>
              <a:buNone/>
            </a:pPr>
            <a:r>
              <a:rPr lang="en-US" sz="2000" dirty="0"/>
              <a:t>Taken from Walt Brown, Ph.D., </a:t>
            </a:r>
            <a:r>
              <a:rPr lang="en-US" sz="2000" i="1" dirty="0"/>
              <a:t>In the Beginning – Compelling Evidence for Creation and the Flood</a:t>
            </a:r>
            <a:r>
              <a:rPr lang="en-US" sz="2000" dirty="0"/>
              <a:t>, 7</a:t>
            </a:r>
            <a:r>
              <a:rPr lang="en-US" sz="2000" baseline="30000" dirty="0"/>
              <a:t>th</a:t>
            </a:r>
            <a:r>
              <a:rPr lang="en-US" sz="2000" dirty="0"/>
              <a:t> Edition, 2001, p.101  </a:t>
            </a:r>
          </a:p>
          <a:p>
            <a:pPr algn="ctr" eaLnBrk="0" hangingPunct="0">
              <a:spcBef>
                <a:spcPct val="0"/>
              </a:spcBef>
              <a:buFontTx/>
              <a:buNone/>
            </a:pPr>
            <a:r>
              <a:rPr lang="en-US" sz="2000" dirty="0"/>
              <a:t>Available at www.creationscience.com</a:t>
            </a:r>
          </a:p>
        </p:txBody>
      </p:sp>
      <p:pic>
        <p:nvPicPr>
          <p:cNvPr id="53252" name="Picture 9" descr="FountainsOfDeep1"/>
          <p:cNvPicPr>
            <a:picLocks noChangeAspect="1" noChangeArrowheads="1"/>
          </p:cNvPicPr>
          <p:nvPr/>
        </p:nvPicPr>
        <p:blipFill>
          <a:blip r:embed="rId2" cstate="print"/>
          <a:srcRect/>
          <a:stretch>
            <a:fillRect/>
          </a:stretch>
        </p:blipFill>
        <p:spPr bwMode="auto">
          <a:xfrm>
            <a:off x="2524125" y="1614489"/>
            <a:ext cx="7143750" cy="36290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a:xfrm>
            <a:off x="0" y="0"/>
            <a:ext cx="12157166" cy="533400"/>
          </a:xfrm>
        </p:spPr>
        <p:txBody>
          <a:bodyPr/>
          <a:lstStyle/>
          <a:p>
            <a:r>
              <a:rPr lang="en-US" sz="4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Springs (or Fountains) of the Deep Burst Forth?</a:t>
            </a:r>
          </a:p>
        </p:txBody>
      </p:sp>
      <p:sp>
        <p:nvSpPr>
          <p:cNvPr id="54275" name="Text Box 6"/>
          <p:cNvSpPr txBox="1">
            <a:spLocks noChangeArrowheads="1"/>
          </p:cNvSpPr>
          <p:nvPr/>
        </p:nvSpPr>
        <p:spPr bwMode="auto">
          <a:xfrm>
            <a:off x="1676400" y="6248401"/>
            <a:ext cx="3613150" cy="396875"/>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b="1">
                <a:solidFill>
                  <a:srgbClr val="FFFF00"/>
                </a:solidFill>
                <a:latin typeface="Times New Roman" pitchFamily="18" charset="0"/>
              </a:rPr>
              <a:t>Brown, </a:t>
            </a:r>
            <a:r>
              <a:rPr lang="en-US" sz="2000" b="1" i="1">
                <a:solidFill>
                  <a:srgbClr val="FFFF00"/>
                </a:solidFill>
                <a:latin typeface="Times New Roman" pitchFamily="18" charset="0"/>
              </a:rPr>
              <a:t>In the Beginning</a:t>
            </a:r>
            <a:r>
              <a:rPr lang="en-US" sz="2000" b="1">
                <a:solidFill>
                  <a:srgbClr val="FFFF00"/>
                </a:solidFill>
                <a:latin typeface="Times New Roman" pitchFamily="18" charset="0"/>
              </a:rPr>
              <a:t>, p.101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pPr>
              <a:defRPr/>
            </a:pPr>
            <a:r>
              <a:rPr lang="en-US" dirty="0"/>
              <a:t>Where Did All the Water Go After the Flood?</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0" y="0"/>
            <a:ext cx="12192000" cy="838200"/>
          </a:xfrm>
          <a:effectLst/>
        </p:spPr>
        <p:txBody>
          <a:bodyPr/>
          <a:lstStyle/>
          <a:p>
            <a:pPr eaLnBrk="1" hangingPunct="1">
              <a:defRPr/>
            </a:pPr>
            <a:r>
              <a:rPr lang="en-US" sz="4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Where Did All the Water Go After the Flood?</a:t>
            </a:r>
          </a:p>
        </p:txBody>
      </p:sp>
      <p:sp>
        <p:nvSpPr>
          <p:cNvPr id="150531" name="Rectangle 3"/>
          <p:cNvSpPr>
            <a:spLocks noGrp="1" noChangeArrowheads="1"/>
          </p:cNvSpPr>
          <p:nvPr>
            <p:ph idx="1"/>
          </p:nvPr>
        </p:nvSpPr>
        <p:spPr>
          <a:xfrm>
            <a:off x="287130" y="799548"/>
            <a:ext cx="11688418" cy="6058452"/>
          </a:xfrm>
          <a:noFill/>
        </p:spPr>
        <p:txBody>
          <a:bodyPr/>
          <a:lstStyle/>
          <a:p>
            <a:pPr marL="0" indent="0" eaLnBrk="1" hangingPunct="1">
              <a:buNone/>
            </a:pPr>
            <a:r>
              <a:rPr lang="en-US" sz="2800" b="1" dirty="0">
                <a:latin typeface="Calibri Light" panose="020F0302020204030204" pitchFamily="34" charset="0"/>
                <a:ea typeface="Calibri Light" panose="020F0302020204030204" pitchFamily="34" charset="0"/>
                <a:cs typeface="Calibri Light" panose="020F0302020204030204" pitchFamily="34" charset="0"/>
              </a:rPr>
              <a:t>Psalm 104:6 – </a:t>
            </a:r>
            <a:r>
              <a:rPr lang="en-US" sz="2800" i="1" dirty="0">
                <a:solidFill>
                  <a:srgbClr val="002060"/>
                </a:solidFill>
                <a:latin typeface="Cambria" pitchFamily="18" charset="0"/>
              </a:rPr>
              <a:t>You covered [the earth] with the deep as with a garment; the waters stood above the mountains. </a:t>
            </a:r>
            <a:r>
              <a:rPr lang="en-US" sz="2800" i="1" baseline="30000" dirty="0">
                <a:solidFill>
                  <a:srgbClr val="002060"/>
                </a:solidFill>
                <a:latin typeface="Cambria" pitchFamily="18" charset="0"/>
              </a:rPr>
              <a:t>7</a:t>
            </a:r>
            <a:r>
              <a:rPr lang="en-US" sz="2800" i="1" dirty="0">
                <a:solidFill>
                  <a:srgbClr val="002060"/>
                </a:solidFill>
                <a:latin typeface="Cambria" pitchFamily="18" charset="0"/>
              </a:rPr>
              <a:t> At your rebuke they fled; at the sound of your thunder they took to flight. </a:t>
            </a:r>
            <a:r>
              <a:rPr lang="en-US" sz="2800" i="1" baseline="30000" dirty="0">
                <a:solidFill>
                  <a:srgbClr val="002060"/>
                </a:solidFill>
                <a:latin typeface="Cambria" pitchFamily="18" charset="0"/>
              </a:rPr>
              <a:t>8</a:t>
            </a:r>
            <a:r>
              <a:rPr lang="en-US" sz="2800" i="1" dirty="0">
                <a:solidFill>
                  <a:srgbClr val="002060"/>
                </a:solidFill>
                <a:latin typeface="Cambria" pitchFamily="18" charset="0"/>
              </a:rPr>
              <a:t> </a:t>
            </a:r>
            <a:r>
              <a:rPr lang="en-US" sz="2800" b="1" i="1" dirty="0">
                <a:solidFill>
                  <a:srgbClr val="002060"/>
                </a:solidFill>
                <a:latin typeface="Cambria" pitchFamily="18" charset="0"/>
              </a:rPr>
              <a:t>The mountains rose, the valleys sank down</a:t>
            </a:r>
            <a:r>
              <a:rPr lang="en-US" sz="2800" i="1" dirty="0">
                <a:solidFill>
                  <a:srgbClr val="002060"/>
                </a:solidFill>
                <a:latin typeface="Cambria" pitchFamily="18" charset="0"/>
              </a:rPr>
              <a:t> to the place that you appointed for them. </a:t>
            </a:r>
            <a:r>
              <a:rPr lang="en-US" sz="2800" i="1" baseline="30000" dirty="0">
                <a:solidFill>
                  <a:srgbClr val="002060"/>
                </a:solidFill>
                <a:latin typeface="Cambria" pitchFamily="18" charset="0"/>
              </a:rPr>
              <a:t>9</a:t>
            </a:r>
            <a:r>
              <a:rPr lang="en-US" sz="2800" i="1" dirty="0">
                <a:solidFill>
                  <a:srgbClr val="002060"/>
                </a:solidFill>
                <a:latin typeface="Cambria" pitchFamily="18" charset="0"/>
              </a:rPr>
              <a:t> You set a boundary that they may not pass, so that they might not again cover the earth. </a:t>
            </a:r>
          </a:p>
          <a:p>
            <a:pPr marL="0" indent="0" eaLnBrk="1" hangingPunct="1">
              <a:buNone/>
            </a:pPr>
            <a:r>
              <a:rPr lang="en-US" sz="2800" dirty="0">
                <a:latin typeface="Calibri" pitchFamily="34" charset="0"/>
              </a:rPr>
              <a:t>If this passage refers to the process that God used at the time of Noah’s flood, then it would </a:t>
            </a:r>
            <a:r>
              <a:rPr lang="en-US" sz="2800" b="1" i="1" dirty="0">
                <a:latin typeface="Calibri" pitchFamily="34" charset="0"/>
              </a:rPr>
              <a:t>seem</a:t>
            </a:r>
            <a:r>
              <a:rPr lang="en-US" sz="2800" dirty="0">
                <a:latin typeface="Calibri" pitchFamily="34" charset="0"/>
              </a:rPr>
              <a:t> to indicate that the bulk of the waters from the flood ended up in today's ocean basins.</a:t>
            </a:r>
          </a:p>
        </p:txBody>
      </p:sp>
      <p:pic>
        <p:nvPicPr>
          <p:cNvPr id="2" name="Picture 5" descr="EarthFlood1">
            <a:extLst>
              <a:ext uri="{FF2B5EF4-FFF2-40B4-BE49-F238E27FC236}">
                <a16:creationId xmlns:a16="http://schemas.microsoft.com/office/drawing/2014/main" id="{281E47F3-80E0-8187-FDF6-651FFC042968}"/>
              </a:ext>
            </a:extLst>
          </p:cNvPr>
          <p:cNvPicPr>
            <a:picLocks noChangeAspect="1" noChangeArrowheads="1"/>
          </p:cNvPicPr>
          <p:nvPr/>
        </p:nvPicPr>
        <p:blipFill>
          <a:blip r:embed="rId3" cstate="print"/>
          <a:srcRect/>
          <a:stretch>
            <a:fillRect/>
          </a:stretch>
        </p:blipFill>
        <p:spPr bwMode="auto">
          <a:xfrm>
            <a:off x="2147956" y="4422913"/>
            <a:ext cx="2381250" cy="2381250"/>
          </a:xfrm>
          <a:prstGeom prst="rect">
            <a:avLst/>
          </a:prstGeom>
          <a:noFill/>
          <a:ln w="9525">
            <a:noFill/>
            <a:miter lim="800000"/>
            <a:headEnd/>
            <a:tailEnd/>
          </a:ln>
        </p:spPr>
      </p:pic>
      <p:pic>
        <p:nvPicPr>
          <p:cNvPr id="3" name="Picture 6" descr="EarthFlood2">
            <a:extLst>
              <a:ext uri="{FF2B5EF4-FFF2-40B4-BE49-F238E27FC236}">
                <a16:creationId xmlns:a16="http://schemas.microsoft.com/office/drawing/2014/main" id="{2577445D-B63F-AA79-27C8-E7609D9C31AA}"/>
              </a:ext>
            </a:extLst>
          </p:cNvPr>
          <p:cNvPicPr>
            <a:picLocks noChangeAspect="1" noChangeArrowheads="1"/>
          </p:cNvPicPr>
          <p:nvPr/>
        </p:nvPicPr>
        <p:blipFill>
          <a:blip r:embed="rId4" cstate="print"/>
          <a:srcRect/>
          <a:stretch>
            <a:fillRect/>
          </a:stretch>
        </p:blipFill>
        <p:spPr bwMode="auto">
          <a:xfrm>
            <a:off x="7710556" y="4422913"/>
            <a:ext cx="2381250" cy="2381250"/>
          </a:xfrm>
          <a:prstGeom prst="rect">
            <a:avLst/>
          </a:prstGeom>
          <a:noFill/>
          <a:ln w="9525">
            <a:noFill/>
            <a:miter lim="800000"/>
            <a:headEnd/>
            <a:tailEnd/>
          </a:ln>
        </p:spPr>
      </p:pic>
      <p:sp>
        <p:nvSpPr>
          <p:cNvPr id="4" name="AutoShape 7">
            <a:extLst>
              <a:ext uri="{FF2B5EF4-FFF2-40B4-BE49-F238E27FC236}">
                <a16:creationId xmlns:a16="http://schemas.microsoft.com/office/drawing/2014/main" id="{5C09590C-62E3-7E54-2855-4E43915B52D9}"/>
              </a:ext>
            </a:extLst>
          </p:cNvPr>
          <p:cNvSpPr>
            <a:spLocks noChangeArrowheads="1"/>
          </p:cNvSpPr>
          <p:nvPr/>
        </p:nvSpPr>
        <p:spPr bwMode="auto">
          <a:xfrm>
            <a:off x="4814956" y="5108713"/>
            <a:ext cx="2743200" cy="1066800"/>
          </a:xfrm>
          <a:prstGeom prst="rightArrow">
            <a:avLst>
              <a:gd name="adj1" fmla="val 50000"/>
              <a:gd name="adj2" fmla="val 64286"/>
            </a:avLst>
          </a:prstGeom>
          <a:solidFill>
            <a:srgbClr val="FF0000"/>
          </a:solidFill>
          <a:ln w="9525">
            <a:solidFill>
              <a:schemeClr val="tx1"/>
            </a:solidFill>
            <a:miter lim="800000"/>
            <a:headEnd/>
            <a:tailEnd/>
          </a:ln>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0531">
                                            <p:txEl>
                                              <p:pRg st="1" end="1"/>
                                            </p:txEl>
                                          </p:spTgt>
                                        </p:tgtEl>
                                        <p:attrNameLst>
                                          <p:attrName>style.visibility</p:attrName>
                                        </p:attrNameLst>
                                      </p:cBhvr>
                                      <p:to>
                                        <p:strVal val="visible"/>
                                      </p:to>
                                    </p:set>
                                    <p:animEffect transition="in" filter="dissolve">
                                      <p:cBhvr>
                                        <p:cTn id="7" dur="500"/>
                                        <p:tgtEl>
                                          <p:spTgt spid="1505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uiExpand="1" build="p" bldLvl="3" autoUpdateAnimBg="0"/>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2209800" y="0"/>
            <a:ext cx="7772400" cy="6324600"/>
          </a:xfrm>
        </p:spPr>
        <p:txBody>
          <a:bodyPr/>
          <a:lstStyle/>
          <a:p>
            <a:pPr>
              <a:defRPr/>
            </a:pPr>
            <a:r>
              <a:rPr lang="en-US" dirty="0"/>
              <a:t>Evidence of a Global Flood</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CA943F8C-2727-6038-F400-8C2512D32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4AB92A-9B4D-8A3D-89A1-5F967365C7E5}"/>
              </a:ext>
            </a:extLst>
          </p:cNvPr>
          <p:cNvSpPr>
            <a:spLocks noGrp="1"/>
          </p:cNvSpPr>
          <p:nvPr>
            <p:ph type="title"/>
          </p:nvPr>
        </p:nvSpPr>
        <p:spPr>
          <a:xfrm>
            <a:off x="0" y="63121"/>
            <a:ext cx="12192000" cy="717055"/>
          </a:xfrm>
        </p:spPr>
        <p:txBody>
          <a:bodyPr>
            <a:noAutofit/>
          </a:bodyPr>
          <a:lstStyle/>
          <a:p>
            <a:pPr algn="ctr"/>
            <a:r>
              <a:rPr lang="en-US" sz="6000" b="1" dirty="0"/>
              <a:t>Did God </a:t>
            </a:r>
            <a:r>
              <a:rPr lang="en-US" sz="6000" b="1" i="1" dirty="0"/>
              <a:t>really</a:t>
            </a:r>
            <a:r>
              <a:rPr lang="en-US" sz="6000" b="1" dirty="0"/>
              <a:t> say . . . </a:t>
            </a:r>
          </a:p>
        </p:txBody>
      </p:sp>
      <p:sp>
        <p:nvSpPr>
          <p:cNvPr id="3" name="Content Placeholder 2">
            <a:extLst>
              <a:ext uri="{FF2B5EF4-FFF2-40B4-BE49-F238E27FC236}">
                <a16:creationId xmlns:a16="http://schemas.microsoft.com/office/drawing/2014/main" id="{116E433F-A869-CCF3-2C07-9158551810D3}"/>
              </a:ext>
            </a:extLst>
          </p:cNvPr>
          <p:cNvSpPr>
            <a:spLocks noGrp="1"/>
          </p:cNvSpPr>
          <p:nvPr>
            <p:ph type="body" sz="quarter" idx="13"/>
          </p:nvPr>
        </p:nvSpPr>
        <p:spPr>
          <a:xfrm>
            <a:off x="0" y="815789"/>
            <a:ext cx="6696765" cy="6042212"/>
          </a:xfrm>
        </p:spPr>
        <p:txBody>
          <a:bodyPr>
            <a:normAutofit fontScale="92500" lnSpcReduction="20000"/>
          </a:bodyPr>
          <a:lstStyle/>
          <a:p>
            <a:pPr lvl="1"/>
            <a:r>
              <a:rPr lang="en-US" sz="3200" dirty="0"/>
              <a:t>Furthermore, we’re told that </a:t>
            </a:r>
            <a:r>
              <a:rPr lang="en-US" sz="3200" b="1" i="1" dirty="0"/>
              <a:t>life</a:t>
            </a:r>
            <a:r>
              <a:rPr lang="en-US" sz="3200" dirty="0"/>
              <a:t> on this planet (the </a:t>
            </a:r>
            <a:r>
              <a:rPr lang="en-US" sz="3200" b="1" i="1" dirty="0"/>
              <a:t>only</a:t>
            </a:r>
            <a:r>
              <a:rPr lang="en-US" sz="3200" dirty="0"/>
              <a:t> place in the universe where life is known to exist) started </a:t>
            </a:r>
            <a:r>
              <a:rPr lang="en-US" sz="3200" b="1" i="1" dirty="0"/>
              <a:t>4 billion years ago </a:t>
            </a:r>
            <a:r>
              <a:rPr lang="en-US" sz="3200" dirty="0"/>
              <a:t>with single one-celled organism. </a:t>
            </a:r>
          </a:p>
          <a:p>
            <a:pPr lvl="1"/>
            <a:r>
              <a:rPr lang="en-US" sz="3200" dirty="0"/>
              <a:t>But secular biologists can’t explain how that first one-celled organism, composed of many </a:t>
            </a:r>
            <a:r>
              <a:rPr lang="en-US" sz="3200" b="1" i="1" dirty="0"/>
              <a:t>extremely</a:t>
            </a:r>
            <a:r>
              <a:rPr lang="en-US" sz="3200" dirty="0"/>
              <a:t> </a:t>
            </a:r>
            <a:r>
              <a:rPr lang="en-US" sz="3200" b="1" i="1" dirty="0"/>
              <a:t>complex</a:t>
            </a:r>
            <a:r>
              <a:rPr lang="en-US" sz="3200" dirty="0"/>
              <a:t> parts (which could not have evolved independently since they are mutually dependent on each other for their continued existence), suddenly popped into existence and began reproducing itself.</a:t>
            </a:r>
          </a:p>
          <a:p>
            <a:pPr lvl="1"/>
            <a:r>
              <a:rPr lang="en-US" sz="3200" b="1" i="1" dirty="0"/>
              <a:t>Nor</a:t>
            </a:r>
            <a:r>
              <a:rPr lang="en-US" sz="3200" dirty="0"/>
              <a:t> can they explain where all the genetic information came from to go from a </a:t>
            </a:r>
            <a:r>
              <a:rPr lang="en-US" sz="3200" b="1" i="1" dirty="0"/>
              <a:t>single cell </a:t>
            </a:r>
            <a:r>
              <a:rPr lang="en-US" sz="3200" dirty="0"/>
              <a:t>to all the complex lifeforms that exist today.</a:t>
            </a:r>
            <a:endParaRPr lang="en-US" sz="3600" dirty="0"/>
          </a:p>
        </p:txBody>
      </p:sp>
      <p:graphicFrame>
        <p:nvGraphicFramePr>
          <p:cNvPr id="4" name="Object 3">
            <a:extLst>
              <a:ext uri="{FF2B5EF4-FFF2-40B4-BE49-F238E27FC236}">
                <a16:creationId xmlns:a16="http://schemas.microsoft.com/office/drawing/2014/main" id="{A691F3DB-0EE7-EACA-C71C-89BF4B5E844A}"/>
              </a:ext>
            </a:extLst>
          </p:cNvPr>
          <p:cNvGraphicFramePr>
            <a:graphicFrameLocks noChangeAspect="1"/>
          </p:cNvGraphicFramePr>
          <p:nvPr>
            <p:extLst>
              <p:ext uri="{D42A27DB-BD31-4B8C-83A1-F6EECF244321}">
                <p14:modId xmlns:p14="http://schemas.microsoft.com/office/powerpoint/2010/main" val="683398686"/>
              </p:ext>
            </p:extLst>
          </p:nvPr>
        </p:nvGraphicFramePr>
        <p:xfrm>
          <a:off x="6917245" y="905066"/>
          <a:ext cx="4953000" cy="5735637"/>
        </p:xfrm>
        <a:graphic>
          <a:graphicData uri="http://schemas.openxmlformats.org/presentationml/2006/ole">
            <mc:AlternateContent xmlns:mc="http://schemas.openxmlformats.org/markup-compatibility/2006">
              <mc:Choice xmlns:v="urn:schemas-microsoft-com:vml" Requires="v">
                <p:oleObj name="Bitmap Image" r:id="rId3" imgW="4952381" imgH="5733333" progId="PBrush">
                  <p:embed/>
                </p:oleObj>
              </mc:Choice>
              <mc:Fallback>
                <p:oleObj name="Bitmap Image" r:id="rId3" imgW="4952381" imgH="5733333" progId="PBrush">
                  <p:embed/>
                  <p:pic>
                    <p:nvPicPr>
                      <p:cNvPr id="4" name="Object 3">
                        <a:extLst>
                          <a:ext uri="{FF2B5EF4-FFF2-40B4-BE49-F238E27FC236}">
                            <a16:creationId xmlns:a16="http://schemas.microsoft.com/office/drawing/2014/main" id="{57C01CF6-D1FF-F5DD-CB2A-7FB406196B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7245" y="905066"/>
                        <a:ext cx="4953000" cy="573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166656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0" y="0"/>
            <a:ext cx="12192000" cy="762000"/>
          </a:xfrm>
        </p:spPr>
        <p:txBody>
          <a:bodyPr>
            <a:noAutofit/>
          </a:bodyPr>
          <a:lstStyle/>
          <a:p>
            <a:pPr algn="ctr" eaLnBrk="1" hangingPunct="1">
              <a:defRPr/>
            </a:pPr>
            <a:r>
              <a:rPr lang="en-US" sz="5400" b="1" dirty="0"/>
              <a:t>Evidence of a Global Flood</a:t>
            </a:r>
          </a:p>
        </p:txBody>
      </p:sp>
      <p:sp>
        <p:nvSpPr>
          <p:cNvPr id="151555" name="Rectangle 3"/>
          <p:cNvSpPr>
            <a:spLocks noGrp="1" noChangeArrowheads="1"/>
          </p:cNvSpPr>
          <p:nvPr>
            <p:ph idx="1"/>
          </p:nvPr>
        </p:nvSpPr>
        <p:spPr>
          <a:xfrm>
            <a:off x="287129" y="914400"/>
            <a:ext cx="11648661" cy="5638800"/>
          </a:xfrm>
          <a:noFill/>
        </p:spPr>
        <p:txBody>
          <a:bodyPr>
            <a:normAutofit fontScale="92500"/>
          </a:bodyPr>
          <a:lstStyle/>
          <a:p>
            <a:pPr eaLnBrk="1" hangingPunct="1"/>
            <a:r>
              <a:rPr lang="en-US" sz="4400" dirty="0">
                <a:latin typeface="Calibri" pitchFamily="34" charset="0"/>
              </a:rPr>
              <a:t>As we look around our world, we find a </a:t>
            </a:r>
            <a:r>
              <a:rPr lang="en-US" sz="4400" b="1" i="1" dirty="0">
                <a:latin typeface="Calibri" pitchFamily="34" charset="0"/>
              </a:rPr>
              <a:t>great deal </a:t>
            </a:r>
            <a:r>
              <a:rPr lang="en-US" sz="4400" dirty="0">
                <a:latin typeface="Calibri" pitchFamily="34" charset="0"/>
              </a:rPr>
              <a:t>of evidence for the global flood talked about in scripture:</a:t>
            </a:r>
          </a:p>
          <a:p>
            <a:pPr lvl="1" eaLnBrk="1" hangingPunct="1"/>
            <a:r>
              <a:rPr lang="en-US" sz="4000" b="1" i="1" dirty="0">
                <a:latin typeface="Calibri" pitchFamily="34" charset="0"/>
              </a:rPr>
              <a:t>Large Sedimentary Deposits </a:t>
            </a:r>
            <a:r>
              <a:rPr lang="en-US" sz="4000" dirty="0">
                <a:latin typeface="Calibri" pitchFamily="34" charset="0"/>
              </a:rPr>
              <a:t>containing the fossilized remains of dead plants and animals – including fossils of sea creatures on top of the highest mountains!</a:t>
            </a:r>
          </a:p>
          <a:p>
            <a:pPr lvl="1" eaLnBrk="1" hangingPunct="1"/>
            <a:r>
              <a:rPr lang="en-US" sz="4000" b="1" i="1" dirty="0">
                <a:latin typeface="Calibri" pitchFamily="34" charset="0"/>
              </a:rPr>
              <a:t>Large Canyons </a:t>
            </a:r>
            <a:r>
              <a:rPr lang="en-US" sz="4000" dirty="0">
                <a:latin typeface="Calibri" pitchFamily="34" charset="0"/>
              </a:rPr>
              <a:t>carved out by vast amounts water and mud as it ran rapidly back into the seas after the flood.</a:t>
            </a:r>
          </a:p>
          <a:p>
            <a:pPr lvl="1" eaLnBrk="1" hangingPunct="1"/>
            <a:r>
              <a:rPr lang="en-US" sz="4000" b="1" i="1" dirty="0">
                <a:latin typeface="Calibri" pitchFamily="34" charset="0"/>
              </a:rPr>
              <a:t>Flood Legends </a:t>
            </a:r>
            <a:r>
              <a:rPr lang="en-US" sz="4000" dirty="0">
                <a:latin typeface="Calibri" pitchFamily="34" charset="0"/>
              </a:rPr>
              <a:t>in Cultures Throughout the World</a:t>
            </a:r>
          </a:p>
          <a:p>
            <a:pPr lvl="1" eaLnBrk="1" hangingPunct="1"/>
            <a:endParaRPr lang="en-US" sz="2800" dirty="0">
              <a:latin typeface="Calibri" pitchFamily="34" charset="0"/>
            </a:endParaRPr>
          </a:p>
          <a:p>
            <a:pPr lvl="1" eaLnBrk="1" hangingPunct="1"/>
            <a:endParaRPr lang="en-US" sz="2800" dirty="0">
              <a:latin typeface="Calibri" pitchFamily="34"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1555">
                                            <p:txEl>
                                              <p:pRg st="1" end="1"/>
                                            </p:txEl>
                                          </p:spTgt>
                                        </p:tgtEl>
                                        <p:attrNameLst>
                                          <p:attrName>style.visibility</p:attrName>
                                        </p:attrNameLst>
                                      </p:cBhvr>
                                      <p:to>
                                        <p:strVal val="visible"/>
                                      </p:to>
                                    </p:set>
                                    <p:anim calcmode="lin" valueType="num">
                                      <p:cBhvr>
                                        <p:cTn id="7" dur="500" fill="hold"/>
                                        <p:tgtEl>
                                          <p:spTgt spid="15155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5155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5155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1555">
                                            <p:txEl>
                                              <p:pRg st="2" end="2"/>
                                            </p:txEl>
                                          </p:spTgt>
                                        </p:tgtEl>
                                        <p:attrNameLst>
                                          <p:attrName>style.visibility</p:attrName>
                                        </p:attrNameLst>
                                      </p:cBhvr>
                                      <p:to>
                                        <p:strVal val="visible"/>
                                      </p:to>
                                    </p:set>
                                    <p:anim calcmode="lin" valueType="num">
                                      <p:cBhvr>
                                        <p:cTn id="14" dur="500" fill="hold"/>
                                        <p:tgtEl>
                                          <p:spTgt spid="15155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5155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5155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51555">
                                            <p:txEl>
                                              <p:pRg st="3" end="3"/>
                                            </p:txEl>
                                          </p:spTgt>
                                        </p:tgtEl>
                                        <p:attrNameLst>
                                          <p:attrName>style.visibility</p:attrName>
                                        </p:attrNameLst>
                                      </p:cBhvr>
                                      <p:to>
                                        <p:strVal val="visible"/>
                                      </p:to>
                                    </p:set>
                                    <p:animEffect transition="in" filter="dissolve">
                                      <p:cBhvr>
                                        <p:cTn id="21" dur="500"/>
                                        <p:tgtEl>
                                          <p:spTgt spid="151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uiExpand="1" build="p" bldLvl="3"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1"/>
            <a:ext cx="12192000" cy="795130"/>
          </a:xfrm>
        </p:spPr>
        <p:txBody>
          <a:bodyPr>
            <a:normAutofit/>
          </a:bodyPr>
          <a:lstStyle/>
          <a:p>
            <a:pPr algn="ctr"/>
            <a:r>
              <a:rPr lang="en-US" dirty="0">
                <a:latin typeface="Tahoma" pitchFamily="34" charset="0"/>
                <a:ea typeface="Tahoma" pitchFamily="34" charset="0"/>
                <a:cs typeface="Tahoma" pitchFamily="34" charset="0"/>
              </a:rPr>
              <a:t>Normandy, France</a:t>
            </a:r>
          </a:p>
        </p:txBody>
      </p:sp>
      <p:pic>
        <p:nvPicPr>
          <p:cNvPr id="74755" name="Picture 4" descr="NormandyFrance"/>
          <p:cNvPicPr>
            <a:picLocks noChangeAspect="1" noChangeArrowheads="1"/>
          </p:cNvPicPr>
          <p:nvPr/>
        </p:nvPicPr>
        <p:blipFill>
          <a:blip r:embed="rId3" cstate="print"/>
          <a:srcRect/>
          <a:stretch>
            <a:fillRect/>
          </a:stretch>
        </p:blipFill>
        <p:spPr bwMode="auto">
          <a:xfrm>
            <a:off x="3119439" y="1719264"/>
            <a:ext cx="5953125" cy="341947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0"/>
            <a:ext cx="12192000" cy="627270"/>
          </a:xfrm>
        </p:spPr>
        <p:txBody>
          <a:bodyPr>
            <a:noAutofit/>
          </a:bodyPr>
          <a:lstStyle/>
          <a:p>
            <a:pPr algn="ctr"/>
            <a:r>
              <a:rPr lang="en-US" dirty="0">
                <a:latin typeface="Tahoma" pitchFamily="34" charset="0"/>
                <a:ea typeface="Tahoma" pitchFamily="34" charset="0"/>
                <a:cs typeface="Tahoma" pitchFamily="34" charset="0"/>
              </a:rPr>
              <a:t>The White Cliffs of Dover, England</a:t>
            </a:r>
          </a:p>
        </p:txBody>
      </p:sp>
      <p:pic>
        <p:nvPicPr>
          <p:cNvPr id="75779" name="Picture 5" descr="WhiteCliffsDover"/>
          <p:cNvPicPr>
            <a:picLocks noChangeAspect="1" noChangeArrowheads="1"/>
          </p:cNvPicPr>
          <p:nvPr/>
        </p:nvPicPr>
        <p:blipFill>
          <a:blip r:embed="rId3" cstate="print"/>
          <a:srcRect/>
          <a:stretch>
            <a:fillRect/>
          </a:stretch>
        </p:blipFill>
        <p:spPr bwMode="auto">
          <a:xfrm>
            <a:off x="3119439" y="1528764"/>
            <a:ext cx="5953125" cy="380047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73730" name="Rectangle 4"/>
          <p:cNvSpPr>
            <a:spLocks noGrp="1" noChangeArrowheads="1"/>
          </p:cNvSpPr>
          <p:nvPr>
            <p:ph type="title"/>
          </p:nvPr>
        </p:nvSpPr>
        <p:spPr>
          <a:xfrm>
            <a:off x="0" y="0"/>
            <a:ext cx="12192000" cy="838200"/>
          </a:xfrm>
        </p:spPr>
        <p:txBody>
          <a:bodyPr>
            <a:noAutofit/>
          </a:bodyPr>
          <a:lstStyle/>
          <a:p>
            <a:pPr algn="ctr"/>
            <a:r>
              <a:rPr lang="en-US" b="1" dirty="0">
                <a:ea typeface="Tahoma" pitchFamily="34" charset="0"/>
                <a:cs typeface="Tahoma" pitchFamily="34" charset="0"/>
              </a:rPr>
              <a:t>Mount Saint Helens – Rock Layers Formed Rapidly</a:t>
            </a:r>
          </a:p>
        </p:txBody>
      </p:sp>
      <p:sp>
        <p:nvSpPr>
          <p:cNvPr id="73731" name="Rectangle 5"/>
          <p:cNvSpPr>
            <a:spLocks noGrp="1" noChangeArrowheads="1"/>
          </p:cNvSpPr>
          <p:nvPr>
            <p:ph idx="1"/>
          </p:nvPr>
        </p:nvSpPr>
        <p:spPr>
          <a:xfrm>
            <a:off x="136939" y="5181600"/>
            <a:ext cx="12055061" cy="1371600"/>
          </a:xfrm>
        </p:spPr>
        <p:txBody>
          <a:bodyPr>
            <a:normAutofit/>
          </a:bodyPr>
          <a:lstStyle/>
          <a:p>
            <a:pPr marL="0" indent="0">
              <a:lnSpc>
                <a:spcPct val="90000"/>
              </a:lnSpc>
              <a:buNone/>
            </a:pPr>
            <a:r>
              <a:rPr lang="en-US" dirty="0"/>
              <a:t>Evolutionists tell us that it takes </a:t>
            </a:r>
            <a:r>
              <a:rPr lang="en-US" b="1" i="1" dirty="0"/>
              <a:t>millions of years </a:t>
            </a:r>
            <a:r>
              <a:rPr lang="en-US" dirty="0"/>
              <a:t>for such rock layers to form - but the layers pictured above were produced within a matter of </a:t>
            </a:r>
            <a:r>
              <a:rPr lang="en-US" b="1" i="1" dirty="0"/>
              <a:t>hours</a:t>
            </a:r>
            <a:r>
              <a:rPr lang="en-US" dirty="0"/>
              <a:t> during the Mount Saint Helens volcano eruption on June 12, 1980. </a:t>
            </a:r>
          </a:p>
          <a:p>
            <a:pPr marL="0" indent="0">
              <a:lnSpc>
                <a:spcPct val="90000"/>
              </a:lnSpc>
              <a:buNone/>
            </a:pPr>
            <a:endParaRPr lang="en-US" sz="2400" dirty="0"/>
          </a:p>
        </p:txBody>
      </p:sp>
      <p:sp>
        <p:nvSpPr>
          <p:cNvPr id="5" name="Rectangle 4"/>
          <p:cNvSpPr/>
          <p:nvPr/>
        </p:nvSpPr>
        <p:spPr>
          <a:xfrm>
            <a:off x="0" y="6488668"/>
            <a:ext cx="12192000" cy="369332"/>
          </a:xfrm>
          <a:prstGeom prst="rect">
            <a:avLst/>
          </a:prstGeom>
        </p:spPr>
        <p:txBody>
          <a:bodyPr wrap="square">
            <a:spAutoFit/>
          </a:bodyPr>
          <a:lstStyle/>
          <a:p>
            <a:pPr>
              <a:buNone/>
            </a:pPr>
            <a:r>
              <a:rPr lang="en-US" dirty="0">
                <a:latin typeface="Calibri" pitchFamily="34" charset="0"/>
                <a:hlinkClick r:id="rId3"/>
              </a:rPr>
              <a:t>https://answersingenesis.org/geology/mount-st-helens/lasting-lessons-mount-st-helens/</a:t>
            </a:r>
            <a:r>
              <a:rPr lang="en-US" dirty="0">
                <a:latin typeface="Calibri" pitchFamily="34" charset="0"/>
              </a:rPr>
              <a:t> </a:t>
            </a:r>
          </a:p>
        </p:txBody>
      </p:sp>
      <p:pic>
        <p:nvPicPr>
          <p:cNvPr id="3074" name="Picture 2" descr="Volcanic Ash Bed">
            <a:extLst>
              <a:ext uri="{FF2B5EF4-FFF2-40B4-BE49-F238E27FC236}">
                <a16:creationId xmlns:a16="http://schemas.microsoft.com/office/drawing/2014/main" id="{81CDDDB6-D54A-9EE2-99AE-BCD9E79D8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5176" y="721691"/>
            <a:ext cx="6627467" cy="4418311"/>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0"/>
            <a:ext cx="12161078" cy="874643"/>
          </a:xfrm>
        </p:spPr>
        <p:txBody>
          <a:bodyPr>
            <a:normAutofit/>
          </a:bodyPr>
          <a:lstStyle/>
          <a:p>
            <a:pPr algn="ctr"/>
            <a:r>
              <a:rPr lang="en-US" dirty="0">
                <a:latin typeface="Tahoma" pitchFamily="34" charset="0"/>
                <a:ea typeface="Tahoma" pitchFamily="34" charset="0"/>
                <a:cs typeface="Tahoma" pitchFamily="34" charset="0"/>
              </a:rPr>
              <a:t>The Grand Canyon</a:t>
            </a:r>
          </a:p>
        </p:txBody>
      </p:sp>
      <p:pic>
        <p:nvPicPr>
          <p:cNvPr id="254978" name="Picture 2" descr="File:Grand Canyon Toroweap (4).jpg"/>
          <p:cNvPicPr>
            <a:picLocks noChangeAspect="1" noChangeArrowheads="1"/>
          </p:cNvPicPr>
          <p:nvPr/>
        </p:nvPicPr>
        <p:blipFill>
          <a:blip r:embed="rId3" cstate="print"/>
          <a:srcRect/>
          <a:stretch>
            <a:fillRect/>
          </a:stretch>
        </p:blipFill>
        <p:spPr bwMode="auto">
          <a:xfrm>
            <a:off x="2895600" y="914400"/>
            <a:ext cx="6781800" cy="4865942"/>
          </a:xfrm>
          <a:prstGeom prst="rect">
            <a:avLst/>
          </a:prstGeom>
          <a:noFill/>
        </p:spPr>
      </p:pic>
      <p:sp>
        <p:nvSpPr>
          <p:cNvPr id="5" name="Rectangle 3"/>
          <p:cNvSpPr txBox="1">
            <a:spLocks noChangeArrowheads="1"/>
          </p:cNvSpPr>
          <p:nvPr/>
        </p:nvSpPr>
        <p:spPr>
          <a:xfrm>
            <a:off x="207617" y="5867400"/>
            <a:ext cx="11745844" cy="838200"/>
          </a:xfrm>
          <a:prstGeom prst="rect">
            <a:avLst/>
          </a:prstGeom>
        </p:spPr>
        <p:txBody>
          <a:bodyPr/>
          <a:lstStyle/>
          <a:p>
            <a:pPr eaLnBrk="0" fontAlgn="base" hangingPunct="0">
              <a:spcBef>
                <a:spcPct val="20000"/>
              </a:spcBef>
              <a:spcAft>
                <a:spcPct val="0"/>
              </a:spcAft>
              <a:defRPr/>
            </a:pPr>
            <a:r>
              <a:rPr lang="en-US" sz="2800" kern="0" dirty="0">
                <a:latin typeface="Calibri" pitchFamily="34" charset="0"/>
              </a:rPr>
              <a:t>Evolutionists tell us that it took </a:t>
            </a:r>
            <a:r>
              <a:rPr lang="en-US" sz="2800" b="1" kern="0" dirty="0">
                <a:latin typeface="Calibri" pitchFamily="34" charset="0"/>
              </a:rPr>
              <a:t>millions of years </a:t>
            </a:r>
            <a:r>
              <a:rPr lang="en-US" sz="2800" kern="0" dirty="0">
                <a:latin typeface="Calibri" pitchFamily="34" charset="0"/>
              </a:rPr>
              <a:t>for the river pictured above to carve out this canyon.</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0"/>
            <a:ext cx="12192000" cy="762000"/>
          </a:xfrm>
        </p:spPr>
        <p:txBody>
          <a:bodyPr>
            <a:normAutofit/>
          </a:bodyPr>
          <a:lstStyle/>
          <a:p>
            <a:pPr algn="ctr"/>
            <a:r>
              <a:rPr lang="en-US" sz="3600" dirty="0">
                <a:latin typeface="Tahoma" pitchFamily="34" charset="0"/>
                <a:ea typeface="Tahoma" pitchFamily="34" charset="0"/>
                <a:cs typeface="Tahoma" pitchFamily="34" charset="0"/>
              </a:rPr>
              <a:t>Mount Saint Helens – Small Model of the Grand Canyon?</a:t>
            </a:r>
          </a:p>
        </p:txBody>
      </p:sp>
      <p:sp>
        <p:nvSpPr>
          <p:cNvPr id="76803" name="Rectangle 3"/>
          <p:cNvSpPr>
            <a:spLocks noGrp="1" noChangeArrowheads="1"/>
          </p:cNvSpPr>
          <p:nvPr>
            <p:ph idx="1"/>
          </p:nvPr>
        </p:nvSpPr>
        <p:spPr>
          <a:xfrm>
            <a:off x="110435" y="4800600"/>
            <a:ext cx="11971130" cy="1600200"/>
          </a:xfrm>
        </p:spPr>
        <p:txBody>
          <a:bodyPr>
            <a:normAutofit lnSpcReduction="10000"/>
          </a:bodyPr>
          <a:lstStyle/>
          <a:p>
            <a:r>
              <a:rPr lang="en-US" dirty="0">
                <a:latin typeface="Calibri" pitchFamily="34" charset="0"/>
              </a:rPr>
              <a:t>But the 100-foot-deep Engineer’s Canyon on the north fork of the Toutle River  is like a small scale model of the Grand Canyon. </a:t>
            </a:r>
          </a:p>
          <a:p>
            <a:r>
              <a:rPr lang="en-US" dirty="0">
                <a:latin typeface="Calibri" pitchFamily="34" charset="0"/>
              </a:rPr>
              <a:t>And it was carved very </a:t>
            </a:r>
            <a:r>
              <a:rPr lang="en-US" b="1" dirty="0">
                <a:latin typeface="Calibri" pitchFamily="34" charset="0"/>
              </a:rPr>
              <a:t>quickly</a:t>
            </a:r>
            <a:r>
              <a:rPr lang="en-US" dirty="0">
                <a:latin typeface="Calibri" pitchFamily="34" charset="0"/>
              </a:rPr>
              <a:t> by a catastrophic mud flow produced by </a:t>
            </a:r>
            <a:r>
              <a:rPr lang="en-US" b="1" dirty="0">
                <a:latin typeface="Calibri" pitchFamily="34" charset="0"/>
              </a:rPr>
              <a:t>one</a:t>
            </a:r>
            <a:r>
              <a:rPr lang="en-US" dirty="0">
                <a:latin typeface="Calibri" pitchFamily="34" charset="0"/>
              </a:rPr>
              <a:t> volcano eruption (Mount Saint Helens)</a:t>
            </a:r>
          </a:p>
        </p:txBody>
      </p:sp>
      <p:sp>
        <p:nvSpPr>
          <p:cNvPr id="76805" name="Text Box 7"/>
          <p:cNvSpPr txBox="1">
            <a:spLocks noChangeArrowheads="1"/>
          </p:cNvSpPr>
          <p:nvPr/>
        </p:nvSpPr>
        <p:spPr bwMode="auto">
          <a:xfrm>
            <a:off x="0" y="6491287"/>
            <a:ext cx="12192000" cy="366713"/>
          </a:xfrm>
          <a:prstGeom prst="rect">
            <a:avLst/>
          </a:prstGeom>
          <a:noFill/>
          <a:ln w="9525" algn="ctr">
            <a:noFill/>
            <a:miter lim="800000"/>
            <a:headEnd/>
            <a:tailEnd/>
          </a:ln>
        </p:spPr>
        <p:txBody>
          <a:bodyPr wrap="square">
            <a:spAutoFit/>
          </a:bodyPr>
          <a:lstStyle/>
          <a:p>
            <a:pPr marL="342900" indent="-342900" eaLnBrk="0" hangingPunct="0"/>
            <a:r>
              <a:rPr lang="en-US" dirty="0">
                <a:latin typeface="Arial" charset="0"/>
                <a:hlinkClick r:id="rId3"/>
              </a:rPr>
              <a:t>https://answersingenesis.org/age-of-the-earth/how-old-does-earth-look/</a:t>
            </a:r>
            <a:r>
              <a:rPr lang="en-US" dirty="0">
                <a:latin typeface="Arial" charset="0"/>
              </a:rPr>
              <a:t> </a:t>
            </a:r>
            <a:endParaRPr lang="en-US" dirty="0"/>
          </a:p>
        </p:txBody>
      </p:sp>
      <p:pic>
        <p:nvPicPr>
          <p:cNvPr id="5" name="Picture 4">
            <a:extLst>
              <a:ext uri="{FF2B5EF4-FFF2-40B4-BE49-F238E27FC236}">
                <a16:creationId xmlns:a16="http://schemas.microsoft.com/office/drawing/2014/main" id="{1521F576-581B-33C2-C74C-D1F1F3DE04FA}"/>
              </a:ext>
            </a:extLst>
          </p:cNvPr>
          <p:cNvPicPr>
            <a:picLocks noChangeAspect="1"/>
          </p:cNvPicPr>
          <p:nvPr/>
        </p:nvPicPr>
        <p:blipFill>
          <a:blip r:embed="rId4"/>
          <a:stretch>
            <a:fillRect/>
          </a:stretch>
        </p:blipFill>
        <p:spPr>
          <a:xfrm>
            <a:off x="2632346" y="742930"/>
            <a:ext cx="5862865" cy="3802076"/>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6803">
                                            <p:txEl>
                                              <p:pRg st="1" end="1"/>
                                            </p:txEl>
                                          </p:spTgt>
                                        </p:tgtEl>
                                        <p:attrNameLst>
                                          <p:attrName>style.visibility</p:attrName>
                                        </p:attrNameLst>
                                      </p:cBhvr>
                                      <p:to>
                                        <p:strVal val="visible"/>
                                      </p:to>
                                    </p:set>
                                    <p:anim calcmode="lin" valueType="num">
                                      <p:cBhvr>
                                        <p:cTn id="7" dur="500" fill="hold"/>
                                        <p:tgtEl>
                                          <p:spTgt spid="7680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680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68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209800" y="0"/>
            <a:ext cx="7772400" cy="533400"/>
          </a:xfrm>
        </p:spPr>
        <p:txBody>
          <a:bodyPr/>
          <a:lstStyle/>
          <a:p>
            <a:r>
              <a:rPr lang="en-US"/>
              <a:t>Flood Traditions</a:t>
            </a:r>
          </a:p>
        </p:txBody>
      </p:sp>
      <p:sp>
        <p:nvSpPr>
          <p:cNvPr id="79875" name="Rectangle 3"/>
          <p:cNvSpPr>
            <a:spLocks noGrp="1" noChangeArrowheads="1"/>
          </p:cNvSpPr>
          <p:nvPr>
            <p:ph type="body" idx="1"/>
          </p:nvPr>
        </p:nvSpPr>
        <p:spPr>
          <a:xfrm>
            <a:off x="2209800" y="6172200"/>
            <a:ext cx="7772400" cy="457200"/>
          </a:xfrm>
        </p:spPr>
        <p:txBody>
          <a:bodyPr/>
          <a:lstStyle/>
          <a:p>
            <a:pPr algn="ctr">
              <a:buFontTx/>
              <a:buNone/>
            </a:pPr>
            <a:r>
              <a:rPr lang="en-US"/>
              <a:t>(http://www.answersingenesis.org/docs2004/0324ark.asp)</a:t>
            </a:r>
          </a:p>
        </p:txBody>
      </p:sp>
      <p:pic>
        <p:nvPicPr>
          <p:cNvPr id="79876" name="Picture 8" descr="Flood Traditions"/>
          <p:cNvPicPr>
            <a:picLocks noChangeAspect="1" noChangeArrowheads="1"/>
          </p:cNvPicPr>
          <p:nvPr/>
        </p:nvPicPr>
        <p:blipFill>
          <a:blip r:embed="rId2" cstate="print"/>
          <a:srcRect/>
          <a:stretch>
            <a:fillRect/>
          </a:stretch>
        </p:blipFill>
        <p:spPr bwMode="auto">
          <a:xfrm>
            <a:off x="1981201" y="1"/>
            <a:ext cx="8181975" cy="61436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5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209800" y="0"/>
            <a:ext cx="7772400" cy="5638800"/>
          </a:xfrm>
        </p:spPr>
        <p:txBody>
          <a:bodyPr/>
          <a:lstStyle/>
          <a:p>
            <a:r>
              <a:rPr lang="en-US" sz="11500" dirty="0">
                <a:ln>
                  <a:solidFill>
                    <a:srgbClr val="663300"/>
                  </a:solidFill>
                </a:ln>
                <a:solidFill>
                  <a:srgbClr val="FFFF00"/>
                </a:solidFill>
                <a:effectLst>
                  <a:outerShdw blurRad="50800" dist="50800" dir="2700000" algn="tl" rotWithShape="0">
                    <a:srgbClr val="663300"/>
                  </a:outerShdw>
                </a:effectLst>
                <a:latin typeface="Calibri" pitchFamily="34" charset="0"/>
              </a:rPr>
              <a:t>Some Final Things to Think About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02D91414-8677-C03D-3A76-9E9C25D9892C}"/>
            </a:ext>
          </a:extLst>
        </p:cNvPr>
        <p:cNvGrpSpPr/>
        <p:nvPr/>
      </p:nvGrpSpPr>
      <p:grpSpPr>
        <a:xfrm>
          <a:off x="0" y="0"/>
          <a:ext cx="0" cy="0"/>
          <a:chOff x="0" y="0"/>
          <a:chExt cx="0" cy="0"/>
        </a:xfrm>
      </p:grpSpPr>
      <p:sp>
        <p:nvSpPr>
          <p:cNvPr id="268290" name="Rectangle 2">
            <a:extLst>
              <a:ext uri="{FF2B5EF4-FFF2-40B4-BE49-F238E27FC236}">
                <a16:creationId xmlns:a16="http://schemas.microsoft.com/office/drawing/2014/main" id="{CB7D2345-C4C5-3F09-D704-90200A3D5AB2}"/>
              </a:ext>
            </a:extLst>
          </p:cNvPr>
          <p:cNvSpPr>
            <a:spLocks noGrp="1" noChangeArrowheads="1"/>
          </p:cNvSpPr>
          <p:nvPr>
            <p:ph type="title"/>
          </p:nvPr>
        </p:nvSpPr>
        <p:spPr>
          <a:xfrm>
            <a:off x="0" y="0"/>
            <a:ext cx="12192000" cy="762000"/>
          </a:xfrm>
        </p:spPr>
        <p:txBody>
          <a:bodyPr>
            <a:normAutofit/>
          </a:bodyPr>
          <a:lstStyle/>
          <a:p>
            <a:pPr algn="ctr" eaLnBrk="1" hangingPunct="1">
              <a:defRPr/>
            </a:pPr>
            <a:r>
              <a:rPr lang="en-US" b="1" dirty="0"/>
              <a:t>Some Final Things to Think About</a:t>
            </a:r>
          </a:p>
        </p:txBody>
      </p:sp>
      <p:sp>
        <p:nvSpPr>
          <p:cNvPr id="268291" name="Rectangle 3">
            <a:extLst>
              <a:ext uri="{FF2B5EF4-FFF2-40B4-BE49-F238E27FC236}">
                <a16:creationId xmlns:a16="http://schemas.microsoft.com/office/drawing/2014/main" id="{89B02057-2BC1-E7F8-1851-FF00F2874360}"/>
              </a:ext>
            </a:extLst>
          </p:cNvPr>
          <p:cNvSpPr>
            <a:spLocks noGrp="1" noChangeArrowheads="1"/>
          </p:cNvSpPr>
          <p:nvPr>
            <p:ph idx="1"/>
          </p:nvPr>
        </p:nvSpPr>
        <p:spPr>
          <a:xfrm>
            <a:off x="261257" y="838200"/>
            <a:ext cx="11643360" cy="6019800"/>
          </a:xfrm>
          <a:noFill/>
        </p:spPr>
        <p:txBody>
          <a:bodyPr>
            <a:normAutofit fontScale="92500" lnSpcReduction="10000"/>
          </a:bodyPr>
          <a:lstStyle/>
          <a:p>
            <a:r>
              <a:rPr lang="en-US" sz="3200" dirty="0">
                <a:latin typeface="Calibri" pitchFamily="34" charset="0"/>
              </a:rPr>
              <a:t>There is a war going on and we are right in the middle of it! “</a:t>
            </a:r>
            <a:r>
              <a:rPr lang="en-US" sz="3200" i="1" dirty="0">
                <a:solidFill>
                  <a:srgbClr val="0033CC"/>
                </a:solidFill>
                <a:latin typeface="Cambria" panose="02040503050406030204" pitchFamily="18" charset="0"/>
                <a:ea typeface="Cambria" panose="02040503050406030204" pitchFamily="18" charset="0"/>
              </a:rPr>
              <a:t>For though we live in the world, we do not wage war as the world does. The weapons we fight with are not the weapons of the world. On the contrary, they have divine power to demolish strongholds. </a:t>
            </a:r>
            <a:r>
              <a:rPr lang="en-US" sz="3200" b="1" i="1" dirty="0">
                <a:solidFill>
                  <a:srgbClr val="0033CC"/>
                </a:solidFill>
                <a:latin typeface="Cambria" panose="02040503050406030204" pitchFamily="18" charset="0"/>
                <a:ea typeface="Cambria" panose="02040503050406030204" pitchFamily="18" charset="0"/>
              </a:rPr>
              <a:t>We demolish arguments and every pretension that sets itself up against the knowledge of God</a:t>
            </a:r>
            <a:r>
              <a:rPr lang="en-US" sz="3200" dirty="0">
                <a:latin typeface="Calibri" pitchFamily="34" charset="0"/>
              </a:rPr>
              <a:t>”(2 Corinthians 10:3-5)</a:t>
            </a:r>
          </a:p>
          <a:p>
            <a:r>
              <a:rPr lang="en-US" sz="3200" dirty="0">
                <a:latin typeface="Calibri" pitchFamily="34" charset="0"/>
              </a:rPr>
              <a:t>To challenge Creation (as taught in the Bible) is to </a:t>
            </a:r>
            <a:r>
              <a:rPr lang="en-US" sz="3200" b="1" i="1" dirty="0">
                <a:latin typeface="Calibri" pitchFamily="34" charset="0"/>
              </a:rPr>
              <a:t>challenge God’s credibility </a:t>
            </a:r>
            <a:r>
              <a:rPr lang="en-US" sz="3200" dirty="0">
                <a:latin typeface="Calibri" pitchFamily="34" charset="0"/>
              </a:rPr>
              <a:t>and His ability to communicate clearly. “</a:t>
            </a:r>
            <a:r>
              <a:rPr lang="en-US" sz="3200" i="1" dirty="0">
                <a:solidFill>
                  <a:srgbClr val="0033CC"/>
                </a:solidFill>
                <a:latin typeface="Cambria" panose="02040503050406030204" pitchFamily="18" charset="0"/>
                <a:ea typeface="Cambria" panose="02040503050406030204" pitchFamily="18" charset="0"/>
              </a:rPr>
              <a:t>I have spoken to you of </a:t>
            </a:r>
            <a:r>
              <a:rPr lang="en-US" sz="3200" b="1" i="1" dirty="0">
                <a:solidFill>
                  <a:srgbClr val="0033CC"/>
                </a:solidFill>
                <a:latin typeface="Cambria" panose="02040503050406030204" pitchFamily="18" charset="0"/>
                <a:ea typeface="Cambria" panose="02040503050406030204" pitchFamily="18" charset="0"/>
              </a:rPr>
              <a:t>earthly</a:t>
            </a:r>
            <a:r>
              <a:rPr lang="en-US" sz="3200" i="1" dirty="0">
                <a:solidFill>
                  <a:srgbClr val="0033CC"/>
                </a:solidFill>
                <a:latin typeface="Cambria" panose="02040503050406030204" pitchFamily="18" charset="0"/>
                <a:ea typeface="Cambria" panose="02040503050406030204" pitchFamily="18" charset="0"/>
              </a:rPr>
              <a:t> things and you do not believe; how then will you believe if I speak of </a:t>
            </a:r>
            <a:r>
              <a:rPr lang="en-US" sz="3200" b="1" i="1" dirty="0">
                <a:solidFill>
                  <a:srgbClr val="0033CC"/>
                </a:solidFill>
                <a:latin typeface="Cambria" panose="02040503050406030204" pitchFamily="18" charset="0"/>
                <a:ea typeface="Cambria" panose="02040503050406030204" pitchFamily="18" charset="0"/>
              </a:rPr>
              <a:t>heavenly</a:t>
            </a:r>
            <a:r>
              <a:rPr lang="en-US" sz="3200" i="1" dirty="0">
                <a:solidFill>
                  <a:srgbClr val="0033CC"/>
                </a:solidFill>
                <a:latin typeface="Cambria" panose="02040503050406030204" pitchFamily="18" charset="0"/>
                <a:ea typeface="Cambria" panose="02040503050406030204" pitchFamily="18" charset="0"/>
              </a:rPr>
              <a:t> things? </a:t>
            </a:r>
            <a:r>
              <a:rPr lang="en-US" sz="3200" dirty="0">
                <a:latin typeface="Calibri" pitchFamily="34" charset="0"/>
              </a:rPr>
              <a:t>”(John 3:12)</a:t>
            </a:r>
          </a:p>
          <a:p>
            <a:r>
              <a:rPr lang="en-US" sz="3200" dirty="0">
                <a:latin typeface="Calibri" pitchFamily="34" charset="0"/>
              </a:rPr>
              <a:t>We must </a:t>
            </a:r>
            <a:r>
              <a:rPr lang="en-US" sz="3200" b="1" i="1" dirty="0">
                <a:latin typeface="Calibri" pitchFamily="34" charset="0"/>
              </a:rPr>
              <a:t>hold fast </a:t>
            </a:r>
            <a:r>
              <a:rPr lang="en-US" sz="3200" dirty="0">
                <a:latin typeface="Calibri" pitchFamily="34" charset="0"/>
              </a:rPr>
              <a:t>to God's Word and turn away from false “knowledge” that may cause others to wander away from the faith. “</a:t>
            </a:r>
            <a:r>
              <a:rPr lang="en-US" sz="3200" b="1" i="1" dirty="0">
                <a:solidFill>
                  <a:srgbClr val="0033CC"/>
                </a:solidFill>
                <a:latin typeface="Cambria" panose="02040503050406030204" pitchFamily="18" charset="0"/>
                <a:ea typeface="Cambria" panose="02040503050406030204" pitchFamily="18" charset="0"/>
              </a:rPr>
              <a:t>Turn away from </a:t>
            </a:r>
            <a:r>
              <a:rPr lang="en-US" sz="3200" i="1" dirty="0">
                <a:solidFill>
                  <a:srgbClr val="0033CC"/>
                </a:solidFill>
                <a:latin typeface="Cambria" panose="02040503050406030204" pitchFamily="18" charset="0"/>
                <a:ea typeface="Cambria" panose="02040503050406030204" pitchFamily="18" charset="0"/>
              </a:rPr>
              <a:t>godless chatter and the opposing ideas of </a:t>
            </a:r>
            <a:r>
              <a:rPr lang="en-US" sz="3200" b="1" i="1" dirty="0">
                <a:solidFill>
                  <a:srgbClr val="0033CC"/>
                </a:solidFill>
                <a:latin typeface="Cambria" panose="02040503050406030204" pitchFamily="18" charset="0"/>
                <a:ea typeface="Cambria" panose="02040503050406030204" pitchFamily="18" charset="0"/>
              </a:rPr>
              <a:t>what is falsely called knowledge</a:t>
            </a:r>
            <a:r>
              <a:rPr lang="en-US" sz="3200" i="1" dirty="0">
                <a:solidFill>
                  <a:srgbClr val="0033CC"/>
                </a:solidFill>
                <a:latin typeface="Cambria" panose="02040503050406030204" pitchFamily="18" charset="0"/>
                <a:ea typeface="Cambria" panose="02040503050406030204" pitchFamily="18" charset="0"/>
              </a:rPr>
              <a:t>, which some have professed and in so doing have wandered from the faith.</a:t>
            </a:r>
            <a:r>
              <a:rPr lang="en-US" sz="3200" dirty="0">
                <a:latin typeface="Calibri" pitchFamily="34" charset="0"/>
              </a:rPr>
              <a:t>”(1 Timothy 6:20-21)</a:t>
            </a:r>
          </a:p>
          <a:p>
            <a:endParaRPr lang="en-US" dirty="0">
              <a:latin typeface="Calibri" pitchFamily="34" charset="0"/>
            </a:endParaRPr>
          </a:p>
        </p:txBody>
      </p:sp>
    </p:spTree>
    <p:extLst>
      <p:ext uri="{BB962C8B-B14F-4D97-AF65-F5344CB8AC3E}">
        <p14:creationId xmlns:p14="http://schemas.microsoft.com/office/powerpoint/2010/main" val="2943407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8291">
                                            <p:txEl>
                                              <p:pRg st="1" end="1"/>
                                            </p:txEl>
                                          </p:spTgt>
                                        </p:tgtEl>
                                        <p:attrNameLst>
                                          <p:attrName>style.visibility</p:attrName>
                                        </p:attrNameLst>
                                      </p:cBhvr>
                                      <p:to>
                                        <p:strVal val="visible"/>
                                      </p:to>
                                    </p:set>
                                    <p:animEffect transition="in" filter="dissolve">
                                      <p:cBhvr>
                                        <p:cTn id="7" dur="500"/>
                                        <p:tgtEl>
                                          <p:spTgt spid="268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8291">
                                            <p:txEl>
                                              <p:pRg st="2" end="2"/>
                                            </p:txEl>
                                          </p:spTgt>
                                        </p:tgtEl>
                                        <p:attrNameLst>
                                          <p:attrName>style.visibility</p:attrName>
                                        </p:attrNameLst>
                                      </p:cBhvr>
                                      <p:to>
                                        <p:strVal val="visible"/>
                                      </p:to>
                                    </p:set>
                                    <p:animEffect transition="in" filter="dissolve">
                                      <p:cBhvr>
                                        <p:cTn id="12" dur="500"/>
                                        <p:tgtEl>
                                          <p:spTgt spid="268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A70984FA-34D3-DFAF-2452-AE645D1C772E}"/>
            </a:ext>
          </a:extLst>
        </p:cNvPr>
        <p:cNvGrpSpPr/>
        <p:nvPr/>
      </p:nvGrpSpPr>
      <p:grpSpPr>
        <a:xfrm>
          <a:off x="0" y="0"/>
          <a:ext cx="0" cy="0"/>
          <a:chOff x="0" y="0"/>
          <a:chExt cx="0" cy="0"/>
        </a:xfrm>
      </p:grpSpPr>
      <p:sp>
        <p:nvSpPr>
          <p:cNvPr id="268290" name="Rectangle 2">
            <a:extLst>
              <a:ext uri="{FF2B5EF4-FFF2-40B4-BE49-F238E27FC236}">
                <a16:creationId xmlns:a16="http://schemas.microsoft.com/office/drawing/2014/main" id="{D835DBF9-C650-07A0-62B8-2E065AE1DEE2}"/>
              </a:ext>
            </a:extLst>
          </p:cNvPr>
          <p:cNvSpPr>
            <a:spLocks noGrp="1" noChangeArrowheads="1"/>
          </p:cNvSpPr>
          <p:nvPr>
            <p:ph type="title"/>
          </p:nvPr>
        </p:nvSpPr>
        <p:spPr>
          <a:xfrm>
            <a:off x="0" y="0"/>
            <a:ext cx="12192000" cy="762000"/>
          </a:xfrm>
        </p:spPr>
        <p:txBody>
          <a:bodyPr>
            <a:normAutofit/>
          </a:bodyPr>
          <a:lstStyle/>
          <a:p>
            <a:pPr algn="ctr" eaLnBrk="1" hangingPunct="1">
              <a:defRPr/>
            </a:pPr>
            <a:r>
              <a:rPr lang="en-US" b="1" dirty="0"/>
              <a:t>Some Final Things to Think About</a:t>
            </a:r>
          </a:p>
        </p:txBody>
      </p:sp>
      <p:sp>
        <p:nvSpPr>
          <p:cNvPr id="268291" name="Rectangle 3">
            <a:extLst>
              <a:ext uri="{FF2B5EF4-FFF2-40B4-BE49-F238E27FC236}">
                <a16:creationId xmlns:a16="http://schemas.microsoft.com/office/drawing/2014/main" id="{8047D99E-7E3F-485E-0F9A-57694FC3F262}"/>
              </a:ext>
            </a:extLst>
          </p:cNvPr>
          <p:cNvSpPr>
            <a:spLocks noGrp="1" noChangeArrowheads="1"/>
          </p:cNvSpPr>
          <p:nvPr>
            <p:ph idx="1"/>
          </p:nvPr>
        </p:nvSpPr>
        <p:spPr>
          <a:xfrm>
            <a:off x="100149" y="648789"/>
            <a:ext cx="12039600" cy="6209211"/>
          </a:xfrm>
          <a:noFill/>
        </p:spPr>
        <p:txBody>
          <a:bodyPr>
            <a:normAutofit lnSpcReduction="10000"/>
          </a:bodyPr>
          <a:lstStyle/>
          <a:p>
            <a:r>
              <a:rPr lang="en-US" dirty="0">
                <a:latin typeface="Calibri" pitchFamily="34" charset="0"/>
              </a:rPr>
              <a:t>It should not surprise us in these “last days" that there are many “</a:t>
            </a:r>
            <a:r>
              <a:rPr lang="en-US" i="1" dirty="0">
                <a:solidFill>
                  <a:srgbClr val="0033CC"/>
                </a:solidFill>
                <a:latin typeface="Cambria" panose="02040503050406030204" pitchFamily="18" charset="0"/>
                <a:ea typeface="Cambria" panose="02040503050406030204" pitchFamily="18" charset="0"/>
              </a:rPr>
              <a:t>scoffers</a:t>
            </a:r>
            <a:r>
              <a:rPr lang="en-US" dirty="0">
                <a:latin typeface="Calibri" pitchFamily="34" charset="0"/>
              </a:rPr>
              <a:t>” who </a:t>
            </a:r>
            <a:r>
              <a:rPr lang="en-US" b="1" i="1" dirty="0">
                <a:latin typeface="Calibri" pitchFamily="34" charset="0"/>
              </a:rPr>
              <a:t>deliberately</a:t>
            </a:r>
            <a:r>
              <a:rPr lang="en-US" dirty="0">
                <a:latin typeface="Calibri" pitchFamily="34" charset="0"/>
              </a:rPr>
              <a:t> ignore God as Creator and Judge: “</a:t>
            </a:r>
            <a:r>
              <a:rPr lang="en-US" b="1" i="1" dirty="0">
                <a:solidFill>
                  <a:srgbClr val="0033CC"/>
                </a:solidFill>
                <a:latin typeface="Cambria" panose="02040503050406030204" pitchFamily="18" charset="0"/>
                <a:ea typeface="Cambria" panose="02040503050406030204" pitchFamily="18" charset="0"/>
              </a:rPr>
              <a:t>In the last days scoffers will come</a:t>
            </a:r>
            <a:r>
              <a:rPr lang="en-US" i="1" dirty="0">
                <a:solidFill>
                  <a:srgbClr val="0033CC"/>
                </a:solidFill>
                <a:latin typeface="Cambria" panose="02040503050406030204" pitchFamily="18" charset="0"/>
                <a:ea typeface="Cambria" panose="02040503050406030204" pitchFamily="18" charset="0"/>
              </a:rPr>
              <a:t>, scoffing and following their own evil desires. They will say… “Ever since our fathers died, everything goes on as it has since the beginning of creation.” But they deliberately forget that long ago by God's word the heavens existed and the earth was formed out of water and by water. By these waters also the world of that time was deluged and destroyed… </a:t>
            </a:r>
            <a:r>
              <a:rPr lang="en-US" dirty="0">
                <a:latin typeface="Calibri" pitchFamily="34" charset="0"/>
              </a:rPr>
              <a:t>” (2 Peter 3:3-7)</a:t>
            </a:r>
          </a:p>
          <a:p>
            <a:r>
              <a:rPr lang="en-US" dirty="0">
                <a:latin typeface="Calibri" pitchFamily="34" charset="0"/>
              </a:rPr>
              <a:t>It should not surprise us that many </a:t>
            </a:r>
            <a:r>
              <a:rPr lang="en-US" b="1" i="1" dirty="0">
                <a:latin typeface="Calibri" pitchFamily="34" charset="0"/>
              </a:rPr>
              <a:t>brilliant</a:t>
            </a:r>
            <a:r>
              <a:rPr lang="en-US" dirty="0">
                <a:latin typeface="Calibri" pitchFamily="34" charset="0"/>
              </a:rPr>
              <a:t> scientific minds have bought into the </a:t>
            </a:r>
            <a:r>
              <a:rPr lang="en-US" b="1" i="1" dirty="0">
                <a:latin typeface="Calibri" pitchFamily="34" charset="0"/>
              </a:rPr>
              <a:t>lie</a:t>
            </a:r>
            <a:r>
              <a:rPr lang="en-US" dirty="0">
                <a:latin typeface="Calibri" pitchFamily="34" charset="0"/>
              </a:rPr>
              <a:t> of Evolution: “</a:t>
            </a:r>
            <a:r>
              <a:rPr lang="en-US" i="1" dirty="0">
                <a:solidFill>
                  <a:srgbClr val="0033CC"/>
                </a:solidFill>
                <a:latin typeface="Cambria" panose="02040503050406030204" pitchFamily="18" charset="0"/>
                <a:ea typeface="Cambria" panose="02040503050406030204" pitchFamily="18" charset="0"/>
              </a:rPr>
              <a:t>Brothers, think of what you were when you were called. Not many of you were wise by human standards… But </a:t>
            </a:r>
            <a:r>
              <a:rPr lang="en-US" b="1" i="1" dirty="0">
                <a:solidFill>
                  <a:srgbClr val="0033CC"/>
                </a:solidFill>
                <a:latin typeface="Cambria" panose="02040503050406030204" pitchFamily="18" charset="0"/>
                <a:ea typeface="Cambria" panose="02040503050406030204" pitchFamily="18" charset="0"/>
              </a:rPr>
              <a:t>God chose the foolish things of the world to shame the wise</a:t>
            </a:r>
            <a:r>
              <a:rPr lang="en-US" i="1" dirty="0">
                <a:solidFill>
                  <a:srgbClr val="0033CC"/>
                </a:solidFill>
                <a:latin typeface="Cambria" panose="02040503050406030204" pitchFamily="18" charset="0"/>
                <a:ea typeface="Cambria" panose="02040503050406030204" pitchFamily="18" charset="0"/>
              </a:rPr>
              <a:t>;</a:t>
            </a:r>
            <a:r>
              <a:rPr lang="en-US" b="1" i="1" dirty="0">
                <a:solidFill>
                  <a:srgbClr val="0000FF"/>
                </a:solidFill>
                <a:effectLst>
                  <a:outerShdw blurRad="50800" dist="25400" dir="2700000" algn="tl" rotWithShape="0">
                    <a:prstClr val="black"/>
                  </a:outerShdw>
                </a:effectLst>
                <a:latin typeface="Times New Roman" pitchFamily="18" charset="0"/>
              </a:rPr>
              <a:t> </a:t>
            </a:r>
            <a:r>
              <a:rPr lang="en-US" dirty="0">
                <a:latin typeface="Calibri" pitchFamily="34" charset="0"/>
              </a:rPr>
              <a:t>” (1 Corinthians 1:26-29)</a:t>
            </a:r>
          </a:p>
          <a:p>
            <a:r>
              <a:rPr lang="en-US" dirty="0">
                <a:latin typeface="Calibri" pitchFamily="34" charset="0"/>
              </a:rPr>
              <a:t>Regardless of how </a:t>
            </a:r>
            <a:r>
              <a:rPr lang="en-US" b="1" i="1" dirty="0">
                <a:latin typeface="Calibri" pitchFamily="34" charset="0"/>
              </a:rPr>
              <a:t>confident</a:t>
            </a:r>
            <a:r>
              <a:rPr lang="en-US" dirty="0">
                <a:latin typeface="Calibri" pitchFamily="34" charset="0"/>
              </a:rPr>
              <a:t> and </a:t>
            </a:r>
            <a:r>
              <a:rPr lang="en-US" b="1" i="1" dirty="0">
                <a:latin typeface="Calibri" pitchFamily="34" charset="0"/>
              </a:rPr>
              <a:t>dogmatic</a:t>
            </a:r>
            <a:r>
              <a:rPr lang="en-US" dirty="0">
                <a:latin typeface="Calibri" pitchFamily="34" charset="0"/>
              </a:rPr>
              <a:t> a secular Evolutionist might sound - in his heart of hearts he is </a:t>
            </a:r>
            <a:r>
              <a:rPr lang="en-US" b="1" i="1" dirty="0">
                <a:latin typeface="Calibri" pitchFamily="34" charset="0"/>
              </a:rPr>
              <a:t>suppressing</a:t>
            </a:r>
            <a:r>
              <a:rPr lang="en-US" dirty="0">
                <a:latin typeface="Calibri" pitchFamily="34" charset="0"/>
              </a:rPr>
              <a:t> the </a:t>
            </a:r>
            <a:r>
              <a:rPr lang="en-US" b="1" i="1" dirty="0">
                <a:latin typeface="Calibri" pitchFamily="34" charset="0"/>
              </a:rPr>
              <a:t>obvious truth </a:t>
            </a:r>
            <a:r>
              <a:rPr lang="en-US" dirty="0">
                <a:latin typeface="Calibri" pitchFamily="34" charset="0"/>
              </a:rPr>
              <a:t>that God is his Creator and Judge: “</a:t>
            </a:r>
            <a:r>
              <a:rPr lang="en-US" i="1" dirty="0">
                <a:solidFill>
                  <a:srgbClr val="0033CC"/>
                </a:solidFill>
                <a:latin typeface="Cambria" panose="02040503050406030204" pitchFamily="18" charset="0"/>
                <a:ea typeface="Cambria" panose="02040503050406030204" pitchFamily="18" charset="0"/>
              </a:rPr>
              <a:t>For </a:t>
            </a:r>
            <a:r>
              <a:rPr lang="en-US" b="1" i="1" dirty="0">
                <a:solidFill>
                  <a:srgbClr val="0033CC"/>
                </a:solidFill>
                <a:latin typeface="Cambria" panose="02040503050406030204" pitchFamily="18" charset="0"/>
                <a:ea typeface="Cambria" panose="02040503050406030204" pitchFamily="18" charset="0"/>
              </a:rPr>
              <a:t>since the creation of the world God's invisible qualities-</a:t>
            </a:r>
            <a:r>
              <a:rPr lang="en-US" i="1" dirty="0">
                <a:solidFill>
                  <a:srgbClr val="0033CC"/>
                </a:solidFill>
                <a:latin typeface="Cambria" panose="02040503050406030204" pitchFamily="18" charset="0"/>
                <a:ea typeface="Cambria" panose="02040503050406030204" pitchFamily="18" charset="0"/>
              </a:rPr>
              <a:t>-his eternal power and divine nature--</a:t>
            </a:r>
            <a:r>
              <a:rPr lang="en-US" b="1" i="1" dirty="0">
                <a:solidFill>
                  <a:srgbClr val="0033CC"/>
                </a:solidFill>
                <a:latin typeface="Cambria" panose="02040503050406030204" pitchFamily="18" charset="0"/>
                <a:ea typeface="Cambria" panose="02040503050406030204" pitchFamily="18" charset="0"/>
              </a:rPr>
              <a:t>have been clearly seen, being understood from what has been made, so that men are without excuse</a:t>
            </a:r>
            <a:r>
              <a:rPr lang="en-US" i="1" dirty="0">
                <a:solidFill>
                  <a:srgbClr val="0033CC"/>
                </a:solidFill>
                <a:latin typeface="Cambria" panose="02040503050406030204" pitchFamily="18" charset="0"/>
                <a:ea typeface="Cambria" panose="02040503050406030204" pitchFamily="18" charset="0"/>
              </a:rPr>
              <a:t>.</a:t>
            </a:r>
            <a:r>
              <a:rPr lang="en-US" dirty="0">
                <a:latin typeface="Calibri" pitchFamily="34" charset="0"/>
              </a:rPr>
              <a:t>”(Romans 1:18-20 )</a:t>
            </a:r>
          </a:p>
          <a:p>
            <a:endParaRPr lang="en-US" dirty="0">
              <a:latin typeface="Calibri" pitchFamily="34" charset="0"/>
            </a:endParaRPr>
          </a:p>
        </p:txBody>
      </p:sp>
    </p:spTree>
    <p:extLst>
      <p:ext uri="{BB962C8B-B14F-4D97-AF65-F5344CB8AC3E}">
        <p14:creationId xmlns:p14="http://schemas.microsoft.com/office/powerpoint/2010/main" val="1933810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8291">
                                            <p:txEl>
                                              <p:pRg st="1" end="1"/>
                                            </p:txEl>
                                          </p:spTgt>
                                        </p:tgtEl>
                                        <p:attrNameLst>
                                          <p:attrName>style.visibility</p:attrName>
                                        </p:attrNameLst>
                                      </p:cBhvr>
                                      <p:to>
                                        <p:strVal val="visible"/>
                                      </p:to>
                                    </p:set>
                                    <p:animEffect transition="in" filter="dissolve">
                                      <p:cBhvr>
                                        <p:cTn id="7" dur="500"/>
                                        <p:tgtEl>
                                          <p:spTgt spid="268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8291">
                                            <p:txEl>
                                              <p:pRg st="2" end="2"/>
                                            </p:txEl>
                                          </p:spTgt>
                                        </p:tgtEl>
                                        <p:attrNameLst>
                                          <p:attrName>style.visibility</p:attrName>
                                        </p:attrNameLst>
                                      </p:cBhvr>
                                      <p:to>
                                        <p:strVal val="visible"/>
                                      </p:to>
                                    </p:set>
                                    <p:animEffect transition="in" filter="dissolve">
                                      <p:cBhvr>
                                        <p:cTn id="12" dur="500"/>
                                        <p:tgtEl>
                                          <p:spTgt spid="268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665DA842-12FB-2487-DC7E-E286A3AE28D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571D1C2-0B7D-B9C5-5B56-A0923323B54F}"/>
              </a:ext>
            </a:extLst>
          </p:cNvPr>
          <p:cNvSpPr>
            <a:spLocks noGrp="1"/>
          </p:cNvSpPr>
          <p:nvPr>
            <p:ph type="title"/>
          </p:nvPr>
        </p:nvSpPr>
        <p:spPr>
          <a:xfrm>
            <a:off x="0" y="0"/>
            <a:ext cx="12192000" cy="1447800"/>
          </a:xfrm>
        </p:spPr>
        <p:txBody>
          <a:bodyPr>
            <a:noAutofit/>
          </a:bodyPr>
          <a:lstStyle/>
          <a:p>
            <a:pPr algn="ctr"/>
            <a:r>
              <a:rPr lang="en-US" sz="3600" dirty="0"/>
              <a:t>An Illustration of the </a:t>
            </a:r>
            <a:r>
              <a:rPr lang="en-US" sz="3600" b="1" i="1" dirty="0"/>
              <a:t>Absurdity</a:t>
            </a:r>
            <a:r>
              <a:rPr lang="en-US" sz="3600" dirty="0"/>
              <a:t> of Believing That Our Complex Universe and All the Complex Life Forms on Earth Evolved Through </a:t>
            </a:r>
            <a:r>
              <a:rPr lang="en-US" sz="3600" b="1" i="1" dirty="0"/>
              <a:t>Random</a:t>
            </a:r>
            <a:r>
              <a:rPr lang="en-US" sz="3600" dirty="0"/>
              <a:t> Processes Over </a:t>
            </a:r>
            <a:r>
              <a:rPr lang="en-US" sz="3600" b="1" i="1" dirty="0"/>
              <a:t>Billions of Years</a:t>
            </a:r>
          </a:p>
        </p:txBody>
      </p:sp>
      <p:pic>
        <p:nvPicPr>
          <p:cNvPr id="2" name="Picture 1">
            <a:extLst>
              <a:ext uri="{FF2B5EF4-FFF2-40B4-BE49-F238E27FC236}">
                <a16:creationId xmlns:a16="http://schemas.microsoft.com/office/drawing/2014/main" id="{B275DCB7-7284-8C4A-1E18-6C94DFF2322B}"/>
              </a:ext>
            </a:extLst>
          </p:cNvPr>
          <p:cNvPicPr>
            <a:picLocks noChangeAspect="1"/>
          </p:cNvPicPr>
          <p:nvPr/>
        </p:nvPicPr>
        <p:blipFill>
          <a:blip r:embed="rId4"/>
          <a:stretch>
            <a:fillRect/>
          </a:stretch>
        </p:blipFill>
        <p:spPr>
          <a:xfrm>
            <a:off x="2249638" y="1616631"/>
            <a:ext cx="6988492" cy="5241369"/>
          </a:xfrm>
          <a:prstGeom prst="rect">
            <a:avLst/>
          </a:prstGeom>
        </p:spPr>
      </p:pic>
    </p:spTree>
    <p:extLst>
      <p:ext uri="{BB962C8B-B14F-4D97-AF65-F5344CB8AC3E}">
        <p14:creationId xmlns:p14="http://schemas.microsoft.com/office/powerpoint/2010/main" val="18176827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78538123-C911-0EA1-2EA9-3D845A6DC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B8FC62-8896-825F-5BA1-39A52C3456A4}"/>
              </a:ext>
            </a:extLst>
          </p:cNvPr>
          <p:cNvSpPr>
            <a:spLocks noGrp="1"/>
          </p:cNvSpPr>
          <p:nvPr>
            <p:ph type="title"/>
          </p:nvPr>
        </p:nvSpPr>
        <p:spPr>
          <a:xfrm>
            <a:off x="0" y="0"/>
            <a:ext cx="12192000" cy="717055"/>
          </a:xfrm>
        </p:spPr>
        <p:txBody>
          <a:bodyPr>
            <a:noAutofit/>
          </a:bodyPr>
          <a:lstStyle/>
          <a:p>
            <a:pPr algn="ctr"/>
            <a:r>
              <a:rPr lang="en-US" sz="4800" b="1" dirty="0"/>
              <a:t>The </a:t>
            </a:r>
            <a:r>
              <a:rPr lang="en-US" sz="4800" b="1" i="1" dirty="0"/>
              <a:t>Real</a:t>
            </a:r>
            <a:r>
              <a:rPr lang="en-US" sz="4800" b="1" dirty="0"/>
              <a:t> Issue – Willfully Suppressing the Truth</a:t>
            </a:r>
          </a:p>
        </p:txBody>
      </p:sp>
      <p:sp>
        <p:nvSpPr>
          <p:cNvPr id="3" name="Content Placeholder 2">
            <a:extLst>
              <a:ext uri="{FF2B5EF4-FFF2-40B4-BE49-F238E27FC236}">
                <a16:creationId xmlns:a16="http://schemas.microsoft.com/office/drawing/2014/main" id="{C24C8935-606B-7E0D-5475-17D67ECB4B8B}"/>
              </a:ext>
            </a:extLst>
          </p:cNvPr>
          <p:cNvSpPr>
            <a:spLocks noGrp="1"/>
          </p:cNvSpPr>
          <p:nvPr>
            <p:ph type="body" sz="quarter" idx="13"/>
          </p:nvPr>
        </p:nvSpPr>
        <p:spPr>
          <a:xfrm>
            <a:off x="0" y="815789"/>
            <a:ext cx="12106835" cy="6042212"/>
          </a:xfrm>
        </p:spPr>
        <p:txBody>
          <a:bodyPr>
            <a:normAutofit fontScale="92500" lnSpcReduction="10000"/>
          </a:bodyPr>
          <a:lstStyle/>
          <a:p>
            <a:r>
              <a:rPr lang="en-US" sz="3600" dirty="0"/>
              <a:t>The Bible teaches that God has made Himself known to </a:t>
            </a:r>
            <a:r>
              <a:rPr lang="en-US" sz="3600" b="1" i="1" dirty="0"/>
              <a:t>all</a:t>
            </a:r>
            <a:r>
              <a:rPr lang="en-US" sz="3600" dirty="0"/>
              <a:t> men “</a:t>
            </a:r>
            <a:r>
              <a:rPr lang="en-US" sz="3600" i="1" dirty="0">
                <a:solidFill>
                  <a:srgbClr val="0033CC"/>
                </a:solidFill>
                <a:latin typeface="Cambria" panose="02040503050406030204" pitchFamily="18" charset="0"/>
                <a:ea typeface="Cambria" panose="02040503050406030204" pitchFamily="18" charset="0"/>
              </a:rPr>
              <a:t>in the things that have been made</a:t>
            </a:r>
            <a:r>
              <a:rPr lang="en-US" sz="3600" dirty="0"/>
              <a:t>” (the creation) and therefore those who deny His existence are fools who wickedly </a:t>
            </a:r>
            <a:r>
              <a:rPr lang="en-US" sz="3600" b="1" i="1" dirty="0"/>
              <a:t>suppress</a:t>
            </a:r>
            <a:r>
              <a:rPr lang="en-US" sz="3600" dirty="0"/>
              <a:t> that knowledge and are </a:t>
            </a:r>
            <a:r>
              <a:rPr lang="en-US" sz="3600" b="1" i="1" dirty="0"/>
              <a:t>without excuse</a:t>
            </a:r>
            <a:r>
              <a:rPr lang="en-US" sz="3600" dirty="0"/>
              <a:t>. </a:t>
            </a:r>
          </a:p>
          <a:p>
            <a:r>
              <a:rPr lang="en-US" sz="3600" dirty="0"/>
              <a:t>Romans 1:18-20 - </a:t>
            </a:r>
            <a:r>
              <a:rPr lang="en-US" sz="3600" i="1" dirty="0">
                <a:solidFill>
                  <a:srgbClr val="0033CC"/>
                </a:solidFill>
                <a:latin typeface="Cambria" panose="02040503050406030204" pitchFamily="18" charset="0"/>
                <a:ea typeface="Cambria" panose="02040503050406030204" pitchFamily="18" charset="0"/>
              </a:rPr>
              <a:t>The wrath of God is revealed from heaven against all ungodliness and unrighteousness of men, who by their unrighteousness </a:t>
            </a:r>
            <a:r>
              <a:rPr lang="en-US" sz="3600" b="1" i="1" dirty="0">
                <a:solidFill>
                  <a:srgbClr val="0033CC"/>
                </a:solidFill>
                <a:latin typeface="Cambria" panose="02040503050406030204" pitchFamily="18" charset="0"/>
                <a:ea typeface="Cambria" panose="02040503050406030204" pitchFamily="18" charset="0"/>
              </a:rPr>
              <a:t>suppress the truth</a:t>
            </a:r>
            <a:r>
              <a:rPr lang="en-US" sz="3600" i="1" dirty="0">
                <a:solidFill>
                  <a:srgbClr val="0033CC"/>
                </a:solidFill>
                <a:latin typeface="Cambria" panose="02040503050406030204" pitchFamily="18" charset="0"/>
                <a:ea typeface="Cambria" panose="02040503050406030204" pitchFamily="18" charset="0"/>
              </a:rPr>
              <a:t>. </a:t>
            </a:r>
            <a:r>
              <a:rPr lang="en-US" sz="3600" b="1" i="1" dirty="0">
                <a:solidFill>
                  <a:srgbClr val="0033CC"/>
                </a:solidFill>
                <a:latin typeface="Cambria" panose="02040503050406030204" pitchFamily="18" charset="0"/>
                <a:ea typeface="Cambria" panose="02040503050406030204" pitchFamily="18" charset="0"/>
              </a:rPr>
              <a:t>For what can be known about God is plain to them</a:t>
            </a:r>
            <a:r>
              <a:rPr lang="en-US" sz="3600" i="1" dirty="0">
                <a:solidFill>
                  <a:srgbClr val="0033CC"/>
                </a:solidFill>
                <a:latin typeface="Cambria" panose="02040503050406030204" pitchFamily="18" charset="0"/>
                <a:ea typeface="Cambria" panose="02040503050406030204" pitchFamily="18" charset="0"/>
              </a:rPr>
              <a:t>, because </a:t>
            </a:r>
            <a:r>
              <a:rPr lang="en-US" sz="3600" b="1" i="1" dirty="0">
                <a:solidFill>
                  <a:srgbClr val="0033CC"/>
                </a:solidFill>
                <a:latin typeface="Cambria" panose="02040503050406030204" pitchFamily="18" charset="0"/>
                <a:ea typeface="Cambria" panose="02040503050406030204" pitchFamily="18" charset="0"/>
              </a:rPr>
              <a:t>God has shown it to them</a:t>
            </a:r>
            <a:r>
              <a:rPr lang="en-US" sz="3600" i="1" dirty="0">
                <a:solidFill>
                  <a:srgbClr val="0033CC"/>
                </a:solidFill>
                <a:latin typeface="Cambria" panose="02040503050406030204" pitchFamily="18" charset="0"/>
                <a:ea typeface="Cambria" panose="02040503050406030204" pitchFamily="18" charset="0"/>
              </a:rPr>
              <a:t>. For his invisible attributes, namely, his eternal power and divine nature, have been </a:t>
            </a:r>
            <a:r>
              <a:rPr lang="en-US" sz="3600" b="1" i="1" dirty="0">
                <a:solidFill>
                  <a:srgbClr val="0033CC"/>
                </a:solidFill>
                <a:latin typeface="Cambria" panose="02040503050406030204" pitchFamily="18" charset="0"/>
                <a:ea typeface="Cambria" panose="02040503050406030204" pitchFamily="18" charset="0"/>
              </a:rPr>
              <a:t>clearly perceived</a:t>
            </a:r>
            <a:r>
              <a:rPr lang="en-US" sz="3600" i="1" dirty="0">
                <a:solidFill>
                  <a:srgbClr val="0033CC"/>
                </a:solidFill>
                <a:latin typeface="Cambria" panose="02040503050406030204" pitchFamily="18" charset="0"/>
                <a:ea typeface="Cambria" panose="02040503050406030204" pitchFamily="18" charset="0"/>
              </a:rPr>
              <a:t>, ever </a:t>
            </a:r>
            <a:r>
              <a:rPr lang="en-US" sz="3600" b="1" i="1" dirty="0">
                <a:solidFill>
                  <a:srgbClr val="0033CC"/>
                </a:solidFill>
                <a:latin typeface="Cambria" panose="02040503050406030204" pitchFamily="18" charset="0"/>
                <a:ea typeface="Cambria" panose="02040503050406030204" pitchFamily="18" charset="0"/>
              </a:rPr>
              <a:t>since the creation of the world</a:t>
            </a:r>
            <a:r>
              <a:rPr lang="en-US" sz="3600" i="1" dirty="0">
                <a:solidFill>
                  <a:srgbClr val="0033CC"/>
                </a:solidFill>
                <a:latin typeface="Cambria" panose="02040503050406030204" pitchFamily="18" charset="0"/>
                <a:ea typeface="Cambria" panose="02040503050406030204" pitchFamily="18" charset="0"/>
              </a:rPr>
              <a:t>, </a:t>
            </a:r>
            <a:r>
              <a:rPr lang="en-US" sz="3600" b="1" i="1" dirty="0">
                <a:solidFill>
                  <a:srgbClr val="0033CC"/>
                </a:solidFill>
                <a:latin typeface="Cambria" panose="02040503050406030204" pitchFamily="18" charset="0"/>
                <a:ea typeface="Cambria" panose="02040503050406030204" pitchFamily="18" charset="0"/>
              </a:rPr>
              <a:t>in the things that have been made</a:t>
            </a:r>
            <a:r>
              <a:rPr lang="en-US" sz="3600" i="1" dirty="0">
                <a:solidFill>
                  <a:srgbClr val="0033CC"/>
                </a:solidFill>
                <a:latin typeface="Cambria" panose="02040503050406030204" pitchFamily="18" charset="0"/>
                <a:ea typeface="Cambria" panose="02040503050406030204" pitchFamily="18" charset="0"/>
              </a:rPr>
              <a:t>. So </a:t>
            </a:r>
            <a:r>
              <a:rPr lang="en-US" sz="3600" b="1" i="1" dirty="0">
                <a:solidFill>
                  <a:srgbClr val="0033CC"/>
                </a:solidFill>
                <a:latin typeface="Cambria" panose="02040503050406030204" pitchFamily="18" charset="0"/>
                <a:ea typeface="Cambria" panose="02040503050406030204" pitchFamily="18" charset="0"/>
              </a:rPr>
              <a:t>they are without excuse</a:t>
            </a:r>
            <a:r>
              <a:rPr lang="en-US" sz="3600" i="1" dirty="0">
                <a:solidFill>
                  <a:srgbClr val="0033CC"/>
                </a:solidFill>
                <a:latin typeface="Cambria" panose="02040503050406030204" pitchFamily="18" charset="0"/>
                <a:ea typeface="Cambria" panose="02040503050406030204" pitchFamily="18" charset="0"/>
              </a:rPr>
              <a:t>. </a:t>
            </a:r>
          </a:p>
          <a:p>
            <a:r>
              <a:rPr lang="en-US" sz="3600" dirty="0"/>
              <a:t>Psalm 53:1  - </a:t>
            </a:r>
            <a:r>
              <a:rPr lang="en-US" sz="3600" i="1" dirty="0">
                <a:solidFill>
                  <a:srgbClr val="0033CC"/>
                </a:solidFill>
                <a:latin typeface="Cambria" panose="02040503050406030204" pitchFamily="18" charset="0"/>
                <a:ea typeface="Cambria" panose="02040503050406030204" pitchFamily="18" charset="0"/>
              </a:rPr>
              <a:t>The </a:t>
            </a:r>
            <a:r>
              <a:rPr lang="en-US" sz="3600" b="1" i="1" dirty="0">
                <a:solidFill>
                  <a:srgbClr val="0033CC"/>
                </a:solidFill>
                <a:latin typeface="Cambria" panose="02040503050406030204" pitchFamily="18" charset="0"/>
                <a:ea typeface="Cambria" panose="02040503050406030204" pitchFamily="18" charset="0"/>
              </a:rPr>
              <a:t>fool</a:t>
            </a:r>
            <a:r>
              <a:rPr lang="en-US" sz="3600" i="1" dirty="0">
                <a:solidFill>
                  <a:srgbClr val="0033CC"/>
                </a:solidFill>
                <a:latin typeface="Cambria" panose="02040503050406030204" pitchFamily="18" charset="0"/>
                <a:ea typeface="Cambria" panose="02040503050406030204" pitchFamily="18" charset="0"/>
              </a:rPr>
              <a:t> says in his heart, "There is no God.”</a:t>
            </a:r>
          </a:p>
        </p:txBody>
      </p:sp>
    </p:spTree>
    <p:extLst>
      <p:ext uri="{BB962C8B-B14F-4D97-AF65-F5344CB8AC3E}">
        <p14:creationId xmlns:p14="http://schemas.microsoft.com/office/powerpoint/2010/main" val="3194574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68A90AAF-9C6E-B546-D470-2F0D58B801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36C02-D7CE-88A1-71F6-2F002A922C51}"/>
              </a:ext>
            </a:extLst>
          </p:cNvPr>
          <p:cNvSpPr>
            <a:spLocks noGrp="1"/>
          </p:cNvSpPr>
          <p:nvPr>
            <p:ph type="title"/>
          </p:nvPr>
        </p:nvSpPr>
        <p:spPr>
          <a:xfrm>
            <a:off x="0" y="0"/>
            <a:ext cx="12192000" cy="717055"/>
          </a:xfrm>
        </p:spPr>
        <p:txBody>
          <a:bodyPr>
            <a:noAutofit/>
          </a:bodyPr>
          <a:lstStyle/>
          <a:p>
            <a:pPr algn="ctr"/>
            <a:r>
              <a:rPr lang="en-US" sz="4800" b="1" dirty="0"/>
              <a:t>Twisted Views of Creation</a:t>
            </a:r>
          </a:p>
        </p:txBody>
      </p:sp>
      <p:sp>
        <p:nvSpPr>
          <p:cNvPr id="3" name="Content Placeholder 2">
            <a:extLst>
              <a:ext uri="{FF2B5EF4-FFF2-40B4-BE49-F238E27FC236}">
                <a16:creationId xmlns:a16="http://schemas.microsoft.com/office/drawing/2014/main" id="{57ED4450-0381-4530-70E7-5A402886F886}"/>
              </a:ext>
            </a:extLst>
          </p:cNvPr>
          <p:cNvSpPr>
            <a:spLocks noGrp="1"/>
          </p:cNvSpPr>
          <p:nvPr>
            <p:ph type="body" sz="quarter" idx="13"/>
          </p:nvPr>
        </p:nvSpPr>
        <p:spPr>
          <a:xfrm>
            <a:off x="0" y="815789"/>
            <a:ext cx="12106835" cy="6042212"/>
          </a:xfrm>
        </p:spPr>
        <p:txBody>
          <a:bodyPr>
            <a:normAutofit fontScale="92500" lnSpcReduction="20000"/>
          </a:bodyPr>
          <a:lstStyle/>
          <a:p>
            <a:r>
              <a:rPr lang="en-US" sz="3600" dirty="0"/>
              <a:t>As we have seen, evolutionary scientists </a:t>
            </a:r>
            <a:r>
              <a:rPr lang="en-US" sz="3600" b="1" i="1" dirty="0"/>
              <a:t>claim</a:t>
            </a:r>
            <a:r>
              <a:rPr lang="en-US" sz="3600" dirty="0"/>
              <a:t> that the universe is 13.8 </a:t>
            </a:r>
            <a:r>
              <a:rPr lang="en-US" sz="3600" b="1" i="1" dirty="0"/>
              <a:t>billion</a:t>
            </a:r>
            <a:r>
              <a:rPr lang="en-US" sz="3600" dirty="0"/>
              <a:t> years old and biological life is 4 </a:t>
            </a:r>
            <a:r>
              <a:rPr lang="en-US" sz="3600" b="1" i="1" dirty="0"/>
              <a:t>billion</a:t>
            </a:r>
            <a:r>
              <a:rPr lang="en-US" sz="3600" dirty="0"/>
              <a:t> years old. </a:t>
            </a:r>
          </a:p>
          <a:p>
            <a:r>
              <a:rPr lang="en-US" sz="3600" b="1" i="1" dirty="0"/>
              <a:t>Some</a:t>
            </a:r>
            <a:r>
              <a:rPr lang="en-US" sz="3600" dirty="0"/>
              <a:t> Christians who hear this claim, and are worried that science may end up disproving the Bible, will try to </a:t>
            </a:r>
            <a:r>
              <a:rPr lang="en-US" sz="3600" b="1" i="1" dirty="0"/>
              <a:t>reinterpret</a:t>
            </a:r>
            <a:r>
              <a:rPr lang="en-US" sz="3600" dirty="0"/>
              <a:t> the Bible so as to </a:t>
            </a:r>
            <a:r>
              <a:rPr lang="en-US" sz="3600" b="1" i="1" dirty="0"/>
              <a:t>accommodate</a:t>
            </a:r>
            <a:r>
              <a:rPr lang="en-US" sz="3600" dirty="0"/>
              <a:t> these </a:t>
            </a:r>
            <a:r>
              <a:rPr lang="en-US" sz="3600" b="1" i="1" dirty="0"/>
              <a:t>long ages </a:t>
            </a:r>
            <a:r>
              <a:rPr lang="en-US" sz="3600" dirty="0"/>
              <a:t>(rather than question the evolutionists’ claim). </a:t>
            </a:r>
          </a:p>
          <a:p>
            <a:r>
              <a:rPr lang="en-US" sz="3600" dirty="0"/>
              <a:t>In the process they end up twisting the </a:t>
            </a:r>
            <a:r>
              <a:rPr lang="en-US" sz="3600" b="1" i="1" dirty="0"/>
              <a:t>clear teaching </a:t>
            </a:r>
            <a:r>
              <a:rPr lang="en-US" sz="3600" dirty="0"/>
              <a:t>of the scriptures. </a:t>
            </a:r>
          </a:p>
          <a:p>
            <a:r>
              <a:rPr lang="en-US" sz="3600" dirty="0"/>
              <a:t>The three most common views held by Christians who try to read </a:t>
            </a:r>
            <a:r>
              <a:rPr lang="en-US" sz="3600" b="1" i="1" dirty="0"/>
              <a:t>long ages </a:t>
            </a:r>
            <a:r>
              <a:rPr lang="en-US" sz="3600" dirty="0"/>
              <a:t>into the Bible are:</a:t>
            </a:r>
          </a:p>
          <a:p>
            <a:pPr lvl="1"/>
            <a:r>
              <a:rPr lang="en-US" sz="3200" b="1" i="1" dirty="0"/>
              <a:t>Theistic Evolution</a:t>
            </a:r>
            <a:r>
              <a:rPr lang="en-US" sz="3200" dirty="0"/>
              <a:t>: God used Evolution.</a:t>
            </a:r>
          </a:p>
          <a:p>
            <a:pPr lvl="1"/>
            <a:r>
              <a:rPr lang="en-US" sz="3200" b="1" i="1" dirty="0"/>
              <a:t>The “Gap” Theory</a:t>
            </a:r>
            <a:r>
              <a:rPr lang="en-US" sz="3200" dirty="0"/>
              <a:t>: There is a time “gap” between Genesis 1:1 and Genesis 1:2.</a:t>
            </a:r>
          </a:p>
          <a:p>
            <a:pPr lvl="1"/>
            <a:r>
              <a:rPr lang="en-US" sz="3200" b="1" i="1" dirty="0"/>
              <a:t>The Day-Age </a:t>
            </a:r>
            <a:r>
              <a:rPr lang="en-US" sz="3200" dirty="0"/>
              <a:t>(“Progressive Creationist”) View: The “days” of Genesis 1 are indefinitely long ages.</a:t>
            </a:r>
          </a:p>
          <a:p>
            <a:endParaRPr lang="en-US" sz="3600" i="1" dirty="0">
              <a:solidFill>
                <a:srgbClr val="0033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7674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20000"/>
                <a:lumOff val="80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C2641BCA-8640-36AB-841F-1D4D18B8047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9E757AC-4898-945D-78B4-F5B132E38226}"/>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2">
            <a:extLst>
              <a:ext uri="{FF2B5EF4-FFF2-40B4-BE49-F238E27FC236}">
                <a16:creationId xmlns:a16="http://schemas.microsoft.com/office/drawing/2014/main" id="{3F04EBCF-531F-B3EF-F8BF-6C2658D19A57}"/>
              </a:ext>
            </a:extLst>
          </p:cNvPr>
          <p:cNvSpPr txBox="1">
            <a:spLocks noChangeArrowheads="1"/>
          </p:cNvSpPr>
          <p:nvPr/>
        </p:nvSpPr>
        <p:spPr bwMode="auto">
          <a:xfrm>
            <a:off x="0" y="0"/>
            <a:ext cx="8229600" cy="1143000"/>
          </a:xfrm>
          <a:prstGeom prst="rect">
            <a:avLst/>
          </a:prstGeom>
          <a:noFill/>
          <a:ln w="9525">
            <a:noFill/>
            <a:miter lim="800000"/>
            <a:headEnd/>
            <a:tailEnd/>
          </a:ln>
          <a:effectLst>
            <a:outerShdw dist="53882" dir="2700000" algn="ctr" rotWithShape="0">
              <a:srgbClr val="000000"/>
            </a:outerShdw>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FFFF00"/>
                </a:solidFill>
                <a:effectLst/>
                <a:uLnTx/>
                <a:uFillTx/>
                <a:latin typeface="+mn-lt"/>
                <a:ea typeface="+mj-ea"/>
                <a:cs typeface="+mj-cs"/>
              </a:rPr>
              <a:t>Theistic Evolution?</a:t>
            </a:r>
          </a:p>
        </p:txBody>
      </p:sp>
    </p:spTree>
    <p:extLst>
      <p:ext uri="{BB962C8B-B14F-4D97-AF65-F5344CB8AC3E}">
        <p14:creationId xmlns:p14="http://schemas.microsoft.com/office/powerpoint/2010/main" val="411905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39060</TotalTime>
  <Words>4758</Words>
  <Application>Microsoft Office PowerPoint</Application>
  <PresentationFormat>Widescreen</PresentationFormat>
  <Paragraphs>289</Paragraphs>
  <Slides>59</Slides>
  <Notes>22</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2</vt:i4>
      </vt:variant>
      <vt:variant>
        <vt:lpstr>Slide Titles</vt:lpstr>
      </vt:variant>
      <vt:variant>
        <vt:i4>59</vt:i4>
      </vt:variant>
    </vt:vector>
  </HeadingPairs>
  <TitlesOfParts>
    <vt:vector size="74" baseType="lpstr">
      <vt:lpstr>Arial</vt:lpstr>
      <vt:lpstr>Calibri</vt:lpstr>
      <vt:lpstr>Calibri Light</vt:lpstr>
      <vt:lpstr>Cambria</vt:lpstr>
      <vt:lpstr>Garamond</vt:lpstr>
      <vt:lpstr>Tahoma</vt:lpstr>
      <vt:lpstr>Times New Roman</vt:lpstr>
      <vt:lpstr>Wingdings</vt:lpstr>
      <vt:lpstr>Office Theme</vt:lpstr>
      <vt:lpstr>3_Default Design</vt:lpstr>
      <vt:lpstr>1_Default Design</vt:lpstr>
      <vt:lpstr>Custom Design</vt:lpstr>
      <vt:lpstr>Blank Presentation</vt:lpstr>
      <vt:lpstr>Bitmap Image</vt:lpstr>
      <vt:lpstr>Photo Editor Photo</vt:lpstr>
      <vt:lpstr>Young Earth Creation</vt:lpstr>
      <vt:lpstr>Did God really say . . . </vt:lpstr>
      <vt:lpstr>Did God really say . . . </vt:lpstr>
      <vt:lpstr>Did God really say . . . </vt:lpstr>
      <vt:lpstr>Did God really say . . . </vt:lpstr>
      <vt:lpstr>An Illustration of the Absurdity of Believing That Our Complex Universe and All the Complex Life Forms on Earth Evolved Through Random Processes Over Billions of Years</vt:lpstr>
      <vt:lpstr>The Real Issue – Willfully Suppressing the Truth</vt:lpstr>
      <vt:lpstr>Twisted Views of Creation</vt:lpstr>
      <vt:lpstr>PowerPoint Presentation</vt:lpstr>
      <vt:lpstr>Objections to Theistic Evolution</vt:lpstr>
      <vt:lpstr> The Day-Age (“Progressive Creationist”) View</vt:lpstr>
      <vt:lpstr> The Day-Age (“Progressive Creationist”) View</vt:lpstr>
      <vt:lpstr>The “days” in Genesis 1 are Ordinary (24-hour) Days</vt:lpstr>
      <vt:lpstr>Long Days Don’t Solve the Problem</vt:lpstr>
      <vt:lpstr>PowerPoint Presentation</vt:lpstr>
      <vt:lpstr>Two Contrasting Views</vt:lpstr>
      <vt:lpstr>The Origin of Man According to Secular Evolution:</vt:lpstr>
      <vt:lpstr>The Evolutionary Approach to Man’s Origins</vt:lpstr>
      <vt:lpstr>There Are Only Three Ways to Make an “Apeman”</vt:lpstr>
      <vt:lpstr>What About the Dinosaurs?</vt:lpstr>
      <vt:lpstr>The Discovery of Dinosaurs</vt:lpstr>
      <vt:lpstr>The Evolutionary View of Dinosaurs</vt:lpstr>
      <vt:lpstr>What’s the Biblical Perspective on Dinosaurs?</vt:lpstr>
      <vt:lpstr>PowerPoint Presentation</vt:lpstr>
      <vt:lpstr>How Old is the Human Race?</vt:lpstr>
      <vt:lpstr>PowerPoint Presentation</vt:lpstr>
      <vt:lpstr>How Old is the Earth? The Secular Answer:</vt:lpstr>
      <vt:lpstr>How Old is the Earth?</vt:lpstr>
      <vt:lpstr>For the Secular Worldview – Billions of Years are Essential</vt:lpstr>
      <vt:lpstr>PowerPoint Presentation</vt:lpstr>
      <vt:lpstr>How Can We Know How Old Something Is?</vt:lpstr>
      <vt:lpstr>PowerPoint Presentation</vt:lpstr>
      <vt:lpstr>How Radioactive Dating Works</vt:lpstr>
      <vt:lpstr>Radioactive Decay</vt:lpstr>
      <vt:lpstr>Apparent Problems with Radioactive Dating</vt:lpstr>
      <vt:lpstr>PowerPoint Presentation</vt:lpstr>
      <vt:lpstr>PowerPoint Presentation</vt:lpstr>
      <vt:lpstr>According to Secular Science:</vt:lpstr>
      <vt:lpstr>The Problem of Seeing Light From Distant Stars</vt:lpstr>
      <vt:lpstr>The Flood</vt:lpstr>
      <vt:lpstr>The Biblical Flood of Genesis 6-9 was Universal and Global</vt:lpstr>
      <vt:lpstr>Where Did All the Water For the Flood Come From?</vt:lpstr>
      <vt:lpstr>Where Did All the Water For the Flood Come From?</vt:lpstr>
      <vt:lpstr>What  Are the Fountains of the Deep?</vt:lpstr>
      <vt:lpstr>Fountains of the Deep Burst Forth?</vt:lpstr>
      <vt:lpstr>Springs (or Fountains) of the Deep Burst Forth?</vt:lpstr>
      <vt:lpstr>Where Did All the Water Go After the Flood?</vt:lpstr>
      <vt:lpstr>Where Did All the Water Go After the Flood?</vt:lpstr>
      <vt:lpstr>Evidence of a Global Flood</vt:lpstr>
      <vt:lpstr>Evidence of a Global Flood</vt:lpstr>
      <vt:lpstr>Normandy, France</vt:lpstr>
      <vt:lpstr>The White Cliffs of Dover, England</vt:lpstr>
      <vt:lpstr>Mount Saint Helens – Rock Layers Formed Rapidly</vt:lpstr>
      <vt:lpstr>The Grand Canyon</vt:lpstr>
      <vt:lpstr>Mount Saint Helens – Small Model of the Grand Canyon?</vt:lpstr>
      <vt:lpstr>Flood Traditions</vt:lpstr>
      <vt:lpstr>Some Final Things to Think About</vt:lpstr>
      <vt:lpstr>Some Final Things to Think About</vt:lpstr>
      <vt:lpstr>Some Final Things to Think About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Connolly</dc:creator>
  <cp:lastModifiedBy>Robert Connolly</cp:lastModifiedBy>
  <cp:revision>386</cp:revision>
  <cp:lastPrinted>2026-02-01T15:25:55Z</cp:lastPrinted>
  <dcterms:created xsi:type="dcterms:W3CDTF">2025-12-28T03:22:40Z</dcterms:created>
  <dcterms:modified xsi:type="dcterms:W3CDTF">2026-02-15T14:34:53Z</dcterms:modified>
</cp:coreProperties>
</file>