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44.xml" ContentType="application/vnd.openxmlformats-officedocument.presentationml.slide+xml"/>
  <Override PartName="/ppt/slides/slide153.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1"/>
  </p:notesMasterIdLst>
  <p:sldIdLst>
    <p:sldId id="256" r:id="rId2"/>
    <p:sldId id="501" r:id="rId3"/>
    <p:sldId id="502" r:id="rId4"/>
    <p:sldId id="503" r:id="rId5"/>
    <p:sldId id="368" r:id="rId6"/>
    <p:sldId id="505" r:id="rId7"/>
    <p:sldId id="476" r:id="rId8"/>
    <p:sldId id="506" r:id="rId9"/>
    <p:sldId id="507" r:id="rId10"/>
    <p:sldId id="508" r:id="rId11"/>
    <p:sldId id="509" r:id="rId12"/>
    <p:sldId id="510" r:id="rId13"/>
    <p:sldId id="511" r:id="rId14"/>
    <p:sldId id="512" r:id="rId15"/>
    <p:sldId id="513" r:id="rId16"/>
    <p:sldId id="514" r:id="rId17"/>
    <p:sldId id="515" r:id="rId18"/>
    <p:sldId id="516" r:id="rId19"/>
    <p:sldId id="522" r:id="rId20"/>
    <p:sldId id="517" r:id="rId21"/>
    <p:sldId id="518" r:id="rId22"/>
    <p:sldId id="519" r:id="rId23"/>
    <p:sldId id="521" r:id="rId24"/>
    <p:sldId id="520" r:id="rId25"/>
    <p:sldId id="524" r:id="rId26"/>
    <p:sldId id="525" r:id="rId27"/>
    <p:sldId id="523" r:id="rId28"/>
    <p:sldId id="527" r:id="rId29"/>
    <p:sldId id="545" r:id="rId30"/>
    <p:sldId id="546" r:id="rId31"/>
    <p:sldId id="526" r:id="rId32"/>
    <p:sldId id="528" r:id="rId33"/>
    <p:sldId id="529" r:id="rId34"/>
    <p:sldId id="530" r:id="rId35"/>
    <p:sldId id="534" r:id="rId36"/>
    <p:sldId id="531" r:id="rId37"/>
    <p:sldId id="532" r:id="rId38"/>
    <p:sldId id="533" r:id="rId39"/>
    <p:sldId id="535" r:id="rId40"/>
    <p:sldId id="536" r:id="rId41"/>
    <p:sldId id="537" r:id="rId42"/>
    <p:sldId id="540" r:id="rId43"/>
    <p:sldId id="538" r:id="rId44"/>
    <p:sldId id="539" r:id="rId45"/>
    <p:sldId id="541" r:id="rId46"/>
    <p:sldId id="542" r:id="rId47"/>
    <p:sldId id="543" r:id="rId48"/>
    <p:sldId id="547" r:id="rId49"/>
    <p:sldId id="548" r:id="rId50"/>
    <p:sldId id="552" r:id="rId51"/>
    <p:sldId id="550" r:id="rId52"/>
    <p:sldId id="551" r:id="rId53"/>
    <p:sldId id="553" r:id="rId54"/>
    <p:sldId id="567" r:id="rId55"/>
    <p:sldId id="554" r:id="rId56"/>
    <p:sldId id="556" r:id="rId57"/>
    <p:sldId id="561" r:id="rId58"/>
    <p:sldId id="562" r:id="rId59"/>
    <p:sldId id="555" r:id="rId60"/>
    <p:sldId id="568" r:id="rId61"/>
    <p:sldId id="560" r:id="rId62"/>
    <p:sldId id="576" r:id="rId63"/>
    <p:sldId id="563" r:id="rId64"/>
    <p:sldId id="569" r:id="rId65"/>
    <p:sldId id="571" r:id="rId66"/>
    <p:sldId id="564" r:id="rId67"/>
    <p:sldId id="559" r:id="rId68"/>
    <p:sldId id="570" r:id="rId69"/>
    <p:sldId id="565" r:id="rId70"/>
    <p:sldId id="572" r:id="rId71"/>
    <p:sldId id="566" r:id="rId72"/>
    <p:sldId id="573" r:id="rId73"/>
    <p:sldId id="558" r:id="rId74"/>
    <p:sldId id="557" r:id="rId75"/>
    <p:sldId id="574" r:id="rId76"/>
    <p:sldId id="575" r:id="rId77"/>
    <p:sldId id="578" r:id="rId78"/>
    <p:sldId id="579" r:id="rId79"/>
    <p:sldId id="580" r:id="rId80"/>
    <p:sldId id="581" r:id="rId81"/>
    <p:sldId id="582" r:id="rId82"/>
    <p:sldId id="583" r:id="rId83"/>
    <p:sldId id="606" r:id="rId84"/>
    <p:sldId id="603" r:id="rId85"/>
    <p:sldId id="604" r:id="rId86"/>
    <p:sldId id="605" r:id="rId87"/>
    <p:sldId id="587" r:id="rId88"/>
    <p:sldId id="588" r:id="rId89"/>
    <p:sldId id="584" r:id="rId90"/>
    <p:sldId id="586" r:id="rId91"/>
    <p:sldId id="589" r:id="rId92"/>
    <p:sldId id="590" r:id="rId93"/>
    <p:sldId id="591" r:id="rId94"/>
    <p:sldId id="592" r:id="rId95"/>
    <p:sldId id="607" r:id="rId96"/>
    <p:sldId id="595" r:id="rId97"/>
    <p:sldId id="596" r:id="rId98"/>
    <p:sldId id="597" r:id="rId99"/>
    <p:sldId id="598" r:id="rId100"/>
    <p:sldId id="599" r:id="rId101"/>
    <p:sldId id="609" r:id="rId102"/>
    <p:sldId id="593" r:id="rId103"/>
    <p:sldId id="608" r:id="rId104"/>
    <p:sldId id="610" r:id="rId105"/>
    <p:sldId id="611" r:id="rId106"/>
    <p:sldId id="612" r:id="rId107"/>
    <p:sldId id="613" r:id="rId108"/>
    <p:sldId id="616" r:id="rId109"/>
    <p:sldId id="614" r:id="rId110"/>
    <p:sldId id="615" r:id="rId111"/>
    <p:sldId id="617" r:id="rId112"/>
    <p:sldId id="618" r:id="rId113"/>
    <p:sldId id="619" r:id="rId114"/>
    <p:sldId id="620" r:id="rId115"/>
    <p:sldId id="621" r:id="rId116"/>
    <p:sldId id="622" r:id="rId117"/>
    <p:sldId id="623" r:id="rId118"/>
    <p:sldId id="624" r:id="rId119"/>
    <p:sldId id="625" r:id="rId120"/>
    <p:sldId id="626" r:id="rId121"/>
    <p:sldId id="627" r:id="rId122"/>
    <p:sldId id="628" r:id="rId123"/>
    <p:sldId id="629" r:id="rId124"/>
    <p:sldId id="630" r:id="rId125"/>
    <p:sldId id="631" r:id="rId126"/>
    <p:sldId id="632" r:id="rId127"/>
    <p:sldId id="633" r:id="rId128"/>
    <p:sldId id="640" r:id="rId129"/>
    <p:sldId id="641" r:id="rId130"/>
    <p:sldId id="635" r:id="rId131"/>
    <p:sldId id="636" r:id="rId132"/>
    <p:sldId id="637" r:id="rId133"/>
    <p:sldId id="634" r:id="rId134"/>
    <p:sldId id="638" r:id="rId135"/>
    <p:sldId id="639" r:id="rId136"/>
    <p:sldId id="642" r:id="rId137"/>
    <p:sldId id="643" r:id="rId138"/>
    <p:sldId id="644" r:id="rId139"/>
    <p:sldId id="647" r:id="rId140"/>
    <p:sldId id="645" r:id="rId141"/>
    <p:sldId id="648" r:id="rId142"/>
    <p:sldId id="650" r:id="rId143"/>
    <p:sldId id="651" r:id="rId144"/>
    <p:sldId id="649" r:id="rId145"/>
    <p:sldId id="653" r:id="rId146"/>
    <p:sldId id="652" r:id="rId147"/>
    <p:sldId id="656" r:id="rId148"/>
    <p:sldId id="654" r:id="rId149"/>
    <p:sldId id="655" r:id="rId150"/>
    <p:sldId id="657" r:id="rId151"/>
    <p:sldId id="658" r:id="rId152"/>
    <p:sldId id="659" r:id="rId153"/>
    <p:sldId id="661" r:id="rId154"/>
    <p:sldId id="662" r:id="rId155"/>
    <p:sldId id="660" r:id="rId156"/>
    <p:sldId id="663" r:id="rId157"/>
    <p:sldId id="664" r:id="rId158"/>
    <p:sldId id="665" r:id="rId159"/>
    <p:sldId id="666" r:id="rId1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3" autoAdjust="0"/>
    <p:restoredTop sz="97356" autoAdjust="0"/>
  </p:normalViewPr>
  <p:slideViewPr>
    <p:cSldViewPr>
      <p:cViewPr>
        <p:scale>
          <a:sx n="110" d="100"/>
          <a:sy n="110" d="100"/>
        </p:scale>
        <p:origin x="-972" y="-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F20448-A7FF-454B-ADB5-63BE7E2A51F0}" type="datetimeFigureOut">
              <a:rPr lang="en-US" smtClean="0"/>
              <a:pPr/>
              <a:t>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DE2E65-D0D1-4DB3-9446-CFD1C550A41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6" name="Rectangle 20"/>
          <p:cNvSpPr>
            <a:spLocks noGrp="1"/>
          </p:cNvSpPr>
          <p:nvPr>
            <p:ph type="ctrTitle"/>
          </p:nvPr>
        </p:nvSpPr>
        <p:spPr>
          <a:xfrm>
            <a:off x="685800" y="990601"/>
            <a:ext cx="7772400" cy="2609850"/>
          </a:xfrm>
        </p:spPr>
        <p:txBody>
          <a:bodyPr anchor="b" anchorCtr="0">
            <a:noAutofit/>
            <a:scene3d>
              <a:camera prst="orthographicFront"/>
              <a:lightRig rig="soft" dir="t">
                <a:rot lat="0" lon="0" rev="2100000"/>
              </a:lightRig>
            </a:scene3d>
            <a:sp3d prstMaterial="matte">
              <a:bevelT w="38100" h="38100"/>
              <a:contourClr>
                <a:srgbClr val="FFFFFF"/>
              </a:contourClr>
            </a:sp3d>
          </a:bodyPr>
          <a:lstStyle>
            <a:lvl1pPr algn="ctr">
              <a:defRPr lang="en-US" sz="5800" dirty="0" smtClean="0">
                <a:ln w="9525">
                  <a:noFill/>
                </a:ln>
                <a:effectLst>
                  <a:outerShdw blurRad="50800" dist="38100" dir="8220000" algn="tl" rotWithShape="0">
                    <a:srgbClr val="000000">
                      <a:alpha val="40000"/>
                    </a:srgbClr>
                  </a:outerShdw>
                </a:effectLst>
              </a:defRPr>
            </a:lvl1pPr>
          </a:lstStyle>
          <a:p>
            <a:r>
              <a:rPr lang="en-US" smtClean="0"/>
              <a:t>Click to edit Master title style</a:t>
            </a:r>
            <a:endParaRPr lang="en-US" dirty="0"/>
          </a:p>
        </p:txBody>
      </p:sp>
      <p:sp>
        <p:nvSpPr>
          <p:cNvPr id="24" name="Rectangle 26"/>
          <p:cNvSpPr>
            <a:spLocks noGrp="1"/>
          </p:cNvSpPr>
          <p:nvPr>
            <p:ph type="subTitle" idx="1"/>
          </p:nvPr>
        </p:nvSpPr>
        <p:spPr>
          <a:xfrm>
            <a:off x="1371600" y="3657600"/>
            <a:ext cx="6400800" cy="1967089"/>
          </a:xfrm>
        </p:spPr>
        <p:txBody>
          <a:bodyPr>
            <a:normAutofit/>
          </a:bodyPr>
          <a:lstStyle>
            <a:lvl1pPr marL="0" indent="0" algn="ctr">
              <a:buNone/>
              <a:defRPr lang="en-US" sz="3000" b="0">
                <a:solidFill>
                  <a:schemeClr val="tx2"/>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18" name="Rectangle 6"/>
          <p:cNvSpPr>
            <a:spLocks noGrp="1"/>
          </p:cNvSpPr>
          <p:nvPr>
            <p:ph type="dt" sz="half" idx="10"/>
          </p:nvPr>
        </p:nvSpPr>
        <p:spPr/>
        <p:txBody>
          <a:bodyPr/>
          <a:lstStyle>
            <a:lvl1pPr>
              <a:defRPr lang="en-US" smtClean="0"/>
            </a:lvl1pPr>
          </a:lstStyle>
          <a:p>
            <a:fld id="{5C31A1E6-9814-4F30-8256-FEB094491279}" type="datetimeFigureOut">
              <a:rPr lang="en-US" smtClean="0"/>
              <a:pPr/>
              <a:t>1/2/2011</a:t>
            </a:fld>
            <a:endParaRPr lang="en-US"/>
          </a:p>
        </p:txBody>
      </p:sp>
      <p:sp>
        <p:nvSpPr>
          <p:cNvPr id="9" name="Rectangle 14"/>
          <p:cNvSpPr>
            <a:spLocks noGrp="1"/>
          </p:cNvSpPr>
          <p:nvPr>
            <p:ph type="sldNum" sz="quarter" idx="11"/>
          </p:nvPr>
        </p:nvSpPr>
        <p:spPr/>
        <p:txBody>
          <a:bodyPr/>
          <a:lstStyle>
            <a:lvl1pPr>
              <a:defRPr lang="en-US" smtClean="0"/>
            </a:lvl1pPr>
          </a:lstStyle>
          <a:p>
            <a:fld id="{F7BE0D67-4977-4B94-BC39-EA562EA8F0F5}" type="slidenum">
              <a:rPr lang="en-US" smtClean="0"/>
              <a:pPr/>
              <a:t>‹#›</a:t>
            </a:fld>
            <a:endParaRPr lang="en-US"/>
          </a:p>
        </p:txBody>
      </p:sp>
      <p:sp>
        <p:nvSpPr>
          <p:cNvPr id="25" name="Rectangle 27"/>
          <p:cNvSpPr>
            <a:spLocks noGrp="1"/>
          </p:cNvSpPr>
          <p:nvPr>
            <p:ph type="ftr" sz="quarter" idx="12"/>
          </p:nvPr>
        </p:nvSpPr>
        <p:spPr/>
        <p:txBody>
          <a:bodyPr/>
          <a:lstStyle>
            <a:lvl1pPr>
              <a:defRPr lang="en-US" smtClean="0"/>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31A1E6-9814-4F30-8256-FEB094491279}" type="datetimeFigureOut">
              <a:rPr lang="en-US" smtClean="0"/>
              <a:pPr/>
              <a:t>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31A1E6-9814-4F30-8256-FEB094491279}" type="datetimeFigureOut">
              <a:rPr lang="en-US" smtClean="0"/>
              <a:pPr/>
              <a:t>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smtClean="0"/>
              <a:t>Click to edit Master title style</a:t>
            </a:r>
            <a:endParaRPr lang="en-US"/>
          </a:p>
        </p:txBody>
      </p:sp>
      <p:sp>
        <p:nvSpPr>
          <p:cNvPr id="3" name="Rectangle 3"/>
          <p:cNvSpPr>
            <a:spLocks noGrp="1"/>
          </p:cNvSpPr>
          <p:nvPr>
            <p:ph idx="1"/>
          </p:nvPr>
        </p:nvSpPr>
        <p:spPr/>
        <p:txBody>
          <a:bodyPr/>
          <a:lstStyle>
            <a:lvl1pPr marL="27432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p:cNvSpPr>
          <p:nvPr>
            <p:ph type="dt" sz="half" idx="10"/>
          </p:nvPr>
        </p:nvSpPr>
        <p:spPr/>
        <p:txBody>
          <a:bodyPr/>
          <a:lstStyle/>
          <a:p>
            <a:fld id="{5C31A1E6-9814-4F30-8256-FEB094491279}" type="datetimeFigureOut">
              <a:rPr lang="en-US" smtClean="0"/>
              <a:pPr/>
              <a:t>1/2/2011</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Rectangle 2"/>
          <p:cNvSpPr>
            <a:spLocks noGrp="1"/>
          </p:cNvSpPr>
          <p:nvPr>
            <p:ph type="title"/>
          </p:nvPr>
        </p:nvSpPr>
        <p:spPr>
          <a:xfrm>
            <a:off x="722313" y="2685391"/>
            <a:ext cx="7772400" cy="3112843"/>
          </a:xfrm>
        </p:spPr>
        <p:txBody>
          <a:bodyPr anchor="t">
            <a:normAutofit/>
          </a:bodyPr>
          <a:lstStyle>
            <a:lvl1pPr algn="ctr">
              <a:buNone/>
              <a:defRPr lang="en-US" sz="6000" b="1" dirty="0">
                <a:solidFill>
                  <a:schemeClr val="tx2">
                    <a:shade val="85000"/>
                    <a:satMod val="150000"/>
                  </a:schemeClr>
                </a:solidFill>
              </a:defRPr>
            </a:lvl1pPr>
          </a:lstStyle>
          <a:p>
            <a:r>
              <a:rPr lang="en-US" smtClean="0"/>
              <a:t>Click to edit Master title style</a:t>
            </a:r>
            <a:endParaRPr lang="en-US" dirty="0"/>
          </a:p>
        </p:txBody>
      </p:sp>
      <p:sp>
        <p:nvSpPr>
          <p:cNvPr id="3" name="Rectangle 3"/>
          <p:cNvSpPr>
            <a:spLocks noGrp="1"/>
          </p:cNvSpPr>
          <p:nvPr>
            <p:ph type="body" idx="1"/>
          </p:nvPr>
        </p:nvSpPr>
        <p:spPr>
          <a:xfrm>
            <a:off x="722313" y="1128932"/>
            <a:ext cx="7772400" cy="1509712"/>
          </a:xfrm>
        </p:spPr>
        <p:txBody>
          <a:bodyPr anchor="b">
            <a:normAutofit/>
          </a:bodyPr>
          <a:lstStyle>
            <a:lvl1pPr algn="ctr">
              <a:buNone/>
              <a:defRPr lang="en-US" sz="2400" b="0" smtClean="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Rectangle 4"/>
          <p:cNvSpPr>
            <a:spLocks noGrp="1"/>
          </p:cNvSpPr>
          <p:nvPr>
            <p:ph type="dt" sz="half" idx="10"/>
          </p:nvPr>
        </p:nvSpPr>
        <p:spPr/>
        <p:txBody>
          <a:bodyPr/>
          <a:lstStyle/>
          <a:p>
            <a:fld id="{5C31A1E6-9814-4F30-8256-FEB094491279}" type="datetimeFigureOut">
              <a:rPr lang="en-US" smtClean="0"/>
              <a:pPr/>
              <a:t>1/2/2011</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p>
            <a:fld id="{5C31A1E6-9814-4F30-8256-FEB094491279}" type="datetimeFigureOut">
              <a:rPr lang="en-US" smtClean="0"/>
              <a:pPr/>
              <a:t>1/2/2011</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Rectangle 2"/>
          <p:cNvSpPr>
            <a:spLocks noGrp="1"/>
          </p:cNvSpPr>
          <p:nvPr>
            <p:ph type="body" idx="1"/>
          </p:nvPr>
        </p:nvSpPr>
        <p:spPr>
          <a:xfrm>
            <a:off x="457200" y="1535113"/>
            <a:ext cx="4040188"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Rectangl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body" sz="quarter" idx="3"/>
          </p:nvPr>
        </p:nvSpPr>
        <p:spPr>
          <a:xfrm>
            <a:off x="4645025" y="1535113"/>
            <a:ext cx="4041775"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Rectangl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p>
            <a:fld id="{5C31A1E6-9814-4F30-8256-FEB094491279}" type="datetimeFigureOut">
              <a:rPr lang="en-US" smtClean="0"/>
              <a:pPr/>
              <a:t>1/2/2011</a:t>
            </a:fld>
            <a:endParaRPr lang="en-US"/>
          </a:p>
        </p:txBody>
      </p:sp>
      <p:sp>
        <p:nvSpPr>
          <p:cNvPr id="8" name="Rectangle 7"/>
          <p:cNvSpPr>
            <a:spLocks noGrp="1"/>
          </p:cNvSpPr>
          <p:nvPr>
            <p:ph type="ftr" sz="quarter" idx="11"/>
          </p:nvPr>
        </p:nvSpPr>
        <p:spPr/>
        <p:txBody>
          <a:bodyPr/>
          <a:lstStyle/>
          <a:p>
            <a:endParaRPr lang="en-US"/>
          </a:p>
        </p:txBody>
      </p:sp>
      <p:sp>
        <p:nvSpPr>
          <p:cNvPr id="9" name="Rectangle 8"/>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lang="en-US"/>
            </a:lvl1pPr>
          </a:lstStyle>
          <a:p>
            <a:r>
              <a:rPr lang="en-US" smtClean="0"/>
              <a:t>Click to edit Master title style</a:t>
            </a:r>
            <a:endParaRPr lang="en-US"/>
          </a:p>
        </p:txBody>
      </p:sp>
      <p:sp>
        <p:nvSpPr>
          <p:cNvPr id="3" name="Rectangle 3"/>
          <p:cNvSpPr>
            <a:spLocks noGrp="1"/>
          </p:cNvSpPr>
          <p:nvPr>
            <p:ph type="dt" sz="half" idx="10"/>
          </p:nvPr>
        </p:nvSpPr>
        <p:spPr/>
        <p:txBody>
          <a:bodyPr/>
          <a:lstStyle/>
          <a:p>
            <a:fld id="{5C31A1E6-9814-4F30-8256-FEB094491279}" type="datetimeFigureOut">
              <a:rPr lang="en-US" smtClean="0"/>
              <a:pPr/>
              <a:t>1/2/2011</a:t>
            </a:fld>
            <a:endParaRPr lang="en-US"/>
          </a:p>
        </p:txBody>
      </p:sp>
      <p:sp>
        <p:nvSpPr>
          <p:cNvPr id="4" name="Rectangle 4"/>
          <p:cNvSpPr>
            <a:spLocks noGrp="1"/>
          </p:cNvSpPr>
          <p:nvPr>
            <p:ph type="ftr" sz="quarter" idx="11"/>
          </p:nvPr>
        </p:nvSpPr>
        <p:spPr/>
        <p:txBody>
          <a:bodyPr/>
          <a:lstStyle/>
          <a:p>
            <a:endParaRPr lang="en-US"/>
          </a:p>
        </p:txBody>
      </p:sp>
      <p:sp>
        <p:nvSpPr>
          <p:cNvPr id="5" name="Rectangle 5"/>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p:cNvSpPr>
          <p:nvPr>
            <p:ph type="dt" sz="half" idx="10"/>
          </p:nvPr>
        </p:nvSpPr>
        <p:spPr/>
        <p:txBody>
          <a:bodyPr/>
          <a:lstStyle/>
          <a:p>
            <a:fld id="{5C31A1E6-9814-4F30-8256-FEB094491279}" type="datetimeFigureOut">
              <a:rPr lang="en-US" smtClean="0"/>
              <a:pPr/>
              <a:t>1/2/2011</a:t>
            </a:fld>
            <a:endParaRPr lang="en-US"/>
          </a:p>
        </p:txBody>
      </p:sp>
      <p:sp>
        <p:nvSpPr>
          <p:cNvPr id="3" name="Rectangle 3"/>
          <p:cNvSpPr>
            <a:spLocks noGrp="1"/>
          </p:cNvSpPr>
          <p:nvPr>
            <p:ph type="ftr" sz="quarter" idx="11"/>
          </p:nvPr>
        </p:nvSpPr>
        <p:spPr/>
        <p:txBody>
          <a:bodyPr/>
          <a:lstStyle/>
          <a:p>
            <a:endParaRPr lang="en-US"/>
          </a:p>
        </p:txBody>
      </p:sp>
      <p:sp>
        <p:nvSpPr>
          <p:cNvPr id="4" name="Rectangle 4"/>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73050"/>
            <a:ext cx="3008313" cy="1162050"/>
          </a:xfrm>
        </p:spPr>
        <p:txBody>
          <a:bodyPr anchor="b">
            <a:normAutofit/>
          </a:bodyPr>
          <a:lstStyle>
            <a:lvl1pPr algn="ctr">
              <a:defRPr sz="24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a:p>
        </p:txBody>
      </p:sp>
      <p:sp>
        <p:nvSpPr>
          <p:cNvPr id="3" name="Rectangl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body" sz="half" idx="2"/>
          </p:nvPr>
        </p:nvSpPr>
        <p:spPr>
          <a:xfrm>
            <a:off x="457200" y="1435100"/>
            <a:ext cx="3008313" cy="4691063"/>
          </a:xfrm>
        </p:spPr>
        <p:txBody>
          <a:bodyPr/>
          <a:lstStyle>
            <a:lvl1pPr marL="0" indent="0" algn="ctr">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p:cNvSpPr>
          <p:nvPr>
            <p:ph type="dt" sz="half" idx="10"/>
          </p:nvPr>
        </p:nvSpPr>
        <p:spPr/>
        <p:txBody>
          <a:bodyPr/>
          <a:lstStyle/>
          <a:p>
            <a:fld id="{5C31A1E6-9814-4F30-8256-FEB094491279}" type="datetimeFigureOut">
              <a:rPr lang="en-US" smtClean="0"/>
              <a:pPr/>
              <a:t>1/2/2011</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727729" y="1062637"/>
            <a:ext cx="4599432" cy="3977640"/>
          </a:xfrm>
          <a:prstGeom prst="rect">
            <a:avLst/>
          </a:prstGeom>
          <a:solidFill>
            <a:schemeClr val="tx2">
              <a:shade val="15000"/>
            </a:schemeClr>
          </a:solidFill>
          <a:ln w="63500">
            <a:noFill/>
            <a:miter lim="800000"/>
          </a:ln>
          <a:effectLst>
            <a:outerShdw blurRad="63500" dist="25400" dir="7200000" algn="t" rotWithShape="0">
              <a:prstClr val="black">
                <a:alpha val="45000"/>
              </a:prstClr>
            </a:outerShdw>
          </a:effectLst>
        </p:spPr>
        <p:style>
          <a:lnRef idx="3">
            <a:schemeClr val="lt1"/>
          </a:lnRef>
          <a:fillRef idx="1">
            <a:schemeClr val="accent6"/>
          </a:fillRef>
          <a:effectRef idx="1">
            <a:schemeClr val="accent6"/>
          </a:effectRef>
          <a:fontRef idx="minor">
            <a:schemeClr val="lt1"/>
          </a:fontRef>
        </p:style>
        <p:txBody>
          <a:bodyPr lIns="45720" rIns="45720" rtlCol="0" anchor="ctr">
            <a:normAutofit/>
          </a:bodyPr>
          <a:lstStyle/>
          <a:p>
            <a:pPr marL="0" indent="-274320" algn="l">
              <a:buClr>
                <a:schemeClr val="accent1"/>
              </a:buClr>
              <a:buSzPct val="80000"/>
              <a:buFont typeface="Wingdings 2" pitchFamily="18" charset="2"/>
              <a:buNone/>
            </a:pPr>
            <a:endParaRPr lang="en-US" sz="2000">
              <a:solidFill>
                <a:schemeClr val="lt1"/>
              </a:solidFill>
              <a:latin typeface="+mn-lt"/>
              <a:ea typeface="+mn-ea"/>
              <a:cs typeface="+mn-cs"/>
            </a:endParaRPr>
          </a:p>
        </p:txBody>
      </p:sp>
      <p:sp>
        <p:nvSpPr>
          <p:cNvPr id="2" name="Rectangle 2"/>
          <p:cNvSpPr>
            <a:spLocks noGrp="1"/>
          </p:cNvSpPr>
          <p:nvPr>
            <p:ph type="title"/>
          </p:nvPr>
        </p:nvSpPr>
        <p:spPr>
          <a:xfrm>
            <a:off x="5514536" y="4343400"/>
            <a:ext cx="3048000" cy="709858"/>
          </a:xfrm>
        </p:spPr>
        <p:txBody>
          <a:bodyPr anchor="t">
            <a:noAutofit/>
          </a:bodyPr>
          <a:lstStyle>
            <a:lvl1pPr algn="l">
              <a:buNone/>
              <a:defRPr sz="22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dirty="0"/>
          </a:p>
        </p:txBody>
      </p:sp>
      <p:sp>
        <p:nvSpPr>
          <p:cNvPr id="3" name="Rectangle 3"/>
          <p:cNvSpPr>
            <a:spLocks noGrp="1"/>
          </p:cNvSpPr>
          <p:nvPr>
            <p:ph type="pic" idx="1"/>
          </p:nvPr>
        </p:nvSpPr>
        <p:spPr>
          <a:xfrm>
            <a:off x="739645" y="1222657"/>
            <a:ext cx="4575601" cy="3657600"/>
          </a:xfrm>
          <a:solidFill>
            <a:schemeClr val="tx2">
              <a:shade val="75000"/>
            </a:schemeClr>
          </a:solidFill>
          <a:ln w="63500">
            <a:noFill/>
            <a:miter lim="800000"/>
          </a:ln>
          <a:effectLst/>
        </p:spPr>
        <p:style>
          <a:lnRef idx="3">
            <a:schemeClr val="lt1"/>
          </a:lnRef>
          <a:fillRef idx="1">
            <a:schemeClr val="accent6"/>
          </a:fillRef>
          <a:effectRef idx="1">
            <a:schemeClr val="accent6"/>
          </a:effectRef>
          <a:fontRef idx="minor">
            <a:schemeClr val="lt1"/>
          </a:fontRef>
        </p:style>
        <p:txBody>
          <a:bodyPr/>
          <a:lstStyle>
            <a:lvl1pPr>
              <a:buNone/>
              <a:defRPr sz="3200"/>
            </a:lvl1pPr>
          </a:lstStyle>
          <a:p>
            <a:r>
              <a:rPr lang="en-US" sz="2000" smtClean="0"/>
              <a:t>Click icon to add picture</a:t>
            </a:r>
            <a:endParaRPr lang="en-US" sz="2000" dirty="0"/>
          </a:p>
        </p:txBody>
      </p:sp>
      <p:sp>
        <p:nvSpPr>
          <p:cNvPr id="4" name="Rectangle 4"/>
          <p:cNvSpPr>
            <a:spLocks noGrp="1"/>
          </p:cNvSpPr>
          <p:nvPr>
            <p:ph type="body" sz="half" idx="2"/>
          </p:nvPr>
        </p:nvSpPr>
        <p:spPr>
          <a:xfrm>
            <a:off x="5514536" y="1371600"/>
            <a:ext cx="3044952" cy="2930086"/>
          </a:xfrm>
        </p:spPr>
        <p:txBody>
          <a:bodyPr bIns="0" anchor="b">
            <a:normAutofit/>
          </a:bodyPr>
          <a:lstStyle>
            <a:lvl1pPr marL="0" marR="0" indent="0" algn="l">
              <a:buFontTx/>
              <a:buNone/>
              <a:defRPr sz="1300">
                <a:solidFill>
                  <a:schemeClr val="tx1">
                    <a:tint val="95000"/>
                  </a:schemeClr>
                </a:solidFill>
              </a:defRPr>
            </a:lvl1pPr>
            <a:lvl2pPr marL="460375" marR="0" indent="-112713">
              <a:buFontTx/>
              <a:buNone/>
              <a:defRPr sz="1200"/>
            </a:lvl2pPr>
            <a:lvl3pPr marL="914400" marR="0" indent="-117475">
              <a:buFontTx/>
              <a:buNone/>
              <a:defRPr sz="1000"/>
            </a:lvl3pPr>
            <a:lvl4pPr marL="1316038" marR="0" indent="-112713">
              <a:buFontTx/>
              <a:buNone/>
              <a:defRPr sz="900"/>
            </a:lvl4pPr>
            <a:lvl5pPr marL="1711325" marR="0" indent="-117475">
              <a:buFontTx/>
              <a:buNone/>
              <a:defRPr sz="900"/>
            </a:lvl5pPr>
          </a:lstStyle>
          <a:p>
            <a:pPr lvl="0"/>
            <a:r>
              <a:rPr lang="en-US" smtClean="0"/>
              <a:t>Click to edit Master text styles</a:t>
            </a:r>
          </a:p>
        </p:txBody>
      </p:sp>
      <p:sp>
        <p:nvSpPr>
          <p:cNvPr id="5" name="Rectangle 5"/>
          <p:cNvSpPr>
            <a:spLocks noGrp="1"/>
          </p:cNvSpPr>
          <p:nvPr>
            <p:ph type="dt" sz="half" idx="10"/>
          </p:nvPr>
        </p:nvSpPr>
        <p:spPr/>
        <p:txBody>
          <a:bodyPr/>
          <a:lstStyle/>
          <a:p>
            <a:fld id="{5C31A1E6-9814-4F30-8256-FEB094491279}" type="datetimeFigureOut">
              <a:rPr lang="en-US" smtClean="0"/>
              <a:pPr/>
              <a:t>1/2/2011</a:t>
            </a:fld>
            <a:endParaRPr lang="en-US"/>
          </a:p>
        </p:txBody>
      </p:sp>
      <p:sp>
        <p:nvSpPr>
          <p:cNvPr id="6" name="Rectangle 6"/>
          <p:cNvSpPr>
            <a:spLocks noGrp="1"/>
          </p:cNvSpPr>
          <p:nvPr>
            <p:ph type="ftr" sz="quarter" idx="11"/>
          </p:nvPr>
        </p:nvSpPr>
        <p:spPr/>
        <p:txBody>
          <a:bodyPr/>
          <a:lstStyle/>
          <a:p>
            <a:endParaRPr lang="en-US"/>
          </a:p>
        </p:txBody>
      </p:sp>
      <p:sp>
        <p:nvSpPr>
          <p:cNvPr id="7" name="Rectangle 7"/>
          <p:cNvSpPr>
            <a:spLocks noGrp="1"/>
          </p:cNvSpPr>
          <p:nvPr>
            <p:ph type="sldNum" sz="quarter" idx="12"/>
          </p:nvPr>
        </p:nvSpPr>
        <p:spPr/>
        <p:txBody>
          <a:bodyPr/>
          <a:lstStyle/>
          <a:p>
            <a:fld id="{F7BE0D67-4977-4B94-BC39-EA562EA8F0F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Rectangle 10"/>
          <p:cNvSpPr>
            <a:spLocks noGrp="1"/>
          </p:cNvSpPr>
          <p:nvPr>
            <p:ph type="title"/>
          </p:nvPr>
        </p:nvSpPr>
        <p:spPr>
          <a:xfrm>
            <a:off x="457200" y="304800"/>
            <a:ext cx="8229600" cy="1143000"/>
          </a:xfrm>
          <a:prstGeom prst="rect">
            <a:avLst/>
          </a:prstGeom>
        </p:spPr>
        <p:txBody>
          <a:bodyPr anchor="b" anchorCtr="0">
            <a:normAutofit/>
            <a:scene3d>
              <a:camera prst="orthographicFront"/>
              <a:lightRig rig="soft" dir="t">
                <a:rot lat="0" lon="0" rev="2100000"/>
              </a:lightRig>
            </a:scene3d>
            <a:sp3d prstMaterial="matte">
              <a:bevelT w="38100" h="38100"/>
            </a:sp3d>
          </a:bodyPr>
          <a:lstStyle/>
          <a:p>
            <a:r>
              <a:rPr lang="en-US" smtClean="0"/>
              <a:t>Click to edit Master title style</a:t>
            </a:r>
            <a:endParaRPr lang="en-US" dirty="0"/>
          </a:p>
        </p:txBody>
      </p:sp>
      <p:sp>
        <p:nvSpPr>
          <p:cNvPr id="5" name="Rectangle 11"/>
          <p:cNvSpPr>
            <a:spLocks noGrp="1"/>
          </p:cNvSpPr>
          <p:nvPr>
            <p:ph type="body" idx="1"/>
          </p:nvPr>
        </p:nvSpPr>
        <p:spPr>
          <a:xfrm>
            <a:off x="457200" y="1600200"/>
            <a:ext cx="8229600" cy="4525963"/>
          </a:xfrm>
          <a:prstGeom prst="rect">
            <a:avLst/>
          </a:prstGeom>
        </p:spPr>
        <p:txBody>
          <a:bodyPr lIns="45720" rIns="4572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7" name="Rectangle 22"/>
          <p:cNvSpPr>
            <a:spLocks noGrp="1"/>
          </p:cNvSpPr>
          <p:nvPr>
            <p:ph type="dt" sz="half" idx="2"/>
          </p:nvPr>
        </p:nvSpPr>
        <p:spPr>
          <a:xfrm>
            <a:off x="457200" y="6245225"/>
            <a:ext cx="2133600" cy="476250"/>
          </a:xfrm>
          <a:prstGeom prst="rect">
            <a:avLst/>
          </a:prstGeom>
        </p:spPr>
        <p:txBody>
          <a:bodyPr anchor="b" anchorCtr="0"/>
          <a:lstStyle>
            <a:lvl1pPr>
              <a:defRPr lang="en-US" sz="1200" smtClean="0">
                <a:solidFill>
                  <a:schemeClr val="tx2"/>
                </a:solidFill>
                <a:latin typeface="+mn-lt"/>
                <a:ea typeface="+mn-lt"/>
                <a:cs typeface="+mn-lt"/>
              </a:defRPr>
            </a:lvl1pPr>
          </a:lstStyle>
          <a:p>
            <a:fld id="{5C31A1E6-9814-4F30-8256-FEB094491279}" type="datetimeFigureOut">
              <a:rPr lang="en-US" smtClean="0"/>
              <a:pPr/>
              <a:t>1/2/2011</a:t>
            </a:fld>
            <a:endParaRPr lang="en-US"/>
          </a:p>
        </p:txBody>
      </p:sp>
      <p:sp>
        <p:nvSpPr>
          <p:cNvPr id="18" name="Rectangle 18"/>
          <p:cNvSpPr>
            <a:spLocks noGrp="1"/>
          </p:cNvSpPr>
          <p:nvPr>
            <p:ph type="ftr" sz="quarter" idx="3"/>
          </p:nvPr>
        </p:nvSpPr>
        <p:spPr>
          <a:xfrm>
            <a:off x="3124200" y="6245225"/>
            <a:ext cx="2895600" cy="476250"/>
          </a:xfrm>
          <a:prstGeom prst="rect">
            <a:avLst/>
          </a:prstGeom>
        </p:spPr>
        <p:txBody>
          <a:bodyPr anchor="b" anchorCtr="0"/>
          <a:lstStyle>
            <a:lvl1pPr algn="ctr">
              <a:defRPr lang="en-US" sz="1200" smtClean="0">
                <a:solidFill>
                  <a:schemeClr val="tx2"/>
                </a:solidFill>
                <a:latin typeface="+mn-lt"/>
                <a:ea typeface="+mn-lt"/>
                <a:cs typeface="+mn-lt"/>
              </a:defRPr>
            </a:lvl1pPr>
          </a:lstStyle>
          <a:p>
            <a:endParaRPr lang="en-US"/>
          </a:p>
        </p:txBody>
      </p:sp>
      <p:sp>
        <p:nvSpPr>
          <p:cNvPr id="13" name="Rectangle 15"/>
          <p:cNvSpPr>
            <a:spLocks noGrp="1"/>
          </p:cNvSpPr>
          <p:nvPr>
            <p:ph type="sldNum" sz="quarter" idx="4"/>
          </p:nvPr>
        </p:nvSpPr>
        <p:spPr>
          <a:xfrm>
            <a:off x="6553200" y="6245225"/>
            <a:ext cx="2133600" cy="476250"/>
          </a:xfrm>
          <a:prstGeom prst="rect">
            <a:avLst/>
          </a:prstGeom>
        </p:spPr>
        <p:txBody>
          <a:bodyPr anchor="b" anchorCtr="0"/>
          <a:lstStyle>
            <a:lvl1pPr algn="r">
              <a:defRPr lang="en-US" sz="1200" smtClean="0">
                <a:solidFill>
                  <a:schemeClr val="tx2"/>
                </a:solidFill>
                <a:latin typeface="+mn-lt"/>
                <a:ea typeface="+mn-lt"/>
                <a:cs typeface="+mn-lt"/>
              </a:defRPr>
            </a:lvl1pPr>
          </a:lstStyle>
          <a:p>
            <a:fld id="{F7BE0D67-4977-4B94-BC39-EA562EA8F0F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defPPr>
        <a:defRPr sz="4400">
          <a:solidFill>
            <a:schemeClr val="tx2">
              <a:shade val="85000"/>
              <a:satMod val="150000"/>
            </a:schemeClr>
          </a:solidFill>
          <a:latin typeface="+mj-lt"/>
          <a:ea typeface="+mj-ea"/>
          <a:cs typeface="+mj-cs"/>
        </a:defRPr>
      </a:defPPr>
      <a:lvl1pPr algn="ctr" eaLnBrk="1" hangingPunct="1">
        <a:buNone/>
        <a:defRPr lang="en-US" sz="4800" b="1" strike="noStrike" kern="1200" baseline="0" dirty="0" smtClean="0">
          <a:solidFill>
            <a:schemeClr val="tx2">
              <a:shade val="85000"/>
              <a:satMod val="150000"/>
            </a:schemeClr>
          </a:solidFill>
          <a:effectLst>
            <a:outerShdw blurRad="63500" dist="38100" dir="8220000" algn="tl" rotWithShape="0">
              <a:srgbClr val="000000">
                <a:alpha val="30000"/>
              </a:srgbClr>
            </a:outerShdw>
          </a:effectLst>
          <a:latin typeface="+mj-lt"/>
          <a:ea typeface="+mj-lt"/>
          <a:cs typeface="+mj-lt"/>
        </a:defRPr>
      </a:lvl1pPr>
    </p:titleStyle>
    <p:bodyStyle>
      <a:defPPr>
        <a:defRPr>
          <a:solidFill>
            <a:schemeClr val="tx1"/>
          </a:solidFill>
          <a:latin typeface="+mn-lt"/>
          <a:ea typeface="+mn-ea"/>
          <a:cs typeface="+mn-cs"/>
        </a:defRPr>
      </a:defPPr>
      <a:lvl1pPr marL="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229600" cy="3124200"/>
          </a:xfrm>
        </p:spPr>
        <p:txBody>
          <a:bodyPr>
            <a:noAutofit/>
          </a:bodyPr>
          <a:lstStyle/>
          <a:p>
            <a:r>
              <a:rPr lang="en-US" sz="7200" dirty="0" smtClean="0"/>
              <a:t>Paul’s Letter to the </a:t>
            </a:r>
            <a:r>
              <a:rPr lang="en-US" sz="7200" dirty="0" smtClean="0">
                <a:solidFill>
                  <a:schemeClr val="accent1"/>
                </a:solidFill>
              </a:rPr>
              <a:t>Galatians </a:t>
            </a:r>
            <a:br>
              <a:rPr lang="en-US" sz="7200" dirty="0" smtClean="0">
                <a:solidFill>
                  <a:schemeClr val="accent1"/>
                </a:solidFill>
              </a:rPr>
            </a:br>
            <a:r>
              <a:rPr lang="en-US" sz="7200" dirty="0" smtClean="0">
                <a:solidFill>
                  <a:schemeClr val="accent1"/>
                </a:solidFill>
              </a:rPr>
              <a:t>Chapters 5-6</a:t>
            </a:r>
            <a:endParaRPr lang="en-US" sz="7200" dirty="0">
              <a:solidFill>
                <a:schemeClr val="accent1"/>
              </a:solidFill>
            </a:endParaRPr>
          </a:p>
        </p:txBody>
      </p:sp>
    </p:spTree>
  </p:cSld>
  <p:clrMapOvr>
    <a:overrideClrMapping bg1="lt1" tx1="dk1" bg2="lt2" tx2="dk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92500"/>
          </a:bodyPr>
          <a:lstStyle/>
          <a:p>
            <a:pPr marL="233363" indent="-233363" rtl="0">
              <a:buNone/>
            </a:pPr>
            <a:r>
              <a:rPr lang="en-US" baseline="30000" dirty="0" smtClean="0"/>
              <a:t>3</a:t>
            </a:r>
            <a:r>
              <a:rPr lang="en-US" i="1" dirty="0" smtClean="0">
                <a:solidFill>
                  <a:srgbClr val="AD2E27"/>
                </a:solidFill>
                <a:latin typeface="Cambria" pitchFamily="18" charset="0"/>
              </a:rPr>
              <a:t> Again I declare to every man who lets himself be circumcised that he is obligated to obey the whole law.</a:t>
            </a:r>
          </a:p>
          <a:p>
            <a:pPr marL="344488" indent="-344488" rtl="0">
              <a:buNone/>
            </a:pPr>
            <a:endParaRPr lang="en-US" sz="1000" i="1" dirty="0" smtClean="0">
              <a:solidFill>
                <a:srgbClr val="AD2E27"/>
              </a:solidFill>
              <a:latin typeface="Cambria" pitchFamily="18" charset="0"/>
            </a:endParaRPr>
          </a:p>
          <a:p>
            <a:r>
              <a:rPr lang="en-US" dirty="0" smtClean="0"/>
              <a:t>Paul has already stated earlier (</a:t>
            </a:r>
            <a:r>
              <a:rPr lang="en-US" dirty="0" smtClean="0">
                <a:solidFill>
                  <a:schemeClr val="accent1"/>
                </a:solidFill>
              </a:rPr>
              <a:t>3:10</a:t>
            </a:r>
            <a:r>
              <a:rPr lang="en-US" dirty="0" smtClean="0"/>
              <a:t>) (from Deut 27:26): </a:t>
            </a:r>
            <a:r>
              <a:rPr lang="en-US" i="1" dirty="0" smtClean="0">
                <a:solidFill>
                  <a:srgbClr val="AD2E27"/>
                </a:solidFill>
                <a:latin typeface="Cambria" pitchFamily="18" charset="0"/>
              </a:rPr>
              <a:t>“Cursed is everyone who does not continue to do </a:t>
            </a:r>
            <a:r>
              <a:rPr lang="en-US" b="1" i="1" dirty="0" smtClean="0">
                <a:solidFill>
                  <a:srgbClr val="AD2E27"/>
                </a:solidFill>
                <a:latin typeface="Cambria" pitchFamily="18" charset="0"/>
              </a:rPr>
              <a:t>everything</a:t>
            </a:r>
            <a:r>
              <a:rPr lang="en-US" i="1" dirty="0" smtClean="0">
                <a:solidFill>
                  <a:srgbClr val="AD2E27"/>
                </a:solidFill>
                <a:latin typeface="Cambria" pitchFamily="18" charset="0"/>
              </a:rPr>
              <a:t> written in the Book of the Law.” </a:t>
            </a:r>
            <a:endParaRPr lang="en-US" dirty="0" smtClean="0"/>
          </a:p>
          <a:p>
            <a:r>
              <a:rPr lang="en-US" dirty="0" smtClean="0"/>
              <a:t>In other words the Law is a unit and cannot be divided. You either </a:t>
            </a:r>
            <a:r>
              <a:rPr lang="en-US" b="1" i="1" dirty="0" smtClean="0"/>
              <a:t>keep</a:t>
            </a:r>
            <a:r>
              <a:rPr lang="en-US" dirty="0" smtClean="0"/>
              <a:t> all of it or you are guilty of </a:t>
            </a:r>
            <a:r>
              <a:rPr lang="en-US" b="1" i="1" dirty="0" smtClean="0"/>
              <a:t>violating</a:t>
            </a:r>
            <a:r>
              <a:rPr lang="en-US" dirty="0" smtClean="0"/>
              <a:t> </a:t>
            </a:r>
            <a:r>
              <a:rPr lang="en-US" i="1" dirty="0" smtClean="0"/>
              <a:t>all</a:t>
            </a:r>
            <a:r>
              <a:rPr lang="en-US" dirty="0" smtClean="0"/>
              <a:t> of it (cf. </a:t>
            </a:r>
            <a:r>
              <a:rPr lang="en-US" dirty="0" smtClean="0">
                <a:solidFill>
                  <a:schemeClr val="accent1"/>
                </a:solidFill>
              </a:rPr>
              <a:t>James 2:10</a:t>
            </a:r>
            <a:r>
              <a:rPr lang="en-US" dirty="0" smtClean="0"/>
              <a:t>).</a:t>
            </a:r>
          </a:p>
          <a:p>
            <a:r>
              <a:rPr lang="en-US" dirty="0" smtClean="0"/>
              <a:t>The Galatians had already started observing the Jewish religious days (</a:t>
            </a:r>
            <a:r>
              <a:rPr lang="en-US" dirty="0" smtClean="0">
                <a:solidFill>
                  <a:schemeClr val="accent1"/>
                </a:solidFill>
              </a:rPr>
              <a:t>4:10</a:t>
            </a:r>
            <a:r>
              <a:rPr lang="en-US" dirty="0" smtClean="0"/>
              <a:t>) and were now contemplating becoming circumcised.</a:t>
            </a:r>
          </a:p>
          <a:p>
            <a:r>
              <a:rPr lang="en-US" dirty="0" smtClean="0"/>
              <a:t>Paul is warning them: if you intend to please God by keeping the Law, you have to keep the whole thing – perfectly. And, as we know, no one can actually do this.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173038" indent="-173038" rtl="0">
              <a:buNone/>
            </a:pPr>
            <a:r>
              <a:rPr lang="en-US" sz="3200" baseline="30000" dirty="0" smtClean="0"/>
              <a:t>4</a:t>
            </a:r>
            <a:r>
              <a:rPr lang="en-US" i="1" dirty="0" smtClean="0">
                <a:solidFill>
                  <a:srgbClr val="AD2E27"/>
                </a:solidFill>
                <a:latin typeface="Cambria" pitchFamily="18" charset="0"/>
              </a:rPr>
              <a:t> [But] each one should test his own actions. Then he can take pride in himself, without comparing himself to somebody else,</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5</a:t>
            </a:r>
            <a:r>
              <a:rPr lang="en-US" i="1" dirty="0" smtClean="0">
                <a:solidFill>
                  <a:srgbClr val="AD2E27"/>
                </a:solidFill>
                <a:latin typeface="Cambria" pitchFamily="18" charset="0"/>
              </a:rPr>
              <a:t> for each one should carry his own load.</a:t>
            </a:r>
          </a:p>
          <a:p>
            <a:pPr marL="233363" indent="-233363" rtl="0">
              <a:lnSpc>
                <a:spcPct val="120000"/>
              </a:lnSpc>
              <a:buNone/>
            </a:pPr>
            <a:endParaRPr lang="en-US" sz="600" i="1" dirty="0" smtClean="0">
              <a:solidFill>
                <a:srgbClr val="AD2E27"/>
              </a:solidFill>
              <a:latin typeface="Cambria" pitchFamily="18" charset="0"/>
            </a:endParaRPr>
          </a:p>
          <a:p>
            <a:r>
              <a:rPr lang="en-US" dirty="0" smtClean="0"/>
              <a:t>We must regularly examine our own life in light of God’s requirements of us, because God expects each of us to carry our own “load” (i.e. responsibilities that he has given us).</a:t>
            </a:r>
          </a:p>
          <a:p>
            <a:r>
              <a:rPr lang="en-US" dirty="0" smtClean="0"/>
              <a:t>One day we will all stand before God and give an account to of how we carried out those responsibilities:</a:t>
            </a:r>
          </a:p>
          <a:p>
            <a:pPr lvl="1" rtl="0"/>
            <a:r>
              <a:rPr lang="en-US" sz="2400" i="1" dirty="0" smtClean="0">
                <a:solidFill>
                  <a:srgbClr val="AD2E27"/>
                </a:solidFill>
                <a:latin typeface="Cambria" pitchFamily="18" charset="0"/>
              </a:rPr>
              <a:t>For we will all stand before God's judgment seat… So then, each of us will give an account of himself to God.</a:t>
            </a:r>
            <a:r>
              <a:rPr lang="en-US" sz="2400" dirty="0" smtClean="0"/>
              <a:t> (Rom 14:10,12)</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Summary – How Should We Respond?</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r>
              <a:rPr lang="en-US" sz="3000" dirty="0" smtClean="0"/>
              <a:t>When you see your brother or sister being crushed by a burden in their life that you yourself are </a:t>
            </a:r>
            <a:r>
              <a:rPr lang="en-US" sz="3000" b="1" i="1" dirty="0" smtClean="0"/>
              <a:t>not</a:t>
            </a:r>
            <a:r>
              <a:rPr lang="en-US" sz="3000" dirty="0" smtClean="0"/>
              <a:t> suffering from, </a:t>
            </a:r>
            <a:r>
              <a:rPr lang="en-US" sz="3000" b="1" i="1" dirty="0" smtClean="0"/>
              <a:t>how should you respond?</a:t>
            </a:r>
          </a:p>
        </p:txBody>
      </p:sp>
    </p:spTree>
  </p:cSld>
  <p:clrMapOvr>
    <a:masterClrMapping/>
  </p:clrMapOvr>
  <p:transition>
    <p:plus/>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Summary – How Should We Respond?</a:t>
            </a:r>
          </a:p>
        </p:txBody>
      </p:sp>
      <p:sp>
        <p:nvSpPr>
          <p:cNvPr id="8" name="Content Placeholder 7"/>
          <p:cNvSpPr>
            <a:spLocks noGrp="1"/>
          </p:cNvSpPr>
          <p:nvPr>
            <p:ph idx="1"/>
          </p:nvPr>
        </p:nvSpPr>
        <p:spPr>
          <a:xfrm>
            <a:off x="457200" y="762000"/>
            <a:ext cx="8229600" cy="6096000"/>
          </a:xfrm>
        </p:spPr>
        <p:txBody>
          <a:bodyPr>
            <a:normAutofit fontScale="92500"/>
          </a:bodyPr>
          <a:lstStyle/>
          <a:p>
            <a:r>
              <a:rPr lang="en-US" sz="3000" dirty="0" smtClean="0"/>
              <a:t>Be thankful that God has (for the moment at least) spared you of that burden.</a:t>
            </a:r>
          </a:p>
          <a:p>
            <a:r>
              <a:rPr lang="en-US" sz="3000" dirty="0" smtClean="0"/>
              <a:t>Recognize that as a sinner, if it were not for the grace of God, you would be suffering, and fully deserving of, a far </a:t>
            </a:r>
            <a:r>
              <a:rPr lang="en-US" sz="3000" b="1" i="1" dirty="0" smtClean="0"/>
              <a:t>worse</a:t>
            </a:r>
            <a:r>
              <a:rPr lang="en-US" sz="3000" dirty="0" smtClean="0"/>
              <a:t> burden: an eternity in hell!</a:t>
            </a:r>
          </a:p>
          <a:p>
            <a:r>
              <a:rPr lang="en-US" sz="3000" dirty="0" smtClean="0"/>
              <a:t>Think about how Jesus, who was suffering </a:t>
            </a:r>
            <a:r>
              <a:rPr lang="en-US" sz="3000" b="1" i="1" dirty="0" smtClean="0"/>
              <a:t>no burden</a:t>
            </a:r>
            <a:r>
              <a:rPr lang="en-US" sz="3000" dirty="0" smtClean="0"/>
              <a:t>, came down from God’s glorious presence and suffered a brutal death on the cross to relieve you from that burden of eternal hell.</a:t>
            </a:r>
          </a:p>
          <a:p>
            <a:r>
              <a:rPr lang="en-US" sz="3000" dirty="0" smtClean="0"/>
              <a:t>Then consider, as Mordecai admonished Esther, whether perhaps God has given you the abilities you have “for such a time as this” (Esther 4:14) to lighten your brother or sisters load.</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Summary – How Should We Respond?</a:t>
            </a:r>
          </a:p>
        </p:txBody>
      </p:sp>
      <p:sp>
        <p:nvSpPr>
          <p:cNvPr id="8" name="Content Placeholder 7"/>
          <p:cNvSpPr>
            <a:spLocks noGrp="1"/>
          </p:cNvSpPr>
          <p:nvPr>
            <p:ph idx="1"/>
          </p:nvPr>
        </p:nvSpPr>
        <p:spPr>
          <a:xfrm>
            <a:off x="457200" y="762000"/>
            <a:ext cx="8229600" cy="6096000"/>
          </a:xfrm>
        </p:spPr>
        <p:txBody>
          <a:bodyPr>
            <a:normAutofit/>
          </a:bodyPr>
          <a:lstStyle/>
          <a:p>
            <a:r>
              <a:rPr lang="en-US" sz="3000" dirty="0" smtClean="0"/>
              <a:t>Focus on what it is that God would have </a:t>
            </a:r>
            <a:r>
              <a:rPr lang="en-US" sz="3000" b="1" i="1" dirty="0" smtClean="0"/>
              <a:t>you</a:t>
            </a:r>
            <a:r>
              <a:rPr lang="en-US" sz="3000" dirty="0" smtClean="0"/>
              <a:t> to do in light of the commands given in scripture – carry the load that God has given you, because one day you will give an account for what you have done with all that God has given you.</a:t>
            </a:r>
          </a:p>
          <a:p>
            <a:r>
              <a:rPr lang="en-US" sz="3000" dirty="0" smtClean="0"/>
              <a:t>Be thankful that </a:t>
            </a:r>
            <a:r>
              <a:rPr lang="en-US" sz="3000" b="1" i="1" dirty="0" smtClean="0"/>
              <a:t>Jesus</a:t>
            </a:r>
            <a:r>
              <a:rPr lang="en-US" sz="3000" dirty="0" smtClean="0"/>
              <a:t> has borne </a:t>
            </a:r>
            <a:r>
              <a:rPr lang="en-US" sz="3000" b="1" i="1" dirty="0" smtClean="0"/>
              <a:t>your</a:t>
            </a:r>
            <a:r>
              <a:rPr lang="en-US" sz="3000" dirty="0" smtClean="0"/>
              <a:t> burden, so that even when you have </a:t>
            </a:r>
            <a:r>
              <a:rPr lang="en-US" sz="3000" b="1" i="1" dirty="0" smtClean="0"/>
              <a:t>failed</a:t>
            </a:r>
            <a:r>
              <a:rPr lang="en-US" sz="3000" dirty="0" smtClean="0"/>
              <a:t> to carry the load that God has given you (and we all do at times), Jesus has carried </a:t>
            </a:r>
            <a:r>
              <a:rPr lang="en-US" sz="3000" b="1" i="1" dirty="0" smtClean="0"/>
              <a:t>you</a:t>
            </a:r>
            <a:r>
              <a:rPr lang="en-US" sz="3000" dirty="0" smtClean="0"/>
              <a:t>.</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Doing Good to Others (</a:t>
            </a:r>
            <a:r>
              <a:rPr lang="en-US" sz="3600" dirty="0" smtClean="0">
                <a:solidFill>
                  <a:schemeClr val="accent1"/>
                </a:solidFill>
              </a:rPr>
              <a:t>6:1-10</a:t>
            </a:r>
            <a:r>
              <a:rPr lang="en-US" sz="3600" dirty="0" smtClean="0"/>
              <a:t>)</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r>
              <a:rPr lang="en-US" sz="3200" dirty="0" smtClean="0"/>
              <a:t>In this section (</a:t>
            </a:r>
            <a:r>
              <a:rPr lang="en-US" sz="3200" dirty="0" smtClean="0">
                <a:solidFill>
                  <a:schemeClr val="accent1"/>
                </a:solidFill>
              </a:rPr>
              <a:t>6:1-10</a:t>
            </a:r>
            <a:r>
              <a:rPr lang="en-US" sz="3200" dirty="0" smtClean="0"/>
              <a:t>), Paul covers a variety of practical topics (</a:t>
            </a:r>
            <a:r>
              <a:rPr lang="en-US" sz="3200" dirty="0" smtClean="0">
                <a:solidFill>
                  <a:schemeClr val="accent1"/>
                </a:solidFill>
              </a:rPr>
              <a:t>6:1-10</a:t>
            </a:r>
            <a:r>
              <a:rPr lang="en-US" sz="3200" dirty="0" smtClean="0"/>
              <a:t>):</a:t>
            </a:r>
          </a:p>
          <a:p>
            <a:pPr lvl="1"/>
            <a:r>
              <a:rPr lang="en-US" sz="2800" dirty="0" smtClean="0"/>
              <a:t>Restoring a sinning brother (</a:t>
            </a:r>
            <a:r>
              <a:rPr lang="en-US" sz="2800" dirty="0" smtClean="0">
                <a:solidFill>
                  <a:schemeClr val="accent1"/>
                </a:solidFill>
              </a:rPr>
              <a:t>6:1</a:t>
            </a:r>
            <a:r>
              <a:rPr lang="en-US" sz="2800" dirty="0" smtClean="0"/>
              <a:t>)</a:t>
            </a:r>
          </a:p>
          <a:p>
            <a:pPr lvl="1"/>
            <a:r>
              <a:rPr lang="en-US" sz="2800" dirty="0" smtClean="0"/>
              <a:t>Carrying one another’s burdens (</a:t>
            </a:r>
            <a:r>
              <a:rPr lang="en-US" sz="2800" dirty="0" smtClean="0">
                <a:solidFill>
                  <a:schemeClr val="accent1"/>
                </a:solidFill>
              </a:rPr>
              <a:t>6:2-5</a:t>
            </a:r>
            <a:r>
              <a:rPr lang="en-US" sz="2800" dirty="0" smtClean="0"/>
              <a:t>)</a:t>
            </a:r>
          </a:p>
          <a:p>
            <a:pPr lvl="1"/>
            <a:r>
              <a:rPr lang="en-US" sz="2800" dirty="0" smtClean="0"/>
              <a:t>Financially supporting teachers of the Word (</a:t>
            </a:r>
            <a:r>
              <a:rPr lang="en-US" sz="2800" dirty="0" smtClean="0">
                <a:solidFill>
                  <a:schemeClr val="accent1"/>
                </a:solidFill>
              </a:rPr>
              <a:t>6:6</a:t>
            </a:r>
            <a:r>
              <a:rPr lang="en-US" sz="2800" dirty="0" smtClean="0"/>
              <a:t>)</a:t>
            </a:r>
          </a:p>
          <a:p>
            <a:pPr lvl="1"/>
            <a:r>
              <a:rPr lang="en-US" sz="2800" dirty="0" smtClean="0"/>
              <a:t>Sowing and Reaping (</a:t>
            </a:r>
            <a:r>
              <a:rPr lang="en-US" sz="2800" dirty="0" smtClean="0">
                <a:solidFill>
                  <a:schemeClr val="accent1"/>
                </a:solidFill>
              </a:rPr>
              <a:t>6:7-8</a:t>
            </a:r>
            <a:r>
              <a:rPr lang="en-US" sz="2800" dirty="0" smtClean="0"/>
              <a:t>)</a:t>
            </a:r>
          </a:p>
          <a:p>
            <a:pPr lvl="1"/>
            <a:r>
              <a:rPr lang="en-US" sz="2800" dirty="0" smtClean="0"/>
              <a:t>Persevering in doing good to others (</a:t>
            </a:r>
            <a:r>
              <a:rPr lang="en-US" sz="2800" dirty="0" smtClean="0">
                <a:solidFill>
                  <a:schemeClr val="accent1"/>
                </a:solidFill>
              </a:rPr>
              <a:t>6:9-10</a:t>
            </a:r>
            <a:r>
              <a:rPr lang="en-US" sz="2800" dirty="0" smtClean="0"/>
              <a:t>)</a:t>
            </a:r>
          </a:p>
          <a:p>
            <a:pPr lvl="1"/>
            <a:endParaRPr lang="en-US" sz="2400" dirty="0" smtClean="0"/>
          </a:p>
          <a:p>
            <a:pPr lvl="1"/>
            <a:endParaRPr lang="en-US" sz="2400"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Financially Supporting Teachers (</a:t>
            </a:r>
            <a:r>
              <a:rPr lang="en-US" sz="3600" dirty="0">
                <a:solidFill>
                  <a:schemeClr val="accent1"/>
                </a:solidFill>
              </a:rPr>
              <a:t>6:6</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lnSpc>
                <a:spcPct val="120000"/>
              </a:lnSpc>
              <a:buNone/>
            </a:pPr>
            <a:r>
              <a:rPr lang="en-US" baseline="30000" dirty="0" smtClean="0"/>
              <a:t>6</a:t>
            </a:r>
            <a:r>
              <a:rPr lang="en-US" i="1" dirty="0" smtClean="0">
                <a:solidFill>
                  <a:srgbClr val="AD2E27"/>
                </a:solidFill>
                <a:latin typeface="Cambria" pitchFamily="18" charset="0"/>
              </a:rPr>
              <a:t> Anyone who receives instruction in the word must share all good things with his instructor. </a:t>
            </a:r>
          </a:p>
          <a:p>
            <a:pPr marL="233363" indent="-233363" rtl="0">
              <a:lnSpc>
                <a:spcPct val="120000"/>
              </a:lnSpc>
              <a:buNone/>
            </a:pPr>
            <a:endParaRPr lang="en-US" sz="800" i="1" dirty="0" smtClean="0">
              <a:solidFill>
                <a:srgbClr val="AD2E27"/>
              </a:solidFill>
              <a:latin typeface="Cambria" pitchFamily="18" charset="0"/>
            </a:endParaRPr>
          </a:p>
          <a:p>
            <a:pPr rtl="0"/>
            <a:r>
              <a:rPr lang="en-US" dirty="0" smtClean="0"/>
              <a:t>Paul is introducing a new topic – but there is obviously some connection here to the idea of bearing each other’s burdens.</a:t>
            </a:r>
          </a:p>
          <a:p>
            <a:pPr rtl="0"/>
            <a:r>
              <a:rPr lang="en-US" dirty="0" smtClean="0"/>
              <a:t>The verse describes </a:t>
            </a:r>
            <a:r>
              <a:rPr lang="en-US" b="1" i="1" dirty="0" smtClean="0"/>
              <a:t>two</a:t>
            </a:r>
            <a:r>
              <a:rPr lang="en-US" dirty="0" smtClean="0"/>
              <a:t> categories of people within the church:</a:t>
            </a:r>
          </a:p>
          <a:p>
            <a:pPr lvl="1" rtl="0"/>
            <a:r>
              <a:rPr lang="en-US" sz="2400" dirty="0" smtClean="0"/>
              <a:t>Those who </a:t>
            </a:r>
            <a:r>
              <a:rPr lang="en-US" sz="2400" b="1" i="1" dirty="0" smtClean="0"/>
              <a:t>receive instruction</a:t>
            </a:r>
          </a:p>
          <a:p>
            <a:pPr lvl="1" rtl="0"/>
            <a:r>
              <a:rPr lang="en-US" sz="2400" dirty="0" smtClean="0"/>
              <a:t>Those who </a:t>
            </a:r>
            <a:r>
              <a:rPr lang="en-US" sz="2400" b="1" i="1" dirty="0" smtClean="0"/>
              <a:t>instruct</a:t>
            </a:r>
          </a:p>
          <a:p>
            <a:r>
              <a:rPr lang="en-US" dirty="0" smtClean="0"/>
              <a:t>The instruction being given is instruction in “the word” of God (cf. 1Thes 2:13; 2Tim 4:2)</a:t>
            </a:r>
          </a:p>
          <a:p>
            <a:pPr lvl="1"/>
            <a:r>
              <a:rPr lang="en-US" sz="2400" dirty="0" smtClean="0"/>
              <a:t>At the time of this letter, this would have consisted of the Old Testament, as well as the teachings of Jesus and His apostles.</a:t>
            </a:r>
          </a:p>
          <a:p>
            <a:pPr lvl="1"/>
            <a:r>
              <a:rPr lang="en-US" sz="2400" dirty="0" smtClean="0"/>
              <a:t>Today, of course,  we find God’s word in the Bible.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 calcmode="lin" valueType="num">
                                      <p:cBhvr>
                                        <p:cTn id="35"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 calcmode="lin" valueType="num">
                                      <p:cBhvr>
                                        <p:cTn id="42"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8">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8">
                                            <p:txEl>
                                              <p:pRg st="8" end="8"/>
                                            </p:txEl>
                                          </p:spTgt>
                                        </p:tgtEl>
                                        <p:attrNameLst>
                                          <p:attrName>style.visibility</p:attrName>
                                        </p:attrNameLst>
                                      </p:cBhvr>
                                      <p:to>
                                        <p:strVal val="visible"/>
                                      </p:to>
                                    </p:set>
                                    <p:anim calcmode="lin" valueType="num">
                                      <p:cBhvr>
                                        <p:cTn id="49" dur="500" fill="hold"/>
                                        <p:tgtEl>
                                          <p:spTgt spid="8">
                                            <p:txEl>
                                              <p:pRg st="8" end="8"/>
                                            </p:txEl>
                                          </p:spTgt>
                                        </p:tgtEl>
                                        <p:attrNameLst>
                                          <p:attrName>ppt_w</p:attrName>
                                        </p:attrNameLst>
                                      </p:cBhvr>
                                      <p:tavLst>
                                        <p:tav tm="0">
                                          <p:val>
                                            <p:fltVal val="0"/>
                                          </p:val>
                                        </p:tav>
                                        <p:tav tm="100000">
                                          <p:val>
                                            <p:strVal val="#ppt_w"/>
                                          </p:val>
                                        </p:tav>
                                      </p:tavLst>
                                    </p:anim>
                                    <p:anim calcmode="lin" valueType="num">
                                      <p:cBhvr>
                                        <p:cTn id="50" dur="500" fill="hold"/>
                                        <p:tgtEl>
                                          <p:spTgt spid="8">
                                            <p:txEl>
                                              <p:pRg st="8" end="8"/>
                                            </p:txEl>
                                          </p:spTgt>
                                        </p:tgtEl>
                                        <p:attrNameLst>
                                          <p:attrName>ppt_h</p:attrName>
                                        </p:attrNameLst>
                                      </p:cBhvr>
                                      <p:tavLst>
                                        <p:tav tm="0">
                                          <p:val>
                                            <p:fltVal val="0"/>
                                          </p:val>
                                        </p:tav>
                                        <p:tav tm="100000">
                                          <p:val>
                                            <p:strVal val="#ppt_h"/>
                                          </p:val>
                                        </p:tav>
                                      </p:tavLst>
                                    </p:anim>
                                    <p:animEffect transition="in" filter="fade">
                                      <p:cBhvr>
                                        <p:cTn id="51" dur="5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Financially Supporting Teachers (</a:t>
            </a:r>
            <a:r>
              <a:rPr lang="en-US" sz="3600" dirty="0">
                <a:solidFill>
                  <a:schemeClr val="accent1"/>
                </a:solidFill>
              </a:rPr>
              <a:t>6:6</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6</a:t>
            </a:r>
            <a:r>
              <a:rPr lang="en-US" i="1" dirty="0" smtClean="0">
                <a:solidFill>
                  <a:srgbClr val="AD2E27"/>
                </a:solidFill>
                <a:latin typeface="Cambria" pitchFamily="18" charset="0"/>
              </a:rPr>
              <a:t> Anyone who receives instruction in the word must share all good things with his instructor. </a:t>
            </a:r>
          </a:p>
          <a:p>
            <a:pPr marL="233363" indent="-233363" rtl="0">
              <a:lnSpc>
                <a:spcPct val="120000"/>
              </a:lnSpc>
              <a:buNone/>
            </a:pPr>
            <a:endParaRPr lang="en-US" sz="800" i="1" dirty="0" smtClean="0">
              <a:solidFill>
                <a:srgbClr val="AD2E27"/>
              </a:solidFill>
              <a:latin typeface="Cambria" pitchFamily="18" charset="0"/>
            </a:endParaRPr>
          </a:p>
          <a:p>
            <a:pPr rtl="0"/>
            <a:r>
              <a:rPr lang="en-US" dirty="0" smtClean="0"/>
              <a:t>In exchange for the spiritual benefit that they receive, those who are instructed in the Word of God must share “all good [material] things” with their teachers.</a:t>
            </a:r>
          </a:p>
          <a:p>
            <a:pPr rtl="0"/>
            <a:r>
              <a:rPr lang="en-US" dirty="0" smtClean="0"/>
              <a:t>Paul describes a similar obligation of exchange between Gentiles and Jews in the early church: </a:t>
            </a:r>
          </a:p>
          <a:p>
            <a:pPr lvl="1" rtl="0"/>
            <a:r>
              <a:rPr lang="en-US" sz="2400" i="1" dirty="0" smtClean="0">
                <a:solidFill>
                  <a:srgbClr val="AD2E27"/>
                </a:solidFill>
                <a:latin typeface="Cambria" pitchFamily="18" charset="0"/>
              </a:rPr>
              <a:t>For Macedonia and Achaia </a:t>
            </a:r>
            <a:r>
              <a:rPr lang="en-US" sz="2400" i="1" dirty="0" smtClean="0">
                <a:latin typeface="Cambria" pitchFamily="18" charset="0"/>
              </a:rPr>
              <a:t>[Gentile churches] </a:t>
            </a:r>
            <a:r>
              <a:rPr lang="en-US" sz="2400" i="1" dirty="0" smtClean="0">
                <a:solidFill>
                  <a:srgbClr val="AD2E27"/>
                </a:solidFill>
                <a:latin typeface="Cambria" pitchFamily="18" charset="0"/>
              </a:rPr>
              <a:t>were pleased to make a </a:t>
            </a:r>
            <a:r>
              <a:rPr lang="en-US" sz="2400" i="1" dirty="0" smtClean="0">
                <a:latin typeface="Cambria" pitchFamily="18" charset="0"/>
              </a:rPr>
              <a:t>[financial] </a:t>
            </a:r>
            <a:r>
              <a:rPr lang="en-US" sz="2400" i="1" dirty="0" smtClean="0">
                <a:solidFill>
                  <a:srgbClr val="AD2E27"/>
                </a:solidFill>
                <a:latin typeface="Cambria" pitchFamily="18" charset="0"/>
              </a:rPr>
              <a:t>contribution for the poor among the saints in Jerusalem. They were pleased to do it, and indeed they </a:t>
            </a:r>
            <a:r>
              <a:rPr lang="en-US" sz="2400" b="1" i="1" dirty="0" smtClean="0">
                <a:solidFill>
                  <a:srgbClr val="AD2E27"/>
                </a:solidFill>
                <a:latin typeface="Cambria" pitchFamily="18" charset="0"/>
              </a:rPr>
              <a:t>owe</a:t>
            </a:r>
            <a:r>
              <a:rPr lang="en-US" sz="2400" i="1" dirty="0" smtClean="0">
                <a:solidFill>
                  <a:srgbClr val="AD2E27"/>
                </a:solidFill>
                <a:latin typeface="Cambria" pitchFamily="18" charset="0"/>
              </a:rPr>
              <a:t> it to them. For if the Gentiles have shared in the Jews' </a:t>
            </a:r>
            <a:r>
              <a:rPr lang="en-US" sz="2400" b="1" i="1" dirty="0" smtClean="0">
                <a:solidFill>
                  <a:srgbClr val="AD2E27"/>
                </a:solidFill>
                <a:latin typeface="Cambria" pitchFamily="18" charset="0"/>
              </a:rPr>
              <a:t>spiritual</a:t>
            </a:r>
            <a:r>
              <a:rPr lang="en-US" sz="2400" i="1" dirty="0" smtClean="0">
                <a:solidFill>
                  <a:srgbClr val="AD2E27"/>
                </a:solidFill>
                <a:latin typeface="Cambria" pitchFamily="18" charset="0"/>
              </a:rPr>
              <a:t> blessings, they owe it to the Jews to share with them their </a:t>
            </a:r>
            <a:r>
              <a:rPr lang="en-US" sz="2400" b="1" i="1" dirty="0" smtClean="0">
                <a:solidFill>
                  <a:srgbClr val="AD2E27"/>
                </a:solidFill>
                <a:latin typeface="Cambria" pitchFamily="18" charset="0"/>
              </a:rPr>
              <a:t>material</a:t>
            </a:r>
            <a:r>
              <a:rPr lang="en-US" sz="2400" i="1" dirty="0" smtClean="0">
                <a:solidFill>
                  <a:srgbClr val="AD2E27"/>
                </a:solidFill>
                <a:latin typeface="Cambria" pitchFamily="18" charset="0"/>
              </a:rPr>
              <a:t> blessings. </a:t>
            </a:r>
            <a:r>
              <a:rPr lang="en-US" sz="2400" dirty="0" smtClean="0"/>
              <a:t>(Rom 15:26-27)</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Financially Supporting Teachers (</a:t>
            </a:r>
            <a:r>
              <a:rPr lang="en-US" sz="3600" dirty="0">
                <a:solidFill>
                  <a:schemeClr val="accent1"/>
                </a:solidFill>
              </a:rPr>
              <a:t>6:6</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6</a:t>
            </a:r>
            <a:r>
              <a:rPr lang="en-US" i="1" dirty="0" smtClean="0">
                <a:solidFill>
                  <a:srgbClr val="AD2E27"/>
                </a:solidFill>
                <a:latin typeface="Cambria" pitchFamily="18" charset="0"/>
              </a:rPr>
              <a:t> Anyone who receives instruction in the word must share all good things with his instructor. </a:t>
            </a:r>
          </a:p>
          <a:p>
            <a:pPr marL="233363" indent="-233363" rtl="0">
              <a:lnSpc>
                <a:spcPct val="120000"/>
              </a:lnSpc>
              <a:buNone/>
            </a:pPr>
            <a:endParaRPr lang="en-US" sz="800" i="1" dirty="0" smtClean="0">
              <a:solidFill>
                <a:srgbClr val="AD2E27"/>
              </a:solidFill>
              <a:latin typeface="Cambria" pitchFamily="18" charset="0"/>
            </a:endParaRPr>
          </a:p>
          <a:p>
            <a:pPr rtl="0"/>
            <a:r>
              <a:rPr lang="en-US" dirty="0" smtClean="0"/>
              <a:t>This is one of several places in the New Testament that teaches that we have an obligation to support those who teach us the Word of God:</a:t>
            </a:r>
          </a:p>
          <a:p>
            <a:pPr lvl="1" rtl="0"/>
            <a:r>
              <a:rPr lang="en-US" sz="2400" dirty="0" smtClean="0"/>
              <a:t> </a:t>
            </a:r>
            <a:r>
              <a:rPr lang="en-US" sz="2400" i="1" dirty="0" smtClean="0">
                <a:solidFill>
                  <a:srgbClr val="AD2E27"/>
                </a:solidFill>
                <a:latin typeface="Cambria" pitchFamily="18" charset="0"/>
              </a:rPr>
              <a:t>…the Lord has commanded that those who preach the gospel should receive their living from the gospel. </a:t>
            </a:r>
            <a:r>
              <a:rPr lang="en-US" sz="2400" dirty="0" smtClean="0"/>
              <a:t>(1Cor 9:14b)</a:t>
            </a:r>
          </a:p>
          <a:p>
            <a:pPr lvl="1" rtl="0"/>
            <a:r>
              <a:rPr lang="en-US" sz="2400" i="1" dirty="0" smtClean="0">
                <a:solidFill>
                  <a:srgbClr val="AD2E27"/>
                </a:solidFill>
                <a:latin typeface="Cambria" pitchFamily="18" charset="0"/>
              </a:rPr>
              <a:t>Let the elders who rule well be considered worthy of double </a:t>
            </a:r>
            <a:r>
              <a:rPr lang="en-US" sz="2400" i="1" dirty="0" smtClean="0">
                <a:latin typeface="Cambria" pitchFamily="18" charset="0"/>
              </a:rPr>
              <a:t>[financial] </a:t>
            </a:r>
            <a:r>
              <a:rPr lang="en-US" sz="2400" i="1" dirty="0" smtClean="0">
                <a:solidFill>
                  <a:srgbClr val="AD2E27"/>
                </a:solidFill>
                <a:latin typeface="Cambria" pitchFamily="18" charset="0"/>
              </a:rPr>
              <a:t>honor, especially those who work hard at preaching and teaching. For the Scripture says, "You shall not muzzle the ox while he is threshing," and "The laborer is worthy of his wages." </a:t>
            </a:r>
            <a:r>
              <a:rPr lang="en-US" sz="2400" dirty="0" smtClean="0"/>
              <a:t>(1Tim 5:17-18 NAS)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Example of the Apostle Paul</a:t>
            </a:r>
            <a:endParaRPr lang="en-US" dirty="0"/>
          </a:p>
        </p:txBody>
      </p:sp>
      <p:sp>
        <p:nvSpPr>
          <p:cNvPr id="6" name="Subtitle 5"/>
          <p:cNvSpPr>
            <a:spLocks noGrp="1"/>
          </p:cNvSpPr>
          <p:nvPr>
            <p:ph type="subTitle" idx="1"/>
          </p:nvPr>
        </p:nvSpPr>
        <p:spPr/>
        <p:txBody>
          <a:bodyPr/>
          <a:lstStyle/>
          <a:p>
            <a:r>
              <a:rPr lang="en-US" dirty="0" smtClean="0"/>
              <a:t>in Receiving Financial Support</a:t>
            </a:r>
            <a:endParaRPr lang="en-US" dirty="0"/>
          </a:p>
        </p:txBody>
      </p:sp>
    </p:spTree>
  </p:cSld>
  <p:clrMapOvr>
    <a:masterClrMapping/>
  </p:clrMapOvr>
  <p:transition>
    <p:plus/>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The Example of Paul in Receiving Support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rtl="0"/>
            <a:r>
              <a:rPr lang="en-US" dirty="0" smtClean="0"/>
              <a:t>In a number of places in the New Testament, Paul affirms that, as a teacher and preacher of the gospel, he had a </a:t>
            </a:r>
            <a:r>
              <a:rPr lang="en-US" b="1" i="1" dirty="0" smtClean="0"/>
              <a:t>right</a:t>
            </a:r>
            <a:r>
              <a:rPr lang="en-US" dirty="0" smtClean="0"/>
              <a:t> to receive financial support </a:t>
            </a:r>
            <a:r>
              <a:rPr lang="en-US" b="1" i="1" dirty="0" smtClean="0"/>
              <a:t>from those to whom he preached</a:t>
            </a:r>
            <a:r>
              <a:rPr lang="en-US" dirty="0" smtClean="0"/>
              <a:t>. (</a:t>
            </a:r>
            <a:r>
              <a:rPr lang="en-US" dirty="0" smtClean="0">
                <a:solidFill>
                  <a:schemeClr val="accent1"/>
                </a:solidFill>
              </a:rPr>
              <a:t>1Cor 9:1-14; 2Thes 3:7-9</a:t>
            </a:r>
            <a:r>
              <a:rPr lang="en-US" dirty="0" smtClean="0"/>
              <a:t>)</a:t>
            </a:r>
          </a:p>
          <a:p>
            <a:pPr rtl="0"/>
            <a:r>
              <a:rPr lang="en-US" dirty="0" smtClean="0"/>
              <a:t>But in nearly every instance in the New Testament where Paul’s right to receive support is talked about, we see that he voluntary chose </a:t>
            </a:r>
            <a:r>
              <a:rPr lang="en-US" b="1" i="1" dirty="0" smtClean="0"/>
              <a:t>not</a:t>
            </a:r>
            <a:r>
              <a:rPr lang="en-US" dirty="0" smtClean="0"/>
              <a:t> to accept financial support from those to whom he preached:</a:t>
            </a:r>
          </a:p>
          <a:p>
            <a:pPr lvl="1" rtl="0"/>
            <a:r>
              <a:rPr lang="en-US" sz="2400" dirty="0" smtClean="0"/>
              <a:t>Thessalonica (</a:t>
            </a:r>
            <a:r>
              <a:rPr lang="en-US" sz="2400" dirty="0" smtClean="0">
                <a:solidFill>
                  <a:schemeClr val="accent1"/>
                </a:solidFill>
              </a:rPr>
              <a:t>1Thes 2:9</a:t>
            </a:r>
            <a:r>
              <a:rPr lang="en-US" sz="2400" dirty="0" smtClean="0"/>
              <a:t>)</a:t>
            </a:r>
          </a:p>
          <a:p>
            <a:pPr lvl="1" rtl="0"/>
            <a:r>
              <a:rPr lang="en-US" sz="2400" dirty="0" smtClean="0"/>
              <a:t>Corinth (</a:t>
            </a:r>
            <a:r>
              <a:rPr lang="en-US" sz="2400" dirty="0" smtClean="0">
                <a:solidFill>
                  <a:schemeClr val="accent1"/>
                </a:solidFill>
              </a:rPr>
              <a:t>1Cor 9:15-18</a:t>
            </a:r>
            <a:r>
              <a:rPr lang="en-US" sz="2400" dirty="0" smtClean="0"/>
              <a:t>)</a:t>
            </a:r>
          </a:p>
          <a:p>
            <a:pPr lvl="1" rtl="0"/>
            <a:r>
              <a:rPr lang="en-US" sz="2400" dirty="0" smtClean="0"/>
              <a:t>Ephesus (</a:t>
            </a:r>
            <a:r>
              <a:rPr lang="en-US" sz="2400" dirty="0" smtClean="0">
                <a:solidFill>
                  <a:schemeClr val="accent1"/>
                </a:solidFill>
              </a:rPr>
              <a:t>Acts 20:33-35</a:t>
            </a:r>
            <a:r>
              <a:rPr lang="en-US" sz="2400"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4</a:t>
            </a:r>
            <a:r>
              <a:rPr lang="en-US" i="1" dirty="0" smtClean="0">
                <a:solidFill>
                  <a:srgbClr val="AD2E27"/>
                </a:solidFill>
                <a:latin typeface="Cambria" pitchFamily="18" charset="0"/>
              </a:rPr>
              <a:t> You who are trying to be justified by law have been alienated from Christ; you have fallen away from grace.</a:t>
            </a:r>
          </a:p>
          <a:p>
            <a:pPr marL="344488" indent="-344488" rtl="0">
              <a:buNone/>
            </a:pPr>
            <a:endParaRPr lang="en-US" sz="1000" i="1" dirty="0" smtClean="0">
              <a:solidFill>
                <a:srgbClr val="AD2E27"/>
              </a:solidFill>
              <a:latin typeface="Cambria" pitchFamily="18" charset="0"/>
            </a:endParaRPr>
          </a:p>
          <a:p>
            <a:r>
              <a:rPr lang="en-US" dirty="0" smtClean="0"/>
              <a:t>Here we see that the issue is not so much whether the Galatians engaged in the physical act of circumcision, but the </a:t>
            </a:r>
            <a:r>
              <a:rPr lang="en-US" b="1" i="1" dirty="0" smtClean="0"/>
              <a:t>attitude</a:t>
            </a:r>
            <a:r>
              <a:rPr lang="en-US" dirty="0" smtClean="0"/>
              <a:t> that they have towards circumcision.</a:t>
            </a:r>
          </a:p>
          <a:p>
            <a:r>
              <a:rPr lang="en-US" dirty="0" smtClean="0"/>
              <a:t>This verse teaches that when a person depends on the religious value of something that </a:t>
            </a:r>
            <a:r>
              <a:rPr lang="en-US" b="1" i="1" dirty="0" smtClean="0"/>
              <a:t>they </a:t>
            </a:r>
            <a:r>
              <a:rPr lang="en-US" dirty="0" smtClean="0"/>
              <a:t>do to put themselves in right standing with God, they are no longer relying on grace. Therefore they have alienated themselves from Christ and will be eternally condemned (cf. </a:t>
            </a:r>
            <a:r>
              <a:rPr lang="en-US" dirty="0" smtClean="0">
                <a:solidFill>
                  <a:schemeClr val="accent1"/>
                </a:solidFill>
              </a:rPr>
              <a:t>1:8-9</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The Example of Paul in Receiving Support</a:t>
            </a:r>
          </a:p>
        </p:txBody>
      </p:sp>
      <p:sp>
        <p:nvSpPr>
          <p:cNvPr id="8" name="Content Placeholder 7"/>
          <p:cNvSpPr>
            <a:spLocks noGrp="1"/>
          </p:cNvSpPr>
          <p:nvPr>
            <p:ph idx="1"/>
          </p:nvPr>
        </p:nvSpPr>
        <p:spPr>
          <a:xfrm>
            <a:off x="457200" y="762000"/>
            <a:ext cx="8229600" cy="6096000"/>
          </a:xfrm>
        </p:spPr>
        <p:txBody>
          <a:bodyPr>
            <a:normAutofit/>
          </a:bodyPr>
          <a:lstStyle/>
          <a:p>
            <a:pPr rtl="0"/>
            <a:r>
              <a:rPr lang="en-US" dirty="0" smtClean="0"/>
              <a:t>The </a:t>
            </a:r>
            <a:r>
              <a:rPr lang="en-US" b="1" i="1" dirty="0" smtClean="0"/>
              <a:t>one exception </a:t>
            </a:r>
            <a:r>
              <a:rPr lang="en-US" dirty="0" smtClean="0"/>
              <a:t>where it is recorded in the New Testament that Paul accepted financial support was from Macedonia, specifically the church at Philippi:</a:t>
            </a:r>
          </a:p>
          <a:p>
            <a:pPr lvl="1" rtl="0"/>
            <a:r>
              <a:rPr lang="en-US" sz="2400" i="1" dirty="0" smtClean="0">
                <a:solidFill>
                  <a:srgbClr val="AD2E27"/>
                </a:solidFill>
                <a:latin typeface="Cambria" pitchFamily="18" charset="0"/>
              </a:rPr>
              <a:t>I </a:t>
            </a:r>
            <a:r>
              <a:rPr lang="en-US" sz="2400" i="1" dirty="0" smtClean="0">
                <a:latin typeface="Cambria" pitchFamily="18" charset="0"/>
              </a:rPr>
              <a:t>[Paul] </a:t>
            </a:r>
            <a:r>
              <a:rPr lang="en-US" sz="2400" b="1" i="1" dirty="0" smtClean="0">
                <a:solidFill>
                  <a:srgbClr val="AD2E27"/>
                </a:solidFill>
                <a:latin typeface="Cambria" pitchFamily="18" charset="0"/>
              </a:rPr>
              <a:t>robbed</a:t>
            </a:r>
            <a:r>
              <a:rPr lang="en-US" sz="2400" i="1" dirty="0" smtClean="0">
                <a:solidFill>
                  <a:srgbClr val="AD2E27"/>
                </a:solidFill>
                <a:latin typeface="Cambria" pitchFamily="18" charset="0"/>
              </a:rPr>
              <a:t> other churches by receiving support from them so as to serve you </a:t>
            </a:r>
            <a:r>
              <a:rPr lang="en-US" sz="2400" i="1" dirty="0" smtClean="0">
                <a:latin typeface="Cambria" pitchFamily="18" charset="0"/>
              </a:rPr>
              <a:t>[Corinthians]</a:t>
            </a:r>
            <a:r>
              <a:rPr lang="en-US" sz="2400" i="1" dirty="0" smtClean="0">
                <a:solidFill>
                  <a:srgbClr val="AD2E27"/>
                </a:solidFill>
                <a:latin typeface="Cambria" pitchFamily="18" charset="0"/>
              </a:rPr>
              <a:t>. And when I was with you and needed something, I was not a burden to anyone, for </a:t>
            </a:r>
            <a:r>
              <a:rPr lang="en-US" sz="2400" b="1" i="1" dirty="0" smtClean="0">
                <a:solidFill>
                  <a:srgbClr val="AD2E27"/>
                </a:solidFill>
                <a:latin typeface="Cambria" pitchFamily="18" charset="0"/>
              </a:rPr>
              <a:t>the brothers who came from Macedonia supplied what I needed</a:t>
            </a:r>
            <a:r>
              <a:rPr lang="en-US" sz="2400" i="1" dirty="0" smtClean="0">
                <a:solidFill>
                  <a:srgbClr val="AD2E27"/>
                </a:solidFill>
                <a:latin typeface="Cambria" pitchFamily="18" charset="0"/>
              </a:rPr>
              <a:t>. I have kept myself from being a burden to you in any way, and will continue to do so. </a:t>
            </a:r>
            <a:r>
              <a:rPr lang="en-US" sz="2400" dirty="0" smtClean="0"/>
              <a:t>(2Cor 11:8-9)</a:t>
            </a:r>
          </a:p>
          <a:p>
            <a:pPr lvl="1" rtl="0"/>
            <a:r>
              <a:rPr lang="en-US" sz="2400" i="1" dirty="0" smtClean="0">
                <a:solidFill>
                  <a:srgbClr val="AD2E27"/>
                </a:solidFill>
                <a:latin typeface="Cambria" pitchFamily="18" charset="0"/>
              </a:rPr>
              <a:t>Yet </a:t>
            </a:r>
            <a:r>
              <a:rPr lang="en-US" sz="2400" b="1" i="1" dirty="0" smtClean="0">
                <a:solidFill>
                  <a:srgbClr val="AD2E27"/>
                </a:solidFill>
                <a:latin typeface="Cambria" pitchFamily="18" charset="0"/>
              </a:rPr>
              <a:t>it was good of you to share in my troubles</a:t>
            </a:r>
            <a:r>
              <a:rPr lang="en-US" sz="2400" i="1" dirty="0" smtClean="0">
                <a:solidFill>
                  <a:srgbClr val="AD2E27"/>
                </a:solidFill>
                <a:latin typeface="Cambria" pitchFamily="18" charset="0"/>
              </a:rPr>
              <a:t>. Moreover, as you Philippians know, in the early days of your acquaintance with the gospel, when I set out from Macedonia, </a:t>
            </a:r>
            <a:r>
              <a:rPr lang="en-US" sz="2400" b="1" i="1" dirty="0" smtClean="0">
                <a:solidFill>
                  <a:srgbClr val="AD2E27"/>
                </a:solidFill>
                <a:latin typeface="Cambria" pitchFamily="18" charset="0"/>
              </a:rPr>
              <a:t>not one church shared with me in the matter of giving and receiving, except you only</a:t>
            </a:r>
            <a:r>
              <a:rPr lang="en-US" sz="2400" i="1" dirty="0" smtClean="0">
                <a:solidFill>
                  <a:srgbClr val="AD2E27"/>
                </a:solidFill>
                <a:latin typeface="Cambria" pitchFamily="18" charset="0"/>
              </a:rPr>
              <a:t>; </a:t>
            </a:r>
            <a:r>
              <a:rPr lang="en-US" sz="2400" dirty="0" smtClean="0"/>
              <a:t>(Philippians 4:14-15)</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The Example of Paul in Receiving Support</a:t>
            </a:r>
          </a:p>
        </p:txBody>
      </p:sp>
      <p:sp>
        <p:nvSpPr>
          <p:cNvPr id="8" name="Content Placeholder 7"/>
          <p:cNvSpPr>
            <a:spLocks noGrp="1"/>
          </p:cNvSpPr>
          <p:nvPr>
            <p:ph idx="1"/>
          </p:nvPr>
        </p:nvSpPr>
        <p:spPr>
          <a:xfrm>
            <a:off x="457200" y="762000"/>
            <a:ext cx="8229600" cy="6096000"/>
          </a:xfrm>
        </p:spPr>
        <p:txBody>
          <a:bodyPr>
            <a:normAutofit/>
          </a:bodyPr>
          <a:lstStyle/>
          <a:p>
            <a:pPr rtl="0"/>
            <a:r>
              <a:rPr lang="en-US" dirty="0" smtClean="0"/>
              <a:t>Paul gives </a:t>
            </a:r>
            <a:r>
              <a:rPr lang="en-US" b="1" i="1" dirty="0" smtClean="0"/>
              <a:t>two</a:t>
            </a:r>
            <a:r>
              <a:rPr lang="en-US" dirty="0" smtClean="0"/>
              <a:t> reasons why </a:t>
            </a:r>
            <a:r>
              <a:rPr lang="en-US" b="1" i="1" dirty="0" smtClean="0"/>
              <a:t>he</a:t>
            </a:r>
            <a:r>
              <a:rPr lang="en-US" dirty="0" smtClean="0"/>
              <a:t> did not accept support from the churches that he preached in:</a:t>
            </a:r>
          </a:p>
          <a:p>
            <a:pPr lvl="1" rtl="0"/>
            <a:r>
              <a:rPr lang="en-US" sz="2400" b="1" dirty="0" smtClean="0"/>
              <a:t>To set an example </a:t>
            </a:r>
            <a:r>
              <a:rPr lang="en-US" sz="2400" dirty="0" smtClean="0"/>
              <a:t>that we are to work to support ourselves and not to live at the expense of others (</a:t>
            </a:r>
            <a:r>
              <a:rPr lang="en-US" sz="2400" dirty="0" smtClean="0">
                <a:solidFill>
                  <a:schemeClr val="accent1"/>
                </a:solidFill>
              </a:rPr>
              <a:t>2Thes 3:6-13</a:t>
            </a:r>
            <a:r>
              <a:rPr lang="en-US" sz="2400" dirty="0" smtClean="0"/>
              <a:t>)</a:t>
            </a:r>
          </a:p>
          <a:p>
            <a:pPr lvl="1" rtl="0"/>
            <a:r>
              <a:rPr lang="en-US" sz="2400" b="1" dirty="0" smtClean="0"/>
              <a:t>To silence his accusers </a:t>
            </a:r>
            <a:r>
              <a:rPr lang="en-US" sz="2400" dirty="0" smtClean="0"/>
              <a:t>and keep them from claiming that he was just preaching for the money (</a:t>
            </a:r>
            <a:r>
              <a:rPr lang="en-US" sz="2400" dirty="0" smtClean="0">
                <a:solidFill>
                  <a:schemeClr val="accent1"/>
                </a:solidFill>
              </a:rPr>
              <a:t>2Cor 11:7-12</a:t>
            </a:r>
            <a:r>
              <a:rPr lang="en-US" sz="2400" dirty="0" smtClean="0"/>
              <a:t>)</a:t>
            </a:r>
          </a:p>
          <a:p>
            <a:pPr rtl="0"/>
            <a:r>
              <a:rPr lang="en-US" dirty="0" smtClean="0"/>
              <a:t>Nevertheless, in his letters, Paul </a:t>
            </a:r>
            <a:r>
              <a:rPr lang="en-US" b="1" i="1" dirty="0" smtClean="0"/>
              <a:t>consistently affirms </a:t>
            </a:r>
            <a:r>
              <a:rPr lang="en-US" dirty="0" smtClean="0"/>
              <a:t>that those who teach and preach the gospel have the right to receive financial support from those they teach. (1Cor 9:14; 1Tim 5:17-18; Gal 6:6)</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Lessons We Can Learn From Paul’s Example</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rtl="0"/>
            <a:r>
              <a:rPr lang="en-US" dirty="0" smtClean="0"/>
              <a:t>While teachers of the Word have a right to expect support from those they teach, they can (at </a:t>
            </a:r>
            <a:r>
              <a:rPr lang="en-US" b="1" i="1" dirty="0" smtClean="0"/>
              <a:t>their</a:t>
            </a:r>
            <a:r>
              <a:rPr lang="en-US" dirty="0" smtClean="0"/>
              <a:t> discretion) waive that right.</a:t>
            </a:r>
          </a:p>
          <a:p>
            <a:pPr rtl="0"/>
            <a:r>
              <a:rPr lang="en-US" dirty="0" smtClean="0"/>
              <a:t>We are not </a:t>
            </a:r>
            <a:r>
              <a:rPr lang="en-US" b="1" i="1" dirty="0" smtClean="0"/>
              <a:t>commanded</a:t>
            </a:r>
            <a:r>
              <a:rPr lang="en-US" dirty="0" smtClean="0"/>
              <a:t> to provide ongoing financial support to those who teach and preach in other places (including missionaries) – but if we choose to do so, it is commendable.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Doing Good to Others (</a:t>
            </a:r>
            <a:r>
              <a:rPr lang="en-US" sz="3600" dirty="0" smtClean="0">
                <a:solidFill>
                  <a:schemeClr val="accent1"/>
                </a:solidFill>
              </a:rPr>
              <a:t>6:1-10</a:t>
            </a:r>
            <a:r>
              <a:rPr lang="en-US" sz="3600" dirty="0" smtClean="0"/>
              <a:t>)</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r>
              <a:rPr lang="en-US" sz="3200" dirty="0" smtClean="0">
                <a:solidFill>
                  <a:schemeClr val="bg1">
                    <a:lumMod val="50000"/>
                  </a:schemeClr>
                </a:solidFill>
              </a:rPr>
              <a:t>In this section (6:1-10), Paul covers a variety of practical topics (6:1-10):</a:t>
            </a:r>
          </a:p>
          <a:p>
            <a:pPr lvl="1"/>
            <a:r>
              <a:rPr lang="en-US" sz="2800" dirty="0" smtClean="0">
                <a:solidFill>
                  <a:schemeClr val="bg1">
                    <a:lumMod val="50000"/>
                  </a:schemeClr>
                </a:solidFill>
              </a:rPr>
              <a:t>Restoring a sinning brother (6:1)</a:t>
            </a:r>
          </a:p>
          <a:p>
            <a:pPr lvl="1"/>
            <a:r>
              <a:rPr lang="en-US" sz="2800" dirty="0" smtClean="0">
                <a:solidFill>
                  <a:schemeClr val="bg1">
                    <a:lumMod val="50000"/>
                  </a:schemeClr>
                </a:solidFill>
              </a:rPr>
              <a:t>Carrying one another’s burdens (6:2-5)</a:t>
            </a:r>
          </a:p>
          <a:p>
            <a:pPr lvl="1"/>
            <a:r>
              <a:rPr lang="en-US" sz="2800" dirty="0" smtClean="0"/>
              <a:t>Financially supporting teachers of the Word (</a:t>
            </a:r>
            <a:r>
              <a:rPr lang="en-US" sz="2800" dirty="0" smtClean="0">
                <a:solidFill>
                  <a:schemeClr val="accent1"/>
                </a:solidFill>
              </a:rPr>
              <a:t>6:6</a:t>
            </a:r>
            <a:r>
              <a:rPr lang="en-US" sz="2800" dirty="0" smtClean="0"/>
              <a:t>)</a:t>
            </a:r>
          </a:p>
          <a:p>
            <a:pPr lvl="1"/>
            <a:r>
              <a:rPr lang="en-US" sz="2800" dirty="0" smtClean="0"/>
              <a:t>Sowing and Reaping (</a:t>
            </a:r>
            <a:r>
              <a:rPr lang="en-US" sz="2800" dirty="0" smtClean="0">
                <a:solidFill>
                  <a:schemeClr val="accent1"/>
                </a:solidFill>
              </a:rPr>
              <a:t>6:7-8</a:t>
            </a:r>
            <a:r>
              <a:rPr lang="en-US" sz="2800" dirty="0" smtClean="0"/>
              <a:t>)</a:t>
            </a:r>
            <a:endParaRPr lang="en-US" sz="2400" dirty="0" smtClean="0"/>
          </a:p>
          <a:p>
            <a:pPr lvl="1"/>
            <a:endParaRPr lang="en-US" sz="2400"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Sowing and Reaping (</a:t>
            </a:r>
            <a:r>
              <a:rPr lang="en-US" sz="3600" dirty="0" smtClean="0">
                <a:solidFill>
                  <a:schemeClr val="accent1"/>
                </a:solidFill>
              </a:rPr>
              <a:t>6:7-8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lnSpc>
                <a:spcPct val="120000"/>
              </a:lnSpc>
              <a:buNone/>
            </a:pPr>
            <a:r>
              <a:rPr lang="en-US" baseline="30000" dirty="0" smtClean="0"/>
              <a:t>7 </a:t>
            </a:r>
            <a:r>
              <a:rPr lang="en-US" i="1" dirty="0" smtClean="0">
                <a:solidFill>
                  <a:srgbClr val="AD2E27"/>
                </a:solidFill>
                <a:latin typeface="Cambria" pitchFamily="18" charset="0"/>
              </a:rPr>
              <a:t>Do not be deceived: God cannot be mocked. A man reaps what he sows.</a:t>
            </a:r>
          </a:p>
          <a:p>
            <a:pPr marL="233363" indent="-233363" rtl="0">
              <a:lnSpc>
                <a:spcPct val="120000"/>
              </a:lnSpc>
              <a:buNone/>
            </a:pPr>
            <a:r>
              <a:rPr lang="en-US" baseline="30000" dirty="0" smtClean="0"/>
              <a:t> 8 </a:t>
            </a:r>
            <a:r>
              <a:rPr lang="en-US" i="1" dirty="0" smtClean="0">
                <a:solidFill>
                  <a:srgbClr val="AD2E27"/>
                </a:solidFill>
                <a:latin typeface="Cambria" pitchFamily="18" charset="0"/>
              </a:rPr>
              <a:t>The one who sows to please his sinful nature [flesh], from that nature will reap destruction; the one who sows to please the Spirit, from the Spirit will reap eternal life.</a:t>
            </a:r>
          </a:p>
          <a:p>
            <a:pPr marL="233363" indent="-233363" rtl="0">
              <a:lnSpc>
                <a:spcPct val="120000"/>
              </a:lnSpc>
              <a:buNone/>
            </a:pPr>
            <a:endParaRPr lang="en-US" sz="800" i="1" dirty="0" smtClean="0">
              <a:solidFill>
                <a:srgbClr val="AD2E27"/>
              </a:solidFill>
              <a:latin typeface="Cambria" pitchFamily="18" charset="0"/>
            </a:endParaRPr>
          </a:p>
          <a:p>
            <a:pPr rtl="0"/>
            <a:r>
              <a:rPr lang="en-US" b="1" dirty="0" smtClean="0"/>
              <a:t>Opening Warning </a:t>
            </a:r>
            <a:r>
              <a:rPr lang="en-US" dirty="0" smtClean="0"/>
              <a:t>– Don’t be deceived </a:t>
            </a:r>
          </a:p>
          <a:p>
            <a:pPr rtl="0"/>
            <a:r>
              <a:rPr lang="en-US" b="1" dirty="0" smtClean="0"/>
              <a:t>Unchangeable Fact </a:t>
            </a:r>
            <a:r>
              <a:rPr lang="en-US" dirty="0" smtClean="0"/>
              <a:t>– God cannot be mocked</a:t>
            </a:r>
          </a:p>
          <a:p>
            <a:pPr rtl="0"/>
            <a:r>
              <a:rPr lang="en-US" b="1" dirty="0" smtClean="0"/>
              <a:t>A General Truth of Life </a:t>
            </a:r>
            <a:r>
              <a:rPr lang="en-US" dirty="0" smtClean="0"/>
              <a:t>– A man reaps what he sows</a:t>
            </a:r>
          </a:p>
          <a:p>
            <a:pPr rtl="0"/>
            <a:r>
              <a:rPr lang="en-US" b="1" dirty="0" smtClean="0"/>
              <a:t>Principle of Sowing and Reaping Applied to the Christian Life </a:t>
            </a:r>
            <a:r>
              <a:rPr lang="en-US" dirty="0" smtClean="0"/>
              <a:t>– </a:t>
            </a:r>
          </a:p>
          <a:p>
            <a:pPr lvl="1" rtl="0"/>
            <a:r>
              <a:rPr lang="en-US" sz="2400" dirty="0" smtClean="0"/>
              <a:t>Sow to the sinful nature – Reap destruction</a:t>
            </a:r>
          </a:p>
          <a:p>
            <a:pPr lvl="1" rtl="0"/>
            <a:r>
              <a:rPr lang="en-US" sz="2400" dirty="0" smtClean="0"/>
              <a:t>Sow to please the Spirit – Reap eternal life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anim calcmode="lin" valueType="num">
                                      <p:cBhvr>
                                        <p:cTn id="35"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 calcmode="lin" valueType="num">
                                      <p:cBhvr>
                                        <p:cTn id="42" dur="500" fill="hold"/>
                                        <p:tgtEl>
                                          <p:spTgt spid="8">
                                            <p:txEl>
                                              <p:pRg st="8" end="8"/>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8" end="8"/>
                                            </p:txEl>
                                          </p:spTgt>
                                        </p:tgtEl>
                                        <p:attrNameLst>
                                          <p:attrName>ppt_h</p:attrName>
                                        </p:attrNameLst>
                                      </p:cBhvr>
                                      <p:tavLst>
                                        <p:tav tm="0">
                                          <p:val>
                                            <p:fltVal val="0"/>
                                          </p:val>
                                        </p:tav>
                                        <p:tav tm="100000">
                                          <p:val>
                                            <p:strVal val="#ppt_h"/>
                                          </p:val>
                                        </p:tav>
                                      </p:tavLst>
                                    </p:anim>
                                    <p:animEffect transition="in" filter="fade">
                                      <p:cBhvr>
                                        <p:cTn id="44" dur="5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Sowing and Reaping (</a:t>
            </a:r>
            <a:r>
              <a:rPr lang="en-US" sz="3600" dirty="0" smtClean="0">
                <a:solidFill>
                  <a:schemeClr val="accent1"/>
                </a:solidFill>
              </a:rPr>
              <a:t>6:7-8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7 </a:t>
            </a:r>
            <a:r>
              <a:rPr lang="en-US" i="1" dirty="0" smtClean="0">
                <a:solidFill>
                  <a:srgbClr val="AD2E27"/>
                </a:solidFill>
                <a:latin typeface="Cambria" pitchFamily="18" charset="0"/>
              </a:rPr>
              <a:t>Do not be deceived: God cannot be mocked. A man reaps what he sows.</a:t>
            </a:r>
          </a:p>
          <a:p>
            <a:pPr marL="233363" indent="-233363" rtl="0">
              <a:lnSpc>
                <a:spcPct val="120000"/>
              </a:lnSpc>
              <a:buNone/>
            </a:pPr>
            <a:endParaRPr lang="en-US" sz="800" i="1" dirty="0" smtClean="0">
              <a:solidFill>
                <a:srgbClr val="AD2E27"/>
              </a:solidFill>
              <a:latin typeface="Cambria" pitchFamily="18" charset="0"/>
            </a:endParaRPr>
          </a:p>
          <a:p>
            <a:pPr rtl="0">
              <a:buNone/>
            </a:pPr>
            <a:r>
              <a:rPr lang="en-US" b="1" dirty="0" smtClean="0"/>
              <a:t>Opening Warning </a:t>
            </a:r>
            <a:r>
              <a:rPr lang="en-US" dirty="0" smtClean="0"/>
              <a:t>– Don’t be deceived </a:t>
            </a:r>
          </a:p>
          <a:p>
            <a:pPr rtl="0">
              <a:buNone/>
            </a:pPr>
            <a:endParaRPr lang="en-US" sz="800" i="1" dirty="0" smtClean="0">
              <a:solidFill>
                <a:srgbClr val="AD2E27"/>
              </a:solidFill>
              <a:latin typeface="Cambria" pitchFamily="18" charset="0"/>
            </a:endParaRPr>
          </a:p>
          <a:p>
            <a:pPr rtl="0"/>
            <a:r>
              <a:rPr lang="en-US" dirty="0" smtClean="0"/>
              <a:t>This is a warning often given in scripture (</a:t>
            </a:r>
            <a:r>
              <a:rPr lang="en-US" dirty="0" smtClean="0">
                <a:solidFill>
                  <a:schemeClr val="accent1"/>
                </a:solidFill>
              </a:rPr>
              <a:t>1Cor 6:9; 15:33; Jas 1:16; Luke 21:8</a:t>
            </a:r>
            <a:r>
              <a:rPr lang="en-US" dirty="0" smtClean="0"/>
              <a:t>), which indicates that the truth about to be given is one that:</a:t>
            </a:r>
          </a:p>
          <a:p>
            <a:pPr lvl="1" rtl="0"/>
            <a:r>
              <a:rPr lang="en-US" sz="2400" dirty="0" smtClean="0"/>
              <a:t>Has </a:t>
            </a:r>
            <a:r>
              <a:rPr lang="en-US" sz="2400" b="1" i="1" dirty="0" smtClean="0"/>
              <a:t>serious</a:t>
            </a:r>
            <a:r>
              <a:rPr lang="en-US" sz="2400" dirty="0" smtClean="0"/>
              <a:t> consequences</a:t>
            </a:r>
          </a:p>
          <a:p>
            <a:pPr lvl="1" rtl="0"/>
            <a:r>
              <a:rPr lang="en-US" sz="2400" dirty="0" smtClean="0"/>
              <a:t>As sinful people we are apt to miss because we are so easily led astray by our own sin and by the clever lies of the devil</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Sowing and Reaping (</a:t>
            </a:r>
            <a:r>
              <a:rPr lang="en-US" sz="3600" dirty="0" smtClean="0">
                <a:solidFill>
                  <a:schemeClr val="accent1"/>
                </a:solidFill>
              </a:rPr>
              <a:t>6:7-8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7 </a:t>
            </a:r>
            <a:r>
              <a:rPr lang="en-US" i="1" dirty="0" smtClean="0">
                <a:solidFill>
                  <a:srgbClr val="AD2E27"/>
                </a:solidFill>
                <a:latin typeface="Cambria" pitchFamily="18" charset="0"/>
              </a:rPr>
              <a:t>Do not be deceived: God cannot be mocked. A man reaps what he sows.</a:t>
            </a:r>
          </a:p>
          <a:p>
            <a:pPr marL="233363" indent="-233363" rtl="0">
              <a:lnSpc>
                <a:spcPct val="120000"/>
              </a:lnSpc>
              <a:buNone/>
            </a:pPr>
            <a:endParaRPr lang="en-US" sz="800" i="1" dirty="0" smtClean="0">
              <a:solidFill>
                <a:srgbClr val="AD2E27"/>
              </a:solidFill>
              <a:latin typeface="Cambria" pitchFamily="18" charset="0"/>
            </a:endParaRPr>
          </a:p>
          <a:p>
            <a:pPr rtl="0">
              <a:buNone/>
            </a:pPr>
            <a:r>
              <a:rPr lang="en-US" b="1" dirty="0" smtClean="0"/>
              <a:t>Unchangeable Fact </a:t>
            </a:r>
            <a:r>
              <a:rPr lang="en-US" dirty="0" smtClean="0"/>
              <a:t>– God cannot be mocked </a:t>
            </a:r>
          </a:p>
          <a:p>
            <a:pPr rtl="0">
              <a:buNone/>
            </a:pPr>
            <a:endParaRPr lang="en-US" sz="800" i="1" dirty="0" smtClean="0">
              <a:solidFill>
                <a:srgbClr val="AD2E27"/>
              </a:solidFill>
              <a:latin typeface="Cambria" pitchFamily="18" charset="0"/>
            </a:endParaRPr>
          </a:p>
          <a:p>
            <a:pPr rtl="0"/>
            <a:r>
              <a:rPr lang="en-US" dirty="0" smtClean="0"/>
              <a:t>The word translated “mock” means to turn up one’s nose at someone or treat them with contempt.</a:t>
            </a:r>
          </a:p>
          <a:p>
            <a:pPr rtl="0"/>
            <a:r>
              <a:rPr lang="en-US" dirty="0" smtClean="0"/>
              <a:t>Paul </a:t>
            </a:r>
            <a:r>
              <a:rPr lang="en-US" b="1" i="1" dirty="0" smtClean="0"/>
              <a:t>can’t </a:t>
            </a:r>
            <a:r>
              <a:rPr lang="en-US" dirty="0" smtClean="0"/>
              <a:t>be claiming here that no one ever mocks God or treats Him with contempt – people do this all </a:t>
            </a:r>
            <a:r>
              <a:rPr lang="en-US" smtClean="0"/>
              <a:t>the time!</a:t>
            </a:r>
            <a:endParaRPr lang="en-US" dirty="0" smtClean="0"/>
          </a:p>
          <a:p>
            <a:pPr rtl="0"/>
            <a:r>
              <a:rPr lang="en-US" dirty="0" smtClean="0"/>
              <a:t>In the context, it will become clear that Paul means that you can’t show contempt for God and get away with it. You can’t outwit God!</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Sowing and Reaping (</a:t>
            </a:r>
            <a:r>
              <a:rPr lang="en-US" sz="3600" dirty="0" smtClean="0">
                <a:solidFill>
                  <a:schemeClr val="accent1"/>
                </a:solidFill>
              </a:rPr>
              <a:t>6:7-8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7 </a:t>
            </a:r>
            <a:r>
              <a:rPr lang="en-US" i="1" dirty="0" smtClean="0">
                <a:solidFill>
                  <a:srgbClr val="AD2E27"/>
                </a:solidFill>
                <a:latin typeface="Cambria" pitchFamily="18" charset="0"/>
              </a:rPr>
              <a:t>Do not be deceived: God cannot be mocked. A man reaps what he sows.</a:t>
            </a:r>
          </a:p>
          <a:p>
            <a:pPr marL="233363" indent="-233363" rtl="0">
              <a:lnSpc>
                <a:spcPct val="120000"/>
              </a:lnSpc>
              <a:buNone/>
            </a:pPr>
            <a:endParaRPr lang="en-US" sz="800" i="1" dirty="0" smtClean="0">
              <a:solidFill>
                <a:srgbClr val="AD2E27"/>
              </a:solidFill>
              <a:latin typeface="Cambria" pitchFamily="18" charset="0"/>
            </a:endParaRPr>
          </a:p>
          <a:p>
            <a:pPr rtl="0">
              <a:buNone/>
            </a:pPr>
            <a:r>
              <a:rPr lang="en-US" b="1" dirty="0" smtClean="0"/>
              <a:t>A General Truth of Life </a:t>
            </a:r>
            <a:r>
              <a:rPr lang="en-US" dirty="0" smtClean="0"/>
              <a:t>– A man reaps what he sows </a:t>
            </a:r>
          </a:p>
          <a:p>
            <a:pPr rtl="0">
              <a:buNone/>
            </a:pPr>
            <a:endParaRPr lang="en-US" sz="800" i="1" dirty="0" smtClean="0">
              <a:solidFill>
                <a:srgbClr val="AD2E27"/>
              </a:solidFill>
              <a:latin typeface="Cambria" pitchFamily="18" charset="0"/>
            </a:endParaRPr>
          </a:p>
          <a:p>
            <a:pPr rtl="0"/>
            <a:r>
              <a:rPr lang="en-US" dirty="0" smtClean="0"/>
              <a:t>Here Paul cites a common sense principle of everyday life: there is a direct correlation between the seed you put in the ground and the plant that comes up.</a:t>
            </a:r>
          </a:p>
          <a:p>
            <a:pPr rtl="0"/>
            <a:r>
              <a:rPr lang="en-US" dirty="0" smtClean="0"/>
              <a:t>Likewise, there is a correlation between what you do today and what you may happen to you tomorrow.</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Sowing and Reaping (</a:t>
            </a:r>
            <a:r>
              <a:rPr lang="en-US" sz="3600" dirty="0" smtClean="0">
                <a:solidFill>
                  <a:schemeClr val="accent1"/>
                </a:solidFill>
              </a:rPr>
              <a:t>6:7-8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8 </a:t>
            </a:r>
            <a:r>
              <a:rPr lang="en-US" i="1" dirty="0" smtClean="0">
                <a:solidFill>
                  <a:srgbClr val="AD2E27"/>
                </a:solidFill>
                <a:latin typeface="Cambria" pitchFamily="18" charset="0"/>
              </a:rPr>
              <a:t>The one who sows to please his sinful nature [flesh], from that nature will reap destruction; the one who sows to please the Spirit, from the Spirit will reap eternal life.</a:t>
            </a:r>
          </a:p>
          <a:p>
            <a:pPr rtl="0">
              <a:buNone/>
            </a:pPr>
            <a:endParaRPr lang="en-US" sz="800" dirty="0" smtClean="0"/>
          </a:p>
          <a:p>
            <a:pPr rtl="0"/>
            <a:r>
              <a:rPr lang="en-US" dirty="0" smtClean="0"/>
              <a:t>Paul now applies the principle of sowing and reaping to what he taught earlier (</a:t>
            </a:r>
            <a:r>
              <a:rPr lang="en-US" dirty="0" smtClean="0">
                <a:solidFill>
                  <a:schemeClr val="accent1"/>
                </a:solidFill>
              </a:rPr>
              <a:t>5:16-25</a:t>
            </a:r>
            <a:r>
              <a:rPr lang="en-US" dirty="0" smtClean="0"/>
              <a:t>) about living by the Spirit versus living according to the sinful nature. </a:t>
            </a:r>
          </a:p>
          <a:p>
            <a:pPr rtl="0"/>
            <a:r>
              <a:rPr lang="en-US" dirty="0" smtClean="0"/>
              <a:t>The </a:t>
            </a:r>
            <a:r>
              <a:rPr lang="en-US" b="1" i="1" dirty="0" smtClean="0"/>
              <a:t>sowing</a:t>
            </a:r>
            <a:r>
              <a:rPr lang="en-US" dirty="0" smtClean="0"/>
              <a:t> here refers to how you live your life </a:t>
            </a:r>
            <a:r>
              <a:rPr lang="en-US" b="1" i="1" dirty="0" smtClean="0"/>
              <a:t>today</a:t>
            </a:r>
            <a:r>
              <a:rPr lang="en-US" dirty="0" smtClean="0"/>
              <a:t> </a:t>
            </a:r>
          </a:p>
          <a:p>
            <a:pPr rtl="0"/>
            <a:r>
              <a:rPr lang="en-US" dirty="0" smtClean="0"/>
              <a:t>The </a:t>
            </a:r>
            <a:r>
              <a:rPr lang="en-US" b="1" i="1" dirty="0" smtClean="0"/>
              <a:t>reaping</a:t>
            </a:r>
            <a:r>
              <a:rPr lang="en-US" dirty="0" smtClean="0"/>
              <a:t> refers to what the outcome of your life will be in the </a:t>
            </a:r>
            <a:r>
              <a:rPr lang="en-US" b="1" i="1" dirty="0" smtClean="0"/>
              <a:t>final judgment</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Sowing and Reaping (</a:t>
            </a:r>
            <a:r>
              <a:rPr lang="en-US" sz="3600" dirty="0" smtClean="0">
                <a:solidFill>
                  <a:schemeClr val="accent1"/>
                </a:solidFill>
              </a:rPr>
              <a:t>6:7-8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lnSpc>
                <a:spcPct val="120000"/>
              </a:lnSpc>
              <a:buNone/>
            </a:pPr>
            <a:r>
              <a:rPr lang="en-US" baseline="30000" dirty="0" smtClean="0"/>
              <a:t>8 </a:t>
            </a:r>
            <a:r>
              <a:rPr lang="en-US" i="1" dirty="0" smtClean="0">
                <a:solidFill>
                  <a:srgbClr val="AD2E27"/>
                </a:solidFill>
                <a:latin typeface="Cambria" pitchFamily="18" charset="0"/>
              </a:rPr>
              <a:t>The one who sows to please his sinful nature [flesh], from that nature will reap destruction; the one who sows to please the Spirit, from the Spirit will reap eternal life.</a:t>
            </a:r>
          </a:p>
          <a:p>
            <a:pPr rtl="0">
              <a:buNone/>
            </a:pPr>
            <a:endParaRPr lang="en-US" sz="800" dirty="0" smtClean="0"/>
          </a:p>
          <a:p>
            <a:pPr rtl="0"/>
            <a:r>
              <a:rPr lang="en-US" dirty="0" smtClean="0"/>
              <a:t>If the life you “sow” in this world is characterized by the works of the sinful nature (which Paul described earlier in </a:t>
            </a:r>
            <a:r>
              <a:rPr lang="en-US" dirty="0" smtClean="0">
                <a:solidFill>
                  <a:schemeClr val="accent1"/>
                </a:solidFill>
              </a:rPr>
              <a:t>5:19-21</a:t>
            </a:r>
            <a:r>
              <a:rPr lang="en-US" dirty="0" smtClean="0"/>
              <a:t>) you will experience eternal destruction in the life to come!</a:t>
            </a:r>
          </a:p>
          <a:p>
            <a:pPr lvl="1" rtl="0"/>
            <a:r>
              <a:rPr lang="en-US" sz="2400" i="1" dirty="0" smtClean="0">
                <a:solidFill>
                  <a:srgbClr val="AD2E27"/>
                </a:solidFill>
                <a:latin typeface="Cambria" pitchFamily="18" charset="0"/>
              </a:rPr>
              <a:t>The acts of the sinful nature are obvious: sexual immorality, impurity and debauchery; idolatry and witchcraft; hatred, discord, jealousy, fits of rage, selfish ambition, dissensions, factions and envy; drunkenness, orgies, and the like. I warn you, as I did before, that those who live like this will not inherit the kingdom of God. </a:t>
            </a:r>
            <a:r>
              <a:rPr lang="en-US" sz="2400" dirty="0" smtClean="0"/>
              <a:t>(Gal 5:19-21)</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173038" indent="-173038" rtl="0">
              <a:buNone/>
            </a:pPr>
            <a:r>
              <a:rPr lang="en-US" baseline="30000" dirty="0" smtClean="0"/>
              <a:t>5</a:t>
            </a:r>
            <a:r>
              <a:rPr lang="en-US" i="1" dirty="0" smtClean="0">
                <a:solidFill>
                  <a:srgbClr val="AD2E27"/>
                </a:solidFill>
                <a:latin typeface="Cambria" pitchFamily="18" charset="0"/>
              </a:rPr>
              <a:t> But by faith we eagerly await through the Spirit the righteousness for which we hope.</a:t>
            </a:r>
          </a:p>
          <a:p>
            <a:pPr marL="344488" indent="-344488" rtl="0">
              <a:buNone/>
            </a:pPr>
            <a:endParaRPr lang="en-US" sz="1000" i="1" dirty="0" smtClean="0">
              <a:solidFill>
                <a:srgbClr val="AD2E27"/>
              </a:solidFill>
              <a:latin typeface="Cambria" pitchFamily="18" charset="0"/>
            </a:endParaRPr>
          </a:p>
          <a:p>
            <a:r>
              <a:rPr lang="en-US" dirty="0" smtClean="0"/>
              <a:t>In </a:t>
            </a:r>
            <a:r>
              <a:rPr lang="en-US" b="1" i="1" dirty="0" smtClean="0"/>
              <a:t>contrast</a:t>
            </a:r>
            <a:r>
              <a:rPr lang="en-US" dirty="0" smtClean="0"/>
              <a:t> to those who are trusting in religious activities (such as circumcision) to earn God’s favor, </a:t>
            </a:r>
            <a:r>
              <a:rPr lang="en-US" b="1" i="1" dirty="0" smtClean="0"/>
              <a:t>we who believe in Christ </a:t>
            </a:r>
            <a:r>
              <a:rPr lang="en-US" dirty="0" smtClean="0"/>
              <a:t>are empowered by the Spirit, though faith, to eagerly and confidently anticipate that God will declare us to be righteous in the final judgment – not because of what we have done, but what Christ has done on our behalf.</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Sowing and Reaping (</a:t>
            </a:r>
            <a:r>
              <a:rPr lang="en-US" sz="3600" dirty="0" smtClean="0">
                <a:solidFill>
                  <a:schemeClr val="accent1"/>
                </a:solidFill>
              </a:rPr>
              <a:t>6:7-8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8 </a:t>
            </a:r>
            <a:r>
              <a:rPr lang="en-US" i="1" dirty="0" smtClean="0">
                <a:solidFill>
                  <a:srgbClr val="AD2E27"/>
                </a:solidFill>
                <a:latin typeface="Cambria" pitchFamily="18" charset="0"/>
              </a:rPr>
              <a:t>The one who sows to please his sinful nature [flesh], from that nature will reap destruction; the one who sows to please the Spirit, from the Spirit will reap eternal life.</a:t>
            </a:r>
          </a:p>
          <a:p>
            <a:pPr rtl="0">
              <a:buNone/>
            </a:pPr>
            <a:endParaRPr lang="en-US" sz="800" dirty="0" smtClean="0"/>
          </a:p>
          <a:p>
            <a:pPr rtl="0"/>
            <a:r>
              <a:rPr lang="en-US" dirty="0" smtClean="0"/>
              <a:t>If the life you “sow” in this world is characterized by a desire to please the Spirit and manifests the fruit of the Spirit (which Paul described earlier in </a:t>
            </a:r>
            <a:r>
              <a:rPr lang="en-US" dirty="0" smtClean="0">
                <a:solidFill>
                  <a:schemeClr val="accent1"/>
                </a:solidFill>
              </a:rPr>
              <a:t>5:22-23</a:t>
            </a:r>
            <a:r>
              <a:rPr lang="en-US" dirty="0" smtClean="0"/>
              <a:t>) you will have an eternal life in the presence of God.</a:t>
            </a:r>
          </a:p>
          <a:p>
            <a:pPr lvl="1" rtl="0"/>
            <a:r>
              <a:rPr lang="en-US" sz="2400" i="1" dirty="0" smtClean="0">
                <a:solidFill>
                  <a:srgbClr val="AD2E27"/>
                </a:solidFill>
                <a:latin typeface="Cambria" pitchFamily="18" charset="0"/>
              </a:rPr>
              <a:t>But the fruit of the Spirit is love, joy, peace, patience, kindness, goodness, faithfulness, gentleness and self-control. </a:t>
            </a:r>
            <a:r>
              <a:rPr lang="en-US" sz="2400" dirty="0" smtClean="0"/>
              <a:t>(Gal 5:22-23)</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Sowing and Reaping (</a:t>
            </a:r>
            <a:r>
              <a:rPr lang="en-US" sz="3600" dirty="0" smtClean="0">
                <a:solidFill>
                  <a:schemeClr val="accent1"/>
                </a:solidFill>
              </a:rPr>
              <a:t>6:7-8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8 </a:t>
            </a:r>
            <a:r>
              <a:rPr lang="en-US" i="1" dirty="0" smtClean="0">
                <a:solidFill>
                  <a:srgbClr val="AD2E27"/>
                </a:solidFill>
                <a:latin typeface="Cambria" pitchFamily="18" charset="0"/>
              </a:rPr>
              <a:t>The one who sows to please his sinful nature [flesh], from that nature will reap destruction; the one who sows to please the Spirit, from the Spirit will reap eternal life.</a:t>
            </a:r>
          </a:p>
          <a:p>
            <a:pPr rtl="0">
              <a:buNone/>
            </a:pPr>
            <a:endParaRPr lang="en-US" sz="800" dirty="0" smtClean="0"/>
          </a:p>
          <a:p>
            <a:pPr rtl="0"/>
            <a:r>
              <a:rPr lang="en-US" dirty="0" smtClean="0"/>
              <a:t>Paul makes a very similar statement (without the analogy of sowing and reaping) in his letter to the Romans:</a:t>
            </a:r>
          </a:p>
          <a:p>
            <a:pPr lvl="1" rtl="0"/>
            <a:r>
              <a:rPr lang="en-US" sz="2400" i="1" dirty="0" smtClean="0">
                <a:solidFill>
                  <a:srgbClr val="AD2E27"/>
                </a:solidFill>
                <a:latin typeface="Cambria" pitchFamily="18" charset="0"/>
              </a:rPr>
              <a:t>For if you live according to the sinful nature, you will die </a:t>
            </a:r>
            <a:r>
              <a:rPr lang="en-US" sz="2400" i="1" dirty="0" smtClean="0">
                <a:latin typeface="Cambria" pitchFamily="18" charset="0"/>
              </a:rPr>
              <a:t>[i.e. an eternal death in hell]</a:t>
            </a:r>
            <a:r>
              <a:rPr lang="en-US" sz="2400" i="1" dirty="0" smtClean="0">
                <a:solidFill>
                  <a:srgbClr val="AD2E27"/>
                </a:solidFill>
                <a:latin typeface="Cambria" pitchFamily="18" charset="0"/>
              </a:rPr>
              <a:t>; but if by the Spirit you put to death the misdeeds of the body, you will live </a:t>
            </a:r>
            <a:r>
              <a:rPr lang="en-US" sz="2400" i="1" dirty="0" smtClean="0">
                <a:latin typeface="Cambria" pitchFamily="18" charset="0"/>
              </a:rPr>
              <a:t>[an eternal life in the presence of God in heaven]</a:t>
            </a:r>
            <a:r>
              <a:rPr lang="en-US" sz="2400" i="1" dirty="0" smtClean="0">
                <a:solidFill>
                  <a:srgbClr val="AD2E27"/>
                </a:solidFill>
                <a:latin typeface="Cambria" pitchFamily="18" charset="0"/>
              </a:rPr>
              <a:t>, because those who are led by the Spirit of God are sons of God. </a:t>
            </a:r>
            <a:r>
              <a:rPr lang="en-US" sz="2400" dirty="0" smtClean="0"/>
              <a:t>(Rom 8:13-14)</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Sowing and Reaping (</a:t>
            </a:r>
            <a:r>
              <a:rPr lang="en-US" sz="3600" dirty="0" smtClean="0">
                <a:solidFill>
                  <a:schemeClr val="accent1"/>
                </a:solidFill>
              </a:rPr>
              <a:t>6:7-8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8 </a:t>
            </a:r>
            <a:r>
              <a:rPr lang="en-US" i="1" dirty="0" smtClean="0">
                <a:solidFill>
                  <a:srgbClr val="AD2E27"/>
                </a:solidFill>
                <a:latin typeface="Cambria" pitchFamily="18" charset="0"/>
              </a:rPr>
              <a:t>The one who sows to please his sinful nature [flesh], from that nature will reap destruction; the one who sows to please the Spirit, from the Spirit will reap eternal life.</a:t>
            </a:r>
          </a:p>
          <a:p>
            <a:pPr rtl="0">
              <a:buNone/>
            </a:pPr>
            <a:endParaRPr lang="en-US" sz="800" dirty="0" smtClean="0"/>
          </a:p>
          <a:p>
            <a:pPr rtl="0"/>
            <a:r>
              <a:rPr lang="en-US" dirty="0" smtClean="0"/>
              <a:t>If you do not seriously believe in a coming judgment or think that you can safely ignore the law of sowing  and reaping, your are treating God with contempt and you will face eternal judgment.</a:t>
            </a:r>
          </a:p>
          <a:p>
            <a:pPr rtl="0"/>
            <a:r>
              <a:rPr lang="en-US" dirty="0" smtClean="0"/>
              <a:t>On the other hand, if you trust God’s Word and turn to Christ, seeking to be delivered from a life of sin, you will spend all of eternity with Him.</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Doing Good to Others (</a:t>
            </a:r>
            <a:r>
              <a:rPr lang="en-US" sz="3600" dirty="0" smtClean="0">
                <a:solidFill>
                  <a:schemeClr val="accent1"/>
                </a:solidFill>
              </a:rPr>
              <a:t>6:1-10</a:t>
            </a:r>
            <a:r>
              <a:rPr lang="en-US" sz="3600" dirty="0" smtClean="0"/>
              <a:t>)</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r>
              <a:rPr lang="en-US" sz="3200" dirty="0" smtClean="0"/>
              <a:t>In this section (</a:t>
            </a:r>
            <a:r>
              <a:rPr lang="en-US" sz="3200" dirty="0" smtClean="0">
                <a:solidFill>
                  <a:schemeClr val="accent1"/>
                </a:solidFill>
              </a:rPr>
              <a:t>6:1-10</a:t>
            </a:r>
            <a:r>
              <a:rPr lang="en-US" sz="3200" dirty="0" smtClean="0"/>
              <a:t>), Paul covers a variety of practical topics (</a:t>
            </a:r>
            <a:r>
              <a:rPr lang="en-US" sz="3200" dirty="0" smtClean="0">
                <a:solidFill>
                  <a:schemeClr val="accent1"/>
                </a:solidFill>
              </a:rPr>
              <a:t>6:1-10</a:t>
            </a:r>
            <a:r>
              <a:rPr lang="en-US" sz="3200" dirty="0" smtClean="0"/>
              <a:t>):</a:t>
            </a:r>
          </a:p>
          <a:p>
            <a:pPr lvl="1"/>
            <a:r>
              <a:rPr lang="en-US" sz="2800" dirty="0" smtClean="0"/>
              <a:t>Restoring a sinning brother (</a:t>
            </a:r>
            <a:r>
              <a:rPr lang="en-US" sz="2800" dirty="0" smtClean="0">
                <a:solidFill>
                  <a:schemeClr val="accent1"/>
                </a:solidFill>
              </a:rPr>
              <a:t>6:1</a:t>
            </a:r>
            <a:r>
              <a:rPr lang="en-US" sz="2800" dirty="0" smtClean="0"/>
              <a:t>)</a:t>
            </a:r>
          </a:p>
          <a:p>
            <a:pPr lvl="1"/>
            <a:r>
              <a:rPr lang="en-US" sz="2800" dirty="0" smtClean="0"/>
              <a:t>Carrying one another’s burdens (</a:t>
            </a:r>
            <a:r>
              <a:rPr lang="en-US" sz="2800" dirty="0" smtClean="0">
                <a:solidFill>
                  <a:schemeClr val="accent1"/>
                </a:solidFill>
              </a:rPr>
              <a:t>6:2-5</a:t>
            </a:r>
            <a:r>
              <a:rPr lang="en-US" sz="2800" dirty="0" smtClean="0"/>
              <a:t>)</a:t>
            </a:r>
          </a:p>
          <a:p>
            <a:pPr lvl="1"/>
            <a:r>
              <a:rPr lang="en-US" sz="2800" dirty="0" smtClean="0"/>
              <a:t>Financially supporting teachers of the Word (</a:t>
            </a:r>
            <a:r>
              <a:rPr lang="en-US" sz="2800" dirty="0" smtClean="0">
                <a:solidFill>
                  <a:schemeClr val="accent1"/>
                </a:solidFill>
              </a:rPr>
              <a:t>6:6</a:t>
            </a:r>
            <a:r>
              <a:rPr lang="en-US" sz="2800" dirty="0" smtClean="0"/>
              <a:t>)</a:t>
            </a:r>
          </a:p>
          <a:p>
            <a:pPr lvl="1"/>
            <a:r>
              <a:rPr lang="en-US" sz="2800" dirty="0" smtClean="0"/>
              <a:t>Sowing and Reaping (</a:t>
            </a:r>
            <a:r>
              <a:rPr lang="en-US" sz="2800" dirty="0" smtClean="0">
                <a:solidFill>
                  <a:schemeClr val="accent1"/>
                </a:solidFill>
              </a:rPr>
              <a:t>6:7-8</a:t>
            </a:r>
            <a:r>
              <a:rPr lang="en-US" sz="2800" dirty="0" smtClean="0"/>
              <a:t>)</a:t>
            </a:r>
          </a:p>
          <a:p>
            <a:pPr lvl="1"/>
            <a:r>
              <a:rPr lang="en-US" sz="2800" dirty="0" smtClean="0"/>
              <a:t>Persevering in doing good to others (</a:t>
            </a:r>
            <a:r>
              <a:rPr lang="en-US" sz="2800" dirty="0" smtClean="0">
                <a:solidFill>
                  <a:schemeClr val="accent1"/>
                </a:solidFill>
              </a:rPr>
              <a:t>6:9-10</a:t>
            </a:r>
            <a:r>
              <a:rPr lang="en-US" sz="2800" dirty="0" smtClean="0"/>
              <a:t>)</a:t>
            </a:r>
          </a:p>
          <a:p>
            <a:pPr lvl="1"/>
            <a:endParaRPr lang="en-US" sz="2400" dirty="0" smtClean="0"/>
          </a:p>
          <a:p>
            <a:pPr lvl="1"/>
            <a:endParaRPr lang="en-US" sz="2400"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344488" indent="-344488" rtl="0">
              <a:lnSpc>
                <a:spcPct val="120000"/>
              </a:lnSpc>
              <a:buNone/>
              <a:tabLst>
                <a:tab pos="344488" algn="l"/>
              </a:tabLst>
            </a:pPr>
            <a:r>
              <a:rPr lang="en-US" baseline="30000" dirty="0" smtClean="0"/>
              <a:t>   9 </a:t>
            </a:r>
            <a:r>
              <a:rPr lang="en-US" i="1" dirty="0" smtClean="0">
                <a:solidFill>
                  <a:srgbClr val="AD2E27"/>
                </a:solidFill>
                <a:latin typeface="Cambria" pitchFamily="18" charset="0"/>
              </a:rPr>
              <a:t>Let us not become weary in doing good, for at the proper time we will reap a harvest if we do not give up.</a:t>
            </a:r>
          </a:p>
          <a:p>
            <a:pPr marL="344488" indent="-344488" rtl="0">
              <a:lnSpc>
                <a:spcPct val="120000"/>
              </a:lnSpc>
              <a:buNone/>
              <a:tabLst>
                <a:tab pos="344488" algn="l"/>
              </a:tabLst>
            </a:pPr>
            <a:r>
              <a:rPr lang="en-US" i="1" dirty="0" smtClean="0">
                <a:solidFill>
                  <a:srgbClr val="AD2E27"/>
                </a:solidFill>
                <a:latin typeface="Cambria" pitchFamily="18" charset="0"/>
              </a:rPr>
              <a:t> </a:t>
            </a:r>
            <a:r>
              <a:rPr lang="en-US" baseline="30000" dirty="0" smtClean="0"/>
              <a:t>10 </a:t>
            </a:r>
            <a:r>
              <a:rPr lang="en-US" i="1" dirty="0" smtClean="0">
                <a:solidFill>
                  <a:srgbClr val="AD2E27"/>
                </a:solidFill>
                <a:latin typeface="Cambria" pitchFamily="18" charset="0"/>
              </a:rPr>
              <a:t>Therefore, as we have opportunity, let us do good to all people, especially to those who belong to the family of believers. </a:t>
            </a:r>
          </a:p>
          <a:p>
            <a:pPr rtl="0">
              <a:buNone/>
            </a:pPr>
            <a:endParaRPr lang="en-US" sz="800" dirty="0" smtClean="0"/>
          </a:p>
          <a:p>
            <a:pPr rtl="0"/>
            <a:r>
              <a:rPr lang="en-US" dirty="0" smtClean="0"/>
              <a:t>These verses pick up the analogy of sowing and reaping introduced in the previous verses (</a:t>
            </a:r>
            <a:r>
              <a:rPr lang="en-US" dirty="0" smtClean="0">
                <a:solidFill>
                  <a:schemeClr val="accent1"/>
                </a:solidFill>
              </a:rPr>
              <a:t>vss. 7-8</a:t>
            </a:r>
            <a:r>
              <a:rPr lang="en-US" dirty="0" smtClean="0"/>
              <a:t>).</a:t>
            </a:r>
          </a:p>
          <a:p>
            <a:pPr rtl="0"/>
            <a:r>
              <a:rPr lang="en-US" dirty="0" smtClean="0"/>
              <a:t>Here the “sowing” involves perseverance in doing good to others, especially other believers.</a:t>
            </a:r>
          </a:p>
          <a:p>
            <a:pPr rtl="0"/>
            <a:r>
              <a:rPr lang="en-US" dirty="0" smtClean="0"/>
              <a:t>This kind of “sowing” is described in vs. 8 as sowing “to please the Spirit” and will result (according to vs. 8) in a harvest of “eternal life”.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344488" indent="-344488" rtl="0">
              <a:lnSpc>
                <a:spcPct val="120000"/>
              </a:lnSpc>
              <a:buNone/>
              <a:tabLst>
                <a:tab pos="344488" algn="l"/>
              </a:tabLst>
            </a:pPr>
            <a:r>
              <a:rPr lang="en-US" baseline="30000" dirty="0" smtClean="0"/>
              <a:t>   9 </a:t>
            </a:r>
            <a:r>
              <a:rPr lang="en-US" i="1" dirty="0" smtClean="0">
                <a:solidFill>
                  <a:srgbClr val="AD2E27"/>
                </a:solidFill>
                <a:latin typeface="Cambria" pitchFamily="18" charset="0"/>
              </a:rPr>
              <a:t>Let us not become weary in doing good, for at the proper time we will reap a harvest if we do not give up.</a:t>
            </a:r>
          </a:p>
          <a:p>
            <a:pPr rtl="0">
              <a:buNone/>
            </a:pPr>
            <a:endParaRPr lang="en-US" sz="800" dirty="0" smtClean="0"/>
          </a:p>
          <a:p>
            <a:pPr rtl="0"/>
            <a:r>
              <a:rPr lang="en-US" dirty="0" smtClean="0"/>
              <a:t>“Doing good” is a general phrase that refers to any and all of the good things that we are commanded to do as Christians.</a:t>
            </a:r>
          </a:p>
          <a:p>
            <a:pPr rtl="0"/>
            <a:r>
              <a:rPr lang="en-US" dirty="0" smtClean="0"/>
              <a:t>“Doing good” would include, but is not limited to, the things mentioned earlier in this section:</a:t>
            </a:r>
          </a:p>
          <a:p>
            <a:pPr lvl="1"/>
            <a:r>
              <a:rPr lang="en-US" sz="2400" dirty="0" smtClean="0"/>
              <a:t>Restoring a sinning brother (</a:t>
            </a:r>
            <a:r>
              <a:rPr lang="en-US" sz="2400" dirty="0" smtClean="0">
                <a:solidFill>
                  <a:schemeClr val="accent1"/>
                </a:solidFill>
              </a:rPr>
              <a:t>6:1</a:t>
            </a:r>
            <a:r>
              <a:rPr lang="en-US" sz="2400" dirty="0" smtClean="0"/>
              <a:t>)</a:t>
            </a:r>
          </a:p>
          <a:p>
            <a:pPr lvl="1"/>
            <a:r>
              <a:rPr lang="en-US" sz="2400" dirty="0" smtClean="0"/>
              <a:t>Carrying one another’s burdens (</a:t>
            </a:r>
            <a:r>
              <a:rPr lang="en-US" sz="2400" dirty="0" smtClean="0">
                <a:solidFill>
                  <a:schemeClr val="accent1"/>
                </a:solidFill>
              </a:rPr>
              <a:t>6:2-5</a:t>
            </a:r>
            <a:r>
              <a:rPr lang="en-US" sz="2400" dirty="0" smtClean="0"/>
              <a:t>)</a:t>
            </a:r>
          </a:p>
          <a:p>
            <a:pPr lvl="1"/>
            <a:r>
              <a:rPr lang="en-US" sz="2400" dirty="0" smtClean="0"/>
              <a:t>Financially supporting teachers of the Word (</a:t>
            </a:r>
            <a:r>
              <a:rPr lang="en-US" sz="2400" dirty="0" smtClean="0">
                <a:solidFill>
                  <a:schemeClr val="accent1"/>
                </a:solidFill>
              </a:rPr>
              <a:t>6:6</a:t>
            </a:r>
            <a:r>
              <a:rPr lang="en-US" sz="2400" dirty="0" smtClean="0"/>
              <a:t>)</a:t>
            </a:r>
          </a:p>
          <a:p>
            <a:r>
              <a:rPr lang="en-US" dirty="0" smtClean="0"/>
              <a:t>“Doing good” also includes a nearly endless list of other activities and behaviors talked about not only throughout this letter, but throughout the Bible!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anim calcmode="lin" valueType="num">
                                      <p:cBhvr>
                                        <p:cTn id="35"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92500" lnSpcReduction="10000"/>
          </a:bodyPr>
          <a:lstStyle/>
          <a:p>
            <a:pPr marL="344488" indent="-344488" rtl="0">
              <a:lnSpc>
                <a:spcPct val="120000"/>
              </a:lnSpc>
              <a:buNone/>
              <a:tabLst>
                <a:tab pos="344488" algn="l"/>
              </a:tabLst>
            </a:pPr>
            <a:r>
              <a:rPr lang="en-US" baseline="30000" dirty="0" smtClean="0"/>
              <a:t>   9 </a:t>
            </a:r>
            <a:r>
              <a:rPr lang="en-US" i="1" dirty="0" smtClean="0">
                <a:solidFill>
                  <a:srgbClr val="AD2E27"/>
                </a:solidFill>
                <a:latin typeface="Cambria" pitchFamily="18" charset="0"/>
              </a:rPr>
              <a:t>Let us not become weary in doing good, for at the proper time we will reap a harvest if we do not give up.</a:t>
            </a:r>
          </a:p>
          <a:p>
            <a:pPr rtl="0">
              <a:buNone/>
            </a:pPr>
            <a:endParaRPr lang="en-US" sz="800" dirty="0" smtClean="0"/>
          </a:p>
          <a:p>
            <a:pPr rtl="0"/>
            <a:r>
              <a:rPr lang="en-US" sz="3000" dirty="0" smtClean="0"/>
              <a:t>Because our duties are so numerous, and often so difficult, even genuine Christians are in danger of becoming “weary in doing good”.</a:t>
            </a:r>
          </a:p>
          <a:p>
            <a:pPr rtl="0"/>
            <a:r>
              <a:rPr lang="en-US" sz="3000" dirty="0" smtClean="0"/>
              <a:t>At times we may:</a:t>
            </a:r>
          </a:p>
          <a:p>
            <a:pPr lvl="1" rtl="0"/>
            <a:r>
              <a:rPr lang="en-US" sz="2600" dirty="0" smtClean="0"/>
              <a:t>Be </a:t>
            </a:r>
            <a:r>
              <a:rPr lang="en-US" sz="2600" b="1" i="1" dirty="0" smtClean="0"/>
              <a:t>slow</a:t>
            </a:r>
            <a:r>
              <a:rPr lang="en-US" sz="2600" dirty="0" smtClean="0"/>
              <a:t> to do what we know we ought to do</a:t>
            </a:r>
          </a:p>
          <a:p>
            <a:pPr lvl="1" rtl="0"/>
            <a:r>
              <a:rPr lang="en-US" sz="2600" dirty="0" smtClean="0"/>
              <a:t>Make </a:t>
            </a:r>
            <a:r>
              <a:rPr lang="en-US" sz="2600" b="1" i="1" dirty="0" smtClean="0"/>
              <a:t>excuses</a:t>
            </a:r>
            <a:r>
              <a:rPr lang="en-US" sz="2600" dirty="0" smtClean="0"/>
              <a:t> as to why we haven’t done what we ought to do</a:t>
            </a:r>
          </a:p>
          <a:p>
            <a:pPr lvl="1" rtl="0"/>
            <a:r>
              <a:rPr lang="en-US" sz="2600" b="1" i="1" dirty="0" smtClean="0"/>
              <a:t>Feel sorry for ourselves </a:t>
            </a:r>
            <a:r>
              <a:rPr lang="en-US" sz="2600" dirty="0" smtClean="0"/>
              <a:t>and </a:t>
            </a:r>
            <a:r>
              <a:rPr lang="en-US" sz="2600" b="1" i="1" dirty="0" smtClean="0"/>
              <a:t>demand sympathy </a:t>
            </a:r>
            <a:r>
              <a:rPr lang="en-US" sz="2600" dirty="0" smtClean="0"/>
              <a:t>from those around us.</a:t>
            </a:r>
          </a:p>
          <a:p>
            <a:pPr lvl="1" rtl="0"/>
            <a:r>
              <a:rPr lang="en-US" sz="2600" dirty="0" smtClean="0"/>
              <a:t>Try to </a:t>
            </a:r>
            <a:r>
              <a:rPr lang="en-US" sz="2600" b="1" i="1" dirty="0" smtClean="0"/>
              <a:t>rationalize</a:t>
            </a:r>
            <a:r>
              <a:rPr lang="en-US" sz="2600" dirty="0" smtClean="0"/>
              <a:t> away our duties and pretend (and perhaps even convince ourselves in the process) that we are not obligated to do what Scripture commands!</a:t>
            </a:r>
          </a:p>
          <a:p>
            <a:pPr rtl="0"/>
            <a:r>
              <a:rPr lang="en-US" sz="3000" dirty="0" smtClean="0"/>
              <a:t>But this is not how Christians ought to conduct themselves!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anim calcmode="lin" valueType="num">
                                      <p:cBhvr>
                                        <p:cTn id="35"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 calcmode="lin" valueType="num">
                                      <p:cBhvr>
                                        <p:cTn id="42" dur="500" fill="hold"/>
                                        <p:tgtEl>
                                          <p:spTgt spid="8">
                                            <p:txEl>
                                              <p:pRg st="8" end="8"/>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8" end="8"/>
                                            </p:txEl>
                                          </p:spTgt>
                                        </p:tgtEl>
                                        <p:attrNameLst>
                                          <p:attrName>ppt_h</p:attrName>
                                        </p:attrNameLst>
                                      </p:cBhvr>
                                      <p:tavLst>
                                        <p:tav tm="0">
                                          <p:val>
                                            <p:fltVal val="0"/>
                                          </p:val>
                                        </p:tav>
                                        <p:tav tm="100000">
                                          <p:val>
                                            <p:strVal val="#ppt_h"/>
                                          </p:val>
                                        </p:tav>
                                      </p:tavLst>
                                    </p:anim>
                                    <p:animEffect transition="in" filter="fade">
                                      <p:cBhvr>
                                        <p:cTn id="44" dur="5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85000" lnSpcReduction="20000"/>
          </a:bodyPr>
          <a:lstStyle/>
          <a:p>
            <a:pPr marL="344488" indent="-344488" rtl="0">
              <a:lnSpc>
                <a:spcPct val="120000"/>
              </a:lnSpc>
              <a:buNone/>
              <a:tabLst>
                <a:tab pos="344488" algn="l"/>
              </a:tabLst>
            </a:pPr>
            <a:r>
              <a:rPr lang="en-US" sz="3000" baseline="30000" dirty="0" smtClean="0"/>
              <a:t>   9 </a:t>
            </a:r>
            <a:r>
              <a:rPr lang="en-US" sz="3000" i="1" dirty="0" smtClean="0">
                <a:solidFill>
                  <a:srgbClr val="AD2E27"/>
                </a:solidFill>
                <a:latin typeface="Cambria" pitchFamily="18" charset="0"/>
              </a:rPr>
              <a:t>Let us not become weary in doing good, for at the proper time we will reap a harvest if we do not give up.</a:t>
            </a:r>
          </a:p>
          <a:p>
            <a:pPr rtl="0">
              <a:buNone/>
            </a:pPr>
            <a:endParaRPr lang="en-US" sz="800" dirty="0" smtClean="0"/>
          </a:p>
          <a:p>
            <a:pPr rtl="0"/>
            <a:r>
              <a:rPr lang="en-US" sz="3300" dirty="0" smtClean="0"/>
              <a:t>If, as Christians, we’re to be what we </a:t>
            </a:r>
            <a:r>
              <a:rPr lang="en-US" sz="3300" b="1" i="1" dirty="0" smtClean="0"/>
              <a:t>should</a:t>
            </a:r>
            <a:r>
              <a:rPr lang="en-US" sz="3300" dirty="0" smtClean="0"/>
              <a:t> be – what we </a:t>
            </a:r>
            <a:r>
              <a:rPr lang="en-US" sz="3300" b="1" i="1" dirty="0" smtClean="0"/>
              <a:t>could</a:t>
            </a:r>
            <a:r>
              <a:rPr lang="en-US" sz="3300" dirty="0" smtClean="0"/>
              <a:t> be by the grace of God – we must </a:t>
            </a:r>
            <a:r>
              <a:rPr lang="en-US" sz="3300" b="1" i="1" dirty="0" smtClean="0"/>
              <a:t>not</a:t>
            </a:r>
            <a:r>
              <a:rPr lang="en-US" sz="3300" dirty="0" smtClean="0"/>
              <a:t> grow weary in doing good!</a:t>
            </a:r>
          </a:p>
          <a:p>
            <a:pPr rtl="0"/>
            <a:r>
              <a:rPr lang="en-US" sz="3300" dirty="0" smtClean="0"/>
              <a:t>We “become weary in doing good” when we fail to trust (have faith in) God and allow ourselves to be influenced by worldly values.</a:t>
            </a:r>
          </a:p>
          <a:p>
            <a:pPr rtl="0"/>
            <a:r>
              <a:rPr lang="en-US" sz="3300" dirty="0" smtClean="0"/>
              <a:t>On the contrary: </a:t>
            </a:r>
          </a:p>
          <a:p>
            <a:pPr lvl="1" rtl="0"/>
            <a:r>
              <a:rPr lang="en-US" sz="2800" i="1" dirty="0" smtClean="0">
                <a:solidFill>
                  <a:srgbClr val="AD2E27"/>
                </a:solidFill>
                <a:latin typeface="Cambria" pitchFamily="18" charset="0"/>
              </a:rPr>
              <a:t>But those who </a:t>
            </a:r>
            <a:r>
              <a:rPr lang="en-US" sz="2800" b="1" i="1" dirty="0" smtClean="0">
                <a:solidFill>
                  <a:srgbClr val="AD2E27"/>
                </a:solidFill>
                <a:latin typeface="Cambria" pitchFamily="18" charset="0"/>
              </a:rPr>
              <a:t>trust</a:t>
            </a:r>
            <a:r>
              <a:rPr lang="en-US" sz="2800" i="1" dirty="0" smtClean="0">
                <a:solidFill>
                  <a:srgbClr val="AD2E27"/>
                </a:solidFill>
                <a:latin typeface="Cambria" pitchFamily="18" charset="0"/>
              </a:rPr>
              <a:t> in the LORD will find new strength. They will soar high on wings like eagles. They will run and </a:t>
            </a:r>
            <a:r>
              <a:rPr lang="en-US" sz="2800" b="1" i="1" dirty="0" smtClean="0">
                <a:solidFill>
                  <a:srgbClr val="AD2E27"/>
                </a:solidFill>
                <a:latin typeface="Cambria" pitchFamily="18" charset="0"/>
              </a:rPr>
              <a:t>not grow weary</a:t>
            </a:r>
            <a:r>
              <a:rPr lang="en-US" sz="2800" i="1" dirty="0" smtClean="0">
                <a:solidFill>
                  <a:srgbClr val="AD2E27"/>
                </a:solidFill>
                <a:latin typeface="Cambria" pitchFamily="18" charset="0"/>
              </a:rPr>
              <a:t>. They will walk and not faint. </a:t>
            </a:r>
            <a:r>
              <a:rPr lang="en-US" sz="2800" dirty="0" smtClean="0"/>
              <a:t>(Isa 40:31 NLT)</a:t>
            </a:r>
          </a:p>
          <a:p>
            <a:pPr lvl="1" rtl="0"/>
            <a:r>
              <a:rPr lang="en-US" sz="2800" i="1" dirty="0" smtClean="0">
                <a:solidFill>
                  <a:srgbClr val="AD2E27"/>
                </a:solidFill>
                <a:latin typeface="Cambria" pitchFamily="18" charset="0"/>
              </a:rPr>
              <a:t> For this is the love of God, that we keep his commandments. And his commandments are </a:t>
            </a:r>
            <a:r>
              <a:rPr lang="en-US" sz="2800" b="1" i="1" dirty="0" smtClean="0">
                <a:solidFill>
                  <a:srgbClr val="AD2E27"/>
                </a:solidFill>
                <a:latin typeface="Cambria" pitchFamily="18" charset="0"/>
              </a:rPr>
              <a:t>not burdensome</a:t>
            </a:r>
            <a:r>
              <a:rPr lang="en-US" sz="2800" i="1" dirty="0" smtClean="0">
                <a:solidFill>
                  <a:srgbClr val="AD2E27"/>
                </a:solidFill>
                <a:latin typeface="Cambria" pitchFamily="18" charset="0"/>
              </a:rPr>
              <a:t>. For everyone who has been born of God overcomes the world. And this is the victory that has overcome the world--our </a:t>
            </a:r>
            <a:r>
              <a:rPr lang="en-US" sz="2800" b="1" i="1" dirty="0" smtClean="0">
                <a:solidFill>
                  <a:srgbClr val="AD2E27"/>
                </a:solidFill>
                <a:latin typeface="Cambria" pitchFamily="18" charset="0"/>
              </a:rPr>
              <a:t>faith</a:t>
            </a:r>
            <a:r>
              <a:rPr lang="en-US" sz="2800" i="1" dirty="0" smtClean="0">
                <a:solidFill>
                  <a:srgbClr val="AD2E27"/>
                </a:solidFill>
                <a:latin typeface="Cambria" pitchFamily="18" charset="0"/>
              </a:rPr>
              <a:t>. </a:t>
            </a:r>
            <a:r>
              <a:rPr lang="en-US" sz="2800" dirty="0" smtClean="0"/>
              <a:t>(1John 5:3-4 ESV)</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A Labor of Love is not a Burden!</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0" indent="0" rtl="0">
              <a:lnSpc>
                <a:spcPct val="120000"/>
              </a:lnSpc>
              <a:buNone/>
            </a:pPr>
            <a:r>
              <a:rPr lang="en-US" i="1" dirty="0" smtClean="0">
                <a:solidFill>
                  <a:srgbClr val="AD2E27"/>
                </a:solidFill>
                <a:latin typeface="Cambria" pitchFamily="18" charset="0"/>
              </a:rPr>
              <a:t>Now </a:t>
            </a:r>
            <a:r>
              <a:rPr lang="en-US" i="1" dirty="0" err="1" smtClean="0">
                <a:solidFill>
                  <a:srgbClr val="AD2E27"/>
                </a:solidFill>
                <a:latin typeface="Cambria" pitchFamily="18" charset="0"/>
              </a:rPr>
              <a:t>Laban</a:t>
            </a:r>
            <a:r>
              <a:rPr lang="en-US" i="1" dirty="0" smtClean="0">
                <a:solidFill>
                  <a:srgbClr val="AD2E27"/>
                </a:solidFill>
                <a:latin typeface="Cambria" pitchFamily="18" charset="0"/>
              </a:rPr>
              <a:t> had two daughters; the name of the older was Leah, and the name of the younger was Rachel. Leah had weak eyes, but Rachel was lovely in form, and beautiful. Jacob was in love with Rachel and said, “I'll work for you seven years in return for your younger daughter Rachel.” </a:t>
            </a:r>
            <a:r>
              <a:rPr lang="en-US" i="1" dirty="0" err="1" smtClean="0">
                <a:solidFill>
                  <a:srgbClr val="AD2E27"/>
                </a:solidFill>
                <a:latin typeface="Cambria" pitchFamily="18" charset="0"/>
              </a:rPr>
              <a:t>Laban</a:t>
            </a:r>
            <a:r>
              <a:rPr lang="en-US" i="1" dirty="0" smtClean="0">
                <a:solidFill>
                  <a:srgbClr val="AD2E27"/>
                </a:solidFill>
                <a:latin typeface="Cambria" pitchFamily="18" charset="0"/>
              </a:rPr>
              <a:t> said, "It's better that I give her to you than to some other man. Stay here with me.” So Jacob served seven years to get Rachel, </a:t>
            </a:r>
            <a:r>
              <a:rPr lang="en-US" b="1" i="1" dirty="0" smtClean="0">
                <a:solidFill>
                  <a:srgbClr val="AD2E27"/>
                </a:solidFill>
                <a:latin typeface="Cambria" pitchFamily="18" charset="0"/>
              </a:rPr>
              <a:t>but they seemed like only a few days to him because of his love for her</a:t>
            </a:r>
            <a:r>
              <a:rPr lang="en-US" i="1" dirty="0" smtClean="0">
                <a:solidFill>
                  <a:srgbClr val="AD2E27"/>
                </a:solidFill>
                <a:latin typeface="Cambria" pitchFamily="18" charset="0"/>
              </a:rPr>
              <a:t>. </a:t>
            </a:r>
            <a:r>
              <a:rPr lang="en-US" dirty="0" smtClean="0"/>
              <a:t>(Gen 29:16-20)</a:t>
            </a:r>
          </a:p>
          <a:p>
            <a:pPr marL="0" indent="0" rtl="0">
              <a:buNone/>
            </a:pPr>
            <a:endParaRPr lang="en-US" sz="800" dirty="0" smtClean="0"/>
          </a:p>
        </p:txBody>
      </p:sp>
    </p:spTree>
  </p:cSld>
  <p:clrMapOvr>
    <a:masterClrMapping/>
  </p:clrMapOvr>
  <p:transition>
    <p:plus/>
  </p:transition>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We Must Keep an Eternal Perspective</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rtl="0"/>
            <a:r>
              <a:rPr lang="en-US" i="1" dirty="0" smtClean="0">
                <a:solidFill>
                  <a:srgbClr val="AD2E27"/>
                </a:solidFill>
                <a:latin typeface="Cambria" pitchFamily="18" charset="0"/>
              </a:rPr>
              <a:t>We are hard pressed on every side, but not crushed; perplexed, but not in despair; persecuted, but not abandoned; struck down, but not destroyed … we know that the one who raised the Lord Jesus from the dead will also raise us with Jesus and present us with you in his presence … Therefore </a:t>
            </a:r>
            <a:r>
              <a:rPr lang="en-US" b="1" i="1" dirty="0" smtClean="0">
                <a:solidFill>
                  <a:srgbClr val="AD2E27"/>
                </a:solidFill>
                <a:latin typeface="Cambria" pitchFamily="18" charset="0"/>
              </a:rPr>
              <a:t>we do not lose heart</a:t>
            </a:r>
            <a:r>
              <a:rPr lang="en-US" i="1" dirty="0" smtClean="0">
                <a:solidFill>
                  <a:srgbClr val="AD2E27"/>
                </a:solidFill>
                <a:latin typeface="Cambria" pitchFamily="18" charset="0"/>
              </a:rPr>
              <a:t>. Though outwardly we are wasting away, yet inwardly we are being renewed day by day. For </a:t>
            </a:r>
            <a:r>
              <a:rPr lang="en-US" b="1" i="1" dirty="0" smtClean="0">
                <a:solidFill>
                  <a:srgbClr val="AD2E27"/>
                </a:solidFill>
                <a:latin typeface="Cambria" pitchFamily="18" charset="0"/>
              </a:rPr>
              <a:t>our light and momentary troubles are achieving for us an eternal glory that far outweighs them all</a:t>
            </a:r>
            <a:r>
              <a:rPr lang="en-US" i="1" dirty="0" smtClean="0">
                <a:solidFill>
                  <a:srgbClr val="AD2E27"/>
                </a:solidFill>
                <a:latin typeface="Cambria" pitchFamily="18" charset="0"/>
              </a:rPr>
              <a:t>. So we fix our eyes not on what is seen, but on what is unseen. For what is seen is temporary, but what is unseen is eternal.</a:t>
            </a:r>
            <a:r>
              <a:rPr lang="en-US" dirty="0" smtClean="0"/>
              <a:t> (2Cor 4:8-18)</a:t>
            </a:r>
          </a:p>
          <a:p>
            <a:pPr marL="0" indent="0" rtl="0">
              <a:buNone/>
            </a:pPr>
            <a:endParaRPr lang="en-US" sz="800" dirty="0" smtClean="0"/>
          </a:p>
        </p:txBody>
      </p:sp>
    </p:spTree>
  </p:cSld>
  <p:clrMapOvr>
    <a:masterClrMapping/>
  </p:clrMapOvr>
  <p:transition>
    <p:plu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344488" indent="-344488" rtl="0">
              <a:buNone/>
            </a:pPr>
            <a:r>
              <a:rPr lang="en-US" i="1" dirty="0" smtClean="0">
                <a:solidFill>
                  <a:srgbClr val="AD2E27"/>
                </a:solidFill>
                <a:latin typeface="Cambria" pitchFamily="18" charset="0"/>
              </a:rPr>
              <a:t> </a:t>
            </a:r>
            <a:r>
              <a:rPr lang="en-US" baseline="30000" dirty="0" smtClean="0"/>
              <a:t>6</a:t>
            </a:r>
            <a:r>
              <a:rPr lang="en-US" i="1" dirty="0" smtClean="0">
                <a:solidFill>
                  <a:srgbClr val="AD2E27"/>
                </a:solidFill>
                <a:latin typeface="Cambria" pitchFamily="18" charset="0"/>
              </a:rPr>
              <a:t> For in Christ Jesus neither circumcision nor uncircumcision has any value. The only thing that counts is faith expressing itself through love.</a:t>
            </a:r>
          </a:p>
          <a:p>
            <a:pPr marL="344488" indent="-344488" rtl="0">
              <a:buNone/>
            </a:pPr>
            <a:endParaRPr lang="en-US" sz="1000" i="1" dirty="0" smtClean="0">
              <a:solidFill>
                <a:srgbClr val="AD2E27"/>
              </a:solidFill>
              <a:latin typeface="Cambria" pitchFamily="18" charset="0"/>
            </a:endParaRPr>
          </a:p>
          <a:p>
            <a:r>
              <a:rPr lang="en-US" dirty="0" smtClean="0"/>
              <a:t>The Christian life is not about religious activity.</a:t>
            </a:r>
          </a:p>
          <a:p>
            <a:r>
              <a:rPr lang="en-US" dirty="0" smtClean="0"/>
              <a:t>The Christian life is about having </a:t>
            </a:r>
            <a:r>
              <a:rPr lang="en-US" dirty="0" smtClean="0">
                <a:solidFill>
                  <a:prstClr val="black"/>
                </a:solidFill>
              </a:rPr>
              <a:t>a wholehearted, life-changing, personal trust and dependence on the finished work of Christ alone in order to have right standing with God.</a:t>
            </a:r>
          </a:p>
          <a:p>
            <a:r>
              <a:rPr lang="en-US" dirty="0" smtClean="0">
                <a:solidFill>
                  <a:prstClr val="black"/>
                </a:solidFill>
              </a:rPr>
              <a:t>And the person who has this kind of faith will show it by loving God and others.</a:t>
            </a:r>
          </a:p>
          <a:p>
            <a:pPr lvl="1" rtl="0"/>
            <a:r>
              <a:rPr lang="en-US" sz="2400" i="1" dirty="0" smtClean="0">
                <a:solidFill>
                  <a:srgbClr val="AD2E27"/>
                </a:solidFill>
                <a:latin typeface="Cambria" pitchFamily="18" charset="0"/>
              </a:rPr>
              <a:t>Dear friends, let us love one another, for love comes from God. Everyone who loves has been born of God and knows God. Whoever does not love does not know God, because God is love. </a:t>
            </a:r>
            <a:r>
              <a:rPr lang="en-US" sz="2400" dirty="0" smtClean="0">
                <a:solidFill>
                  <a:prstClr val="black"/>
                </a:solidFill>
              </a:rPr>
              <a:t>(1John 4:7-8)</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344488" indent="-344488" rtl="0">
              <a:lnSpc>
                <a:spcPct val="120000"/>
              </a:lnSpc>
              <a:buNone/>
              <a:tabLst>
                <a:tab pos="344488" algn="l"/>
              </a:tabLst>
            </a:pPr>
            <a:r>
              <a:rPr lang="en-US" baseline="30000" dirty="0" smtClean="0"/>
              <a:t>   9 </a:t>
            </a:r>
            <a:r>
              <a:rPr lang="en-US" i="1" dirty="0" smtClean="0">
                <a:solidFill>
                  <a:srgbClr val="AD2E27"/>
                </a:solidFill>
                <a:latin typeface="Cambria" pitchFamily="18" charset="0"/>
              </a:rPr>
              <a:t>Let us not become weary in doing good, for at the proper time we will reap a harvest if we do not give up.</a:t>
            </a:r>
          </a:p>
          <a:p>
            <a:pPr rtl="0">
              <a:buNone/>
            </a:pPr>
            <a:endParaRPr lang="en-US" sz="800" dirty="0" smtClean="0"/>
          </a:p>
          <a:p>
            <a:pPr rtl="0"/>
            <a:r>
              <a:rPr lang="en-US" dirty="0" smtClean="0"/>
              <a:t>The phrase “become weary” could also be translated “lose heart” (NAS) or “become discouraged” (MIT)</a:t>
            </a:r>
          </a:p>
          <a:p>
            <a:pPr rtl="0"/>
            <a:r>
              <a:rPr lang="en-US" dirty="0" smtClean="0"/>
              <a:t>So not only must we keep </a:t>
            </a:r>
            <a:r>
              <a:rPr lang="en-US" b="1" i="1" dirty="0" smtClean="0"/>
              <a:t>doing</a:t>
            </a:r>
            <a:r>
              <a:rPr lang="en-US" dirty="0" smtClean="0"/>
              <a:t> good, but we must also watch our </a:t>
            </a:r>
            <a:r>
              <a:rPr lang="en-US" b="1" i="1" dirty="0" smtClean="0"/>
              <a:t>attitude</a:t>
            </a:r>
            <a:r>
              <a:rPr lang="en-US" dirty="0" smtClean="0"/>
              <a:t> as we do good – being careful to avoid any attitude which might mar the beauty of our good deeds or lead us to stop doing good altogether. </a:t>
            </a:r>
          </a:p>
          <a:p>
            <a:pPr rtl="0"/>
            <a:r>
              <a:rPr lang="en-US" dirty="0" smtClean="0"/>
              <a:t>The Lord loves a cheerful </a:t>
            </a:r>
            <a:r>
              <a:rPr lang="en-US" b="1" i="1" dirty="0" smtClean="0"/>
              <a:t>doer</a:t>
            </a:r>
            <a:r>
              <a:rPr lang="en-US" dirty="0" smtClean="0"/>
              <a:t> as well as a “cheerful giver”! (cf. 2Cor 9:7)</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344488" indent="-344488" rtl="0">
              <a:lnSpc>
                <a:spcPct val="120000"/>
              </a:lnSpc>
              <a:buNone/>
              <a:tabLst>
                <a:tab pos="344488" algn="l"/>
              </a:tabLst>
            </a:pPr>
            <a:r>
              <a:rPr lang="en-US" baseline="30000" dirty="0" smtClean="0"/>
              <a:t>   9 </a:t>
            </a:r>
            <a:r>
              <a:rPr lang="en-US" i="1" dirty="0" smtClean="0">
                <a:solidFill>
                  <a:srgbClr val="AD2E27"/>
                </a:solidFill>
                <a:latin typeface="Cambria" pitchFamily="18" charset="0"/>
              </a:rPr>
              <a:t>Let us not become weary in doing good, for at the proper time we will reap a harvest if we do not give up.</a:t>
            </a:r>
          </a:p>
          <a:p>
            <a:pPr rtl="0">
              <a:buNone/>
            </a:pPr>
            <a:endParaRPr lang="en-US" sz="800" dirty="0" smtClean="0"/>
          </a:p>
          <a:p>
            <a:pPr rtl="0"/>
            <a:r>
              <a:rPr lang="en-US" dirty="0" smtClean="0"/>
              <a:t>God is not pleased when we </a:t>
            </a:r>
            <a:r>
              <a:rPr lang="en-US" b="1" i="1" dirty="0" smtClean="0"/>
              <a:t>do</a:t>
            </a:r>
            <a:r>
              <a:rPr lang="en-US" dirty="0" smtClean="0"/>
              <a:t> or </a:t>
            </a:r>
            <a:r>
              <a:rPr lang="en-US" b="1" i="1" dirty="0" smtClean="0"/>
              <a:t>say</a:t>
            </a:r>
            <a:r>
              <a:rPr lang="en-US" dirty="0" smtClean="0"/>
              <a:t> the right things but our </a:t>
            </a:r>
            <a:r>
              <a:rPr lang="en-US" b="1" i="1" dirty="0" smtClean="0"/>
              <a:t>hearts</a:t>
            </a:r>
            <a:r>
              <a:rPr lang="en-US" dirty="0" smtClean="0"/>
              <a:t> are not in it:</a:t>
            </a:r>
          </a:p>
          <a:p>
            <a:pPr lvl="1" rtl="0"/>
            <a:r>
              <a:rPr lang="en-US" sz="2800" i="1" dirty="0" smtClean="0">
                <a:solidFill>
                  <a:srgbClr val="AD2E27"/>
                </a:solidFill>
                <a:latin typeface="Cambria" pitchFamily="18" charset="0"/>
              </a:rPr>
              <a:t>Man looks at the </a:t>
            </a:r>
            <a:r>
              <a:rPr lang="en-US" sz="2800" b="1" i="1" dirty="0" smtClean="0">
                <a:solidFill>
                  <a:srgbClr val="AD2E27"/>
                </a:solidFill>
                <a:latin typeface="Cambria" pitchFamily="18" charset="0"/>
              </a:rPr>
              <a:t>outward</a:t>
            </a:r>
            <a:r>
              <a:rPr lang="en-US" sz="2800" i="1" dirty="0" smtClean="0">
                <a:solidFill>
                  <a:srgbClr val="AD2E27"/>
                </a:solidFill>
                <a:latin typeface="Cambria" pitchFamily="18" charset="0"/>
              </a:rPr>
              <a:t> appearance, but the LORD looks at the </a:t>
            </a:r>
            <a:r>
              <a:rPr lang="en-US" sz="2800" b="1" i="1" dirty="0" smtClean="0">
                <a:solidFill>
                  <a:srgbClr val="AD2E27"/>
                </a:solidFill>
                <a:latin typeface="Cambria" pitchFamily="18" charset="0"/>
              </a:rPr>
              <a:t>heart</a:t>
            </a:r>
            <a:r>
              <a:rPr lang="en-US" sz="2800" i="1" dirty="0" smtClean="0">
                <a:solidFill>
                  <a:srgbClr val="AD2E27"/>
                </a:solidFill>
                <a:latin typeface="Cambria" pitchFamily="18" charset="0"/>
              </a:rPr>
              <a:t>. </a:t>
            </a:r>
            <a:r>
              <a:rPr lang="en-US" sz="2800" dirty="0" smtClean="0"/>
              <a:t>(1Sam 16:7)</a:t>
            </a:r>
          </a:p>
          <a:p>
            <a:pPr lvl="1" rtl="0"/>
            <a:r>
              <a:rPr lang="en-US" sz="2800" i="1" dirty="0" smtClean="0">
                <a:solidFill>
                  <a:srgbClr val="AD2E27"/>
                </a:solidFill>
                <a:latin typeface="Cambria" pitchFamily="18" charset="0"/>
              </a:rPr>
              <a:t>The Lord says: “These people come near to me with their </a:t>
            </a:r>
            <a:r>
              <a:rPr lang="en-US" sz="2800" b="1" i="1" dirty="0" smtClean="0">
                <a:solidFill>
                  <a:srgbClr val="AD2E27"/>
                </a:solidFill>
                <a:latin typeface="Cambria" pitchFamily="18" charset="0"/>
              </a:rPr>
              <a:t>mouth</a:t>
            </a:r>
            <a:r>
              <a:rPr lang="en-US" sz="2800" i="1" dirty="0" smtClean="0">
                <a:solidFill>
                  <a:srgbClr val="AD2E27"/>
                </a:solidFill>
                <a:latin typeface="Cambria" pitchFamily="18" charset="0"/>
              </a:rPr>
              <a:t> and honor me with their </a:t>
            </a:r>
            <a:r>
              <a:rPr lang="en-US" sz="2800" b="1" i="1" dirty="0" smtClean="0">
                <a:solidFill>
                  <a:srgbClr val="AD2E27"/>
                </a:solidFill>
                <a:latin typeface="Cambria" pitchFamily="18" charset="0"/>
              </a:rPr>
              <a:t>lips</a:t>
            </a:r>
            <a:r>
              <a:rPr lang="en-US" sz="2800" i="1" dirty="0" smtClean="0">
                <a:solidFill>
                  <a:srgbClr val="AD2E27"/>
                </a:solidFill>
                <a:latin typeface="Cambria" pitchFamily="18" charset="0"/>
              </a:rPr>
              <a:t>, but their </a:t>
            </a:r>
            <a:r>
              <a:rPr lang="en-US" sz="2800" b="1" i="1" dirty="0" smtClean="0">
                <a:solidFill>
                  <a:srgbClr val="AD2E27"/>
                </a:solidFill>
                <a:latin typeface="Cambria" pitchFamily="18" charset="0"/>
              </a:rPr>
              <a:t>hearts</a:t>
            </a:r>
            <a:r>
              <a:rPr lang="en-US" sz="2800" i="1" dirty="0" smtClean="0">
                <a:solidFill>
                  <a:srgbClr val="AD2E27"/>
                </a:solidFill>
                <a:latin typeface="Cambria" pitchFamily="18" charset="0"/>
              </a:rPr>
              <a:t> are far from me. </a:t>
            </a:r>
            <a:r>
              <a:rPr lang="en-US" sz="2800" dirty="0" smtClean="0"/>
              <a:t>(Isa 29:13a)</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344488" indent="-344488" rtl="0">
              <a:lnSpc>
                <a:spcPct val="120000"/>
              </a:lnSpc>
              <a:buNone/>
              <a:tabLst>
                <a:tab pos="344488" algn="l"/>
              </a:tabLst>
            </a:pPr>
            <a:r>
              <a:rPr lang="en-US" baseline="30000" dirty="0" smtClean="0"/>
              <a:t>   9 </a:t>
            </a:r>
            <a:r>
              <a:rPr lang="en-US" i="1" dirty="0" smtClean="0">
                <a:solidFill>
                  <a:srgbClr val="AD2E27"/>
                </a:solidFill>
                <a:latin typeface="Cambria" pitchFamily="18" charset="0"/>
              </a:rPr>
              <a:t>Let us not become weary in doing good, for at the proper time we will reap a harvest if we do not give up.</a:t>
            </a:r>
          </a:p>
          <a:p>
            <a:pPr rtl="0">
              <a:buNone/>
            </a:pPr>
            <a:endParaRPr lang="en-US" sz="800" dirty="0" smtClean="0"/>
          </a:p>
          <a:p>
            <a:pPr rtl="0"/>
            <a:r>
              <a:rPr lang="en-US" dirty="0" smtClean="0"/>
              <a:t>This verse provides a powerful motivation for us to not grow weary in doing good.</a:t>
            </a:r>
          </a:p>
          <a:p>
            <a:pPr rtl="0"/>
            <a:r>
              <a:rPr lang="en-US" dirty="0" smtClean="0"/>
              <a:t>If we thought our efforts at doing good would end up being fruitless, we would quickly become demotivated – but the apostle assures us that this is </a:t>
            </a:r>
            <a:r>
              <a:rPr lang="en-US" b="1" i="1" dirty="0" smtClean="0"/>
              <a:t>not</a:t>
            </a:r>
            <a:r>
              <a:rPr lang="en-US" dirty="0" smtClean="0"/>
              <a:t> the case: “at the proper time we </a:t>
            </a:r>
            <a:r>
              <a:rPr lang="en-US" b="1" i="1" dirty="0" smtClean="0"/>
              <a:t>will</a:t>
            </a:r>
            <a:r>
              <a:rPr lang="en-US" dirty="0" smtClean="0"/>
              <a:t> reap a harvest”.</a:t>
            </a:r>
          </a:p>
          <a:p>
            <a:pPr rtl="0"/>
            <a:r>
              <a:rPr lang="en-US" dirty="0" smtClean="0"/>
              <a:t>The word “harvest” is a figurative term that goes with the idea of sowing and reaping. It implies that we will receive a reward that is a </a:t>
            </a:r>
            <a:r>
              <a:rPr lang="en-US" b="1" i="1" dirty="0" smtClean="0"/>
              <a:t>result of </a:t>
            </a:r>
            <a:r>
              <a:rPr lang="en-US" dirty="0" smtClean="0"/>
              <a:t>and </a:t>
            </a:r>
            <a:r>
              <a:rPr lang="en-US" b="1" i="1" dirty="0" smtClean="0"/>
              <a:t>in proportion to</a:t>
            </a:r>
            <a:r>
              <a:rPr lang="en-US" dirty="0" smtClean="0"/>
              <a:t> our efforts at doing good.</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200" dirty="0" smtClean="0"/>
              <a:t>Obedience to God’s Word Brings Great Reward!</a:t>
            </a:r>
            <a:endParaRPr lang="en-US" sz="3200" dirty="0"/>
          </a:p>
        </p:txBody>
      </p:sp>
      <p:sp>
        <p:nvSpPr>
          <p:cNvPr id="8" name="Content Placeholder 7"/>
          <p:cNvSpPr>
            <a:spLocks noGrp="1"/>
          </p:cNvSpPr>
          <p:nvPr>
            <p:ph idx="1"/>
          </p:nvPr>
        </p:nvSpPr>
        <p:spPr>
          <a:xfrm>
            <a:off x="457200" y="762000"/>
            <a:ext cx="8229600" cy="6096000"/>
          </a:xfrm>
        </p:spPr>
        <p:txBody>
          <a:bodyPr>
            <a:normAutofit fontScale="92500" lnSpcReduction="20000"/>
          </a:bodyPr>
          <a:lstStyle/>
          <a:p>
            <a:pPr marL="0" indent="0" algn="ctr" rtl="0">
              <a:lnSpc>
                <a:spcPct val="120000"/>
              </a:lnSpc>
              <a:buNone/>
              <a:tabLst>
                <a:tab pos="344488" algn="l"/>
              </a:tabLst>
            </a:pPr>
            <a:r>
              <a:rPr lang="en-US" i="1" dirty="0" smtClean="0">
                <a:solidFill>
                  <a:srgbClr val="AD2E27"/>
                </a:solidFill>
                <a:latin typeface="Cambria" pitchFamily="18" charset="0"/>
              </a:rPr>
              <a:t>The precepts of the LORD are right, </a:t>
            </a:r>
          </a:p>
          <a:p>
            <a:pPr marL="0" indent="0" algn="ctr" rtl="0">
              <a:lnSpc>
                <a:spcPct val="120000"/>
              </a:lnSpc>
              <a:buNone/>
              <a:tabLst>
                <a:tab pos="344488" algn="l"/>
              </a:tabLst>
            </a:pPr>
            <a:r>
              <a:rPr lang="en-US" i="1" dirty="0" smtClean="0">
                <a:solidFill>
                  <a:srgbClr val="AD2E27"/>
                </a:solidFill>
                <a:latin typeface="Cambria" pitchFamily="18" charset="0"/>
              </a:rPr>
              <a:t>giving </a:t>
            </a:r>
            <a:r>
              <a:rPr lang="en-US" b="1" i="1" dirty="0" smtClean="0">
                <a:solidFill>
                  <a:srgbClr val="AD2E27"/>
                </a:solidFill>
                <a:latin typeface="Cambria" pitchFamily="18" charset="0"/>
              </a:rPr>
              <a:t>joy to the heart</a:t>
            </a:r>
            <a:r>
              <a:rPr lang="en-US" i="1" dirty="0" smtClean="0">
                <a:solidFill>
                  <a:srgbClr val="AD2E27"/>
                </a:solidFill>
                <a:latin typeface="Cambria" pitchFamily="18" charset="0"/>
              </a:rPr>
              <a:t>. </a:t>
            </a:r>
          </a:p>
          <a:p>
            <a:pPr marL="0" indent="0" algn="ctr" rtl="0">
              <a:lnSpc>
                <a:spcPct val="120000"/>
              </a:lnSpc>
              <a:buNone/>
              <a:tabLst>
                <a:tab pos="344488" algn="l"/>
              </a:tabLst>
            </a:pPr>
            <a:r>
              <a:rPr lang="en-US" i="1" dirty="0" smtClean="0">
                <a:solidFill>
                  <a:srgbClr val="AD2E27"/>
                </a:solidFill>
                <a:latin typeface="Cambria" pitchFamily="18" charset="0"/>
              </a:rPr>
              <a:t>The commands of the LORD are radiant, </a:t>
            </a:r>
          </a:p>
          <a:p>
            <a:pPr marL="0" indent="0" algn="ctr" rtl="0">
              <a:lnSpc>
                <a:spcPct val="120000"/>
              </a:lnSpc>
              <a:buNone/>
              <a:tabLst>
                <a:tab pos="344488" algn="l"/>
              </a:tabLst>
            </a:pPr>
            <a:r>
              <a:rPr lang="en-US" i="1" dirty="0" smtClean="0">
                <a:solidFill>
                  <a:srgbClr val="AD2E27"/>
                </a:solidFill>
                <a:latin typeface="Cambria" pitchFamily="18" charset="0"/>
              </a:rPr>
              <a:t>giving </a:t>
            </a:r>
            <a:r>
              <a:rPr lang="en-US" b="1" i="1" dirty="0" smtClean="0">
                <a:solidFill>
                  <a:srgbClr val="AD2E27"/>
                </a:solidFill>
                <a:latin typeface="Cambria" pitchFamily="18" charset="0"/>
              </a:rPr>
              <a:t>light to the eyes</a:t>
            </a:r>
            <a:r>
              <a:rPr lang="en-US" i="1" dirty="0" smtClean="0">
                <a:solidFill>
                  <a:srgbClr val="AD2E27"/>
                </a:solidFill>
                <a:latin typeface="Cambria" pitchFamily="18" charset="0"/>
              </a:rPr>
              <a:t>.</a:t>
            </a:r>
            <a:r>
              <a:rPr lang="en-US" baseline="30000" dirty="0" smtClean="0"/>
              <a:t> </a:t>
            </a:r>
          </a:p>
          <a:p>
            <a:pPr marL="0" indent="0" algn="ctr" rtl="0">
              <a:lnSpc>
                <a:spcPct val="120000"/>
              </a:lnSpc>
              <a:buNone/>
              <a:tabLst>
                <a:tab pos="344488" algn="l"/>
              </a:tabLst>
            </a:pPr>
            <a:r>
              <a:rPr lang="en-US" i="1" dirty="0" smtClean="0">
                <a:solidFill>
                  <a:srgbClr val="AD2E27"/>
                </a:solidFill>
                <a:latin typeface="Cambria" pitchFamily="18" charset="0"/>
              </a:rPr>
              <a:t>The fear of the LORD is pure, </a:t>
            </a:r>
          </a:p>
          <a:p>
            <a:pPr marL="0" indent="0" algn="ctr" rtl="0">
              <a:lnSpc>
                <a:spcPct val="120000"/>
              </a:lnSpc>
              <a:buNone/>
              <a:tabLst>
                <a:tab pos="344488" algn="l"/>
              </a:tabLst>
            </a:pPr>
            <a:r>
              <a:rPr lang="en-US" i="1" dirty="0" smtClean="0">
                <a:solidFill>
                  <a:srgbClr val="AD2E27"/>
                </a:solidFill>
                <a:latin typeface="Cambria" pitchFamily="18" charset="0"/>
              </a:rPr>
              <a:t>enduring forever. </a:t>
            </a:r>
          </a:p>
          <a:p>
            <a:pPr marL="0" indent="0" algn="ctr" rtl="0">
              <a:lnSpc>
                <a:spcPct val="120000"/>
              </a:lnSpc>
              <a:buNone/>
              <a:tabLst>
                <a:tab pos="344488" algn="l"/>
              </a:tabLst>
            </a:pPr>
            <a:r>
              <a:rPr lang="en-US" i="1" dirty="0" smtClean="0">
                <a:solidFill>
                  <a:srgbClr val="AD2E27"/>
                </a:solidFill>
                <a:latin typeface="Cambria" pitchFamily="18" charset="0"/>
              </a:rPr>
              <a:t>The ordinances of the LORD are sure </a:t>
            </a:r>
          </a:p>
          <a:p>
            <a:pPr marL="0" indent="0" algn="ctr" rtl="0">
              <a:lnSpc>
                <a:spcPct val="120000"/>
              </a:lnSpc>
              <a:buNone/>
              <a:tabLst>
                <a:tab pos="344488" algn="l"/>
              </a:tabLst>
            </a:pPr>
            <a:r>
              <a:rPr lang="en-US" i="1" dirty="0" smtClean="0">
                <a:solidFill>
                  <a:srgbClr val="AD2E27"/>
                </a:solidFill>
                <a:latin typeface="Cambria" pitchFamily="18" charset="0"/>
              </a:rPr>
              <a:t>and altogether righteous.</a:t>
            </a:r>
            <a:r>
              <a:rPr lang="en-US" baseline="30000" dirty="0" smtClean="0"/>
              <a:t> </a:t>
            </a:r>
          </a:p>
          <a:p>
            <a:pPr marL="0" indent="0" algn="ctr" rtl="0">
              <a:lnSpc>
                <a:spcPct val="120000"/>
              </a:lnSpc>
              <a:buNone/>
              <a:tabLst>
                <a:tab pos="344488" algn="l"/>
              </a:tabLst>
            </a:pPr>
            <a:r>
              <a:rPr lang="en-US" i="1" dirty="0" smtClean="0">
                <a:solidFill>
                  <a:srgbClr val="AD2E27"/>
                </a:solidFill>
                <a:latin typeface="Cambria" pitchFamily="18" charset="0"/>
              </a:rPr>
              <a:t>They are </a:t>
            </a:r>
            <a:r>
              <a:rPr lang="en-US" b="1" i="1" dirty="0" smtClean="0">
                <a:solidFill>
                  <a:srgbClr val="AD2E27"/>
                </a:solidFill>
                <a:latin typeface="Cambria" pitchFamily="18" charset="0"/>
              </a:rPr>
              <a:t>more precious than gold</a:t>
            </a:r>
            <a:r>
              <a:rPr lang="en-US" i="1" dirty="0" smtClean="0">
                <a:solidFill>
                  <a:srgbClr val="AD2E27"/>
                </a:solidFill>
                <a:latin typeface="Cambria" pitchFamily="18" charset="0"/>
              </a:rPr>
              <a:t>, </a:t>
            </a:r>
          </a:p>
          <a:p>
            <a:pPr marL="0" indent="0" algn="ctr" rtl="0">
              <a:lnSpc>
                <a:spcPct val="120000"/>
              </a:lnSpc>
              <a:buNone/>
              <a:tabLst>
                <a:tab pos="344488" algn="l"/>
              </a:tabLst>
            </a:pPr>
            <a:r>
              <a:rPr lang="en-US" i="1" dirty="0" smtClean="0">
                <a:solidFill>
                  <a:srgbClr val="AD2E27"/>
                </a:solidFill>
                <a:latin typeface="Cambria" pitchFamily="18" charset="0"/>
              </a:rPr>
              <a:t>than much pure gold; </a:t>
            </a:r>
          </a:p>
          <a:p>
            <a:pPr marL="0" indent="0" algn="ctr" rtl="0">
              <a:lnSpc>
                <a:spcPct val="120000"/>
              </a:lnSpc>
              <a:buNone/>
              <a:tabLst>
                <a:tab pos="344488" algn="l"/>
              </a:tabLst>
            </a:pPr>
            <a:r>
              <a:rPr lang="en-US" i="1" dirty="0" smtClean="0">
                <a:solidFill>
                  <a:srgbClr val="AD2E27"/>
                </a:solidFill>
                <a:latin typeface="Cambria" pitchFamily="18" charset="0"/>
              </a:rPr>
              <a:t>They are </a:t>
            </a:r>
            <a:r>
              <a:rPr lang="en-US" b="1" i="1" dirty="0" smtClean="0">
                <a:solidFill>
                  <a:srgbClr val="AD2E27"/>
                </a:solidFill>
                <a:latin typeface="Cambria" pitchFamily="18" charset="0"/>
              </a:rPr>
              <a:t>sweeter than honey</a:t>
            </a:r>
            <a:r>
              <a:rPr lang="en-US" i="1" dirty="0" smtClean="0">
                <a:solidFill>
                  <a:srgbClr val="AD2E27"/>
                </a:solidFill>
                <a:latin typeface="Cambria" pitchFamily="18" charset="0"/>
              </a:rPr>
              <a:t>, </a:t>
            </a:r>
          </a:p>
          <a:p>
            <a:pPr marL="0" indent="0" algn="ctr" rtl="0">
              <a:lnSpc>
                <a:spcPct val="120000"/>
              </a:lnSpc>
              <a:buNone/>
              <a:tabLst>
                <a:tab pos="344488" algn="l"/>
              </a:tabLst>
            </a:pPr>
            <a:r>
              <a:rPr lang="en-US" i="1" dirty="0" smtClean="0">
                <a:solidFill>
                  <a:srgbClr val="AD2E27"/>
                </a:solidFill>
                <a:latin typeface="Cambria" pitchFamily="18" charset="0"/>
              </a:rPr>
              <a:t>than honey from the comb.</a:t>
            </a:r>
            <a:r>
              <a:rPr lang="en-US" baseline="30000" dirty="0" smtClean="0"/>
              <a:t> </a:t>
            </a:r>
          </a:p>
          <a:p>
            <a:pPr marL="0" indent="0" algn="ctr" rtl="0">
              <a:lnSpc>
                <a:spcPct val="120000"/>
              </a:lnSpc>
              <a:buNone/>
              <a:tabLst>
                <a:tab pos="344488" algn="l"/>
              </a:tabLst>
            </a:pPr>
            <a:r>
              <a:rPr lang="en-US" i="1" dirty="0" smtClean="0">
                <a:solidFill>
                  <a:srgbClr val="AD2E27"/>
                </a:solidFill>
                <a:latin typeface="Cambria" pitchFamily="18" charset="0"/>
              </a:rPr>
              <a:t>By them is your servant warned; </a:t>
            </a:r>
          </a:p>
          <a:p>
            <a:pPr marL="0" indent="0" algn="ctr" rtl="0">
              <a:lnSpc>
                <a:spcPct val="120000"/>
              </a:lnSpc>
              <a:buNone/>
              <a:tabLst>
                <a:tab pos="344488" algn="l"/>
              </a:tabLst>
            </a:pPr>
            <a:r>
              <a:rPr lang="en-US" b="1" i="1" dirty="0" smtClean="0">
                <a:solidFill>
                  <a:srgbClr val="AD2E27"/>
                </a:solidFill>
                <a:latin typeface="Cambria" pitchFamily="18" charset="0"/>
              </a:rPr>
              <a:t>in keeping them there is great reward</a:t>
            </a:r>
            <a:r>
              <a:rPr lang="en-US" i="1" dirty="0" smtClean="0">
                <a:solidFill>
                  <a:srgbClr val="AD2E27"/>
                </a:solidFill>
                <a:latin typeface="Cambria" pitchFamily="18" charset="0"/>
              </a:rPr>
              <a:t>. </a:t>
            </a:r>
          </a:p>
          <a:p>
            <a:pPr marL="0" indent="0" algn="ctr" rtl="0">
              <a:lnSpc>
                <a:spcPct val="120000"/>
              </a:lnSpc>
              <a:buNone/>
              <a:tabLst>
                <a:tab pos="344488" algn="l"/>
              </a:tabLst>
            </a:pPr>
            <a:r>
              <a:rPr lang="en-US" dirty="0" smtClean="0"/>
              <a:t>(Psalm 19:8-11)</a:t>
            </a:r>
          </a:p>
        </p:txBody>
      </p:sp>
    </p:spTree>
  </p:cSld>
  <p:clrMapOvr>
    <a:masterClrMapping/>
  </p:clrMapOvr>
  <p:transition>
    <p:plus/>
  </p:transition>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344488" indent="-344488" rtl="0">
              <a:lnSpc>
                <a:spcPct val="120000"/>
              </a:lnSpc>
              <a:buNone/>
              <a:tabLst>
                <a:tab pos="344488" algn="l"/>
              </a:tabLst>
            </a:pPr>
            <a:r>
              <a:rPr lang="en-US" baseline="30000" dirty="0" smtClean="0"/>
              <a:t>   9 </a:t>
            </a:r>
            <a:r>
              <a:rPr lang="en-US" i="1" dirty="0" smtClean="0">
                <a:solidFill>
                  <a:srgbClr val="AD2E27"/>
                </a:solidFill>
                <a:latin typeface="Cambria" pitchFamily="18" charset="0"/>
              </a:rPr>
              <a:t>Let us not become weary in doing good, for at the proper time we will reap a harvest if we do not give up.</a:t>
            </a:r>
          </a:p>
          <a:p>
            <a:pPr rtl="0">
              <a:buNone/>
            </a:pPr>
            <a:endParaRPr lang="en-US" sz="800" dirty="0" smtClean="0"/>
          </a:p>
          <a:p>
            <a:pPr rtl="0"/>
            <a:r>
              <a:rPr lang="en-US" dirty="0" smtClean="0"/>
              <a:t>We are </a:t>
            </a:r>
            <a:r>
              <a:rPr lang="en-US" b="1" i="1" dirty="0" smtClean="0"/>
              <a:t>sure</a:t>
            </a:r>
            <a:r>
              <a:rPr lang="en-US" dirty="0" smtClean="0"/>
              <a:t> to receive a reward for doing good at the </a:t>
            </a:r>
            <a:r>
              <a:rPr lang="en-US" b="1" i="1" dirty="0" smtClean="0"/>
              <a:t>final</a:t>
            </a:r>
            <a:r>
              <a:rPr lang="en-US" dirty="0" smtClean="0"/>
              <a:t> judgment, but </a:t>
            </a:r>
            <a:r>
              <a:rPr lang="en-US" b="1" i="1" dirty="0" smtClean="0"/>
              <a:t>often</a:t>
            </a:r>
            <a:r>
              <a:rPr lang="en-US" dirty="0" smtClean="0"/>
              <a:t> our reward comes in </a:t>
            </a:r>
            <a:r>
              <a:rPr lang="en-US" b="1" i="1" dirty="0" smtClean="0"/>
              <a:t>this</a:t>
            </a:r>
            <a:r>
              <a:rPr lang="en-US" dirty="0" smtClean="0"/>
              <a:t> life and as well.</a:t>
            </a:r>
          </a:p>
          <a:p>
            <a:pPr rtl="0"/>
            <a:r>
              <a:rPr lang="en-US" dirty="0" smtClean="0"/>
              <a:t>The reward for doing good, however, is not always immediate. Paul says we will receive our reward “at the proper time”.</a:t>
            </a:r>
          </a:p>
          <a:p>
            <a:pPr rtl="0"/>
            <a:r>
              <a:rPr lang="en-US" dirty="0" smtClean="0"/>
              <a:t>John Brown says: “</a:t>
            </a:r>
            <a:r>
              <a:rPr lang="en-US" i="1" dirty="0" smtClean="0">
                <a:latin typeface="Cambria" pitchFamily="18" charset="0"/>
              </a:rPr>
              <a:t>Christians frequently act like children in reference to this harvest. They want to sow and reap in the same day</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344488" indent="-344488" rtl="0">
              <a:lnSpc>
                <a:spcPct val="120000"/>
              </a:lnSpc>
              <a:buNone/>
              <a:tabLst>
                <a:tab pos="344488" algn="l"/>
              </a:tabLst>
            </a:pPr>
            <a:r>
              <a:rPr lang="en-US" baseline="30000" dirty="0" smtClean="0"/>
              <a:t>   9 </a:t>
            </a:r>
            <a:r>
              <a:rPr lang="en-US" i="1" dirty="0" smtClean="0">
                <a:solidFill>
                  <a:srgbClr val="AD2E27"/>
                </a:solidFill>
                <a:latin typeface="Cambria" pitchFamily="18" charset="0"/>
              </a:rPr>
              <a:t>Let us not become weary in doing good, for at the proper time we will reap a harvest if we do not give up.</a:t>
            </a:r>
          </a:p>
          <a:p>
            <a:pPr rtl="0">
              <a:buNone/>
            </a:pPr>
            <a:endParaRPr lang="en-US" sz="800" dirty="0" smtClean="0"/>
          </a:p>
          <a:p>
            <a:pPr rtl="0"/>
            <a:r>
              <a:rPr lang="en-US" dirty="0" smtClean="0"/>
              <a:t>Sometimes in our haste to see fruit from our efforts we end up hindering or preventing the results that would have come had we just persevered.</a:t>
            </a:r>
          </a:p>
          <a:p>
            <a:pPr rtl="0"/>
            <a:r>
              <a:rPr lang="en-US" dirty="0" smtClean="0"/>
              <a:t>It is up to our sovereign and all-wise God to determine when we will see the results of our work – whether in this life or the next (or both). </a:t>
            </a:r>
          </a:p>
          <a:p>
            <a:pPr rtl="0"/>
            <a:r>
              <a:rPr lang="en-US" dirty="0" smtClean="0"/>
              <a:t>In either case, we will only receive a reward “</a:t>
            </a:r>
            <a:r>
              <a:rPr lang="en-US" b="1" i="1" dirty="0" smtClean="0"/>
              <a:t>if</a:t>
            </a:r>
            <a:r>
              <a:rPr lang="en-US" dirty="0" smtClean="0"/>
              <a:t> we do not give up” – so hang in there!</a:t>
            </a:r>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Some Caveats About Not Giving Up</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rtl="0"/>
            <a:r>
              <a:rPr lang="en-US" dirty="0" smtClean="0"/>
              <a:t>There are times when the scriptures tell us to </a:t>
            </a:r>
            <a:r>
              <a:rPr lang="en-US" b="1" i="1" dirty="0" smtClean="0"/>
              <a:t>stop</a:t>
            </a:r>
            <a:r>
              <a:rPr lang="en-US" dirty="0" smtClean="0"/>
              <a:t> doing good for others, for example those who reject the good they have already received. This is not “giving up” in the Gal 6:9 sense.</a:t>
            </a:r>
          </a:p>
          <a:p>
            <a:pPr lvl="1" rtl="0"/>
            <a:r>
              <a:rPr lang="en-US" sz="2400" i="1" dirty="0" smtClean="0">
                <a:solidFill>
                  <a:srgbClr val="AD2E27"/>
                </a:solidFill>
                <a:latin typeface="Cambria" pitchFamily="18" charset="0"/>
              </a:rPr>
              <a:t>Do not speak to a fool, for he will scorn the wisdom of your words. </a:t>
            </a:r>
            <a:r>
              <a:rPr lang="en-US" sz="2400" dirty="0" smtClean="0"/>
              <a:t>(Pro 23:9)</a:t>
            </a:r>
          </a:p>
          <a:p>
            <a:pPr lvl="1" rtl="0"/>
            <a:r>
              <a:rPr lang="en-US" sz="2400" i="1" dirty="0" smtClean="0">
                <a:solidFill>
                  <a:srgbClr val="AD2E27"/>
                </a:solidFill>
                <a:latin typeface="Cambria" pitchFamily="18" charset="0"/>
              </a:rPr>
              <a:t>If anyone will not welcome you or listen to your words, shake the dust off your feet when you leave that home or town. </a:t>
            </a:r>
            <a:r>
              <a:rPr lang="en-US" sz="2400" dirty="0" smtClean="0"/>
              <a:t>(Mat 10:14)</a:t>
            </a:r>
          </a:p>
          <a:p>
            <a:pPr lvl="1" rtl="0"/>
            <a:r>
              <a:rPr lang="en-US" sz="2400" i="1" dirty="0" smtClean="0">
                <a:solidFill>
                  <a:srgbClr val="AD2E27"/>
                </a:solidFill>
                <a:latin typeface="Cambria" pitchFamily="18" charset="0"/>
              </a:rPr>
              <a:t>Warn a divisive person once, and then warn him a second time. After that, have nothing to do with him. </a:t>
            </a:r>
            <a:r>
              <a:rPr lang="en-US" sz="2400" dirty="0" smtClean="0"/>
              <a:t>(Tit 3:10)</a:t>
            </a:r>
          </a:p>
          <a:p>
            <a:pPr lvl="1" rtl="0"/>
            <a:r>
              <a:rPr lang="en-US" sz="2400" i="1" dirty="0" smtClean="0">
                <a:solidFill>
                  <a:srgbClr val="AD2E27"/>
                </a:solidFill>
                <a:latin typeface="Cambria" pitchFamily="18" charset="0"/>
              </a:rPr>
              <a:t>If anyone sees his brother commit a sin that does not lead to death, he should pray and God will give him life … There is a sin that leads to death. I am not saying that he should pray about that. </a:t>
            </a:r>
            <a:r>
              <a:rPr lang="en-US" sz="2400" dirty="0" smtClean="0"/>
              <a:t>(1John 5:16)</a:t>
            </a:r>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p:cTn id="35"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Some Caveats About Not Giving Up</a:t>
            </a:r>
            <a:endParaRPr lang="en-US" sz="3600" dirty="0"/>
          </a:p>
        </p:txBody>
      </p:sp>
      <p:sp>
        <p:nvSpPr>
          <p:cNvPr id="8" name="Content Placeholder 7"/>
          <p:cNvSpPr>
            <a:spLocks noGrp="1"/>
          </p:cNvSpPr>
          <p:nvPr>
            <p:ph idx="1"/>
          </p:nvPr>
        </p:nvSpPr>
        <p:spPr>
          <a:xfrm>
            <a:off x="457200" y="762000"/>
            <a:ext cx="8229600" cy="6096000"/>
          </a:xfrm>
        </p:spPr>
        <p:txBody>
          <a:bodyPr>
            <a:normAutofit lnSpcReduction="10000"/>
          </a:bodyPr>
          <a:lstStyle/>
          <a:p>
            <a:pPr rtl="0"/>
            <a:r>
              <a:rPr lang="en-US" dirty="0" smtClean="0"/>
              <a:t>There will be times in our Christian life when we have to stop doing good in </a:t>
            </a:r>
            <a:r>
              <a:rPr lang="en-US" b="1" i="1" dirty="0" smtClean="0"/>
              <a:t>one</a:t>
            </a:r>
            <a:r>
              <a:rPr lang="en-US" dirty="0" smtClean="0"/>
              <a:t> area in order to do good in </a:t>
            </a:r>
            <a:r>
              <a:rPr lang="en-US" b="1" i="1" dirty="0" smtClean="0"/>
              <a:t>another</a:t>
            </a:r>
            <a:r>
              <a:rPr lang="en-US" dirty="0" smtClean="0"/>
              <a:t> area. This calls for wisdom, but this is not (necessarily) “giving up” in the Gal 6:9 sense.</a:t>
            </a:r>
          </a:p>
          <a:p>
            <a:pPr lvl="1" rtl="0"/>
            <a:r>
              <a:rPr lang="en-US" sz="2400" i="1" dirty="0" smtClean="0">
                <a:solidFill>
                  <a:srgbClr val="AD2E27"/>
                </a:solidFill>
                <a:latin typeface="Cambria" pitchFamily="18" charset="0"/>
              </a:rPr>
              <a:t>I do not want you to be unaware, brothers, that I planned many times to come to you (but have been prevented from doing so until now) </a:t>
            </a:r>
            <a:r>
              <a:rPr lang="en-US" sz="2400" dirty="0" smtClean="0"/>
              <a:t> (Rom 1:13a)</a:t>
            </a:r>
          </a:p>
          <a:p>
            <a:pPr lvl="1" rtl="0"/>
            <a:r>
              <a:rPr lang="en-US" sz="2400" i="1" dirty="0" smtClean="0">
                <a:solidFill>
                  <a:srgbClr val="AD2E27"/>
                </a:solidFill>
                <a:latin typeface="Cambria" pitchFamily="18" charset="0"/>
              </a:rPr>
              <a:t>There is a time for everything, and a season for every activity under heaven: … a time to plant and a time to uproot … a time to tear down and a time to build … a time to scatter stones and a time to gather them, a time to embrace and a time to refrain, a time to search and a time to give up, a time to keep and a time to throw away, a time to tear and a time to mend, a time to be silent and a time to speak, a time to love and a time to hate, a time for war and a time for peace. </a:t>
            </a:r>
            <a:r>
              <a:rPr lang="en-US" sz="2400" dirty="0" smtClean="0"/>
              <a:t>(Eccl 3:1-8)</a:t>
            </a:r>
            <a:endParaRPr lang="en-US" sz="2400" i="1" dirty="0" smtClean="0">
              <a:solidFill>
                <a:srgbClr val="AD2E27"/>
              </a:solidFill>
              <a:latin typeface="Cambria" pitchFamily="18" charset="0"/>
            </a:endParaRPr>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Some Caveats About Not Giving Up</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rtl="0"/>
            <a:r>
              <a:rPr lang="en-US" dirty="0" smtClean="0"/>
              <a:t>At times you may believe that you need to hang in there with a particular situation or a particular person, even though others think it’s best not to. This calls for wisdom!</a:t>
            </a:r>
          </a:p>
          <a:p>
            <a:pPr lvl="1" rtl="0"/>
            <a:r>
              <a:rPr lang="en-US" sz="2400" i="1" dirty="0" smtClean="0">
                <a:solidFill>
                  <a:srgbClr val="AD2E27"/>
                </a:solidFill>
                <a:latin typeface="Cambria" pitchFamily="18" charset="0"/>
              </a:rPr>
              <a:t>Paul said to Barnabas, "Let us go back and visit the brothers in all the towns where we preached the word of the Lord and see how they are doing.” </a:t>
            </a:r>
            <a:r>
              <a:rPr lang="en-US" sz="2400" b="1" i="1" dirty="0" smtClean="0">
                <a:solidFill>
                  <a:srgbClr val="AD2E27"/>
                </a:solidFill>
                <a:latin typeface="Cambria" pitchFamily="18" charset="0"/>
              </a:rPr>
              <a:t>Barnabas wanted to take </a:t>
            </a:r>
            <a:r>
              <a:rPr lang="en-US" sz="2400" i="1" dirty="0" smtClean="0">
                <a:solidFill>
                  <a:srgbClr val="AD2E27"/>
                </a:solidFill>
                <a:latin typeface="Cambria" pitchFamily="18" charset="0"/>
              </a:rPr>
              <a:t>John, also called </a:t>
            </a:r>
            <a:r>
              <a:rPr lang="en-US" sz="2400" b="1" i="1" dirty="0" smtClean="0">
                <a:solidFill>
                  <a:srgbClr val="AD2E27"/>
                </a:solidFill>
                <a:latin typeface="Cambria" pitchFamily="18" charset="0"/>
              </a:rPr>
              <a:t>Mark</a:t>
            </a:r>
            <a:r>
              <a:rPr lang="en-US" sz="2400" i="1" dirty="0" smtClean="0">
                <a:solidFill>
                  <a:srgbClr val="AD2E27"/>
                </a:solidFill>
                <a:latin typeface="Cambria" pitchFamily="18" charset="0"/>
              </a:rPr>
              <a:t>, with them, </a:t>
            </a:r>
            <a:r>
              <a:rPr lang="en-US" sz="2400" b="1" i="1" dirty="0" smtClean="0">
                <a:solidFill>
                  <a:srgbClr val="AD2E27"/>
                </a:solidFill>
                <a:latin typeface="Cambria" pitchFamily="18" charset="0"/>
              </a:rPr>
              <a:t>but Paul did not think it wise to take him</a:t>
            </a:r>
            <a:r>
              <a:rPr lang="en-US" sz="2400" i="1" dirty="0" smtClean="0">
                <a:solidFill>
                  <a:srgbClr val="AD2E27"/>
                </a:solidFill>
                <a:latin typeface="Cambria" pitchFamily="18" charset="0"/>
              </a:rPr>
              <a:t>, because he had deserted them in </a:t>
            </a:r>
            <a:r>
              <a:rPr lang="en-US" sz="2400" i="1" dirty="0" err="1" smtClean="0">
                <a:solidFill>
                  <a:srgbClr val="AD2E27"/>
                </a:solidFill>
                <a:latin typeface="Cambria" pitchFamily="18" charset="0"/>
              </a:rPr>
              <a:t>Pamphylia</a:t>
            </a:r>
            <a:r>
              <a:rPr lang="en-US" sz="2400" i="1" dirty="0" smtClean="0">
                <a:solidFill>
                  <a:srgbClr val="AD2E27"/>
                </a:solidFill>
                <a:latin typeface="Cambria" pitchFamily="18" charset="0"/>
              </a:rPr>
              <a:t> and had not continued with them in the work. They had such a sharp disagreement that they parted company.  </a:t>
            </a:r>
            <a:r>
              <a:rPr lang="en-US" sz="2400" dirty="0" smtClean="0"/>
              <a:t>(Act 15:36-39)</a:t>
            </a:r>
          </a:p>
          <a:p>
            <a:pPr lvl="1" rtl="0"/>
            <a:r>
              <a:rPr lang="en-US" sz="2400" i="1" dirty="0" smtClean="0">
                <a:solidFill>
                  <a:srgbClr val="AD2E27"/>
                </a:solidFill>
                <a:latin typeface="Cambria" pitchFamily="18" charset="0"/>
              </a:rPr>
              <a:t>Only Luke is with me. Get </a:t>
            </a:r>
            <a:r>
              <a:rPr lang="en-US" sz="2400" b="1" i="1" dirty="0" smtClean="0">
                <a:solidFill>
                  <a:srgbClr val="AD2E27"/>
                </a:solidFill>
                <a:latin typeface="Cambria" pitchFamily="18" charset="0"/>
              </a:rPr>
              <a:t>Mark</a:t>
            </a:r>
            <a:r>
              <a:rPr lang="en-US" sz="2400" i="1" dirty="0" smtClean="0">
                <a:solidFill>
                  <a:srgbClr val="AD2E27"/>
                </a:solidFill>
                <a:latin typeface="Cambria" pitchFamily="18" charset="0"/>
              </a:rPr>
              <a:t> and bring him with you, because </a:t>
            </a:r>
            <a:r>
              <a:rPr lang="en-US" sz="2400" b="1" i="1" dirty="0" smtClean="0">
                <a:solidFill>
                  <a:srgbClr val="AD2E27"/>
                </a:solidFill>
                <a:latin typeface="Cambria" pitchFamily="18" charset="0"/>
              </a:rPr>
              <a:t>he is helpful to me in my ministry</a:t>
            </a:r>
            <a:r>
              <a:rPr lang="en-US" sz="2400" i="1" dirty="0" smtClean="0">
                <a:solidFill>
                  <a:srgbClr val="AD2E27"/>
                </a:solidFill>
                <a:latin typeface="Cambria" pitchFamily="18" charset="0"/>
              </a:rPr>
              <a:t>. </a:t>
            </a:r>
            <a:r>
              <a:rPr lang="en-US" sz="2400" dirty="0" smtClean="0"/>
              <a:t>(2Tim 4:11)</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344488" indent="-344488" rtl="0">
              <a:lnSpc>
                <a:spcPct val="120000"/>
              </a:lnSpc>
              <a:buNone/>
              <a:tabLst>
                <a:tab pos="344488" algn="l"/>
              </a:tabLst>
            </a:pPr>
            <a:r>
              <a:rPr lang="en-US" baseline="30000" dirty="0" smtClean="0"/>
              <a:t>   9 </a:t>
            </a:r>
            <a:r>
              <a:rPr lang="en-US" i="1" dirty="0" smtClean="0">
                <a:solidFill>
                  <a:srgbClr val="AD2E27"/>
                </a:solidFill>
                <a:latin typeface="Cambria" pitchFamily="18" charset="0"/>
              </a:rPr>
              <a:t>Let us not become weary in doing good, for at the proper time we will reap a harvest if we do not give up.</a:t>
            </a:r>
          </a:p>
          <a:p>
            <a:pPr rtl="0">
              <a:buNone/>
            </a:pPr>
            <a:endParaRPr lang="en-US" sz="800" dirty="0" smtClean="0"/>
          </a:p>
          <a:p>
            <a:pPr rtl="0"/>
            <a:r>
              <a:rPr lang="en-US" dirty="0" smtClean="0"/>
              <a:t>Though there are caveats to consider, the bottom line is that Gal 6:9 teaches that we must persevere </a:t>
            </a:r>
            <a:r>
              <a:rPr lang="en-US" b="1" i="1" dirty="0" smtClean="0"/>
              <a:t>throughout our life </a:t>
            </a:r>
            <a:r>
              <a:rPr lang="en-US" dirty="0" smtClean="0"/>
              <a:t>in obedience to God’s commands and in service to others and in so doing we will receive a reward from God.</a:t>
            </a:r>
          </a:p>
          <a:p>
            <a:pPr rtl="0"/>
            <a:endParaRPr lang="en-US" dirty="0" smtClean="0"/>
          </a:p>
        </p:txBody>
      </p:sp>
    </p:spTree>
  </p:cSld>
  <p:clrMapOvr>
    <a:masterClrMapping/>
  </p:clrMapOvr>
  <p:transition>
    <p:plu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buNone/>
            </a:pPr>
            <a:r>
              <a:rPr lang="en-US" baseline="30000" dirty="0" smtClean="0"/>
              <a:t>7</a:t>
            </a:r>
            <a:r>
              <a:rPr lang="en-US" i="1" dirty="0" smtClean="0">
                <a:solidFill>
                  <a:srgbClr val="AD2E27"/>
                </a:solidFill>
                <a:latin typeface="Cambria" pitchFamily="18" charset="0"/>
              </a:rPr>
              <a:t> You were running a good race. Who cut in on you and kept you from obeying the truth?</a:t>
            </a:r>
          </a:p>
          <a:p>
            <a:pPr marL="233363" indent="-233363" rtl="0">
              <a:buNone/>
            </a:pPr>
            <a:r>
              <a:rPr lang="en-US" baseline="30000" dirty="0" smtClean="0"/>
              <a:t>8</a:t>
            </a:r>
            <a:r>
              <a:rPr lang="en-US" i="1" dirty="0" smtClean="0">
                <a:solidFill>
                  <a:srgbClr val="AD2E27"/>
                </a:solidFill>
                <a:latin typeface="Cambria" pitchFamily="18" charset="0"/>
              </a:rPr>
              <a:t> That kind of persuasion does not come from the one who calls you.</a:t>
            </a:r>
          </a:p>
          <a:p>
            <a:pPr marL="344488" indent="-344488" rtl="0">
              <a:buNone/>
            </a:pPr>
            <a:endParaRPr lang="en-US" sz="1000" i="1" dirty="0" smtClean="0">
              <a:solidFill>
                <a:srgbClr val="AD2E27"/>
              </a:solidFill>
              <a:latin typeface="Cambria" pitchFamily="18" charset="0"/>
            </a:endParaRPr>
          </a:p>
          <a:p>
            <a:r>
              <a:rPr lang="en-US" dirty="0" smtClean="0"/>
              <a:t>Paul uses a sports metaphor: Like a runner doing well in a race, the Galatians had at one time been doing well in believing and obeying the Gospel.</a:t>
            </a:r>
          </a:p>
          <a:p>
            <a:r>
              <a:rPr lang="en-US" dirty="0" smtClean="0"/>
              <a:t>But now they were like a runner who had been knocked out of the race by someone coming in from the sidelines to trip them up. In this case, that “someone” was the Judaizers.</a:t>
            </a:r>
          </a:p>
          <a:p>
            <a:r>
              <a:rPr lang="en-US" dirty="0" smtClean="0"/>
              <a:t>The kind of arguments being advanced by the these Judaizers that lead the Galatians away from obeying the truth are clearly not from God. </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a:t>Persevering in </a:t>
            </a:r>
            <a:r>
              <a:rPr lang="en-US" sz="3600" dirty="0" smtClean="0"/>
              <a:t>Doing Good </a:t>
            </a:r>
            <a:r>
              <a:rPr lang="en-US" sz="3600" dirty="0"/>
              <a:t>to </a:t>
            </a:r>
            <a:r>
              <a:rPr lang="en-US" sz="3600" dirty="0" smtClean="0"/>
              <a:t>Others </a:t>
            </a:r>
            <a:r>
              <a:rPr lang="en-US" sz="3600" dirty="0"/>
              <a:t>(</a:t>
            </a:r>
            <a:r>
              <a:rPr lang="en-US" sz="3600" dirty="0">
                <a:solidFill>
                  <a:schemeClr val="accent1"/>
                </a:solidFill>
              </a:rPr>
              <a:t>6:9-10</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92500"/>
          </a:bodyPr>
          <a:lstStyle/>
          <a:p>
            <a:pPr marL="344488" indent="-344488" rtl="0">
              <a:lnSpc>
                <a:spcPct val="120000"/>
              </a:lnSpc>
              <a:buNone/>
              <a:tabLst>
                <a:tab pos="344488" algn="l"/>
              </a:tabLst>
            </a:pPr>
            <a:r>
              <a:rPr lang="en-US" baseline="30000" dirty="0" smtClean="0"/>
              <a:t>10 </a:t>
            </a:r>
            <a:r>
              <a:rPr lang="en-US" i="1" dirty="0" smtClean="0">
                <a:solidFill>
                  <a:srgbClr val="AD2E27"/>
                </a:solidFill>
                <a:latin typeface="Cambria" pitchFamily="18" charset="0"/>
              </a:rPr>
              <a:t>Therefore, as we have opportunity, let us do good to all people, especially to those who belong to the family of believers. </a:t>
            </a:r>
          </a:p>
          <a:p>
            <a:pPr rtl="0">
              <a:buNone/>
            </a:pPr>
            <a:endParaRPr lang="en-US" sz="800" dirty="0" smtClean="0"/>
          </a:p>
          <a:p>
            <a:pPr rtl="0"/>
            <a:r>
              <a:rPr lang="en-US" dirty="0" smtClean="0"/>
              <a:t>“Therefore” – Paul draws a conclusion from all he has been saying.</a:t>
            </a:r>
          </a:p>
          <a:p>
            <a:pPr rtl="0"/>
            <a:r>
              <a:rPr lang="en-US" dirty="0" smtClean="0"/>
              <a:t>“as we have opportunity” - Opportunities to do good do not last indefinitely. If we do not act within the window of time God has given us, we may miss out altogether.</a:t>
            </a:r>
          </a:p>
          <a:p>
            <a:pPr rtl="0"/>
            <a:r>
              <a:rPr lang="en-US" dirty="0" smtClean="0"/>
              <a:t>Our obligation to do good is not to be limited to a certain class of people – we are to do good to “</a:t>
            </a:r>
            <a:r>
              <a:rPr lang="en-US" b="1" i="1" dirty="0" smtClean="0"/>
              <a:t>all</a:t>
            </a:r>
            <a:r>
              <a:rPr lang="en-US" dirty="0" smtClean="0"/>
              <a:t> people”.</a:t>
            </a:r>
          </a:p>
          <a:p>
            <a:pPr rtl="0"/>
            <a:r>
              <a:rPr lang="en-US" dirty="0" smtClean="0"/>
              <a:t>While we are obligated to do good to all classes of people, we are to give </a:t>
            </a:r>
            <a:r>
              <a:rPr lang="en-US" b="1" i="1" dirty="0" smtClean="0"/>
              <a:t>priority</a:t>
            </a:r>
            <a:r>
              <a:rPr lang="en-US" dirty="0" smtClean="0"/>
              <a:t> to helping our fellow believers – after all, they are part of our </a:t>
            </a:r>
            <a:r>
              <a:rPr lang="en-US" smtClean="0"/>
              <a:t>spiritual family!</a:t>
            </a:r>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Paul’s Letter to the Galatians</a:t>
            </a:r>
            <a:endParaRPr lang="en-US" dirty="0"/>
          </a:p>
        </p:txBody>
      </p:sp>
      <p:sp>
        <p:nvSpPr>
          <p:cNvPr id="3" name="Content Placeholder 2"/>
          <p:cNvSpPr>
            <a:spLocks noGrp="1"/>
          </p:cNvSpPr>
          <p:nvPr>
            <p:ph idx="1"/>
          </p:nvPr>
        </p:nvSpPr>
        <p:spPr>
          <a:xfrm>
            <a:off x="457200" y="1600200"/>
            <a:ext cx="8229600" cy="5105400"/>
          </a:xfrm>
        </p:spPr>
        <p:txBody>
          <a:bodyPr/>
          <a:lstStyle/>
          <a:p>
            <a:r>
              <a:rPr lang="en-US" dirty="0" smtClean="0"/>
              <a:t>Paul Gives a Short, Authoritative Greeting (</a:t>
            </a:r>
            <a:r>
              <a:rPr lang="en-US" dirty="0" smtClean="0">
                <a:solidFill>
                  <a:schemeClr val="accent1"/>
                </a:solidFill>
              </a:rPr>
              <a:t>1:1-5</a:t>
            </a:r>
            <a:r>
              <a:rPr lang="en-US" dirty="0" smtClean="0"/>
              <a:t>)</a:t>
            </a:r>
          </a:p>
          <a:p>
            <a:r>
              <a:rPr lang="en-US" dirty="0" smtClean="0"/>
              <a:t>Paul Gives a Strong Warning (</a:t>
            </a:r>
            <a:r>
              <a:rPr lang="en-US" dirty="0" smtClean="0">
                <a:solidFill>
                  <a:schemeClr val="accent1"/>
                </a:solidFill>
              </a:rPr>
              <a:t>1:6-10</a:t>
            </a:r>
            <a:r>
              <a:rPr lang="en-US" dirty="0" smtClean="0"/>
              <a:t>)</a:t>
            </a:r>
          </a:p>
          <a:p>
            <a:r>
              <a:rPr lang="en-US" dirty="0" smtClean="0"/>
              <a:t>Paul Proves That He Received the Gospel Directly from God – Not from Men (</a:t>
            </a:r>
            <a:r>
              <a:rPr lang="en-US" dirty="0" smtClean="0">
                <a:solidFill>
                  <a:schemeClr val="accent1"/>
                </a:solidFill>
              </a:rPr>
              <a:t>1:11-2:14</a:t>
            </a:r>
            <a:r>
              <a:rPr lang="en-US" dirty="0" smtClean="0"/>
              <a:t>)</a:t>
            </a:r>
          </a:p>
          <a:p>
            <a:r>
              <a:rPr lang="en-US" dirty="0" smtClean="0"/>
              <a:t>Paul Defends His Law-Free Gospel Using Several Arguments (</a:t>
            </a:r>
            <a:r>
              <a:rPr lang="en-US" dirty="0" smtClean="0">
                <a:solidFill>
                  <a:schemeClr val="accent1"/>
                </a:solidFill>
              </a:rPr>
              <a:t>2:15-4:31</a:t>
            </a:r>
            <a:r>
              <a:rPr lang="en-US" dirty="0" smtClean="0"/>
              <a:t>)</a:t>
            </a:r>
          </a:p>
          <a:p>
            <a:r>
              <a:rPr lang="en-US" dirty="0" smtClean="0"/>
              <a:t>Paul Teaches the Galatians How to Live Out the Law-Free Gospel. (</a:t>
            </a:r>
            <a:r>
              <a:rPr lang="en-US" dirty="0" smtClean="0">
                <a:solidFill>
                  <a:schemeClr val="accent1"/>
                </a:solidFill>
              </a:rPr>
              <a:t>5:1-6:10</a:t>
            </a:r>
            <a:r>
              <a:rPr lang="en-US" dirty="0" smtClean="0"/>
              <a:t>)</a:t>
            </a:r>
          </a:p>
          <a:p>
            <a:r>
              <a:rPr lang="en-US" dirty="0" smtClean="0"/>
              <a:t>Concluding </a:t>
            </a:r>
            <a:r>
              <a:rPr lang="en-US" dirty="0" smtClean="0"/>
              <a:t>Comments (</a:t>
            </a:r>
            <a:r>
              <a:rPr lang="en-US" dirty="0" smtClean="0">
                <a:solidFill>
                  <a:schemeClr val="accent1"/>
                </a:solidFill>
              </a:rPr>
              <a:t>6:11-18</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Concluding Comments (</a:t>
            </a:r>
            <a:r>
              <a:rPr lang="en-US" sz="3600" dirty="0">
                <a:solidFill>
                  <a:schemeClr val="accent1"/>
                </a:solidFill>
              </a:rPr>
              <a:t>6:11-18</a:t>
            </a:r>
            <a:r>
              <a:rPr lang="en-US" sz="3600" dirty="0"/>
              <a:t>)</a:t>
            </a:r>
          </a:p>
        </p:txBody>
      </p:sp>
      <p:sp>
        <p:nvSpPr>
          <p:cNvPr id="3" name="Content Placeholder 2"/>
          <p:cNvSpPr>
            <a:spLocks noGrp="1"/>
          </p:cNvSpPr>
          <p:nvPr>
            <p:ph idx="1"/>
          </p:nvPr>
        </p:nvSpPr>
        <p:spPr>
          <a:xfrm>
            <a:off x="457200" y="762000"/>
            <a:ext cx="8229600" cy="6096000"/>
          </a:xfrm>
        </p:spPr>
        <p:txBody>
          <a:bodyPr>
            <a:noAutofit/>
          </a:bodyPr>
          <a:lstStyle/>
          <a:p>
            <a:pPr marL="284163" indent="-284163" rtl="0">
              <a:lnSpc>
                <a:spcPct val="120000"/>
              </a:lnSpc>
              <a:buNone/>
            </a:pPr>
            <a:r>
              <a:rPr lang="en-US" sz="2600" i="1" dirty="0" smtClean="0">
                <a:solidFill>
                  <a:srgbClr val="AD2E27"/>
                </a:solidFill>
                <a:latin typeface="Cambria" pitchFamily="18" charset="0"/>
              </a:rPr>
              <a:t> </a:t>
            </a:r>
            <a:r>
              <a:rPr lang="en-US" sz="2600" baseline="30000" dirty="0" smtClean="0"/>
              <a:t>11</a:t>
            </a:r>
            <a:r>
              <a:rPr lang="en-US" sz="2600" i="1" dirty="0" smtClean="0">
                <a:solidFill>
                  <a:srgbClr val="AD2E27"/>
                </a:solidFill>
                <a:latin typeface="Cambria" pitchFamily="18" charset="0"/>
              </a:rPr>
              <a:t> See what large letters I use as I write to you with my own hand!</a:t>
            </a:r>
          </a:p>
          <a:p>
            <a:pPr marL="284163" indent="-284163" rtl="0">
              <a:lnSpc>
                <a:spcPct val="120000"/>
              </a:lnSpc>
              <a:buNone/>
            </a:pPr>
            <a:r>
              <a:rPr lang="en-US" sz="2600" i="1" dirty="0" smtClean="0">
                <a:solidFill>
                  <a:srgbClr val="AD2E27"/>
                </a:solidFill>
                <a:latin typeface="Cambria" pitchFamily="18" charset="0"/>
              </a:rPr>
              <a:t> </a:t>
            </a:r>
            <a:r>
              <a:rPr lang="en-US" sz="2600" baseline="30000" dirty="0" smtClean="0"/>
              <a:t>12</a:t>
            </a:r>
            <a:r>
              <a:rPr lang="en-US" sz="2600" i="1" dirty="0" smtClean="0">
                <a:solidFill>
                  <a:srgbClr val="AD2E27"/>
                </a:solidFill>
                <a:latin typeface="Cambria" pitchFamily="18" charset="0"/>
              </a:rPr>
              <a:t> Those who want to make a good impression outwardly are trying to compel you to be circumcised. The only reason they do this is to avoid being persecuted for the cross of Christ.</a:t>
            </a:r>
          </a:p>
          <a:p>
            <a:pPr marL="284163" indent="-284163" rtl="0">
              <a:lnSpc>
                <a:spcPct val="120000"/>
              </a:lnSpc>
              <a:buNone/>
            </a:pPr>
            <a:r>
              <a:rPr lang="en-US" sz="2600" i="1" dirty="0" smtClean="0">
                <a:solidFill>
                  <a:srgbClr val="AD2E27"/>
                </a:solidFill>
                <a:latin typeface="Cambria" pitchFamily="18" charset="0"/>
              </a:rPr>
              <a:t> </a:t>
            </a:r>
            <a:r>
              <a:rPr lang="en-US" sz="2600" baseline="30000" dirty="0" smtClean="0"/>
              <a:t>13</a:t>
            </a:r>
            <a:r>
              <a:rPr lang="en-US" sz="2600" i="1" dirty="0" smtClean="0">
                <a:solidFill>
                  <a:srgbClr val="AD2E27"/>
                </a:solidFill>
                <a:latin typeface="Cambria" pitchFamily="18" charset="0"/>
              </a:rPr>
              <a:t> Not even those who are circumcised obey the law, yet they want you to be circumcised that they may boast about your flesh.</a:t>
            </a:r>
          </a:p>
          <a:p>
            <a:pPr marL="284163" indent="-284163" rtl="0">
              <a:lnSpc>
                <a:spcPct val="120000"/>
              </a:lnSpc>
              <a:buNone/>
            </a:pPr>
            <a:r>
              <a:rPr lang="en-US" sz="2600" i="1" dirty="0" smtClean="0">
                <a:solidFill>
                  <a:srgbClr val="AD2E27"/>
                </a:solidFill>
                <a:latin typeface="Cambria" pitchFamily="18" charset="0"/>
              </a:rPr>
              <a:t> </a:t>
            </a:r>
            <a:r>
              <a:rPr lang="en-US" sz="2600" baseline="30000" dirty="0" smtClean="0"/>
              <a:t>14</a:t>
            </a:r>
            <a:r>
              <a:rPr lang="en-US" sz="2600" i="1" dirty="0" smtClean="0">
                <a:solidFill>
                  <a:srgbClr val="AD2E27"/>
                </a:solidFill>
                <a:latin typeface="Cambria" pitchFamily="18" charset="0"/>
              </a:rPr>
              <a:t> May I never boast except in the cross of our Lord Jesus Christ, through which the world has been crucified to me, and I to the world.</a:t>
            </a:r>
          </a:p>
        </p:txBody>
      </p:sp>
    </p:spTree>
  </p:cSld>
  <p:clrMapOvr>
    <a:masterClrMapping/>
  </p:clrMapOvr>
  <p:transition>
    <p:plus/>
  </p:transition>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Concluding Comments (</a:t>
            </a:r>
            <a:r>
              <a:rPr lang="en-US" sz="3600" dirty="0">
                <a:solidFill>
                  <a:schemeClr val="accent1"/>
                </a:solidFill>
              </a:rPr>
              <a:t>6:11-18</a:t>
            </a:r>
            <a:r>
              <a:rPr lang="en-US" sz="3600" dirty="0"/>
              <a:t>)</a:t>
            </a:r>
          </a:p>
        </p:txBody>
      </p:sp>
      <p:sp>
        <p:nvSpPr>
          <p:cNvPr id="3" name="Content Placeholder 2"/>
          <p:cNvSpPr>
            <a:spLocks noGrp="1"/>
          </p:cNvSpPr>
          <p:nvPr>
            <p:ph idx="1"/>
          </p:nvPr>
        </p:nvSpPr>
        <p:spPr>
          <a:xfrm>
            <a:off x="457200" y="762000"/>
            <a:ext cx="8229600" cy="6096000"/>
          </a:xfrm>
        </p:spPr>
        <p:txBody>
          <a:bodyPr>
            <a:normAutofit/>
          </a:bodyPr>
          <a:lstStyle/>
          <a:p>
            <a:pPr marL="284163" indent="-284163" rtl="0">
              <a:lnSpc>
                <a:spcPct val="120000"/>
              </a:lnSpc>
              <a:buNone/>
            </a:pPr>
            <a:r>
              <a:rPr lang="en-US" baseline="30000" dirty="0" smtClean="0"/>
              <a:t>15</a:t>
            </a:r>
            <a:r>
              <a:rPr lang="en-US" i="1" dirty="0" smtClean="0">
                <a:solidFill>
                  <a:srgbClr val="AD2E27"/>
                </a:solidFill>
                <a:latin typeface="Cambria" pitchFamily="18" charset="0"/>
              </a:rPr>
              <a:t> Neither circumcision nor uncircumcision means anything; what counts is a new creation.</a:t>
            </a:r>
          </a:p>
          <a:p>
            <a:pPr marL="284163" indent="-284163" rtl="0">
              <a:lnSpc>
                <a:spcPct val="120000"/>
              </a:lnSpc>
              <a:buNone/>
            </a:pPr>
            <a:r>
              <a:rPr lang="en-US" i="1" dirty="0" smtClean="0">
                <a:solidFill>
                  <a:srgbClr val="AD2E27"/>
                </a:solidFill>
                <a:latin typeface="Cambria" pitchFamily="18" charset="0"/>
              </a:rPr>
              <a:t> </a:t>
            </a:r>
            <a:r>
              <a:rPr lang="en-US" baseline="30000" dirty="0" smtClean="0"/>
              <a:t>16</a:t>
            </a:r>
            <a:r>
              <a:rPr lang="en-US" i="1" dirty="0" smtClean="0">
                <a:solidFill>
                  <a:srgbClr val="AD2E27"/>
                </a:solidFill>
                <a:latin typeface="Cambria" pitchFamily="18" charset="0"/>
              </a:rPr>
              <a:t> Peace and mercy to all who follow this rule, even to the Israel of God.</a:t>
            </a:r>
          </a:p>
          <a:p>
            <a:pPr marL="284163" indent="-284163" rtl="0">
              <a:lnSpc>
                <a:spcPct val="120000"/>
              </a:lnSpc>
              <a:buNone/>
            </a:pPr>
            <a:r>
              <a:rPr lang="en-US" i="1" dirty="0" smtClean="0">
                <a:solidFill>
                  <a:srgbClr val="AD2E27"/>
                </a:solidFill>
                <a:latin typeface="Cambria" pitchFamily="18" charset="0"/>
              </a:rPr>
              <a:t> </a:t>
            </a:r>
            <a:r>
              <a:rPr lang="en-US" baseline="30000" dirty="0" smtClean="0"/>
              <a:t>17</a:t>
            </a:r>
            <a:r>
              <a:rPr lang="en-US" i="1" dirty="0" smtClean="0">
                <a:solidFill>
                  <a:srgbClr val="AD2E27"/>
                </a:solidFill>
                <a:latin typeface="Cambria" pitchFamily="18" charset="0"/>
              </a:rPr>
              <a:t> Finally, let no one cause me trouble, for I bear on my body the marks of Jesus.</a:t>
            </a:r>
          </a:p>
          <a:p>
            <a:pPr marL="284163" indent="-284163" rtl="0">
              <a:lnSpc>
                <a:spcPct val="120000"/>
              </a:lnSpc>
              <a:buNone/>
            </a:pPr>
            <a:r>
              <a:rPr lang="en-US" i="1" dirty="0" smtClean="0">
                <a:solidFill>
                  <a:srgbClr val="AD2E27"/>
                </a:solidFill>
                <a:latin typeface="Cambria" pitchFamily="18" charset="0"/>
              </a:rPr>
              <a:t> </a:t>
            </a:r>
            <a:r>
              <a:rPr lang="en-US" baseline="30000" dirty="0" smtClean="0"/>
              <a:t>18</a:t>
            </a:r>
            <a:r>
              <a:rPr lang="en-US" i="1" dirty="0" smtClean="0">
                <a:solidFill>
                  <a:srgbClr val="AD2E27"/>
                </a:solidFill>
                <a:latin typeface="Cambria" pitchFamily="18" charset="0"/>
              </a:rPr>
              <a:t> The grace of our Lord Jesus Christ be with your spirit, brothers. Amen. </a:t>
            </a:r>
          </a:p>
        </p:txBody>
      </p:sp>
    </p:spTree>
  </p:cSld>
  <p:clrMapOvr>
    <a:masterClrMapping/>
  </p:clrMapOvr>
  <p:transition>
    <p:plus/>
  </p:transition>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84163" indent="-284163" rtl="0">
              <a:lnSpc>
                <a:spcPct val="120000"/>
              </a:lnSpc>
              <a:buNone/>
              <a:tabLst>
                <a:tab pos="344488" algn="l"/>
              </a:tabLst>
            </a:pPr>
            <a:r>
              <a:rPr lang="en-US" baseline="30000" dirty="0" smtClean="0"/>
              <a:t>11   </a:t>
            </a:r>
            <a:r>
              <a:rPr lang="en-US" i="1" dirty="0" smtClean="0">
                <a:solidFill>
                  <a:srgbClr val="AD2E27"/>
                </a:solidFill>
                <a:latin typeface="Cambria" pitchFamily="18" charset="0"/>
              </a:rPr>
              <a:t>See what large letters I use as I write to you with my own hand! </a:t>
            </a:r>
          </a:p>
          <a:p>
            <a:pPr rtl="0">
              <a:buNone/>
            </a:pPr>
            <a:endParaRPr lang="en-US" sz="800" dirty="0" smtClean="0"/>
          </a:p>
          <a:p>
            <a:pPr rtl="0"/>
            <a:r>
              <a:rPr lang="en-US" dirty="0" smtClean="0"/>
              <a:t>Up to this point, Paul has dictated the letter to someone (known as an amanuensis) who wrote down what he was saying. </a:t>
            </a:r>
          </a:p>
          <a:p>
            <a:pPr rtl="0"/>
            <a:r>
              <a:rPr lang="en-US" dirty="0" smtClean="0"/>
              <a:t>Now Paul takes the pen in his own hand and writes the concluding section of his letter to the Galatians (cf. </a:t>
            </a:r>
            <a:r>
              <a:rPr lang="en-US" dirty="0" smtClean="0">
                <a:solidFill>
                  <a:schemeClr val="accent1"/>
                </a:solidFill>
              </a:rPr>
              <a:t>1Cor 16:21; Col 4:18; 2Thes 3:17 </a:t>
            </a:r>
            <a:r>
              <a:rPr lang="en-US" dirty="0" smtClean="0"/>
              <a:t>where Paul does this same thing in other letters).</a:t>
            </a:r>
          </a:p>
          <a:p>
            <a:pPr rtl="0"/>
            <a:r>
              <a:rPr lang="en-US" dirty="0" smtClean="0"/>
              <a:t>The “large letters” that Paul made while writing this part of the letter were most likely for emphasis – much like we would use a boldface font or all capital letters for emphasis today.</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84163" indent="-284163" rtl="0">
              <a:lnSpc>
                <a:spcPct val="120000"/>
              </a:lnSpc>
              <a:buNone/>
              <a:tabLst>
                <a:tab pos="344488" algn="l"/>
              </a:tabLst>
            </a:pPr>
            <a:r>
              <a:rPr lang="en-US" baseline="30000" dirty="0" smtClean="0"/>
              <a:t>11   </a:t>
            </a:r>
            <a:r>
              <a:rPr lang="en-US" i="1" dirty="0" smtClean="0">
                <a:solidFill>
                  <a:srgbClr val="AD2E27"/>
                </a:solidFill>
                <a:latin typeface="Cambria" pitchFamily="18" charset="0"/>
              </a:rPr>
              <a:t>See what large letters I use as I write to you with my own hand! </a:t>
            </a:r>
          </a:p>
          <a:p>
            <a:pPr rtl="0">
              <a:buNone/>
            </a:pPr>
            <a:endParaRPr lang="en-US" sz="800" dirty="0" smtClean="0"/>
          </a:p>
          <a:p>
            <a:pPr rtl="0"/>
            <a:r>
              <a:rPr lang="en-US" dirty="0" smtClean="0"/>
              <a:t>This concluding section, unlike the concluding section to most of Paul’s other letters, contains:</a:t>
            </a:r>
          </a:p>
          <a:p>
            <a:pPr lvl="1" rtl="0"/>
            <a:r>
              <a:rPr lang="en-US" sz="2400" dirty="0" smtClean="0"/>
              <a:t>No greeting</a:t>
            </a:r>
          </a:p>
          <a:p>
            <a:pPr lvl="1" rtl="0"/>
            <a:r>
              <a:rPr lang="en-US" sz="2400" dirty="0" smtClean="0"/>
              <a:t>No expression of joy</a:t>
            </a:r>
          </a:p>
          <a:p>
            <a:pPr lvl="1" rtl="0"/>
            <a:r>
              <a:rPr lang="en-US" sz="2400" dirty="0" smtClean="0"/>
              <a:t>No request for prayer</a:t>
            </a:r>
          </a:p>
          <a:p>
            <a:pPr lvl="1" rtl="0"/>
            <a:r>
              <a:rPr lang="en-US" sz="2400" dirty="0" smtClean="0"/>
              <a:t>No doxology</a:t>
            </a:r>
          </a:p>
          <a:p>
            <a:pPr rtl="0"/>
            <a:r>
              <a:rPr lang="en-US" dirty="0" smtClean="0"/>
              <a:t>But this conclusion is </a:t>
            </a:r>
            <a:r>
              <a:rPr lang="en-US" b="1" i="1" dirty="0" smtClean="0"/>
              <a:t>longer</a:t>
            </a:r>
            <a:r>
              <a:rPr lang="en-US" dirty="0" smtClean="0"/>
              <a:t> and </a:t>
            </a:r>
            <a:r>
              <a:rPr lang="en-US" b="1" i="1" dirty="0" smtClean="0"/>
              <a:t>reemphasizes</a:t>
            </a:r>
            <a:r>
              <a:rPr lang="en-US" dirty="0" smtClean="0"/>
              <a:t> the main issues covered in the letter more than the conclusions to Paul’s other letters.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anim calcmode="lin" valueType="num">
                                      <p:cBhvr>
                                        <p:cTn id="35"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fontScale="92500" lnSpcReduction="20000"/>
          </a:bodyPr>
          <a:lstStyle/>
          <a:p>
            <a:pPr marL="284163" indent="-284163" rtl="0">
              <a:lnSpc>
                <a:spcPct val="120000"/>
              </a:lnSpc>
              <a:buNone/>
            </a:pPr>
            <a:r>
              <a:rPr lang="en-US" i="1" dirty="0" smtClean="0">
                <a:solidFill>
                  <a:srgbClr val="AD2E27"/>
                </a:solidFill>
                <a:latin typeface="Cambria" pitchFamily="18" charset="0"/>
              </a:rPr>
              <a:t> </a:t>
            </a:r>
            <a:r>
              <a:rPr lang="en-US" baseline="30000" dirty="0" smtClean="0"/>
              <a:t>12</a:t>
            </a:r>
            <a:r>
              <a:rPr lang="en-US" i="1" dirty="0" smtClean="0">
                <a:solidFill>
                  <a:srgbClr val="AD2E27"/>
                </a:solidFill>
                <a:latin typeface="Cambria" pitchFamily="18" charset="0"/>
              </a:rPr>
              <a:t> Those who want to make a good impression outwardly are trying to compel you to be circumcised. The only reason they do this is to avoid being persecuted for the cross of Christ.</a:t>
            </a:r>
          </a:p>
          <a:p>
            <a:pPr marL="284163" indent="-284163" rtl="0">
              <a:lnSpc>
                <a:spcPct val="120000"/>
              </a:lnSpc>
              <a:buNone/>
            </a:pPr>
            <a:r>
              <a:rPr lang="en-US" i="1" dirty="0" smtClean="0">
                <a:solidFill>
                  <a:srgbClr val="AD2E27"/>
                </a:solidFill>
                <a:latin typeface="Cambria" pitchFamily="18" charset="0"/>
              </a:rPr>
              <a:t> </a:t>
            </a:r>
            <a:r>
              <a:rPr lang="en-US" baseline="30000" dirty="0" smtClean="0"/>
              <a:t>13</a:t>
            </a:r>
            <a:r>
              <a:rPr lang="en-US" i="1" dirty="0" smtClean="0">
                <a:solidFill>
                  <a:srgbClr val="AD2E27"/>
                </a:solidFill>
                <a:latin typeface="Cambria" pitchFamily="18" charset="0"/>
              </a:rPr>
              <a:t> Not even those who are circumcised obey the law, yet they want you to be circumcised that they may boast about your flesh.</a:t>
            </a:r>
          </a:p>
          <a:p>
            <a:pPr rtl="0">
              <a:buNone/>
            </a:pPr>
            <a:endParaRPr lang="en-US" sz="800" dirty="0" smtClean="0"/>
          </a:p>
          <a:p>
            <a:pPr rtl="0"/>
            <a:r>
              <a:rPr lang="en-US" dirty="0" smtClean="0"/>
              <a:t>Paul points out that the Judaizers, in their efforts to have the Galatians circumcised, are operating out of </a:t>
            </a:r>
            <a:r>
              <a:rPr lang="en-US" b="1" i="1" dirty="0" smtClean="0"/>
              <a:t>selfish motives</a:t>
            </a:r>
            <a:r>
              <a:rPr lang="en-US" dirty="0" smtClean="0"/>
              <a:t>:</a:t>
            </a:r>
          </a:p>
          <a:p>
            <a:pPr lvl="1" rtl="0"/>
            <a:r>
              <a:rPr lang="en-US" sz="2600" b="1" dirty="0" smtClean="0"/>
              <a:t>They’re trying to save their own skin</a:t>
            </a:r>
            <a:r>
              <a:rPr lang="en-US" sz="2600" dirty="0" smtClean="0"/>
              <a:t>: they want the Gentiles to be circumcised so that </a:t>
            </a:r>
            <a:r>
              <a:rPr lang="en-US" sz="2600" b="1" i="1" dirty="0" smtClean="0"/>
              <a:t>they</a:t>
            </a:r>
            <a:r>
              <a:rPr lang="en-US" sz="2600" dirty="0" smtClean="0"/>
              <a:t> can avoid being persecuted by the unbelieving Jews for having become Jewish “Christians”.</a:t>
            </a:r>
          </a:p>
          <a:p>
            <a:pPr lvl="1" rtl="0"/>
            <a:r>
              <a:rPr lang="en-US" sz="2600" b="1" dirty="0" smtClean="0"/>
              <a:t>They are hypocrites and braggarts</a:t>
            </a:r>
            <a:r>
              <a:rPr lang="en-US" sz="2600" dirty="0" smtClean="0"/>
              <a:t>: they don’t keep the Law themselves to the extent that they ought to, but they insist that the Galatians keep it so they can brag to their fellow Jews that they </a:t>
            </a:r>
            <a:r>
              <a:rPr lang="en-US" sz="2600" dirty="0" smtClean="0"/>
              <a:t>make </a:t>
            </a:r>
            <a:r>
              <a:rPr lang="en-US" sz="2600" dirty="0" smtClean="0"/>
              <a:t>the Gentiles keep the Law.</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fontScale="92500" lnSpcReduction="20000"/>
          </a:bodyPr>
          <a:lstStyle/>
          <a:p>
            <a:pPr marL="284163" indent="-284163" rtl="0">
              <a:lnSpc>
                <a:spcPct val="120000"/>
              </a:lnSpc>
              <a:buNone/>
            </a:pPr>
            <a:r>
              <a:rPr lang="en-US" i="1" dirty="0" smtClean="0">
                <a:solidFill>
                  <a:srgbClr val="AD2E27"/>
                </a:solidFill>
                <a:latin typeface="Cambria" pitchFamily="18" charset="0"/>
              </a:rPr>
              <a:t> </a:t>
            </a:r>
            <a:r>
              <a:rPr lang="en-US" baseline="30000" dirty="0" smtClean="0"/>
              <a:t>12</a:t>
            </a:r>
            <a:r>
              <a:rPr lang="en-US" i="1" dirty="0" smtClean="0">
                <a:solidFill>
                  <a:srgbClr val="AD2E27"/>
                </a:solidFill>
                <a:latin typeface="Cambria" pitchFamily="18" charset="0"/>
              </a:rPr>
              <a:t> Those who want to make a good impression outwardly are trying to compel you to be circumcised. The only reason they do this is to avoid being persecuted for the </a:t>
            </a:r>
            <a:r>
              <a:rPr lang="en-US" b="1" i="1" dirty="0" smtClean="0">
                <a:solidFill>
                  <a:srgbClr val="AD2E27"/>
                </a:solidFill>
                <a:latin typeface="Cambria" pitchFamily="18" charset="0"/>
              </a:rPr>
              <a:t>cross of Christ</a:t>
            </a:r>
            <a:r>
              <a:rPr lang="en-US" i="1" dirty="0" smtClean="0">
                <a:solidFill>
                  <a:srgbClr val="AD2E27"/>
                </a:solidFill>
                <a:latin typeface="Cambria" pitchFamily="18" charset="0"/>
              </a:rPr>
              <a:t>.</a:t>
            </a:r>
          </a:p>
          <a:p>
            <a:pPr marL="284163" indent="-284163" rtl="0">
              <a:lnSpc>
                <a:spcPct val="120000"/>
              </a:lnSpc>
              <a:buNone/>
            </a:pPr>
            <a:r>
              <a:rPr lang="en-US" i="1" dirty="0" smtClean="0">
                <a:solidFill>
                  <a:srgbClr val="AD2E27"/>
                </a:solidFill>
                <a:latin typeface="Cambria" pitchFamily="18" charset="0"/>
              </a:rPr>
              <a:t> </a:t>
            </a:r>
            <a:r>
              <a:rPr lang="en-US" baseline="30000" dirty="0" smtClean="0"/>
              <a:t>13</a:t>
            </a:r>
            <a:r>
              <a:rPr lang="en-US" i="1" dirty="0" smtClean="0">
                <a:solidFill>
                  <a:srgbClr val="AD2E27"/>
                </a:solidFill>
                <a:latin typeface="Cambria" pitchFamily="18" charset="0"/>
              </a:rPr>
              <a:t> Not even those who are circumcised obey the law, yet they want you to be circumcised that they may boast about your flesh.</a:t>
            </a:r>
          </a:p>
          <a:p>
            <a:pPr rtl="0">
              <a:buNone/>
            </a:pPr>
            <a:endParaRPr lang="en-US" sz="800" dirty="0" smtClean="0"/>
          </a:p>
          <a:p>
            <a:pPr rtl="0"/>
            <a:r>
              <a:rPr lang="en-US" dirty="0" smtClean="0"/>
              <a:t>The “cross of Christ” here refers to the place where the guilt for all </a:t>
            </a:r>
            <a:r>
              <a:rPr lang="en-US" dirty="0" smtClean="0"/>
              <a:t>our sin </a:t>
            </a:r>
            <a:r>
              <a:rPr lang="en-US" dirty="0" smtClean="0"/>
              <a:t>was paid for by Christ.</a:t>
            </a:r>
          </a:p>
          <a:p>
            <a:pPr rtl="0"/>
            <a:r>
              <a:rPr lang="en-US" dirty="0" smtClean="0"/>
              <a:t>This was the aspect of Christianity that non-Christian Jews found to be most offensive because, if rightly understood,  it made the Law of Moses with all of its sacrifices for sin obsolete (cf. </a:t>
            </a:r>
            <a:r>
              <a:rPr lang="en-US" dirty="0" smtClean="0">
                <a:solidFill>
                  <a:schemeClr val="accent1"/>
                </a:solidFill>
              </a:rPr>
              <a:t>Heb 8:13</a:t>
            </a:r>
            <a:r>
              <a:rPr lang="en-US" dirty="0" smtClean="0"/>
              <a:t>)</a:t>
            </a:r>
          </a:p>
          <a:p>
            <a:pPr rtl="0"/>
            <a:r>
              <a:rPr lang="en-US" dirty="0" smtClean="0"/>
              <a:t>And a right understanding of the “cross of Christ” is what the religions of the world today still </a:t>
            </a:r>
            <a:r>
              <a:rPr lang="en-US" dirty="0" smtClean="0"/>
              <a:t>find </a:t>
            </a:r>
            <a:r>
              <a:rPr lang="en-US" dirty="0" smtClean="0"/>
              <a:t>to be most offensive – because it eliminates human merit as the means of attaining a right standing before God.</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fontScale="92500"/>
          </a:bodyPr>
          <a:lstStyle/>
          <a:p>
            <a:pPr marL="284163" indent="-284163" rtl="0">
              <a:lnSpc>
                <a:spcPct val="120000"/>
              </a:lnSpc>
              <a:buNone/>
            </a:pPr>
            <a:r>
              <a:rPr lang="en-US" i="1" dirty="0" smtClean="0">
                <a:solidFill>
                  <a:srgbClr val="AD2E27"/>
                </a:solidFill>
                <a:latin typeface="Cambria" pitchFamily="18" charset="0"/>
              </a:rPr>
              <a:t> </a:t>
            </a:r>
            <a:r>
              <a:rPr lang="en-US" baseline="30000" dirty="0" smtClean="0"/>
              <a:t>12</a:t>
            </a:r>
            <a:r>
              <a:rPr lang="en-US" i="1" dirty="0" smtClean="0">
                <a:solidFill>
                  <a:srgbClr val="AD2E27"/>
                </a:solidFill>
                <a:latin typeface="Cambria" pitchFamily="18" charset="0"/>
              </a:rPr>
              <a:t> Those who want to make a good impression outwardly are trying to compel you to be circumcised. The only reason they do this is to avoid being persecuted for the cross of Christ.</a:t>
            </a:r>
          </a:p>
          <a:p>
            <a:pPr marL="284163" indent="-284163" rtl="0">
              <a:lnSpc>
                <a:spcPct val="120000"/>
              </a:lnSpc>
              <a:buNone/>
            </a:pPr>
            <a:r>
              <a:rPr lang="en-US" i="1" dirty="0" smtClean="0">
                <a:solidFill>
                  <a:srgbClr val="AD2E27"/>
                </a:solidFill>
                <a:latin typeface="Cambria" pitchFamily="18" charset="0"/>
              </a:rPr>
              <a:t> </a:t>
            </a:r>
            <a:r>
              <a:rPr lang="en-US" baseline="30000" dirty="0" smtClean="0"/>
              <a:t>13</a:t>
            </a:r>
            <a:r>
              <a:rPr lang="en-US" i="1" dirty="0" smtClean="0">
                <a:solidFill>
                  <a:srgbClr val="AD2E27"/>
                </a:solidFill>
                <a:latin typeface="Cambria" pitchFamily="18" charset="0"/>
              </a:rPr>
              <a:t> Not even those who are circumcised obey the law, yet they want you to be circumcised that they may boast about your flesh.</a:t>
            </a:r>
          </a:p>
          <a:p>
            <a:pPr rtl="0">
              <a:buNone/>
            </a:pPr>
            <a:endParaRPr lang="en-US" sz="800" dirty="0" smtClean="0"/>
          </a:p>
          <a:p>
            <a:pPr rtl="0"/>
            <a:r>
              <a:rPr lang="en-US" dirty="0" smtClean="0"/>
              <a:t>If the Judaizers had tried to compel the Galatians to be circumcised for the </a:t>
            </a:r>
            <a:r>
              <a:rPr lang="en-US" b="1" i="1" dirty="0" smtClean="0"/>
              <a:t>best</a:t>
            </a:r>
            <a:r>
              <a:rPr lang="en-US" dirty="0" smtClean="0"/>
              <a:t> of motives, Paul still would have warned against their false and damnable teaching because it was contrary to the Gospel. (cf. </a:t>
            </a:r>
            <a:r>
              <a:rPr lang="en-US" dirty="0" smtClean="0">
                <a:solidFill>
                  <a:schemeClr val="accent1"/>
                </a:solidFill>
              </a:rPr>
              <a:t>Gal 1:6-9</a:t>
            </a:r>
            <a:r>
              <a:rPr lang="en-US" dirty="0" smtClean="0"/>
              <a:t>)</a:t>
            </a:r>
          </a:p>
          <a:p>
            <a:pPr rtl="0"/>
            <a:r>
              <a:rPr lang="en-US" dirty="0" smtClean="0"/>
              <a:t>But the fact that they were operating from </a:t>
            </a:r>
            <a:r>
              <a:rPr lang="en-US" b="1" i="1" dirty="0" smtClean="0"/>
              <a:t>bad</a:t>
            </a:r>
            <a:r>
              <a:rPr lang="en-US" dirty="0" smtClean="0"/>
              <a:t> motives, made their efforts to mislead the Galatians even </a:t>
            </a:r>
            <a:r>
              <a:rPr lang="en-US" b="1" i="1" dirty="0" smtClean="0"/>
              <a:t>worse</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fontScale="92500" lnSpcReduction="20000"/>
          </a:bodyPr>
          <a:lstStyle/>
          <a:p>
            <a:pPr marL="284163" indent="-284163" rtl="0">
              <a:lnSpc>
                <a:spcPct val="120000"/>
              </a:lnSpc>
              <a:buNone/>
            </a:pPr>
            <a:r>
              <a:rPr lang="en-US" i="1" dirty="0" smtClean="0">
                <a:solidFill>
                  <a:srgbClr val="AD2E27"/>
                </a:solidFill>
                <a:latin typeface="Cambria" pitchFamily="18" charset="0"/>
              </a:rPr>
              <a:t> </a:t>
            </a:r>
            <a:r>
              <a:rPr lang="en-US" baseline="30000" dirty="0" smtClean="0"/>
              <a:t>12</a:t>
            </a:r>
            <a:r>
              <a:rPr lang="en-US" i="1" dirty="0" smtClean="0">
                <a:solidFill>
                  <a:srgbClr val="AD2E27"/>
                </a:solidFill>
                <a:latin typeface="Cambria" pitchFamily="18" charset="0"/>
              </a:rPr>
              <a:t> Those who want to make a good impression outwardly are trying to compel you to be circumcised. The only reason they do this is to avoid being persecuted for the cross of Christ.</a:t>
            </a:r>
          </a:p>
          <a:p>
            <a:pPr marL="284163" indent="-284163" rtl="0">
              <a:lnSpc>
                <a:spcPct val="120000"/>
              </a:lnSpc>
              <a:buNone/>
            </a:pPr>
            <a:r>
              <a:rPr lang="en-US" i="1" dirty="0" smtClean="0">
                <a:solidFill>
                  <a:srgbClr val="AD2E27"/>
                </a:solidFill>
                <a:latin typeface="Cambria" pitchFamily="18" charset="0"/>
              </a:rPr>
              <a:t> </a:t>
            </a:r>
            <a:r>
              <a:rPr lang="en-US" baseline="30000" dirty="0" smtClean="0"/>
              <a:t>13</a:t>
            </a:r>
            <a:r>
              <a:rPr lang="en-US" i="1" dirty="0" smtClean="0">
                <a:solidFill>
                  <a:srgbClr val="AD2E27"/>
                </a:solidFill>
                <a:latin typeface="Cambria" pitchFamily="18" charset="0"/>
              </a:rPr>
              <a:t> Not even those who are circumcised obey the law, yet they want you to be circumcised that they may boast about your flesh.</a:t>
            </a:r>
          </a:p>
          <a:p>
            <a:pPr rtl="0">
              <a:buNone/>
            </a:pPr>
            <a:endParaRPr lang="en-US" sz="800" dirty="0" smtClean="0"/>
          </a:p>
          <a:p>
            <a:pPr rtl="0"/>
            <a:r>
              <a:rPr lang="en-US" dirty="0" smtClean="0"/>
              <a:t>There are many Christians today who act out of the same bad motives that the Judaizers operated from: they are willing to twist or compromise the truth of God’s word in order to win the approval of unbelievers.</a:t>
            </a:r>
          </a:p>
          <a:p>
            <a:pPr rtl="0"/>
            <a:r>
              <a:rPr lang="en-US" dirty="0" smtClean="0"/>
              <a:t>Such efforts usually do not succeed anyway: the world is rarely interested in having anything to do with the truth. Instead, they will demand that </a:t>
            </a:r>
            <a:r>
              <a:rPr lang="en-US" b="1" i="1" dirty="0" smtClean="0"/>
              <a:t>we</a:t>
            </a:r>
            <a:r>
              <a:rPr lang="en-US" dirty="0" smtClean="0"/>
              <a:t> do all the compromising. </a:t>
            </a:r>
          </a:p>
          <a:p>
            <a:pPr rtl="0"/>
            <a:r>
              <a:rPr lang="en-US" dirty="0" smtClean="0"/>
              <a:t>In the meantime our compromise offends God. “No servant can serve two masters”! (</a:t>
            </a:r>
            <a:r>
              <a:rPr lang="en-US" dirty="0" smtClean="0">
                <a:solidFill>
                  <a:schemeClr val="accent1"/>
                </a:solidFill>
              </a:rPr>
              <a:t>Luke 16:13</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344488" indent="-344488" rtl="0">
              <a:buNone/>
            </a:pPr>
            <a:r>
              <a:rPr lang="en-US" baseline="30000" dirty="0" smtClean="0"/>
              <a:t>9</a:t>
            </a:r>
            <a:r>
              <a:rPr lang="en-US" i="1" dirty="0" smtClean="0">
                <a:solidFill>
                  <a:srgbClr val="AD2E27"/>
                </a:solidFill>
                <a:latin typeface="Cambria" pitchFamily="18" charset="0"/>
              </a:rPr>
              <a:t> "A little yeast works through the whole batch of dough."</a:t>
            </a:r>
          </a:p>
          <a:p>
            <a:pPr marL="344488" indent="-344488" rtl="0">
              <a:buNone/>
            </a:pPr>
            <a:endParaRPr lang="en-US" sz="1000" i="1" dirty="0" smtClean="0">
              <a:solidFill>
                <a:srgbClr val="AD2E27"/>
              </a:solidFill>
              <a:latin typeface="Cambria" pitchFamily="18" charset="0"/>
            </a:endParaRPr>
          </a:p>
          <a:p>
            <a:r>
              <a:rPr lang="en-US" dirty="0" smtClean="0"/>
              <a:t>Paul appears to be quoting a proverb that was well known at the time – he uses this same expression in 1 Corinthians 5:6.</a:t>
            </a:r>
          </a:p>
          <a:p>
            <a:r>
              <a:rPr lang="en-US" dirty="0" smtClean="0"/>
              <a:t>The basic idea is that something that starts small can eventually grow into a large problem if something is not done about it.</a:t>
            </a:r>
          </a:p>
          <a:p>
            <a:r>
              <a:rPr lang="en-US" dirty="0" smtClean="0"/>
              <a:t>In this case, the Judaizers are a relatively small group, but if the Galatians continue to allow them to be an influence they will eventually take down the whole church!</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fontScale="92500" lnSpcReduction="10000"/>
          </a:bodyPr>
          <a:lstStyle/>
          <a:p>
            <a:pPr marL="344488" indent="-344488" rtl="0">
              <a:lnSpc>
                <a:spcPct val="120000"/>
              </a:lnSpc>
              <a:buNone/>
            </a:pPr>
            <a:r>
              <a:rPr lang="en-US" i="1" dirty="0" smtClean="0">
                <a:solidFill>
                  <a:srgbClr val="AD2E27"/>
                </a:solidFill>
                <a:latin typeface="Cambria" pitchFamily="18" charset="0"/>
              </a:rPr>
              <a:t> </a:t>
            </a:r>
            <a:r>
              <a:rPr lang="en-US" baseline="30000" dirty="0" smtClean="0"/>
              <a:t>14</a:t>
            </a:r>
            <a:r>
              <a:rPr lang="en-US" i="1" dirty="0" smtClean="0">
                <a:solidFill>
                  <a:srgbClr val="AD2E27"/>
                </a:solidFill>
                <a:latin typeface="Cambria" pitchFamily="18" charset="0"/>
              </a:rPr>
              <a:t> May I never boast except in the cross of our Lord Jesus Christ, through which the world has been crucified to me, and I to the world.</a:t>
            </a:r>
          </a:p>
          <a:p>
            <a:pPr rtl="0">
              <a:buNone/>
            </a:pPr>
            <a:endParaRPr lang="en-US" sz="800" dirty="0" smtClean="0"/>
          </a:p>
          <a:p>
            <a:pPr rtl="0"/>
            <a:r>
              <a:rPr lang="en-US" dirty="0" smtClean="0"/>
              <a:t>Having exposed the self-serving motivations of the Judaizers, Paul now draws a contrast between his outlook and theirs:</a:t>
            </a:r>
          </a:p>
          <a:p>
            <a:pPr lvl="1" rtl="0"/>
            <a:r>
              <a:rPr lang="en-US" sz="2600" dirty="0" smtClean="0"/>
              <a:t>The </a:t>
            </a:r>
            <a:r>
              <a:rPr lang="en-US" sz="2600" b="1" i="1" dirty="0" smtClean="0"/>
              <a:t>Judaizers</a:t>
            </a:r>
            <a:r>
              <a:rPr lang="en-US" sz="2600" dirty="0" smtClean="0"/>
              <a:t> boasted in their ability to persuade the Gentiles to keep the Law of Moses so that they might have standing in the unbelieving Jewish community.</a:t>
            </a:r>
          </a:p>
          <a:p>
            <a:pPr lvl="1" rtl="0"/>
            <a:r>
              <a:rPr lang="en-US" sz="2600" b="1" i="1" dirty="0" smtClean="0"/>
              <a:t>Paul</a:t>
            </a:r>
            <a:r>
              <a:rPr lang="en-US" sz="2600" dirty="0" smtClean="0"/>
              <a:t>, though he had much in which he could boast (cf. </a:t>
            </a:r>
            <a:r>
              <a:rPr lang="en-US" sz="2600" dirty="0" smtClean="0">
                <a:solidFill>
                  <a:schemeClr val="accent1"/>
                </a:solidFill>
              </a:rPr>
              <a:t>2Cor 11:21b-29</a:t>
            </a:r>
            <a:r>
              <a:rPr lang="en-US" sz="2600" dirty="0" smtClean="0"/>
              <a:t>; </a:t>
            </a:r>
            <a:r>
              <a:rPr lang="en-US" sz="2600" dirty="0" smtClean="0">
                <a:solidFill>
                  <a:schemeClr val="accent1"/>
                </a:solidFill>
              </a:rPr>
              <a:t>Phil 3:4-6</a:t>
            </a:r>
            <a:r>
              <a:rPr lang="en-US" sz="2600" dirty="0" smtClean="0"/>
              <a:t>), boasted only in Christ’s death on the cross on his behalf.</a:t>
            </a:r>
          </a:p>
          <a:p>
            <a:pPr lvl="1" rtl="0"/>
            <a:r>
              <a:rPr lang="en-US" sz="2600" dirty="0" smtClean="0"/>
              <a:t>The </a:t>
            </a:r>
            <a:r>
              <a:rPr lang="en-US" sz="2600" b="1" i="1" dirty="0" smtClean="0"/>
              <a:t>Judaizers</a:t>
            </a:r>
            <a:r>
              <a:rPr lang="en-US" sz="2600" dirty="0" smtClean="0"/>
              <a:t> considered the doctrine of the cross to be a hindrance to the spread of Christianity and mixed in other practices to avoid being persecuted for it.</a:t>
            </a:r>
          </a:p>
          <a:p>
            <a:pPr lvl="1" rtl="0"/>
            <a:r>
              <a:rPr lang="en-US" sz="2600" b="1" i="1" dirty="0" smtClean="0"/>
              <a:t>Paul</a:t>
            </a:r>
            <a:r>
              <a:rPr lang="en-US" sz="2600" dirty="0" smtClean="0"/>
              <a:t> taught that without a trust in the Christ’s work on the cross alone, there is no Christianity and no salvation.</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 calcmode="lin" valueType="num">
                                      <p:cBhvr>
                                        <p:cTn id="35"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lnSpcReduction="10000"/>
          </a:bodyPr>
          <a:lstStyle/>
          <a:p>
            <a:pPr marL="344488" indent="-344488" rtl="0">
              <a:lnSpc>
                <a:spcPct val="120000"/>
              </a:lnSpc>
              <a:buNone/>
            </a:pPr>
            <a:r>
              <a:rPr lang="en-US" i="1" dirty="0" smtClean="0">
                <a:solidFill>
                  <a:srgbClr val="AD2E27"/>
                </a:solidFill>
                <a:latin typeface="Cambria" pitchFamily="18" charset="0"/>
              </a:rPr>
              <a:t> </a:t>
            </a:r>
            <a:r>
              <a:rPr lang="en-US" baseline="30000" dirty="0" smtClean="0"/>
              <a:t>14</a:t>
            </a:r>
            <a:r>
              <a:rPr lang="en-US" i="1" dirty="0" smtClean="0">
                <a:solidFill>
                  <a:srgbClr val="AD2E27"/>
                </a:solidFill>
                <a:latin typeface="Cambria" pitchFamily="18" charset="0"/>
              </a:rPr>
              <a:t> May I never boast except in the cross of our Lord Jesus Christ, through which the world has been crucified to me, and I to the world.</a:t>
            </a:r>
          </a:p>
          <a:p>
            <a:pPr rtl="0">
              <a:buNone/>
            </a:pPr>
            <a:endParaRPr lang="en-US" sz="800" dirty="0" smtClean="0"/>
          </a:p>
          <a:p>
            <a:pPr rtl="0"/>
            <a:r>
              <a:rPr lang="en-US" dirty="0" smtClean="0"/>
              <a:t>Paul’s trust in the work of Christ on the cross impacted his entire view of the world.</a:t>
            </a:r>
          </a:p>
          <a:p>
            <a:pPr rtl="0"/>
            <a:r>
              <a:rPr lang="en-US" dirty="0" smtClean="0"/>
              <a:t>The word “world”, as it is used in this context, means the “epitome of everything outside of Christ in which man seeks to put his trust” (</a:t>
            </a:r>
            <a:r>
              <a:rPr lang="en-US" dirty="0" err="1" smtClean="0"/>
              <a:t>Ridderbos</a:t>
            </a:r>
            <a:r>
              <a:rPr lang="en-US" dirty="0" smtClean="0"/>
              <a:t>).</a:t>
            </a:r>
          </a:p>
          <a:p>
            <a:pPr rtl="0"/>
            <a:r>
              <a:rPr lang="en-US" dirty="0" smtClean="0"/>
              <a:t>When we truly trust in Christ’s work on our behalf, we like Paul, find that the sinful things of this world no longer have the significance or attraction for us that they once did.</a:t>
            </a:r>
          </a:p>
          <a:p>
            <a:pPr rtl="0"/>
            <a:r>
              <a:rPr lang="en-US" dirty="0" smtClean="0"/>
              <a:t>Likewise we cease to be pawns of the world system run by Satan as we once were and are often objects of the world’s hatred instead (cf. </a:t>
            </a:r>
            <a:r>
              <a:rPr lang="en-US" dirty="0" smtClean="0">
                <a:solidFill>
                  <a:schemeClr val="accent1"/>
                </a:solidFill>
              </a:rPr>
              <a:t>John 15:18</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a:bodyPr>
          <a:lstStyle/>
          <a:p>
            <a:pPr marL="284163" indent="-284163" rtl="0">
              <a:lnSpc>
                <a:spcPct val="120000"/>
              </a:lnSpc>
              <a:buNone/>
            </a:pPr>
            <a:r>
              <a:rPr lang="en-US" baseline="30000" dirty="0" smtClean="0"/>
              <a:t>15</a:t>
            </a:r>
            <a:r>
              <a:rPr lang="en-US" i="1" dirty="0" smtClean="0">
                <a:solidFill>
                  <a:srgbClr val="AD2E27"/>
                </a:solidFill>
                <a:latin typeface="Cambria" pitchFamily="18" charset="0"/>
              </a:rPr>
              <a:t> Neither circumcision nor uncircumcision means anything; what counts is a new creation.</a:t>
            </a:r>
          </a:p>
          <a:p>
            <a:pPr rtl="0">
              <a:buNone/>
            </a:pPr>
            <a:endParaRPr lang="en-US" sz="800" dirty="0" smtClean="0"/>
          </a:p>
          <a:p>
            <a:pPr rtl="0"/>
            <a:r>
              <a:rPr lang="en-US" dirty="0" smtClean="0"/>
              <a:t>Here Paul makes a profound point which, if fully understood, is a one sentence summary of the whole letter.</a:t>
            </a:r>
          </a:p>
          <a:p>
            <a:pPr rtl="0"/>
            <a:r>
              <a:rPr lang="en-US" dirty="0" smtClean="0"/>
              <a:t>In fact, if fully understood, it is a one sentence summary of the entire Christian way of life!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a:bodyPr>
          <a:lstStyle/>
          <a:p>
            <a:pPr marL="284163" indent="-284163" rtl="0">
              <a:lnSpc>
                <a:spcPct val="120000"/>
              </a:lnSpc>
              <a:buNone/>
            </a:pPr>
            <a:r>
              <a:rPr lang="en-US" baseline="30000" dirty="0" smtClean="0"/>
              <a:t>15</a:t>
            </a:r>
            <a:r>
              <a:rPr lang="en-US" i="1" dirty="0" smtClean="0">
                <a:solidFill>
                  <a:srgbClr val="AD2E27"/>
                </a:solidFill>
                <a:latin typeface="Cambria" pitchFamily="18" charset="0"/>
              </a:rPr>
              <a:t> Neither circumcision nor uncircumcision means anything; what counts is a new creation.</a:t>
            </a:r>
          </a:p>
          <a:p>
            <a:pPr rtl="0">
              <a:buNone/>
            </a:pPr>
            <a:endParaRPr lang="en-US" sz="800" dirty="0" smtClean="0"/>
          </a:p>
          <a:p>
            <a:pPr rtl="0"/>
            <a:r>
              <a:rPr lang="en-US" dirty="0" smtClean="0"/>
              <a:t>Under the Law of Moses, circumcision was important for anyone who wanted to enjoy the privileges that were a part of that covenant.</a:t>
            </a:r>
          </a:p>
          <a:p>
            <a:pPr lvl="1" rtl="0"/>
            <a:r>
              <a:rPr lang="en-US" sz="2400" dirty="0" smtClean="0"/>
              <a:t>A Gentile who was circumcised under the Law of Moses could participate as a proselyte in many of the external privileges that were enjoyed by the Jews. (</a:t>
            </a:r>
            <a:r>
              <a:rPr lang="en-US" sz="2400" dirty="0" smtClean="0">
                <a:solidFill>
                  <a:schemeClr val="accent1"/>
                </a:solidFill>
              </a:rPr>
              <a:t>Ex 12:48</a:t>
            </a:r>
            <a:r>
              <a:rPr lang="en-US" sz="2400" dirty="0" smtClean="0"/>
              <a:t>)</a:t>
            </a:r>
          </a:p>
          <a:p>
            <a:pPr lvl="1" rtl="0"/>
            <a:r>
              <a:rPr lang="en-US" sz="2400" dirty="0" smtClean="0"/>
              <a:t>A Jew who was </a:t>
            </a:r>
            <a:r>
              <a:rPr lang="en-US" sz="2400" b="1" i="1" dirty="0" smtClean="0"/>
              <a:t>not</a:t>
            </a:r>
            <a:r>
              <a:rPr lang="en-US" sz="2400" dirty="0" smtClean="0"/>
              <a:t> circumcised, on the other hand, was to be cut off from the nation of Israel and be treated no better than an uncircumcised Gentile (</a:t>
            </a:r>
            <a:r>
              <a:rPr lang="en-US" sz="2400" dirty="0" smtClean="0">
                <a:solidFill>
                  <a:schemeClr val="accent1"/>
                </a:solidFill>
              </a:rPr>
              <a:t>Gen 17:14</a:t>
            </a:r>
            <a:r>
              <a:rPr lang="en-US" sz="2400" dirty="0" smtClean="0"/>
              <a:t>)</a:t>
            </a:r>
          </a:p>
          <a:p>
            <a:pPr rtl="0"/>
            <a:r>
              <a:rPr lang="en-US" dirty="0" smtClean="0"/>
              <a:t>But with the coming of Christ, it no longer matters whether a person is circumcised or uncircumcised.</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fontScale="92500" lnSpcReduction="10000"/>
          </a:bodyPr>
          <a:lstStyle/>
          <a:p>
            <a:pPr marL="284163" indent="-284163" rtl="0">
              <a:lnSpc>
                <a:spcPct val="120000"/>
              </a:lnSpc>
              <a:buNone/>
            </a:pPr>
            <a:r>
              <a:rPr lang="en-US" baseline="30000" dirty="0" smtClean="0"/>
              <a:t>15</a:t>
            </a:r>
            <a:r>
              <a:rPr lang="en-US" i="1" dirty="0" smtClean="0">
                <a:solidFill>
                  <a:srgbClr val="AD2E27"/>
                </a:solidFill>
                <a:latin typeface="Cambria" pitchFamily="18" charset="0"/>
              </a:rPr>
              <a:t> Neither circumcision nor uncircumcision means anything; what counts is a </a:t>
            </a:r>
            <a:r>
              <a:rPr lang="en-US" b="1" i="1" dirty="0" smtClean="0">
                <a:solidFill>
                  <a:srgbClr val="AD2E27"/>
                </a:solidFill>
                <a:latin typeface="Cambria" pitchFamily="18" charset="0"/>
              </a:rPr>
              <a:t>new creation</a:t>
            </a:r>
            <a:r>
              <a:rPr lang="en-US" i="1" dirty="0" smtClean="0">
                <a:solidFill>
                  <a:srgbClr val="AD2E27"/>
                </a:solidFill>
                <a:latin typeface="Cambria" pitchFamily="18" charset="0"/>
              </a:rPr>
              <a:t>.</a:t>
            </a:r>
          </a:p>
          <a:p>
            <a:pPr rtl="0">
              <a:buNone/>
            </a:pPr>
            <a:endParaRPr lang="en-US" sz="800" dirty="0" smtClean="0"/>
          </a:p>
          <a:p>
            <a:pPr rtl="0"/>
            <a:r>
              <a:rPr lang="en-US" dirty="0" smtClean="0"/>
              <a:t>What counts now, Paul tells us, is a “new creation”</a:t>
            </a:r>
          </a:p>
          <a:p>
            <a:pPr rtl="0"/>
            <a:r>
              <a:rPr lang="en-US" dirty="0" smtClean="0"/>
              <a:t>“New creation” here is a description of the change produced by the Holy Spirit in the heart of a previously unbelieving sinner. </a:t>
            </a:r>
          </a:p>
          <a:p>
            <a:pPr rtl="0"/>
            <a:r>
              <a:rPr lang="en-US" dirty="0" smtClean="0"/>
              <a:t>This change is what causes a person to trust (have faith) in “the cross of Christ” (Christ’s payment for their sin on the cross) and results in a new mode of thinking  and feeling that eventually shows itself in love for God and others.</a:t>
            </a:r>
          </a:p>
          <a:p>
            <a:pPr rtl="0"/>
            <a:r>
              <a:rPr lang="en-US" dirty="0" smtClean="0"/>
              <a:t>So Paul is basically </a:t>
            </a:r>
            <a:r>
              <a:rPr lang="en-US" dirty="0" smtClean="0"/>
              <a:t>reiterating what </a:t>
            </a:r>
            <a:r>
              <a:rPr lang="en-US" dirty="0" smtClean="0"/>
              <a:t>he said </a:t>
            </a:r>
            <a:r>
              <a:rPr lang="en-US" dirty="0" smtClean="0"/>
              <a:t>earlier in </a:t>
            </a:r>
            <a:r>
              <a:rPr lang="en-US" dirty="0" smtClean="0"/>
              <a:t>Gal 5:6, </a:t>
            </a:r>
            <a:r>
              <a:rPr lang="en-US" dirty="0" smtClean="0"/>
              <a:t>but using different </a:t>
            </a:r>
            <a:r>
              <a:rPr lang="en-US" dirty="0" smtClean="0"/>
              <a:t>words – </a:t>
            </a:r>
            <a:r>
              <a:rPr lang="en-US" i="1" dirty="0" smtClean="0">
                <a:solidFill>
                  <a:srgbClr val="AD2E27"/>
                </a:solidFill>
                <a:latin typeface="Cambria" pitchFamily="18" charset="0"/>
              </a:rPr>
              <a:t>For in Christ Jesus neither circumcision nor uncircumcision has any value. The only thing that counts is faith expressing itself through love. </a:t>
            </a:r>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lnSpcReduction="10000"/>
          </a:bodyPr>
          <a:lstStyle/>
          <a:p>
            <a:pPr marL="284163" indent="-284163" rtl="0">
              <a:lnSpc>
                <a:spcPct val="120000"/>
              </a:lnSpc>
              <a:buNone/>
            </a:pPr>
            <a:r>
              <a:rPr lang="en-US" baseline="30000" dirty="0" smtClean="0"/>
              <a:t>15</a:t>
            </a:r>
            <a:r>
              <a:rPr lang="en-US" i="1" dirty="0" smtClean="0">
                <a:solidFill>
                  <a:srgbClr val="AD2E27"/>
                </a:solidFill>
                <a:latin typeface="Cambria" pitchFamily="18" charset="0"/>
              </a:rPr>
              <a:t> Neither circumcision nor uncircumcision means anything; what counts is a new creation.</a:t>
            </a:r>
          </a:p>
          <a:p>
            <a:pPr rtl="0">
              <a:buNone/>
            </a:pPr>
            <a:endParaRPr lang="en-US" sz="800" dirty="0" smtClean="0"/>
          </a:p>
          <a:p>
            <a:pPr rtl="0"/>
            <a:r>
              <a:rPr lang="en-US" dirty="0" smtClean="0"/>
              <a:t>The principle Paul is teaching is that true Christianity is not about what we do or say </a:t>
            </a:r>
            <a:r>
              <a:rPr lang="en-US" b="1" i="1" dirty="0" smtClean="0"/>
              <a:t>externally</a:t>
            </a:r>
            <a:r>
              <a:rPr lang="en-US" dirty="0" smtClean="0"/>
              <a:t> – what makes someone a true Christian is the state of their </a:t>
            </a:r>
            <a:r>
              <a:rPr lang="en-US" b="1" i="1" dirty="0" smtClean="0"/>
              <a:t>heart</a:t>
            </a:r>
            <a:r>
              <a:rPr lang="en-US" dirty="0" smtClean="0"/>
              <a:t>.</a:t>
            </a:r>
          </a:p>
          <a:p>
            <a:pPr rtl="0"/>
            <a:r>
              <a:rPr lang="en-US" b="1" i="1" dirty="0" smtClean="0"/>
              <a:t>Nothing</a:t>
            </a:r>
            <a:r>
              <a:rPr lang="en-US" dirty="0" smtClean="0"/>
              <a:t> that a person does </a:t>
            </a:r>
            <a:r>
              <a:rPr lang="en-US" b="1" i="1" dirty="0" smtClean="0"/>
              <a:t>externally</a:t>
            </a:r>
            <a:r>
              <a:rPr lang="en-US" dirty="0" smtClean="0"/>
              <a:t> can make them a Christian:</a:t>
            </a:r>
          </a:p>
          <a:p>
            <a:pPr lvl="1" rtl="0"/>
            <a:r>
              <a:rPr lang="en-US" sz="2400" dirty="0" smtClean="0"/>
              <a:t>A person may be baptized (and if they have genuinely trusted in Christ they </a:t>
            </a:r>
            <a:r>
              <a:rPr lang="en-US" sz="2400" b="1" i="1" dirty="0" smtClean="0"/>
              <a:t>should</a:t>
            </a:r>
            <a:r>
              <a:rPr lang="en-US" sz="2400" dirty="0" smtClean="0"/>
              <a:t> be baptized) but the ceremonial washing with water is not “the washing of rebirth and renewal by the Holy Spirit” (</a:t>
            </a:r>
            <a:r>
              <a:rPr lang="en-US" sz="2400" dirty="0" smtClean="0">
                <a:solidFill>
                  <a:schemeClr val="accent1"/>
                </a:solidFill>
              </a:rPr>
              <a:t>Tit 3:5</a:t>
            </a:r>
            <a:r>
              <a:rPr lang="en-US" sz="2400" dirty="0" smtClean="0"/>
              <a:t>)</a:t>
            </a:r>
          </a:p>
          <a:p>
            <a:pPr lvl="1" rtl="0"/>
            <a:r>
              <a:rPr lang="en-US" sz="2400" dirty="0" smtClean="0"/>
              <a:t>A person may join a local church body (and every believer </a:t>
            </a:r>
            <a:r>
              <a:rPr lang="en-US" sz="2400" b="1" i="1" dirty="0" smtClean="0"/>
              <a:t>should</a:t>
            </a:r>
            <a:r>
              <a:rPr lang="en-US" sz="2400" dirty="0" smtClean="0"/>
              <a:t> become a member of a local church body), but being a member of a church does not automatically make you a member of Christ’s body.</a:t>
            </a:r>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lnSpcReduction="10000"/>
          </a:bodyPr>
          <a:lstStyle/>
          <a:p>
            <a:pPr marL="284163" indent="-284163" rtl="0">
              <a:lnSpc>
                <a:spcPct val="120000"/>
              </a:lnSpc>
              <a:buNone/>
            </a:pPr>
            <a:r>
              <a:rPr lang="en-US" baseline="30000" dirty="0" smtClean="0"/>
              <a:t>16</a:t>
            </a:r>
            <a:r>
              <a:rPr lang="en-US" i="1" dirty="0" smtClean="0">
                <a:solidFill>
                  <a:srgbClr val="AD2E27"/>
                </a:solidFill>
                <a:latin typeface="Cambria" pitchFamily="18" charset="0"/>
              </a:rPr>
              <a:t> Peace and mercy to </a:t>
            </a:r>
            <a:r>
              <a:rPr lang="en-US" b="1" i="1" dirty="0" smtClean="0">
                <a:solidFill>
                  <a:srgbClr val="AD2E27"/>
                </a:solidFill>
                <a:latin typeface="Cambria" pitchFamily="18" charset="0"/>
              </a:rPr>
              <a:t>all who follow this rule</a:t>
            </a:r>
            <a:r>
              <a:rPr lang="en-US" i="1" dirty="0" smtClean="0">
                <a:solidFill>
                  <a:srgbClr val="AD2E27"/>
                </a:solidFill>
                <a:latin typeface="Cambria" pitchFamily="18" charset="0"/>
              </a:rPr>
              <a:t>, even to the Israel of God.</a:t>
            </a:r>
          </a:p>
          <a:p>
            <a:pPr rtl="0">
              <a:buNone/>
            </a:pPr>
            <a:endParaRPr lang="en-US" sz="800" dirty="0" smtClean="0"/>
          </a:p>
          <a:p>
            <a:pPr rtl="0"/>
            <a:r>
              <a:rPr lang="en-US" dirty="0" smtClean="0"/>
              <a:t>Paul expresses a desire that peace and mercy be given to “all who follow this rule”.</a:t>
            </a:r>
          </a:p>
          <a:p>
            <a:pPr rtl="0"/>
            <a:r>
              <a:rPr lang="en-US" dirty="0" smtClean="0"/>
              <a:t>“This rule” is apparently the principle that Paul just laid down in the previous verse about the “new creation”.</a:t>
            </a:r>
          </a:p>
          <a:p>
            <a:pPr rtl="0"/>
            <a:r>
              <a:rPr lang="en-US" dirty="0" smtClean="0"/>
              <a:t>Therefore those “who follow this rule” are those who by God’s grace have become a new creation, having faith in Christ and living out that faith in love for God and others.</a:t>
            </a:r>
          </a:p>
          <a:p>
            <a:pPr rtl="0"/>
            <a:r>
              <a:rPr lang="en-US" dirty="0" smtClean="0"/>
              <a:t>In other words, Paul is wishing that peace and mercy be given to all those among the Galatians who are genuine Christians.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fontScale="92500" lnSpcReduction="20000"/>
          </a:bodyPr>
          <a:lstStyle/>
          <a:p>
            <a:pPr marL="284163" indent="-284163" rtl="0">
              <a:lnSpc>
                <a:spcPct val="120000"/>
              </a:lnSpc>
              <a:buNone/>
            </a:pPr>
            <a:r>
              <a:rPr lang="en-US" baseline="30000" dirty="0" smtClean="0"/>
              <a:t>16</a:t>
            </a:r>
            <a:r>
              <a:rPr lang="en-US" i="1" dirty="0" smtClean="0">
                <a:solidFill>
                  <a:srgbClr val="AD2E27"/>
                </a:solidFill>
                <a:latin typeface="Cambria" pitchFamily="18" charset="0"/>
              </a:rPr>
              <a:t> Peace and mercy to all who follow this rule, </a:t>
            </a:r>
            <a:r>
              <a:rPr lang="en-US" b="1" i="1" dirty="0" smtClean="0">
                <a:solidFill>
                  <a:srgbClr val="AD2E27"/>
                </a:solidFill>
                <a:latin typeface="Cambria" pitchFamily="18" charset="0"/>
              </a:rPr>
              <a:t>even to the Israel of God</a:t>
            </a:r>
            <a:r>
              <a:rPr lang="en-US" i="1" dirty="0" smtClean="0">
                <a:solidFill>
                  <a:srgbClr val="AD2E27"/>
                </a:solidFill>
                <a:latin typeface="Cambria" pitchFamily="18" charset="0"/>
              </a:rPr>
              <a:t>.</a:t>
            </a:r>
          </a:p>
          <a:p>
            <a:pPr rtl="0">
              <a:buNone/>
            </a:pPr>
            <a:endParaRPr lang="en-US" sz="800" dirty="0" smtClean="0"/>
          </a:p>
          <a:p>
            <a:pPr rtl="0"/>
            <a:r>
              <a:rPr lang="en-US" dirty="0" smtClean="0"/>
              <a:t>Paul then refers to “all those who follow this rule” (i.e. genuine Christians) as “the Israel of God”.</a:t>
            </a:r>
          </a:p>
          <a:p>
            <a:pPr rtl="0"/>
            <a:r>
              <a:rPr lang="en-US" dirty="0" smtClean="0"/>
              <a:t>It would appear that Paul is getting in yet another jab at the Judaizers by pointing out that those who have genuine faith in Christ do not need to be circumcised in order to share in the heritage of Israel – because by trusting in the One who is the true Hope of Israel, they have become a part of the “Israel of God”, i.e. the true Israelites .</a:t>
            </a:r>
          </a:p>
          <a:p>
            <a:pPr rtl="0"/>
            <a:r>
              <a:rPr lang="en-US" i="1" dirty="0" smtClean="0">
                <a:solidFill>
                  <a:srgbClr val="AD2E27"/>
                </a:solidFill>
                <a:latin typeface="Cambria" pitchFamily="18" charset="0"/>
              </a:rPr>
              <a:t>A man is not a Jew if he is only one outwardly, nor is circumcision merely outward and physical. No, a man is a Jew if he is one inwardly; and circumcision is circumcision of the heart, by the Spirit, not by the written code. Such a man's praise is not from men, but from God. </a:t>
            </a:r>
            <a:r>
              <a:rPr lang="en-US" dirty="0" smtClean="0"/>
              <a:t>(Rom 2:28-29)</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fontScale="92500" lnSpcReduction="10000"/>
          </a:bodyPr>
          <a:lstStyle/>
          <a:p>
            <a:pPr marL="284163" indent="-284163" rtl="0">
              <a:lnSpc>
                <a:spcPct val="120000"/>
              </a:lnSpc>
              <a:buNone/>
            </a:pPr>
            <a:r>
              <a:rPr lang="en-US" baseline="30000" dirty="0" smtClean="0"/>
              <a:t>17</a:t>
            </a:r>
            <a:r>
              <a:rPr lang="en-US" i="1" dirty="0" smtClean="0">
                <a:solidFill>
                  <a:srgbClr val="AD2E27"/>
                </a:solidFill>
                <a:latin typeface="Cambria" pitchFamily="18" charset="0"/>
              </a:rPr>
              <a:t> Finally, let no one cause me trouble, for I bear on my body the marks of Jesus.</a:t>
            </a:r>
          </a:p>
          <a:p>
            <a:pPr rtl="0">
              <a:buNone/>
            </a:pPr>
            <a:endParaRPr lang="en-US" sz="800" dirty="0" smtClean="0"/>
          </a:p>
          <a:p>
            <a:pPr rtl="0"/>
            <a:r>
              <a:rPr lang="en-US" dirty="0" smtClean="0"/>
              <a:t>The “trouble” they have caused Paul may refer to the accusations and slander made concerning Paul, questioning his genuineness as an apostle, etc.</a:t>
            </a:r>
          </a:p>
          <a:p>
            <a:pPr rtl="0"/>
            <a:r>
              <a:rPr lang="en-US" dirty="0" smtClean="0"/>
              <a:t> Or perhaps, because Paul so identifies with his Galatian converts, he may be referring to the Judaizers efforts to deceive the Galatians as causing </a:t>
            </a:r>
            <a:r>
              <a:rPr lang="en-US" b="1" i="1" dirty="0" smtClean="0"/>
              <a:t>him</a:t>
            </a:r>
            <a:r>
              <a:rPr lang="en-US" dirty="0" smtClean="0"/>
              <a:t> trouble.</a:t>
            </a:r>
          </a:p>
          <a:p>
            <a:pPr rtl="0"/>
            <a:r>
              <a:rPr lang="en-US" dirty="0" smtClean="0"/>
              <a:t>The “marks of Jesus” that Paul bore on his body were, no doubt, the scars he had received over the years as he was persecuted for the cause of Christ.</a:t>
            </a:r>
          </a:p>
          <a:p>
            <a:pPr rtl="0"/>
            <a:r>
              <a:rPr lang="en-US" dirty="0" smtClean="0"/>
              <a:t>These scars give further credibility to Paul that he was Christ’s apostle and therefore this statement constitutes a warning that those who trouble him are troubling Christ!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noAutofit/>
          </a:bodyPr>
          <a:lstStyle/>
          <a:p>
            <a:r>
              <a:rPr lang="en-US" sz="3600" dirty="0" smtClean="0"/>
              <a:t>Concluding Comments (</a:t>
            </a:r>
            <a:r>
              <a:rPr lang="en-US" sz="3600" dirty="0" smtClean="0">
                <a:solidFill>
                  <a:schemeClr val="accent1"/>
                </a:solidFill>
              </a:rPr>
              <a:t>6:11-18</a:t>
            </a:r>
            <a:r>
              <a:rPr lang="en-US" sz="3600" dirty="0" smtClean="0"/>
              <a:t>)</a:t>
            </a:r>
            <a:endParaRPr lang="en-US" sz="3600" dirty="0"/>
          </a:p>
        </p:txBody>
      </p:sp>
      <p:sp>
        <p:nvSpPr>
          <p:cNvPr id="8" name="Content Placeholder 7"/>
          <p:cNvSpPr>
            <a:spLocks noGrp="1"/>
          </p:cNvSpPr>
          <p:nvPr>
            <p:ph idx="1"/>
          </p:nvPr>
        </p:nvSpPr>
        <p:spPr>
          <a:xfrm>
            <a:off x="457200" y="609600"/>
            <a:ext cx="8229600" cy="6248400"/>
          </a:xfrm>
        </p:spPr>
        <p:txBody>
          <a:bodyPr>
            <a:normAutofit/>
          </a:bodyPr>
          <a:lstStyle/>
          <a:p>
            <a:pPr marL="284163" indent="-284163" rtl="0">
              <a:lnSpc>
                <a:spcPct val="120000"/>
              </a:lnSpc>
              <a:buNone/>
            </a:pPr>
            <a:r>
              <a:rPr lang="en-US" baseline="30000" dirty="0" smtClean="0"/>
              <a:t>18</a:t>
            </a:r>
            <a:r>
              <a:rPr lang="en-US" i="1" dirty="0" smtClean="0">
                <a:solidFill>
                  <a:srgbClr val="AD2E27"/>
                </a:solidFill>
                <a:latin typeface="Cambria" pitchFamily="18" charset="0"/>
              </a:rPr>
              <a:t> The grace of our Lord Jesus Christ be with your spirit, brothers. Amen. </a:t>
            </a:r>
          </a:p>
          <a:p>
            <a:pPr rtl="0">
              <a:buNone/>
            </a:pPr>
            <a:endParaRPr lang="en-US" sz="800" dirty="0" smtClean="0"/>
          </a:p>
          <a:p>
            <a:pPr rtl="0"/>
            <a:r>
              <a:rPr lang="en-US" dirty="0" smtClean="0"/>
              <a:t>This has been a hard hitting letter, but Paul closes on a tender note where he assures his readers of his confidence in the genuineness of their faith by referring to them as </a:t>
            </a:r>
            <a:r>
              <a:rPr lang="en-US" smtClean="0"/>
              <a:t>“brothers”.</a:t>
            </a:r>
            <a:endParaRPr lang="en-US" dirty="0" smtClean="0"/>
          </a:p>
        </p:txBody>
      </p:sp>
    </p:spTree>
  </p:cSld>
  <p:clrMapOvr>
    <a:masterClrMapping/>
  </p:clrMapOvr>
  <p:transition>
    <p:plu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92500" lnSpcReduction="20000"/>
          </a:bodyPr>
          <a:lstStyle/>
          <a:p>
            <a:pPr marL="233363" indent="-233363" rtl="0">
              <a:buNone/>
            </a:pPr>
            <a:r>
              <a:rPr lang="en-US" baseline="30000" dirty="0" smtClean="0"/>
              <a:t>10</a:t>
            </a:r>
            <a:r>
              <a:rPr lang="en-US" i="1" dirty="0" smtClean="0">
                <a:solidFill>
                  <a:srgbClr val="AD2E27"/>
                </a:solidFill>
                <a:latin typeface="Cambria" pitchFamily="18" charset="0"/>
              </a:rPr>
              <a:t> I am confident in the Lord that you will take no other view. The one who is throwing you into confusion will pay the penalty, whoever he may be.</a:t>
            </a:r>
          </a:p>
          <a:p>
            <a:pPr marL="344488" indent="-344488" rtl="0">
              <a:buNone/>
            </a:pPr>
            <a:endParaRPr lang="en-US" sz="1000" i="1" dirty="0" smtClean="0">
              <a:solidFill>
                <a:srgbClr val="AD2E27"/>
              </a:solidFill>
              <a:latin typeface="Cambria" pitchFamily="18" charset="0"/>
            </a:endParaRPr>
          </a:p>
          <a:p>
            <a:r>
              <a:rPr lang="en-US" dirty="0" smtClean="0"/>
              <a:t>In spite of the strong concerns expressed, Paul continues to believe the best about his Galatian converts – that in the end they will come to their senses and reject the Judaizers’ false teaching.</a:t>
            </a:r>
          </a:p>
          <a:p>
            <a:r>
              <a:rPr lang="en-US" dirty="0" smtClean="0"/>
              <a:t>Notice Paul’s confidence is “in the Lord” meaning God’s ability to bring them to their senses, Paul believes that He who began a good work in them will be faithful to complete it (cf. </a:t>
            </a:r>
            <a:r>
              <a:rPr lang="en-US" dirty="0" smtClean="0">
                <a:solidFill>
                  <a:schemeClr val="accent1"/>
                </a:solidFill>
              </a:rPr>
              <a:t>Philippians 1:6</a:t>
            </a:r>
            <a:r>
              <a:rPr lang="en-US" dirty="0" smtClean="0"/>
              <a:t>).</a:t>
            </a:r>
          </a:p>
          <a:p>
            <a:r>
              <a:rPr lang="en-US" dirty="0" smtClean="0"/>
              <a:t>While Paul is in anguish over these false teachers and the damage they have sought to bring about in the lives of those he loves, he nevertheless rests in the fact that God will ultimately bring them to justice.</a:t>
            </a:r>
          </a:p>
          <a:p>
            <a:r>
              <a:rPr lang="en-US" dirty="0" smtClean="0"/>
              <a:t>This statement is also a warning to the Galatians not to go along with the false teachers lest they suffer the same end.</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11</a:t>
            </a:r>
            <a:r>
              <a:rPr lang="en-US" i="1" dirty="0" smtClean="0">
                <a:solidFill>
                  <a:srgbClr val="AD2E27"/>
                </a:solidFill>
                <a:latin typeface="Cambria" pitchFamily="18" charset="0"/>
              </a:rPr>
              <a:t> Brothers, if I am still preaching circumcision, why am I still being persecuted? In that case the offense of the cross has been abolished.</a:t>
            </a:r>
          </a:p>
          <a:p>
            <a:pPr marL="344488" indent="-344488" rtl="0">
              <a:buNone/>
            </a:pPr>
            <a:endParaRPr lang="en-US" sz="1000" i="1" dirty="0" smtClean="0">
              <a:solidFill>
                <a:srgbClr val="AD2E27"/>
              </a:solidFill>
              <a:latin typeface="Cambria" pitchFamily="18" charset="0"/>
            </a:endParaRPr>
          </a:p>
          <a:p>
            <a:r>
              <a:rPr lang="en-US" dirty="0" smtClean="0"/>
              <a:t>We’re not given enough context here to know for sure, but evidently, in an effort to undercut Paul’s credibility, the Judaizers must have accused Paul of being inconsistent, saying perhaps that he came off strong against circumcision in Galatia, but that in other settings he still preached circumcision.</a:t>
            </a:r>
          </a:p>
          <a:p>
            <a:r>
              <a:rPr lang="en-US" dirty="0" smtClean="0"/>
              <a:t>Even at this distance we can see the absurdity of this charge. Some of Paul’s greatest persecution came because he preached that Christ saves apart from circumcision or law keeping.</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92500" lnSpcReduction="20000"/>
          </a:bodyPr>
          <a:lstStyle/>
          <a:p>
            <a:pPr marL="233363" indent="-233363" rtl="0">
              <a:buNone/>
            </a:pPr>
            <a:r>
              <a:rPr lang="en-US" baseline="30000" dirty="0" smtClean="0"/>
              <a:t>12</a:t>
            </a:r>
            <a:r>
              <a:rPr lang="en-US" i="1" dirty="0" smtClean="0">
                <a:solidFill>
                  <a:srgbClr val="AD2E27"/>
                </a:solidFill>
                <a:latin typeface="Cambria" pitchFamily="18" charset="0"/>
              </a:rPr>
              <a:t> As for those agitators, I wish they would go the whole way and emasculate themselves!</a:t>
            </a:r>
          </a:p>
          <a:p>
            <a:pPr marL="344488" indent="-344488" rtl="0">
              <a:buNone/>
            </a:pPr>
            <a:endParaRPr lang="en-US" sz="1000" i="1" dirty="0" smtClean="0">
              <a:solidFill>
                <a:srgbClr val="AD2E27"/>
              </a:solidFill>
              <a:latin typeface="Cambria" pitchFamily="18" charset="0"/>
            </a:endParaRPr>
          </a:p>
          <a:p>
            <a:r>
              <a:rPr lang="en-US" dirty="0" smtClean="0"/>
              <a:t>Paul makes one last “cutting” remark towards the Judaizers – perhaps one of the crudest and most sarcastic of all Paul’s statements that we have on record.</a:t>
            </a:r>
          </a:p>
          <a:p>
            <a:r>
              <a:rPr lang="en-US" dirty="0" smtClean="0"/>
              <a:t>Many of our modern translations give rather colorful renderings of this text:</a:t>
            </a:r>
          </a:p>
          <a:p>
            <a:pPr lvl="1"/>
            <a:r>
              <a:rPr lang="en-US" sz="2600" i="1" dirty="0" smtClean="0">
                <a:solidFill>
                  <a:srgbClr val="AD2E27"/>
                </a:solidFill>
                <a:latin typeface="Cambria" pitchFamily="18" charset="0"/>
              </a:rPr>
              <a:t>Tell those who are disturbing you, I would like to see the knife slip.</a:t>
            </a:r>
            <a:r>
              <a:rPr lang="en-US" sz="2600" dirty="0" smtClean="0"/>
              <a:t> (Jerusalem Bible) </a:t>
            </a:r>
            <a:endParaRPr lang="en-US" sz="2600" i="1" dirty="0" smtClean="0">
              <a:solidFill>
                <a:srgbClr val="AD2E27"/>
              </a:solidFill>
              <a:latin typeface="Cambria" pitchFamily="18" charset="0"/>
            </a:endParaRPr>
          </a:p>
          <a:p>
            <a:pPr lvl="1"/>
            <a:r>
              <a:rPr lang="en-US" sz="2600" i="1" dirty="0" smtClean="0">
                <a:solidFill>
                  <a:srgbClr val="AD2E27"/>
                </a:solidFill>
                <a:latin typeface="Cambria" pitchFamily="18" charset="0"/>
              </a:rPr>
              <a:t>If only those who are upsetting you would make a complete job of this ‘cutting’ business; then we should have no more trouble from them! </a:t>
            </a:r>
            <a:r>
              <a:rPr lang="en-US" sz="2600" dirty="0" smtClean="0"/>
              <a:t>(F.F. Bruce) </a:t>
            </a:r>
          </a:p>
          <a:p>
            <a:r>
              <a:rPr lang="en-US" dirty="0" smtClean="0"/>
              <a:t>Underlying Paul’s sarcasm is his view that circumcision no longer has legitimate religious significance and when done to gain acceptance before God is nothing more than bodily mutilation.</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 calcmode="lin" valueType="num">
                                      <p:cBhvr>
                                        <p:cTn id="35"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Freedom (</a:t>
            </a:r>
            <a:r>
              <a:rPr lang="en-US" sz="3600" dirty="0">
                <a:solidFill>
                  <a:schemeClr val="accent1"/>
                </a:solidFill>
              </a:rPr>
              <a:t>5:1-15</a:t>
            </a:r>
            <a:r>
              <a:rPr lang="en-US" sz="3600" dirty="0"/>
              <a:t>)</a:t>
            </a:r>
          </a:p>
        </p:txBody>
      </p:sp>
      <p:sp>
        <p:nvSpPr>
          <p:cNvPr id="3" name="Content Placeholder 2"/>
          <p:cNvSpPr>
            <a:spLocks noGrp="1"/>
          </p:cNvSpPr>
          <p:nvPr>
            <p:ph idx="1"/>
          </p:nvPr>
        </p:nvSpPr>
        <p:spPr>
          <a:xfrm>
            <a:off x="457200" y="762000"/>
            <a:ext cx="8229600" cy="6096000"/>
          </a:xfrm>
        </p:spPr>
        <p:txBody>
          <a:bodyPr>
            <a:normAutofit/>
          </a:bodyPr>
          <a:lstStyle/>
          <a:p>
            <a:r>
              <a:rPr lang="en-US" dirty="0" smtClean="0">
                <a:solidFill>
                  <a:schemeClr val="bg1">
                    <a:lumMod val="50000"/>
                  </a:schemeClr>
                </a:solidFill>
              </a:rPr>
              <a:t>Stand Firm in Your Freedom From the Law (5:1-12)</a:t>
            </a:r>
          </a:p>
          <a:p>
            <a:r>
              <a:rPr lang="en-US" dirty="0" smtClean="0"/>
              <a:t>Use Your Freedom, Not to Sin, But to Serve One Another in Love (</a:t>
            </a:r>
            <a:r>
              <a:rPr lang="en-US" dirty="0" smtClean="0">
                <a:solidFill>
                  <a:schemeClr val="accent1"/>
                </a:solidFill>
              </a:rPr>
              <a:t>5:13-15</a:t>
            </a:r>
            <a:r>
              <a:rPr lang="en-US" dirty="0" smtClean="0"/>
              <a:t>)</a:t>
            </a:r>
          </a:p>
        </p:txBody>
      </p:sp>
    </p:spTree>
  </p:cSld>
  <p:clrMapOvr>
    <a:masterClrMapping/>
  </p:clrMapOvr>
  <p:transition>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Freedom (</a:t>
            </a:r>
            <a:r>
              <a:rPr lang="en-US" sz="3600" dirty="0">
                <a:solidFill>
                  <a:schemeClr val="accent1"/>
                </a:solidFill>
              </a:rPr>
              <a:t>5:1-15</a:t>
            </a:r>
            <a:r>
              <a:rPr lang="en-US" sz="3600" dirty="0"/>
              <a:t>)</a:t>
            </a:r>
          </a:p>
        </p:txBody>
      </p:sp>
      <p:sp>
        <p:nvSpPr>
          <p:cNvPr id="3" name="Content Placeholder 2"/>
          <p:cNvSpPr>
            <a:spLocks noGrp="1"/>
          </p:cNvSpPr>
          <p:nvPr>
            <p:ph idx="1"/>
          </p:nvPr>
        </p:nvSpPr>
        <p:spPr>
          <a:xfrm>
            <a:off x="457200" y="762000"/>
            <a:ext cx="8229600" cy="6096000"/>
          </a:xfrm>
        </p:spPr>
        <p:txBody>
          <a:bodyPr>
            <a:normAutofit lnSpcReduction="10000"/>
          </a:bodyPr>
          <a:lstStyle/>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1</a:t>
            </a:r>
            <a:r>
              <a:rPr lang="en-US" sz="2400" i="1" dirty="0" smtClean="0">
                <a:solidFill>
                  <a:srgbClr val="AD2E27"/>
                </a:solidFill>
                <a:latin typeface="Cambria" pitchFamily="18" charset="0"/>
              </a:rPr>
              <a:t> It is for freedom that Christ has set us free. Stand firm, then, and do not let yourselves be burdened again by a yoke of slavery.</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2</a:t>
            </a:r>
            <a:r>
              <a:rPr lang="en-US" sz="2400" i="1" dirty="0" smtClean="0">
                <a:solidFill>
                  <a:srgbClr val="AD2E27"/>
                </a:solidFill>
                <a:latin typeface="Cambria" pitchFamily="18" charset="0"/>
              </a:rPr>
              <a:t> Mark my words! I, Paul, tell you that if you let yourselves be circumcised, Christ will be of no value to you at all.</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3</a:t>
            </a:r>
            <a:r>
              <a:rPr lang="en-US" sz="2400" i="1" dirty="0" smtClean="0">
                <a:solidFill>
                  <a:srgbClr val="AD2E27"/>
                </a:solidFill>
                <a:latin typeface="Cambria" pitchFamily="18" charset="0"/>
              </a:rPr>
              <a:t> Again I declare to every man who lets himself be circumcised that he is obligated to obey the whole law.</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4</a:t>
            </a:r>
            <a:r>
              <a:rPr lang="en-US" sz="2400" i="1" dirty="0" smtClean="0">
                <a:solidFill>
                  <a:srgbClr val="AD2E27"/>
                </a:solidFill>
                <a:latin typeface="Cambria" pitchFamily="18" charset="0"/>
              </a:rPr>
              <a:t> You who are trying to be justified by law have been alienated from Christ; you have fallen away from grace.</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5</a:t>
            </a:r>
            <a:r>
              <a:rPr lang="en-US" sz="2400" i="1" dirty="0" smtClean="0">
                <a:solidFill>
                  <a:srgbClr val="AD2E27"/>
                </a:solidFill>
                <a:latin typeface="Cambria" pitchFamily="18" charset="0"/>
              </a:rPr>
              <a:t> But by faith we eagerly await through the Spirit the righteousness for which we hope.</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6</a:t>
            </a:r>
            <a:r>
              <a:rPr lang="en-US" sz="2400" i="1" dirty="0" smtClean="0">
                <a:solidFill>
                  <a:srgbClr val="AD2E27"/>
                </a:solidFill>
                <a:latin typeface="Cambria" pitchFamily="18" charset="0"/>
              </a:rPr>
              <a:t> For in Christ Jesus neither circumcision nor uncircumcision has any value. The only thing that counts is faith expressing itself through love.</a:t>
            </a:r>
          </a:p>
        </p:txBody>
      </p:sp>
    </p:spTree>
  </p:cSld>
  <p:clrMapOvr>
    <a:masterClrMapping/>
  </p:clrMapOvr>
  <p:transition>
    <p:plus/>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Use Your Freedom to Serve </a:t>
            </a:r>
            <a:r>
              <a:rPr lang="en-US" sz="3600" dirty="0" smtClean="0"/>
              <a:t>(</a:t>
            </a:r>
            <a:r>
              <a:rPr lang="en-US" sz="3600" dirty="0">
                <a:solidFill>
                  <a:schemeClr val="accent1"/>
                </a:solidFill>
              </a:rPr>
              <a:t>5:13-15</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13</a:t>
            </a:r>
            <a:r>
              <a:rPr lang="en-US" i="1" dirty="0" smtClean="0">
                <a:solidFill>
                  <a:srgbClr val="AD2E27"/>
                </a:solidFill>
                <a:latin typeface="Cambria" pitchFamily="18" charset="0"/>
              </a:rPr>
              <a:t> You, my brothers, were called to be free. But do not use your freedom to indulge the sinful nature; rather, serve </a:t>
            </a:r>
            <a:r>
              <a:rPr lang="en-US" i="1" dirty="0" smtClean="0">
                <a:latin typeface="Cambria" pitchFamily="18" charset="0"/>
              </a:rPr>
              <a:t>[literally, “render slave service to”]</a:t>
            </a:r>
            <a:r>
              <a:rPr lang="en-US" i="1" dirty="0" smtClean="0">
                <a:solidFill>
                  <a:srgbClr val="AD2E27"/>
                </a:solidFill>
                <a:latin typeface="Cambria" pitchFamily="18" charset="0"/>
              </a:rPr>
              <a:t> one another in love.</a:t>
            </a:r>
          </a:p>
          <a:p>
            <a:pPr marL="344488" indent="-344488" rtl="0">
              <a:buNone/>
            </a:pPr>
            <a:endParaRPr lang="en-US" sz="1000" i="1" dirty="0" smtClean="0">
              <a:solidFill>
                <a:srgbClr val="AD2E27"/>
              </a:solidFill>
              <a:latin typeface="Cambria" pitchFamily="18" charset="0"/>
            </a:endParaRPr>
          </a:p>
          <a:p>
            <a:r>
              <a:rPr lang="en-US" dirty="0" smtClean="0"/>
              <a:t>Paul reminds us again that we are free but now gives:</a:t>
            </a:r>
          </a:p>
          <a:p>
            <a:pPr lvl="1"/>
            <a:r>
              <a:rPr lang="en-US" sz="2400" b="1" dirty="0" smtClean="0"/>
              <a:t>A Warning</a:t>
            </a:r>
            <a:r>
              <a:rPr lang="en-US" sz="2400" dirty="0" smtClean="0"/>
              <a:t>: Do </a:t>
            </a:r>
            <a:r>
              <a:rPr lang="en-US" sz="2400" b="1" i="1" dirty="0" smtClean="0"/>
              <a:t>not</a:t>
            </a:r>
            <a:r>
              <a:rPr lang="en-US" sz="2400" dirty="0" smtClean="0"/>
              <a:t> use your freedom to indulge your sinful nature.</a:t>
            </a:r>
          </a:p>
          <a:p>
            <a:pPr lvl="1"/>
            <a:r>
              <a:rPr lang="en-US" sz="2400" b="1" dirty="0" smtClean="0"/>
              <a:t>An Appeal</a:t>
            </a:r>
            <a:r>
              <a:rPr lang="en-US" sz="2400" dirty="0" smtClean="0"/>
              <a:t>: Use your freedom to serve one another in love.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Use Your Freedom to Serve </a:t>
            </a:r>
            <a:r>
              <a:rPr lang="en-US" sz="3600" dirty="0" smtClean="0"/>
              <a:t>(</a:t>
            </a:r>
            <a:r>
              <a:rPr lang="en-US" sz="3600" dirty="0">
                <a:solidFill>
                  <a:schemeClr val="accent1"/>
                </a:solidFill>
              </a:rPr>
              <a:t>5:13-15</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buNone/>
            </a:pPr>
            <a:r>
              <a:rPr lang="en-US" baseline="30000" dirty="0" smtClean="0"/>
              <a:t>13</a:t>
            </a:r>
            <a:r>
              <a:rPr lang="en-US" i="1" dirty="0" smtClean="0">
                <a:solidFill>
                  <a:srgbClr val="AD2E27"/>
                </a:solidFill>
                <a:latin typeface="Cambria" pitchFamily="18" charset="0"/>
              </a:rPr>
              <a:t> You, my brothers, were called to be free. But do not use your freedom to indulge the sinful nature; rather, serve </a:t>
            </a:r>
            <a:r>
              <a:rPr lang="en-US" i="1" dirty="0" smtClean="0">
                <a:latin typeface="Cambria" pitchFamily="18" charset="0"/>
              </a:rPr>
              <a:t>[literally, “render slave service to”]</a:t>
            </a:r>
            <a:r>
              <a:rPr lang="en-US" i="1" dirty="0" smtClean="0">
                <a:solidFill>
                  <a:srgbClr val="AD2E27"/>
                </a:solidFill>
                <a:latin typeface="Cambria" pitchFamily="18" charset="0"/>
              </a:rPr>
              <a:t> one another in love.</a:t>
            </a:r>
          </a:p>
          <a:p>
            <a:pPr marL="344488" indent="-344488" rtl="0">
              <a:buNone/>
            </a:pPr>
            <a:endParaRPr lang="en-US" sz="1000" i="1" dirty="0" smtClean="0">
              <a:solidFill>
                <a:srgbClr val="AD2E27"/>
              </a:solidFill>
              <a:latin typeface="Cambria" pitchFamily="18" charset="0"/>
            </a:endParaRPr>
          </a:p>
          <a:p>
            <a:r>
              <a:rPr lang="en-US" dirty="0" smtClean="0"/>
              <a:t>Paul warns here against a </a:t>
            </a:r>
            <a:r>
              <a:rPr lang="en-US" b="1" i="1" dirty="0" smtClean="0"/>
              <a:t>misuse</a:t>
            </a:r>
            <a:r>
              <a:rPr lang="en-US" dirty="0" smtClean="0"/>
              <a:t> of Christian freedom: libertinism – a view that since we are free from the law we are now free to sin! (cf. </a:t>
            </a:r>
            <a:r>
              <a:rPr lang="en-US" dirty="0" smtClean="0">
                <a:solidFill>
                  <a:schemeClr val="accent1"/>
                </a:solidFill>
              </a:rPr>
              <a:t>Rom 6:15</a:t>
            </a:r>
            <a:r>
              <a:rPr lang="en-US" dirty="0" smtClean="0"/>
              <a:t>)</a:t>
            </a:r>
          </a:p>
          <a:p>
            <a:r>
              <a:rPr lang="en-US" dirty="0" smtClean="0"/>
              <a:t>Some would argue that the solution to libertinism is more law – Paul would not agree. The solution that Paul offers here is to serve one another in love.</a:t>
            </a:r>
          </a:p>
          <a:p>
            <a:r>
              <a:rPr lang="en-US" dirty="0" smtClean="0"/>
              <a:t>We shouldn’t miss the irony that while Paul has spent most of this letter arguing </a:t>
            </a:r>
            <a:r>
              <a:rPr lang="en-US" b="1" i="1" dirty="0" smtClean="0"/>
              <a:t>against slavery </a:t>
            </a:r>
            <a:r>
              <a:rPr lang="en-US" dirty="0" smtClean="0"/>
              <a:t>(to the Law), he now argues </a:t>
            </a:r>
            <a:r>
              <a:rPr lang="en-US" b="1" i="1" dirty="0" smtClean="0"/>
              <a:t>for slavery </a:t>
            </a:r>
            <a:r>
              <a:rPr lang="en-US" dirty="0" smtClean="0"/>
              <a:t>– a </a:t>
            </a:r>
            <a:r>
              <a:rPr lang="en-US" b="1" i="1" dirty="0" smtClean="0"/>
              <a:t>good</a:t>
            </a:r>
            <a:r>
              <a:rPr lang="en-US" dirty="0" smtClean="0"/>
              <a:t> slavery where we serve one another in love.</a:t>
            </a:r>
          </a:p>
          <a:p>
            <a:endParaRPr lang="en-US" dirty="0" smtClean="0"/>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Use Your Freedom to Serve </a:t>
            </a:r>
            <a:r>
              <a:rPr lang="en-US" sz="3600" dirty="0" smtClean="0"/>
              <a:t>(</a:t>
            </a:r>
            <a:r>
              <a:rPr lang="en-US" sz="3600" dirty="0">
                <a:solidFill>
                  <a:schemeClr val="accent1"/>
                </a:solidFill>
              </a:rPr>
              <a:t>5:13-15</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buNone/>
            </a:pPr>
            <a:r>
              <a:rPr lang="en-US" baseline="30000" dirty="0" smtClean="0"/>
              <a:t>14</a:t>
            </a:r>
            <a:r>
              <a:rPr lang="en-US" i="1" dirty="0" smtClean="0">
                <a:solidFill>
                  <a:srgbClr val="AD2E27"/>
                </a:solidFill>
                <a:latin typeface="Cambria" pitchFamily="18" charset="0"/>
              </a:rPr>
              <a:t> The entire law is summed up in a single command </a:t>
            </a:r>
            <a:r>
              <a:rPr lang="en-US" i="1" dirty="0" smtClean="0">
                <a:latin typeface="Cambria" pitchFamily="18" charset="0"/>
              </a:rPr>
              <a:t>[as Leviticus 19:18b says] </a:t>
            </a:r>
            <a:r>
              <a:rPr lang="en-US" i="1" dirty="0" smtClean="0">
                <a:solidFill>
                  <a:srgbClr val="AD2E27"/>
                </a:solidFill>
                <a:latin typeface="Cambria" pitchFamily="18" charset="0"/>
              </a:rPr>
              <a:t>: "Love your neighbor as yourself.”</a:t>
            </a:r>
          </a:p>
          <a:p>
            <a:pPr marL="344488" indent="-344488" rtl="0">
              <a:buNone/>
            </a:pPr>
            <a:endParaRPr lang="en-US" sz="1000" i="1" dirty="0" smtClean="0">
              <a:solidFill>
                <a:srgbClr val="AD2E27"/>
              </a:solidFill>
              <a:latin typeface="Cambria" pitchFamily="18" charset="0"/>
            </a:endParaRPr>
          </a:p>
          <a:p>
            <a:r>
              <a:rPr lang="en-US" i="1" dirty="0" smtClean="0">
                <a:latin typeface="Cambria" pitchFamily="18" charset="0"/>
              </a:rPr>
              <a:t>Paul speaks here of Christians fulfilling the law. Is it that having made such a great show of throwing the law through the front door, Paul now unobtrusively readmits it through the back door? Does v.14 indicate something of a fundamental inconsistency in Paul’s thought? </a:t>
            </a:r>
            <a:r>
              <a:rPr lang="en-US" dirty="0" smtClean="0"/>
              <a:t>(Richard </a:t>
            </a:r>
            <a:r>
              <a:rPr lang="en-US" dirty="0" err="1" smtClean="0"/>
              <a:t>Longnecker</a:t>
            </a:r>
            <a:r>
              <a:rPr lang="en-US" dirty="0" smtClean="0"/>
              <a:t> on Galatians, p.241-2)</a:t>
            </a:r>
          </a:p>
          <a:p>
            <a:r>
              <a:rPr lang="en-US" dirty="0" smtClean="0"/>
              <a:t>A key thing to notice is that Paul does not speak here (nor in Rom 13:8-10 where he makes a similar statement) of “doing” the law, but of “fulfilling” the Law. </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Use Your Freedom to Serve </a:t>
            </a:r>
            <a:r>
              <a:rPr lang="en-US" sz="3600" dirty="0" smtClean="0"/>
              <a:t>(</a:t>
            </a:r>
            <a:r>
              <a:rPr lang="en-US" sz="3600" dirty="0">
                <a:solidFill>
                  <a:schemeClr val="accent1"/>
                </a:solidFill>
              </a:rPr>
              <a:t>5:13-15</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14</a:t>
            </a:r>
            <a:r>
              <a:rPr lang="en-US" i="1" dirty="0" smtClean="0">
                <a:solidFill>
                  <a:srgbClr val="AD2E27"/>
                </a:solidFill>
                <a:latin typeface="Cambria" pitchFamily="18" charset="0"/>
              </a:rPr>
              <a:t> The entire law is summed up in a single command </a:t>
            </a:r>
            <a:r>
              <a:rPr lang="en-US" i="1" dirty="0" smtClean="0">
                <a:latin typeface="Cambria" pitchFamily="18" charset="0"/>
              </a:rPr>
              <a:t>[as Leviticus 19:18b says] </a:t>
            </a:r>
            <a:r>
              <a:rPr lang="en-US" i="1" dirty="0" smtClean="0">
                <a:solidFill>
                  <a:srgbClr val="AD2E27"/>
                </a:solidFill>
                <a:latin typeface="Cambria" pitchFamily="18" charset="0"/>
              </a:rPr>
              <a:t>: "Love your neighbor as yourself.”</a:t>
            </a:r>
          </a:p>
          <a:p>
            <a:pPr marL="344488" indent="-344488" rtl="0">
              <a:buNone/>
            </a:pPr>
            <a:endParaRPr lang="en-US" sz="1000" i="1" dirty="0" smtClean="0">
              <a:solidFill>
                <a:srgbClr val="AD2E27"/>
              </a:solidFill>
              <a:latin typeface="Cambria" pitchFamily="18" charset="0"/>
            </a:endParaRPr>
          </a:p>
          <a:p>
            <a:r>
              <a:rPr lang="en-US" dirty="0" smtClean="0"/>
              <a:t>The focus of Paul’s statement is not on law, but on love.</a:t>
            </a:r>
          </a:p>
          <a:p>
            <a:r>
              <a:rPr lang="en-US" dirty="0" smtClean="0"/>
              <a:t>So it is love - love that responds to Christ’s love -  that defines our new life in Christ (cf. </a:t>
            </a:r>
            <a:r>
              <a:rPr lang="en-US" dirty="0" smtClean="0">
                <a:solidFill>
                  <a:schemeClr val="accent1"/>
                </a:solidFill>
              </a:rPr>
              <a:t>2:20</a:t>
            </a:r>
            <a:r>
              <a:rPr lang="en-US" dirty="0" smtClean="0"/>
              <a:t>).</a:t>
            </a:r>
          </a:p>
          <a:p>
            <a:r>
              <a:rPr lang="en-US" dirty="0" smtClean="0"/>
              <a:t>Ultimately, we can fulfill the law by loving one another (in response to Christ’s love) because Christ, acting on our behalf came and fulfilled the law’s requirements (cf. </a:t>
            </a:r>
            <a:r>
              <a:rPr lang="en-US" dirty="0" smtClean="0">
                <a:solidFill>
                  <a:schemeClr val="accent1"/>
                </a:solidFill>
              </a:rPr>
              <a:t>Mat 5:17ff</a:t>
            </a:r>
            <a:r>
              <a:rPr lang="en-US" dirty="0" smtClean="0"/>
              <a:t>)</a:t>
            </a:r>
          </a:p>
          <a:p>
            <a:endParaRPr lang="en-US" dirty="0" smtClean="0"/>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Use Your Freedom to Serve </a:t>
            </a:r>
            <a:r>
              <a:rPr lang="en-US" sz="3600" dirty="0" smtClean="0"/>
              <a:t>(</a:t>
            </a:r>
            <a:r>
              <a:rPr lang="en-US" sz="3600" dirty="0">
                <a:solidFill>
                  <a:schemeClr val="accent1"/>
                </a:solidFill>
              </a:rPr>
              <a:t>5:13-15</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15</a:t>
            </a:r>
            <a:r>
              <a:rPr lang="en-US" i="1" dirty="0" smtClean="0">
                <a:solidFill>
                  <a:srgbClr val="AD2E27"/>
                </a:solidFill>
                <a:latin typeface="Cambria" pitchFamily="18" charset="0"/>
              </a:rPr>
              <a:t> If you keep on biting and devouring each other, watch out or you will be destroyed by each other.</a:t>
            </a:r>
          </a:p>
          <a:p>
            <a:pPr marL="344488" indent="-344488" rtl="0">
              <a:buNone/>
            </a:pPr>
            <a:endParaRPr lang="en-US" sz="1000" i="1" dirty="0" smtClean="0">
              <a:solidFill>
                <a:srgbClr val="AD2E27"/>
              </a:solidFill>
              <a:latin typeface="Cambria" pitchFamily="18" charset="0"/>
            </a:endParaRPr>
          </a:p>
          <a:p>
            <a:r>
              <a:rPr lang="en-US" dirty="0" smtClean="0"/>
              <a:t>An alternative to the kind of love that we are to have for one another is described in the vivid illustration that Paul gives in vs. 15: We can end up like wild beasts who, in a fight to the death end up destroying each other.</a:t>
            </a:r>
          </a:p>
          <a:p>
            <a:endParaRPr lang="en-US" dirty="0" smtClean="0"/>
          </a:p>
        </p:txBody>
      </p:sp>
    </p:spTree>
  </p:cSld>
  <p:clrMapOvr>
    <a:masterClrMapping/>
  </p:clrMapOvr>
  <p:transition>
    <p:plus/>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the Spirit (</a:t>
            </a:r>
            <a:r>
              <a:rPr lang="en-US" sz="3600" dirty="0">
                <a:solidFill>
                  <a:schemeClr val="accent1"/>
                </a:solidFill>
              </a:rPr>
              <a:t>5:16-26</a:t>
            </a:r>
            <a:r>
              <a:rPr lang="en-US" sz="3600" dirty="0"/>
              <a:t>)</a:t>
            </a:r>
          </a:p>
        </p:txBody>
      </p:sp>
      <p:sp>
        <p:nvSpPr>
          <p:cNvPr id="3" name="Content Placeholder 2"/>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2400" baseline="30000" dirty="0" smtClean="0"/>
              <a:t>16</a:t>
            </a:r>
            <a:r>
              <a:rPr lang="en-US" sz="2400" i="1" dirty="0" smtClean="0">
                <a:solidFill>
                  <a:srgbClr val="AD2E27"/>
                </a:solidFill>
                <a:latin typeface="Cambria" pitchFamily="18" charset="0"/>
              </a:rPr>
              <a:t> So I say, live by the Spirit, and you will not gratify the desires of the sinful nature.</a:t>
            </a:r>
          </a:p>
          <a:p>
            <a:pPr marL="233363" indent="-233363" rtl="0">
              <a:lnSpc>
                <a:spcPct val="120000"/>
              </a:lnSpc>
              <a:buNone/>
            </a:pPr>
            <a:r>
              <a:rPr lang="en-US" sz="2400" i="1" dirty="0" smtClean="0">
                <a:solidFill>
                  <a:srgbClr val="AD2E27"/>
                </a:solidFill>
                <a:latin typeface="Cambria" pitchFamily="18" charset="0"/>
              </a:rPr>
              <a:t> </a:t>
            </a:r>
            <a:r>
              <a:rPr lang="en-US" sz="2400" baseline="30000" dirty="0" smtClean="0"/>
              <a:t>17</a:t>
            </a:r>
            <a:r>
              <a:rPr lang="en-US" sz="2400" i="1" dirty="0" smtClean="0">
                <a:solidFill>
                  <a:srgbClr val="AD2E27"/>
                </a:solidFill>
                <a:latin typeface="Cambria" pitchFamily="18" charset="0"/>
              </a:rPr>
              <a:t> For the sinful nature desires what is contrary to the Spirit, and the Spirit what is contrary to the sinful nature. They are in conflict with each other, so that you do not do what you want.</a:t>
            </a:r>
          </a:p>
          <a:p>
            <a:pPr marL="233363" indent="-233363" rtl="0">
              <a:lnSpc>
                <a:spcPct val="120000"/>
              </a:lnSpc>
              <a:buNone/>
            </a:pPr>
            <a:r>
              <a:rPr lang="en-US" sz="2400" i="1" dirty="0" smtClean="0">
                <a:solidFill>
                  <a:srgbClr val="AD2E27"/>
                </a:solidFill>
                <a:latin typeface="Cambria" pitchFamily="18" charset="0"/>
              </a:rPr>
              <a:t> </a:t>
            </a:r>
            <a:r>
              <a:rPr lang="en-US" sz="2400" baseline="30000" dirty="0" smtClean="0"/>
              <a:t>18</a:t>
            </a:r>
            <a:r>
              <a:rPr lang="en-US" sz="2400" i="1" dirty="0" smtClean="0">
                <a:solidFill>
                  <a:srgbClr val="AD2E27"/>
                </a:solidFill>
                <a:latin typeface="Cambria" pitchFamily="18" charset="0"/>
              </a:rPr>
              <a:t> But if you are led by the Spirit, you are not under law.</a:t>
            </a:r>
          </a:p>
          <a:p>
            <a:pPr marL="233363" indent="-233363" rtl="0">
              <a:lnSpc>
                <a:spcPct val="120000"/>
              </a:lnSpc>
              <a:buNone/>
            </a:pPr>
            <a:r>
              <a:rPr lang="en-US" sz="2400" i="1" dirty="0" smtClean="0">
                <a:solidFill>
                  <a:srgbClr val="AD2E27"/>
                </a:solidFill>
                <a:latin typeface="Cambria" pitchFamily="18" charset="0"/>
              </a:rPr>
              <a:t> </a:t>
            </a:r>
            <a:r>
              <a:rPr lang="en-US" sz="2400" baseline="30000" dirty="0" smtClean="0"/>
              <a:t>19</a:t>
            </a:r>
            <a:r>
              <a:rPr lang="en-US" sz="2400" i="1" dirty="0" smtClean="0">
                <a:solidFill>
                  <a:srgbClr val="AD2E27"/>
                </a:solidFill>
                <a:latin typeface="Cambria" pitchFamily="18" charset="0"/>
              </a:rPr>
              <a:t> The acts of the sinful nature are obvious: sexual immorality, impurity and debauchery;</a:t>
            </a:r>
          </a:p>
          <a:p>
            <a:pPr marL="233363" indent="-233363" rtl="0">
              <a:lnSpc>
                <a:spcPct val="120000"/>
              </a:lnSpc>
              <a:buNone/>
            </a:pPr>
            <a:r>
              <a:rPr lang="en-US" sz="2400" i="1" dirty="0" smtClean="0">
                <a:solidFill>
                  <a:srgbClr val="AD2E27"/>
                </a:solidFill>
                <a:latin typeface="Cambria" pitchFamily="18" charset="0"/>
              </a:rPr>
              <a:t> </a:t>
            </a:r>
            <a:r>
              <a:rPr lang="en-US" sz="2400" baseline="30000" dirty="0" smtClean="0"/>
              <a:t>20</a:t>
            </a:r>
            <a:r>
              <a:rPr lang="en-US" sz="2400" i="1" dirty="0" smtClean="0">
                <a:solidFill>
                  <a:srgbClr val="AD2E27"/>
                </a:solidFill>
                <a:latin typeface="Cambria" pitchFamily="18" charset="0"/>
              </a:rPr>
              <a:t> idolatry and witchcraft; hatred, discord, jealousy, fits of rage, selfish ambition, dissensions, factions</a:t>
            </a:r>
          </a:p>
          <a:p>
            <a:pPr marL="233363" indent="-233363" rtl="0">
              <a:lnSpc>
                <a:spcPct val="120000"/>
              </a:lnSpc>
              <a:buNone/>
            </a:pPr>
            <a:r>
              <a:rPr lang="en-US" sz="2400" i="1" dirty="0" smtClean="0">
                <a:solidFill>
                  <a:srgbClr val="AD2E27"/>
                </a:solidFill>
                <a:latin typeface="Cambria" pitchFamily="18" charset="0"/>
              </a:rPr>
              <a:t> </a:t>
            </a:r>
            <a:r>
              <a:rPr lang="en-US" sz="2400" baseline="30000" dirty="0" smtClean="0"/>
              <a:t>21</a:t>
            </a:r>
            <a:r>
              <a:rPr lang="en-US" sz="2400" i="1" dirty="0" smtClean="0">
                <a:solidFill>
                  <a:srgbClr val="AD2E27"/>
                </a:solidFill>
                <a:latin typeface="Cambria" pitchFamily="18" charset="0"/>
              </a:rPr>
              <a:t> and envy; drunkenness, orgies, and the like. I warn you, as I did before, that those who live like this will not inherit the kingdom of God.</a:t>
            </a:r>
          </a:p>
          <a:p>
            <a:pPr marL="284163" indent="-284163" rtl="0">
              <a:lnSpc>
                <a:spcPct val="120000"/>
              </a:lnSpc>
              <a:buNone/>
            </a:pPr>
            <a:endParaRPr lang="en-US" sz="2400" i="1" dirty="0" smtClean="0">
              <a:solidFill>
                <a:srgbClr val="AD2E27"/>
              </a:solidFill>
              <a:latin typeface="Cambria" pitchFamily="18" charset="0"/>
            </a:endParaRPr>
          </a:p>
        </p:txBody>
      </p:sp>
    </p:spTree>
  </p:cSld>
  <p:clrMapOvr>
    <a:masterClrMapping/>
  </p:clrMapOvr>
  <p:transition>
    <p:plus/>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the Spirit (</a:t>
            </a:r>
            <a:r>
              <a:rPr lang="en-US" sz="3600" dirty="0">
                <a:solidFill>
                  <a:schemeClr val="accent1"/>
                </a:solidFill>
              </a:rPr>
              <a:t>5:16-26</a:t>
            </a:r>
            <a:r>
              <a:rPr lang="en-US" sz="3600" dirty="0"/>
              <a:t>)</a:t>
            </a:r>
          </a:p>
        </p:txBody>
      </p:sp>
      <p:sp>
        <p:nvSpPr>
          <p:cNvPr id="3" name="Content Placeholder 2"/>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2400" baseline="30000" dirty="0" smtClean="0"/>
              <a:t>22</a:t>
            </a:r>
            <a:r>
              <a:rPr lang="en-US" sz="2400" i="1" dirty="0" smtClean="0">
                <a:solidFill>
                  <a:srgbClr val="AD2E27"/>
                </a:solidFill>
                <a:latin typeface="Cambria" pitchFamily="18" charset="0"/>
              </a:rPr>
              <a:t> But the fruit of the Spirit is love, joy, peace, patience, kindness, goodness, faithfulness,</a:t>
            </a:r>
          </a:p>
          <a:p>
            <a:pPr marL="233363" indent="-233363" rtl="0">
              <a:lnSpc>
                <a:spcPct val="120000"/>
              </a:lnSpc>
              <a:buNone/>
            </a:pPr>
            <a:r>
              <a:rPr lang="en-US" sz="2400" i="1" dirty="0" smtClean="0">
                <a:solidFill>
                  <a:srgbClr val="AD2E27"/>
                </a:solidFill>
                <a:latin typeface="Cambria" pitchFamily="18" charset="0"/>
              </a:rPr>
              <a:t> </a:t>
            </a:r>
            <a:r>
              <a:rPr lang="en-US" sz="2400" baseline="30000" dirty="0" smtClean="0"/>
              <a:t>23</a:t>
            </a:r>
            <a:r>
              <a:rPr lang="en-US" sz="2400" i="1" dirty="0" smtClean="0">
                <a:solidFill>
                  <a:srgbClr val="AD2E27"/>
                </a:solidFill>
                <a:latin typeface="Cambria" pitchFamily="18" charset="0"/>
              </a:rPr>
              <a:t> gentleness and self-control. Against such things there is no law.</a:t>
            </a:r>
          </a:p>
          <a:p>
            <a:pPr marL="233363" indent="-233363" rtl="0">
              <a:lnSpc>
                <a:spcPct val="120000"/>
              </a:lnSpc>
              <a:buNone/>
            </a:pPr>
            <a:r>
              <a:rPr lang="en-US" sz="2400" i="1" dirty="0" smtClean="0">
                <a:solidFill>
                  <a:srgbClr val="AD2E27"/>
                </a:solidFill>
                <a:latin typeface="Cambria" pitchFamily="18" charset="0"/>
              </a:rPr>
              <a:t> </a:t>
            </a:r>
            <a:r>
              <a:rPr lang="en-US" sz="2400" baseline="30000" dirty="0" smtClean="0"/>
              <a:t>24</a:t>
            </a:r>
            <a:r>
              <a:rPr lang="en-US" sz="2400" i="1" dirty="0" smtClean="0">
                <a:solidFill>
                  <a:srgbClr val="AD2E27"/>
                </a:solidFill>
                <a:latin typeface="Cambria" pitchFamily="18" charset="0"/>
              </a:rPr>
              <a:t> Those who belong to Christ Jesus have crucified the sinful nature with its passions and desires.</a:t>
            </a:r>
          </a:p>
          <a:p>
            <a:pPr marL="233363" indent="-233363" rtl="0">
              <a:lnSpc>
                <a:spcPct val="120000"/>
              </a:lnSpc>
              <a:buNone/>
            </a:pPr>
            <a:r>
              <a:rPr lang="en-US" sz="2400" i="1" dirty="0" smtClean="0">
                <a:solidFill>
                  <a:srgbClr val="AD2E27"/>
                </a:solidFill>
                <a:latin typeface="Cambria" pitchFamily="18" charset="0"/>
              </a:rPr>
              <a:t> </a:t>
            </a:r>
            <a:r>
              <a:rPr lang="en-US" sz="2400" baseline="30000" dirty="0" smtClean="0"/>
              <a:t>25</a:t>
            </a:r>
            <a:r>
              <a:rPr lang="en-US" sz="2400" i="1" dirty="0" smtClean="0">
                <a:solidFill>
                  <a:srgbClr val="AD2E27"/>
                </a:solidFill>
                <a:latin typeface="Cambria" pitchFamily="18" charset="0"/>
              </a:rPr>
              <a:t> Since we live by the Spirit, let us keep in step with the Spirit.</a:t>
            </a:r>
          </a:p>
          <a:p>
            <a:pPr marL="233363" indent="-233363" rtl="0">
              <a:lnSpc>
                <a:spcPct val="120000"/>
              </a:lnSpc>
              <a:buNone/>
            </a:pPr>
            <a:r>
              <a:rPr lang="en-US" sz="2400" i="1" dirty="0" smtClean="0">
                <a:solidFill>
                  <a:srgbClr val="AD2E27"/>
                </a:solidFill>
                <a:latin typeface="Cambria" pitchFamily="18" charset="0"/>
              </a:rPr>
              <a:t> </a:t>
            </a:r>
            <a:r>
              <a:rPr lang="en-US" sz="2400" baseline="30000" dirty="0" smtClean="0"/>
              <a:t>26</a:t>
            </a:r>
            <a:r>
              <a:rPr lang="en-US" sz="2400" i="1" dirty="0" smtClean="0">
                <a:solidFill>
                  <a:srgbClr val="AD2E27"/>
                </a:solidFill>
                <a:latin typeface="Cambria" pitchFamily="18" charset="0"/>
              </a:rPr>
              <a:t> Let us not become conceited, provoking and envying each other.</a:t>
            </a:r>
          </a:p>
          <a:p>
            <a:pPr marL="284163" indent="-284163" rtl="0">
              <a:lnSpc>
                <a:spcPct val="120000"/>
              </a:lnSpc>
              <a:buNone/>
            </a:pPr>
            <a:endParaRPr lang="en-US" sz="2400" i="1" dirty="0" smtClean="0">
              <a:solidFill>
                <a:srgbClr val="AD2E27"/>
              </a:solidFill>
              <a:latin typeface="Cambria" pitchFamily="18" charset="0"/>
            </a:endParaRPr>
          </a:p>
        </p:txBody>
      </p:sp>
    </p:spTree>
  </p:cSld>
  <p:clrMapOvr>
    <a:masterClrMapping/>
  </p:clrMapOvr>
  <p:transition>
    <p:plus/>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Paul’s Letter to the Galatians</a:t>
            </a:r>
            <a:endParaRPr lang="en-US" dirty="0"/>
          </a:p>
        </p:txBody>
      </p:sp>
      <p:sp>
        <p:nvSpPr>
          <p:cNvPr id="3" name="Content Placeholder 2"/>
          <p:cNvSpPr>
            <a:spLocks noGrp="1"/>
          </p:cNvSpPr>
          <p:nvPr>
            <p:ph idx="1"/>
          </p:nvPr>
        </p:nvSpPr>
        <p:spPr>
          <a:xfrm>
            <a:off x="457200" y="1600200"/>
            <a:ext cx="8229600" cy="5105400"/>
          </a:xfrm>
        </p:spPr>
        <p:txBody>
          <a:bodyPr/>
          <a:lstStyle/>
          <a:p>
            <a:r>
              <a:rPr lang="en-US" dirty="0" smtClean="0">
                <a:solidFill>
                  <a:schemeClr val="bg1">
                    <a:lumMod val="50000"/>
                  </a:schemeClr>
                </a:solidFill>
              </a:rPr>
              <a:t>Paul Gives a Short, Authoritative Greeting (1:1-5)</a:t>
            </a:r>
          </a:p>
          <a:p>
            <a:r>
              <a:rPr lang="en-US" dirty="0" smtClean="0">
                <a:solidFill>
                  <a:schemeClr val="bg1">
                    <a:lumMod val="50000"/>
                  </a:schemeClr>
                </a:solidFill>
              </a:rPr>
              <a:t>Paul Gives a Strong Warning (1:6-10)</a:t>
            </a:r>
          </a:p>
          <a:p>
            <a:r>
              <a:rPr lang="en-US" dirty="0" smtClean="0">
                <a:solidFill>
                  <a:schemeClr val="bg1">
                    <a:lumMod val="50000"/>
                  </a:schemeClr>
                </a:solidFill>
              </a:rPr>
              <a:t>Paul Proves That He Received the Gospel Directly from God – Not from Men (1:11-2:14)</a:t>
            </a:r>
          </a:p>
          <a:p>
            <a:r>
              <a:rPr lang="en-US" dirty="0" smtClean="0">
                <a:solidFill>
                  <a:schemeClr val="bg1">
                    <a:lumMod val="50000"/>
                  </a:schemeClr>
                </a:solidFill>
              </a:rPr>
              <a:t>Paul Defends His Law-Free Gospel Using Several Arguments (2:15-4:31)</a:t>
            </a:r>
          </a:p>
          <a:p>
            <a:r>
              <a:rPr lang="en-US" dirty="0" smtClean="0"/>
              <a:t>Paul Teaches the Galatians How to Live Out the Law-Free Gospel. (</a:t>
            </a:r>
            <a:r>
              <a:rPr lang="en-US" dirty="0" smtClean="0">
                <a:solidFill>
                  <a:schemeClr val="accent1"/>
                </a:solidFill>
              </a:rPr>
              <a:t>5:1-6:10</a:t>
            </a:r>
            <a:r>
              <a:rPr lang="en-US" dirty="0" smtClean="0"/>
              <a:t>)</a:t>
            </a:r>
          </a:p>
          <a:p>
            <a:pPr lvl="1"/>
            <a:r>
              <a:rPr lang="en-US" sz="2400" dirty="0" smtClean="0"/>
              <a:t>Living the Gospel in Freedom (</a:t>
            </a:r>
            <a:r>
              <a:rPr lang="en-US" sz="2400" dirty="0" smtClean="0">
                <a:solidFill>
                  <a:schemeClr val="accent1"/>
                </a:solidFill>
              </a:rPr>
              <a:t>5:1-15</a:t>
            </a:r>
            <a:r>
              <a:rPr lang="en-US" sz="2400" dirty="0" smtClean="0"/>
              <a:t>)</a:t>
            </a:r>
          </a:p>
          <a:p>
            <a:pPr lvl="1"/>
            <a:r>
              <a:rPr lang="en-US" sz="2400" dirty="0" smtClean="0"/>
              <a:t>Living the Gospel in the Spirit (</a:t>
            </a:r>
            <a:r>
              <a:rPr lang="en-US" sz="2400" dirty="0" smtClean="0">
                <a:solidFill>
                  <a:schemeClr val="accent1"/>
                </a:solidFill>
              </a:rPr>
              <a:t>5:16-26</a:t>
            </a:r>
            <a:r>
              <a:rPr lang="en-US" sz="2400" dirty="0" smtClean="0"/>
              <a:t>)</a:t>
            </a:r>
          </a:p>
          <a:p>
            <a:pPr lvl="1"/>
            <a:r>
              <a:rPr lang="en-US" sz="2400" dirty="0" smtClean="0"/>
              <a:t>Good to Others (</a:t>
            </a:r>
            <a:r>
              <a:rPr lang="en-US" sz="2400" dirty="0" smtClean="0">
                <a:solidFill>
                  <a:schemeClr val="accent1"/>
                </a:solidFill>
              </a:rPr>
              <a:t>6:1-10</a:t>
            </a:r>
            <a:r>
              <a:rPr lang="en-US" sz="2400"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3">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 calcmode="lin" valueType="num">
                                      <p:cBhvr>
                                        <p:cTn id="1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16" dur="500"/>
                                        <p:tgtEl>
                                          <p:spTgt spid="3">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p:cTn id="2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the Spirit (</a:t>
            </a:r>
            <a:r>
              <a:rPr lang="en-US" sz="3600" dirty="0">
                <a:solidFill>
                  <a:schemeClr val="accent1"/>
                </a:solidFill>
              </a:rPr>
              <a:t>5:16-26</a:t>
            </a:r>
            <a:r>
              <a:rPr lang="en-US" sz="3600" dirty="0"/>
              <a:t>)</a:t>
            </a:r>
          </a:p>
        </p:txBody>
      </p:sp>
      <p:sp>
        <p:nvSpPr>
          <p:cNvPr id="3" name="Content Placeholder 2"/>
          <p:cNvSpPr>
            <a:spLocks noGrp="1"/>
          </p:cNvSpPr>
          <p:nvPr>
            <p:ph idx="1"/>
          </p:nvPr>
        </p:nvSpPr>
        <p:spPr>
          <a:xfrm>
            <a:off x="457200" y="762000"/>
            <a:ext cx="8229600" cy="6096000"/>
          </a:xfrm>
        </p:spPr>
        <p:txBody>
          <a:bodyPr>
            <a:normAutofit/>
          </a:bodyPr>
          <a:lstStyle/>
          <a:p>
            <a:r>
              <a:rPr lang="en-US" dirty="0" smtClean="0"/>
              <a:t>In the previous section of Galatians (</a:t>
            </a:r>
            <a:r>
              <a:rPr lang="en-US" dirty="0" smtClean="0">
                <a:solidFill>
                  <a:schemeClr val="accent1"/>
                </a:solidFill>
              </a:rPr>
              <a:t>5:1-15</a:t>
            </a:r>
            <a:r>
              <a:rPr lang="en-US" dirty="0" smtClean="0"/>
              <a:t>) Paul warned against </a:t>
            </a:r>
            <a:r>
              <a:rPr lang="en-US" b="1" i="1" dirty="0" smtClean="0"/>
              <a:t>two</a:t>
            </a:r>
            <a:r>
              <a:rPr lang="en-US" dirty="0" smtClean="0"/>
              <a:t> possible </a:t>
            </a:r>
            <a:r>
              <a:rPr lang="en-US" b="1" i="1" dirty="0" smtClean="0"/>
              <a:t>abuses</a:t>
            </a:r>
            <a:r>
              <a:rPr lang="en-US" dirty="0" smtClean="0"/>
              <a:t> of the </a:t>
            </a:r>
            <a:r>
              <a:rPr lang="en-US" b="1" i="1" dirty="0" smtClean="0"/>
              <a:t>freedom</a:t>
            </a:r>
            <a:r>
              <a:rPr lang="en-US" dirty="0" smtClean="0"/>
              <a:t> that we have in Christ:</a:t>
            </a:r>
          </a:p>
          <a:p>
            <a:pPr lvl="1"/>
            <a:r>
              <a:rPr lang="en-US" sz="2400" b="1" dirty="0" smtClean="0"/>
              <a:t>Legalism</a:t>
            </a:r>
            <a:r>
              <a:rPr lang="en-US" sz="2400" dirty="0" smtClean="0"/>
              <a:t> – attempting to achieve right standing with God through law-keeping</a:t>
            </a:r>
          </a:p>
          <a:p>
            <a:pPr lvl="1"/>
            <a:r>
              <a:rPr lang="en-US" sz="2400" b="1" dirty="0" smtClean="0"/>
              <a:t>Libertinism</a:t>
            </a:r>
            <a:r>
              <a:rPr lang="en-US" sz="2400" dirty="0" smtClean="0"/>
              <a:t> – viewing our “freedom” as a license to sin and abandoning all efforts to live holy lives.</a:t>
            </a:r>
          </a:p>
          <a:p>
            <a:r>
              <a:rPr lang="en-US" dirty="0" smtClean="0"/>
              <a:t>In this section (</a:t>
            </a:r>
            <a:r>
              <a:rPr lang="en-US" dirty="0" smtClean="0">
                <a:solidFill>
                  <a:schemeClr val="accent1"/>
                </a:solidFill>
              </a:rPr>
              <a:t>5:16-26</a:t>
            </a:r>
            <a:r>
              <a:rPr lang="en-US" dirty="0" smtClean="0"/>
              <a:t>) Paul explains that as Christians we must live out the Gospel in the power of the Holy Spirit.</a:t>
            </a:r>
          </a:p>
          <a:p>
            <a:r>
              <a:rPr lang="en-US" dirty="0" smtClean="0"/>
              <a:t>In doing this we will avoid the two pitfalls (legalism and libertinism) that he warned us about in the previous section.</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the Spirit (</a:t>
            </a:r>
            <a:r>
              <a:rPr lang="en-US" sz="3600" dirty="0">
                <a:solidFill>
                  <a:schemeClr val="accent1"/>
                </a:solidFill>
              </a:rPr>
              <a:t>5:16-26</a:t>
            </a:r>
            <a:r>
              <a:rPr lang="en-US" sz="3600" dirty="0"/>
              <a:t>)</a:t>
            </a:r>
          </a:p>
        </p:txBody>
      </p:sp>
      <p:sp>
        <p:nvSpPr>
          <p:cNvPr id="3" name="Content Placeholder 2"/>
          <p:cNvSpPr>
            <a:spLocks noGrp="1"/>
          </p:cNvSpPr>
          <p:nvPr>
            <p:ph idx="1"/>
          </p:nvPr>
        </p:nvSpPr>
        <p:spPr>
          <a:xfrm>
            <a:off x="457200" y="762000"/>
            <a:ext cx="8229600" cy="6096000"/>
          </a:xfrm>
        </p:spPr>
        <p:txBody>
          <a:bodyPr>
            <a:normAutofit fontScale="92500" lnSpcReduction="10000"/>
          </a:bodyPr>
          <a:lstStyle/>
          <a:p>
            <a:r>
              <a:rPr lang="en-US" dirty="0" smtClean="0"/>
              <a:t>The </a:t>
            </a:r>
            <a:r>
              <a:rPr lang="en-US" b="1" i="1" dirty="0" smtClean="0"/>
              <a:t>primary</a:t>
            </a:r>
            <a:r>
              <a:rPr lang="en-US" dirty="0" smtClean="0"/>
              <a:t> emphasis in this section is on how the Spirit helps us to avoid the pitfall of </a:t>
            </a:r>
            <a:r>
              <a:rPr lang="en-US" b="1" i="1" dirty="0" smtClean="0"/>
              <a:t>libertinism</a:t>
            </a:r>
            <a:r>
              <a:rPr lang="en-US" dirty="0" smtClean="0"/>
              <a:t> by preventing us from gratifying our sinful lusts.</a:t>
            </a:r>
          </a:p>
          <a:p>
            <a:r>
              <a:rPr lang="en-US" dirty="0" smtClean="0"/>
              <a:t>But Paul also shows in this section how life in the Spirit leads us away from </a:t>
            </a:r>
            <a:r>
              <a:rPr lang="en-US" b="1" i="1" dirty="0" smtClean="0"/>
              <a:t>legalism</a:t>
            </a:r>
            <a:r>
              <a:rPr lang="en-US" dirty="0" smtClean="0"/>
              <a:t>:</a:t>
            </a:r>
          </a:p>
          <a:p>
            <a:pPr lvl="1"/>
            <a:r>
              <a:rPr lang="en-US" sz="2600" i="1" dirty="0" smtClean="0">
                <a:solidFill>
                  <a:srgbClr val="AD2E27"/>
                </a:solidFill>
                <a:latin typeface="Cambria" pitchFamily="18" charset="0"/>
              </a:rPr>
              <a:t>But if you are led by the Spirit, you are not under </a:t>
            </a:r>
            <a:r>
              <a:rPr lang="en-US" sz="2600" b="1" i="1" dirty="0" smtClean="0">
                <a:solidFill>
                  <a:srgbClr val="AD2E27"/>
                </a:solidFill>
                <a:latin typeface="Cambria" pitchFamily="18" charset="0"/>
              </a:rPr>
              <a:t>law</a:t>
            </a:r>
            <a:r>
              <a:rPr lang="en-US" sz="2600" i="1" dirty="0" smtClean="0">
                <a:solidFill>
                  <a:srgbClr val="AD2E27"/>
                </a:solidFill>
                <a:latin typeface="Cambria" pitchFamily="18" charset="0"/>
              </a:rPr>
              <a:t>. </a:t>
            </a:r>
            <a:r>
              <a:rPr lang="en-US" sz="2600" dirty="0" smtClean="0"/>
              <a:t>(5:18)</a:t>
            </a:r>
          </a:p>
          <a:p>
            <a:pPr lvl="1"/>
            <a:r>
              <a:rPr lang="en-US" sz="2600" i="1" dirty="0" smtClean="0">
                <a:solidFill>
                  <a:srgbClr val="AD2E27"/>
                </a:solidFill>
                <a:latin typeface="Cambria" pitchFamily="18" charset="0"/>
              </a:rPr>
              <a:t>Against such things there is no </a:t>
            </a:r>
            <a:r>
              <a:rPr lang="en-US" sz="2600" b="1" i="1" dirty="0" smtClean="0">
                <a:solidFill>
                  <a:srgbClr val="AD2E27"/>
                </a:solidFill>
                <a:latin typeface="Cambria" pitchFamily="18" charset="0"/>
              </a:rPr>
              <a:t>law</a:t>
            </a:r>
            <a:r>
              <a:rPr lang="en-US" sz="2600" i="1" dirty="0" smtClean="0">
                <a:solidFill>
                  <a:srgbClr val="AD2E27"/>
                </a:solidFill>
                <a:latin typeface="Cambria" pitchFamily="18" charset="0"/>
              </a:rPr>
              <a:t>. </a:t>
            </a:r>
            <a:r>
              <a:rPr lang="en-US" sz="2600" dirty="0" smtClean="0"/>
              <a:t>(5:23) </a:t>
            </a:r>
          </a:p>
          <a:p>
            <a:r>
              <a:rPr lang="en-US" dirty="0" smtClean="0"/>
              <a:t>In referring to the Spirit’s work in leading us away from libertinism and legalism, Paul uses an number of different phrases that I believe are </a:t>
            </a:r>
            <a:r>
              <a:rPr lang="en-US" b="1" i="1" dirty="0" smtClean="0"/>
              <a:t>synonymous</a:t>
            </a:r>
            <a:r>
              <a:rPr lang="en-US" dirty="0" smtClean="0"/>
              <a:t>, though each phrase emphasizes a different nuance of the Spirit’s work:</a:t>
            </a:r>
          </a:p>
          <a:p>
            <a:pPr lvl="1"/>
            <a:r>
              <a:rPr lang="en-US" sz="2400" dirty="0" smtClean="0"/>
              <a:t>“walk (“live” in the NIV) by the Spirit” (v.16)</a:t>
            </a:r>
          </a:p>
          <a:p>
            <a:pPr lvl="1"/>
            <a:r>
              <a:rPr lang="en-US" sz="2400" dirty="0" smtClean="0"/>
              <a:t>“led by the Spirit” (v.18)</a:t>
            </a:r>
          </a:p>
          <a:p>
            <a:pPr lvl="1"/>
            <a:r>
              <a:rPr lang="en-US" sz="2400" dirty="0" smtClean="0"/>
              <a:t>“the fruit of the Spirit” (v.22)</a:t>
            </a:r>
          </a:p>
          <a:p>
            <a:pPr lvl="1"/>
            <a:r>
              <a:rPr lang="en-US" sz="2400" dirty="0" smtClean="0"/>
              <a:t>“keep in step with the Spirit” (v.25)</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Freedom (</a:t>
            </a:r>
            <a:r>
              <a:rPr lang="en-US" sz="3600" dirty="0">
                <a:solidFill>
                  <a:schemeClr val="accent1"/>
                </a:solidFill>
              </a:rPr>
              <a:t>5:1-15</a:t>
            </a:r>
            <a:r>
              <a:rPr lang="en-US" sz="3600" dirty="0"/>
              <a:t>)</a:t>
            </a:r>
          </a:p>
        </p:txBody>
      </p:sp>
      <p:sp>
        <p:nvSpPr>
          <p:cNvPr id="3" name="Content Placeholder 2"/>
          <p:cNvSpPr>
            <a:spLocks noGrp="1"/>
          </p:cNvSpPr>
          <p:nvPr>
            <p:ph idx="1"/>
          </p:nvPr>
        </p:nvSpPr>
        <p:spPr>
          <a:xfrm>
            <a:off x="457200" y="762000"/>
            <a:ext cx="8229600" cy="6096000"/>
          </a:xfrm>
        </p:spPr>
        <p:txBody>
          <a:bodyPr>
            <a:normAutofit/>
          </a:bodyPr>
          <a:lstStyle/>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7</a:t>
            </a:r>
            <a:r>
              <a:rPr lang="en-US" sz="2400" i="1" dirty="0" smtClean="0">
                <a:solidFill>
                  <a:srgbClr val="AD2E27"/>
                </a:solidFill>
                <a:latin typeface="Cambria" pitchFamily="18" charset="0"/>
              </a:rPr>
              <a:t> You were running a good race. Who cut in on you and kept you from obeying the truth?</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8</a:t>
            </a:r>
            <a:r>
              <a:rPr lang="en-US" sz="2400" i="1" dirty="0" smtClean="0">
                <a:solidFill>
                  <a:srgbClr val="AD2E27"/>
                </a:solidFill>
                <a:latin typeface="Cambria" pitchFamily="18" charset="0"/>
              </a:rPr>
              <a:t> That kind of persuasion does not come from the one who calls you.</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9</a:t>
            </a:r>
            <a:r>
              <a:rPr lang="en-US" sz="2400" i="1" dirty="0" smtClean="0">
                <a:solidFill>
                  <a:srgbClr val="AD2E27"/>
                </a:solidFill>
                <a:latin typeface="Cambria" pitchFamily="18" charset="0"/>
              </a:rPr>
              <a:t> "A little yeast works through the whole batch of dough."</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10</a:t>
            </a:r>
            <a:r>
              <a:rPr lang="en-US" sz="2400" i="1" dirty="0" smtClean="0">
                <a:solidFill>
                  <a:srgbClr val="AD2E27"/>
                </a:solidFill>
                <a:latin typeface="Cambria" pitchFamily="18" charset="0"/>
              </a:rPr>
              <a:t> I am confident in the Lord that you will take no other view. The one who is throwing you into confusion will pay the penalty, whoever he may be.</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11</a:t>
            </a:r>
            <a:r>
              <a:rPr lang="en-US" sz="2400" i="1" dirty="0" smtClean="0">
                <a:solidFill>
                  <a:srgbClr val="AD2E27"/>
                </a:solidFill>
                <a:latin typeface="Cambria" pitchFamily="18" charset="0"/>
              </a:rPr>
              <a:t> Brothers, if I am still preaching circumcision, why am I still being persecuted? In that case the offense of the cross has been abolished.</a:t>
            </a:r>
          </a:p>
          <a:p>
            <a:pPr marL="284163" indent="-284163" rtl="0">
              <a:lnSpc>
                <a:spcPct val="120000"/>
              </a:lnSpc>
              <a:buNone/>
            </a:pPr>
            <a:r>
              <a:rPr lang="en-US" sz="2400" i="1" dirty="0" smtClean="0">
                <a:solidFill>
                  <a:srgbClr val="AD2E27"/>
                </a:solidFill>
                <a:latin typeface="Cambria" pitchFamily="18" charset="0"/>
              </a:rPr>
              <a:t> </a:t>
            </a:r>
            <a:r>
              <a:rPr lang="en-US" sz="2400" baseline="30000" dirty="0" smtClean="0"/>
              <a:t>12</a:t>
            </a:r>
            <a:r>
              <a:rPr lang="en-US" sz="2400" i="1" dirty="0" smtClean="0">
                <a:solidFill>
                  <a:srgbClr val="AD2E27"/>
                </a:solidFill>
                <a:latin typeface="Cambria" pitchFamily="18" charset="0"/>
              </a:rPr>
              <a:t> As for those agitators, I wish they would go the whole way and emasculate themselves!</a:t>
            </a:r>
          </a:p>
        </p:txBody>
      </p:sp>
    </p:spTree>
  </p:cSld>
  <p:clrMapOvr>
    <a:masterClrMapping/>
  </p:clrMapOvr>
  <p:transition>
    <p:plus/>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the Spirit (</a:t>
            </a:r>
            <a:r>
              <a:rPr lang="en-US" sz="3600" dirty="0">
                <a:solidFill>
                  <a:schemeClr val="accent1"/>
                </a:solidFill>
              </a:rPr>
              <a:t>5:16-26</a:t>
            </a:r>
            <a:r>
              <a:rPr lang="en-US" sz="3600" dirty="0"/>
              <a:t>)</a:t>
            </a:r>
          </a:p>
        </p:txBody>
      </p:sp>
      <p:sp>
        <p:nvSpPr>
          <p:cNvPr id="3" name="Content Placeholder 2"/>
          <p:cNvSpPr>
            <a:spLocks noGrp="1"/>
          </p:cNvSpPr>
          <p:nvPr>
            <p:ph idx="1"/>
          </p:nvPr>
        </p:nvSpPr>
        <p:spPr>
          <a:xfrm>
            <a:off x="457200" y="762000"/>
            <a:ext cx="8229600" cy="6096000"/>
          </a:xfrm>
        </p:spPr>
        <p:txBody>
          <a:bodyPr>
            <a:normAutofit fontScale="92500" lnSpcReduction="20000"/>
          </a:bodyPr>
          <a:lstStyle/>
          <a:p>
            <a:r>
              <a:rPr lang="en-US" dirty="0" smtClean="0"/>
              <a:t>Throughout this section there is a tension between two ideas:</a:t>
            </a:r>
          </a:p>
          <a:p>
            <a:pPr lvl="1"/>
            <a:r>
              <a:rPr lang="en-US" sz="2600" dirty="0" smtClean="0"/>
              <a:t>We are told that it is the </a:t>
            </a:r>
            <a:r>
              <a:rPr lang="en-US" sz="2600" b="1" i="1" dirty="0" smtClean="0"/>
              <a:t>Holy Spirit</a:t>
            </a:r>
            <a:r>
              <a:rPr lang="en-US" sz="2600" dirty="0" smtClean="0"/>
              <a:t>, who </a:t>
            </a:r>
            <a:r>
              <a:rPr lang="en-US" sz="2600" b="1" i="1" dirty="0" smtClean="0"/>
              <a:t>causes</a:t>
            </a:r>
            <a:r>
              <a:rPr lang="en-US" sz="2600" dirty="0" smtClean="0"/>
              <a:t> us to live the kind of virtuous life that is pleasing to God and that those who are </a:t>
            </a:r>
            <a:r>
              <a:rPr lang="en-US" sz="2600" b="1" i="1" dirty="0" smtClean="0"/>
              <a:t>not</a:t>
            </a:r>
            <a:r>
              <a:rPr lang="en-US" sz="2600" dirty="0" smtClean="0"/>
              <a:t> controlled by the Spirit are controlled by the sinful nature and </a:t>
            </a:r>
            <a:r>
              <a:rPr lang="en-US" sz="2600" b="1" i="1" dirty="0" smtClean="0"/>
              <a:t>cannot</a:t>
            </a:r>
            <a:r>
              <a:rPr lang="en-US" sz="2600" dirty="0" smtClean="0"/>
              <a:t> please God (cf. </a:t>
            </a:r>
            <a:r>
              <a:rPr lang="en-US" sz="2600" dirty="0" smtClean="0">
                <a:solidFill>
                  <a:schemeClr val="accent1"/>
                </a:solidFill>
              </a:rPr>
              <a:t>Rom 8:5-16</a:t>
            </a:r>
            <a:r>
              <a:rPr lang="en-US" sz="2600" dirty="0" smtClean="0"/>
              <a:t>, especially vs.</a:t>
            </a:r>
            <a:r>
              <a:rPr lang="en-US" sz="2600" dirty="0" smtClean="0">
                <a:solidFill>
                  <a:schemeClr val="accent1"/>
                </a:solidFill>
              </a:rPr>
              <a:t>8</a:t>
            </a:r>
            <a:r>
              <a:rPr lang="en-US" sz="2600" dirty="0" smtClean="0"/>
              <a:t>)</a:t>
            </a:r>
          </a:p>
          <a:p>
            <a:pPr lvl="1"/>
            <a:r>
              <a:rPr lang="en-US" sz="2600" dirty="0" smtClean="0"/>
              <a:t>And yet Paul </a:t>
            </a:r>
            <a:r>
              <a:rPr lang="en-US" sz="2600" b="1" i="1" dirty="0" smtClean="0"/>
              <a:t>commands</a:t>
            </a:r>
            <a:r>
              <a:rPr lang="en-US" sz="2600" dirty="0" smtClean="0"/>
              <a:t> us to “walk in the Spirit” (5:16) and “keep in step with the Spirit” (v.25) which indicates that it is </a:t>
            </a:r>
            <a:r>
              <a:rPr lang="en-US" sz="2600" b="1" i="1" dirty="0" smtClean="0"/>
              <a:t>our responsibility </a:t>
            </a:r>
            <a:r>
              <a:rPr lang="en-US" sz="2600" dirty="0" smtClean="0"/>
              <a:t>to be under the Spirit’s control!</a:t>
            </a:r>
          </a:p>
          <a:p>
            <a:pPr rtl="0"/>
            <a:r>
              <a:rPr lang="en-US" dirty="0" smtClean="0"/>
              <a:t>This tension is found throughout scripture, the most blatant example is found in Philippians 2:12-13 : </a:t>
            </a:r>
          </a:p>
          <a:p>
            <a:pPr lvl="1" rtl="0"/>
            <a:r>
              <a:rPr lang="en-US" sz="2600" i="1" dirty="0" smtClean="0">
                <a:solidFill>
                  <a:srgbClr val="AD2E27"/>
                </a:solidFill>
                <a:latin typeface="Cambria" pitchFamily="18" charset="0"/>
              </a:rPr>
              <a:t>…continue to </a:t>
            </a:r>
            <a:r>
              <a:rPr lang="en-US" sz="2600" b="1" i="1" dirty="0" smtClean="0">
                <a:solidFill>
                  <a:srgbClr val="AD2E27"/>
                </a:solidFill>
                <a:latin typeface="Cambria" pitchFamily="18" charset="0"/>
              </a:rPr>
              <a:t>work out your salvation </a:t>
            </a:r>
            <a:r>
              <a:rPr lang="en-US" sz="2600" i="1" dirty="0" smtClean="0">
                <a:solidFill>
                  <a:srgbClr val="AD2E27"/>
                </a:solidFill>
                <a:latin typeface="Cambria" pitchFamily="18" charset="0"/>
              </a:rPr>
              <a:t>with fear and trembling, </a:t>
            </a:r>
            <a:r>
              <a:rPr lang="en-US" sz="2600" b="1" i="1" dirty="0" smtClean="0">
                <a:solidFill>
                  <a:srgbClr val="AD2E27"/>
                </a:solidFill>
                <a:latin typeface="Cambria" pitchFamily="18" charset="0"/>
              </a:rPr>
              <a:t>for it is God who works in </a:t>
            </a:r>
            <a:r>
              <a:rPr lang="en-US" sz="2600" i="1" dirty="0" smtClean="0">
                <a:solidFill>
                  <a:srgbClr val="AD2E27"/>
                </a:solidFill>
                <a:latin typeface="Cambria" pitchFamily="18" charset="0"/>
              </a:rPr>
              <a:t>you to will and to act according to his good purpose.</a:t>
            </a:r>
            <a:endParaRPr lang="en-US" sz="2600" dirty="0" smtClean="0"/>
          </a:p>
          <a:p>
            <a:pPr rtl="0"/>
            <a:r>
              <a:rPr lang="en-US" dirty="0" smtClean="0"/>
              <a:t>From the standpoint of human understanding these two ideas seem difficult to reconcile, but the Bible teaches that both are true.</a:t>
            </a:r>
            <a:endParaRPr lang="en-US" sz="3200" dirty="0" smtClean="0"/>
          </a:p>
          <a:p>
            <a:pPr lvl="1"/>
            <a:endParaRPr lang="en-US" sz="2400"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Living the Gospel in the Spirit (</a:t>
            </a:r>
            <a:r>
              <a:rPr lang="en-US" sz="3600" dirty="0">
                <a:solidFill>
                  <a:schemeClr val="accent1"/>
                </a:solidFill>
              </a:rPr>
              <a:t>5:16-26</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buNone/>
            </a:pPr>
            <a:r>
              <a:rPr lang="en-US" baseline="30000" dirty="0" smtClean="0"/>
              <a:t>16</a:t>
            </a:r>
            <a:r>
              <a:rPr lang="en-US" i="1" dirty="0" smtClean="0">
                <a:solidFill>
                  <a:srgbClr val="AD2E27"/>
                </a:solidFill>
                <a:latin typeface="Cambria" pitchFamily="18" charset="0"/>
              </a:rPr>
              <a:t> So I say, live </a:t>
            </a:r>
            <a:r>
              <a:rPr lang="en-US" i="1" dirty="0" smtClean="0">
                <a:latin typeface="Cambria" pitchFamily="18" charset="0"/>
              </a:rPr>
              <a:t>[literally, “walk”]</a:t>
            </a:r>
            <a:r>
              <a:rPr lang="en-US" i="1" dirty="0" smtClean="0">
                <a:solidFill>
                  <a:srgbClr val="AD2E27"/>
                </a:solidFill>
                <a:latin typeface="Cambria" pitchFamily="18" charset="0"/>
              </a:rPr>
              <a:t> by the Spirit, and you will not gratify the desires of the sinful nature </a:t>
            </a:r>
            <a:r>
              <a:rPr lang="en-US" i="1" dirty="0" smtClean="0">
                <a:latin typeface="Cambria" pitchFamily="18" charset="0"/>
              </a:rPr>
              <a:t>[literally, “flesh”]</a:t>
            </a:r>
            <a:r>
              <a:rPr lang="en-US" i="1" dirty="0" smtClean="0">
                <a:solidFill>
                  <a:srgbClr val="AD2E27"/>
                </a:solidFill>
                <a:latin typeface="Cambria" pitchFamily="18" charset="0"/>
              </a:rPr>
              <a:t>.</a:t>
            </a:r>
          </a:p>
          <a:p>
            <a:pPr marL="344488" indent="-344488" rtl="0">
              <a:buNone/>
            </a:pPr>
            <a:endParaRPr lang="en-US" sz="1000" i="1" dirty="0" smtClean="0">
              <a:solidFill>
                <a:srgbClr val="AD2E27"/>
              </a:solidFill>
              <a:latin typeface="Cambria" pitchFamily="18" charset="0"/>
            </a:endParaRPr>
          </a:p>
          <a:p>
            <a:r>
              <a:rPr lang="en-US" dirty="0" smtClean="0"/>
              <a:t>To “live” (or walk) by he Spirit, means that we are to have the Holy Spirit inwardly motivate us to live a life that is pleasing to God.</a:t>
            </a:r>
          </a:p>
          <a:p>
            <a:r>
              <a:rPr lang="en-US" dirty="0" smtClean="0"/>
              <a:t>If we conduct our lives in this way, Paul gives us a promise: we will not fulfill the desires of our sinful nature.</a:t>
            </a:r>
          </a:p>
          <a:p>
            <a:r>
              <a:rPr lang="en-US" dirty="0" smtClean="0"/>
              <a:t>Unlike the imposition of the Law or legalism, which attempts to change behavior through </a:t>
            </a:r>
            <a:r>
              <a:rPr lang="en-US" b="1" i="1" dirty="0" smtClean="0"/>
              <a:t>external</a:t>
            </a:r>
            <a:r>
              <a:rPr lang="en-US" dirty="0" smtClean="0"/>
              <a:t> pressure, the Spirit works through </a:t>
            </a:r>
            <a:r>
              <a:rPr lang="en-US" b="1" i="1" dirty="0" smtClean="0"/>
              <a:t>internal</a:t>
            </a:r>
            <a:r>
              <a:rPr lang="en-US" dirty="0" smtClean="0"/>
              <a:t> motivation – primarily through love (cf. </a:t>
            </a:r>
            <a:r>
              <a:rPr lang="en-US" dirty="0" smtClean="0">
                <a:solidFill>
                  <a:schemeClr val="accent1"/>
                </a:solidFill>
              </a:rPr>
              <a:t>5:5-6</a:t>
            </a:r>
            <a:r>
              <a:rPr lang="en-US" dirty="0" smtClean="0"/>
              <a:t>).</a:t>
            </a:r>
          </a:p>
          <a:p>
            <a:r>
              <a:rPr lang="en-US" dirty="0" smtClean="0"/>
              <a:t>We see a similar idea in Eph 6:6b –  </a:t>
            </a:r>
            <a:r>
              <a:rPr lang="en-US" i="1" dirty="0" smtClean="0">
                <a:solidFill>
                  <a:srgbClr val="AD2E27"/>
                </a:solidFill>
                <a:latin typeface="Cambria" pitchFamily="18" charset="0"/>
              </a:rPr>
              <a:t>like slaves of Christ, doing the will of God from your heart. </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17</a:t>
            </a:r>
            <a:r>
              <a:rPr lang="en-US" i="1" dirty="0" smtClean="0">
                <a:solidFill>
                  <a:srgbClr val="AD2E27"/>
                </a:solidFill>
                <a:latin typeface="Cambria" pitchFamily="18" charset="0"/>
              </a:rPr>
              <a:t> For the sinful nature desires what is contrary to the Spirit, and the Spirit what is contrary to the sinful nature. They are in conflict with each other, so that you do not do what you want.</a:t>
            </a:r>
          </a:p>
          <a:p>
            <a:pPr marL="344488" indent="-344488" rtl="0">
              <a:buNone/>
            </a:pPr>
            <a:endParaRPr lang="en-US" sz="1000" i="1" dirty="0" smtClean="0">
              <a:solidFill>
                <a:srgbClr val="AD2E27"/>
              </a:solidFill>
              <a:latin typeface="Cambria" pitchFamily="18" charset="0"/>
            </a:endParaRPr>
          </a:p>
          <a:p>
            <a:r>
              <a:rPr lang="en-US" i="1" dirty="0" smtClean="0">
                <a:solidFill>
                  <a:srgbClr val="AD2E27"/>
                </a:solidFill>
                <a:latin typeface="Cambria" pitchFamily="18" charset="0"/>
              </a:rPr>
              <a:t>“For”</a:t>
            </a:r>
            <a:r>
              <a:rPr lang="en-US" dirty="0" smtClean="0"/>
              <a:t>– Paul elaborates on how it is that those whose conduct is directed by the Spirit will not gratify the desires of the sinful nature.</a:t>
            </a:r>
          </a:p>
          <a:p>
            <a:r>
              <a:rPr lang="en-US" dirty="0" smtClean="0"/>
              <a:t>The Spirit and our sinful nature are opposing forces that operate within us. </a:t>
            </a:r>
          </a:p>
          <a:p>
            <a:r>
              <a:rPr lang="en-US" dirty="0" smtClean="0"/>
              <a:t>So when we operate under the power of the Spirit, we will not do those things that we would normally want to do if we were acting in accordance with our sinful nature.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18</a:t>
            </a:r>
            <a:r>
              <a:rPr lang="en-US" i="1" dirty="0" smtClean="0">
                <a:solidFill>
                  <a:srgbClr val="AD2E27"/>
                </a:solidFill>
                <a:latin typeface="Cambria" pitchFamily="18" charset="0"/>
              </a:rPr>
              <a:t> But if you are led by the Spirit, you are not under law.</a:t>
            </a:r>
          </a:p>
          <a:p>
            <a:pPr marL="344488" indent="-344488" rtl="0">
              <a:buNone/>
            </a:pPr>
            <a:endParaRPr lang="en-US" sz="1000" i="1" dirty="0" smtClean="0">
              <a:solidFill>
                <a:srgbClr val="AD2E27"/>
              </a:solidFill>
              <a:latin typeface="Cambria" pitchFamily="18" charset="0"/>
            </a:endParaRPr>
          </a:p>
          <a:p>
            <a:r>
              <a:rPr lang="en-US" dirty="0" smtClean="0"/>
              <a:t>To be “led by the Spirit” is another way of saying to “live by the Spirit”, to have the Holy Spirit motivating you from within to live a life that is pleasing to God.</a:t>
            </a:r>
          </a:p>
          <a:p>
            <a:r>
              <a:rPr lang="en-US" dirty="0" smtClean="0"/>
              <a:t>A life “led by” or “lived by” the Spirit is a life that not only delivers us from a life of sinful indulgence but also delivers us from the tyranny of being under law.</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19</a:t>
            </a:r>
            <a:r>
              <a:rPr lang="en-US" i="1" dirty="0" smtClean="0">
                <a:solidFill>
                  <a:srgbClr val="AD2E27"/>
                </a:solidFill>
                <a:latin typeface="Cambria" pitchFamily="18" charset="0"/>
              </a:rPr>
              <a:t> The acts of the sinful nature are obvious: sexual immorality, impurity and debauchery…</a:t>
            </a:r>
          </a:p>
          <a:p>
            <a:pPr marL="344488" indent="-344488" rtl="0">
              <a:buNone/>
            </a:pPr>
            <a:endParaRPr lang="en-US" sz="1000" i="1" dirty="0" smtClean="0">
              <a:solidFill>
                <a:srgbClr val="AD2E27"/>
              </a:solidFill>
              <a:latin typeface="Cambria" pitchFamily="18" charset="0"/>
            </a:endParaRPr>
          </a:p>
          <a:p>
            <a:r>
              <a:rPr lang="en-US" dirty="0" smtClean="0"/>
              <a:t>Paul considers sinful behavior, the outworking of our sinful nature, to be self-evident. Even pagans show an inborn ability to recognize such things as wrong:</a:t>
            </a:r>
          </a:p>
          <a:p>
            <a:pPr lvl="1" rtl="0"/>
            <a:r>
              <a:rPr lang="en-US" sz="2600" i="1" dirty="0" smtClean="0">
                <a:solidFill>
                  <a:srgbClr val="AD2E27"/>
                </a:solidFill>
                <a:latin typeface="Cambria" pitchFamily="18" charset="0"/>
              </a:rPr>
              <a:t>Even Gentiles, who do not have God's written law, show that they know His law when they instinctively obey it, even without having heard it. They demonstrate that God's law is written in their hearts, for their own conscience and thoughts either accuse them or tell them they are doing right. </a:t>
            </a:r>
            <a:r>
              <a:rPr lang="en-US" sz="2600" dirty="0" smtClean="0"/>
              <a:t>(Rom 2:14-15 NLT)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19</a:t>
            </a:r>
            <a:r>
              <a:rPr lang="en-US" i="1" dirty="0" smtClean="0">
                <a:solidFill>
                  <a:srgbClr val="AD2E27"/>
                </a:solidFill>
                <a:latin typeface="Cambria" pitchFamily="18" charset="0"/>
              </a:rPr>
              <a:t> The acts of the sinful nature are obvious: sexual immorality, impurity and debauchery…</a:t>
            </a:r>
          </a:p>
          <a:p>
            <a:pPr marL="233363" indent="-233363" rtl="0">
              <a:buNone/>
            </a:pPr>
            <a:r>
              <a:rPr lang="en-US" baseline="30000" dirty="0" smtClean="0"/>
              <a:t>21</a:t>
            </a:r>
            <a:r>
              <a:rPr lang="en-US" i="1" dirty="0" smtClean="0">
                <a:solidFill>
                  <a:srgbClr val="AD2E27"/>
                </a:solidFill>
                <a:latin typeface="Cambria" pitchFamily="18" charset="0"/>
              </a:rPr>
              <a:t> … and the like. I warn you, as I did before, that those who live like this will not inherit the kingdom of God.</a:t>
            </a:r>
          </a:p>
          <a:p>
            <a:pPr marL="344488" indent="-344488" rtl="0">
              <a:buNone/>
            </a:pPr>
            <a:endParaRPr lang="en-US" sz="1000" i="1" dirty="0" smtClean="0">
              <a:solidFill>
                <a:srgbClr val="AD2E27"/>
              </a:solidFill>
              <a:latin typeface="Cambria" pitchFamily="18" charset="0"/>
            </a:endParaRPr>
          </a:p>
          <a:p>
            <a:r>
              <a:rPr lang="en-US" dirty="0" smtClean="0"/>
              <a:t>Paul then begins to list specific examples of the “works of the flesh” (ESV).</a:t>
            </a:r>
          </a:p>
          <a:p>
            <a:r>
              <a:rPr lang="en-US" dirty="0" smtClean="0"/>
              <a:t>The list is not intended to be exhaustive as indicated by the phrase “and the like” (</a:t>
            </a:r>
            <a:r>
              <a:rPr lang="en-US" dirty="0" smtClean="0">
                <a:solidFill>
                  <a:schemeClr val="accent1"/>
                </a:solidFill>
              </a:rPr>
              <a:t>vs.21</a:t>
            </a:r>
            <a:r>
              <a:rPr lang="en-US" dirty="0" smtClean="0"/>
              <a:t>), but this list is given so that we can have a better idea of what Paul means by “the works of the flesh”.</a:t>
            </a:r>
          </a:p>
          <a:p>
            <a:r>
              <a:rPr lang="en-US" dirty="0" smtClean="0"/>
              <a:t>Notice the outcome of a life that is characterized by this kind of behavior: such people are not truly saved.</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19</a:t>
            </a:r>
            <a:r>
              <a:rPr lang="en-US" i="1" dirty="0" smtClean="0">
                <a:solidFill>
                  <a:srgbClr val="AD2E27"/>
                </a:solidFill>
                <a:latin typeface="Cambria" pitchFamily="18" charset="0"/>
              </a:rPr>
              <a:t> The acts of the sinful nature are obvious: sexual immorality, impurity and debauchery;</a:t>
            </a:r>
          </a:p>
          <a:p>
            <a:pPr marL="344488" indent="-344488" rtl="0">
              <a:buNone/>
            </a:pPr>
            <a:endParaRPr lang="en-US" sz="1000" i="1" dirty="0" smtClean="0">
              <a:solidFill>
                <a:srgbClr val="AD2E27"/>
              </a:solidFill>
              <a:latin typeface="Cambria" pitchFamily="18" charset="0"/>
            </a:endParaRPr>
          </a:p>
          <a:p>
            <a:r>
              <a:rPr lang="en-US" i="1" dirty="0" smtClean="0">
                <a:solidFill>
                  <a:srgbClr val="AD2E27"/>
                </a:solidFill>
                <a:latin typeface="Cambria" pitchFamily="18" charset="0"/>
              </a:rPr>
              <a:t>sexual immorality</a:t>
            </a:r>
            <a:r>
              <a:rPr lang="en-US" dirty="0" smtClean="0"/>
              <a:t> – primarily to sexual intercourse outside marriage, but can refer to other kinds of sexual sin.</a:t>
            </a:r>
          </a:p>
          <a:p>
            <a:pPr rtl="0"/>
            <a:r>
              <a:rPr lang="en-US" i="1" dirty="0" smtClean="0">
                <a:solidFill>
                  <a:srgbClr val="AD2E27"/>
                </a:solidFill>
                <a:latin typeface="Cambria" pitchFamily="18" charset="0"/>
              </a:rPr>
              <a:t>impurity</a:t>
            </a:r>
            <a:r>
              <a:rPr lang="en-US" dirty="0" smtClean="0"/>
              <a:t> – broad term, can refer to immorality, indecency, sexual impurity</a:t>
            </a:r>
          </a:p>
          <a:p>
            <a:pPr rtl="0"/>
            <a:r>
              <a:rPr lang="en-US" i="1" dirty="0" smtClean="0">
                <a:solidFill>
                  <a:srgbClr val="AD2E27"/>
                </a:solidFill>
                <a:latin typeface="Cambria" pitchFamily="18" charset="0"/>
              </a:rPr>
              <a:t>debauchery </a:t>
            </a:r>
            <a:r>
              <a:rPr lang="en-US" dirty="0" smtClean="0"/>
              <a:t>– living without any moral restraint; licentiousness, sensuality, lustful indulgence, indecency, flagrant immorality</a:t>
            </a:r>
          </a:p>
          <a:p>
            <a:pPr rtl="0"/>
            <a:endParaRPr lang="en-US" dirty="0" smtClean="0"/>
          </a:p>
          <a:p>
            <a:pPr rtl="0"/>
            <a:endParaRPr lang="en-US" dirty="0" smtClean="0"/>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fontScale="92500" lnSpcReduction="10000"/>
          </a:bodyPr>
          <a:lstStyle/>
          <a:p>
            <a:pPr marL="233363" indent="-233363" rtl="0">
              <a:buNone/>
            </a:pPr>
            <a:r>
              <a:rPr lang="en-US" baseline="30000" dirty="0" smtClean="0"/>
              <a:t>20</a:t>
            </a:r>
            <a:r>
              <a:rPr lang="en-US" i="1" dirty="0" smtClean="0">
                <a:solidFill>
                  <a:srgbClr val="AD2E27"/>
                </a:solidFill>
                <a:latin typeface="Cambria" pitchFamily="18" charset="0"/>
              </a:rPr>
              <a:t> idolatry and witchcraft; hatred, discord, jealousy, fits of rage, selfish ambition, dissensions, factions</a:t>
            </a:r>
          </a:p>
          <a:p>
            <a:pPr marL="344488" indent="-344488" rtl="0">
              <a:buNone/>
            </a:pPr>
            <a:endParaRPr lang="en-US" sz="1000" i="1" dirty="0" smtClean="0">
              <a:solidFill>
                <a:srgbClr val="AD2E27"/>
              </a:solidFill>
              <a:latin typeface="Cambria" pitchFamily="18" charset="0"/>
            </a:endParaRPr>
          </a:p>
          <a:p>
            <a:r>
              <a:rPr lang="en-US" i="1" dirty="0" smtClean="0">
                <a:solidFill>
                  <a:srgbClr val="AD2E27"/>
                </a:solidFill>
                <a:latin typeface="Cambria" pitchFamily="18" charset="0"/>
              </a:rPr>
              <a:t>idolatry </a:t>
            </a:r>
            <a:r>
              <a:rPr lang="en-US" dirty="0" smtClean="0"/>
              <a:t>– the worship of idols – not only of graven images but of any substitute for the living and true God. In Col 3:5, covetousness is described as a form of idolatry.</a:t>
            </a:r>
          </a:p>
          <a:p>
            <a:pPr rtl="0"/>
            <a:r>
              <a:rPr lang="en-US" i="1" dirty="0" smtClean="0">
                <a:solidFill>
                  <a:srgbClr val="AD2E27"/>
                </a:solidFill>
                <a:latin typeface="Cambria" pitchFamily="18" charset="0"/>
              </a:rPr>
              <a:t>witchcraft </a:t>
            </a:r>
            <a:r>
              <a:rPr lang="en-US" dirty="0" smtClean="0"/>
              <a:t>– magic potion, charm, casting of magic spells, sorcery </a:t>
            </a:r>
          </a:p>
          <a:p>
            <a:pPr rtl="0"/>
            <a:r>
              <a:rPr lang="en-US" i="1" dirty="0" smtClean="0">
                <a:solidFill>
                  <a:srgbClr val="AD2E27"/>
                </a:solidFill>
                <a:latin typeface="Cambria" pitchFamily="18" charset="0"/>
              </a:rPr>
              <a:t>hatred </a:t>
            </a:r>
            <a:r>
              <a:rPr lang="en-US" dirty="0" smtClean="0"/>
              <a:t>– animosity, hostility </a:t>
            </a:r>
          </a:p>
          <a:p>
            <a:pPr rtl="0"/>
            <a:r>
              <a:rPr lang="en-US" i="1" dirty="0" smtClean="0">
                <a:solidFill>
                  <a:srgbClr val="AD2E27"/>
                </a:solidFill>
                <a:latin typeface="Cambria" pitchFamily="18" charset="0"/>
              </a:rPr>
              <a:t>discord </a:t>
            </a:r>
            <a:r>
              <a:rPr lang="en-US" dirty="0" smtClean="0"/>
              <a:t>– strife, selfish rivalry, fighting</a:t>
            </a:r>
          </a:p>
          <a:p>
            <a:pPr rtl="0"/>
            <a:r>
              <a:rPr lang="en-US" i="1" dirty="0" smtClean="0">
                <a:solidFill>
                  <a:srgbClr val="AD2E27"/>
                </a:solidFill>
                <a:latin typeface="Cambria" pitchFamily="18" charset="0"/>
              </a:rPr>
              <a:t>jealousy </a:t>
            </a:r>
            <a:r>
              <a:rPr lang="en-US" dirty="0" smtClean="0"/>
              <a:t>– envy</a:t>
            </a:r>
          </a:p>
          <a:p>
            <a:pPr rtl="0"/>
            <a:r>
              <a:rPr lang="en-US" i="1" dirty="0" smtClean="0">
                <a:solidFill>
                  <a:srgbClr val="AD2E27"/>
                </a:solidFill>
                <a:latin typeface="Cambria" pitchFamily="18" charset="0"/>
              </a:rPr>
              <a:t>fits of rage </a:t>
            </a:r>
            <a:r>
              <a:rPr lang="en-US" dirty="0" smtClean="0"/>
              <a:t>– anger, wrath, fury, intense feeling</a:t>
            </a:r>
          </a:p>
          <a:p>
            <a:pPr rtl="0"/>
            <a:r>
              <a:rPr lang="en-US" i="1" dirty="0" smtClean="0">
                <a:solidFill>
                  <a:srgbClr val="AD2E27"/>
                </a:solidFill>
                <a:latin typeface="Cambria" pitchFamily="18" charset="0"/>
              </a:rPr>
              <a:t>selfish ambition </a:t>
            </a:r>
            <a:r>
              <a:rPr lang="en-US" dirty="0" smtClean="0"/>
              <a:t>– a hireling, self-interest, rivalry </a:t>
            </a:r>
          </a:p>
          <a:p>
            <a:pPr rtl="0"/>
            <a:r>
              <a:rPr lang="en-US" i="1" dirty="0" smtClean="0">
                <a:solidFill>
                  <a:srgbClr val="AD2E27"/>
                </a:solidFill>
                <a:latin typeface="Cambria" pitchFamily="18" charset="0"/>
              </a:rPr>
              <a:t>dissensions </a:t>
            </a:r>
            <a:r>
              <a:rPr lang="en-US" dirty="0" smtClean="0"/>
              <a:t>– standing apart, causing disunity, divisions</a:t>
            </a:r>
          </a:p>
          <a:p>
            <a:pPr rtl="0"/>
            <a:r>
              <a:rPr lang="en-US" i="1" dirty="0" smtClean="0">
                <a:solidFill>
                  <a:srgbClr val="AD2E27"/>
                </a:solidFill>
                <a:latin typeface="Cambria" pitchFamily="18" charset="0"/>
              </a:rPr>
              <a:t>factions </a:t>
            </a:r>
            <a:r>
              <a:rPr lang="en-US" dirty="0" smtClean="0"/>
              <a:t>– heretical sect, false party or teaching</a:t>
            </a:r>
          </a:p>
          <a:p>
            <a:pPr rtl="0"/>
            <a:endParaRPr lang="en-US" i="1" dirty="0" smtClean="0"/>
          </a:p>
          <a:p>
            <a:pPr rtl="0"/>
            <a:endParaRPr lang="en-US" dirty="0" smtClean="0"/>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 calcmode="lin" valueType="num">
                                      <p:cBhvr>
                                        <p:cTn id="35"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 calcmode="lin" valueType="num">
                                      <p:cBhvr>
                                        <p:cTn id="42"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8">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8">
                                            <p:txEl>
                                              <p:pRg st="8" end="8"/>
                                            </p:txEl>
                                          </p:spTgt>
                                        </p:tgtEl>
                                        <p:attrNameLst>
                                          <p:attrName>style.visibility</p:attrName>
                                        </p:attrNameLst>
                                      </p:cBhvr>
                                      <p:to>
                                        <p:strVal val="visible"/>
                                      </p:to>
                                    </p:set>
                                    <p:anim calcmode="lin" valueType="num">
                                      <p:cBhvr>
                                        <p:cTn id="49" dur="500" fill="hold"/>
                                        <p:tgtEl>
                                          <p:spTgt spid="8">
                                            <p:txEl>
                                              <p:pRg st="8" end="8"/>
                                            </p:txEl>
                                          </p:spTgt>
                                        </p:tgtEl>
                                        <p:attrNameLst>
                                          <p:attrName>ppt_w</p:attrName>
                                        </p:attrNameLst>
                                      </p:cBhvr>
                                      <p:tavLst>
                                        <p:tav tm="0">
                                          <p:val>
                                            <p:fltVal val="0"/>
                                          </p:val>
                                        </p:tav>
                                        <p:tav tm="100000">
                                          <p:val>
                                            <p:strVal val="#ppt_w"/>
                                          </p:val>
                                        </p:tav>
                                      </p:tavLst>
                                    </p:anim>
                                    <p:anim calcmode="lin" valueType="num">
                                      <p:cBhvr>
                                        <p:cTn id="50" dur="500" fill="hold"/>
                                        <p:tgtEl>
                                          <p:spTgt spid="8">
                                            <p:txEl>
                                              <p:pRg st="8" end="8"/>
                                            </p:txEl>
                                          </p:spTgt>
                                        </p:tgtEl>
                                        <p:attrNameLst>
                                          <p:attrName>ppt_h</p:attrName>
                                        </p:attrNameLst>
                                      </p:cBhvr>
                                      <p:tavLst>
                                        <p:tav tm="0">
                                          <p:val>
                                            <p:fltVal val="0"/>
                                          </p:val>
                                        </p:tav>
                                        <p:tav tm="100000">
                                          <p:val>
                                            <p:strVal val="#ppt_h"/>
                                          </p:val>
                                        </p:tav>
                                      </p:tavLst>
                                    </p:anim>
                                    <p:animEffect transition="in" filter="fade">
                                      <p:cBhvr>
                                        <p:cTn id="51" dur="500"/>
                                        <p:tgtEl>
                                          <p:spTgt spid="8">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8">
                                            <p:txEl>
                                              <p:pRg st="9" end="9"/>
                                            </p:txEl>
                                          </p:spTgt>
                                        </p:tgtEl>
                                        <p:attrNameLst>
                                          <p:attrName>style.visibility</p:attrName>
                                        </p:attrNameLst>
                                      </p:cBhvr>
                                      <p:to>
                                        <p:strVal val="visible"/>
                                      </p:to>
                                    </p:set>
                                    <p:anim calcmode="lin" valueType="num">
                                      <p:cBhvr>
                                        <p:cTn id="56" dur="500" fill="hold"/>
                                        <p:tgtEl>
                                          <p:spTgt spid="8">
                                            <p:txEl>
                                              <p:pRg st="9" end="9"/>
                                            </p:txEl>
                                          </p:spTgt>
                                        </p:tgtEl>
                                        <p:attrNameLst>
                                          <p:attrName>ppt_w</p:attrName>
                                        </p:attrNameLst>
                                      </p:cBhvr>
                                      <p:tavLst>
                                        <p:tav tm="0">
                                          <p:val>
                                            <p:fltVal val="0"/>
                                          </p:val>
                                        </p:tav>
                                        <p:tav tm="100000">
                                          <p:val>
                                            <p:strVal val="#ppt_w"/>
                                          </p:val>
                                        </p:tav>
                                      </p:tavLst>
                                    </p:anim>
                                    <p:anim calcmode="lin" valueType="num">
                                      <p:cBhvr>
                                        <p:cTn id="57" dur="500" fill="hold"/>
                                        <p:tgtEl>
                                          <p:spTgt spid="8">
                                            <p:txEl>
                                              <p:pRg st="9" end="9"/>
                                            </p:txEl>
                                          </p:spTgt>
                                        </p:tgtEl>
                                        <p:attrNameLst>
                                          <p:attrName>ppt_h</p:attrName>
                                        </p:attrNameLst>
                                      </p:cBhvr>
                                      <p:tavLst>
                                        <p:tav tm="0">
                                          <p:val>
                                            <p:fltVal val="0"/>
                                          </p:val>
                                        </p:tav>
                                        <p:tav tm="100000">
                                          <p:val>
                                            <p:strVal val="#ppt_h"/>
                                          </p:val>
                                        </p:tav>
                                      </p:tavLst>
                                    </p:anim>
                                    <p:animEffect transition="in" filter="fade">
                                      <p:cBhvr>
                                        <p:cTn id="58" dur="500"/>
                                        <p:tgtEl>
                                          <p:spTgt spid="8">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0" fill="hold" nodeType="clickEffect">
                                  <p:stCondLst>
                                    <p:cond delay="0"/>
                                  </p:stCondLst>
                                  <p:childTnLst>
                                    <p:set>
                                      <p:cBhvr>
                                        <p:cTn id="62" dur="1" fill="hold">
                                          <p:stCondLst>
                                            <p:cond delay="0"/>
                                          </p:stCondLst>
                                        </p:cTn>
                                        <p:tgtEl>
                                          <p:spTgt spid="8">
                                            <p:txEl>
                                              <p:pRg st="10" end="10"/>
                                            </p:txEl>
                                          </p:spTgt>
                                        </p:tgtEl>
                                        <p:attrNameLst>
                                          <p:attrName>style.visibility</p:attrName>
                                        </p:attrNameLst>
                                      </p:cBhvr>
                                      <p:to>
                                        <p:strVal val="visible"/>
                                      </p:to>
                                    </p:set>
                                    <p:anim calcmode="lin" valueType="num">
                                      <p:cBhvr>
                                        <p:cTn id="63" dur="500" fill="hold"/>
                                        <p:tgtEl>
                                          <p:spTgt spid="8">
                                            <p:txEl>
                                              <p:pRg st="10" end="10"/>
                                            </p:txEl>
                                          </p:spTgt>
                                        </p:tgtEl>
                                        <p:attrNameLst>
                                          <p:attrName>ppt_w</p:attrName>
                                        </p:attrNameLst>
                                      </p:cBhvr>
                                      <p:tavLst>
                                        <p:tav tm="0">
                                          <p:val>
                                            <p:fltVal val="0"/>
                                          </p:val>
                                        </p:tav>
                                        <p:tav tm="100000">
                                          <p:val>
                                            <p:strVal val="#ppt_w"/>
                                          </p:val>
                                        </p:tav>
                                      </p:tavLst>
                                    </p:anim>
                                    <p:anim calcmode="lin" valueType="num">
                                      <p:cBhvr>
                                        <p:cTn id="64" dur="500" fill="hold"/>
                                        <p:tgtEl>
                                          <p:spTgt spid="8">
                                            <p:txEl>
                                              <p:pRg st="10" end="10"/>
                                            </p:txEl>
                                          </p:spTgt>
                                        </p:tgtEl>
                                        <p:attrNameLst>
                                          <p:attrName>ppt_h</p:attrName>
                                        </p:attrNameLst>
                                      </p:cBhvr>
                                      <p:tavLst>
                                        <p:tav tm="0">
                                          <p:val>
                                            <p:fltVal val="0"/>
                                          </p:val>
                                        </p:tav>
                                        <p:tav tm="100000">
                                          <p:val>
                                            <p:strVal val="#ppt_h"/>
                                          </p:val>
                                        </p:tav>
                                      </p:tavLst>
                                    </p:anim>
                                    <p:animEffect transition="in" filter="fade">
                                      <p:cBhvr>
                                        <p:cTn id="65" dur="500"/>
                                        <p:tgtEl>
                                          <p:spTgt spid="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21</a:t>
            </a:r>
            <a:r>
              <a:rPr lang="en-US" i="1" dirty="0" smtClean="0">
                <a:solidFill>
                  <a:srgbClr val="AD2E27"/>
                </a:solidFill>
                <a:latin typeface="Cambria" pitchFamily="18" charset="0"/>
              </a:rPr>
              <a:t> and envy; drunkenness, orgies, and the like. I warn you, as I did before, that those who live like this will not inherit the kingdom of God.</a:t>
            </a:r>
          </a:p>
          <a:p>
            <a:pPr marL="344488" indent="-344488" rtl="0">
              <a:buNone/>
            </a:pPr>
            <a:endParaRPr lang="en-US" sz="1000" i="1" dirty="0" smtClean="0">
              <a:solidFill>
                <a:srgbClr val="AD2E27"/>
              </a:solidFill>
              <a:latin typeface="Cambria" pitchFamily="18" charset="0"/>
            </a:endParaRPr>
          </a:p>
          <a:p>
            <a:pPr rtl="0"/>
            <a:r>
              <a:rPr lang="en-US" i="1" dirty="0" smtClean="0">
                <a:solidFill>
                  <a:srgbClr val="AD2E27"/>
                </a:solidFill>
                <a:latin typeface="Cambria" pitchFamily="18" charset="0"/>
              </a:rPr>
              <a:t>envy </a:t>
            </a:r>
            <a:r>
              <a:rPr lang="en-US" dirty="0" smtClean="0"/>
              <a:t>– jealousy over the good success of another (cf. </a:t>
            </a:r>
            <a:r>
              <a:rPr lang="en-US" dirty="0" smtClean="0">
                <a:solidFill>
                  <a:schemeClr val="accent1"/>
                </a:solidFill>
              </a:rPr>
              <a:t>Mt 20:15</a:t>
            </a:r>
            <a:r>
              <a:rPr lang="en-US" dirty="0" smtClean="0"/>
              <a:t>)</a:t>
            </a:r>
          </a:p>
          <a:p>
            <a:pPr rtl="0"/>
            <a:r>
              <a:rPr lang="en-US" i="1" dirty="0" smtClean="0">
                <a:solidFill>
                  <a:srgbClr val="AD2E27"/>
                </a:solidFill>
                <a:latin typeface="Cambria" pitchFamily="18" charset="0"/>
              </a:rPr>
              <a:t>drunkenness </a:t>
            </a:r>
            <a:r>
              <a:rPr lang="en-US" dirty="0" smtClean="0"/>
              <a:t>– intoxication </a:t>
            </a:r>
          </a:p>
          <a:p>
            <a:pPr rtl="0"/>
            <a:r>
              <a:rPr lang="en-US" i="1" dirty="0" smtClean="0">
                <a:solidFill>
                  <a:srgbClr val="AD2E27"/>
                </a:solidFill>
                <a:latin typeface="Cambria" pitchFamily="18" charset="0"/>
              </a:rPr>
              <a:t>orgies </a:t>
            </a:r>
            <a:r>
              <a:rPr lang="en-US" dirty="0" smtClean="0"/>
              <a:t>– carousing, revelry, excessive feasting </a:t>
            </a:r>
          </a:p>
          <a:p>
            <a:pPr rtl="0"/>
            <a:endParaRPr lang="en-US" dirty="0" smtClean="0"/>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lnSpc>
                <a:spcPct val="120000"/>
              </a:lnSpc>
              <a:buNone/>
            </a:pPr>
            <a:r>
              <a:rPr lang="en-US" baseline="30000" dirty="0" smtClean="0"/>
              <a:t>22</a:t>
            </a:r>
            <a:r>
              <a:rPr lang="en-US" i="1" dirty="0" smtClean="0">
                <a:solidFill>
                  <a:srgbClr val="AD2E27"/>
                </a:solidFill>
                <a:latin typeface="Cambria" pitchFamily="18" charset="0"/>
              </a:rPr>
              <a:t> But the fruit of the Spirit is love, joy, peace, patience, kindness, goodness, faithfulness,</a:t>
            </a:r>
          </a:p>
          <a:p>
            <a:pPr marL="233363" indent="-233363" rtl="0">
              <a:lnSpc>
                <a:spcPct val="120000"/>
              </a:lnSpc>
              <a:buNone/>
            </a:pPr>
            <a:r>
              <a:rPr lang="en-US" i="1" dirty="0" smtClean="0">
                <a:solidFill>
                  <a:srgbClr val="AD2E27"/>
                </a:solidFill>
                <a:latin typeface="Cambria" pitchFamily="18" charset="0"/>
              </a:rPr>
              <a:t> </a:t>
            </a:r>
            <a:r>
              <a:rPr lang="en-US" baseline="30000" dirty="0" smtClean="0"/>
              <a:t>23</a:t>
            </a:r>
            <a:r>
              <a:rPr lang="en-US" i="1" dirty="0" smtClean="0">
                <a:solidFill>
                  <a:srgbClr val="AD2E27"/>
                </a:solidFill>
                <a:latin typeface="Cambria" pitchFamily="18" charset="0"/>
              </a:rPr>
              <a:t> gentleness and self-control. Against such things there is no law.</a:t>
            </a:r>
          </a:p>
          <a:p>
            <a:pPr marL="344488" indent="-344488" rtl="0">
              <a:buNone/>
            </a:pPr>
            <a:endParaRPr lang="en-US" sz="1000" i="1" dirty="0" smtClean="0">
              <a:solidFill>
                <a:srgbClr val="AD2E27"/>
              </a:solidFill>
              <a:latin typeface="Cambria" pitchFamily="18" charset="0"/>
            </a:endParaRPr>
          </a:p>
          <a:p>
            <a:pPr rtl="0"/>
            <a:r>
              <a:rPr lang="en-US" dirty="0" smtClean="0"/>
              <a:t>Having listed the behaviors (“works of the flesh”)  that characterize the life of an unbeliever, Paul now lists the qualities which characterize the life of genuine Christians, which he describes as “the fruit of the Spirit”.</a:t>
            </a:r>
          </a:p>
          <a:p>
            <a:pPr rtl="0"/>
            <a:r>
              <a:rPr lang="en-US" dirty="0" smtClean="0"/>
              <a:t>These two sections </a:t>
            </a:r>
            <a:r>
              <a:rPr lang="en-US" b="1" i="1" dirty="0" smtClean="0"/>
              <a:t>contrast</a:t>
            </a:r>
            <a:r>
              <a:rPr lang="en-US" dirty="0" smtClean="0"/>
              <a:t> the </a:t>
            </a:r>
            <a:r>
              <a:rPr lang="en-US" b="1" i="1" dirty="0" smtClean="0"/>
              <a:t>ugliness</a:t>
            </a:r>
            <a:r>
              <a:rPr lang="en-US" dirty="0" smtClean="0"/>
              <a:t> of the works of the sinful nature with the </a:t>
            </a:r>
            <a:r>
              <a:rPr lang="en-US" b="1" i="1" dirty="0" smtClean="0"/>
              <a:t>beauty and attractiveness </a:t>
            </a:r>
            <a:r>
              <a:rPr lang="en-US" dirty="0" smtClean="0"/>
              <a:t>of the fruit of the Spirit, thereby </a:t>
            </a:r>
            <a:r>
              <a:rPr lang="en-US" b="1" i="1" dirty="0" smtClean="0"/>
              <a:t>motivating us </a:t>
            </a:r>
            <a:r>
              <a:rPr lang="en-US" dirty="0" smtClean="0"/>
              <a:t>to turn away from the works of the flesh and turn towards the fruit of the Spirit.</a:t>
            </a:r>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Freedom (</a:t>
            </a:r>
            <a:r>
              <a:rPr lang="en-US" sz="3600" dirty="0">
                <a:solidFill>
                  <a:schemeClr val="accent1"/>
                </a:solidFill>
              </a:rPr>
              <a:t>5:1-15</a:t>
            </a:r>
            <a:r>
              <a:rPr lang="en-US" sz="3600" dirty="0"/>
              <a:t>)</a:t>
            </a:r>
          </a:p>
        </p:txBody>
      </p:sp>
      <p:sp>
        <p:nvSpPr>
          <p:cNvPr id="3" name="Content Placeholder 2"/>
          <p:cNvSpPr>
            <a:spLocks noGrp="1"/>
          </p:cNvSpPr>
          <p:nvPr>
            <p:ph idx="1"/>
          </p:nvPr>
        </p:nvSpPr>
        <p:spPr>
          <a:xfrm>
            <a:off x="457200" y="762000"/>
            <a:ext cx="8229600" cy="6096000"/>
          </a:xfrm>
        </p:spPr>
        <p:txBody>
          <a:bodyPr>
            <a:normAutofit/>
          </a:bodyPr>
          <a:lstStyle/>
          <a:p>
            <a:pPr marL="344488" indent="-344488" rtl="0">
              <a:buNone/>
            </a:pPr>
            <a:r>
              <a:rPr lang="en-US" sz="2400" i="1" dirty="0" smtClean="0">
                <a:solidFill>
                  <a:srgbClr val="AD2E27"/>
                </a:solidFill>
                <a:latin typeface="Cambria" pitchFamily="18" charset="0"/>
              </a:rPr>
              <a:t> </a:t>
            </a:r>
            <a:r>
              <a:rPr lang="en-US" sz="2400" baseline="30000" dirty="0" smtClean="0"/>
              <a:t>13</a:t>
            </a:r>
            <a:r>
              <a:rPr lang="en-US" sz="2400" i="1" dirty="0" smtClean="0">
                <a:solidFill>
                  <a:srgbClr val="AD2E27"/>
                </a:solidFill>
                <a:latin typeface="Cambria" pitchFamily="18" charset="0"/>
              </a:rPr>
              <a:t> You, my brothers, were called to be free. But do not use your freedom to indulge the sinful nature; rather, serve one another in love.</a:t>
            </a:r>
          </a:p>
          <a:p>
            <a:pPr marL="344488" indent="-344488" rtl="0">
              <a:buNone/>
            </a:pPr>
            <a:r>
              <a:rPr lang="en-US" sz="2400" i="1" dirty="0" smtClean="0">
                <a:solidFill>
                  <a:srgbClr val="AD2E27"/>
                </a:solidFill>
                <a:latin typeface="Cambria" pitchFamily="18" charset="0"/>
              </a:rPr>
              <a:t> </a:t>
            </a:r>
            <a:r>
              <a:rPr lang="en-US" sz="2400" baseline="30000" dirty="0" smtClean="0"/>
              <a:t>14</a:t>
            </a:r>
            <a:r>
              <a:rPr lang="en-US" sz="2400" i="1" dirty="0" smtClean="0">
                <a:solidFill>
                  <a:srgbClr val="AD2E27"/>
                </a:solidFill>
                <a:latin typeface="Cambria" pitchFamily="18" charset="0"/>
              </a:rPr>
              <a:t> The entire law is summed up in a single command: "Love your neighbor as yourself."</a:t>
            </a:r>
          </a:p>
          <a:p>
            <a:pPr marL="344488" indent="-344488" rtl="0">
              <a:buNone/>
            </a:pPr>
            <a:r>
              <a:rPr lang="en-US" sz="2400" i="1" dirty="0" smtClean="0">
                <a:solidFill>
                  <a:srgbClr val="AD2E27"/>
                </a:solidFill>
                <a:latin typeface="Cambria" pitchFamily="18" charset="0"/>
              </a:rPr>
              <a:t> </a:t>
            </a:r>
            <a:r>
              <a:rPr lang="en-US" sz="2400" baseline="30000" dirty="0" smtClean="0"/>
              <a:t>15</a:t>
            </a:r>
            <a:r>
              <a:rPr lang="en-US" sz="2400" i="1" dirty="0" smtClean="0">
                <a:solidFill>
                  <a:srgbClr val="AD2E27"/>
                </a:solidFill>
                <a:latin typeface="Cambria" pitchFamily="18" charset="0"/>
              </a:rPr>
              <a:t> If you keep on biting and devouring each other, watch out or you will be destroyed by each other.</a:t>
            </a:r>
          </a:p>
        </p:txBody>
      </p:sp>
    </p:spTree>
  </p:cSld>
  <p:clrMapOvr>
    <a:masterClrMapping/>
  </p:clrMapOvr>
  <p:transition>
    <p:plus/>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3000" baseline="30000" dirty="0" smtClean="0"/>
              <a:t>22</a:t>
            </a:r>
            <a:r>
              <a:rPr lang="en-US" sz="3000" i="1" dirty="0" smtClean="0">
                <a:solidFill>
                  <a:srgbClr val="AD2E27"/>
                </a:solidFill>
                <a:latin typeface="Cambria" pitchFamily="18" charset="0"/>
              </a:rPr>
              <a:t> But the fruit of the Spirit is love, joy, peace, patience, kindness, goodness, faithfulness,</a:t>
            </a:r>
          </a:p>
          <a:p>
            <a:pPr marL="233363" indent="-233363" rtl="0">
              <a:lnSpc>
                <a:spcPct val="120000"/>
              </a:lnSpc>
              <a:buNone/>
            </a:pPr>
            <a:r>
              <a:rPr lang="en-US" sz="3000" i="1" dirty="0" smtClean="0">
                <a:solidFill>
                  <a:srgbClr val="AD2E27"/>
                </a:solidFill>
                <a:latin typeface="Cambria" pitchFamily="18" charset="0"/>
              </a:rPr>
              <a:t> </a:t>
            </a:r>
            <a:r>
              <a:rPr lang="en-US" sz="3000" baseline="30000" dirty="0" smtClean="0"/>
              <a:t>23</a:t>
            </a:r>
            <a:r>
              <a:rPr lang="en-US" sz="3000" i="1" dirty="0" smtClean="0">
                <a:solidFill>
                  <a:srgbClr val="AD2E27"/>
                </a:solidFill>
                <a:latin typeface="Cambria" pitchFamily="18" charset="0"/>
              </a:rPr>
              <a:t> gentleness and self-control. Against such things there is no law.</a:t>
            </a:r>
          </a:p>
          <a:p>
            <a:pPr marL="344488" indent="-344488" rtl="0">
              <a:buNone/>
            </a:pPr>
            <a:endParaRPr lang="en-US" sz="1000" i="1" dirty="0" smtClean="0">
              <a:solidFill>
                <a:srgbClr val="AD2E27"/>
              </a:solidFill>
              <a:latin typeface="Cambria" pitchFamily="18" charset="0"/>
            </a:endParaRPr>
          </a:p>
          <a:p>
            <a:pPr rtl="0"/>
            <a:r>
              <a:rPr lang="en-US" sz="3000" dirty="0" smtClean="0"/>
              <a:t>Paul’s probably uses “fruit” in the </a:t>
            </a:r>
            <a:r>
              <a:rPr lang="en-US" sz="3000" b="1" i="1" dirty="0" smtClean="0"/>
              <a:t>singular</a:t>
            </a:r>
            <a:r>
              <a:rPr lang="en-US" sz="3000" dirty="0" smtClean="0"/>
              <a:t> to show us that the Spirit produces these things in us as a unit.</a:t>
            </a:r>
          </a:p>
          <a:p>
            <a:pPr rtl="0"/>
            <a:r>
              <a:rPr lang="en-US" sz="3000" dirty="0" smtClean="0"/>
              <a:t>Referring these qualities as the “fruit of the </a:t>
            </a:r>
            <a:r>
              <a:rPr lang="en-US" sz="3000" b="1" i="1" dirty="0" smtClean="0"/>
              <a:t>Spirit</a:t>
            </a:r>
            <a:r>
              <a:rPr lang="en-US" sz="3000" dirty="0" smtClean="0"/>
              <a:t>” draws attention to the fact that it is the </a:t>
            </a:r>
            <a:r>
              <a:rPr lang="en-US" sz="3000" b="1" i="1" dirty="0" smtClean="0"/>
              <a:t>Holy Spirit</a:t>
            </a:r>
            <a:r>
              <a:rPr lang="en-US" sz="3000" dirty="0" smtClean="0"/>
              <a:t> who </a:t>
            </a:r>
            <a:r>
              <a:rPr lang="en-US" sz="3000" b="1" i="1" dirty="0" smtClean="0"/>
              <a:t>produces</a:t>
            </a:r>
            <a:r>
              <a:rPr lang="en-US" sz="3000" dirty="0" smtClean="0"/>
              <a:t> these qualities in us.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22</a:t>
            </a:r>
            <a:r>
              <a:rPr lang="en-US" i="1" dirty="0" smtClean="0">
                <a:solidFill>
                  <a:srgbClr val="AD2E27"/>
                </a:solidFill>
                <a:latin typeface="Cambria" pitchFamily="18" charset="0"/>
              </a:rPr>
              <a:t> But the fruit of the Spirit is love, joy, peace, patience, kindness, goodness, faithfulness,</a:t>
            </a:r>
          </a:p>
          <a:p>
            <a:pPr marL="233363" indent="-233363" rtl="0">
              <a:lnSpc>
                <a:spcPct val="120000"/>
              </a:lnSpc>
              <a:buNone/>
            </a:pPr>
            <a:r>
              <a:rPr lang="en-US" i="1" dirty="0" smtClean="0">
                <a:solidFill>
                  <a:srgbClr val="AD2E27"/>
                </a:solidFill>
                <a:latin typeface="Cambria" pitchFamily="18" charset="0"/>
              </a:rPr>
              <a:t> </a:t>
            </a:r>
            <a:r>
              <a:rPr lang="en-US" baseline="30000" dirty="0" smtClean="0"/>
              <a:t>23</a:t>
            </a:r>
            <a:r>
              <a:rPr lang="en-US" i="1" dirty="0" smtClean="0">
                <a:solidFill>
                  <a:srgbClr val="AD2E27"/>
                </a:solidFill>
                <a:latin typeface="Cambria" pitchFamily="18" charset="0"/>
              </a:rPr>
              <a:t> gentleness and self-control. Against such things there is no law.</a:t>
            </a:r>
          </a:p>
          <a:p>
            <a:pPr marL="344488" indent="-344488" rtl="0">
              <a:buNone/>
            </a:pPr>
            <a:endParaRPr lang="en-US" sz="1000" i="1" dirty="0" smtClean="0">
              <a:solidFill>
                <a:srgbClr val="AD2E27"/>
              </a:solidFill>
              <a:latin typeface="Cambria" pitchFamily="18" charset="0"/>
            </a:endParaRPr>
          </a:p>
          <a:p>
            <a:pPr rtl="0"/>
            <a:r>
              <a:rPr lang="en-US" i="1" dirty="0" smtClean="0">
                <a:solidFill>
                  <a:srgbClr val="AD2E27"/>
                </a:solidFill>
                <a:latin typeface="Cambria" pitchFamily="18" charset="0"/>
              </a:rPr>
              <a:t>love</a:t>
            </a:r>
            <a:r>
              <a:rPr lang="en-US" dirty="0" smtClean="0"/>
              <a:t> –  first in the list, this command is of supreme importance as we saw earlier (</a:t>
            </a:r>
            <a:r>
              <a:rPr lang="en-US" dirty="0" smtClean="0">
                <a:solidFill>
                  <a:schemeClr val="accent1"/>
                </a:solidFill>
              </a:rPr>
              <a:t>5:6, 13-14</a:t>
            </a:r>
            <a:r>
              <a:rPr lang="en-US" dirty="0" smtClean="0"/>
              <a:t>) and includes many, if not all, of the other qualities:</a:t>
            </a:r>
          </a:p>
          <a:p>
            <a:pPr lvl="1" rtl="0"/>
            <a:r>
              <a:rPr lang="en-US" sz="2400" i="1" dirty="0" smtClean="0">
                <a:solidFill>
                  <a:srgbClr val="AD2E27"/>
                </a:solidFill>
                <a:latin typeface="Cambria" pitchFamily="18" charset="0"/>
              </a:rPr>
              <a:t>Love is </a:t>
            </a:r>
            <a:r>
              <a:rPr lang="en-US" sz="2400" b="1" i="1" dirty="0" smtClean="0">
                <a:solidFill>
                  <a:srgbClr val="AD2E27"/>
                </a:solidFill>
                <a:latin typeface="Cambria" pitchFamily="18" charset="0"/>
              </a:rPr>
              <a:t>patient</a:t>
            </a:r>
            <a:r>
              <a:rPr lang="en-US" sz="2400" i="1" dirty="0" smtClean="0">
                <a:solidFill>
                  <a:srgbClr val="AD2E27"/>
                </a:solidFill>
                <a:latin typeface="Cambria" pitchFamily="18" charset="0"/>
              </a:rPr>
              <a:t>, love is </a:t>
            </a:r>
            <a:r>
              <a:rPr lang="en-US" sz="2400" b="1" i="1" dirty="0" smtClean="0">
                <a:solidFill>
                  <a:srgbClr val="AD2E27"/>
                </a:solidFill>
                <a:latin typeface="Cambria" pitchFamily="18" charset="0"/>
              </a:rPr>
              <a:t>kind</a:t>
            </a:r>
            <a:r>
              <a:rPr lang="en-US" sz="2400" i="1" dirty="0" smtClean="0">
                <a:solidFill>
                  <a:srgbClr val="AD2E27"/>
                </a:solidFill>
                <a:latin typeface="Cambria" pitchFamily="18" charset="0"/>
              </a:rPr>
              <a:t>. It does not envy, it does not boast, it is not proud.</a:t>
            </a:r>
            <a:r>
              <a:rPr lang="en-US" sz="2400" dirty="0" smtClean="0"/>
              <a:t> </a:t>
            </a:r>
            <a:r>
              <a:rPr lang="en-US" sz="2400" i="1" dirty="0" smtClean="0">
                <a:solidFill>
                  <a:srgbClr val="AD2E27"/>
                </a:solidFill>
                <a:latin typeface="Cambria" pitchFamily="18" charset="0"/>
              </a:rPr>
              <a:t>It is not rude, it is not self-seeking, it is not easily angered, it keeps no record of wrongs.</a:t>
            </a:r>
            <a:r>
              <a:rPr lang="en-US" sz="2400" dirty="0" smtClean="0"/>
              <a:t> </a:t>
            </a:r>
            <a:r>
              <a:rPr lang="en-US" sz="2400" i="1" dirty="0" smtClean="0">
                <a:solidFill>
                  <a:srgbClr val="AD2E27"/>
                </a:solidFill>
                <a:latin typeface="Cambria" pitchFamily="18" charset="0"/>
              </a:rPr>
              <a:t>Love does not delight in evil but </a:t>
            </a:r>
            <a:r>
              <a:rPr lang="en-US" sz="2400" b="1" i="1" dirty="0" smtClean="0">
                <a:solidFill>
                  <a:srgbClr val="AD2E27"/>
                </a:solidFill>
                <a:latin typeface="Cambria" pitchFamily="18" charset="0"/>
              </a:rPr>
              <a:t>rejoices</a:t>
            </a:r>
            <a:r>
              <a:rPr lang="en-US" sz="2400" i="1" dirty="0" smtClean="0">
                <a:solidFill>
                  <a:srgbClr val="AD2E27"/>
                </a:solidFill>
                <a:latin typeface="Cambria" pitchFamily="18" charset="0"/>
              </a:rPr>
              <a:t> with the truth.</a:t>
            </a:r>
            <a:r>
              <a:rPr lang="en-US" sz="2400" dirty="0" smtClean="0"/>
              <a:t> </a:t>
            </a:r>
            <a:r>
              <a:rPr lang="en-US" sz="2400" i="1" dirty="0" smtClean="0">
                <a:solidFill>
                  <a:srgbClr val="AD2E27"/>
                </a:solidFill>
                <a:latin typeface="Cambria" pitchFamily="18" charset="0"/>
              </a:rPr>
              <a:t>It always protects, always trusts, always hopes, always perseveres.</a:t>
            </a:r>
            <a:r>
              <a:rPr lang="en-US" sz="2400" dirty="0" smtClean="0"/>
              <a:t> (1Co 13:4-7)</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lnSpc>
                <a:spcPct val="120000"/>
              </a:lnSpc>
              <a:buNone/>
            </a:pPr>
            <a:r>
              <a:rPr lang="en-US" baseline="30000" dirty="0" smtClean="0"/>
              <a:t>22</a:t>
            </a:r>
            <a:r>
              <a:rPr lang="en-US" i="1" dirty="0" smtClean="0">
                <a:solidFill>
                  <a:srgbClr val="AD2E27"/>
                </a:solidFill>
                <a:latin typeface="Cambria" pitchFamily="18" charset="0"/>
              </a:rPr>
              <a:t> But the fruit of the Spirit is love, joy, peace, patience, kindness, goodness, faithfulness,</a:t>
            </a:r>
          </a:p>
          <a:p>
            <a:pPr marL="344488" indent="-344488" rtl="0">
              <a:buNone/>
            </a:pPr>
            <a:endParaRPr lang="en-US" sz="1000" i="1" dirty="0" smtClean="0">
              <a:solidFill>
                <a:srgbClr val="AD2E27"/>
              </a:solidFill>
              <a:latin typeface="Cambria" pitchFamily="18" charset="0"/>
            </a:endParaRPr>
          </a:p>
          <a:p>
            <a:pPr rtl="0"/>
            <a:r>
              <a:rPr lang="en-US" i="1" dirty="0" smtClean="0">
                <a:solidFill>
                  <a:srgbClr val="AD2E27"/>
                </a:solidFill>
                <a:latin typeface="Cambria" pitchFamily="18" charset="0"/>
              </a:rPr>
              <a:t>love</a:t>
            </a:r>
            <a:r>
              <a:rPr lang="en-US" dirty="0" smtClean="0"/>
              <a:t> –  to value and recognize the worth of others, to desire the well-being of others</a:t>
            </a:r>
          </a:p>
          <a:p>
            <a:pPr rtl="0"/>
            <a:r>
              <a:rPr lang="en-US" i="1" dirty="0" smtClean="0">
                <a:solidFill>
                  <a:srgbClr val="AD2E27"/>
                </a:solidFill>
                <a:latin typeface="Cambria" pitchFamily="18" charset="0"/>
              </a:rPr>
              <a:t>joy</a:t>
            </a:r>
            <a:r>
              <a:rPr lang="en-US" dirty="0" smtClean="0"/>
              <a:t> – on a surface level joy is the happiness that results from pleasant circumstances. But Christian joy is grounded in something that is true even when we find ourselves in unpleasant circumstances: that we have a hope (confident expectation) of sharing in God’s eternal glory:</a:t>
            </a:r>
          </a:p>
          <a:p>
            <a:pPr lvl="1" rtl="0"/>
            <a:r>
              <a:rPr lang="en-US" sz="2400" i="1" dirty="0" smtClean="0">
                <a:solidFill>
                  <a:srgbClr val="AD2E27"/>
                </a:solidFill>
                <a:latin typeface="Cambria" pitchFamily="18" charset="0"/>
              </a:rPr>
              <a:t>And we </a:t>
            </a:r>
            <a:r>
              <a:rPr lang="en-US" sz="2400" b="1" i="1" dirty="0" smtClean="0">
                <a:solidFill>
                  <a:srgbClr val="AD2E27"/>
                </a:solidFill>
                <a:latin typeface="Cambria" pitchFamily="18" charset="0"/>
              </a:rPr>
              <a:t>rejoice</a:t>
            </a:r>
            <a:r>
              <a:rPr lang="en-US" sz="2400" i="1" dirty="0" smtClean="0">
                <a:solidFill>
                  <a:srgbClr val="AD2E27"/>
                </a:solidFill>
                <a:latin typeface="Cambria" pitchFamily="18" charset="0"/>
              </a:rPr>
              <a:t> in the </a:t>
            </a:r>
            <a:r>
              <a:rPr lang="en-US" sz="2400" b="1" i="1" dirty="0" smtClean="0">
                <a:solidFill>
                  <a:srgbClr val="AD2E27"/>
                </a:solidFill>
                <a:latin typeface="Cambria" pitchFamily="18" charset="0"/>
              </a:rPr>
              <a:t>hope</a:t>
            </a:r>
            <a:r>
              <a:rPr lang="en-US" sz="2400" i="1" dirty="0" smtClean="0">
                <a:solidFill>
                  <a:srgbClr val="AD2E27"/>
                </a:solidFill>
                <a:latin typeface="Cambria" pitchFamily="18" charset="0"/>
              </a:rPr>
              <a:t> of the glory of God. Not only so, but we also </a:t>
            </a:r>
            <a:r>
              <a:rPr lang="en-US" sz="2400" b="1" i="1" dirty="0" smtClean="0">
                <a:solidFill>
                  <a:srgbClr val="AD2E27"/>
                </a:solidFill>
                <a:latin typeface="Cambria" pitchFamily="18" charset="0"/>
              </a:rPr>
              <a:t>rejoice</a:t>
            </a:r>
            <a:r>
              <a:rPr lang="en-US" sz="2400" i="1" dirty="0" smtClean="0">
                <a:solidFill>
                  <a:srgbClr val="AD2E27"/>
                </a:solidFill>
                <a:latin typeface="Cambria" pitchFamily="18" charset="0"/>
              </a:rPr>
              <a:t> in our sufferings, because we know that suffering produces perseverance; perseverance, character; and character, </a:t>
            </a:r>
            <a:r>
              <a:rPr lang="en-US" sz="2400" b="1" i="1" dirty="0" smtClean="0">
                <a:solidFill>
                  <a:srgbClr val="AD2E27"/>
                </a:solidFill>
                <a:latin typeface="Cambria" pitchFamily="18" charset="0"/>
              </a:rPr>
              <a:t>hope</a:t>
            </a:r>
            <a:r>
              <a:rPr lang="en-US" sz="2400" i="1" dirty="0" smtClean="0">
                <a:solidFill>
                  <a:srgbClr val="AD2E27"/>
                </a:solidFill>
                <a:latin typeface="Cambria" pitchFamily="18" charset="0"/>
              </a:rPr>
              <a:t>. </a:t>
            </a:r>
            <a:r>
              <a:rPr lang="en-US" sz="2400" dirty="0" smtClean="0"/>
              <a:t>(Rom 5:2b-4 NIV)</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fontScale="92500"/>
          </a:bodyPr>
          <a:lstStyle/>
          <a:p>
            <a:pPr marL="233363" indent="-233363" rtl="0">
              <a:lnSpc>
                <a:spcPct val="120000"/>
              </a:lnSpc>
              <a:buNone/>
            </a:pPr>
            <a:r>
              <a:rPr lang="en-US" baseline="30000" dirty="0" smtClean="0"/>
              <a:t>22</a:t>
            </a:r>
            <a:r>
              <a:rPr lang="en-US" i="1" dirty="0" smtClean="0">
                <a:solidFill>
                  <a:srgbClr val="AD2E27"/>
                </a:solidFill>
                <a:latin typeface="Cambria" pitchFamily="18" charset="0"/>
              </a:rPr>
              <a:t> But the fruit of the Spirit is love, joy, peace, patience, kindness, goodness, faithfulness,</a:t>
            </a:r>
          </a:p>
          <a:p>
            <a:pPr marL="344488" indent="-344488" rtl="0">
              <a:buNone/>
            </a:pPr>
            <a:endParaRPr lang="en-US" sz="1000" i="1" dirty="0" smtClean="0">
              <a:solidFill>
                <a:srgbClr val="AD2E27"/>
              </a:solidFill>
              <a:latin typeface="Cambria" pitchFamily="18" charset="0"/>
            </a:endParaRPr>
          </a:p>
          <a:p>
            <a:pPr rtl="0"/>
            <a:r>
              <a:rPr lang="en-US" i="1" dirty="0" smtClean="0">
                <a:solidFill>
                  <a:srgbClr val="AD2E27"/>
                </a:solidFill>
                <a:latin typeface="Cambria" pitchFamily="18" charset="0"/>
              </a:rPr>
              <a:t>peace</a:t>
            </a:r>
            <a:r>
              <a:rPr lang="en-US" dirty="0" smtClean="0"/>
              <a:t> – in scripture means not just the absence or war and fighting, but includes the idea of wholeness and wellbeing. Christians experience peace in a number of ways:</a:t>
            </a:r>
          </a:p>
          <a:p>
            <a:pPr lvl="1" rtl="0"/>
            <a:r>
              <a:rPr lang="en-US" sz="2400" dirty="0" smtClean="0"/>
              <a:t>We have peace with God (</a:t>
            </a:r>
            <a:r>
              <a:rPr lang="en-US" sz="2400" dirty="0" smtClean="0">
                <a:solidFill>
                  <a:schemeClr val="accent1"/>
                </a:solidFill>
              </a:rPr>
              <a:t>Rom 5:1</a:t>
            </a:r>
            <a:r>
              <a:rPr lang="en-US" sz="2400" dirty="0" smtClean="0"/>
              <a:t>)</a:t>
            </a:r>
          </a:p>
          <a:p>
            <a:pPr lvl="1" rtl="0"/>
            <a:r>
              <a:rPr lang="en-US" sz="2400" dirty="0" smtClean="0"/>
              <a:t>We have a peace that “transcends all understanding” and guards our hearts and minds (</a:t>
            </a:r>
            <a:r>
              <a:rPr lang="en-US" sz="2400" dirty="0" smtClean="0">
                <a:solidFill>
                  <a:schemeClr val="accent1"/>
                </a:solidFill>
              </a:rPr>
              <a:t>Phil 4:7</a:t>
            </a:r>
            <a:r>
              <a:rPr lang="en-US" sz="2400" dirty="0" smtClean="0"/>
              <a:t>)</a:t>
            </a:r>
          </a:p>
          <a:p>
            <a:pPr lvl="1" rtl="0"/>
            <a:r>
              <a:rPr lang="en-US" sz="2400" dirty="0" smtClean="0"/>
              <a:t>Christ characterizes us a “peacemakers” (</a:t>
            </a:r>
            <a:r>
              <a:rPr lang="en-US" sz="2400" dirty="0" smtClean="0">
                <a:solidFill>
                  <a:schemeClr val="accent1"/>
                </a:solidFill>
              </a:rPr>
              <a:t>Mat 5:9</a:t>
            </a:r>
            <a:r>
              <a:rPr lang="en-US" sz="2400" dirty="0" smtClean="0"/>
              <a:t>)</a:t>
            </a:r>
          </a:p>
          <a:p>
            <a:pPr rtl="0"/>
            <a:r>
              <a:rPr lang="en-US" i="1" dirty="0" smtClean="0">
                <a:solidFill>
                  <a:srgbClr val="AD2E27"/>
                </a:solidFill>
                <a:latin typeface="Cambria" pitchFamily="18" charset="0"/>
              </a:rPr>
              <a:t>patience</a:t>
            </a:r>
            <a:r>
              <a:rPr lang="en-US" dirty="0" smtClean="0"/>
              <a:t> – endurance of wrong without anger </a:t>
            </a:r>
          </a:p>
          <a:p>
            <a:pPr rtl="0"/>
            <a:r>
              <a:rPr lang="en-US" i="1" dirty="0" smtClean="0">
                <a:solidFill>
                  <a:srgbClr val="AD2E27"/>
                </a:solidFill>
                <a:latin typeface="Cambria" pitchFamily="18" charset="0"/>
              </a:rPr>
              <a:t>kindness</a:t>
            </a:r>
            <a:r>
              <a:rPr lang="en-US" dirty="0" smtClean="0"/>
              <a:t> – goodness, showing benevolence to others</a:t>
            </a:r>
          </a:p>
          <a:p>
            <a:pPr rtl="0"/>
            <a:r>
              <a:rPr lang="en-US" i="1" dirty="0" smtClean="0">
                <a:solidFill>
                  <a:srgbClr val="AD2E27"/>
                </a:solidFill>
                <a:latin typeface="Cambria" pitchFamily="18" charset="0"/>
              </a:rPr>
              <a:t>goodness</a:t>
            </a:r>
            <a:r>
              <a:rPr lang="en-US" dirty="0" smtClean="0"/>
              <a:t> – kindness, perhaps generosity (cf. Mat 20:15)</a:t>
            </a:r>
          </a:p>
          <a:p>
            <a:pPr rtl="0"/>
            <a:r>
              <a:rPr lang="en-US" i="1" dirty="0" smtClean="0">
                <a:solidFill>
                  <a:srgbClr val="AD2E27"/>
                </a:solidFill>
                <a:latin typeface="Cambria" pitchFamily="18" charset="0"/>
              </a:rPr>
              <a:t>faithfulness</a:t>
            </a:r>
            <a:r>
              <a:rPr lang="en-US" dirty="0" smtClean="0"/>
              <a:t> – trustworthiness, loyalty, especially to God</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 calcmode="lin" valueType="num">
                                      <p:cBhvr>
                                        <p:cTn id="35"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 calcmode="lin" valueType="num">
                                      <p:cBhvr>
                                        <p:cTn id="42"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8">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8">
                                            <p:txEl>
                                              <p:pRg st="8" end="8"/>
                                            </p:txEl>
                                          </p:spTgt>
                                        </p:tgtEl>
                                        <p:attrNameLst>
                                          <p:attrName>style.visibility</p:attrName>
                                        </p:attrNameLst>
                                      </p:cBhvr>
                                      <p:to>
                                        <p:strVal val="visible"/>
                                      </p:to>
                                    </p:set>
                                    <p:anim calcmode="lin" valueType="num">
                                      <p:cBhvr>
                                        <p:cTn id="49" dur="500" fill="hold"/>
                                        <p:tgtEl>
                                          <p:spTgt spid="8">
                                            <p:txEl>
                                              <p:pRg st="8" end="8"/>
                                            </p:txEl>
                                          </p:spTgt>
                                        </p:tgtEl>
                                        <p:attrNameLst>
                                          <p:attrName>ppt_w</p:attrName>
                                        </p:attrNameLst>
                                      </p:cBhvr>
                                      <p:tavLst>
                                        <p:tav tm="0">
                                          <p:val>
                                            <p:fltVal val="0"/>
                                          </p:val>
                                        </p:tav>
                                        <p:tav tm="100000">
                                          <p:val>
                                            <p:strVal val="#ppt_w"/>
                                          </p:val>
                                        </p:tav>
                                      </p:tavLst>
                                    </p:anim>
                                    <p:anim calcmode="lin" valueType="num">
                                      <p:cBhvr>
                                        <p:cTn id="50" dur="500" fill="hold"/>
                                        <p:tgtEl>
                                          <p:spTgt spid="8">
                                            <p:txEl>
                                              <p:pRg st="8" end="8"/>
                                            </p:txEl>
                                          </p:spTgt>
                                        </p:tgtEl>
                                        <p:attrNameLst>
                                          <p:attrName>ppt_h</p:attrName>
                                        </p:attrNameLst>
                                      </p:cBhvr>
                                      <p:tavLst>
                                        <p:tav tm="0">
                                          <p:val>
                                            <p:fltVal val="0"/>
                                          </p:val>
                                        </p:tav>
                                        <p:tav tm="100000">
                                          <p:val>
                                            <p:strVal val="#ppt_h"/>
                                          </p:val>
                                        </p:tav>
                                      </p:tavLst>
                                    </p:anim>
                                    <p:animEffect transition="in" filter="fade">
                                      <p:cBhvr>
                                        <p:cTn id="51" dur="500"/>
                                        <p:tgtEl>
                                          <p:spTgt spid="8">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8">
                                            <p:txEl>
                                              <p:pRg st="9" end="9"/>
                                            </p:txEl>
                                          </p:spTgt>
                                        </p:tgtEl>
                                        <p:attrNameLst>
                                          <p:attrName>style.visibility</p:attrName>
                                        </p:attrNameLst>
                                      </p:cBhvr>
                                      <p:to>
                                        <p:strVal val="visible"/>
                                      </p:to>
                                    </p:set>
                                    <p:anim calcmode="lin" valueType="num">
                                      <p:cBhvr>
                                        <p:cTn id="56" dur="500" fill="hold"/>
                                        <p:tgtEl>
                                          <p:spTgt spid="8">
                                            <p:txEl>
                                              <p:pRg st="9" end="9"/>
                                            </p:txEl>
                                          </p:spTgt>
                                        </p:tgtEl>
                                        <p:attrNameLst>
                                          <p:attrName>ppt_w</p:attrName>
                                        </p:attrNameLst>
                                      </p:cBhvr>
                                      <p:tavLst>
                                        <p:tav tm="0">
                                          <p:val>
                                            <p:fltVal val="0"/>
                                          </p:val>
                                        </p:tav>
                                        <p:tav tm="100000">
                                          <p:val>
                                            <p:strVal val="#ppt_w"/>
                                          </p:val>
                                        </p:tav>
                                      </p:tavLst>
                                    </p:anim>
                                    <p:anim calcmode="lin" valueType="num">
                                      <p:cBhvr>
                                        <p:cTn id="57" dur="500" fill="hold"/>
                                        <p:tgtEl>
                                          <p:spTgt spid="8">
                                            <p:txEl>
                                              <p:pRg st="9" end="9"/>
                                            </p:txEl>
                                          </p:spTgt>
                                        </p:tgtEl>
                                        <p:attrNameLst>
                                          <p:attrName>ppt_h</p:attrName>
                                        </p:attrNameLst>
                                      </p:cBhvr>
                                      <p:tavLst>
                                        <p:tav tm="0">
                                          <p:val>
                                            <p:fltVal val="0"/>
                                          </p:val>
                                        </p:tav>
                                        <p:tav tm="100000">
                                          <p:val>
                                            <p:strVal val="#ppt_h"/>
                                          </p:val>
                                        </p:tav>
                                      </p:tavLst>
                                    </p:anim>
                                    <p:animEffect transition="in" filter="fade">
                                      <p:cBhvr>
                                        <p:cTn id="58" dur="500"/>
                                        <p:tgtEl>
                                          <p:spTgt spid="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fontScale="92500" lnSpcReduction="20000"/>
          </a:bodyPr>
          <a:lstStyle/>
          <a:p>
            <a:pPr marL="233363" indent="-233363" rtl="0">
              <a:lnSpc>
                <a:spcPct val="120000"/>
              </a:lnSpc>
              <a:buNone/>
            </a:pPr>
            <a:r>
              <a:rPr lang="en-US" baseline="30000" dirty="0" smtClean="0"/>
              <a:t>23</a:t>
            </a:r>
            <a:r>
              <a:rPr lang="en-US" i="1" dirty="0" smtClean="0">
                <a:solidFill>
                  <a:srgbClr val="AD2E27"/>
                </a:solidFill>
                <a:latin typeface="Cambria" pitchFamily="18" charset="0"/>
              </a:rPr>
              <a:t> gentleness and self-control. Against such things there is no law.</a:t>
            </a:r>
          </a:p>
          <a:p>
            <a:pPr marL="344488" indent="-344488" rtl="0">
              <a:buNone/>
            </a:pPr>
            <a:endParaRPr lang="en-US" sz="1000" i="1" dirty="0" smtClean="0">
              <a:solidFill>
                <a:srgbClr val="AD2E27"/>
              </a:solidFill>
              <a:latin typeface="Cambria" pitchFamily="18" charset="0"/>
            </a:endParaRPr>
          </a:p>
          <a:p>
            <a:pPr rtl="0"/>
            <a:r>
              <a:rPr lang="en-US" i="1" dirty="0" smtClean="0">
                <a:solidFill>
                  <a:srgbClr val="AD2E27"/>
                </a:solidFill>
                <a:latin typeface="Cambria" pitchFamily="18" charset="0"/>
              </a:rPr>
              <a:t>gentleness</a:t>
            </a:r>
            <a:r>
              <a:rPr lang="en-US" dirty="0" smtClean="0"/>
              <a:t> –  being considerate and courteous to others </a:t>
            </a:r>
          </a:p>
          <a:p>
            <a:pPr rtl="0"/>
            <a:r>
              <a:rPr lang="en-US" i="1" dirty="0" smtClean="0">
                <a:solidFill>
                  <a:srgbClr val="AD2E27"/>
                </a:solidFill>
                <a:latin typeface="Cambria" pitchFamily="18" charset="0"/>
              </a:rPr>
              <a:t>self-control</a:t>
            </a:r>
            <a:r>
              <a:rPr lang="en-US" dirty="0" smtClean="0"/>
              <a:t> – having the ability to restrain yourself from over-indulgence or addictions, particularly in things like: sex, food, or alcohol.</a:t>
            </a:r>
          </a:p>
          <a:p>
            <a:pPr rtl="0"/>
            <a:endParaRPr lang="en-US" dirty="0" smtClean="0"/>
          </a:p>
          <a:p>
            <a:pPr rtl="0"/>
            <a:r>
              <a:rPr lang="en-US" dirty="0" smtClean="0"/>
              <a:t>As long as anyone lives according to these virtues which Paul has listed, they will never be in danger of violating any reasonable law (whether the Law of Moses or otherwise).</a:t>
            </a:r>
          </a:p>
          <a:p>
            <a:pPr rtl="0"/>
            <a:r>
              <a:rPr lang="en-US" dirty="0" smtClean="0"/>
              <a:t>In saying this, Paul is no doubt getting in a jab at the Judaizers who sought to bring about the Galatians’ sanctification by imposing the Law on them.</a:t>
            </a:r>
          </a:p>
          <a:p>
            <a:pPr rtl="0"/>
            <a:r>
              <a:rPr lang="en-US" dirty="0" smtClean="0"/>
              <a:t>But he is also contrasting the way of the Spirit with the way of law-keeping: the way of the Spirit is to live with virtue beyond anything that any law requires or could ever bring about. It is an entirely different mindset!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anim calcmode="lin" valueType="num">
                                      <p:cBhvr>
                                        <p:cTn id="35"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24</a:t>
            </a:r>
            <a:r>
              <a:rPr lang="en-US" i="1" dirty="0" smtClean="0">
                <a:solidFill>
                  <a:srgbClr val="AD2E27"/>
                </a:solidFill>
                <a:latin typeface="Cambria" pitchFamily="18" charset="0"/>
              </a:rPr>
              <a:t> Those who belong to Christ Jesus have crucified the sinful nature with its passions and desires.</a:t>
            </a:r>
          </a:p>
          <a:p>
            <a:pPr marL="344488" indent="-344488" rtl="0">
              <a:buNone/>
            </a:pPr>
            <a:endParaRPr lang="en-US" sz="1000" i="1" dirty="0" smtClean="0">
              <a:solidFill>
                <a:srgbClr val="AD2E27"/>
              </a:solidFill>
              <a:latin typeface="Cambria" pitchFamily="18" charset="0"/>
            </a:endParaRPr>
          </a:p>
          <a:p>
            <a:pPr rtl="0"/>
            <a:r>
              <a:rPr lang="en-US" dirty="0" smtClean="0"/>
              <a:t>“Those who belong to Christ” – those of us who are true believers in Christ – were represented by Christ when He was crucified on the cross. </a:t>
            </a:r>
          </a:p>
          <a:p>
            <a:pPr rtl="0"/>
            <a:r>
              <a:rPr lang="en-US" dirty="0" smtClean="0"/>
              <a:t>As a result, because Christ was being punished on our behalf, all of the sins that our sinful nature (with its passions and desires) would ever produce (past, present, and future) have been paid for.</a:t>
            </a:r>
          </a:p>
          <a:p>
            <a:pPr rtl="0"/>
            <a:r>
              <a:rPr lang="en-US" dirty="0" smtClean="0"/>
              <a:t>Therefore we are no longer to obey the dictates of our sinful nature and its evil desires – it was crucified on the cross with Christ and therefore we should have nothing to do with it.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25</a:t>
            </a:r>
            <a:r>
              <a:rPr lang="en-US" i="1" dirty="0" smtClean="0">
                <a:solidFill>
                  <a:srgbClr val="AD2E27"/>
                </a:solidFill>
                <a:latin typeface="Cambria" pitchFamily="18" charset="0"/>
              </a:rPr>
              <a:t> Since we live by the Spirit, let us keep in step with the Spirit.</a:t>
            </a:r>
          </a:p>
          <a:p>
            <a:pPr marL="344488" indent="-344488" rtl="0">
              <a:buNone/>
            </a:pPr>
            <a:endParaRPr lang="en-US" sz="1000" i="1" dirty="0" smtClean="0">
              <a:solidFill>
                <a:srgbClr val="AD2E27"/>
              </a:solidFill>
              <a:latin typeface="Cambria" pitchFamily="18" charset="0"/>
            </a:endParaRPr>
          </a:p>
          <a:p>
            <a:pPr rtl="0"/>
            <a:r>
              <a:rPr lang="en-US" dirty="0" smtClean="0"/>
              <a:t>We were given a new spiritual life (regeneration) by the Holy Spirit, therefore we should now </a:t>
            </a:r>
            <a:r>
              <a:rPr lang="en-US" i="1" dirty="0" smtClean="0">
                <a:solidFill>
                  <a:srgbClr val="AD2E27"/>
                </a:solidFill>
                <a:latin typeface="Cambria" pitchFamily="18" charset="0"/>
              </a:rPr>
              <a:t>keep in step with</a:t>
            </a:r>
            <a:r>
              <a:rPr lang="en-US" dirty="0" smtClean="0"/>
              <a:t> (be in line with, walk in the footsteps of, live according to the standard of) the Spirit.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Living the Gospel in the Spirit (</a:t>
            </a:r>
            <a:r>
              <a:rPr lang="en-US" sz="3600" dirty="0" smtClean="0">
                <a:solidFill>
                  <a:schemeClr val="accent1"/>
                </a:solidFill>
              </a:rPr>
              <a:t>5:16-26</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baseline="30000" dirty="0" smtClean="0"/>
              <a:t>26</a:t>
            </a:r>
            <a:r>
              <a:rPr lang="en-US" i="1" dirty="0" smtClean="0">
                <a:solidFill>
                  <a:srgbClr val="AD2E27"/>
                </a:solidFill>
                <a:latin typeface="Cambria" pitchFamily="18" charset="0"/>
              </a:rPr>
              <a:t> Let us not become conceited, provoking and envying each other.</a:t>
            </a:r>
          </a:p>
          <a:p>
            <a:pPr marL="344488" indent="-344488" rtl="0">
              <a:buNone/>
            </a:pPr>
            <a:endParaRPr lang="en-US" sz="1000" i="1" dirty="0" smtClean="0">
              <a:solidFill>
                <a:srgbClr val="AD2E27"/>
              </a:solidFill>
              <a:latin typeface="Cambria" pitchFamily="18" charset="0"/>
            </a:endParaRPr>
          </a:p>
          <a:p>
            <a:pPr rtl="0"/>
            <a:r>
              <a:rPr lang="en-US" dirty="0" smtClean="0"/>
              <a:t>As an immediate application of what Paul has been teaching the Galatians about not gratifying the desires of the sinful nature and instead keeping </a:t>
            </a:r>
            <a:r>
              <a:rPr lang="en-US" smtClean="0"/>
              <a:t>in step </a:t>
            </a:r>
            <a:r>
              <a:rPr lang="en-US" dirty="0" smtClean="0"/>
              <a:t>with the Spirit, he makes a specific application to something that was evidently going on in the church at that time.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How Do We Live By the Spirit?</a:t>
            </a:r>
            <a:endParaRPr lang="en-US" sz="3600" dirty="0"/>
          </a:p>
        </p:txBody>
      </p:sp>
      <p:sp>
        <p:nvSpPr>
          <p:cNvPr id="3" name="Content Placeholder 2"/>
          <p:cNvSpPr>
            <a:spLocks noGrp="1"/>
          </p:cNvSpPr>
          <p:nvPr>
            <p:ph idx="1"/>
          </p:nvPr>
        </p:nvSpPr>
        <p:spPr>
          <a:xfrm>
            <a:off x="457200" y="762000"/>
            <a:ext cx="8229600" cy="6096000"/>
          </a:xfrm>
        </p:spPr>
        <p:txBody>
          <a:bodyPr>
            <a:normAutofit fontScale="92500" lnSpcReduction="10000"/>
          </a:bodyPr>
          <a:lstStyle/>
          <a:p>
            <a:r>
              <a:rPr lang="en-US" dirty="0" smtClean="0"/>
              <a:t>Recognize that you are </a:t>
            </a:r>
            <a:r>
              <a:rPr lang="en-US" b="1" i="1" dirty="0" smtClean="0"/>
              <a:t>responsible</a:t>
            </a:r>
            <a:r>
              <a:rPr lang="en-US" dirty="0" smtClean="0"/>
              <a:t> for your own behavior: </a:t>
            </a:r>
          </a:p>
          <a:p>
            <a:pPr lvl="1"/>
            <a:r>
              <a:rPr lang="en-US" sz="2400" dirty="0" smtClean="0"/>
              <a:t>You are commanded </a:t>
            </a:r>
            <a:r>
              <a:rPr lang="en-US" sz="2400" b="1" i="1" dirty="0" smtClean="0"/>
              <a:t>not to sin</a:t>
            </a:r>
            <a:r>
              <a:rPr lang="en-US" sz="2400" dirty="0" smtClean="0"/>
              <a:t>. When you sin – you are guilty and will be held accountable.</a:t>
            </a:r>
          </a:p>
          <a:p>
            <a:pPr lvl="1"/>
            <a:r>
              <a:rPr lang="en-US" sz="2400" dirty="0" smtClean="0"/>
              <a:t>You are commanded to </a:t>
            </a:r>
            <a:r>
              <a:rPr lang="en-US" sz="2400" b="1" i="1" dirty="0" smtClean="0"/>
              <a:t>obey God</a:t>
            </a:r>
            <a:r>
              <a:rPr lang="en-US" sz="2400" dirty="0" smtClean="0"/>
              <a:t> from the heart. You are expected to make every effort to do so. If you fail to do so then you are guilty and will be held accountable.</a:t>
            </a:r>
          </a:p>
          <a:p>
            <a:r>
              <a:rPr lang="en-US" dirty="0" smtClean="0"/>
              <a:t>Recognize apart from the work of the Spirit in our hearts, we would </a:t>
            </a:r>
            <a:r>
              <a:rPr lang="en-US" b="1" i="1" dirty="0" smtClean="0"/>
              <a:t>never</a:t>
            </a:r>
            <a:r>
              <a:rPr lang="en-US" dirty="0" smtClean="0"/>
              <a:t> obey God.</a:t>
            </a:r>
          </a:p>
          <a:p>
            <a:r>
              <a:rPr lang="en-US" dirty="0" smtClean="0"/>
              <a:t>Therefore to the extent that we do find ourselves living in </a:t>
            </a:r>
            <a:r>
              <a:rPr lang="en-US" b="1" i="1" dirty="0" smtClean="0"/>
              <a:t>obedience</a:t>
            </a:r>
            <a:r>
              <a:rPr lang="en-US" dirty="0" smtClean="0"/>
              <a:t> to God we are to </a:t>
            </a:r>
            <a:r>
              <a:rPr lang="en-US" b="1" i="1" dirty="0" smtClean="0"/>
              <a:t>give God all the credit </a:t>
            </a:r>
            <a:r>
              <a:rPr lang="en-US" dirty="0" smtClean="0"/>
              <a:t>and give Him praise and thanks for changing our hearts.</a:t>
            </a:r>
          </a:p>
          <a:p>
            <a:r>
              <a:rPr lang="en-US" dirty="0" smtClean="0"/>
              <a:t>When we do </a:t>
            </a:r>
            <a:r>
              <a:rPr lang="en-US" b="1" i="1" dirty="0" smtClean="0"/>
              <a:t>sin</a:t>
            </a:r>
            <a:r>
              <a:rPr lang="en-US" dirty="0" smtClean="0"/>
              <a:t>, we are to </a:t>
            </a:r>
            <a:r>
              <a:rPr lang="en-US" b="1" i="1" dirty="0" smtClean="0"/>
              <a:t>take full responsibility</a:t>
            </a:r>
            <a:r>
              <a:rPr lang="en-US" dirty="0" smtClean="0"/>
              <a:t>. We must repent and confess our sin to God and receive forgiveness because of Christ’s intercession for us and we should give thanks to God for His mercy.</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Doing Good to Others (</a:t>
            </a:r>
            <a:r>
              <a:rPr lang="en-US" sz="3600" dirty="0" smtClean="0">
                <a:solidFill>
                  <a:schemeClr val="accent1"/>
                </a:solidFill>
              </a:rPr>
              <a:t>6:1-10</a:t>
            </a:r>
            <a:r>
              <a:rPr lang="en-US" sz="3600" dirty="0" smtClean="0"/>
              <a:t>)</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2000" i="1" dirty="0" smtClean="0">
                <a:solidFill>
                  <a:srgbClr val="AD2E27"/>
                </a:solidFill>
                <a:latin typeface="Cambria" pitchFamily="18" charset="0"/>
              </a:rPr>
              <a:t> </a:t>
            </a:r>
            <a:r>
              <a:rPr lang="en-US" sz="2500" baseline="30000" dirty="0" smtClean="0"/>
              <a:t>1</a:t>
            </a:r>
            <a:r>
              <a:rPr lang="en-US" sz="2400" i="1" dirty="0" smtClean="0">
                <a:solidFill>
                  <a:srgbClr val="AD2E27"/>
                </a:solidFill>
                <a:latin typeface="Cambria" pitchFamily="18" charset="0"/>
              </a:rPr>
              <a:t> Brothers, if someone is caught in a sin, you who are spiritual should restore him gently. But watch yourself, or you also may be tempted.</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2</a:t>
            </a:r>
            <a:r>
              <a:rPr lang="en-US" sz="2400" i="1" dirty="0" smtClean="0">
                <a:solidFill>
                  <a:srgbClr val="AD2E27"/>
                </a:solidFill>
                <a:latin typeface="Cambria" pitchFamily="18" charset="0"/>
              </a:rPr>
              <a:t> Carry each other's burdens, and in this way you will fulfill the law of Christ.</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3</a:t>
            </a:r>
            <a:r>
              <a:rPr lang="en-US" sz="2400" i="1" dirty="0" smtClean="0">
                <a:solidFill>
                  <a:srgbClr val="AD2E27"/>
                </a:solidFill>
                <a:latin typeface="Cambria" pitchFamily="18" charset="0"/>
              </a:rPr>
              <a:t> If anyone thinks he is something when he is nothing, he deceives himself.</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4</a:t>
            </a:r>
            <a:r>
              <a:rPr lang="en-US" sz="2400" i="1" dirty="0" smtClean="0">
                <a:solidFill>
                  <a:srgbClr val="AD2E27"/>
                </a:solidFill>
                <a:latin typeface="Cambria" pitchFamily="18" charset="0"/>
              </a:rPr>
              <a:t> Each one should test his own actions. Then he can take pride in himself, without comparing himself to somebody else,</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5</a:t>
            </a:r>
            <a:r>
              <a:rPr lang="en-US" sz="2400" i="1" dirty="0" smtClean="0">
                <a:solidFill>
                  <a:srgbClr val="AD2E27"/>
                </a:solidFill>
                <a:latin typeface="Cambria" pitchFamily="18" charset="0"/>
              </a:rPr>
              <a:t> for each one should carry his own load.</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6</a:t>
            </a:r>
            <a:r>
              <a:rPr lang="en-US" sz="2400" i="1" dirty="0" smtClean="0">
                <a:solidFill>
                  <a:srgbClr val="AD2E27"/>
                </a:solidFill>
                <a:latin typeface="Cambria" pitchFamily="18" charset="0"/>
              </a:rPr>
              <a:t> Anyone who receives instruction in the word must share all good things with his instructor.</a:t>
            </a:r>
          </a:p>
        </p:txBody>
      </p:sp>
    </p:spTree>
  </p:cSld>
  <p:clrMapOvr>
    <a:masterClrMapping/>
  </p:clrMapOvr>
  <p:transition>
    <p:plu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Paul’s Letter to the Galatians</a:t>
            </a:r>
            <a:endParaRPr lang="en-US" dirty="0"/>
          </a:p>
        </p:txBody>
      </p:sp>
      <p:sp>
        <p:nvSpPr>
          <p:cNvPr id="3" name="Content Placeholder 2"/>
          <p:cNvSpPr>
            <a:spLocks noGrp="1"/>
          </p:cNvSpPr>
          <p:nvPr>
            <p:ph idx="1"/>
          </p:nvPr>
        </p:nvSpPr>
        <p:spPr>
          <a:xfrm>
            <a:off x="457200" y="1600200"/>
            <a:ext cx="8229600" cy="5105400"/>
          </a:xfrm>
        </p:spPr>
        <p:txBody>
          <a:bodyPr/>
          <a:lstStyle/>
          <a:p>
            <a:r>
              <a:rPr lang="en-US" dirty="0" smtClean="0"/>
              <a:t>Paul Gives a Short, Authoritative Greeting (</a:t>
            </a:r>
            <a:r>
              <a:rPr lang="en-US" dirty="0" smtClean="0">
                <a:solidFill>
                  <a:schemeClr val="accent1"/>
                </a:solidFill>
              </a:rPr>
              <a:t>1:1-5</a:t>
            </a:r>
            <a:r>
              <a:rPr lang="en-US" dirty="0" smtClean="0"/>
              <a:t>)</a:t>
            </a:r>
          </a:p>
          <a:p>
            <a:r>
              <a:rPr lang="en-US" dirty="0" smtClean="0"/>
              <a:t>Paul Gives a Strong Warning (</a:t>
            </a:r>
            <a:r>
              <a:rPr lang="en-US" dirty="0" smtClean="0">
                <a:solidFill>
                  <a:schemeClr val="accent1"/>
                </a:solidFill>
              </a:rPr>
              <a:t>1:6-10</a:t>
            </a:r>
            <a:r>
              <a:rPr lang="en-US" dirty="0" smtClean="0"/>
              <a:t>)</a:t>
            </a:r>
          </a:p>
          <a:p>
            <a:r>
              <a:rPr lang="en-US" dirty="0" smtClean="0"/>
              <a:t>Paul Proves That He Received the Gospel Directly from God – Not from Men (</a:t>
            </a:r>
            <a:r>
              <a:rPr lang="en-US" dirty="0" smtClean="0">
                <a:solidFill>
                  <a:schemeClr val="accent1"/>
                </a:solidFill>
              </a:rPr>
              <a:t>1:11-2:14</a:t>
            </a:r>
            <a:r>
              <a:rPr lang="en-US" dirty="0" smtClean="0"/>
              <a:t>)</a:t>
            </a:r>
          </a:p>
          <a:p>
            <a:r>
              <a:rPr lang="en-US" dirty="0" smtClean="0"/>
              <a:t>Paul Defends His Law-Free Gospel Using Several Arguments (</a:t>
            </a:r>
            <a:r>
              <a:rPr lang="en-US" dirty="0" smtClean="0">
                <a:solidFill>
                  <a:schemeClr val="accent1"/>
                </a:solidFill>
              </a:rPr>
              <a:t>2:15-4:31</a:t>
            </a:r>
            <a:r>
              <a:rPr lang="en-US" dirty="0" smtClean="0"/>
              <a:t>)</a:t>
            </a:r>
          </a:p>
          <a:p>
            <a:r>
              <a:rPr lang="en-US" dirty="0" smtClean="0"/>
              <a:t>Paul Teaches the Galatians How to Live Out the Law-Free Gospel. (</a:t>
            </a:r>
            <a:r>
              <a:rPr lang="en-US" dirty="0" smtClean="0">
                <a:solidFill>
                  <a:schemeClr val="accent1"/>
                </a:solidFill>
              </a:rPr>
              <a:t>5:1-6:10</a:t>
            </a:r>
            <a:r>
              <a:rPr lang="en-US" dirty="0" smtClean="0"/>
              <a:t>)</a:t>
            </a:r>
          </a:p>
          <a:p>
            <a:pPr lvl="1"/>
            <a:r>
              <a:rPr lang="en-US" sz="2400" dirty="0" smtClean="0"/>
              <a:t>Living the Gospel in Freedom (</a:t>
            </a:r>
            <a:r>
              <a:rPr lang="en-US" sz="2400" dirty="0" smtClean="0">
                <a:solidFill>
                  <a:schemeClr val="accent1"/>
                </a:solidFill>
              </a:rPr>
              <a:t>5:1-15</a:t>
            </a:r>
            <a:r>
              <a:rPr lang="en-US" sz="2400" dirty="0" smtClean="0"/>
              <a:t>)</a:t>
            </a:r>
          </a:p>
          <a:p>
            <a:pPr lvl="1"/>
            <a:r>
              <a:rPr lang="en-US" sz="2400" dirty="0" smtClean="0"/>
              <a:t>Living the Gospel in the Spirit (</a:t>
            </a:r>
            <a:r>
              <a:rPr lang="en-US" sz="2400" dirty="0" smtClean="0">
                <a:solidFill>
                  <a:schemeClr val="accent1"/>
                </a:solidFill>
              </a:rPr>
              <a:t>5:16-26</a:t>
            </a:r>
            <a:r>
              <a:rPr lang="en-US" sz="2400" dirty="0" smtClean="0"/>
              <a:t>)</a:t>
            </a:r>
          </a:p>
          <a:p>
            <a:pPr lvl="1"/>
            <a:r>
              <a:rPr lang="en-US" sz="2400" dirty="0" smtClean="0"/>
              <a:t>Doing Good to Others (</a:t>
            </a:r>
            <a:r>
              <a:rPr lang="en-US" sz="2400" dirty="0" smtClean="0">
                <a:solidFill>
                  <a:schemeClr val="accent1"/>
                </a:solidFill>
              </a:rPr>
              <a:t>6:1-10</a:t>
            </a:r>
            <a:r>
              <a:rPr lang="en-US" sz="2400"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Doing Good to Others(</a:t>
            </a:r>
            <a:r>
              <a:rPr lang="en-US" sz="3600" dirty="0" smtClean="0">
                <a:solidFill>
                  <a:schemeClr val="accent1"/>
                </a:solidFill>
              </a:rPr>
              <a:t>6:1-10</a:t>
            </a:r>
            <a:r>
              <a:rPr lang="en-US" sz="3600" dirty="0" smtClean="0"/>
              <a:t>)</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2500" baseline="30000" dirty="0" smtClean="0"/>
              <a:t>7</a:t>
            </a:r>
            <a:r>
              <a:rPr lang="en-US" sz="2400" i="1" dirty="0" smtClean="0">
                <a:solidFill>
                  <a:srgbClr val="AD2E27"/>
                </a:solidFill>
                <a:latin typeface="Cambria" pitchFamily="18" charset="0"/>
              </a:rPr>
              <a:t> Do not be deceived: God cannot be mocked. A man reaps what he sows.</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8</a:t>
            </a:r>
            <a:r>
              <a:rPr lang="en-US" sz="2400" i="1" dirty="0" smtClean="0">
                <a:solidFill>
                  <a:srgbClr val="AD2E27"/>
                </a:solidFill>
                <a:latin typeface="Cambria" pitchFamily="18" charset="0"/>
              </a:rPr>
              <a:t> The one who sows to please his sinful nature, from that nature will reap destruction; the one who sows to please the Spirit, from the Spirit will reap eternal life.</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9</a:t>
            </a:r>
            <a:r>
              <a:rPr lang="en-US" sz="2400" i="1" dirty="0" smtClean="0">
                <a:solidFill>
                  <a:srgbClr val="AD2E27"/>
                </a:solidFill>
                <a:latin typeface="Cambria" pitchFamily="18" charset="0"/>
              </a:rPr>
              <a:t> Let us not become weary in doing good, for at the proper time we will reap a harvest if we do not give up.</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10</a:t>
            </a:r>
            <a:r>
              <a:rPr lang="en-US" sz="2400" i="1" dirty="0" smtClean="0">
                <a:solidFill>
                  <a:srgbClr val="AD2E27"/>
                </a:solidFill>
                <a:latin typeface="Cambria" pitchFamily="18" charset="0"/>
              </a:rPr>
              <a:t> Therefore, as we have opportunity, let us do good to all people, especially to those who belong to the family of believers.</a:t>
            </a:r>
          </a:p>
        </p:txBody>
      </p:sp>
    </p:spTree>
  </p:cSld>
  <p:clrMapOvr>
    <a:masterClrMapping/>
  </p:clrMapOvr>
  <p:transition>
    <p:plus/>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Paul’s Letter to the Galatians</a:t>
            </a:r>
            <a:endParaRPr lang="en-US" dirty="0"/>
          </a:p>
        </p:txBody>
      </p:sp>
      <p:sp>
        <p:nvSpPr>
          <p:cNvPr id="3" name="Content Placeholder 2"/>
          <p:cNvSpPr>
            <a:spLocks noGrp="1"/>
          </p:cNvSpPr>
          <p:nvPr>
            <p:ph idx="1"/>
          </p:nvPr>
        </p:nvSpPr>
        <p:spPr>
          <a:xfrm>
            <a:off x="457200" y="1600200"/>
            <a:ext cx="8229600" cy="5105400"/>
          </a:xfrm>
        </p:spPr>
        <p:txBody>
          <a:bodyPr/>
          <a:lstStyle/>
          <a:p>
            <a:r>
              <a:rPr lang="en-US" dirty="0" smtClean="0">
                <a:solidFill>
                  <a:schemeClr val="bg1">
                    <a:lumMod val="50000"/>
                  </a:schemeClr>
                </a:solidFill>
              </a:rPr>
              <a:t>Paul Gives a Short, Authoritative Greeting (1:1-5)</a:t>
            </a:r>
          </a:p>
          <a:p>
            <a:r>
              <a:rPr lang="en-US" dirty="0" smtClean="0">
                <a:solidFill>
                  <a:schemeClr val="bg1">
                    <a:lumMod val="50000"/>
                  </a:schemeClr>
                </a:solidFill>
              </a:rPr>
              <a:t>Paul Gives a Strong Warning (1:6-10)</a:t>
            </a:r>
          </a:p>
          <a:p>
            <a:r>
              <a:rPr lang="en-US" dirty="0" smtClean="0">
                <a:solidFill>
                  <a:schemeClr val="bg1">
                    <a:lumMod val="50000"/>
                  </a:schemeClr>
                </a:solidFill>
              </a:rPr>
              <a:t>Paul Proves That He Received the Gospel Directly from God – Not from Men (1:11-2:14)</a:t>
            </a:r>
          </a:p>
          <a:p>
            <a:r>
              <a:rPr lang="en-US" dirty="0" smtClean="0">
                <a:solidFill>
                  <a:schemeClr val="bg1">
                    <a:lumMod val="50000"/>
                  </a:schemeClr>
                </a:solidFill>
              </a:rPr>
              <a:t>Paul Defends His Law-Free Gospel Using Several Arguments (2:15-4:31)</a:t>
            </a:r>
          </a:p>
          <a:p>
            <a:r>
              <a:rPr lang="en-US" dirty="0" smtClean="0"/>
              <a:t>Paul Teaches the Galatians How to Live Out the Law-Free Gospel. (</a:t>
            </a:r>
            <a:r>
              <a:rPr lang="en-US" dirty="0" smtClean="0">
                <a:solidFill>
                  <a:schemeClr val="accent1"/>
                </a:solidFill>
              </a:rPr>
              <a:t>5:1-6:10</a:t>
            </a:r>
            <a:r>
              <a:rPr lang="en-US" dirty="0" smtClean="0"/>
              <a:t>)</a:t>
            </a:r>
          </a:p>
          <a:p>
            <a:pPr lvl="1"/>
            <a:r>
              <a:rPr lang="en-US" sz="2400" dirty="0" smtClean="0"/>
              <a:t>Living the Gospel in Freedom (</a:t>
            </a:r>
            <a:r>
              <a:rPr lang="en-US" sz="2400" dirty="0" smtClean="0">
                <a:solidFill>
                  <a:schemeClr val="accent1"/>
                </a:solidFill>
              </a:rPr>
              <a:t>5:1-15</a:t>
            </a:r>
            <a:r>
              <a:rPr lang="en-US" sz="2400" dirty="0" smtClean="0"/>
              <a:t>)</a:t>
            </a:r>
          </a:p>
          <a:p>
            <a:pPr lvl="1"/>
            <a:r>
              <a:rPr lang="en-US" sz="2400" dirty="0" smtClean="0"/>
              <a:t>Living the Gospel in the Spirit (</a:t>
            </a:r>
            <a:r>
              <a:rPr lang="en-US" sz="2400" dirty="0" smtClean="0">
                <a:solidFill>
                  <a:schemeClr val="accent1"/>
                </a:solidFill>
              </a:rPr>
              <a:t>5:16-26</a:t>
            </a:r>
            <a:r>
              <a:rPr lang="en-US" sz="2400" dirty="0" smtClean="0"/>
              <a:t>)</a:t>
            </a:r>
          </a:p>
          <a:p>
            <a:pPr lvl="1"/>
            <a:r>
              <a:rPr lang="en-US" sz="2400" dirty="0" smtClean="0"/>
              <a:t>Doing Good to Others (</a:t>
            </a:r>
            <a:r>
              <a:rPr lang="en-US" sz="2400" dirty="0" smtClean="0">
                <a:solidFill>
                  <a:schemeClr val="accent1"/>
                </a:solidFill>
              </a:rPr>
              <a:t>6:1-10</a:t>
            </a:r>
            <a:r>
              <a:rPr lang="en-US" sz="2400"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3">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 calcmode="lin" valueType="num">
                                      <p:cBhvr>
                                        <p:cTn id="1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16" dur="500"/>
                                        <p:tgtEl>
                                          <p:spTgt spid="3">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p:cTn id="2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Doing Good to Others (</a:t>
            </a:r>
            <a:r>
              <a:rPr lang="en-US" sz="3600" dirty="0" smtClean="0">
                <a:solidFill>
                  <a:schemeClr val="accent1"/>
                </a:solidFill>
              </a:rPr>
              <a:t>6:1-10</a:t>
            </a:r>
            <a:r>
              <a:rPr lang="en-US" sz="3600" dirty="0" smtClean="0"/>
              <a:t>)</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r>
              <a:rPr lang="en-US" dirty="0" smtClean="0"/>
              <a:t>In this section (</a:t>
            </a:r>
            <a:r>
              <a:rPr lang="en-US" dirty="0" smtClean="0">
                <a:solidFill>
                  <a:schemeClr val="accent1"/>
                </a:solidFill>
              </a:rPr>
              <a:t>6:1-10</a:t>
            </a:r>
            <a:r>
              <a:rPr lang="en-US" dirty="0" smtClean="0"/>
              <a:t>), Paul gives a series of instructions that spell out in practical ways what it means for us to:</a:t>
            </a:r>
          </a:p>
          <a:p>
            <a:pPr lvl="1"/>
            <a:r>
              <a:rPr lang="en-US" sz="2400" dirty="0" smtClean="0"/>
              <a:t>“Live (or walk) by the Spirit” (</a:t>
            </a:r>
            <a:r>
              <a:rPr lang="en-US" sz="2400" dirty="0" smtClean="0">
                <a:solidFill>
                  <a:schemeClr val="accent1"/>
                </a:solidFill>
              </a:rPr>
              <a:t>5:16, 25a</a:t>
            </a:r>
            <a:r>
              <a:rPr lang="en-US" sz="2400" dirty="0" smtClean="0"/>
              <a:t>)</a:t>
            </a:r>
          </a:p>
          <a:p>
            <a:pPr lvl="1"/>
            <a:r>
              <a:rPr lang="en-US" sz="2400" dirty="0" smtClean="0"/>
              <a:t>Be “led by the Spirit” (</a:t>
            </a:r>
            <a:r>
              <a:rPr lang="en-US" sz="2400" dirty="0" smtClean="0">
                <a:solidFill>
                  <a:schemeClr val="accent1"/>
                </a:solidFill>
              </a:rPr>
              <a:t>5:18</a:t>
            </a:r>
            <a:r>
              <a:rPr lang="en-US" sz="2400" dirty="0" smtClean="0"/>
              <a:t>)</a:t>
            </a:r>
          </a:p>
          <a:p>
            <a:pPr lvl="1"/>
            <a:r>
              <a:rPr lang="en-US" sz="2400" dirty="0" smtClean="0"/>
              <a:t>Produce the “fruit of the Spirit” (</a:t>
            </a:r>
            <a:r>
              <a:rPr lang="en-US" sz="2400" dirty="0" smtClean="0">
                <a:solidFill>
                  <a:schemeClr val="accent1"/>
                </a:solidFill>
              </a:rPr>
              <a:t>5:22-23</a:t>
            </a:r>
            <a:r>
              <a:rPr lang="en-US" sz="2400" dirty="0" smtClean="0"/>
              <a:t>) </a:t>
            </a:r>
          </a:p>
          <a:p>
            <a:pPr lvl="1"/>
            <a:r>
              <a:rPr lang="en-US" sz="2400" dirty="0" smtClean="0"/>
              <a:t>“Keep in step with the Spirit” (</a:t>
            </a:r>
            <a:r>
              <a:rPr lang="en-US" sz="2400" dirty="0" smtClean="0">
                <a:solidFill>
                  <a:schemeClr val="accent1"/>
                </a:solidFill>
              </a:rPr>
              <a:t>5:25b</a:t>
            </a:r>
            <a:r>
              <a:rPr lang="en-US" sz="2400" dirty="0" smtClean="0"/>
              <a:t>).</a:t>
            </a:r>
          </a:p>
          <a:p>
            <a:r>
              <a:rPr lang="en-US" dirty="0" smtClean="0"/>
              <a:t>Paul covers a variety of practical topics in this section (</a:t>
            </a:r>
            <a:r>
              <a:rPr lang="en-US" dirty="0" smtClean="0">
                <a:solidFill>
                  <a:schemeClr val="accent1"/>
                </a:solidFill>
              </a:rPr>
              <a:t>6:1-10</a:t>
            </a:r>
            <a:r>
              <a:rPr lang="en-US" dirty="0" smtClean="0"/>
              <a:t>):</a:t>
            </a:r>
          </a:p>
          <a:p>
            <a:pPr lvl="1"/>
            <a:r>
              <a:rPr lang="en-US" sz="2400" dirty="0" smtClean="0"/>
              <a:t>Restoring a sinning brother (</a:t>
            </a:r>
            <a:r>
              <a:rPr lang="en-US" sz="2400" dirty="0" smtClean="0">
                <a:solidFill>
                  <a:schemeClr val="accent1"/>
                </a:solidFill>
              </a:rPr>
              <a:t>6:1</a:t>
            </a:r>
            <a:r>
              <a:rPr lang="en-US" sz="2400" dirty="0" smtClean="0"/>
              <a:t>)</a:t>
            </a:r>
          </a:p>
          <a:p>
            <a:pPr lvl="1"/>
            <a:r>
              <a:rPr lang="en-US" sz="2400" dirty="0" smtClean="0"/>
              <a:t>Carrying one another’s burdens (</a:t>
            </a:r>
            <a:r>
              <a:rPr lang="en-US" sz="2400" dirty="0" smtClean="0">
                <a:solidFill>
                  <a:schemeClr val="accent1"/>
                </a:solidFill>
              </a:rPr>
              <a:t>6:2-5</a:t>
            </a:r>
            <a:r>
              <a:rPr lang="en-US" sz="2400" dirty="0" smtClean="0"/>
              <a:t>)</a:t>
            </a:r>
          </a:p>
          <a:p>
            <a:pPr lvl="1"/>
            <a:r>
              <a:rPr lang="en-US" sz="2400" dirty="0" smtClean="0"/>
              <a:t>Financial support to teachers in the church (</a:t>
            </a:r>
            <a:r>
              <a:rPr lang="en-US" sz="2400" dirty="0" smtClean="0">
                <a:solidFill>
                  <a:schemeClr val="accent1"/>
                </a:solidFill>
              </a:rPr>
              <a:t>6:6</a:t>
            </a:r>
            <a:r>
              <a:rPr lang="en-US" sz="2400" dirty="0" smtClean="0"/>
              <a:t>)</a:t>
            </a:r>
          </a:p>
          <a:p>
            <a:pPr lvl="1"/>
            <a:r>
              <a:rPr lang="en-US" sz="2400" dirty="0" smtClean="0"/>
              <a:t>Sowing and Reaping (</a:t>
            </a:r>
            <a:r>
              <a:rPr lang="en-US" sz="2400" dirty="0" smtClean="0">
                <a:solidFill>
                  <a:schemeClr val="accent1"/>
                </a:solidFill>
              </a:rPr>
              <a:t>6:7-8</a:t>
            </a:r>
            <a:r>
              <a:rPr lang="en-US" sz="2400" dirty="0" smtClean="0"/>
              <a:t>)</a:t>
            </a:r>
          </a:p>
          <a:p>
            <a:pPr lvl="1"/>
            <a:r>
              <a:rPr lang="en-US" sz="2400" dirty="0" smtClean="0"/>
              <a:t>Persevering in doing good to others (</a:t>
            </a:r>
            <a:r>
              <a:rPr lang="en-US" sz="2400" dirty="0" smtClean="0">
                <a:solidFill>
                  <a:schemeClr val="accent1"/>
                </a:solidFill>
              </a:rPr>
              <a:t>6:9-10</a:t>
            </a:r>
            <a:r>
              <a:rPr lang="en-US" sz="2400" dirty="0" smtClean="0"/>
              <a:t>)</a:t>
            </a:r>
          </a:p>
          <a:p>
            <a:pPr lvl="1"/>
            <a:endParaRPr lang="en-US" sz="2400"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Restoring a Sinning Brother (</a:t>
            </a:r>
            <a:r>
              <a:rPr lang="en-US" sz="3600" dirty="0" smtClean="0">
                <a:solidFill>
                  <a:schemeClr val="accent1"/>
                </a:solidFill>
              </a:rPr>
              <a:t>6:1</a:t>
            </a:r>
            <a:r>
              <a:rPr lang="en-US" sz="3600" dirty="0" smtClean="0"/>
              <a:t>)</a:t>
            </a:r>
            <a:endParaRPr lang="en-US" sz="3600" dirty="0"/>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3200" baseline="30000" dirty="0" smtClean="0"/>
              <a:t>1</a:t>
            </a:r>
            <a:r>
              <a:rPr lang="en-US" i="1" dirty="0" smtClean="0">
                <a:solidFill>
                  <a:srgbClr val="AD2E27"/>
                </a:solidFill>
                <a:latin typeface="Cambria" pitchFamily="18" charset="0"/>
              </a:rPr>
              <a:t> Brothers, if someone is caught in a sin, you who are spiritual should restore him gently. But watch yourself, or you also may be tempted.</a:t>
            </a:r>
          </a:p>
          <a:p>
            <a:pPr marL="344488" indent="-344488" rtl="0">
              <a:buNone/>
            </a:pPr>
            <a:endParaRPr lang="en-US" sz="1000" i="1" dirty="0" smtClean="0">
              <a:solidFill>
                <a:srgbClr val="AD2E27"/>
              </a:solidFill>
              <a:latin typeface="Cambria" pitchFamily="18" charset="0"/>
            </a:endParaRPr>
          </a:p>
          <a:p>
            <a:pPr rtl="0"/>
            <a:r>
              <a:rPr lang="en-US" sz="3200" dirty="0" smtClean="0"/>
              <a:t>In Paul’s first instruction, he:</a:t>
            </a:r>
          </a:p>
          <a:p>
            <a:pPr lvl="1" rtl="0"/>
            <a:r>
              <a:rPr lang="en-US" sz="2800" dirty="0" smtClean="0"/>
              <a:t>Describes a </a:t>
            </a:r>
            <a:r>
              <a:rPr lang="en-US" sz="2800" b="1" i="1" dirty="0" smtClean="0"/>
              <a:t>problem</a:t>
            </a:r>
          </a:p>
          <a:p>
            <a:pPr lvl="1" rtl="0"/>
            <a:r>
              <a:rPr lang="en-US" sz="2800" dirty="0" smtClean="0"/>
              <a:t>Prescribes the </a:t>
            </a:r>
            <a:r>
              <a:rPr lang="en-US" sz="2800" b="1" i="1" dirty="0" smtClean="0"/>
              <a:t>remedy</a:t>
            </a:r>
          </a:p>
          <a:p>
            <a:pPr lvl="1" rtl="0"/>
            <a:r>
              <a:rPr lang="en-US" sz="2800" dirty="0" smtClean="0"/>
              <a:t>Gives a </a:t>
            </a:r>
            <a:r>
              <a:rPr lang="en-US" sz="2800" b="1" i="1" dirty="0" smtClean="0"/>
              <a:t>caution</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 calcmode="lin" valueType="num">
                                      <p:cBhvr>
                                        <p:cTn id="28"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Restoring a Sinning Brother (</a:t>
            </a:r>
            <a:r>
              <a:rPr lang="en-US" sz="3600" dirty="0">
                <a:solidFill>
                  <a:schemeClr val="accent1"/>
                </a:solidFill>
              </a:rPr>
              <a:t>6:1</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3200" baseline="30000" dirty="0" smtClean="0"/>
              <a:t>1</a:t>
            </a:r>
            <a:r>
              <a:rPr lang="en-US" i="1" dirty="0" smtClean="0">
                <a:solidFill>
                  <a:srgbClr val="AD2E27"/>
                </a:solidFill>
                <a:latin typeface="Cambria" pitchFamily="18" charset="0"/>
              </a:rPr>
              <a:t> Brothers, if someone is caught in a sin, you who are spiritual should restore him gently. But watch yourself, or you also may be tempted.</a:t>
            </a:r>
          </a:p>
          <a:p>
            <a:pPr marL="344488" indent="-344488" rtl="0">
              <a:buNone/>
            </a:pPr>
            <a:endParaRPr lang="en-US" sz="1000" i="1" dirty="0" smtClean="0">
              <a:solidFill>
                <a:srgbClr val="AD2E27"/>
              </a:solidFill>
              <a:latin typeface="Cambria" pitchFamily="18" charset="0"/>
            </a:endParaRPr>
          </a:p>
          <a:p>
            <a:pPr rtl="0"/>
            <a:r>
              <a:rPr lang="en-US" b="1" dirty="0" smtClean="0"/>
              <a:t>The Problem</a:t>
            </a:r>
            <a:r>
              <a:rPr lang="en-US" dirty="0" smtClean="0"/>
              <a:t>: someone in the church has either become ensnared in a pattern of sinful behavior or been caught committing a sin – perhaps one of those listed earlier (</a:t>
            </a:r>
            <a:r>
              <a:rPr lang="en-US" i="1" dirty="0" smtClean="0">
                <a:solidFill>
                  <a:srgbClr val="AD2E27"/>
                </a:solidFill>
                <a:latin typeface="Cambria" pitchFamily="18" charset="0"/>
              </a:rPr>
              <a:t>sexual immorality, impurity and debauchery, idolatry, etc. </a:t>
            </a:r>
            <a:r>
              <a:rPr lang="en-US" dirty="0" smtClean="0">
                <a:solidFill>
                  <a:schemeClr val="accent1"/>
                </a:solidFill>
              </a:rPr>
              <a:t>5:19-21</a:t>
            </a:r>
            <a:r>
              <a:rPr lang="en-US" dirty="0" smtClean="0"/>
              <a:t>). </a:t>
            </a:r>
          </a:p>
          <a:p>
            <a:pPr rtl="0"/>
            <a:r>
              <a:rPr lang="en-US" dirty="0" smtClean="0"/>
              <a:t>This demonstrates that although Paul stated that those whose lives are </a:t>
            </a:r>
            <a:r>
              <a:rPr lang="en-US" b="1" i="1" dirty="0" smtClean="0"/>
              <a:t>characterized</a:t>
            </a:r>
            <a:r>
              <a:rPr lang="en-US" dirty="0" smtClean="0"/>
              <a:t> by such sinful behavior “will not inherit the kingdom of God” (</a:t>
            </a:r>
            <a:r>
              <a:rPr lang="en-US" dirty="0" smtClean="0">
                <a:solidFill>
                  <a:schemeClr val="accent1"/>
                </a:solidFill>
              </a:rPr>
              <a:t>5:21</a:t>
            </a:r>
            <a:r>
              <a:rPr lang="en-US" dirty="0" smtClean="0"/>
              <a:t>), Christians do continue to struggle with sin (cf. </a:t>
            </a:r>
            <a:r>
              <a:rPr lang="en-US" dirty="0" smtClean="0">
                <a:solidFill>
                  <a:schemeClr val="accent1"/>
                </a:solidFill>
              </a:rPr>
              <a:t>1 John 1:8-2:1</a:t>
            </a:r>
            <a:r>
              <a:rPr lang="en-US" dirty="0" smtClean="0"/>
              <a:t>) throughout their lives.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Restoring a Sinning Brother (</a:t>
            </a:r>
            <a:r>
              <a:rPr lang="en-US" sz="3600" dirty="0">
                <a:solidFill>
                  <a:schemeClr val="accent1"/>
                </a:solidFill>
              </a:rPr>
              <a:t>6:1</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92500" lnSpcReduction="20000"/>
          </a:bodyPr>
          <a:lstStyle/>
          <a:p>
            <a:pPr marL="233363" indent="-233363" rtl="0">
              <a:lnSpc>
                <a:spcPct val="120000"/>
              </a:lnSpc>
              <a:buNone/>
            </a:pPr>
            <a:r>
              <a:rPr lang="en-US" sz="3200" baseline="30000" dirty="0" smtClean="0"/>
              <a:t>1</a:t>
            </a:r>
            <a:r>
              <a:rPr lang="en-US" i="1" dirty="0" smtClean="0">
                <a:solidFill>
                  <a:srgbClr val="AD2E27"/>
                </a:solidFill>
                <a:latin typeface="Cambria" pitchFamily="18" charset="0"/>
              </a:rPr>
              <a:t> Brothers, if someone is caught in a sin, you who are spiritual should restore him gently. But watch yourself, or you also may be tempted.</a:t>
            </a:r>
          </a:p>
          <a:p>
            <a:pPr marL="344488" indent="-344488" rtl="0">
              <a:buNone/>
            </a:pPr>
            <a:endParaRPr lang="en-US" sz="1000" i="1" dirty="0" smtClean="0">
              <a:solidFill>
                <a:srgbClr val="AD2E27"/>
              </a:solidFill>
              <a:latin typeface="Cambria" pitchFamily="18" charset="0"/>
            </a:endParaRPr>
          </a:p>
          <a:p>
            <a:pPr rtl="0"/>
            <a:r>
              <a:rPr lang="en-US" b="1" dirty="0" smtClean="0"/>
              <a:t>The Remedy</a:t>
            </a:r>
            <a:r>
              <a:rPr lang="en-US" dirty="0" smtClean="0"/>
              <a:t>: the other believers in the body, those who are spiritual – those living by, led by, exhibiting the fruit of, and keeping in step with the Holy Spirit – have a responsibility to </a:t>
            </a:r>
            <a:r>
              <a:rPr lang="en-US" b="1" i="1" dirty="0" smtClean="0"/>
              <a:t>restore</a:t>
            </a:r>
            <a:r>
              <a:rPr lang="en-US" dirty="0" smtClean="0"/>
              <a:t> the sinning believer. </a:t>
            </a:r>
          </a:p>
          <a:p>
            <a:pPr rtl="0"/>
            <a:r>
              <a:rPr lang="en-US" b="1" i="1" dirty="0" smtClean="0"/>
              <a:t>How</a:t>
            </a:r>
            <a:r>
              <a:rPr lang="en-US" dirty="0" smtClean="0"/>
              <a:t> do we go about restoring someone who is in sin?</a:t>
            </a:r>
          </a:p>
          <a:p>
            <a:pPr lvl="1" rtl="0"/>
            <a:r>
              <a:rPr lang="en-US" sz="2600" dirty="0" smtClean="0"/>
              <a:t>Show them from the Bible that what they are doing is wrong.</a:t>
            </a:r>
          </a:p>
          <a:p>
            <a:pPr lvl="1" rtl="0"/>
            <a:r>
              <a:rPr lang="en-US" sz="2600" dirty="0" smtClean="0"/>
              <a:t>Point out the bad consequences which are likely to result from their behavior to both themselves and others.</a:t>
            </a:r>
          </a:p>
          <a:p>
            <a:pPr lvl="1" rtl="0"/>
            <a:r>
              <a:rPr lang="en-US" sz="2600" dirty="0" smtClean="0"/>
              <a:t>When they come to a place of sorrow and repentance for what they have done, remind them of the grace and forgiveness found in Christ and receive them as Christ has received them.</a:t>
            </a:r>
          </a:p>
          <a:p>
            <a:pPr rtl="0"/>
            <a:r>
              <a:rPr lang="en-US" dirty="0" smtClean="0"/>
              <a:t>We are to do all this in a way that shows </a:t>
            </a:r>
            <a:r>
              <a:rPr lang="en-US" b="1" i="1" dirty="0" smtClean="0"/>
              <a:t>gentleness</a:t>
            </a:r>
            <a:r>
              <a:rPr lang="en-US" dirty="0" smtClean="0"/>
              <a:t> (meekness, consideration for) the person who sinned.</a:t>
            </a:r>
          </a:p>
          <a:p>
            <a:pPr lvl="1"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 calcmode="lin" valueType="num">
                                      <p:cBhvr>
                                        <p:cTn id="28"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8">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anim calcmode="lin" valueType="num">
                                      <p:cBhvr>
                                        <p:cTn id="35"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Restoring a Sinning Brother (</a:t>
            </a:r>
            <a:r>
              <a:rPr lang="en-US" sz="3600" dirty="0">
                <a:solidFill>
                  <a:schemeClr val="accent1"/>
                </a:solidFill>
              </a:rPr>
              <a:t>6:1</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3200" baseline="30000" dirty="0" smtClean="0"/>
              <a:t>1</a:t>
            </a:r>
            <a:r>
              <a:rPr lang="en-US" i="1" dirty="0" smtClean="0">
                <a:solidFill>
                  <a:srgbClr val="AD2E27"/>
                </a:solidFill>
                <a:latin typeface="Cambria" pitchFamily="18" charset="0"/>
              </a:rPr>
              <a:t> Brothers, if someone is caught in a sin, you who are spiritual should restore him gently. But watch yourself, or you also may be tempted.</a:t>
            </a:r>
          </a:p>
          <a:p>
            <a:pPr marL="344488" indent="-344488" rtl="0">
              <a:buNone/>
            </a:pPr>
            <a:endParaRPr lang="en-US" sz="1000" i="1" dirty="0" smtClean="0">
              <a:solidFill>
                <a:srgbClr val="AD2E27"/>
              </a:solidFill>
              <a:latin typeface="Cambria" pitchFamily="18" charset="0"/>
            </a:endParaRPr>
          </a:p>
          <a:p>
            <a:pPr rtl="0"/>
            <a:r>
              <a:rPr lang="en-US" b="1" dirty="0" smtClean="0"/>
              <a:t>The Caution</a:t>
            </a:r>
            <a:r>
              <a:rPr lang="en-US" dirty="0" smtClean="0"/>
              <a:t>: One of the dangers in attempting to restore someone “caught in a sin” is that you could end up being pulled onto sinning yourself! </a:t>
            </a:r>
          </a:p>
          <a:p>
            <a:pPr lvl="1" rtl="0"/>
            <a:r>
              <a:rPr lang="en-US" sz="2400" b="1" i="1" dirty="0" smtClean="0"/>
              <a:t>Joining</a:t>
            </a:r>
            <a:r>
              <a:rPr lang="en-US" sz="2400" dirty="0" smtClean="0"/>
              <a:t> in the sin that you were originally attempting to remedy</a:t>
            </a:r>
          </a:p>
          <a:p>
            <a:pPr lvl="1" rtl="0"/>
            <a:r>
              <a:rPr lang="en-US" sz="2400" dirty="0" smtClean="0"/>
              <a:t>Committing a sin in </a:t>
            </a:r>
            <a:r>
              <a:rPr lang="en-US" sz="2400" b="1" i="1" dirty="0" smtClean="0"/>
              <a:t>response</a:t>
            </a:r>
            <a:r>
              <a:rPr lang="en-US" sz="2400" dirty="0" smtClean="0"/>
              <a:t> to the other person’s sin such as: pride, self-righteousness, becoming judgmental, gossip, becoming overly harsh.</a:t>
            </a:r>
          </a:p>
          <a:p>
            <a:pPr rtl="0"/>
            <a:r>
              <a:rPr lang="en-US" dirty="0" smtClean="0"/>
              <a:t>Dealing with the sins of others is necessary, but hazardous!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6000" dirty="0" smtClean="0"/>
              <a:t>Responding to a Sinning Brother</a:t>
            </a:r>
            <a:endParaRPr lang="en-US" dirty="0"/>
          </a:p>
        </p:txBody>
      </p:sp>
      <p:sp>
        <p:nvSpPr>
          <p:cNvPr id="5" name="Subtitle 4"/>
          <p:cNvSpPr>
            <a:spLocks noGrp="1"/>
          </p:cNvSpPr>
          <p:nvPr>
            <p:ph type="subTitle" idx="1"/>
          </p:nvPr>
        </p:nvSpPr>
        <p:spPr/>
        <p:txBody>
          <a:bodyPr/>
          <a:lstStyle/>
          <a:p>
            <a:r>
              <a:rPr lang="en-US" dirty="0" smtClean="0"/>
              <a:t>A survey of some of the New Testament Passages that instruct us on how we should respond when we see our brother sin</a:t>
            </a:r>
            <a:endParaRPr lang="en-US" dirty="0"/>
          </a:p>
        </p:txBody>
      </p:sp>
    </p:spTree>
  </p:cSld>
  <p:clrMapOvr>
    <a:masterClrMapping/>
  </p:clrMapOvr>
  <p:transition>
    <p:wedg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r>
              <a:rPr lang="en-US" dirty="0" smtClean="0"/>
              <a:t>No one passage deals with every possible problem that you might encounter in responding to a brother who sins.</a:t>
            </a:r>
          </a:p>
          <a:p>
            <a:r>
              <a:rPr lang="en-US" dirty="0" smtClean="0"/>
              <a:t>By pulling together a number of passages we can get a clearer picture of how to respond in a variety of situations.</a:t>
            </a:r>
          </a:p>
          <a:p>
            <a:r>
              <a:rPr lang="en-US" dirty="0" smtClean="0"/>
              <a:t>As we look at each passage, we will make observations noting differences and similarities between the them.</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rtl="0"/>
            <a:r>
              <a:rPr lang="en-US" dirty="0" smtClean="0">
                <a:latin typeface="Cambria" pitchFamily="18" charset="0"/>
              </a:rPr>
              <a:t>(Jesus speaking) </a:t>
            </a:r>
            <a:r>
              <a:rPr lang="en-US" i="1" dirty="0" smtClean="0">
                <a:solidFill>
                  <a:srgbClr val="AD2E27"/>
                </a:solidFill>
                <a:latin typeface="Cambria" pitchFamily="18" charset="0"/>
              </a:rPr>
              <a:t>If your brother sins against you, go and show him his fault, just between the two of you. If he listens to you, you have won your brother over. But if he will not listen, take one or two others along, so that “every matter may be established by the testimony of two or three witnesses.” If he refuses to listen to them, tell it to the church; and if he refuses to listen even to the church, treat him as you would a pagan or a tax collector. </a:t>
            </a:r>
            <a:r>
              <a:rPr lang="en-US" dirty="0" smtClean="0"/>
              <a:t> (Mat 18:15-17)</a:t>
            </a:r>
          </a:p>
          <a:p>
            <a:pPr rtl="0"/>
            <a:r>
              <a:rPr lang="en-US" i="1" dirty="0" smtClean="0">
                <a:solidFill>
                  <a:srgbClr val="AD2E27"/>
                </a:solidFill>
                <a:latin typeface="Cambria" pitchFamily="18" charset="0"/>
              </a:rPr>
              <a:t>If your brother sins, rebuke him, and if he repents, forgive him. </a:t>
            </a:r>
            <a:r>
              <a:rPr lang="en-US" dirty="0" smtClean="0"/>
              <a:t>(Luke 17:3 NIV)</a:t>
            </a:r>
          </a:p>
          <a:p>
            <a:pPr rtl="0"/>
            <a:endParaRPr lang="en-US" dirty="0" smtClean="0"/>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Living the Gospel in Freedom (</a:t>
            </a:r>
            <a:r>
              <a:rPr lang="en-US" sz="3600" dirty="0">
                <a:solidFill>
                  <a:schemeClr val="accent1"/>
                </a:solidFill>
              </a:rPr>
              <a:t>5:1-15</a:t>
            </a:r>
            <a:r>
              <a:rPr lang="en-US" sz="3600" dirty="0"/>
              <a:t>)</a:t>
            </a:r>
          </a:p>
        </p:txBody>
      </p:sp>
      <p:sp>
        <p:nvSpPr>
          <p:cNvPr id="3" name="Content Placeholder 2"/>
          <p:cNvSpPr>
            <a:spLocks noGrp="1"/>
          </p:cNvSpPr>
          <p:nvPr>
            <p:ph idx="1"/>
          </p:nvPr>
        </p:nvSpPr>
        <p:spPr>
          <a:xfrm>
            <a:off x="457200" y="762000"/>
            <a:ext cx="8229600" cy="6096000"/>
          </a:xfrm>
        </p:spPr>
        <p:txBody>
          <a:bodyPr>
            <a:normAutofit/>
          </a:bodyPr>
          <a:lstStyle/>
          <a:p>
            <a:r>
              <a:rPr lang="en-US" dirty="0" smtClean="0"/>
              <a:t>Stand Firm in Your Freedom From the Law (</a:t>
            </a:r>
            <a:r>
              <a:rPr lang="en-US" dirty="0" smtClean="0">
                <a:solidFill>
                  <a:schemeClr val="accent1"/>
                </a:solidFill>
              </a:rPr>
              <a:t>5:1-12</a:t>
            </a:r>
            <a:r>
              <a:rPr lang="en-US" dirty="0" smtClean="0"/>
              <a:t>)</a:t>
            </a:r>
          </a:p>
          <a:p>
            <a:r>
              <a:rPr lang="en-US" dirty="0" smtClean="0"/>
              <a:t>Use Your Freedom, Not to Sin, But to Serve One Another in Love (</a:t>
            </a:r>
            <a:r>
              <a:rPr lang="en-US" dirty="0" smtClean="0">
                <a:solidFill>
                  <a:schemeClr val="accent1"/>
                </a:solidFill>
              </a:rPr>
              <a:t>5:13-15</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Observations </a:t>
            </a:r>
            <a:r>
              <a:rPr lang="en-US" sz="3600" dirty="0"/>
              <a:t>From </a:t>
            </a:r>
            <a:r>
              <a:rPr lang="en-US" sz="3600" dirty="0">
                <a:solidFill>
                  <a:schemeClr val="accent1"/>
                </a:solidFill>
              </a:rPr>
              <a:t>Mat </a:t>
            </a:r>
            <a:r>
              <a:rPr lang="en-US" sz="3600" dirty="0" smtClean="0">
                <a:solidFill>
                  <a:schemeClr val="accent1"/>
                </a:solidFill>
              </a:rPr>
              <a:t>18:15-17</a:t>
            </a:r>
            <a:r>
              <a:rPr lang="en-US" sz="3600" dirty="0" smtClean="0"/>
              <a:t>; </a:t>
            </a:r>
            <a:r>
              <a:rPr lang="en-US" sz="3600" dirty="0">
                <a:solidFill>
                  <a:schemeClr val="accent1"/>
                </a:solidFill>
              </a:rPr>
              <a:t>Luke 17:3 </a:t>
            </a:r>
          </a:p>
        </p:txBody>
      </p:sp>
      <p:sp>
        <p:nvSpPr>
          <p:cNvPr id="3" name="Content Placeholder 2"/>
          <p:cNvSpPr>
            <a:spLocks noGrp="1"/>
          </p:cNvSpPr>
          <p:nvPr>
            <p:ph idx="1"/>
          </p:nvPr>
        </p:nvSpPr>
        <p:spPr>
          <a:xfrm>
            <a:off x="457200" y="762000"/>
            <a:ext cx="8229600" cy="6096000"/>
          </a:xfrm>
        </p:spPr>
        <p:txBody>
          <a:bodyPr>
            <a:normAutofit fontScale="92500" lnSpcReduction="20000"/>
          </a:bodyPr>
          <a:lstStyle/>
          <a:p>
            <a:r>
              <a:rPr lang="en-US" dirty="0" smtClean="0"/>
              <a:t>The process described in this passage is known theologically as “</a:t>
            </a:r>
            <a:r>
              <a:rPr lang="en-US" b="1" i="1" dirty="0" smtClean="0"/>
              <a:t>church discipline</a:t>
            </a:r>
            <a:r>
              <a:rPr lang="en-US" dirty="0" smtClean="0"/>
              <a:t>”.</a:t>
            </a:r>
          </a:p>
          <a:p>
            <a:r>
              <a:rPr lang="en-US" dirty="0" smtClean="0"/>
              <a:t>The </a:t>
            </a:r>
            <a:r>
              <a:rPr lang="en-US" b="1" i="1" dirty="0" smtClean="0"/>
              <a:t>objective</a:t>
            </a:r>
            <a:r>
              <a:rPr lang="en-US" dirty="0" smtClean="0"/>
              <a:t> throughout this process is to bring about the repentance of the sinning brother. When that happens, we are to </a:t>
            </a:r>
            <a:r>
              <a:rPr lang="en-US" b="1" i="1" dirty="0" smtClean="0"/>
              <a:t>forgive</a:t>
            </a:r>
            <a:r>
              <a:rPr lang="en-US" dirty="0" smtClean="0"/>
              <a:t> them.</a:t>
            </a:r>
          </a:p>
          <a:p>
            <a:r>
              <a:rPr lang="en-US" dirty="0" smtClean="0"/>
              <a:t>This passage tells us that knowledge of the sin should be kept to the </a:t>
            </a:r>
            <a:r>
              <a:rPr lang="en-US" b="1" i="1" dirty="0" smtClean="0"/>
              <a:t>smallest group possible</a:t>
            </a:r>
            <a:r>
              <a:rPr lang="en-US" dirty="0" smtClean="0"/>
              <a:t>.</a:t>
            </a:r>
          </a:p>
          <a:p>
            <a:r>
              <a:rPr lang="en-US" dirty="0" smtClean="0"/>
              <a:t>If the sinning believer will not listen to you, then the only option is to </a:t>
            </a:r>
            <a:r>
              <a:rPr lang="en-US" b="1" i="1" dirty="0" smtClean="0"/>
              <a:t>escalate</a:t>
            </a:r>
            <a:r>
              <a:rPr lang="en-US" dirty="0" smtClean="0"/>
              <a:t> and bring in other church members to help.</a:t>
            </a:r>
          </a:p>
          <a:p>
            <a:r>
              <a:rPr lang="en-US" dirty="0" smtClean="0"/>
              <a:t>If someone continues to refuse to repent of their sin in spite of multiple efforts by a number of church members, the issue must be brought before the </a:t>
            </a:r>
            <a:r>
              <a:rPr lang="en-US" b="1" i="1" dirty="0" smtClean="0"/>
              <a:t>whole church</a:t>
            </a:r>
            <a:r>
              <a:rPr lang="en-US" dirty="0" smtClean="0"/>
              <a:t>.</a:t>
            </a:r>
          </a:p>
          <a:p>
            <a:r>
              <a:rPr lang="en-US" dirty="0" smtClean="0"/>
              <a:t>If the unrepentant person will not listen to the church, then church members must avoid having fellowship that person until he or she repents.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fontScale="85000" lnSpcReduction="10000"/>
          </a:bodyPr>
          <a:lstStyle/>
          <a:p>
            <a:pPr marL="0" indent="0" rtl="0">
              <a:buNone/>
            </a:pPr>
            <a:r>
              <a:rPr lang="en-US" sz="3800" dirty="0" smtClean="0"/>
              <a:t>1 Corinthians 5:1-13</a:t>
            </a:r>
          </a:p>
          <a:p>
            <a:pPr marL="0" indent="0" rtl="0">
              <a:buNone/>
            </a:pPr>
            <a:endParaRPr lang="en-US" sz="900" i="1" dirty="0" smtClean="0">
              <a:solidFill>
                <a:srgbClr val="AD2E27"/>
              </a:solidFill>
              <a:latin typeface="Cambria" pitchFamily="18" charset="0"/>
            </a:endParaRPr>
          </a:p>
          <a:p>
            <a:pPr marL="0" indent="0" rtl="0">
              <a:lnSpc>
                <a:spcPct val="120000"/>
              </a:lnSpc>
              <a:buNone/>
            </a:pPr>
            <a:r>
              <a:rPr lang="en-US" sz="3300" i="1" dirty="0" smtClean="0">
                <a:solidFill>
                  <a:srgbClr val="AD2E27"/>
                </a:solidFill>
                <a:latin typeface="Cambria" pitchFamily="18" charset="0"/>
              </a:rPr>
              <a:t>It is actually reported that there is sexual immorality among you, and of a kind that does not occur even among pagans: A man has his father's wife. And you are proud! Shouldn't you rather have been filled with grief and have put out of your fellowship the man who did this? …. When you are assembled in the name of our Lord Jesus … hand this man over to Satan, so that the sinful nature may be destroyed and his spirit saved on the day of the Lord Your boasting is not good. Don't you know that a little yeast works through the whole batch of dough…</a:t>
            </a:r>
          </a:p>
          <a:p>
            <a:pPr rtl="0"/>
            <a:endParaRPr lang="en-US" dirty="0" smtClean="0"/>
          </a:p>
        </p:txBody>
      </p:sp>
    </p:spTree>
  </p:cSld>
  <p:clrMapOvr>
    <a:masterClrMapping/>
  </p:clrMapOvr>
  <p:transition>
    <p:plus/>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fontScale="85000" lnSpcReduction="10000"/>
          </a:bodyPr>
          <a:lstStyle/>
          <a:p>
            <a:pPr marL="0" indent="0" rtl="0">
              <a:buNone/>
            </a:pPr>
            <a:r>
              <a:rPr lang="en-US" sz="3800" dirty="0" smtClean="0"/>
              <a:t>1 Corinthians 5:1-13 (continued)</a:t>
            </a:r>
          </a:p>
          <a:p>
            <a:pPr marL="0" indent="0" rtl="0">
              <a:buNone/>
            </a:pPr>
            <a:endParaRPr lang="en-US" sz="900" i="1" dirty="0" smtClean="0">
              <a:solidFill>
                <a:srgbClr val="AD2E27"/>
              </a:solidFill>
              <a:latin typeface="Cambria" pitchFamily="18" charset="0"/>
            </a:endParaRPr>
          </a:p>
          <a:p>
            <a:pPr marL="0" indent="0" rtl="0">
              <a:lnSpc>
                <a:spcPct val="110000"/>
              </a:lnSpc>
              <a:buNone/>
            </a:pPr>
            <a:r>
              <a:rPr lang="en-US" sz="3300" i="1" dirty="0" smtClean="0">
                <a:solidFill>
                  <a:srgbClr val="AD2E27"/>
                </a:solidFill>
                <a:latin typeface="Cambria" pitchFamily="18" charset="0"/>
              </a:rPr>
              <a:t>I have written you in my letter not to associate with sexually immoral people-- not at all meaning the people of this world who are immoral, or the greedy and swindlers, or idolaters. In that case you would have to leave this world. But now I am writing you that </a:t>
            </a:r>
            <a:r>
              <a:rPr lang="en-US" sz="3300" b="1" i="1" dirty="0" smtClean="0">
                <a:solidFill>
                  <a:srgbClr val="AD2E27"/>
                </a:solidFill>
                <a:latin typeface="Cambria" pitchFamily="18" charset="0"/>
              </a:rPr>
              <a:t>you must not associate with anyone who calls himself a brother but is sexually immoral or greedy, an idolater or a slanderer, a drunkard or a swindler</a:t>
            </a:r>
            <a:r>
              <a:rPr lang="en-US" sz="3300" i="1" dirty="0" smtClean="0">
                <a:solidFill>
                  <a:srgbClr val="AD2E27"/>
                </a:solidFill>
                <a:latin typeface="Cambria" pitchFamily="18" charset="0"/>
              </a:rPr>
              <a:t>. With such a man do not even eat. What business is it of mine to judge those outside the church? Are you not to judge those inside? God will judge those outside. “</a:t>
            </a:r>
            <a:r>
              <a:rPr lang="en-US" sz="3300" b="1" i="1" dirty="0" smtClean="0">
                <a:solidFill>
                  <a:srgbClr val="AD2E27"/>
                </a:solidFill>
                <a:latin typeface="Cambria" pitchFamily="18" charset="0"/>
              </a:rPr>
              <a:t>Expel the wicked man from among you</a:t>
            </a:r>
            <a:r>
              <a:rPr lang="en-US" sz="3300" i="1" dirty="0" smtClean="0">
                <a:solidFill>
                  <a:srgbClr val="AD2E27"/>
                </a:solidFill>
                <a:latin typeface="Cambria" pitchFamily="18" charset="0"/>
              </a:rPr>
              <a:t>.”</a:t>
            </a:r>
          </a:p>
          <a:p>
            <a:pPr rtl="0"/>
            <a:endParaRPr lang="en-US" dirty="0" smtClean="0"/>
          </a:p>
        </p:txBody>
      </p:sp>
    </p:spTree>
  </p:cSld>
  <p:clrMapOvr>
    <a:masterClrMapping/>
  </p:clrMapOvr>
  <p:transition>
    <p:plus/>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rtl="0"/>
            <a:r>
              <a:rPr lang="en-US" dirty="0" smtClean="0"/>
              <a:t>There is good reason to believe that the Corinthian church obeyed Paul and expelled the immoral man spoken of in 1Cor 5:1-13 and that the man later came back to the church and asked to be forgiven. Here was Paul’s response:</a:t>
            </a:r>
          </a:p>
          <a:p>
            <a:pPr rtl="0"/>
            <a:r>
              <a:rPr lang="en-US" i="1" dirty="0" smtClean="0">
                <a:solidFill>
                  <a:srgbClr val="AD2E27"/>
                </a:solidFill>
                <a:latin typeface="Cambria" pitchFamily="18" charset="0"/>
              </a:rPr>
              <a:t>The punishment inflicted on him by the majority is sufficient for him. Now instead, you ought to forgive and comfort him, so that he will not be overwhelmed by excessive sorrow. I urge you, therefore, to reaffirm your love for him. The reason I wrote you was to see if you would stand the test and be obedient in everything. If you forgive anyone, I also forgive him.</a:t>
            </a:r>
            <a:r>
              <a:rPr lang="en-US" dirty="0" smtClean="0"/>
              <a:t>  (2Cor 2:6-10a)</a:t>
            </a:r>
            <a:endParaRPr lang="en-US" i="1" dirty="0" smtClean="0">
              <a:solidFill>
                <a:srgbClr val="AD2E27"/>
              </a:solidFill>
              <a:latin typeface="Cambria" pitchFamily="18" charset="0"/>
            </a:endParaRPr>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Observations </a:t>
            </a:r>
            <a:r>
              <a:rPr lang="en-US" sz="3600" dirty="0"/>
              <a:t>From </a:t>
            </a:r>
            <a:r>
              <a:rPr lang="en-US" sz="3600" dirty="0">
                <a:solidFill>
                  <a:schemeClr val="accent1"/>
                </a:solidFill>
              </a:rPr>
              <a:t>1Cor 5:1-13</a:t>
            </a:r>
            <a:r>
              <a:rPr lang="en-US" sz="3600" dirty="0" smtClean="0"/>
              <a:t>; </a:t>
            </a:r>
            <a:r>
              <a:rPr lang="en-US" sz="3600" dirty="0">
                <a:solidFill>
                  <a:schemeClr val="accent1"/>
                </a:solidFill>
              </a:rPr>
              <a:t>2Cor 2:6-11 </a:t>
            </a:r>
          </a:p>
        </p:txBody>
      </p:sp>
      <p:sp>
        <p:nvSpPr>
          <p:cNvPr id="3" name="Content Placeholder 2"/>
          <p:cNvSpPr>
            <a:spLocks noGrp="1"/>
          </p:cNvSpPr>
          <p:nvPr>
            <p:ph idx="1"/>
          </p:nvPr>
        </p:nvSpPr>
        <p:spPr>
          <a:xfrm>
            <a:off x="457200" y="762000"/>
            <a:ext cx="8229600" cy="6096000"/>
          </a:xfrm>
        </p:spPr>
        <p:txBody>
          <a:bodyPr>
            <a:normAutofit lnSpcReduction="10000"/>
          </a:bodyPr>
          <a:lstStyle/>
          <a:p>
            <a:r>
              <a:rPr lang="en-US" dirty="0" smtClean="0"/>
              <a:t>Here we see Paul calling for church discipline for sexual immorality.</a:t>
            </a:r>
          </a:p>
          <a:p>
            <a:r>
              <a:rPr lang="en-US" dirty="0" smtClean="0"/>
              <a:t>In giving these instructions Paul states many of the same principles of church discipline given by Jesus in </a:t>
            </a:r>
            <a:r>
              <a:rPr lang="en-US" dirty="0" smtClean="0">
                <a:solidFill>
                  <a:schemeClr val="accent1"/>
                </a:solidFill>
              </a:rPr>
              <a:t>Mat 18:15-17</a:t>
            </a:r>
            <a:r>
              <a:rPr lang="en-US" dirty="0" smtClean="0"/>
              <a:t>:</a:t>
            </a:r>
          </a:p>
          <a:p>
            <a:pPr lvl="1"/>
            <a:r>
              <a:rPr lang="en-US" sz="2600" dirty="0" smtClean="0"/>
              <a:t>Sin on the part of a fellow church member is not to be ignored– especially obvious, flagrant sin. The church has a responsibility to deal with the sins of its members.</a:t>
            </a:r>
          </a:p>
          <a:p>
            <a:pPr lvl="1"/>
            <a:r>
              <a:rPr lang="en-US" sz="2600" dirty="0" smtClean="0"/>
              <a:t>The final step for dealing with unrepentant sin is for the church to assemble as a body and to expel the unrepentant person from their fellowship.</a:t>
            </a:r>
          </a:p>
          <a:p>
            <a:pPr lvl="1"/>
            <a:r>
              <a:rPr lang="en-US" sz="2600" dirty="0" smtClean="0"/>
              <a:t>The goal of this action is to bring about the repentance of the sinning person – and if they repent, they are to be forgiven.</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Observations </a:t>
            </a:r>
            <a:r>
              <a:rPr lang="en-US" sz="3600" dirty="0"/>
              <a:t>From </a:t>
            </a:r>
            <a:r>
              <a:rPr lang="en-US" sz="3600" dirty="0">
                <a:solidFill>
                  <a:schemeClr val="accent1"/>
                </a:solidFill>
              </a:rPr>
              <a:t>1Cor 5:1-13</a:t>
            </a:r>
            <a:r>
              <a:rPr lang="en-US" sz="3600" dirty="0" smtClean="0"/>
              <a:t>; </a:t>
            </a:r>
            <a:r>
              <a:rPr lang="en-US" sz="3600" dirty="0">
                <a:solidFill>
                  <a:schemeClr val="accent1"/>
                </a:solidFill>
              </a:rPr>
              <a:t>2Cor 2:6-11 </a:t>
            </a:r>
          </a:p>
        </p:txBody>
      </p:sp>
      <p:sp>
        <p:nvSpPr>
          <p:cNvPr id="3" name="Content Placeholder 2"/>
          <p:cNvSpPr>
            <a:spLocks noGrp="1"/>
          </p:cNvSpPr>
          <p:nvPr>
            <p:ph idx="1"/>
          </p:nvPr>
        </p:nvSpPr>
        <p:spPr>
          <a:xfrm>
            <a:off x="457200" y="762000"/>
            <a:ext cx="8229600" cy="6096000"/>
          </a:xfrm>
        </p:spPr>
        <p:txBody>
          <a:bodyPr>
            <a:normAutofit/>
          </a:bodyPr>
          <a:lstStyle/>
          <a:p>
            <a:r>
              <a:rPr lang="en-US" dirty="0" smtClean="0"/>
              <a:t>Paul also makes some additional distinctions </a:t>
            </a:r>
            <a:r>
              <a:rPr lang="en-US" b="1" i="1" dirty="0" smtClean="0"/>
              <a:t>not</a:t>
            </a:r>
            <a:r>
              <a:rPr lang="en-US" dirty="0" smtClean="0"/>
              <a:t> given by Jesus in </a:t>
            </a:r>
            <a:r>
              <a:rPr lang="en-US" dirty="0" smtClean="0">
                <a:solidFill>
                  <a:schemeClr val="accent1"/>
                </a:solidFill>
              </a:rPr>
              <a:t>Mat 18:15-17</a:t>
            </a:r>
            <a:r>
              <a:rPr lang="en-US" dirty="0" smtClean="0"/>
              <a:t>:</a:t>
            </a:r>
          </a:p>
          <a:p>
            <a:pPr lvl="1"/>
            <a:r>
              <a:rPr lang="en-US" sz="2600" dirty="0" smtClean="0"/>
              <a:t>Another reason for church discipline is to keep the sin from spreading through the rest of the church – </a:t>
            </a:r>
            <a:r>
              <a:rPr lang="en-US" sz="2600" i="1" dirty="0" smtClean="0">
                <a:solidFill>
                  <a:srgbClr val="AD2E27"/>
                </a:solidFill>
                <a:latin typeface="Cambria" pitchFamily="18" charset="0"/>
              </a:rPr>
              <a:t>a little yeast works through the whole batch of dough </a:t>
            </a:r>
            <a:r>
              <a:rPr lang="en-US" sz="2600" dirty="0" smtClean="0"/>
              <a:t>(1Cor 5:6).</a:t>
            </a:r>
          </a:p>
          <a:p>
            <a:pPr lvl="1"/>
            <a:r>
              <a:rPr lang="en-US" sz="2600" dirty="0" smtClean="0"/>
              <a:t>Since this sin was already publically known, there was no need for multiple steps – it was to go before the church immediately.</a:t>
            </a:r>
          </a:p>
          <a:p>
            <a:pPr lvl="1"/>
            <a:r>
              <a:rPr lang="en-US" sz="2600" dirty="0" smtClean="0"/>
              <a:t>Church discipline is </a:t>
            </a:r>
            <a:r>
              <a:rPr lang="en-US" sz="2600" b="1" i="1" dirty="0" smtClean="0"/>
              <a:t>only</a:t>
            </a:r>
            <a:r>
              <a:rPr lang="en-US" sz="2600" dirty="0" smtClean="0"/>
              <a:t> for someone “who calls himself a brother” – not for unbelievers outside the church.</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rtl="0"/>
            <a:r>
              <a:rPr lang="en-US" i="1" dirty="0" smtClean="0">
                <a:solidFill>
                  <a:srgbClr val="AD2E27"/>
                </a:solidFill>
                <a:latin typeface="Cambria" pitchFamily="18" charset="0"/>
              </a:rPr>
              <a:t>And we urge you, brothers, </a:t>
            </a:r>
            <a:r>
              <a:rPr lang="en-US" b="1" i="1" dirty="0" smtClean="0">
                <a:solidFill>
                  <a:srgbClr val="AD2E27"/>
                </a:solidFill>
                <a:latin typeface="Cambria" pitchFamily="18" charset="0"/>
              </a:rPr>
              <a:t>warn </a:t>
            </a:r>
            <a:r>
              <a:rPr lang="en-US" i="1" dirty="0" smtClean="0">
                <a:solidFill>
                  <a:srgbClr val="AD2E27"/>
                </a:solidFill>
                <a:latin typeface="Cambria" pitchFamily="18" charset="0"/>
              </a:rPr>
              <a:t>those who are idle, </a:t>
            </a:r>
            <a:r>
              <a:rPr lang="en-US" b="1" i="1" dirty="0" smtClean="0">
                <a:solidFill>
                  <a:srgbClr val="AD2E27"/>
                </a:solidFill>
                <a:latin typeface="Cambria" pitchFamily="18" charset="0"/>
              </a:rPr>
              <a:t>encourage</a:t>
            </a:r>
            <a:r>
              <a:rPr lang="en-US" i="1" dirty="0" smtClean="0">
                <a:solidFill>
                  <a:srgbClr val="AD2E27"/>
                </a:solidFill>
                <a:latin typeface="Cambria" pitchFamily="18" charset="0"/>
              </a:rPr>
              <a:t> the timid, </a:t>
            </a:r>
            <a:r>
              <a:rPr lang="en-US" b="1" i="1" dirty="0" smtClean="0">
                <a:solidFill>
                  <a:srgbClr val="AD2E27"/>
                </a:solidFill>
                <a:latin typeface="Cambria" pitchFamily="18" charset="0"/>
              </a:rPr>
              <a:t>help</a:t>
            </a:r>
            <a:r>
              <a:rPr lang="en-US" i="1" dirty="0" smtClean="0">
                <a:solidFill>
                  <a:srgbClr val="AD2E27"/>
                </a:solidFill>
                <a:latin typeface="Cambria" pitchFamily="18" charset="0"/>
              </a:rPr>
              <a:t> the weak, </a:t>
            </a:r>
            <a:r>
              <a:rPr lang="en-US" b="1" i="1" dirty="0" smtClean="0">
                <a:solidFill>
                  <a:srgbClr val="AD2E27"/>
                </a:solidFill>
                <a:latin typeface="Cambria" pitchFamily="18" charset="0"/>
              </a:rPr>
              <a:t>be patient </a:t>
            </a:r>
            <a:r>
              <a:rPr lang="en-US" i="1" dirty="0" smtClean="0">
                <a:solidFill>
                  <a:srgbClr val="AD2E27"/>
                </a:solidFill>
                <a:latin typeface="Cambria" pitchFamily="18" charset="0"/>
              </a:rPr>
              <a:t>with everyone. </a:t>
            </a:r>
            <a:r>
              <a:rPr lang="en-US" dirty="0" smtClean="0"/>
              <a:t>(1Thes 5:14)</a:t>
            </a:r>
          </a:p>
          <a:p>
            <a:pPr rtl="0"/>
            <a:endParaRPr lang="en-US" dirty="0" smtClean="0"/>
          </a:p>
          <a:p>
            <a:pPr rtl="0"/>
            <a:r>
              <a:rPr lang="en-US" dirty="0" smtClean="0"/>
              <a:t>Here we see that our response to a particular sin or weakness can vary depending on the nature of the problem. In some cases a </a:t>
            </a:r>
            <a:r>
              <a:rPr lang="en-US" b="1" i="1" dirty="0" smtClean="0"/>
              <a:t>warning</a:t>
            </a:r>
            <a:r>
              <a:rPr lang="en-US" dirty="0" smtClean="0"/>
              <a:t> is in order in others, </a:t>
            </a:r>
            <a:r>
              <a:rPr lang="en-US" b="1" i="1" dirty="0" smtClean="0"/>
              <a:t>encouragement</a:t>
            </a:r>
            <a:r>
              <a:rPr lang="en-US" dirty="0" smtClean="0"/>
              <a:t> or </a:t>
            </a:r>
            <a:r>
              <a:rPr lang="en-US" b="1" i="1" dirty="0" smtClean="0"/>
              <a:t>help</a:t>
            </a:r>
            <a:r>
              <a:rPr lang="en-US" dirty="0" smtClean="0"/>
              <a:t> is needed – in </a:t>
            </a:r>
            <a:r>
              <a:rPr lang="en-US" b="1" i="1" dirty="0" smtClean="0"/>
              <a:t>all</a:t>
            </a:r>
            <a:r>
              <a:rPr lang="en-US" dirty="0" smtClean="0"/>
              <a:t> cases we are told to be </a:t>
            </a:r>
            <a:r>
              <a:rPr lang="en-US" b="1" i="1" dirty="0" smtClean="0"/>
              <a:t>patient</a:t>
            </a:r>
            <a:r>
              <a:rPr lang="en-US" dirty="0" smtClean="0"/>
              <a:t>.</a:t>
            </a:r>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fontScale="92500" lnSpcReduction="10000"/>
          </a:bodyPr>
          <a:lstStyle/>
          <a:p>
            <a:pPr rtl="0"/>
            <a:r>
              <a:rPr lang="en-US" i="1" dirty="0" smtClean="0">
                <a:solidFill>
                  <a:srgbClr val="AD2E27"/>
                </a:solidFill>
                <a:latin typeface="Cambria" pitchFamily="18" charset="0"/>
              </a:rPr>
              <a:t>In the name of the Lord Jesus Christ, we command you, brothers, to </a:t>
            </a:r>
            <a:r>
              <a:rPr lang="en-US" b="1" i="1" dirty="0" smtClean="0">
                <a:solidFill>
                  <a:srgbClr val="AD2E27"/>
                </a:solidFill>
                <a:latin typeface="Cambria" pitchFamily="18" charset="0"/>
              </a:rPr>
              <a:t>keep away from every brother who is idle </a:t>
            </a:r>
            <a:r>
              <a:rPr lang="en-US" i="1" dirty="0" smtClean="0">
                <a:solidFill>
                  <a:srgbClr val="AD2E27"/>
                </a:solidFill>
                <a:latin typeface="Cambria" pitchFamily="18" charset="0"/>
              </a:rPr>
              <a:t>and does not live according to the teaching you received from us. For you yourselves know how you ought to follow our example. We were not idle when we were with you, nor did we eat anyone's food without paying for it. On the contrary, we worked night and day, laboring and toiling so that we would not be a burden to any of you. We did this, not because we do not have the right to such help, but in order to make ourselves a model for you to follow. For even when we were with you, we gave you this rule: “</a:t>
            </a:r>
            <a:r>
              <a:rPr lang="en-US" b="1" i="1" dirty="0" smtClean="0">
                <a:solidFill>
                  <a:srgbClr val="AD2E27"/>
                </a:solidFill>
                <a:latin typeface="Cambria" pitchFamily="18" charset="0"/>
              </a:rPr>
              <a:t>If a man will not work, he shall not eat</a:t>
            </a:r>
            <a:r>
              <a:rPr lang="en-US" i="1" dirty="0" smtClean="0">
                <a:solidFill>
                  <a:srgbClr val="AD2E27"/>
                </a:solidFill>
                <a:latin typeface="Cambria" pitchFamily="18" charset="0"/>
              </a:rPr>
              <a:t>.” We hear that some among you are idle. They are not busy; they are busybodies. Such people we command and urge in the Lord Jesus Christ to settle down and earn the bread they eat.</a:t>
            </a:r>
            <a:r>
              <a:rPr lang="en-US" dirty="0" smtClean="0"/>
              <a:t> (2Thes 3:6-12)</a:t>
            </a:r>
          </a:p>
          <a:p>
            <a:pPr rtl="0"/>
            <a:endParaRPr lang="en-US" dirty="0" smtClean="0"/>
          </a:p>
        </p:txBody>
      </p:sp>
    </p:spTree>
  </p:cSld>
  <p:clrMapOvr>
    <a:masterClrMapping/>
  </p:clrMapOvr>
  <p:transition>
    <p:plus/>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Autofit/>
          </a:bodyPr>
          <a:lstStyle/>
          <a:p>
            <a:r>
              <a:rPr lang="en-US" sz="3600" dirty="0" smtClean="0"/>
              <a:t>Observations </a:t>
            </a:r>
            <a:r>
              <a:rPr lang="en-US" sz="3600" dirty="0"/>
              <a:t>From </a:t>
            </a:r>
            <a:r>
              <a:rPr lang="en-US" sz="3600" dirty="0">
                <a:solidFill>
                  <a:schemeClr val="accent1"/>
                </a:solidFill>
              </a:rPr>
              <a:t>2Thes 3:6-12; 1Thes 5:14</a:t>
            </a:r>
          </a:p>
        </p:txBody>
      </p:sp>
      <p:sp>
        <p:nvSpPr>
          <p:cNvPr id="3" name="Content Placeholder 2"/>
          <p:cNvSpPr>
            <a:spLocks noGrp="1"/>
          </p:cNvSpPr>
          <p:nvPr>
            <p:ph idx="1"/>
          </p:nvPr>
        </p:nvSpPr>
        <p:spPr>
          <a:xfrm>
            <a:off x="457200" y="762000"/>
            <a:ext cx="8229600" cy="6096000"/>
          </a:xfrm>
        </p:spPr>
        <p:txBody>
          <a:bodyPr>
            <a:normAutofit lnSpcReduction="10000"/>
          </a:bodyPr>
          <a:lstStyle/>
          <a:p>
            <a:r>
              <a:rPr lang="en-US" dirty="0" smtClean="0"/>
              <a:t>Here Paul calls for church discipline for continued unrepentant idleness.</a:t>
            </a:r>
          </a:p>
          <a:p>
            <a:r>
              <a:rPr lang="en-US" dirty="0" smtClean="0"/>
              <a:t>Paul alludes to the final stage of church discipline when he says in 2Thes 3:6, </a:t>
            </a:r>
            <a:r>
              <a:rPr lang="en-US" b="1" i="1" dirty="0" smtClean="0">
                <a:solidFill>
                  <a:srgbClr val="AD2E27"/>
                </a:solidFill>
                <a:latin typeface="Cambria" pitchFamily="18" charset="0"/>
              </a:rPr>
              <a:t>keep away </a:t>
            </a:r>
            <a:r>
              <a:rPr lang="en-US" i="1" dirty="0" smtClean="0">
                <a:solidFill>
                  <a:srgbClr val="AD2E27"/>
                </a:solidFill>
                <a:latin typeface="Cambria" pitchFamily="18" charset="0"/>
              </a:rPr>
              <a:t>from every brother who is idle</a:t>
            </a:r>
            <a:r>
              <a:rPr lang="en-US" dirty="0" smtClean="0"/>
              <a:t>.</a:t>
            </a:r>
          </a:p>
          <a:p>
            <a:r>
              <a:rPr lang="en-US" dirty="0" smtClean="0"/>
              <a:t>Paul does not mention the other  “steps” of church discipline here, though they are implied as we saw in 1Thes 5:14 where he says to </a:t>
            </a:r>
            <a:r>
              <a:rPr lang="en-US" b="1" i="1" dirty="0" smtClean="0">
                <a:solidFill>
                  <a:srgbClr val="AD2E27"/>
                </a:solidFill>
                <a:latin typeface="Cambria" pitchFamily="18" charset="0"/>
              </a:rPr>
              <a:t>warn</a:t>
            </a:r>
            <a:r>
              <a:rPr lang="en-US" i="1" dirty="0" smtClean="0">
                <a:solidFill>
                  <a:srgbClr val="AD2E27"/>
                </a:solidFill>
                <a:latin typeface="Cambria" pitchFamily="18" charset="0"/>
              </a:rPr>
              <a:t> those who are idle</a:t>
            </a:r>
            <a:r>
              <a:rPr lang="en-US" dirty="0" smtClean="0"/>
              <a:t>.</a:t>
            </a:r>
          </a:p>
          <a:p>
            <a:r>
              <a:rPr lang="en-US" dirty="0" smtClean="0"/>
              <a:t>For this sin, Paul gives an additional command not to feed an able bodied person who will not work for their own food. This will provide additional incentive for them to repent of their laziness – as the Proverb says: </a:t>
            </a:r>
            <a:r>
              <a:rPr lang="en-US" i="1" dirty="0" smtClean="0">
                <a:solidFill>
                  <a:srgbClr val="AD2E27"/>
                </a:solidFill>
                <a:latin typeface="Cambria" pitchFamily="18" charset="0"/>
              </a:rPr>
              <a:t>The laborer's appetite works for him; his hunger drives him on.</a:t>
            </a:r>
            <a:r>
              <a:rPr lang="en-US" dirty="0" smtClean="0"/>
              <a:t> (</a:t>
            </a:r>
            <a:r>
              <a:rPr lang="en-US" dirty="0" err="1" smtClean="0"/>
              <a:t>Prov</a:t>
            </a:r>
            <a:r>
              <a:rPr lang="en-US" dirty="0" smtClean="0"/>
              <a:t> 16:26)</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rtl="0"/>
            <a:r>
              <a:rPr lang="en-US" i="1" dirty="0" smtClean="0">
                <a:solidFill>
                  <a:srgbClr val="AD2E27"/>
                </a:solidFill>
                <a:latin typeface="Cambria" pitchFamily="18" charset="0"/>
              </a:rPr>
              <a:t>I urge you, brothers, to </a:t>
            </a:r>
            <a:r>
              <a:rPr lang="en-US" b="1" i="1" dirty="0" smtClean="0">
                <a:solidFill>
                  <a:srgbClr val="AD2E27"/>
                </a:solidFill>
                <a:latin typeface="Cambria" pitchFamily="18" charset="0"/>
              </a:rPr>
              <a:t>watch out for those who cause divisions </a:t>
            </a:r>
            <a:r>
              <a:rPr lang="en-US" i="1" dirty="0" smtClean="0">
                <a:solidFill>
                  <a:srgbClr val="AD2E27"/>
                </a:solidFill>
                <a:latin typeface="Cambria" pitchFamily="18" charset="0"/>
              </a:rPr>
              <a:t>and put obstacles in your way that are contrary to the teaching you have learned. </a:t>
            </a:r>
            <a:r>
              <a:rPr lang="en-US" b="1" i="1" dirty="0" smtClean="0">
                <a:solidFill>
                  <a:srgbClr val="AD2E27"/>
                </a:solidFill>
                <a:latin typeface="Cambria" pitchFamily="18" charset="0"/>
              </a:rPr>
              <a:t>Keep away from them</a:t>
            </a:r>
            <a:r>
              <a:rPr lang="en-US" i="1" dirty="0" smtClean="0">
                <a:solidFill>
                  <a:srgbClr val="AD2E27"/>
                </a:solidFill>
                <a:latin typeface="Cambria" pitchFamily="18" charset="0"/>
              </a:rPr>
              <a:t>. For such people are not serving our Lord Christ, but their own appetites. By smooth talk and flattery they deceive the minds of naive people. </a:t>
            </a:r>
            <a:r>
              <a:rPr lang="en-US" dirty="0" smtClean="0"/>
              <a:t>(Rom 16:17-18)</a:t>
            </a:r>
          </a:p>
          <a:p>
            <a:pPr rtl="0"/>
            <a:r>
              <a:rPr lang="en-US" i="1" dirty="0" smtClean="0">
                <a:solidFill>
                  <a:srgbClr val="AD2E27"/>
                </a:solidFill>
                <a:latin typeface="Cambria" pitchFamily="18" charset="0"/>
              </a:rPr>
              <a:t>… avoid foolish controversies and genealogies and arguments and quarrels about the law, because these are unprofitable and useless. </a:t>
            </a:r>
            <a:r>
              <a:rPr lang="en-US" b="1" i="1" dirty="0" smtClean="0">
                <a:solidFill>
                  <a:srgbClr val="AD2E27"/>
                </a:solidFill>
                <a:latin typeface="Cambria" pitchFamily="18" charset="0"/>
              </a:rPr>
              <a:t>Warn a divisive person once</a:t>
            </a:r>
            <a:r>
              <a:rPr lang="en-US" i="1" dirty="0" smtClean="0">
                <a:solidFill>
                  <a:srgbClr val="AD2E27"/>
                </a:solidFill>
                <a:latin typeface="Cambria" pitchFamily="18" charset="0"/>
              </a:rPr>
              <a:t>, and then warn him </a:t>
            </a:r>
            <a:r>
              <a:rPr lang="en-US" b="1" i="1" dirty="0" smtClean="0">
                <a:solidFill>
                  <a:srgbClr val="AD2E27"/>
                </a:solidFill>
                <a:latin typeface="Cambria" pitchFamily="18" charset="0"/>
              </a:rPr>
              <a:t>a second time</a:t>
            </a:r>
            <a:r>
              <a:rPr lang="en-US" i="1" dirty="0" smtClean="0">
                <a:solidFill>
                  <a:srgbClr val="AD2E27"/>
                </a:solidFill>
                <a:latin typeface="Cambria" pitchFamily="18" charset="0"/>
              </a:rPr>
              <a:t>. </a:t>
            </a:r>
            <a:r>
              <a:rPr lang="en-US" b="1" i="1" dirty="0" smtClean="0">
                <a:solidFill>
                  <a:srgbClr val="AD2E27"/>
                </a:solidFill>
                <a:latin typeface="Cambria" pitchFamily="18" charset="0"/>
              </a:rPr>
              <a:t>After that, have nothing to do with him</a:t>
            </a:r>
            <a:r>
              <a:rPr lang="en-US" i="1" dirty="0" smtClean="0">
                <a:solidFill>
                  <a:srgbClr val="AD2E27"/>
                </a:solidFill>
                <a:latin typeface="Cambria" pitchFamily="18" charset="0"/>
              </a:rPr>
              <a:t>. You may be sure that such a man is warped and sinful; he is self-condemned.</a:t>
            </a:r>
            <a:r>
              <a:rPr lang="en-US" dirty="0" smtClean="0"/>
              <a:t> (Tit 3:9b-11)</a:t>
            </a:r>
          </a:p>
          <a:p>
            <a:pPr rtl="0"/>
            <a:endParaRPr lang="en-US" dirty="0" smtClean="0"/>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i="1" dirty="0" smtClean="0">
                <a:solidFill>
                  <a:srgbClr val="AD2E27"/>
                </a:solidFill>
                <a:latin typeface="Cambria" pitchFamily="18" charset="0"/>
              </a:rPr>
              <a:t> </a:t>
            </a:r>
            <a:r>
              <a:rPr lang="en-US" baseline="30000" dirty="0" smtClean="0"/>
              <a:t>1</a:t>
            </a:r>
            <a:r>
              <a:rPr lang="en-US" i="1" dirty="0" smtClean="0">
                <a:solidFill>
                  <a:srgbClr val="AD2E27"/>
                </a:solidFill>
                <a:latin typeface="Cambria" pitchFamily="18" charset="0"/>
              </a:rPr>
              <a:t> It is for freedom that Christ has set us free. Stand firm, then, and do not let yourselves be burdened again by a yoke of slavery.</a:t>
            </a:r>
          </a:p>
          <a:p>
            <a:pPr marL="344488" indent="-344488" rtl="0">
              <a:buNone/>
            </a:pPr>
            <a:endParaRPr lang="en-US" sz="1000" i="1" dirty="0" smtClean="0">
              <a:solidFill>
                <a:srgbClr val="AD2E27"/>
              </a:solidFill>
              <a:latin typeface="Cambria" pitchFamily="18" charset="0"/>
            </a:endParaRPr>
          </a:p>
          <a:p>
            <a:r>
              <a:rPr lang="en-US" dirty="0" smtClean="0"/>
              <a:t>Picking up on the idea in his last argument that we are spiritual children of the free woman, Paul tells the Galatians that Christ did what he did to </a:t>
            </a:r>
            <a:r>
              <a:rPr lang="en-US" b="1" i="1" dirty="0" smtClean="0"/>
              <a:t>set them free</a:t>
            </a:r>
            <a:r>
              <a:rPr lang="en-US" dirty="0" smtClean="0"/>
              <a:t> from those </a:t>
            </a:r>
            <a:r>
              <a:rPr lang="en-US" i="1" dirty="0" smtClean="0">
                <a:solidFill>
                  <a:srgbClr val="AD2E27"/>
                </a:solidFill>
                <a:latin typeface="Cambria" pitchFamily="18" charset="0"/>
              </a:rPr>
              <a:t>weak and miserable principles </a:t>
            </a:r>
            <a:r>
              <a:rPr lang="en-US" dirty="0" smtClean="0"/>
              <a:t>(cf. </a:t>
            </a:r>
            <a:r>
              <a:rPr lang="en-US" dirty="0" smtClean="0">
                <a:solidFill>
                  <a:schemeClr val="accent1"/>
                </a:solidFill>
              </a:rPr>
              <a:t>Gal 4:9</a:t>
            </a:r>
            <a:r>
              <a:rPr lang="en-US" dirty="0" smtClean="0"/>
              <a:t>) of their pagan religions.</a:t>
            </a:r>
          </a:p>
          <a:p>
            <a:r>
              <a:rPr lang="en-US" dirty="0" smtClean="0"/>
              <a:t>Therefore, he commands them to stand firm in their freedom and not become burdened again by the same kind of slavery they had been under as pagans by going along with the Judaizers and putting themselves under the Law of Moses. (cf. </a:t>
            </a:r>
            <a:r>
              <a:rPr lang="en-US" dirty="0" smtClean="0">
                <a:solidFill>
                  <a:schemeClr val="accent1"/>
                </a:solidFill>
              </a:rPr>
              <a:t>4:8-11</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Autofit/>
          </a:bodyPr>
          <a:lstStyle/>
          <a:p>
            <a:r>
              <a:rPr lang="en-US" sz="3600" dirty="0" smtClean="0"/>
              <a:t>Observations </a:t>
            </a:r>
            <a:r>
              <a:rPr lang="en-US" sz="3600" dirty="0"/>
              <a:t>From </a:t>
            </a:r>
            <a:r>
              <a:rPr lang="en-US" sz="3600" dirty="0">
                <a:solidFill>
                  <a:schemeClr val="accent1"/>
                </a:solidFill>
              </a:rPr>
              <a:t>Rom 16:17-18; Tit 3:10-11</a:t>
            </a:r>
          </a:p>
        </p:txBody>
      </p:sp>
      <p:sp>
        <p:nvSpPr>
          <p:cNvPr id="3" name="Content Placeholder 2"/>
          <p:cNvSpPr>
            <a:spLocks noGrp="1"/>
          </p:cNvSpPr>
          <p:nvPr>
            <p:ph idx="1"/>
          </p:nvPr>
        </p:nvSpPr>
        <p:spPr>
          <a:xfrm>
            <a:off x="457200" y="762000"/>
            <a:ext cx="8229600" cy="6096000"/>
          </a:xfrm>
        </p:spPr>
        <p:txBody>
          <a:bodyPr>
            <a:normAutofit/>
          </a:bodyPr>
          <a:lstStyle/>
          <a:p>
            <a:r>
              <a:rPr lang="en-US" dirty="0" smtClean="0"/>
              <a:t>In these two texts, Paul calls for church discipline of those who cause divisions in the church through deception, false teaching, or foolish controversies.</a:t>
            </a:r>
          </a:p>
          <a:p>
            <a:r>
              <a:rPr lang="en-US" dirty="0" smtClean="0"/>
              <a:t>Again, we see an allusion to the final stage of church discipline when Paul says in Rom 16:17, </a:t>
            </a:r>
            <a:r>
              <a:rPr lang="en-US" i="1" dirty="0" smtClean="0">
                <a:solidFill>
                  <a:srgbClr val="AD2E27"/>
                </a:solidFill>
                <a:latin typeface="Cambria" pitchFamily="18" charset="0"/>
              </a:rPr>
              <a:t>keep away from them</a:t>
            </a:r>
            <a:r>
              <a:rPr lang="en-US" dirty="0" smtClean="0"/>
              <a:t> or in Tit 3:10 where he says, </a:t>
            </a:r>
            <a:r>
              <a:rPr lang="en-US" i="1" dirty="0" smtClean="0">
                <a:solidFill>
                  <a:srgbClr val="AD2E27"/>
                </a:solidFill>
                <a:latin typeface="Cambria" pitchFamily="18" charset="0"/>
              </a:rPr>
              <a:t>have nothing to do with him</a:t>
            </a:r>
            <a:r>
              <a:rPr lang="en-US" dirty="0" smtClean="0"/>
              <a:t>.</a:t>
            </a:r>
          </a:p>
          <a:p>
            <a:r>
              <a:rPr lang="en-US" dirty="0" smtClean="0"/>
              <a:t>Tit 3:10-11 also mentions a need to give two warnings before having “nothing to do with them” – a short description of the process outlined by Jesus in Matthew 18:15-17.</a:t>
            </a:r>
          </a:p>
          <a:p>
            <a:endParaRPr lang="en-US" b="1"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rtl="0"/>
            <a:r>
              <a:rPr lang="en-US" i="1" dirty="0" smtClean="0">
                <a:solidFill>
                  <a:srgbClr val="AD2E27"/>
                </a:solidFill>
                <a:latin typeface="Cambria" pitchFamily="18" charset="0"/>
              </a:rPr>
              <a:t>[An overseer] must hold firmly to the trustworthy message as it has been taught, so that he can encourage others by sound doctrine and refute those who oppose it. For there are many rebellious people, mere talkers and deceivers, especially those of the circumcision group. They must be silenced, because they are ruining whole households by teaching things they ought not to teach--and that for the sake of dishonest gain. Even one of their own prophets has said, “Cretans are always liars, evil brutes, lazy gluttons.” This testimony is true. Therefore, </a:t>
            </a:r>
            <a:r>
              <a:rPr lang="en-US" b="1" i="1" dirty="0" smtClean="0">
                <a:solidFill>
                  <a:srgbClr val="AD2E27"/>
                </a:solidFill>
                <a:latin typeface="Cambria" pitchFamily="18" charset="0"/>
              </a:rPr>
              <a:t>rebuke them sharply</a:t>
            </a:r>
            <a:r>
              <a:rPr lang="en-US" i="1" dirty="0" smtClean="0">
                <a:solidFill>
                  <a:srgbClr val="AD2E27"/>
                </a:solidFill>
                <a:latin typeface="Cambria" pitchFamily="18" charset="0"/>
              </a:rPr>
              <a:t>, so that they will be sound in the faith </a:t>
            </a:r>
            <a:r>
              <a:rPr lang="en-US" dirty="0" smtClean="0"/>
              <a:t>(Tit 1:9-13)</a:t>
            </a:r>
          </a:p>
          <a:p>
            <a:pPr rtl="0"/>
            <a:endParaRPr lang="en-US" dirty="0" smtClean="0"/>
          </a:p>
          <a:p>
            <a:pPr rtl="0"/>
            <a:endParaRPr lang="en-US" dirty="0" smtClean="0"/>
          </a:p>
        </p:txBody>
      </p:sp>
    </p:spTree>
  </p:cSld>
  <p:clrMapOvr>
    <a:masterClrMapping/>
  </p:clrMapOvr>
  <p:transition>
    <p:plus/>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Autofit/>
          </a:bodyPr>
          <a:lstStyle/>
          <a:p>
            <a:r>
              <a:rPr lang="en-US" sz="3600" dirty="0" smtClean="0"/>
              <a:t>Observations </a:t>
            </a:r>
            <a:r>
              <a:rPr lang="en-US" sz="3600" dirty="0"/>
              <a:t>From </a:t>
            </a:r>
            <a:r>
              <a:rPr lang="en-US" sz="3600" dirty="0">
                <a:solidFill>
                  <a:schemeClr val="accent1"/>
                </a:solidFill>
              </a:rPr>
              <a:t>Tit 1:9-13</a:t>
            </a:r>
          </a:p>
        </p:txBody>
      </p:sp>
      <p:sp>
        <p:nvSpPr>
          <p:cNvPr id="3" name="Content Placeholder 2"/>
          <p:cNvSpPr>
            <a:spLocks noGrp="1"/>
          </p:cNvSpPr>
          <p:nvPr>
            <p:ph idx="1"/>
          </p:nvPr>
        </p:nvSpPr>
        <p:spPr>
          <a:xfrm>
            <a:off x="457200" y="762000"/>
            <a:ext cx="8229600" cy="6096000"/>
          </a:xfrm>
        </p:spPr>
        <p:txBody>
          <a:bodyPr>
            <a:normAutofit/>
          </a:bodyPr>
          <a:lstStyle/>
          <a:p>
            <a:r>
              <a:rPr lang="en-US" dirty="0" smtClean="0"/>
              <a:t>The instructions in this passage are given to overseers (=pastors = elders) who have a special role in addressing sin in the church.</a:t>
            </a:r>
          </a:p>
          <a:p>
            <a:r>
              <a:rPr lang="en-US" dirty="0" smtClean="0"/>
              <a:t>Note that in this case Paul does not call for the kind of “gentle restoring” that he calls for in Gal 6:1, but a “sharp rebuke”!</a:t>
            </a:r>
          </a:p>
          <a:p>
            <a:r>
              <a:rPr lang="en-US" dirty="0" smtClean="0"/>
              <a:t>From this we see again, as we did earlier (in 1Thes 5:14) that our response to sin must vary according to:</a:t>
            </a:r>
          </a:p>
          <a:p>
            <a:pPr lvl="1"/>
            <a:r>
              <a:rPr lang="en-US" sz="2400" dirty="0" smtClean="0"/>
              <a:t>The type of sin we are dealing with</a:t>
            </a:r>
          </a:p>
          <a:p>
            <a:pPr lvl="1"/>
            <a:r>
              <a:rPr lang="en-US" sz="2400" dirty="0" smtClean="0"/>
              <a:t>The kind of person we are dealing with</a:t>
            </a:r>
          </a:p>
          <a:p>
            <a:pPr lvl="1"/>
            <a:r>
              <a:rPr lang="en-US" sz="2400" dirty="0" smtClean="0"/>
              <a:t>The kind of danger the sin poses to the person or to the church</a:t>
            </a:r>
          </a:p>
          <a:p>
            <a:pPr lvl="1"/>
            <a:r>
              <a:rPr lang="en-US" sz="2400" dirty="0" smtClean="0"/>
              <a:t>Our relationship to that person</a:t>
            </a:r>
          </a:p>
          <a:p>
            <a:endParaRPr lang="en-US" dirty="0" smtClean="0"/>
          </a:p>
          <a:p>
            <a:endParaRPr lang="en-US" b="1"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rtl="0"/>
            <a:r>
              <a:rPr lang="en-US" i="1" dirty="0" smtClean="0">
                <a:solidFill>
                  <a:srgbClr val="AD2E27"/>
                </a:solidFill>
                <a:latin typeface="Cambria" pitchFamily="18" charset="0"/>
              </a:rPr>
              <a:t>Do not entertain an accusation against </a:t>
            </a:r>
            <a:r>
              <a:rPr lang="en-US" b="1" i="1" dirty="0" smtClean="0">
                <a:solidFill>
                  <a:srgbClr val="AD2E27"/>
                </a:solidFill>
                <a:latin typeface="Cambria" pitchFamily="18" charset="0"/>
              </a:rPr>
              <a:t>an elder </a:t>
            </a:r>
            <a:r>
              <a:rPr lang="en-US" i="1" dirty="0" smtClean="0">
                <a:solidFill>
                  <a:srgbClr val="AD2E27"/>
                </a:solidFill>
                <a:latin typeface="Cambria" pitchFamily="18" charset="0"/>
              </a:rPr>
              <a:t>unless it is brought by two or three witnesses. Those who sin are to be </a:t>
            </a:r>
            <a:r>
              <a:rPr lang="en-US" b="1" i="1" dirty="0" smtClean="0">
                <a:solidFill>
                  <a:srgbClr val="AD2E27"/>
                </a:solidFill>
                <a:latin typeface="Cambria" pitchFamily="18" charset="0"/>
              </a:rPr>
              <a:t>rebuked publicly</a:t>
            </a:r>
            <a:r>
              <a:rPr lang="en-US" i="1" dirty="0" smtClean="0">
                <a:solidFill>
                  <a:srgbClr val="AD2E27"/>
                </a:solidFill>
                <a:latin typeface="Cambria" pitchFamily="18" charset="0"/>
              </a:rPr>
              <a:t>, so that the others may take warning.</a:t>
            </a:r>
            <a:r>
              <a:rPr lang="en-US" dirty="0" smtClean="0"/>
              <a:t> (1Ti 5:19-20 NIV)</a:t>
            </a:r>
          </a:p>
          <a:p>
            <a:pPr rtl="0"/>
            <a:endParaRPr lang="en-US" dirty="0" smtClean="0"/>
          </a:p>
          <a:p>
            <a:pPr rtl="0"/>
            <a:r>
              <a:rPr lang="en-US" dirty="0" smtClean="0"/>
              <a:t>Here we see that an elder (=overseer = pastor), because of the high profile nature of his position is:</a:t>
            </a:r>
          </a:p>
          <a:p>
            <a:pPr lvl="1" rtl="0"/>
            <a:r>
              <a:rPr lang="en-US" sz="2400" dirty="0" smtClean="0"/>
              <a:t>Given special protection from frivolous accusations</a:t>
            </a:r>
          </a:p>
          <a:p>
            <a:pPr lvl="1" rtl="0"/>
            <a:r>
              <a:rPr lang="en-US" sz="2400" dirty="0" smtClean="0"/>
              <a:t>Has more severe consequences when he does sin</a:t>
            </a:r>
          </a:p>
          <a:p>
            <a:pPr lvl="1" rtl="0"/>
            <a:endParaRPr lang="en-US" dirty="0" smtClean="0"/>
          </a:p>
          <a:p>
            <a:pPr rtl="0"/>
            <a:endParaRPr lang="en-US" dirty="0" smtClean="0"/>
          </a:p>
          <a:p>
            <a:pPr rtl="0"/>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Responding to a Sinning Brother</a:t>
            </a:r>
            <a:endParaRPr lang="en-US" sz="3600" dirty="0"/>
          </a:p>
        </p:txBody>
      </p:sp>
      <p:sp>
        <p:nvSpPr>
          <p:cNvPr id="3" name="Content Placeholder 2"/>
          <p:cNvSpPr>
            <a:spLocks noGrp="1"/>
          </p:cNvSpPr>
          <p:nvPr>
            <p:ph idx="1"/>
          </p:nvPr>
        </p:nvSpPr>
        <p:spPr>
          <a:xfrm>
            <a:off x="457200" y="762000"/>
            <a:ext cx="8229600" cy="6096000"/>
          </a:xfrm>
        </p:spPr>
        <p:txBody>
          <a:bodyPr>
            <a:normAutofit fontScale="92500" lnSpcReduction="10000"/>
          </a:bodyPr>
          <a:lstStyle/>
          <a:p>
            <a:pPr rtl="0"/>
            <a:r>
              <a:rPr lang="en-US" i="1" dirty="0" smtClean="0">
                <a:solidFill>
                  <a:srgbClr val="AD2E27"/>
                </a:solidFill>
                <a:latin typeface="Cambria" pitchFamily="18" charset="0"/>
              </a:rPr>
              <a:t>We all stumble in many ways… </a:t>
            </a:r>
            <a:r>
              <a:rPr lang="en-US" dirty="0" smtClean="0"/>
              <a:t>(Jam 3:2a)</a:t>
            </a:r>
            <a:endParaRPr lang="en-US" i="1" dirty="0" smtClean="0">
              <a:solidFill>
                <a:srgbClr val="AD2E27"/>
              </a:solidFill>
              <a:latin typeface="Cambria" pitchFamily="18" charset="0"/>
            </a:endParaRPr>
          </a:p>
          <a:p>
            <a:pPr rtl="0"/>
            <a:r>
              <a:rPr lang="en-US" i="1" dirty="0" smtClean="0">
                <a:solidFill>
                  <a:srgbClr val="AD2E27"/>
                </a:solidFill>
                <a:latin typeface="Cambria" pitchFamily="18" charset="0"/>
              </a:rPr>
              <a:t>My brothers, if one of you should wander from the truth and someone should bring him back, remember this: Whoever turns a sinner from the error of his way will save him from death and cover over a multitude of sins.</a:t>
            </a:r>
            <a:r>
              <a:rPr lang="en-US" dirty="0" smtClean="0"/>
              <a:t> (Jam 5:19-20)</a:t>
            </a:r>
            <a:endParaRPr lang="en-US" i="1" dirty="0" smtClean="0">
              <a:solidFill>
                <a:srgbClr val="AD2E27"/>
              </a:solidFill>
              <a:latin typeface="Cambria" pitchFamily="18" charset="0"/>
            </a:endParaRPr>
          </a:p>
          <a:p>
            <a:pPr rtl="0"/>
            <a:endParaRPr lang="en-US" sz="900" dirty="0" smtClean="0"/>
          </a:p>
          <a:p>
            <a:pPr rtl="0"/>
            <a:r>
              <a:rPr lang="en-US" dirty="0" smtClean="0"/>
              <a:t>James may have reference here to the sin of wandering away from the gospel (i.e. believing a false gospel)</a:t>
            </a:r>
          </a:p>
          <a:p>
            <a:pPr rtl="0"/>
            <a:r>
              <a:rPr lang="en-US" dirty="0" smtClean="0"/>
              <a:t>But any time we or one of our brothers become ensnared by sin if we don’t pull out of it, we will end up walking away from the gospel, and the forgiveness that it offers, proving our faith was not genuine.</a:t>
            </a:r>
          </a:p>
          <a:p>
            <a:pPr rtl="0"/>
            <a:r>
              <a:rPr lang="en-US" dirty="0" smtClean="0"/>
              <a:t>Therefore if you succeed in persuading your brother to turn from his sin, so that he continues to live and embrace the gospel , his sins will be covered and he will be saved from eternal death and destruction in hell.</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p:cTn id="1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p:cTn id="2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Autofit/>
          </a:bodyPr>
          <a:lstStyle/>
          <a:p>
            <a:r>
              <a:rPr lang="en-US" sz="3600" dirty="0" smtClean="0"/>
              <a:t>Responding to a Sinning Brother Summary</a:t>
            </a:r>
            <a:endParaRPr lang="en-US" sz="3600" dirty="0"/>
          </a:p>
        </p:txBody>
      </p:sp>
      <p:sp>
        <p:nvSpPr>
          <p:cNvPr id="3" name="Content Placeholder 2"/>
          <p:cNvSpPr>
            <a:spLocks noGrp="1"/>
          </p:cNvSpPr>
          <p:nvPr>
            <p:ph idx="1"/>
          </p:nvPr>
        </p:nvSpPr>
        <p:spPr>
          <a:xfrm>
            <a:off x="457200" y="1295400"/>
            <a:ext cx="8229600" cy="5562600"/>
          </a:xfrm>
        </p:spPr>
        <p:txBody>
          <a:bodyPr>
            <a:normAutofit/>
          </a:bodyPr>
          <a:lstStyle/>
          <a:p>
            <a:r>
              <a:rPr lang="en-US" dirty="0" smtClean="0"/>
              <a:t>We as a church are responsible to help one another in our struggle with sin. We must not turn a blind eye to our brother’s sin.</a:t>
            </a:r>
          </a:p>
          <a:p>
            <a:r>
              <a:rPr lang="en-US" dirty="0" smtClean="0"/>
              <a:t>Jesus has given us instructions on how to carry out church discipline if a member continues in outwardly evident sin and will not repent. We as a church must commit to following Jesus' instructions in this area if it becomes necessary.</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Autofit/>
          </a:bodyPr>
          <a:lstStyle/>
          <a:p>
            <a:r>
              <a:rPr lang="en-US" sz="3600" dirty="0" smtClean="0"/>
              <a:t>Responding to a Sinning Brother Summary</a:t>
            </a:r>
            <a:endParaRPr lang="en-US" sz="3600" dirty="0"/>
          </a:p>
        </p:txBody>
      </p:sp>
      <p:sp>
        <p:nvSpPr>
          <p:cNvPr id="3" name="Content Placeholder 2"/>
          <p:cNvSpPr>
            <a:spLocks noGrp="1"/>
          </p:cNvSpPr>
          <p:nvPr>
            <p:ph idx="1"/>
          </p:nvPr>
        </p:nvSpPr>
        <p:spPr>
          <a:xfrm>
            <a:off x="457200" y="1295400"/>
            <a:ext cx="8229600" cy="5562600"/>
          </a:xfrm>
        </p:spPr>
        <p:txBody>
          <a:bodyPr>
            <a:normAutofit/>
          </a:bodyPr>
          <a:lstStyle/>
          <a:p>
            <a:r>
              <a:rPr lang="en-US" dirty="0" smtClean="0"/>
              <a:t>But the </a:t>
            </a:r>
            <a:r>
              <a:rPr lang="en-US" b="1" i="1" dirty="0" smtClean="0"/>
              <a:t>vast majority </a:t>
            </a:r>
            <a:r>
              <a:rPr lang="en-US" dirty="0" smtClean="0"/>
              <a:t>of our ministry in helping one another deal with sin should never even reach the level of stage two of church discipline.</a:t>
            </a:r>
          </a:p>
          <a:p>
            <a:r>
              <a:rPr lang="en-US" b="1" i="1" dirty="0" smtClean="0"/>
              <a:t>Most</a:t>
            </a:r>
            <a:r>
              <a:rPr lang="en-US" dirty="0" smtClean="0"/>
              <a:t> of our ministry in dealing with one another’s sin should be at a level of gently, lovingly, and humbly teaching, reminding, and encouraging one another to turn away from sin and thereby restoring  one another as described in our passage in Gal 6:1:</a:t>
            </a:r>
          </a:p>
          <a:p>
            <a:pPr lvl="1"/>
            <a:r>
              <a:rPr lang="en-US" sz="2400" i="1" dirty="0" smtClean="0">
                <a:solidFill>
                  <a:srgbClr val="AD2E27"/>
                </a:solidFill>
                <a:latin typeface="Cambria" pitchFamily="18" charset="0"/>
              </a:rPr>
              <a:t>Brothers, if someone is caught in a sin, you who are spiritual should restore him gently. But watch yourself, or you also may be tempted.</a:t>
            </a:r>
            <a:endParaRPr lang="en-US" sz="2400"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Doing Good to Others (</a:t>
            </a:r>
            <a:r>
              <a:rPr lang="en-US" sz="3600" dirty="0" smtClean="0">
                <a:solidFill>
                  <a:schemeClr val="accent1"/>
                </a:solidFill>
              </a:rPr>
              <a:t>6:1-10</a:t>
            </a:r>
            <a:r>
              <a:rPr lang="en-US" sz="3600" dirty="0" smtClean="0"/>
              <a:t>)</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2000" i="1" dirty="0" smtClean="0">
                <a:solidFill>
                  <a:srgbClr val="AD2E27"/>
                </a:solidFill>
                <a:latin typeface="Cambria" pitchFamily="18" charset="0"/>
              </a:rPr>
              <a:t> </a:t>
            </a:r>
            <a:r>
              <a:rPr lang="en-US" sz="2500" baseline="30000" dirty="0" smtClean="0"/>
              <a:t>1</a:t>
            </a:r>
            <a:r>
              <a:rPr lang="en-US" sz="2400" i="1" dirty="0" smtClean="0">
                <a:solidFill>
                  <a:srgbClr val="AD2E27"/>
                </a:solidFill>
                <a:latin typeface="Cambria" pitchFamily="18" charset="0"/>
              </a:rPr>
              <a:t> Brothers, if someone is caught in a sin, you who are spiritual should restore him gently. But watch yourself, or you also may be tempted.</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2</a:t>
            </a:r>
            <a:r>
              <a:rPr lang="en-US" sz="2400" i="1" dirty="0" smtClean="0">
                <a:solidFill>
                  <a:srgbClr val="AD2E27"/>
                </a:solidFill>
                <a:latin typeface="Cambria" pitchFamily="18" charset="0"/>
              </a:rPr>
              <a:t> Carry each other's burdens, and in this way you will fulfill the law of Christ.</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3</a:t>
            </a:r>
            <a:r>
              <a:rPr lang="en-US" sz="2400" i="1" dirty="0" smtClean="0">
                <a:solidFill>
                  <a:srgbClr val="AD2E27"/>
                </a:solidFill>
                <a:latin typeface="Cambria" pitchFamily="18" charset="0"/>
              </a:rPr>
              <a:t> If anyone thinks he is something when he is nothing, he deceives himself.</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4</a:t>
            </a:r>
            <a:r>
              <a:rPr lang="en-US" sz="2400" i="1" dirty="0" smtClean="0">
                <a:solidFill>
                  <a:srgbClr val="AD2E27"/>
                </a:solidFill>
                <a:latin typeface="Cambria" pitchFamily="18" charset="0"/>
              </a:rPr>
              <a:t> Each one should test his own actions. Then he can take pride in himself, without comparing himself to somebody else,</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5</a:t>
            </a:r>
            <a:r>
              <a:rPr lang="en-US" sz="2400" i="1" dirty="0" smtClean="0">
                <a:solidFill>
                  <a:srgbClr val="AD2E27"/>
                </a:solidFill>
                <a:latin typeface="Cambria" pitchFamily="18" charset="0"/>
              </a:rPr>
              <a:t> for each one should carry his own load.</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6</a:t>
            </a:r>
            <a:r>
              <a:rPr lang="en-US" sz="2400" i="1" dirty="0" smtClean="0">
                <a:solidFill>
                  <a:srgbClr val="AD2E27"/>
                </a:solidFill>
                <a:latin typeface="Cambria" pitchFamily="18" charset="0"/>
              </a:rPr>
              <a:t> Anyone who receives instruction in the word must share all good things with his instructor.</a:t>
            </a:r>
          </a:p>
        </p:txBody>
      </p:sp>
    </p:spTree>
  </p:cSld>
  <p:clrMapOvr>
    <a:masterClrMapping/>
  </p:clrMapOvr>
  <p:transition>
    <p:plus/>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a:t>Doing Good to Others(</a:t>
            </a:r>
            <a:r>
              <a:rPr lang="en-US" sz="3600" dirty="0" smtClean="0">
                <a:solidFill>
                  <a:schemeClr val="accent1"/>
                </a:solidFill>
              </a:rPr>
              <a:t>6:1-10</a:t>
            </a:r>
            <a:r>
              <a:rPr lang="en-US" sz="3600" dirty="0" smtClean="0"/>
              <a:t>)</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2500" baseline="30000" dirty="0" smtClean="0"/>
              <a:t>7</a:t>
            </a:r>
            <a:r>
              <a:rPr lang="en-US" sz="2400" i="1" dirty="0" smtClean="0">
                <a:solidFill>
                  <a:srgbClr val="AD2E27"/>
                </a:solidFill>
                <a:latin typeface="Cambria" pitchFamily="18" charset="0"/>
              </a:rPr>
              <a:t> Do not be deceived: God cannot be mocked. A man reaps what he sows.</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8</a:t>
            </a:r>
            <a:r>
              <a:rPr lang="en-US" sz="2400" i="1" dirty="0" smtClean="0">
                <a:solidFill>
                  <a:srgbClr val="AD2E27"/>
                </a:solidFill>
                <a:latin typeface="Cambria" pitchFamily="18" charset="0"/>
              </a:rPr>
              <a:t> The one who sows to please his sinful nature, from that nature will reap destruction; the one who sows to please the Spirit, from the Spirit will reap eternal life.</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9</a:t>
            </a:r>
            <a:r>
              <a:rPr lang="en-US" sz="2400" i="1" dirty="0" smtClean="0">
                <a:solidFill>
                  <a:srgbClr val="AD2E27"/>
                </a:solidFill>
                <a:latin typeface="Cambria" pitchFamily="18" charset="0"/>
              </a:rPr>
              <a:t> Let us not become weary in doing good, for at the proper time we will reap a harvest if we do not give up.</a:t>
            </a:r>
          </a:p>
          <a:p>
            <a:pPr marL="233363" indent="-233363" rtl="0">
              <a:lnSpc>
                <a:spcPct val="120000"/>
              </a:lnSpc>
              <a:buNone/>
            </a:pPr>
            <a:r>
              <a:rPr lang="en-US" sz="2400" i="1" dirty="0" smtClean="0">
                <a:solidFill>
                  <a:srgbClr val="AD2E27"/>
                </a:solidFill>
                <a:latin typeface="Cambria" pitchFamily="18" charset="0"/>
              </a:rPr>
              <a:t> </a:t>
            </a:r>
            <a:r>
              <a:rPr lang="en-US" sz="2500" baseline="30000" dirty="0" smtClean="0"/>
              <a:t>10</a:t>
            </a:r>
            <a:r>
              <a:rPr lang="en-US" sz="2400" i="1" dirty="0" smtClean="0">
                <a:solidFill>
                  <a:srgbClr val="AD2E27"/>
                </a:solidFill>
                <a:latin typeface="Cambria" pitchFamily="18" charset="0"/>
              </a:rPr>
              <a:t> Therefore, as we have opportunity, let us do good to all people, especially to those who belong to the family of believers.</a:t>
            </a:r>
          </a:p>
        </p:txBody>
      </p:sp>
    </p:spTree>
  </p:cSld>
  <p:clrMapOvr>
    <a:masterClrMapping/>
  </p:clrMapOvr>
  <p:transition>
    <p:plus/>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Paul’s Letter to the Galatians</a:t>
            </a:r>
            <a:endParaRPr lang="en-US" dirty="0"/>
          </a:p>
        </p:txBody>
      </p:sp>
      <p:sp>
        <p:nvSpPr>
          <p:cNvPr id="3" name="Content Placeholder 2"/>
          <p:cNvSpPr>
            <a:spLocks noGrp="1"/>
          </p:cNvSpPr>
          <p:nvPr>
            <p:ph idx="1"/>
          </p:nvPr>
        </p:nvSpPr>
        <p:spPr>
          <a:xfrm>
            <a:off x="457200" y="1600200"/>
            <a:ext cx="8229600" cy="5105400"/>
          </a:xfrm>
        </p:spPr>
        <p:txBody>
          <a:bodyPr/>
          <a:lstStyle/>
          <a:p>
            <a:r>
              <a:rPr lang="en-US" dirty="0" smtClean="0">
                <a:solidFill>
                  <a:schemeClr val="bg1">
                    <a:lumMod val="50000"/>
                  </a:schemeClr>
                </a:solidFill>
              </a:rPr>
              <a:t>Paul Gives a Short, Authoritative Greeting (1:1-5)</a:t>
            </a:r>
          </a:p>
          <a:p>
            <a:r>
              <a:rPr lang="en-US" dirty="0" smtClean="0">
                <a:solidFill>
                  <a:schemeClr val="bg1">
                    <a:lumMod val="50000"/>
                  </a:schemeClr>
                </a:solidFill>
              </a:rPr>
              <a:t>Paul Gives a Strong Warning (1:6-10)</a:t>
            </a:r>
          </a:p>
          <a:p>
            <a:r>
              <a:rPr lang="en-US" dirty="0" smtClean="0">
                <a:solidFill>
                  <a:schemeClr val="bg1">
                    <a:lumMod val="50000"/>
                  </a:schemeClr>
                </a:solidFill>
              </a:rPr>
              <a:t>Paul Proves That He Received the Gospel Directly from God – Not from Men (1:11-2:14)</a:t>
            </a:r>
          </a:p>
          <a:p>
            <a:r>
              <a:rPr lang="en-US" dirty="0" smtClean="0">
                <a:solidFill>
                  <a:schemeClr val="bg1">
                    <a:lumMod val="50000"/>
                  </a:schemeClr>
                </a:solidFill>
              </a:rPr>
              <a:t>Paul Defends the Gospel Using Several Arguments (2:15-4:31)</a:t>
            </a:r>
          </a:p>
          <a:p>
            <a:r>
              <a:rPr lang="en-US" dirty="0" smtClean="0"/>
              <a:t>Paul Teaches the Galatians How to Live Out the Gospel. (</a:t>
            </a:r>
            <a:r>
              <a:rPr lang="en-US" dirty="0" smtClean="0">
                <a:solidFill>
                  <a:schemeClr val="accent1"/>
                </a:solidFill>
              </a:rPr>
              <a:t>5:1-6:10</a:t>
            </a:r>
            <a:r>
              <a:rPr lang="en-US" dirty="0" smtClean="0"/>
              <a:t>)</a:t>
            </a:r>
          </a:p>
          <a:p>
            <a:pPr lvl="1"/>
            <a:r>
              <a:rPr lang="en-US" sz="2400" dirty="0" smtClean="0"/>
              <a:t>Living the Gospel in Freedom (</a:t>
            </a:r>
            <a:r>
              <a:rPr lang="en-US" sz="2400" dirty="0" smtClean="0">
                <a:solidFill>
                  <a:schemeClr val="accent1"/>
                </a:solidFill>
              </a:rPr>
              <a:t>5:1-15</a:t>
            </a:r>
            <a:r>
              <a:rPr lang="en-US" sz="2400" dirty="0" smtClean="0"/>
              <a:t>)</a:t>
            </a:r>
          </a:p>
          <a:p>
            <a:pPr lvl="1"/>
            <a:r>
              <a:rPr lang="en-US" sz="2400" dirty="0" smtClean="0"/>
              <a:t>Living the Gospel in the Spirit (</a:t>
            </a:r>
            <a:r>
              <a:rPr lang="en-US" sz="2400" dirty="0" smtClean="0">
                <a:solidFill>
                  <a:schemeClr val="accent1"/>
                </a:solidFill>
              </a:rPr>
              <a:t>5:16-26</a:t>
            </a:r>
            <a:r>
              <a:rPr lang="en-US" sz="2400" dirty="0" smtClean="0"/>
              <a:t>)</a:t>
            </a:r>
          </a:p>
          <a:p>
            <a:pPr lvl="1"/>
            <a:r>
              <a:rPr lang="en-US" sz="2400" dirty="0" smtClean="0"/>
              <a:t>Doing Good to Others (</a:t>
            </a:r>
            <a:r>
              <a:rPr lang="en-US" sz="2400" dirty="0" smtClean="0">
                <a:solidFill>
                  <a:schemeClr val="accent1"/>
                </a:solidFill>
              </a:rPr>
              <a:t>6:1-10</a:t>
            </a:r>
            <a:r>
              <a:rPr lang="en-US" sz="2400"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3">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 calcmode="lin" valueType="num">
                                      <p:cBhvr>
                                        <p:cTn id="1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16" dur="500"/>
                                        <p:tgtEl>
                                          <p:spTgt spid="3">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p:cTn id="2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2</a:t>
            </a:r>
            <a:r>
              <a:rPr lang="en-US" i="1" dirty="0" smtClean="0">
                <a:solidFill>
                  <a:srgbClr val="AD2E27"/>
                </a:solidFill>
                <a:latin typeface="Cambria" pitchFamily="18" charset="0"/>
              </a:rPr>
              <a:t> Mark my words! I, Paul, tell you that if you let yourselves be circumcised, Christ will be of no value to you at all.</a:t>
            </a:r>
          </a:p>
          <a:p>
            <a:pPr marL="344488" indent="-344488" rtl="0">
              <a:buNone/>
            </a:pPr>
            <a:endParaRPr lang="en-US" sz="1000" i="1" dirty="0" smtClean="0">
              <a:solidFill>
                <a:srgbClr val="AD2E27"/>
              </a:solidFill>
              <a:latin typeface="Cambria" pitchFamily="18" charset="0"/>
            </a:endParaRPr>
          </a:p>
          <a:p>
            <a:r>
              <a:rPr lang="en-US" dirty="0" smtClean="0"/>
              <a:t>Paul then uses a couple of attention grabbing expressions designed to let the Galatians know that he is </a:t>
            </a:r>
            <a:r>
              <a:rPr lang="en-US" b="1" i="1" dirty="0" smtClean="0"/>
              <a:t>dead serious</a:t>
            </a:r>
            <a:r>
              <a:rPr lang="en-US" dirty="0" smtClean="0"/>
              <a:t> in what he’s about to tell them:</a:t>
            </a:r>
          </a:p>
          <a:p>
            <a:pPr lvl="1"/>
            <a:r>
              <a:rPr lang="en-US" sz="2400" dirty="0" smtClean="0"/>
              <a:t> </a:t>
            </a:r>
            <a:r>
              <a:rPr lang="en-US" sz="2400" i="1" dirty="0" smtClean="0">
                <a:solidFill>
                  <a:srgbClr val="AD2E27"/>
                </a:solidFill>
                <a:latin typeface="Cambria" pitchFamily="18" charset="0"/>
              </a:rPr>
              <a:t>Mark my words! </a:t>
            </a:r>
            <a:r>
              <a:rPr lang="en-US" sz="2400" dirty="0" smtClean="0"/>
              <a:t>Literally: Look!</a:t>
            </a:r>
          </a:p>
          <a:p>
            <a:pPr lvl="1"/>
            <a:r>
              <a:rPr lang="en-US" sz="2400" i="1" dirty="0" smtClean="0">
                <a:solidFill>
                  <a:srgbClr val="AD2E27"/>
                </a:solidFill>
                <a:latin typeface="Cambria" pitchFamily="18" charset="0"/>
              </a:rPr>
              <a:t>I, Paul </a:t>
            </a:r>
            <a:r>
              <a:rPr lang="en-US" sz="2400" dirty="0" smtClean="0"/>
              <a:t>a reminder of who is writing: </a:t>
            </a:r>
            <a:r>
              <a:rPr lang="en-US" sz="2400" i="1" dirty="0" smtClean="0">
                <a:solidFill>
                  <a:schemeClr val="accent1"/>
                </a:solidFill>
                <a:latin typeface="Cambria" pitchFamily="18" charset="0"/>
              </a:rPr>
              <a:t>an apostle--sent not from men nor by man, but by Jesus Christ and God the Father</a:t>
            </a:r>
            <a:r>
              <a:rPr lang="en-US" sz="2400" dirty="0" smtClean="0"/>
              <a:t> (cf. </a:t>
            </a:r>
            <a:r>
              <a:rPr lang="en-US" sz="2400" dirty="0" smtClean="0">
                <a:solidFill>
                  <a:schemeClr val="accent1"/>
                </a:solidFill>
              </a:rPr>
              <a:t>1:1</a:t>
            </a:r>
            <a:r>
              <a:rPr lang="en-US" sz="2400"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3600" dirty="0" smtClean="0"/>
              <a:t>Doing Good to Others (</a:t>
            </a:r>
            <a:r>
              <a:rPr lang="en-US" sz="3600" dirty="0" smtClean="0">
                <a:solidFill>
                  <a:schemeClr val="accent1"/>
                </a:solidFill>
              </a:rPr>
              <a:t>6:1-10</a:t>
            </a:r>
            <a:r>
              <a:rPr lang="en-US" sz="3600" dirty="0" smtClean="0"/>
              <a:t>)</a:t>
            </a:r>
            <a:endParaRPr lang="en-US" sz="3600" dirty="0"/>
          </a:p>
        </p:txBody>
      </p:sp>
      <p:sp>
        <p:nvSpPr>
          <p:cNvPr id="3" name="Content Placeholder 2"/>
          <p:cNvSpPr>
            <a:spLocks noGrp="1"/>
          </p:cNvSpPr>
          <p:nvPr>
            <p:ph idx="1"/>
          </p:nvPr>
        </p:nvSpPr>
        <p:spPr>
          <a:xfrm>
            <a:off x="457200" y="762000"/>
            <a:ext cx="8229600" cy="6096000"/>
          </a:xfrm>
        </p:spPr>
        <p:txBody>
          <a:bodyPr>
            <a:normAutofit/>
          </a:bodyPr>
          <a:lstStyle/>
          <a:p>
            <a:r>
              <a:rPr lang="en-US" sz="3200" dirty="0" smtClean="0"/>
              <a:t>In this section (</a:t>
            </a:r>
            <a:r>
              <a:rPr lang="en-US" sz="3200" dirty="0" smtClean="0">
                <a:solidFill>
                  <a:schemeClr val="accent1"/>
                </a:solidFill>
              </a:rPr>
              <a:t>6:1-10</a:t>
            </a:r>
            <a:r>
              <a:rPr lang="en-US" sz="3200" dirty="0" smtClean="0"/>
              <a:t>), Paul covers a variety of practical topics (</a:t>
            </a:r>
            <a:r>
              <a:rPr lang="en-US" sz="3200" dirty="0" smtClean="0">
                <a:solidFill>
                  <a:schemeClr val="accent1"/>
                </a:solidFill>
              </a:rPr>
              <a:t>6:1-10</a:t>
            </a:r>
            <a:r>
              <a:rPr lang="en-US" sz="3200" dirty="0" smtClean="0"/>
              <a:t>):</a:t>
            </a:r>
          </a:p>
          <a:p>
            <a:pPr lvl="1"/>
            <a:r>
              <a:rPr lang="en-US" sz="2800" dirty="0" smtClean="0"/>
              <a:t>Restoring a sinning brother (</a:t>
            </a:r>
            <a:r>
              <a:rPr lang="en-US" sz="2800" dirty="0" smtClean="0">
                <a:solidFill>
                  <a:schemeClr val="accent1"/>
                </a:solidFill>
              </a:rPr>
              <a:t>6:1</a:t>
            </a:r>
            <a:r>
              <a:rPr lang="en-US" sz="2800" dirty="0" smtClean="0"/>
              <a:t>)</a:t>
            </a:r>
          </a:p>
          <a:p>
            <a:pPr lvl="1"/>
            <a:r>
              <a:rPr lang="en-US" sz="2800" dirty="0" smtClean="0"/>
              <a:t>Carrying one another’s burdens (</a:t>
            </a:r>
            <a:r>
              <a:rPr lang="en-US" sz="2800" dirty="0" smtClean="0">
                <a:solidFill>
                  <a:schemeClr val="accent1"/>
                </a:solidFill>
              </a:rPr>
              <a:t>6:2-5</a:t>
            </a:r>
            <a:r>
              <a:rPr lang="en-US" sz="2800" dirty="0" smtClean="0"/>
              <a:t>)</a:t>
            </a:r>
          </a:p>
          <a:p>
            <a:pPr lvl="1"/>
            <a:r>
              <a:rPr lang="en-US" sz="2800" dirty="0" smtClean="0"/>
              <a:t>Financial support to teachers in the church (</a:t>
            </a:r>
            <a:r>
              <a:rPr lang="en-US" sz="2800" dirty="0" smtClean="0">
                <a:solidFill>
                  <a:schemeClr val="accent1"/>
                </a:solidFill>
              </a:rPr>
              <a:t>6:6</a:t>
            </a:r>
            <a:r>
              <a:rPr lang="en-US" sz="2800" dirty="0" smtClean="0"/>
              <a:t>)</a:t>
            </a:r>
          </a:p>
          <a:p>
            <a:pPr lvl="1"/>
            <a:r>
              <a:rPr lang="en-US" sz="2800" dirty="0" smtClean="0"/>
              <a:t>Sowing and Reaping (</a:t>
            </a:r>
            <a:r>
              <a:rPr lang="en-US" sz="2800" dirty="0" smtClean="0">
                <a:solidFill>
                  <a:schemeClr val="accent1"/>
                </a:solidFill>
              </a:rPr>
              <a:t>6:7-8</a:t>
            </a:r>
            <a:r>
              <a:rPr lang="en-US" sz="2800" dirty="0" smtClean="0"/>
              <a:t>)</a:t>
            </a:r>
          </a:p>
          <a:p>
            <a:pPr lvl="1"/>
            <a:r>
              <a:rPr lang="en-US" sz="2800" dirty="0" smtClean="0"/>
              <a:t>Persevering in doing good to others (</a:t>
            </a:r>
            <a:r>
              <a:rPr lang="en-US" sz="2800" dirty="0" smtClean="0">
                <a:solidFill>
                  <a:schemeClr val="accent1"/>
                </a:solidFill>
              </a:rPr>
              <a:t>6:9-10</a:t>
            </a:r>
            <a:r>
              <a:rPr lang="en-US" sz="2800" dirty="0" smtClean="0"/>
              <a:t>)</a:t>
            </a:r>
          </a:p>
          <a:p>
            <a:pPr lvl="1"/>
            <a:endParaRPr lang="en-US" sz="2400" dirty="0" smtClean="0"/>
          </a:p>
          <a:p>
            <a:pPr lvl="1"/>
            <a:endParaRPr lang="en-US" sz="2400"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lnSpc>
                <a:spcPct val="120000"/>
              </a:lnSpc>
              <a:buNone/>
            </a:pPr>
            <a:r>
              <a:rPr lang="en-US" sz="3200" baseline="30000" dirty="0" smtClean="0"/>
              <a:t>2</a:t>
            </a:r>
            <a:r>
              <a:rPr lang="en-US" i="1" dirty="0" smtClean="0">
                <a:solidFill>
                  <a:srgbClr val="AD2E27"/>
                </a:solidFill>
                <a:latin typeface="Cambria" pitchFamily="18" charset="0"/>
              </a:rPr>
              <a:t> Carry each other's burdens, and in this way you will fulfill the law of Christ.</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3</a:t>
            </a:r>
            <a:r>
              <a:rPr lang="en-US" i="1" dirty="0" smtClean="0">
                <a:solidFill>
                  <a:srgbClr val="AD2E27"/>
                </a:solidFill>
                <a:latin typeface="Cambria" pitchFamily="18" charset="0"/>
              </a:rPr>
              <a:t> If anyone thinks he is something when he is nothing, he deceives himself.</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4</a:t>
            </a:r>
            <a:r>
              <a:rPr lang="en-US" i="1" dirty="0" smtClean="0">
                <a:solidFill>
                  <a:srgbClr val="AD2E27"/>
                </a:solidFill>
                <a:latin typeface="Cambria" pitchFamily="18" charset="0"/>
              </a:rPr>
              <a:t> Each one should test his own actions. Then he can take pride in himself, without comparing himself to somebody else,</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5</a:t>
            </a:r>
            <a:r>
              <a:rPr lang="en-US" i="1" dirty="0" smtClean="0">
                <a:solidFill>
                  <a:srgbClr val="AD2E27"/>
                </a:solidFill>
                <a:latin typeface="Cambria" pitchFamily="18" charset="0"/>
              </a:rPr>
              <a:t> for each one should carry his own load.</a:t>
            </a:r>
          </a:p>
          <a:p>
            <a:pPr marL="233363" indent="-233363" rtl="0">
              <a:lnSpc>
                <a:spcPct val="120000"/>
              </a:lnSpc>
              <a:buNone/>
            </a:pPr>
            <a:endParaRPr lang="en-US" sz="1300" i="1" dirty="0" smtClean="0">
              <a:solidFill>
                <a:srgbClr val="AD2E27"/>
              </a:solidFill>
              <a:latin typeface="Cambria" pitchFamily="18" charset="0"/>
            </a:endParaRPr>
          </a:p>
          <a:p>
            <a:pPr marL="274320" lvl="1" indent="-274320">
              <a:buClr>
                <a:schemeClr val="accent1"/>
              </a:buClr>
              <a:buSzPct val="80000"/>
              <a:buFont typeface="Wingdings 2" pitchFamily="18" charset="2"/>
              <a:buChar char=""/>
            </a:pPr>
            <a:r>
              <a:rPr lang="en-US" sz="2800" b="1" dirty="0" smtClean="0"/>
              <a:t>Command: </a:t>
            </a:r>
            <a:r>
              <a:rPr lang="en-US" sz="2800" dirty="0" smtClean="0"/>
              <a:t>Carry each other’s burdens</a:t>
            </a:r>
          </a:p>
          <a:p>
            <a:pPr marL="274320" lvl="1" indent="-274320">
              <a:buClr>
                <a:schemeClr val="accent1"/>
              </a:buClr>
              <a:buSzPct val="80000"/>
              <a:buFont typeface="Wingdings 2" pitchFamily="18" charset="2"/>
              <a:buChar char=""/>
            </a:pPr>
            <a:r>
              <a:rPr lang="en-US" sz="2800" b="1" dirty="0" smtClean="0"/>
              <a:t>Result: </a:t>
            </a:r>
            <a:r>
              <a:rPr lang="en-US" sz="2800" dirty="0" smtClean="0"/>
              <a:t>You will fulfill the law of Christ</a:t>
            </a:r>
          </a:p>
          <a:p>
            <a:pPr marL="274320" lvl="1" indent="-274320">
              <a:buClr>
                <a:schemeClr val="accent1"/>
              </a:buClr>
              <a:buSzPct val="80000"/>
              <a:buFont typeface="Wingdings 2" pitchFamily="18" charset="2"/>
              <a:buChar char=""/>
            </a:pPr>
            <a:r>
              <a:rPr lang="en-US" sz="2800" b="1" dirty="0" smtClean="0"/>
              <a:t>Possible Obstacle: </a:t>
            </a:r>
            <a:r>
              <a:rPr lang="en-US" sz="2800" dirty="0" smtClean="0"/>
              <a:t>Thinking too highly of yourself!</a:t>
            </a:r>
          </a:p>
          <a:p>
            <a:pPr marL="274320" lvl="1" indent="-274320">
              <a:buClr>
                <a:schemeClr val="accent1"/>
              </a:buClr>
              <a:buSzPct val="80000"/>
              <a:buFont typeface="Wingdings 2" pitchFamily="18" charset="2"/>
              <a:buChar char=""/>
            </a:pPr>
            <a:r>
              <a:rPr lang="en-US" sz="2800" b="1" dirty="0" smtClean="0"/>
              <a:t>Remedy: </a:t>
            </a:r>
            <a:r>
              <a:rPr lang="en-US" sz="2800" dirty="0" smtClean="0"/>
              <a:t>Measure yourself by God’s standards - not the failures of others.</a:t>
            </a:r>
          </a:p>
          <a:p>
            <a:endParaRPr lang="en-US" b="1"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5" end="5"/>
                                            </p:txEl>
                                          </p:spTgt>
                                        </p:tgtEl>
                                        <p:attrNameLst>
                                          <p:attrName>style.visibility</p:attrName>
                                        </p:attrNameLst>
                                      </p:cBhvr>
                                      <p:to>
                                        <p:strVal val="visible"/>
                                      </p:to>
                                    </p:set>
                                    <p:anim calcmode="lin" valueType="num">
                                      <p:cBhvr>
                                        <p:cTn id="7"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8">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6" end="6"/>
                                            </p:txEl>
                                          </p:spTgt>
                                        </p:tgtEl>
                                        <p:attrNameLst>
                                          <p:attrName>style.visibility</p:attrName>
                                        </p:attrNameLst>
                                      </p:cBhvr>
                                      <p:to>
                                        <p:strVal val="visible"/>
                                      </p:to>
                                    </p:set>
                                    <p:anim calcmode="lin" valueType="num">
                                      <p:cBhvr>
                                        <p:cTn id="14"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16" dur="500"/>
                                        <p:tgtEl>
                                          <p:spTgt spid="8">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anim calcmode="lin" valueType="num">
                                      <p:cBhvr>
                                        <p:cTn id="21"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8">
                                            <p:txEl>
                                              <p:pRg st="7" end="7"/>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8" end="8"/>
                                            </p:txEl>
                                          </p:spTgt>
                                        </p:tgtEl>
                                        <p:attrNameLst>
                                          <p:attrName>style.visibility</p:attrName>
                                        </p:attrNameLst>
                                      </p:cBhvr>
                                      <p:to>
                                        <p:strVal val="visible"/>
                                      </p:to>
                                    </p:set>
                                    <p:anim calcmode="lin" valueType="num">
                                      <p:cBhvr>
                                        <p:cTn id="28" dur="500" fill="hold"/>
                                        <p:tgtEl>
                                          <p:spTgt spid="8">
                                            <p:txEl>
                                              <p:pRg st="8" end="8"/>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8" end="8"/>
                                            </p:txEl>
                                          </p:spTgt>
                                        </p:tgtEl>
                                        <p:attrNameLst>
                                          <p:attrName>ppt_h</p:attrName>
                                        </p:attrNameLst>
                                      </p:cBhvr>
                                      <p:tavLst>
                                        <p:tav tm="0">
                                          <p:val>
                                            <p:fltVal val="0"/>
                                          </p:val>
                                        </p:tav>
                                        <p:tav tm="100000">
                                          <p:val>
                                            <p:strVal val="#ppt_h"/>
                                          </p:val>
                                        </p:tav>
                                      </p:tavLst>
                                    </p:anim>
                                    <p:animEffect transition="in" filter="fade">
                                      <p:cBhvr>
                                        <p:cTn id="30" dur="5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3200" baseline="30000" dirty="0" smtClean="0"/>
              <a:t>2</a:t>
            </a:r>
            <a:r>
              <a:rPr lang="en-US" i="1" dirty="0" smtClean="0">
                <a:solidFill>
                  <a:srgbClr val="AD2E27"/>
                </a:solidFill>
                <a:latin typeface="Cambria" pitchFamily="18" charset="0"/>
              </a:rPr>
              <a:t> Carry each other's burdens, and in this way you will fulfill the law of Christ.</a:t>
            </a:r>
          </a:p>
          <a:p>
            <a:pPr marL="233363" indent="-233363" rtl="0">
              <a:lnSpc>
                <a:spcPct val="120000"/>
              </a:lnSpc>
              <a:buNone/>
            </a:pPr>
            <a:endParaRPr lang="en-US" sz="800" i="1" dirty="0" smtClean="0">
              <a:solidFill>
                <a:srgbClr val="AD2E27"/>
              </a:solidFill>
              <a:latin typeface="Cambria" pitchFamily="18" charset="0"/>
            </a:endParaRPr>
          </a:p>
          <a:p>
            <a:pPr>
              <a:buNone/>
            </a:pPr>
            <a:r>
              <a:rPr lang="en-US" b="1" dirty="0" smtClean="0"/>
              <a:t>Command: </a:t>
            </a:r>
            <a:r>
              <a:rPr lang="en-US" dirty="0" smtClean="0"/>
              <a:t>Carry each other’s burdens</a:t>
            </a:r>
          </a:p>
          <a:p>
            <a:endParaRPr lang="en-US" sz="900" dirty="0" smtClean="0"/>
          </a:p>
          <a:p>
            <a:pPr rtl="0"/>
            <a:r>
              <a:rPr lang="en-US" dirty="0" smtClean="0"/>
              <a:t>The word “burden” literally means a “heavy, perhaps crushing, weight”. Used figuratively, as it is here, it refers to oppressive suffering or a hardship that is particularly difficult or exhausting.</a:t>
            </a:r>
          </a:p>
          <a:p>
            <a:r>
              <a:rPr lang="en-US" dirty="0" smtClean="0"/>
              <a:t>The command to carry each other’s burdens is a figurative way of saying that we are to do what we can to lighten the heavy load of our fellow believers – particularly when they are going through a time of great suffering and/or struggling with overwhelming difficulties.</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838200"/>
          </a:xfrm>
        </p:spPr>
        <p:txBody>
          <a:bodyPr/>
          <a:lstStyle/>
          <a:p>
            <a:r>
              <a:rPr lang="en-US" dirty="0" smtClean="0"/>
              <a:t>A Few Examples…</a:t>
            </a:r>
            <a:endParaRPr lang="en-US" dirty="0"/>
          </a:p>
        </p:txBody>
      </p:sp>
      <p:sp>
        <p:nvSpPr>
          <p:cNvPr id="5" name="Text Placeholder 4"/>
          <p:cNvSpPr>
            <a:spLocks noGrp="1"/>
          </p:cNvSpPr>
          <p:nvPr>
            <p:ph type="body" idx="1"/>
          </p:nvPr>
        </p:nvSpPr>
        <p:spPr>
          <a:solidFill>
            <a:schemeClr val="accent1"/>
          </a:solidFill>
          <a:ln w="25400">
            <a:solidFill>
              <a:schemeClr val="accent1"/>
            </a:solidFill>
          </a:ln>
        </p:spPr>
        <p:txBody>
          <a:bodyPr/>
          <a:lstStyle/>
          <a:p>
            <a:r>
              <a:rPr lang="en-US" sz="3200" dirty="0" smtClean="0">
                <a:solidFill>
                  <a:schemeClr val="bg1"/>
                </a:solidFill>
              </a:rPr>
              <a:t>Burden</a:t>
            </a:r>
            <a:endParaRPr lang="en-US" sz="2400" dirty="0" smtClean="0">
              <a:solidFill>
                <a:schemeClr val="bg1"/>
              </a:solidFill>
            </a:endParaRPr>
          </a:p>
        </p:txBody>
      </p:sp>
      <p:sp>
        <p:nvSpPr>
          <p:cNvPr id="9" name="Content Placeholder 8"/>
          <p:cNvSpPr>
            <a:spLocks noGrp="1"/>
          </p:cNvSpPr>
          <p:nvPr>
            <p:ph sz="half" idx="2"/>
          </p:nvPr>
        </p:nvSpPr>
        <p:spPr>
          <a:ln w="25400">
            <a:solidFill>
              <a:schemeClr val="accent1"/>
            </a:solidFill>
          </a:ln>
        </p:spPr>
        <p:txBody>
          <a:bodyPr>
            <a:normAutofit/>
          </a:bodyPr>
          <a:lstStyle/>
          <a:p>
            <a:pPr marL="273050" indent="-273050"/>
            <a:r>
              <a:rPr lang="en-US" sz="2800" dirty="0" smtClean="0"/>
              <a:t>Someone is struggling with a sin problem and is having difficulty in overcoming it.</a:t>
            </a:r>
          </a:p>
        </p:txBody>
      </p:sp>
      <p:sp>
        <p:nvSpPr>
          <p:cNvPr id="7" name="Text Placeholder 6"/>
          <p:cNvSpPr>
            <a:spLocks noGrp="1"/>
          </p:cNvSpPr>
          <p:nvPr>
            <p:ph type="body" sz="quarter" idx="3"/>
          </p:nvPr>
        </p:nvSpPr>
        <p:spPr>
          <a:solidFill>
            <a:schemeClr val="accent1"/>
          </a:solidFill>
          <a:ln w="25400">
            <a:solidFill>
              <a:schemeClr val="accent1"/>
            </a:solidFill>
          </a:ln>
        </p:spPr>
        <p:txBody>
          <a:bodyPr/>
          <a:lstStyle/>
          <a:p>
            <a:pPr fontAlgn="t"/>
            <a:r>
              <a:rPr lang="en-US" sz="3200" dirty="0" smtClean="0">
                <a:solidFill>
                  <a:schemeClr val="bg1"/>
                </a:solidFill>
              </a:rPr>
              <a:t>Some Ways to Help</a:t>
            </a:r>
          </a:p>
        </p:txBody>
      </p:sp>
      <p:sp>
        <p:nvSpPr>
          <p:cNvPr id="10" name="Content Placeholder 9"/>
          <p:cNvSpPr>
            <a:spLocks noGrp="1"/>
          </p:cNvSpPr>
          <p:nvPr>
            <p:ph sz="quarter" idx="4"/>
          </p:nvPr>
        </p:nvSpPr>
        <p:spPr>
          <a:ln w="25400">
            <a:solidFill>
              <a:schemeClr val="accent1"/>
            </a:solidFill>
          </a:ln>
        </p:spPr>
        <p:txBody>
          <a:bodyPr/>
          <a:lstStyle/>
          <a:p>
            <a:pPr marL="273050" indent="-273050"/>
            <a:r>
              <a:rPr lang="en-US" sz="2800" dirty="0" smtClean="0"/>
              <a:t>Confront them gently and with humility</a:t>
            </a:r>
          </a:p>
          <a:p>
            <a:pPr marL="273050" indent="-273050"/>
            <a:r>
              <a:rPr lang="en-US" sz="2800" dirty="0" smtClean="0"/>
              <a:t>Examine relevant scriptures with them</a:t>
            </a:r>
          </a:p>
          <a:p>
            <a:pPr marL="273050" indent="-273050"/>
            <a:r>
              <a:rPr lang="en-US" sz="2800" dirty="0" smtClean="0"/>
              <a:t>Help them think through the origins and consequences of their sin</a:t>
            </a:r>
          </a:p>
          <a:p>
            <a:endParaRPr lang="en-US"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 calcmode="lin" valueType="num">
                                      <p:cBhvr>
                                        <p:cTn id="14"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anim calcmode="lin" valueType="num">
                                      <p:cBhvr>
                                        <p:cTn id="21"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10">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10">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10">
                                            <p:txEl>
                                              <p:pRg st="2" end="2"/>
                                            </p:txEl>
                                          </p:spTgt>
                                        </p:tgtEl>
                                        <p:attrNameLst>
                                          <p:attrName>style.visibility</p:attrName>
                                        </p:attrNameLst>
                                      </p:cBhvr>
                                      <p:to>
                                        <p:strVal val="visible"/>
                                      </p:to>
                                    </p:set>
                                    <p:anim calcmode="lin" valueType="num">
                                      <p:cBhvr>
                                        <p:cTn id="28" dur="500" fill="hold"/>
                                        <p:tgtEl>
                                          <p:spTgt spid="10">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10">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838200"/>
          </a:xfrm>
        </p:spPr>
        <p:txBody>
          <a:bodyPr/>
          <a:lstStyle/>
          <a:p>
            <a:r>
              <a:rPr lang="en-US" dirty="0" smtClean="0"/>
              <a:t>A Few Examples…</a:t>
            </a:r>
            <a:endParaRPr lang="en-US" dirty="0"/>
          </a:p>
        </p:txBody>
      </p:sp>
      <p:sp>
        <p:nvSpPr>
          <p:cNvPr id="5" name="Text Placeholder 4"/>
          <p:cNvSpPr>
            <a:spLocks noGrp="1"/>
          </p:cNvSpPr>
          <p:nvPr>
            <p:ph type="body" idx="1"/>
          </p:nvPr>
        </p:nvSpPr>
        <p:spPr>
          <a:solidFill>
            <a:schemeClr val="accent1"/>
          </a:solidFill>
          <a:ln w="25400">
            <a:solidFill>
              <a:schemeClr val="accent1"/>
            </a:solidFill>
          </a:ln>
        </p:spPr>
        <p:txBody>
          <a:bodyPr/>
          <a:lstStyle/>
          <a:p>
            <a:r>
              <a:rPr lang="en-US" sz="3200" dirty="0" smtClean="0">
                <a:solidFill>
                  <a:schemeClr val="bg1"/>
                </a:solidFill>
              </a:rPr>
              <a:t>Burden</a:t>
            </a:r>
            <a:endParaRPr lang="en-US" sz="2400" dirty="0" smtClean="0">
              <a:solidFill>
                <a:schemeClr val="bg1"/>
              </a:solidFill>
            </a:endParaRPr>
          </a:p>
        </p:txBody>
      </p:sp>
      <p:sp>
        <p:nvSpPr>
          <p:cNvPr id="9" name="Content Placeholder 8"/>
          <p:cNvSpPr>
            <a:spLocks noGrp="1"/>
          </p:cNvSpPr>
          <p:nvPr>
            <p:ph sz="half" idx="2"/>
          </p:nvPr>
        </p:nvSpPr>
        <p:spPr>
          <a:ln w="25400">
            <a:solidFill>
              <a:schemeClr val="accent1"/>
            </a:solidFill>
          </a:ln>
        </p:spPr>
        <p:txBody>
          <a:bodyPr>
            <a:normAutofit/>
          </a:bodyPr>
          <a:lstStyle/>
          <a:p>
            <a:pPr marL="273050" indent="-273050"/>
            <a:r>
              <a:rPr lang="en-US" sz="2800" dirty="0" smtClean="0"/>
              <a:t>Someone has a task to perform that involves more work than they are able to do on their own</a:t>
            </a:r>
          </a:p>
        </p:txBody>
      </p:sp>
      <p:sp>
        <p:nvSpPr>
          <p:cNvPr id="7" name="Text Placeholder 6"/>
          <p:cNvSpPr>
            <a:spLocks noGrp="1"/>
          </p:cNvSpPr>
          <p:nvPr>
            <p:ph type="body" sz="quarter" idx="3"/>
          </p:nvPr>
        </p:nvSpPr>
        <p:spPr>
          <a:solidFill>
            <a:schemeClr val="accent1"/>
          </a:solidFill>
          <a:ln w="25400">
            <a:solidFill>
              <a:schemeClr val="accent1"/>
            </a:solidFill>
          </a:ln>
        </p:spPr>
        <p:txBody>
          <a:bodyPr/>
          <a:lstStyle/>
          <a:p>
            <a:pPr fontAlgn="t"/>
            <a:r>
              <a:rPr lang="en-US" sz="3200" dirty="0" smtClean="0">
                <a:solidFill>
                  <a:schemeClr val="bg1"/>
                </a:solidFill>
              </a:rPr>
              <a:t>Some Ways to Help</a:t>
            </a:r>
          </a:p>
        </p:txBody>
      </p:sp>
      <p:sp>
        <p:nvSpPr>
          <p:cNvPr id="10" name="Content Placeholder 9"/>
          <p:cNvSpPr>
            <a:spLocks noGrp="1"/>
          </p:cNvSpPr>
          <p:nvPr>
            <p:ph sz="quarter" idx="4"/>
          </p:nvPr>
        </p:nvSpPr>
        <p:spPr>
          <a:ln w="25400">
            <a:solidFill>
              <a:schemeClr val="accent1"/>
            </a:solidFill>
          </a:ln>
        </p:spPr>
        <p:txBody>
          <a:bodyPr/>
          <a:lstStyle/>
          <a:p>
            <a:pPr marL="273050" indent="-273050"/>
            <a:r>
              <a:rPr lang="en-US" sz="2800" dirty="0" smtClean="0"/>
              <a:t>Come along side and cheerfully help with the task</a:t>
            </a:r>
          </a:p>
          <a:p>
            <a:pPr marL="273050" indent="-273050"/>
            <a:r>
              <a:rPr lang="en-US" sz="2800" dirty="0" smtClean="0"/>
              <a:t>Enlist the help of others</a:t>
            </a:r>
          </a:p>
          <a:p>
            <a:pPr marL="273050" indent="-273050"/>
            <a:r>
              <a:rPr lang="en-US" sz="2800" dirty="0" smtClean="0"/>
              <a:t>Loan or in some other way, provide equipment to perform the task</a:t>
            </a:r>
          </a:p>
          <a:p>
            <a:pPr marL="273050" indent="-273050"/>
            <a:r>
              <a:rPr lang="en-US" sz="2800" dirty="0" smtClean="0"/>
              <a:t>Give wise and friendly advice</a:t>
            </a:r>
          </a:p>
          <a:p>
            <a:endParaRPr lang="en-US"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 calcmode="lin" valueType="num">
                                      <p:cBhvr>
                                        <p:cTn id="14"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anim calcmode="lin" valueType="num">
                                      <p:cBhvr>
                                        <p:cTn id="21"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10">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10">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10">
                                            <p:txEl>
                                              <p:pRg st="2" end="2"/>
                                            </p:txEl>
                                          </p:spTgt>
                                        </p:tgtEl>
                                        <p:attrNameLst>
                                          <p:attrName>style.visibility</p:attrName>
                                        </p:attrNameLst>
                                      </p:cBhvr>
                                      <p:to>
                                        <p:strVal val="visible"/>
                                      </p:to>
                                    </p:set>
                                    <p:anim calcmode="lin" valueType="num">
                                      <p:cBhvr>
                                        <p:cTn id="28" dur="500" fill="hold"/>
                                        <p:tgtEl>
                                          <p:spTgt spid="10">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10">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10">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10">
                                            <p:txEl>
                                              <p:pRg st="3" end="3"/>
                                            </p:txEl>
                                          </p:spTgt>
                                        </p:tgtEl>
                                        <p:attrNameLst>
                                          <p:attrName>style.visibility</p:attrName>
                                        </p:attrNameLst>
                                      </p:cBhvr>
                                      <p:to>
                                        <p:strVal val="visible"/>
                                      </p:to>
                                    </p:set>
                                    <p:anim calcmode="lin" valueType="num">
                                      <p:cBhvr>
                                        <p:cTn id="35" dur="500" fill="hold"/>
                                        <p:tgtEl>
                                          <p:spTgt spid="10">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10">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838200"/>
          </a:xfrm>
        </p:spPr>
        <p:txBody>
          <a:bodyPr/>
          <a:lstStyle/>
          <a:p>
            <a:r>
              <a:rPr lang="en-US" dirty="0" smtClean="0"/>
              <a:t>A Few Examples…</a:t>
            </a:r>
            <a:endParaRPr lang="en-US" dirty="0"/>
          </a:p>
        </p:txBody>
      </p:sp>
      <p:sp>
        <p:nvSpPr>
          <p:cNvPr id="5" name="Text Placeholder 4"/>
          <p:cNvSpPr>
            <a:spLocks noGrp="1"/>
          </p:cNvSpPr>
          <p:nvPr>
            <p:ph type="body" idx="1"/>
          </p:nvPr>
        </p:nvSpPr>
        <p:spPr>
          <a:solidFill>
            <a:schemeClr val="accent1"/>
          </a:solidFill>
          <a:ln w="25400">
            <a:solidFill>
              <a:schemeClr val="accent1"/>
            </a:solidFill>
          </a:ln>
        </p:spPr>
        <p:txBody>
          <a:bodyPr/>
          <a:lstStyle/>
          <a:p>
            <a:r>
              <a:rPr lang="en-US" sz="3200" dirty="0" smtClean="0">
                <a:solidFill>
                  <a:schemeClr val="bg1"/>
                </a:solidFill>
              </a:rPr>
              <a:t>Burden</a:t>
            </a:r>
            <a:endParaRPr lang="en-US" sz="2400" dirty="0" smtClean="0">
              <a:solidFill>
                <a:schemeClr val="bg1"/>
              </a:solidFill>
            </a:endParaRPr>
          </a:p>
        </p:txBody>
      </p:sp>
      <p:sp>
        <p:nvSpPr>
          <p:cNvPr id="9" name="Content Placeholder 8"/>
          <p:cNvSpPr>
            <a:spLocks noGrp="1"/>
          </p:cNvSpPr>
          <p:nvPr>
            <p:ph sz="half" idx="2"/>
          </p:nvPr>
        </p:nvSpPr>
        <p:spPr>
          <a:ln w="25400">
            <a:solidFill>
              <a:schemeClr val="accent1"/>
            </a:solidFill>
          </a:ln>
        </p:spPr>
        <p:txBody>
          <a:bodyPr>
            <a:normAutofit/>
          </a:bodyPr>
          <a:lstStyle/>
          <a:p>
            <a:pPr marL="273050" indent="-273050"/>
            <a:r>
              <a:rPr lang="en-US" sz="2800" dirty="0" smtClean="0"/>
              <a:t>Someone has physical needs (food, clothing, shelter), but is unable to provide for those needs</a:t>
            </a:r>
          </a:p>
        </p:txBody>
      </p:sp>
      <p:sp>
        <p:nvSpPr>
          <p:cNvPr id="7" name="Text Placeholder 6"/>
          <p:cNvSpPr>
            <a:spLocks noGrp="1"/>
          </p:cNvSpPr>
          <p:nvPr>
            <p:ph type="body" sz="quarter" idx="3"/>
          </p:nvPr>
        </p:nvSpPr>
        <p:spPr>
          <a:solidFill>
            <a:schemeClr val="accent1"/>
          </a:solidFill>
          <a:ln w="25400">
            <a:solidFill>
              <a:schemeClr val="accent1"/>
            </a:solidFill>
          </a:ln>
        </p:spPr>
        <p:txBody>
          <a:bodyPr/>
          <a:lstStyle/>
          <a:p>
            <a:pPr fontAlgn="t"/>
            <a:r>
              <a:rPr lang="en-US" sz="3200" dirty="0" smtClean="0">
                <a:solidFill>
                  <a:schemeClr val="bg1"/>
                </a:solidFill>
              </a:rPr>
              <a:t>Some Ways to Help</a:t>
            </a:r>
          </a:p>
        </p:txBody>
      </p:sp>
      <p:sp>
        <p:nvSpPr>
          <p:cNvPr id="10" name="Content Placeholder 9"/>
          <p:cNvSpPr>
            <a:spLocks noGrp="1"/>
          </p:cNvSpPr>
          <p:nvPr>
            <p:ph sz="quarter" idx="4"/>
          </p:nvPr>
        </p:nvSpPr>
        <p:spPr>
          <a:ln w="25400">
            <a:solidFill>
              <a:schemeClr val="accent1"/>
            </a:solidFill>
          </a:ln>
        </p:spPr>
        <p:txBody>
          <a:bodyPr/>
          <a:lstStyle/>
          <a:p>
            <a:pPr marL="273050" indent="-273050"/>
            <a:r>
              <a:rPr lang="en-US" sz="2800" dirty="0" smtClean="0"/>
              <a:t>Provide what is needed</a:t>
            </a:r>
          </a:p>
          <a:p>
            <a:pPr marL="273050" indent="-273050"/>
            <a:r>
              <a:rPr lang="en-US" sz="2800" dirty="0" smtClean="0"/>
              <a:t>Help them through advice or other resources, to provide for themselves</a:t>
            </a:r>
          </a:p>
          <a:p>
            <a:endParaRPr lang="en-US"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 calcmode="lin" valueType="num">
                                      <p:cBhvr>
                                        <p:cTn id="14"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anim calcmode="lin" valueType="num">
                                      <p:cBhvr>
                                        <p:cTn id="21"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10">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838200"/>
          </a:xfrm>
        </p:spPr>
        <p:txBody>
          <a:bodyPr/>
          <a:lstStyle/>
          <a:p>
            <a:r>
              <a:rPr lang="en-US" dirty="0" smtClean="0"/>
              <a:t>A Few Examples…</a:t>
            </a:r>
            <a:endParaRPr lang="en-US" dirty="0"/>
          </a:p>
        </p:txBody>
      </p:sp>
      <p:sp>
        <p:nvSpPr>
          <p:cNvPr id="5" name="Text Placeholder 4"/>
          <p:cNvSpPr>
            <a:spLocks noGrp="1"/>
          </p:cNvSpPr>
          <p:nvPr>
            <p:ph type="body" idx="1"/>
          </p:nvPr>
        </p:nvSpPr>
        <p:spPr>
          <a:solidFill>
            <a:schemeClr val="accent1"/>
          </a:solidFill>
          <a:ln w="25400">
            <a:solidFill>
              <a:schemeClr val="accent1"/>
            </a:solidFill>
          </a:ln>
        </p:spPr>
        <p:txBody>
          <a:bodyPr/>
          <a:lstStyle/>
          <a:p>
            <a:r>
              <a:rPr lang="en-US" sz="3200" dirty="0" smtClean="0">
                <a:solidFill>
                  <a:schemeClr val="bg1"/>
                </a:solidFill>
              </a:rPr>
              <a:t>Burden</a:t>
            </a:r>
            <a:endParaRPr lang="en-US" sz="2400" dirty="0" smtClean="0">
              <a:solidFill>
                <a:schemeClr val="bg1"/>
              </a:solidFill>
            </a:endParaRPr>
          </a:p>
        </p:txBody>
      </p:sp>
      <p:sp>
        <p:nvSpPr>
          <p:cNvPr id="9" name="Content Placeholder 8"/>
          <p:cNvSpPr>
            <a:spLocks noGrp="1"/>
          </p:cNvSpPr>
          <p:nvPr>
            <p:ph sz="half" idx="2"/>
          </p:nvPr>
        </p:nvSpPr>
        <p:spPr>
          <a:ln w="25400">
            <a:solidFill>
              <a:schemeClr val="accent1"/>
            </a:solidFill>
          </a:ln>
        </p:spPr>
        <p:txBody>
          <a:bodyPr>
            <a:normAutofit/>
          </a:bodyPr>
          <a:lstStyle/>
          <a:p>
            <a:pPr marL="273050" indent="-273050"/>
            <a:r>
              <a:rPr lang="en-US" sz="2800" dirty="0" smtClean="0"/>
              <a:t>Someone is overwhelmed with grief and/or suffering</a:t>
            </a:r>
          </a:p>
        </p:txBody>
      </p:sp>
      <p:sp>
        <p:nvSpPr>
          <p:cNvPr id="7" name="Text Placeholder 6"/>
          <p:cNvSpPr>
            <a:spLocks noGrp="1"/>
          </p:cNvSpPr>
          <p:nvPr>
            <p:ph type="body" sz="quarter" idx="3"/>
          </p:nvPr>
        </p:nvSpPr>
        <p:spPr>
          <a:solidFill>
            <a:schemeClr val="accent1"/>
          </a:solidFill>
          <a:ln w="25400">
            <a:solidFill>
              <a:schemeClr val="accent1"/>
            </a:solidFill>
          </a:ln>
        </p:spPr>
        <p:txBody>
          <a:bodyPr/>
          <a:lstStyle/>
          <a:p>
            <a:pPr fontAlgn="t"/>
            <a:r>
              <a:rPr lang="en-US" sz="3200" dirty="0" smtClean="0">
                <a:solidFill>
                  <a:schemeClr val="bg1"/>
                </a:solidFill>
              </a:rPr>
              <a:t>Some Ways to Help</a:t>
            </a:r>
          </a:p>
        </p:txBody>
      </p:sp>
      <p:sp>
        <p:nvSpPr>
          <p:cNvPr id="10" name="Content Placeholder 9"/>
          <p:cNvSpPr>
            <a:spLocks noGrp="1"/>
          </p:cNvSpPr>
          <p:nvPr>
            <p:ph sz="quarter" idx="4"/>
          </p:nvPr>
        </p:nvSpPr>
        <p:spPr>
          <a:ln w="25400">
            <a:solidFill>
              <a:schemeClr val="accent1"/>
            </a:solidFill>
          </a:ln>
        </p:spPr>
        <p:txBody>
          <a:bodyPr/>
          <a:lstStyle/>
          <a:p>
            <a:pPr marL="273050" indent="-273050"/>
            <a:r>
              <a:rPr lang="en-US" sz="2800" dirty="0" smtClean="0"/>
              <a:t>Listen, Understand, Sympathize, Offer words of comfort (Rom 12:15)</a:t>
            </a:r>
          </a:p>
          <a:p>
            <a:pPr marL="273050" indent="-273050"/>
            <a:r>
              <a:rPr lang="en-US" sz="2800" dirty="0" smtClean="0"/>
              <a:t>Help alleviate the suffering where possible</a:t>
            </a:r>
          </a:p>
          <a:p>
            <a:endParaRPr lang="en-US"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 calcmode="lin" valueType="num">
                                      <p:cBhvr>
                                        <p:cTn id="14"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anim calcmode="lin" valueType="num">
                                      <p:cBhvr>
                                        <p:cTn id="21"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10">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lnSpc>
                <a:spcPct val="120000"/>
              </a:lnSpc>
              <a:buNone/>
            </a:pPr>
            <a:r>
              <a:rPr lang="en-US" sz="3200" baseline="30000" dirty="0" smtClean="0"/>
              <a:t>2</a:t>
            </a:r>
            <a:r>
              <a:rPr lang="en-US" i="1" dirty="0" smtClean="0">
                <a:solidFill>
                  <a:srgbClr val="AD2E27"/>
                </a:solidFill>
                <a:latin typeface="Cambria" pitchFamily="18" charset="0"/>
              </a:rPr>
              <a:t> Carry each other's burdens…</a:t>
            </a:r>
          </a:p>
          <a:p>
            <a:pPr marL="233363" indent="-233363" rtl="0">
              <a:lnSpc>
                <a:spcPct val="120000"/>
              </a:lnSpc>
              <a:buNone/>
            </a:pPr>
            <a:endParaRPr lang="en-US" sz="800" i="1" dirty="0" smtClean="0">
              <a:solidFill>
                <a:srgbClr val="AD2E27"/>
              </a:solidFill>
              <a:latin typeface="Cambria" pitchFamily="18" charset="0"/>
            </a:endParaRPr>
          </a:p>
          <a:p>
            <a:pPr marL="0" indent="0">
              <a:buNone/>
            </a:pPr>
            <a:r>
              <a:rPr lang="en-US" b="1" dirty="0" smtClean="0"/>
              <a:t>A few more observations about carrying other’s burdens:</a:t>
            </a:r>
            <a:endParaRPr lang="en-US" dirty="0" smtClean="0"/>
          </a:p>
          <a:p>
            <a:endParaRPr lang="en-US" sz="800" dirty="0" smtClean="0"/>
          </a:p>
          <a:p>
            <a:pPr rtl="0"/>
            <a:r>
              <a:rPr lang="en-US" dirty="0" smtClean="0"/>
              <a:t>There are </a:t>
            </a:r>
            <a:r>
              <a:rPr lang="en-US" b="1" i="1" dirty="0" smtClean="0"/>
              <a:t>some</a:t>
            </a:r>
            <a:r>
              <a:rPr lang="en-US" dirty="0" smtClean="0"/>
              <a:t> burdens that </a:t>
            </a:r>
            <a:r>
              <a:rPr lang="en-US" b="1" i="1" dirty="0" smtClean="0"/>
              <a:t>other</a:t>
            </a:r>
            <a:r>
              <a:rPr lang="en-US" dirty="0" smtClean="0"/>
              <a:t> passages teach us that we  are </a:t>
            </a:r>
            <a:r>
              <a:rPr lang="en-US" b="1" i="1" dirty="0" smtClean="0"/>
              <a:t>not</a:t>
            </a:r>
            <a:r>
              <a:rPr lang="en-US" dirty="0" smtClean="0"/>
              <a:t> to relieve. For example, there are times when you must let people experience the consequences of their own sin or foolishness:</a:t>
            </a:r>
          </a:p>
          <a:p>
            <a:pPr lvl="1" rtl="0"/>
            <a:r>
              <a:rPr lang="en-US" sz="2400" i="1" dirty="0" smtClean="0">
                <a:solidFill>
                  <a:srgbClr val="AD2E27"/>
                </a:solidFill>
                <a:latin typeface="Cambria" pitchFamily="18" charset="0"/>
              </a:rPr>
              <a:t>A hot-tempered man must pay the penalty; if you rescue him, you will have to do it again. </a:t>
            </a:r>
            <a:r>
              <a:rPr lang="en-US" sz="2400" dirty="0" smtClean="0"/>
              <a:t>(Proverbs 19:19)</a:t>
            </a:r>
          </a:p>
          <a:p>
            <a:pPr lvl="1" rtl="0"/>
            <a:r>
              <a:rPr lang="en-US" sz="2400" i="1" dirty="0" smtClean="0">
                <a:solidFill>
                  <a:srgbClr val="AD2E27"/>
                </a:solidFill>
                <a:latin typeface="Cambria" pitchFamily="18" charset="0"/>
              </a:rPr>
              <a:t>…when we were with you, we gave you this rule: “If a man will not work, he shall not eat.” </a:t>
            </a:r>
            <a:r>
              <a:rPr lang="en-US" sz="2400" dirty="0" smtClean="0"/>
              <a:t>(2Thes 3:10 – also see Proverbs 16:26)</a:t>
            </a:r>
          </a:p>
          <a:p>
            <a:pPr lvl="1" rtl="0"/>
            <a:r>
              <a:rPr lang="en-US" sz="2400" i="1" dirty="0" smtClean="0">
                <a:solidFill>
                  <a:srgbClr val="AD2E27"/>
                </a:solidFill>
                <a:latin typeface="Cambria" pitchFamily="18" charset="0"/>
              </a:rPr>
              <a:t>If [an unrepentant sinner] refuses to listen even to the church, treat him as you would a pagan or a tax collector. </a:t>
            </a:r>
            <a:r>
              <a:rPr lang="en-US" sz="2400" dirty="0" smtClean="0"/>
              <a:t> (Mat 18:15-17)</a:t>
            </a:r>
          </a:p>
          <a:p>
            <a:pPr lvl="1" rtl="0"/>
            <a:endParaRPr lang="en-US" sz="2400" dirty="0" smtClean="0"/>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anim calcmode="lin" valueType="num">
                                      <p:cBhvr>
                                        <p:cTn id="21"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8">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7" end="7"/>
                                            </p:txEl>
                                          </p:spTgt>
                                        </p:tgtEl>
                                        <p:attrNameLst>
                                          <p:attrName>style.visibility</p:attrName>
                                        </p:attrNameLst>
                                      </p:cBhvr>
                                      <p:to>
                                        <p:strVal val="visible"/>
                                      </p:to>
                                    </p:set>
                                    <p:anim calcmode="lin" valueType="num">
                                      <p:cBhvr>
                                        <p:cTn id="28"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lnSpc>
                <a:spcPct val="120000"/>
              </a:lnSpc>
              <a:buNone/>
            </a:pPr>
            <a:r>
              <a:rPr lang="en-US" sz="3200" baseline="30000" dirty="0" smtClean="0"/>
              <a:t>2</a:t>
            </a:r>
            <a:r>
              <a:rPr lang="en-US" i="1" dirty="0" smtClean="0">
                <a:solidFill>
                  <a:srgbClr val="AD2E27"/>
                </a:solidFill>
                <a:latin typeface="Cambria" pitchFamily="18" charset="0"/>
              </a:rPr>
              <a:t> Carry each other's burdens…</a:t>
            </a:r>
          </a:p>
          <a:p>
            <a:pPr marL="233363" indent="-233363" rtl="0">
              <a:lnSpc>
                <a:spcPct val="120000"/>
              </a:lnSpc>
              <a:buNone/>
            </a:pPr>
            <a:endParaRPr lang="en-US" sz="800" i="1" dirty="0" smtClean="0">
              <a:solidFill>
                <a:srgbClr val="AD2E27"/>
              </a:solidFill>
              <a:latin typeface="Cambria" pitchFamily="18" charset="0"/>
            </a:endParaRPr>
          </a:p>
          <a:p>
            <a:pPr marL="0" indent="0">
              <a:buNone/>
            </a:pPr>
            <a:r>
              <a:rPr lang="en-US" b="1" dirty="0" smtClean="0"/>
              <a:t>A few more observations about carrying other’s burdens:</a:t>
            </a:r>
            <a:endParaRPr lang="en-US" dirty="0" smtClean="0"/>
          </a:p>
          <a:p>
            <a:endParaRPr lang="en-US" sz="800" dirty="0" smtClean="0"/>
          </a:p>
          <a:p>
            <a:pPr rtl="0"/>
            <a:r>
              <a:rPr lang="en-US" dirty="0" smtClean="0"/>
              <a:t>Helping others carry their burdens does call for wisdom:</a:t>
            </a:r>
          </a:p>
          <a:p>
            <a:pPr lvl="1" rtl="0"/>
            <a:r>
              <a:rPr lang="en-US" sz="2400" dirty="0" smtClean="0"/>
              <a:t>It is unwise to take on so much of someone else’s burden that you become overburdened yourself.</a:t>
            </a:r>
          </a:p>
          <a:p>
            <a:pPr lvl="1" rtl="0"/>
            <a:r>
              <a:rPr lang="en-US" sz="2400" dirty="0" smtClean="0"/>
              <a:t>It is unwise to take on a burden that you are not equipped or able to take on.</a:t>
            </a:r>
          </a:p>
          <a:p>
            <a:pPr lvl="1" rtl="0"/>
            <a:r>
              <a:rPr lang="en-US" sz="2400" dirty="0" smtClean="0"/>
              <a:t>It is unwise to take on someone’s burden if, in taking on that burden, you are forced to stop carrying the burden of others whose burden should be a bigger priority to you.</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anim calcmode="lin" valueType="num">
                                      <p:cBhvr>
                                        <p:cTn id="21"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8">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7" end="7"/>
                                            </p:txEl>
                                          </p:spTgt>
                                        </p:tgtEl>
                                        <p:attrNameLst>
                                          <p:attrName>style.visibility</p:attrName>
                                        </p:attrNameLst>
                                      </p:cBhvr>
                                      <p:to>
                                        <p:strVal val="visible"/>
                                      </p:to>
                                    </p:set>
                                    <p:anim calcmode="lin" valueType="num">
                                      <p:cBhvr>
                                        <p:cTn id="28"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92500" lnSpcReduction="10000"/>
          </a:bodyPr>
          <a:lstStyle/>
          <a:p>
            <a:pPr marL="233363" indent="-233363" rtl="0">
              <a:lnSpc>
                <a:spcPct val="120000"/>
              </a:lnSpc>
              <a:buNone/>
            </a:pPr>
            <a:r>
              <a:rPr lang="en-US" sz="3200" baseline="30000" dirty="0" smtClean="0"/>
              <a:t>2</a:t>
            </a:r>
            <a:r>
              <a:rPr lang="en-US" i="1" dirty="0" smtClean="0">
                <a:solidFill>
                  <a:srgbClr val="AD2E27"/>
                </a:solidFill>
                <a:latin typeface="Cambria" pitchFamily="18" charset="0"/>
              </a:rPr>
              <a:t> Carry each other's burdens, and in this way you will fulfill the law of Christ.</a:t>
            </a:r>
          </a:p>
          <a:p>
            <a:pPr marL="233363" indent="-233363" rtl="0">
              <a:lnSpc>
                <a:spcPct val="120000"/>
              </a:lnSpc>
              <a:buNone/>
            </a:pPr>
            <a:endParaRPr lang="en-US" sz="1050" i="1" dirty="0" smtClean="0">
              <a:solidFill>
                <a:srgbClr val="AD2E27"/>
              </a:solidFill>
              <a:latin typeface="Cambria" pitchFamily="18" charset="0"/>
            </a:endParaRPr>
          </a:p>
          <a:p>
            <a:pPr>
              <a:buNone/>
            </a:pPr>
            <a:r>
              <a:rPr lang="en-US" b="1" dirty="0" smtClean="0"/>
              <a:t>Result: </a:t>
            </a:r>
            <a:r>
              <a:rPr lang="en-US" dirty="0" smtClean="0"/>
              <a:t>You will fulfill the law of Christ</a:t>
            </a:r>
          </a:p>
          <a:p>
            <a:endParaRPr lang="en-US" sz="1050" dirty="0" smtClean="0"/>
          </a:p>
          <a:p>
            <a:r>
              <a:rPr lang="en-US" dirty="0" smtClean="0"/>
              <a:t>Paul probably uses this phrase, in part, as a contrast to the Law of Moses, which the Judaizers were seeking to impose on the Galatians, and which we are no longer under  (compare </a:t>
            </a:r>
            <a:r>
              <a:rPr lang="en-US" dirty="0" smtClean="0">
                <a:solidFill>
                  <a:schemeClr val="accent1"/>
                </a:solidFill>
              </a:rPr>
              <a:t>1Cor 9:21</a:t>
            </a:r>
            <a:r>
              <a:rPr lang="en-US" dirty="0" smtClean="0"/>
              <a:t>)</a:t>
            </a:r>
          </a:p>
          <a:p>
            <a:r>
              <a:rPr lang="en-US" dirty="0" smtClean="0"/>
              <a:t>The “Law of Christ” consists of the teachings of Christ and His apostles, given in the New Testament, and is summed up in the command to love one another as He has loved us (</a:t>
            </a:r>
            <a:r>
              <a:rPr lang="en-US" dirty="0" smtClean="0">
                <a:solidFill>
                  <a:schemeClr val="accent1"/>
                </a:solidFill>
              </a:rPr>
              <a:t>John 13:34-35</a:t>
            </a:r>
            <a:r>
              <a:rPr lang="en-US" dirty="0" smtClean="0"/>
              <a:t>).</a:t>
            </a:r>
          </a:p>
          <a:p>
            <a:r>
              <a:rPr lang="en-US" dirty="0" smtClean="0"/>
              <a:t>Our obedience to the Law of Christ is a result of the Holy Spirit working in us to serve one another in love (</a:t>
            </a:r>
            <a:r>
              <a:rPr lang="en-US" dirty="0" smtClean="0">
                <a:solidFill>
                  <a:schemeClr val="accent1"/>
                </a:solidFill>
              </a:rPr>
              <a:t>5:13-16</a:t>
            </a:r>
            <a:r>
              <a:rPr lang="en-US" dirty="0" smtClean="0"/>
              <a:t>)</a:t>
            </a:r>
          </a:p>
          <a:p>
            <a:r>
              <a:rPr lang="en-US" dirty="0" smtClean="0"/>
              <a:t>Carrying each other’s burdens is one of the ways that we serve one another in love and thereby obey this law.</a:t>
            </a:r>
          </a:p>
          <a:p>
            <a:endParaRPr lang="en-US" dirty="0" smtClean="0"/>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anim calcmode="lin" valueType="num">
                                      <p:cBhvr>
                                        <p:cTn id="21"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8">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7" end="7"/>
                                            </p:txEl>
                                          </p:spTgt>
                                        </p:tgtEl>
                                        <p:attrNameLst>
                                          <p:attrName>style.visibility</p:attrName>
                                        </p:attrNameLst>
                                      </p:cBhvr>
                                      <p:to>
                                        <p:strVal val="visible"/>
                                      </p:to>
                                    </p:set>
                                    <p:anim calcmode="lin" valueType="num">
                                      <p:cBhvr>
                                        <p:cTn id="28"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smtClean="0"/>
              <a:t>Stand Firm in Your </a:t>
            </a:r>
            <a:r>
              <a:rPr lang="en-US" sz="3600" dirty="0"/>
              <a:t>Freedom </a:t>
            </a:r>
            <a:r>
              <a:rPr lang="en-US" sz="3600" dirty="0" smtClean="0"/>
              <a:t>(</a:t>
            </a:r>
            <a:r>
              <a:rPr lang="en-US" sz="3600" dirty="0">
                <a:solidFill>
                  <a:schemeClr val="accent1"/>
                </a:solidFill>
              </a:rPr>
              <a:t>5:1-12</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233363" indent="-233363" rtl="0">
              <a:buNone/>
            </a:pPr>
            <a:r>
              <a:rPr lang="en-US" baseline="30000" dirty="0" smtClean="0"/>
              <a:t>2</a:t>
            </a:r>
            <a:r>
              <a:rPr lang="en-US" i="1" dirty="0" smtClean="0">
                <a:solidFill>
                  <a:srgbClr val="AD2E27"/>
                </a:solidFill>
                <a:latin typeface="Cambria" pitchFamily="18" charset="0"/>
              </a:rPr>
              <a:t> Mark my words! I, Paul, tell you that if you let yourselves be circumcised, Christ will be of no value to you at all.</a:t>
            </a:r>
          </a:p>
          <a:p>
            <a:pPr marL="344488" indent="-344488" rtl="0">
              <a:buNone/>
            </a:pPr>
            <a:endParaRPr lang="en-US" sz="1000" i="1" dirty="0" smtClean="0">
              <a:solidFill>
                <a:srgbClr val="AD2E27"/>
              </a:solidFill>
              <a:latin typeface="Cambria" pitchFamily="18" charset="0"/>
            </a:endParaRPr>
          </a:p>
          <a:p>
            <a:r>
              <a:rPr lang="en-US" dirty="0" smtClean="0"/>
              <a:t>If the Galatians go along with the Judaizers and become circumcised in order to earn favor with God, then the salvation offered in Christ will be of </a:t>
            </a:r>
            <a:r>
              <a:rPr lang="en-US" b="1" i="1" dirty="0" smtClean="0"/>
              <a:t>no value </a:t>
            </a:r>
            <a:r>
              <a:rPr lang="en-US" dirty="0" smtClean="0"/>
              <a:t>to them. </a:t>
            </a:r>
          </a:p>
          <a:p>
            <a:r>
              <a:rPr lang="en-US" dirty="0" smtClean="0"/>
              <a:t>Why? </a:t>
            </a:r>
          </a:p>
          <a:p>
            <a:r>
              <a:rPr lang="en-US" dirty="0" smtClean="0"/>
              <a:t>Because they will have crossed the line from trusting in </a:t>
            </a:r>
            <a:r>
              <a:rPr lang="en-US" b="1" i="1" dirty="0" smtClean="0"/>
              <a:t>Christ</a:t>
            </a:r>
            <a:r>
              <a:rPr lang="en-US" dirty="0" smtClean="0"/>
              <a:t> </a:t>
            </a:r>
            <a:r>
              <a:rPr lang="en-US" b="1" i="1" dirty="0" smtClean="0"/>
              <a:t>alone</a:t>
            </a:r>
            <a:r>
              <a:rPr lang="en-US" dirty="0" smtClean="0"/>
              <a:t> for salvation to trusting in </a:t>
            </a:r>
            <a:r>
              <a:rPr lang="en-US" b="1" i="1" dirty="0" smtClean="0"/>
              <a:t>law-keeping</a:t>
            </a:r>
            <a:r>
              <a:rPr lang="en-US" dirty="0" smtClean="0"/>
              <a:t> for salvation and as Paul has already shown these two approaches to salvation are completely  </a:t>
            </a:r>
            <a:r>
              <a:rPr lang="en-US" b="1" i="1" dirty="0" smtClean="0"/>
              <a:t>incompatible</a:t>
            </a:r>
            <a:r>
              <a:rPr lang="en-US" dirty="0" smtClean="0"/>
              <a:t>. (cf. </a:t>
            </a:r>
            <a:r>
              <a:rPr lang="en-US" dirty="0" smtClean="0">
                <a:solidFill>
                  <a:schemeClr val="accent1"/>
                </a:solidFill>
              </a:rPr>
              <a:t>3:11-12, 18</a:t>
            </a:r>
            <a:r>
              <a:rPr lang="en-US" dirty="0" smtClean="0"/>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173038" indent="-173038" rtl="0">
              <a:buNone/>
            </a:pPr>
            <a:r>
              <a:rPr lang="en-US" sz="3200" baseline="30000" dirty="0" smtClean="0"/>
              <a:t>3</a:t>
            </a:r>
            <a:r>
              <a:rPr lang="en-US" i="1" dirty="0" smtClean="0">
                <a:solidFill>
                  <a:srgbClr val="AD2E27"/>
                </a:solidFill>
                <a:latin typeface="Cambria" pitchFamily="18" charset="0"/>
              </a:rPr>
              <a:t> [For] if anyone thinks he is something when he is nothing, he deceives himself.</a:t>
            </a:r>
          </a:p>
          <a:p>
            <a:pPr marL="233363" indent="-233363" rtl="0">
              <a:lnSpc>
                <a:spcPct val="120000"/>
              </a:lnSpc>
              <a:buNone/>
            </a:pPr>
            <a:endParaRPr lang="en-US" sz="600" i="1" dirty="0" smtClean="0">
              <a:solidFill>
                <a:srgbClr val="AD2E27"/>
              </a:solidFill>
              <a:latin typeface="Cambria" pitchFamily="18" charset="0"/>
            </a:endParaRPr>
          </a:p>
          <a:p>
            <a:pPr>
              <a:buNone/>
            </a:pPr>
            <a:r>
              <a:rPr lang="en-US" sz="2600" b="1" dirty="0" smtClean="0"/>
              <a:t>Possible</a:t>
            </a:r>
            <a:r>
              <a:rPr lang="en-US" b="1" dirty="0" smtClean="0"/>
              <a:t> Obstacle: </a:t>
            </a:r>
            <a:r>
              <a:rPr lang="en-US" dirty="0" smtClean="0"/>
              <a:t>Thinking too highly of yourself!</a:t>
            </a:r>
          </a:p>
          <a:p>
            <a:endParaRPr lang="en-US" sz="1050" dirty="0" smtClean="0"/>
          </a:p>
          <a:p>
            <a:r>
              <a:rPr lang="en-US" dirty="0" smtClean="0"/>
              <a:t>This verse is connected to the previous verse by the word “for” (omitted by the NIV) – so Paul is telling you that thinking too highly of yourself can hinder you from being willing to carry the burdens of others and fulfill the law of Christ!</a:t>
            </a:r>
          </a:p>
          <a:p>
            <a:r>
              <a:rPr lang="en-US" dirty="0" smtClean="0"/>
              <a:t>There are undoubtedly many other obstacles Paul could have cited that might hinder us from being willing to carry others’ burdens, but here Paul only cites this one.</a:t>
            </a:r>
          </a:p>
          <a:p>
            <a:r>
              <a:rPr lang="en-US" dirty="0" smtClean="0"/>
              <a:t>This seems to indicate that this is a significant obstacle.</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anim calcmode="lin" valueType="num">
                                      <p:cBhvr>
                                        <p:cTn id="21"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173038" indent="-173038" rtl="0">
              <a:buNone/>
            </a:pPr>
            <a:r>
              <a:rPr lang="en-US" sz="3200" baseline="30000" dirty="0" smtClean="0"/>
              <a:t>3</a:t>
            </a:r>
            <a:r>
              <a:rPr lang="en-US" i="1" dirty="0" smtClean="0">
                <a:solidFill>
                  <a:srgbClr val="AD2E27"/>
                </a:solidFill>
                <a:latin typeface="Cambria" pitchFamily="18" charset="0"/>
              </a:rPr>
              <a:t> [For] if anyone thinks he is something when he is nothing, he deceives himself.</a:t>
            </a:r>
          </a:p>
          <a:p>
            <a:pPr marL="233363" indent="-233363" rtl="0">
              <a:lnSpc>
                <a:spcPct val="120000"/>
              </a:lnSpc>
              <a:buNone/>
            </a:pPr>
            <a:endParaRPr lang="en-US" sz="600" i="1" dirty="0" smtClean="0">
              <a:solidFill>
                <a:srgbClr val="AD2E27"/>
              </a:solidFill>
              <a:latin typeface="Cambria" pitchFamily="18" charset="0"/>
            </a:endParaRPr>
          </a:p>
          <a:p>
            <a:pPr>
              <a:buNone/>
            </a:pPr>
            <a:r>
              <a:rPr lang="en-US" b="1" dirty="0" smtClean="0"/>
              <a:t>What does Paul mean here?</a:t>
            </a:r>
            <a:endParaRPr lang="en-US" dirty="0" smtClean="0"/>
          </a:p>
          <a:p>
            <a:endParaRPr lang="en-US" sz="1050" dirty="0" smtClean="0"/>
          </a:p>
          <a:p>
            <a:r>
              <a:rPr lang="en-US" dirty="0" smtClean="0"/>
              <a:t>Is Paul saying here that we should not recognize when we are good at something or that we have areas of giftedness?</a:t>
            </a:r>
          </a:p>
          <a:p>
            <a:r>
              <a:rPr lang="en-US" dirty="0" smtClean="0"/>
              <a:t>Is Paul saying that we should lose courage and think: “I amount to nothing, I am completely unfit to perform any kingdom work”?</a:t>
            </a:r>
          </a:p>
          <a:p>
            <a:r>
              <a:rPr lang="en-US" dirty="0" smtClean="0"/>
              <a:t>No! That kind of thinking would go </a:t>
            </a:r>
            <a:r>
              <a:rPr lang="en-US" b="1" i="1" dirty="0" smtClean="0"/>
              <a:t>against</a:t>
            </a:r>
            <a:r>
              <a:rPr lang="en-US" dirty="0" smtClean="0"/>
              <a:t> Paul’s command to carry each other’s burdens. </a:t>
            </a:r>
          </a:p>
          <a:p>
            <a:r>
              <a:rPr lang="en-US" dirty="0" smtClean="0"/>
              <a:t>It would also contradict many of attitudes Paul expresses about himself in </a:t>
            </a:r>
            <a:r>
              <a:rPr lang="en-US" b="1" i="1" dirty="0" smtClean="0"/>
              <a:t>other</a:t>
            </a:r>
            <a:r>
              <a:rPr lang="en-US" dirty="0" smtClean="0"/>
              <a:t> passages.</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anim calcmode="lin" valueType="num">
                                      <p:cBhvr>
                                        <p:cTn id="21"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8">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7" end="7"/>
                                            </p:txEl>
                                          </p:spTgt>
                                        </p:tgtEl>
                                        <p:attrNameLst>
                                          <p:attrName>style.visibility</p:attrName>
                                        </p:attrNameLst>
                                      </p:cBhvr>
                                      <p:to>
                                        <p:strVal val="visible"/>
                                      </p:to>
                                    </p:set>
                                    <p:anim calcmode="lin" valueType="num">
                                      <p:cBhvr>
                                        <p:cTn id="28"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92500" lnSpcReduction="20000"/>
          </a:bodyPr>
          <a:lstStyle/>
          <a:p>
            <a:pPr marL="173038" indent="-173038" rtl="0">
              <a:buNone/>
            </a:pPr>
            <a:r>
              <a:rPr lang="en-US" sz="3200" baseline="30000" dirty="0" smtClean="0"/>
              <a:t>3</a:t>
            </a:r>
            <a:r>
              <a:rPr lang="en-US" i="1" dirty="0" smtClean="0">
                <a:solidFill>
                  <a:srgbClr val="AD2E27"/>
                </a:solidFill>
                <a:latin typeface="Cambria" pitchFamily="18" charset="0"/>
              </a:rPr>
              <a:t> [For] if anyone thinks he is something when he is nothing, he deceives himself.</a:t>
            </a:r>
          </a:p>
          <a:p>
            <a:pPr marL="233363" indent="-233363" rtl="0">
              <a:lnSpc>
                <a:spcPct val="120000"/>
              </a:lnSpc>
              <a:buNone/>
            </a:pPr>
            <a:endParaRPr lang="en-US" sz="600" i="1" dirty="0" smtClean="0">
              <a:solidFill>
                <a:srgbClr val="AD2E27"/>
              </a:solidFill>
              <a:latin typeface="Cambria" pitchFamily="18" charset="0"/>
            </a:endParaRPr>
          </a:p>
          <a:p>
            <a:pPr marL="0" indent="0">
              <a:buNone/>
            </a:pPr>
            <a:r>
              <a:rPr lang="en-US" b="1" dirty="0" smtClean="0"/>
              <a:t>Paul frequently recognized and pointed out his own hard work as well as the gifts and the abilities that God had given him:</a:t>
            </a:r>
            <a:endParaRPr lang="en-US" dirty="0" smtClean="0"/>
          </a:p>
          <a:p>
            <a:endParaRPr lang="en-US" sz="1050" dirty="0" smtClean="0"/>
          </a:p>
          <a:p>
            <a:r>
              <a:rPr lang="en-US" b="1" i="1" dirty="0" smtClean="0">
                <a:solidFill>
                  <a:srgbClr val="AD2E27"/>
                </a:solidFill>
                <a:latin typeface="Cambria" pitchFamily="18" charset="0"/>
              </a:rPr>
              <a:t>I can do everything</a:t>
            </a:r>
            <a:r>
              <a:rPr lang="en-US" i="1" dirty="0" smtClean="0">
                <a:solidFill>
                  <a:srgbClr val="AD2E27"/>
                </a:solidFill>
                <a:latin typeface="Cambria" pitchFamily="18" charset="0"/>
              </a:rPr>
              <a:t> through him who gives me strength.</a:t>
            </a:r>
            <a:r>
              <a:rPr lang="en-US" dirty="0" smtClean="0"/>
              <a:t> (Phi 4:13)</a:t>
            </a:r>
          </a:p>
          <a:p>
            <a:r>
              <a:rPr lang="en-US" i="1" dirty="0" smtClean="0">
                <a:solidFill>
                  <a:srgbClr val="AD2E27"/>
                </a:solidFill>
                <a:latin typeface="Cambria" pitchFamily="18" charset="0"/>
              </a:rPr>
              <a:t>By the grace God has given me, </a:t>
            </a:r>
            <a:r>
              <a:rPr lang="en-US" b="1" i="1" dirty="0" smtClean="0">
                <a:solidFill>
                  <a:srgbClr val="AD2E27"/>
                </a:solidFill>
                <a:latin typeface="Cambria" pitchFamily="18" charset="0"/>
              </a:rPr>
              <a:t>I</a:t>
            </a:r>
            <a:r>
              <a:rPr lang="en-US" i="1" dirty="0" smtClean="0">
                <a:solidFill>
                  <a:srgbClr val="AD2E27"/>
                </a:solidFill>
                <a:latin typeface="Cambria" pitchFamily="18" charset="0"/>
              </a:rPr>
              <a:t> laid a foundation as an </a:t>
            </a:r>
            <a:r>
              <a:rPr lang="en-US" b="1" i="1" dirty="0" smtClean="0">
                <a:solidFill>
                  <a:srgbClr val="AD2E27"/>
                </a:solidFill>
                <a:latin typeface="Cambria" pitchFamily="18" charset="0"/>
              </a:rPr>
              <a:t>expert builder</a:t>
            </a:r>
            <a:r>
              <a:rPr lang="en-US" i="1" dirty="0" smtClean="0">
                <a:solidFill>
                  <a:srgbClr val="AD2E27"/>
                </a:solidFill>
                <a:latin typeface="Cambria" pitchFamily="18" charset="0"/>
              </a:rPr>
              <a:t>… </a:t>
            </a:r>
            <a:r>
              <a:rPr lang="en-US" dirty="0" smtClean="0"/>
              <a:t>(1Cor 3:10a)</a:t>
            </a:r>
          </a:p>
          <a:p>
            <a:r>
              <a:rPr lang="en-US" dirty="0" smtClean="0"/>
              <a:t> </a:t>
            </a:r>
            <a:r>
              <a:rPr lang="en-US" b="1" i="1" dirty="0" smtClean="0">
                <a:solidFill>
                  <a:srgbClr val="AD2E27"/>
                </a:solidFill>
                <a:latin typeface="Cambria" pitchFamily="18" charset="0"/>
              </a:rPr>
              <a:t>I worked harder </a:t>
            </a:r>
            <a:r>
              <a:rPr lang="en-US" i="1" dirty="0" smtClean="0">
                <a:solidFill>
                  <a:srgbClr val="AD2E27"/>
                </a:solidFill>
                <a:latin typeface="Cambria" pitchFamily="18" charset="0"/>
              </a:rPr>
              <a:t>than all of [the other apostles]-yet not I, but the grace of God that was with me. </a:t>
            </a:r>
            <a:r>
              <a:rPr lang="en-US" dirty="0" smtClean="0"/>
              <a:t>(1Cor 15:10)</a:t>
            </a:r>
          </a:p>
          <a:p>
            <a:r>
              <a:rPr lang="en-US" i="1" dirty="0" smtClean="0">
                <a:solidFill>
                  <a:srgbClr val="AD2E27"/>
                </a:solidFill>
                <a:latin typeface="Cambria" pitchFamily="18" charset="0"/>
              </a:rPr>
              <a:t>Since many are boasting in the way the world does, </a:t>
            </a:r>
            <a:r>
              <a:rPr lang="en-US" b="1" i="1" dirty="0" smtClean="0">
                <a:solidFill>
                  <a:srgbClr val="AD2E27"/>
                </a:solidFill>
                <a:latin typeface="Cambria" pitchFamily="18" charset="0"/>
              </a:rPr>
              <a:t>I too will boast</a:t>
            </a:r>
            <a:r>
              <a:rPr lang="en-US" i="1" dirty="0" smtClean="0">
                <a:solidFill>
                  <a:srgbClr val="AD2E27"/>
                </a:solidFill>
                <a:latin typeface="Cambria" pitchFamily="18" charset="0"/>
              </a:rPr>
              <a:t>… Are [these false apostles who are leading you astray] servants of Christ? (I am out of my mind to talk like this.) I am more. I have worked much harder, been in prison more frequently, been flogged more severely, and been exposed to death again and again... </a:t>
            </a:r>
            <a:r>
              <a:rPr lang="en-US" dirty="0" smtClean="0"/>
              <a:t>(2Co 11:18,23)</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anim calcmode="lin" valueType="num">
                                      <p:cBhvr>
                                        <p:cTn id="21"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8">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7" end="7"/>
                                            </p:txEl>
                                          </p:spTgt>
                                        </p:tgtEl>
                                        <p:attrNameLst>
                                          <p:attrName>style.visibility</p:attrName>
                                        </p:attrNameLst>
                                      </p:cBhvr>
                                      <p:to>
                                        <p:strVal val="visible"/>
                                      </p:to>
                                    </p:set>
                                    <p:anim calcmode="lin" valueType="num">
                                      <p:cBhvr>
                                        <p:cTn id="28"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173038" indent="-173038" rtl="0">
              <a:buNone/>
            </a:pPr>
            <a:r>
              <a:rPr lang="en-US" sz="3200" baseline="30000" dirty="0" smtClean="0"/>
              <a:t>3</a:t>
            </a:r>
            <a:r>
              <a:rPr lang="en-US" i="1" dirty="0" smtClean="0">
                <a:solidFill>
                  <a:srgbClr val="AD2E27"/>
                </a:solidFill>
                <a:latin typeface="Cambria" pitchFamily="18" charset="0"/>
              </a:rPr>
              <a:t> [For] if anyone thinks he is something when he is nothing, he deceives himself.</a:t>
            </a:r>
          </a:p>
          <a:p>
            <a:pPr marL="233363" indent="-233363" rtl="0">
              <a:lnSpc>
                <a:spcPct val="120000"/>
              </a:lnSpc>
              <a:buNone/>
            </a:pPr>
            <a:endParaRPr lang="en-US" sz="600" i="1" dirty="0" smtClean="0">
              <a:solidFill>
                <a:srgbClr val="AD2E27"/>
              </a:solidFill>
              <a:latin typeface="Cambria" pitchFamily="18" charset="0"/>
            </a:endParaRPr>
          </a:p>
          <a:p>
            <a:pPr>
              <a:buNone/>
            </a:pPr>
            <a:r>
              <a:rPr lang="en-US" b="1" dirty="0" smtClean="0"/>
              <a:t>So what does Paul mean here?</a:t>
            </a:r>
            <a:endParaRPr lang="en-US" dirty="0" smtClean="0"/>
          </a:p>
          <a:p>
            <a:endParaRPr lang="en-US" sz="1050" dirty="0" smtClean="0"/>
          </a:p>
          <a:p>
            <a:r>
              <a:rPr lang="en-US" dirty="0" smtClean="0"/>
              <a:t>I think the best interpretation goes something like this: If you think your ability to overcome burdens in your own life is a result of your own personal superiority (because you are a cut above those who are being crushed by burdens in their life) you dangerously deluded! Because apart from the grace of God, you would be nothing and you would have nothing!</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173038" indent="-173038" rtl="0">
              <a:buNone/>
            </a:pPr>
            <a:r>
              <a:rPr lang="en-US" sz="3200" baseline="30000" dirty="0" smtClean="0"/>
              <a:t>3</a:t>
            </a:r>
            <a:r>
              <a:rPr lang="en-US" i="1" dirty="0" smtClean="0">
                <a:solidFill>
                  <a:srgbClr val="AD2E27"/>
                </a:solidFill>
                <a:latin typeface="Cambria" pitchFamily="18" charset="0"/>
              </a:rPr>
              <a:t> [For] if anyone thinks he is something when he is nothing, he deceives himself.</a:t>
            </a:r>
          </a:p>
          <a:p>
            <a:pPr marL="233363" indent="-233363" rtl="0">
              <a:lnSpc>
                <a:spcPct val="120000"/>
              </a:lnSpc>
              <a:buNone/>
            </a:pPr>
            <a:endParaRPr lang="en-US" sz="600" i="1" dirty="0" smtClean="0">
              <a:solidFill>
                <a:srgbClr val="AD2E27"/>
              </a:solidFill>
              <a:latin typeface="Cambria" pitchFamily="18" charset="0"/>
            </a:endParaRPr>
          </a:p>
          <a:p>
            <a:pPr marL="0" indent="0">
              <a:buNone/>
            </a:pPr>
            <a:r>
              <a:rPr lang="en-US" b="1" dirty="0" smtClean="0"/>
              <a:t>We are what we are by the grace of God:</a:t>
            </a:r>
            <a:endParaRPr lang="en-US" dirty="0" smtClean="0"/>
          </a:p>
          <a:p>
            <a:endParaRPr lang="en-US" sz="900" dirty="0" smtClean="0"/>
          </a:p>
          <a:p>
            <a:r>
              <a:rPr lang="en-US" i="1" dirty="0" smtClean="0">
                <a:solidFill>
                  <a:srgbClr val="AD2E27"/>
                </a:solidFill>
                <a:latin typeface="Cambria" pitchFamily="18" charset="0"/>
              </a:rPr>
              <a:t>But by the grace of God I am what I am… </a:t>
            </a:r>
            <a:r>
              <a:rPr lang="en-US" dirty="0" smtClean="0"/>
              <a:t>(1Cor 15:10a)</a:t>
            </a:r>
            <a:endParaRPr lang="en-US" i="1" dirty="0" smtClean="0">
              <a:solidFill>
                <a:srgbClr val="AD2E27"/>
              </a:solidFill>
              <a:latin typeface="Cambria" pitchFamily="18" charset="0"/>
            </a:endParaRPr>
          </a:p>
          <a:p>
            <a:r>
              <a:rPr lang="en-US" i="1" dirty="0" smtClean="0">
                <a:solidFill>
                  <a:srgbClr val="AD2E27"/>
                </a:solidFill>
                <a:latin typeface="Cambria" pitchFamily="18" charset="0"/>
              </a:rPr>
              <a:t>For who makes you different from anyone else? What do you have that you did not receive? And if you did receive it, why do you boast as though you did not? </a:t>
            </a:r>
            <a:r>
              <a:rPr lang="en-US" dirty="0" smtClean="0"/>
              <a:t>(1Cor 4:7)</a:t>
            </a:r>
          </a:p>
          <a:p>
            <a:r>
              <a:rPr lang="en-US" dirty="0" smtClean="0"/>
              <a:t>While the apostle Paul could, with a clear conscience, brag about his accomplishments, he had no illusions about who he was apart from God’s grace and neither should we.</a:t>
            </a:r>
          </a:p>
          <a:p>
            <a:r>
              <a:rPr lang="en-US" dirty="0" smtClean="0"/>
              <a:t>He calls himself </a:t>
            </a:r>
            <a:r>
              <a:rPr lang="en-US" i="1" dirty="0" smtClean="0">
                <a:solidFill>
                  <a:srgbClr val="AD2E27"/>
                </a:solidFill>
                <a:latin typeface="Cambria" pitchFamily="18" charset="0"/>
              </a:rPr>
              <a:t>less than the least of all God's people</a:t>
            </a:r>
            <a:r>
              <a:rPr lang="en-US" dirty="0" smtClean="0"/>
              <a:t> (Eph 3:8) and the </a:t>
            </a:r>
            <a:r>
              <a:rPr lang="en-US" i="1" dirty="0" smtClean="0">
                <a:solidFill>
                  <a:srgbClr val="AD2E27"/>
                </a:solidFill>
                <a:latin typeface="Cambria" pitchFamily="18" charset="0"/>
              </a:rPr>
              <a:t>worst</a:t>
            </a:r>
            <a:r>
              <a:rPr lang="en-US" dirty="0" smtClean="0"/>
              <a:t> of sinners (1Tim 1:15)</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5" end="5"/>
                                            </p:txEl>
                                          </p:spTgt>
                                        </p:tgtEl>
                                        <p:attrNameLst>
                                          <p:attrName>style.visibility</p:attrName>
                                        </p:attrNameLst>
                                      </p:cBhvr>
                                      <p:to>
                                        <p:strVal val="visible"/>
                                      </p:to>
                                    </p:set>
                                    <p:anim calcmode="lin" valueType="num">
                                      <p:cBhvr>
                                        <p:cTn id="14"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8">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anim calcmode="lin" valueType="num">
                                      <p:cBhvr>
                                        <p:cTn id="21"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8">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
                                            <p:txEl>
                                              <p:pRg st="7" end="7"/>
                                            </p:txEl>
                                          </p:spTgt>
                                        </p:tgtEl>
                                        <p:attrNameLst>
                                          <p:attrName>style.visibility</p:attrName>
                                        </p:attrNameLst>
                                      </p:cBhvr>
                                      <p:to>
                                        <p:strVal val="visible"/>
                                      </p:to>
                                    </p:set>
                                    <p:anim calcmode="lin" valueType="num">
                                      <p:cBhvr>
                                        <p:cTn id="28"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233363" indent="-233363" rtl="0">
              <a:lnSpc>
                <a:spcPct val="120000"/>
              </a:lnSpc>
              <a:buNone/>
            </a:pPr>
            <a:r>
              <a:rPr lang="en-US" sz="3200" baseline="30000" dirty="0" smtClean="0"/>
              <a:t>2</a:t>
            </a:r>
            <a:r>
              <a:rPr lang="en-US" i="1" dirty="0" smtClean="0">
                <a:solidFill>
                  <a:srgbClr val="AD2E27"/>
                </a:solidFill>
                <a:latin typeface="Cambria" pitchFamily="18" charset="0"/>
              </a:rPr>
              <a:t> Carry each other's burdens, and in this way you will fulfill the law of Christ.</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3</a:t>
            </a:r>
            <a:r>
              <a:rPr lang="en-US" i="1" dirty="0" smtClean="0">
                <a:solidFill>
                  <a:srgbClr val="AD2E27"/>
                </a:solidFill>
                <a:latin typeface="Cambria" pitchFamily="18" charset="0"/>
              </a:rPr>
              <a:t> If anyone thinks he is something when he is nothing, he deceives himself.</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4</a:t>
            </a:r>
            <a:r>
              <a:rPr lang="en-US" i="1" dirty="0" smtClean="0">
                <a:solidFill>
                  <a:srgbClr val="AD2E27"/>
                </a:solidFill>
                <a:latin typeface="Cambria" pitchFamily="18" charset="0"/>
              </a:rPr>
              <a:t> Each one should test his own actions. Then he can take pride in himself, without comparing himself to somebody else,</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5</a:t>
            </a:r>
            <a:r>
              <a:rPr lang="en-US" i="1" dirty="0" smtClean="0">
                <a:solidFill>
                  <a:srgbClr val="AD2E27"/>
                </a:solidFill>
                <a:latin typeface="Cambria" pitchFamily="18" charset="0"/>
              </a:rPr>
              <a:t> for each one should carry his own load.</a:t>
            </a:r>
          </a:p>
          <a:p>
            <a:pPr marL="233363" indent="-233363" rtl="0">
              <a:lnSpc>
                <a:spcPct val="120000"/>
              </a:lnSpc>
              <a:buNone/>
            </a:pPr>
            <a:endParaRPr lang="en-US" sz="1300" i="1" dirty="0" smtClean="0">
              <a:solidFill>
                <a:srgbClr val="AD2E27"/>
              </a:solidFill>
              <a:latin typeface="Cambria" pitchFamily="18" charset="0"/>
            </a:endParaRPr>
          </a:p>
          <a:p>
            <a:pPr marL="274320" lvl="1" indent="-274320">
              <a:buClr>
                <a:schemeClr val="accent1"/>
              </a:buClr>
              <a:buSzPct val="80000"/>
              <a:buFont typeface="Wingdings 2" pitchFamily="18" charset="2"/>
              <a:buChar char=""/>
            </a:pPr>
            <a:r>
              <a:rPr lang="en-US" sz="2800" b="1" dirty="0" smtClean="0"/>
              <a:t>Command: </a:t>
            </a:r>
            <a:r>
              <a:rPr lang="en-US" sz="2800" dirty="0" smtClean="0"/>
              <a:t>Carry each other’s burdens</a:t>
            </a:r>
          </a:p>
          <a:p>
            <a:pPr marL="274320" lvl="1" indent="-274320">
              <a:buClr>
                <a:schemeClr val="accent1"/>
              </a:buClr>
              <a:buSzPct val="80000"/>
              <a:buFont typeface="Wingdings 2" pitchFamily="18" charset="2"/>
              <a:buChar char=""/>
            </a:pPr>
            <a:r>
              <a:rPr lang="en-US" sz="2800" b="1" dirty="0" smtClean="0"/>
              <a:t>Result: </a:t>
            </a:r>
            <a:r>
              <a:rPr lang="en-US" sz="2800" dirty="0" smtClean="0"/>
              <a:t>You will fulfill the law of Christ</a:t>
            </a:r>
          </a:p>
          <a:p>
            <a:pPr marL="274320" lvl="1" indent="-274320">
              <a:buClr>
                <a:schemeClr val="accent1"/>
              </a:buClr>
              <a:buSzPct val="80000"/>
              <a:buFont typeface="Wingdings 2" pitchFamily="18" charset="2"/>
              <a:buChar char=""/>
            </a:pPr>
            <a:r>
              <a:rPr lang="en-US" sz="2800" b="1" dirty="0" smtClean="0"/>
              <a:t>Possible Obstacle: </a:t>
            </a:r>
            <a:r>
              <a:rPr lang="en-US" sz="2800" dirty="0" smtClean="0"/>
              <a:t>Thinking too highly of yourself!</a:t>
            </a:r>
          </a:p>
          <a:p>
            <a:pPr marL="274320" lvl="1" indent="-274320">
              <a:buClr>
                <a:schemeClr val="accent1"/>
              </a:buClr>
              <a:buSzPct val="80000"/>
              <a:buFont typeface="Wingdings 2" pitchFamily="18" charset="2"/>
              <a:buChar char=""/>
            </a:pPr>
            <a:r>
              <a:rPr lang="en-US" sz="2800" b="1" dirty="0" smtClean="0"/>
              <a:t>Remedy: </a:t>
            </a:r>
            <a:r>
              <a:rPr lang="en-US" sz="2800" dirty="0" smtClean="0"/>
              <a:t>Measure yourself by God’s standards - not the failures of others.</a:t>
            </a:r>
          </a:p>
          <a:p>
            <a:endParaRPr lang="en-US" b="1" dirty="0" smtClean="0"/>
          </a:p>
        </p:txBody>
      </p:sp>
    </p:spTree>
  </p:cSld>
  <p:clrMapOvr>
    <a:masterClrMapping/>
  </p:clrMapOvr>
  <p:transition>
    <p:plus/>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fontScale="92500" lnSpcReduction="20000"/>
          </a:bodyPr>
          <a:lstStyle/>
          <a:p>
            <a:pPr marL="173038" indent="-173038" rtl="0">
              <a:buNone/>
            </a:pPr>
            <a:r>
              <a:rPr lang="en-US" sz="3000" baseline="30000" dirty="0" smtClean="0"/>
              <a:t>4</a:t>
            </a:r>
            <a:r>
              <a:rPr lang="en-US" sz="3000" i="1" dirty="0" smtClean="0">
                <a:solidFill>
                  <a:srgbClr val="AD2E27"/>
                </a:solidFill>
                <a:latin typeface="Cambria" pitchFamily="18" charset="0"/>
              </a:rPr>
              <a:t> [But] each one should test his own actions. Then he can take pride in himself, without comparing himself to somebody else,</a:t>
            </a:r>
          </a:p>
          <a:p>
            <a:pPr marL="233363" indent="-233363" rtl="0">
              <a:lnSpc>
                <a:spcPct val="120000"/>
              </a:lnSpc>
              <a:buNone/>
            </a:pPr>
            <a:r>
              <a:rPr lang="en-US" sz="3000" i="1" dirty="0" smtClean="0">
                <a:solidFill>
                  <a:srgbClr val="AD2E27"/>
                </a:solidFill>
                <a:latin typeface="Cambria" pitchFamily="18" charset="0"/>
              </a:rPr>
              <a:t> </a:t>
            </a:r>
            <a:r>
              <a:rPr lang="en-US" sz="3000" baseline="30000" dirty="0" smtClean="0"/>
              <a:t>5</a:t>
            </a:r>
            <a:r>
              <a:rPr lang="en-US" sz="3000" i="1" dirty="0" smtClean="0">
                <a:solidFill>
                  <a:srgbClr val="AD2E27"/>
                </a:solidFill>
                <a:latin typeface="Cambria" pitchFamily="18" charset="0"/>
              </a:rPr>
              <a:t> for each one should carry his own load.</a:t>
            </a:r>
          </a:p>
          <a:p>
            <a:pPr marL="233363" indent="-233363" rtl="0">
              <a:lnSpc>
                <a:spcPct val="120000"/>
              </a:lnSpc>
              <a:buNone/>
            </a:pPr>
            <a:endParaRPr lang="en-US" sz="600" i="1" dirty="0" smtClean="0">
              <a:solidFill>
                <a:srgbClr val="AD2E27"/>
              </a:solidFill>
              <a:latin typeface="Cambria" pitchFamily="18" charset="0"/>
            </a:endParaRPr>
          </a:p>
          <a:p>
            <a:pPr marL="0" lvl="1" indent="0">
              <a:buClr>
                <a:schemeClr val="accent1"/>
              </a:buClr>
              <a:buSzPct val="80000"/>
              <a:buNone/>
            </a:pPr>
            <a:r>
              <a:rPr lang="en-US" sz="3000" b="1" dirty="0" smtClean="0"/>
              <a:t>Remedy: </a:t>
            </a:r>
            <a:r>
              <a:rPr lang="en-US" sz="3000" dirty="0" smtClean="0"/>
              <a:t>Measure yourself by God’s standards - not the failures of others.</a:t>
            </a:r>
          </a:p>
          <a:p>
            <a:endParaRPr lang="en-US" sz="900" dirty="0" smtClean="0"/>
          </a:p>
          <a:p>
            <a:r>
              <a:rPr lang="en-US" sz="3000" dirty="0" smtClean="0"/>
              <a:t>The apostle now prescribes a remedy for those who have deluded themselves into thinking that they deserve credit for their perceived success in as a Christian: </a:t>
            </a:r>
          </a:p>
          <a:p>
            <a:r>
              <a:rPr lang="en-US" sz="3000" dirty="0" smtClean="0"/>
              <a:t>Instead of congratulating yourself for having escaped the burden under which your brother or sister is laboring, you should examine your own life to see whether it measures up to God’s requirements – to the extent that you pass </a:t>
            </a:r>
            <a:r>
              <a:rPr lang="en-US" sz="3000" b="1" i="1" dirty="0" smtClean="0"/>
              <a:t>that</a:t>
            </a:r>
            <a:r>
              <a:rPr lang="en-US" sz="3000" dirty="0" smtClean="0"/>
              <a:t> test, you’ll have something to brag about!</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5" end="5"/>
                                            </p:txEl>
                                          </p:spTgt>
                                        </p:tgtEl>
                                        <p:attrNameLst>
                                          <p:attrName>style.visibility</p:attrName>
                                        </p:attrNameLst>
                                      </p:cBhvr>
                                      <p:to>
                                        <p:strVal val="visible"/>
                                      </p:to>
                                    </p:set>
                                    <p:anim calcmode="lin" valueType="num">
                                      <p:cBhvr>
                                        <p:cTn id="7"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8">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6" end="6"/>
                                            </p:txEl>
                                          </p:spTgt>
                                        </p:tgtEl>
                                        <p:attrNameLst>
                                          <p:attrName>style.visibility</p:attrName>
                                        </p:attrNameLst>
                                      </p:cBhvr>
                                      <p:to>
                                        <p:strVal val="visible"/>
                                      </p:to>
                                    </p:set>
                                    <p:anim calcmode="lin" valueType="num">
                                      <p:cBhvr>
                                        <p:cTn id="14"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16"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173038" indent="-173038" rtl="0">
              <a:buNone/>
            </a:pPr>
            <a:r>
              <a:rPr lang="en-US" sz="3200" baseline="30000" dirty="0" smtClean="0"/>
              <a:t>4</a:t>
            </a:r>
            <a:r>
              <a:rPr lang="en-US" i="1" dirty="0" smtClean="0">
                <a:solidFill>
                  <a:srgbClr val="AD2E27"/>
                </a:solidFill>
                <a:latin typeface="Cambria" pitchFamily="18" charset="0"/>
              </a:rPr>
              <a:t> [But] each one should test his own actions. Then he can take pride in himself, without comparing himself to somebody else,</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5</a:t>
            </a:r>
            <a:r>
              <a:rPr lang="en-US" i="1" dirty="0" smtClean="0">
                <a:solidFill>
                  <a:srgbClr val="AD2E27"/>
                </a:solidFill>
                <a:latin typeface="Cambria" pitchFamily="18" charset="0"/>
              </a:rPr>
              <a:t> for each one should carry his own load.</a:t>
            </a:r>
          </a:p>
          <a:p>
            <a:pPr marL="233363" indent="-233363" rtl="0">
              <a:lnSpc>
                <a:spcPct val="120000"/>
              </a:lnSpc>
              <a:buNone/>
            </a:pPr>
            <a:endParaRPr lang="en-US" sz="600" i="1" dirty="0" smtClean="0">
              <a:solidFill>
                <a:srgbClr val="AD2E27"/>
              </a:solidFill>
              <a:latin typeface="Cambria" pitchFamily="18" charset="0"/>
            </a:endParaRPr>
          </a:p>
          <a:p>
            <a:r>
              <a:rPr lang="en-US" dirty="0" smtClean="0"/>
              <a:t>The beginning of verse 4 is a </a:t>
            </a:r>
            <a:r>
              <a:rPr lang="en-US" b="1" i="1" dirty="0" smtClean="0"/>
              <a:t>command</a:t>
            </a:r>
            <a:r>
              <a:rPr lang="en-US" dirty="0" smtClean="0"/>
              <a:t>. This means that it is your personal responsibility to spend time examining your life in the light of God’s standard.</a:t>
            </a:r>
          </a:p>
          <a:p>
            <a:r>
              <a:rPr lang="en-US" dirty="0" smtClean="0"/>
              <a:t>God’s standard for us is given in “the law of Christ” (mentioned in verse 2).</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 calcmode="lin" valueType="num">
                                      <p:cBhvr>
                                        <p:cTn id="7"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lnSpcReduction="10000"/>
          </a:bodyPr>
          <a:lstStyle/>
          <a:p>
            <a:pPr marL="173038" indent="-173038" rtl="0">
              <a:buNone/>
            </a:pPr>
            <a:r>
              <a:rPr lang="en-US" sz="3200" baseline="30000" dirty="0" smtClean="0"/>
              <a:t>4</a:t>
            </a:r>
            <a:r>
              <a:rPr lang="en-US" i="1" dirty="0" smtClean="0">
                <a:solidFill>
                  <a:srgbClr val="AD2E27"/>
                </a:solidFill>
                <a:latin typeface="Cambria" pitchFamily="18" charset="0"/>
              </a:rPr>
              <a:t> [But] each one should test his own actions. Then he can take pride in himself, without comparing himself to somebody else,</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5</a:t>
            </a:r>
            <a:r>
              <a:rPr lang="en-US" i="1" dirty="0" smtClean="0">
                <a:solidFill>
                  <a:srgbClr val="AD2E27"/>
                </a:solidFill>
                <a:latin typeface="Cambria" pitchFamily="18" charset="0"/>
              </a:rPr>
              <a:t> for each one should carry his own load.</a:t>
            </a:r>
          </a:p>
          <a:p>
            <a:pPr marL="233363" indent="-233363" rtl="0">
              <a:lnSpc>
                <a:spcPct val="120000"/>
              </a:lnSpc>
              <a:buNone/>
            </a:pPr>
            <a:endParaRPr lang="en-US" sz="600" i="1" dirty="0" smtClean="0">
              <a:solidFill>
                <a:srgbClr val="AD2E27"/>
              </a:solidFill>
              <a:latin typeface="Cambria" pitchFamily="18" charset="0"/>
            </a:endParaRPr>
          </a:p>
          <a:p>
            <a:r>
              <a:rPr lang="en-US" dirty="0" smtClean="0"/>
              <a:t>I do not believe Paul is being facetious when he says that, after examining your life, you can “take pride” in yourself.</a:t>
            </a:r>
          </a:p>
          <a:p>
            <a:r>
              <a:rPr lang="en-US" dirty="0" smtClean="0"/>
              <a:t>There is a sense in which, as a faithful Christian, you can find </a:t>
            </a:r>
            <a:r>
              <a:rPr lang="en-US" b="1" i="1" dirty="0" smtClean="0"/>
              <a:t>encouragement</a:t>
            </a:r>
            <a:r>
              <a:rPr lang="en-US" dirty="0" smtClean="0"/>
              <a:t> in examining what God is doing in your life and say with the apostle Paul:</a:t>
            </a:r>
          </a:p>
          <a:p>
            <a:pPr lvl="1"/>
            <a:r>
              <a:rPr lang="en-US" sz="2400" i="1" dirty="0" smtClean="0">
                <a:solidFill>
                  <a:srgbClr val="AD2E27"/>
                </a:solidFill>
                <a:latin typeface="Cambria" pitchFamily="18" charset="0"/>
              </a:rPr>
              <a:t>Now this is our </a:t>
            </a:r>
            <a:r>
              <a:rPr lang="en-US" sz="2400" b="1" i="1" dirty="0" smtClean="0">
                <a:solidFill>
                  <a:srgbClr val="AD2E27"/>
                </a:solidFill>
                <a:latin typeface="Cambria" pitchFamily="18" charset="0"/>
              </a:rPr>
              <a:t>boast</a:t>
            </a:r>
            <a:r>
              <a:rPr lang="en-US" sz="2400" i="1" dirty="0" smtClean="0">
                <a:solidFill>
                  <a:srgbClr val="AD2E27"/>
                </a:solidFill>
                <a:latin typeface="Cambria" pitchFamily="18" charset="0"/>
              </a:rPr>
              <a:t>: Our conscience testifies that </a:t>
            </a:r>
            <a:r>
              <a:rPr lang="en-US" sz="2400" b="1" i="1" dirty="0" smtClean="0">
                <a:solidFill>
                  <a:srgbClr val="AD2E27"/>
                </a:solidFill>
                <a:latin typeface="Cambria" pitchFamily="18" charset="0"/>
              </a:rPr>
              <a:t>we have conducted ourselves </a:t>
            </a:r>
            <a:r>
              <a:rPr lang="en-US" sz="2400" i="1" dirty="0" smtClean="0">
                <a:solidFill>
                  <a:srgbClr val="AD2E27"/>
                </a:solidFill>
                <a:latin typeface="Cambria" pitchFamily="18" charset="0"/>
              </a:rPr>
              <a:t>in the world, and especially in our relations with you, </a:t>
            </a:r>
            <a:r>
              <a:rPr lang="en-US" sz="2400" b="1" i="1" dirty="0" smtClean="0">
                <a:solidFill>
                  <a:srgbClr val="AD2E27"/>
                </a:solidFill>
                <a:latin typeface="Cambria" pitchFamily="18" charset="0"/>
              </a:rPr>
              <a:t>in the holiness and sincerity that are from God</a:t>
            </a:r>
            <a:r>
              <a:rPr lang="en-US" sz="2400" i="1" dirty="0" smtClean="0">
                <a:solidFill>
                  <a:srgbClr val="AD2E27"/>
                </a:solidFill>
                <a:latin typeface="Cambria" pitchFamily="18" charset="0"/>
              </a:rPr>
              <a:t>. We have done so not according to worldly wisdom but according to God's grace. </a:t>
            </a:r>
            <a:r>
              <a:rPr lang="en-US" sz="2400" dirty="0" smtClean="0"/>
              <a:t>(2Cor 1:12)</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p:cTn id="21"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09600"/>
          </a:xfrm>
        </p:spPr>
        <p:txBody>
          <a:bodyPr>
            <a:noAutofit/>
          </a:bodyPr>
          <a:lstStyle/>
          <a:p>
            <a:r>
              <a:rPr lang="en-US" sz="3600" dirty="0"/>
              <a:t>Carrying </a:t>
            </a:r>
            <a:r>
              <a:rPr lang="en-US" sz="3600" dirty="0" smtClean="0"/>
              <a:t>One Another’s Burdens </a:t>
            </a:r>
            <a:r>
              <a:rPr lang="en-US" sz="3600" dirty="0"/>
              <a:t>(</a:t>
            </a:r>
            <a:r>
              <a:rPr lang="en-US" sz="3600" dirty="0">
                <a:solidFill>
                  <a:schemeClr val="accent1"/>
                </a:solidFill>
              </a:rPr>
              <a:t>6:2-5</a:t>
            </a:r>
            <a:r>
              <a:rPr lang="en-US" sz="3600" dirty="0"/>
              <a:t>)</a:t>
            </a:r>
          </a:p>
        </p:txBody>
      </p:sp>
      <p:sp>
        <p:nvSpPr>
          <p:cNvPr id="8" name="Content Placeholder 7"/>
          <p:cNvSpPr>
            <a:spLocks noGrp="1"/>
          </p:cNvSpPr>
          <p:nvPr>
            <p:ph idx="1"/>
          </p:nvPr>
        </p:nvSpPr>
        <p:spPr>
          <a:xfrm>
            <a:off x="457200" y="762000"/>
            <a:ext cx="8229600" cy="6096000"/>
          </a:xfrm>
        </p:spPr>
        <p:txBody>
          <a:bodyPr>
            <a:normAutofit/>
          </a:bodyPr>
          <a:lstStyle/>
          <a:p>
            <a:pPr marL="173038" indent="-173038" rtl="0">
              <a:buNone/>
            </a:pPr>
            <a:r>
              <a:rPr lang="en-US" sz="3200" baseline="30000" dirty="0" smtClean="0"/>
              <a:t>4</a:t>
            </a:r>
            <a:r>
              <a:rPr lang="en-US" i="1" dirty="0" smtClean="0">
                <a:solidFill>
                  <a:srgbClr val="AD2E27"/>
                </a:solidFill>
                <a:latin typeface="Cambria" pitchFamily="18" charset="0"/>
              </a:rPr>
              <a:t> [But] each one should test his own actions. Then he can take pride in himself, without comparing himself to somebody else,</a:t>
            </a:r>
          </a:p>
          <a:p>
            <a:pPr marL="233363" indent="-233363" rtl="0">
              <a:lnSpc>
                <a:spcPct val="120000"/>
              </a:lnSpc>
              <a:buNone/>
            </a:pPr>
            <a:r>
              <a:rPr lang="en-US" i="1" dirty="0" smtClean="0">
                <a:solidFill>
                  <a:srgbClr val="AD2E27"/>
                </a:solidFill>
                <a:latin typeface="Cambria" pitchFamily="18" charset="0"/>
              </a:rPr>
              <a:t> </a:t>
            </a:r>
            <a:r>
              <a:rPr lang="en-US" sz="3200" baseline="30000" dirty="0" smtClean="0"/>
              <a:t>5</a:t>
            </a:r>
            <a:r>
              <a:rPr lang="en-US" i="1" dirty="0" smtClean="0">
                <a:solidFill>
                  <a:srgbClr val="AD2E27"/>
                </a:solidFill>
                <a:latin typeface="Cambria" pitchFamily="18" charset="0"/>
              </a:rPr>
              <a:t> for each one should carry his own load.</a:t>
            </a:r>
          </a:p>
          <a:p>
            <a:pPr marL="233363" indent="-233363" rtl="0">
              <a:lnSpc>
                <a:spcPct val="120000"/>
              </a:lnSpc>
              <a:buNone/>
            </a:pPr>
            <a:endParaRPr lang="en-US" sz="600" i="1" dirty="0" smtClean="0">
              <a:solidFill>
                <a:srgbClr val="AD2E27"/>
              </a:solidFill>
              <a:latin typeface="Cambria" pitchFamily="18" charset="0"/>
            </a:endParaRPr>
          </a:p>
          <a:p>
            <a:r>
              <a:rPr lang="en-US" dirty="0" smtClean="0"/>
              <a:t>But you must avoid at all costs, measuring your success as a Christian by comparing yourself to others whom you view as less successful than yourself. To do so, is to be no better than the Pharisee who stood up and prayed about himself :</a:t>
            </a:r>
          </a:p>
          <a:p>
            <a:pPr lvl="1"/>
            <a:r>
              <a:rPr lang="en-US" sz="2400" i="1" dirty="0" smtClean="0">
                <a:solidFill>
                  <a:srgbClr val="AD2E27"/>
                </a:solidFill>
                <a:latin typeface="Cambria" pitchFamily="18" charset="0"/>
              </a:rPr>
              <a:t>“God, I thank you that I am not like other men--robbers, evildoers, adulterers--or even like this tax collector.” </a:t>
            </a:r>
            <a:r>
              <a:rPr lang="en-US" sz="2400" dirty="0" smtClean="0"/>
              <a:t>(Luke 18:11)</a:t>
            </a:r>
          </a:p>
          <a:p>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 calcmode="lin" valueType="num">
                                      <p:cBhvr>
                                        <p:cTn id="7"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8">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
                                            <p:txEl>
                                              <p:pRg st="4" end="4"/>
                                            </p:txEl>
                                          </p:spTgt>
                                        </p:tgtEl>
                                        <p:attrNameLst>
                                          <p:attrName>style.visibility</p:attrName>
                                        </p:attrNameLst>
                                      </p:cBhvr>
                                      <p:to>
                                        <p:strVal val="visible"/>
                                      </p:to>
                                    </p:set>
                                    <p:anim calcmode="lin" valueType="num">
                                      <p:cBhvr>
                                        <p:cTn id="1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uman">
  <a:themeElements>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fontScheme name="Human">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Human">
      <a:fillStyleLst>
        <a:solidFill>
          <a:schemeClr val="phClr"/>
        </a:solidFill>
        <a:gradFill>
          <a:gsLst>
            <a:gs pos="0">
              <a:schemeClr val="phClr">
                <a:tint val="30000"/>
                <a:satMod val="175000"/>
              </a:schemeClr>
            </a:gs>
            <a:gs pos="50000">
              <a:schemeClr val="phClr">
                <a:tint val="55000"/>
                <a:satMod val="200000"/>
              </a:schemeClr>
            </a:gs>
            <a:gs pos="70000">
              <a:schemeClr val="phClr">
                <a:tint val="70000"/>
                <a:satMod val="175000"/>
              </a:schemeClr>
            </a:gs>
            <a:gs pos="100000">
              <a:schemeClr val="phClr">
                <a:tint val="85000"/>
                <a:satMod val="175000"/>
              </a:schemeClr>
            </a:gs>
          </a:gsLst>
          <a:lin ang="8000000" scaled="1"/>
        </a:gradFill>
        <a:gradFill>
          <a:gsLst>
            <a:gs pos="0">
              <a:schemeClr val="phClr">
                <a:shade val="100000"/>
                <a:satMod val="140000"/>
              </a:schemeClr>
            </a:gs>
            <a:gs pos="40000">
              <a:schemeClr val="phClr">
                <a:shade val="65000"/>
                <a:satMod val="140000"/>
              </a:schemeClr>
            </a:gs>
            <a:gs pos="70000">
              <a:schemeClr val="phClr">
                <a:shade val="40000"/>
                <a:satMod val="115000"/>
              </a:schemeClr>
            </a:gs>
            <a:gs pos="100000">
              <a:schemeClr val="phClr">
                <a:shade val="20000"/>
                <a:satMod val="115000"/>
              </a:schemeClr>
            </a:gs>
          </a:gsLst>
          <a:lin ang="8000000" scaled="1"/>
        </a:gradFill>
      </a:fillStyleLst>
      <a:lnStyleLst>
        <a:ln w="5000" cap="rnd" cmpd="sng" algn="ctr">
          <a:solidFill>
            <a:schemeClr val="phClr"/>
          </a:solidFill>
          <a:prstDash val="solid"/>
        </a:ln>
        <a:ln w="12700" cap="rnd" cmpd="sng" algn="ctr">
          <a:solidFill>
            <a:schemeClr val="phClr"/>
          </a:solidFill>
          <a:prstDash val="solid"/>
        </a:ln>
        <a:ln w="28100" cap="rnd" cmpd="sng" algn="ctr">
          <a:solidFill>
            <a:schemeClr val="phClr"/>
          </a:solidFill>
          <a:prstDash val="solid"/>
        </a:ln>
      </a:lnStyleLst>
      <a:effectStyleLst>
        <a:effectStyle>
          <a:effectLst>
            <a:outerShdw blurRad="39000" dist="25400" dir="9000000" rotWithShape="0">
              <a:srgbClr val="1A0000">
                <a:alpha val="35000"/>
              </a:srgbClr>
            </a:outerShdw>
          </a:effectLst>
        </a:effectStyle>
        <a:effectStyle>
          <a:effectLst>
            <a:outerShdw blurRad="39000" dist="25400" dir="9000000" rotWithShape="0">
              <a:srgbClr val="1A0000">
                <a:alpha val="40000"/>
              </a:srgbClr>
            </a:outerShdw>
          </a:effectLst>
        </a:effectStyle>
        <a:effectStyle>
          <a:effectLst>
            <a:outerShdw blurRad="39000" dist="25400" dir="9000000" rotWithShape="0">
              <a:srgbClr val="000000">
                <a:alpha val="40000"/>
              </a:srgbClr>
            </a:outerShdw>
          </a:effectLst>
          <a:scene3d>
            <a:camera prst="orthographicFront">
              <a:rot lat="0" lon="0" rev="0"/>
            </a:camera>
            <a:lightRig rig="brightRoom" dir="tr">
              <a:rot lat="0" lon="0" rev="3540000"/>
            </a:lightRig>
          </a:scene3d>
          <a:sp3d prstMaterial="matte">
            <a:bevelT w="190500" h="44450" prst="cross"/>
          </a:sp3d>
        </a:effectStyle>
      </a:effectStyleLst>
      <a:bgFillStyleLst>
        <a:solidFill>
          <a:schemeClr val="phClr"/>
        </a:solidFill>
        <a:gradFill rotWithShape="1">
          <a:gsLst>
            <a:gs pos="0">
              <a:schemeClr val="phClr">
                <a:tint val="85000"/>
                <a:satMod val="275000"/>
              </a:schemeClr>
            </a:gs>
            <a:gs pos="3000">
              <a:schemeClr val="phClr">
                <a:tint val="87000"/>
                <a:satMod val="275000"/>
              </a:schemeClr>
            </a:gs>
            <a:gs pos="10000">
              <a:schemeClr val="phClr">
                <a:tint val="90000"/>
                <a:satMod val="275000"/>
              </a:schemeClr>
            </a:gs>
            <a:gs pos="70000">
              <a:schemeClr val="phClr">
                <a:shade val="38000"/>
                <a:satMod val="275000"/>
              </a:schemeClr>
            </a:gs>
            <a:gs pos="90000">
              <a:schemeClr val="phClr">
                <a:shade val="25000"/>
                <a:satMod val="300000"/>
              </a:schemeClr>
            </a:gs>
            <a:gs pos="100000">
              <a:schemeClr val="phClr">
                <a:shade val="22000"/>
                <a:satMod val="300000"/>
              </a:schemeClr>
            </a:gs>
          </a:gsLst>
          <a:path path="circle">
            <a:fillToRect l="60000" t="-3300" b="200000"/>
          </a:path>
        </a:gradFill>
        <a:gradFill rotWithShape="1">
          <a:gsLst>
            <a:gs pos="0">
              <a:schemeClr val="phClr">
                <a:tint val="57000"/>
                <a:satMod val="400000"/>
              </a:schemeClr>
            </a:gs>
            <a:gs pos="100000">
              <a:schemeClr val="phClr">
                <a:tint val="87000"/>
                <a:shade val="40000"/>
                <a:satMod val="5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20292</TotalTime>
  <Words>18864</Words>
  <Application>Microsoft Office PowerPoint</Application>
  <PresentationFormat>On-screen Show (4:3)</PresentationFormat>
  <Paragraphs>996</Paragraphs>
  <Slides>159</Slides>
  <Notes>0</Notes>
  <HiddenSlides>0</HiddenSlides>
  <MMClips>0</MMClips>
  <ScaleCrop>false</ScaleCrop>
  <HeadingPairs>
    <vt:vector size="4" baseType="variant">
      <vt:variant>
        <vt:lpstr>Theme</vt:lpstr>
      </vt:variant>
      <vt:variant>
        <vt:i4>1</vt:i4>
      </vt:variant>
      <vt:variant>
        <vt:lpstr>Slide Titles</vt:lpstr>
      </vt:variant>
      <vt:variant>
        <vt:i4>159</vt:i4>
      </vt:variant>
    </vt:vector>
  </HeadingPairs>
  <TitlesOfParts>
    <vt:vector size="160" baseType="lpstr">
      <vt:lpstr>Human</vt:lpstr>
      <vt:lpstr>Paul’s Letter to the Galatians  Chapters 5-6</vt:lpstr>
      <vt:lpstr>Living the Gospel in Freedom (5:1-15)</vt:lpstr>
      <vt:lpstr>Living the Gospel in Freedom (5:1-15)</vt:lpstr>
      <vt:lpstr>Living the Gospel in Freedom (5:1-15)</vt:lpstr>
      <vt:lpstr>Paul’s Letter to the Galatians</vt:lpstr>
      <vt:lpstr>Living the Gospel in Freedom (5:1-15)</vt:lpstr>
      <vt:lpstr>Stand Firm in Your Freedom (5:1-12)</vt:lpstr>
      <vt:lpstr>Stand Firm in Your Freedom (5:1-12)</vt:lpstr>
      <vt:lpstr>Stand Firm in Your Freedom (5:1-12)</vt:lpstr>
      <vt:lpstr>Stand Firm in Your Freedom (5:1-12)</vt:lpstr>
      <vt:lpstr>Stand Firm in Your Freedom (5:1-12)</vt:lpstr>
      <vt:lpstr>Stand Firm in Your Freedom (5:1-12)</vt:lpstr>
      <vt:lpstr>Stand Firm in Your Freedom (5:1-12)</vt:lpstr>
      <vt:lpstr>Stand Firm in Your Freedom (5:1-12)</vt:lpstr>
      <vt:lpstr>Stand Firm in Your Freedom (5:1-12)</vt:lpstr>
      <vt:lpstr>Stand Firm in Your Freedom (5:1-12)</vt:lpstr>
      <vt:lpstr>Stand Firm in Your Freedom (5:1-12)</vt:lpstr>
      <vt:lpstr>Stand Firm in Your Freedom (5:1-12)</vt:lpstr>
      <vt:lpstr>Living the Gospel in Freedom (5:1-15)</vt:lpstr>
      <vt:lpstr>Use Your Freedom to Serve (5:13-15)</vt:lpstr>
      <vt:lpstr>Use Your Freedom to Serve (5:13-15)</vt:lpstr>
      <vt:lpstr>Use Your Freedom to Serve (5:13-15)</vt:lpstr>
      <vt:lpstr>Use Your Freedom to Serve (5:13-15)</vt:lpstr>
      <vt:lpstr>Use Your Freedom to Serve (5:13-15)</vt:lpstr>
      <vt:lpstr>Living the Gospel in the Spirit (5:16-26)</vt:lpstr>
      <vt:lpstr>Living the Gospel in the Spirit (5:16-26)</vt:lpstr>
      <vt:lpstr>Paul’s Letter to the Galatians</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Living the Gospel in the Spirit (5:16-26)</vt:lpstr>
      <vt:lpstr>How Do We Live By the Spirit?</vt:lpstr>
      <vt:lpstr>Doing Good to Others (6:1-10)</vt:lpstr>
      <vt:lpstr>Doing Good to Others(6:1-10)</vt:lpstr>
      <vt:lpstr>Paul’s Letter to the Galatians</vt:lpstr>
      <vt:lpstr>Doing Good to Others (6:1-10)</vt:lpstr>
      <vt:lpstr>Restoring a Sinning Brother (6:1)</vt:lpstr>
      <vt:lpstr>Restoring a Sinning Brother (6:1)</vt:lpstr>
      <vt:lpstr>Restoring a Sinning Brother (6:1)</vt:lpstr>
      <vt:lpstr>Restoring a Sinning Brother (6:1)</vt:lpstr>
      <vt:lpstr>Responding to a Sinning Brother</vt:lpstr>
      <vt:lpstr>Responding to a Sinning Brother</vt:lpstr>
      <vt:lpstr>Responding to a Sinning Brother</vt:lpstr>
      <vt:lpstr>Observations From Mat 18:15-17; Luke 17:3 </vt:lpstr>
      <vt:lpstr>Responding to a Sinning Brother</vt:lpstr>
      <vt:lpstr>Responding to a Sinning Brother</vt:lpstr>
      <vt:lpstr>Responding to a Sinning Brother</vt:lpstr>
      <vt:lpstr>Observations From 1Cor 5:1-13; 2Cor 2:6-11 </vt:lpstr>
      <vt:lpstr>Observations From 1Cor 5:1-13; 2Cor 2:6-11 </vt:lpstr>
      <vt:lpstr>Responding to a Sinning Brother</vt:lpstr>
      <vt:lpstr>Responding to a Sinning Brother</vt:lpstr>
      <vt:lpstr>Observations From 2Thes 3:6-12; 1Thes 5:14</vt:lpstr>
      <vt:lpstr>Responding to a Sinning Brother</vt:lpstr>
      <vt:lpstr>Observations From Rom 16:17-18; Tit 3:10-11</vt:lpstr>
      <vt:lpstr>Responding to a Sinning Brother</vt:lpstr>
      <vt:lpstr>Observations From Tit 1:9-13</vt:lpstr>
      <vt:lpstr>Responding to a Sinning Brother</vt:lpstr>
      <vt:lpstr>Responding to a Sinning Brother</vt:lpstr>
      <vt:lpstr>Responding to a Sinning Brother Summary</vt:lpstr>
      <vt:lpstr>Responding to a Sinning Brother Summary</vt:lpstr>
      <vt:lpstr>Doing Good to Others (6:1-10)</vt:lpstr>
      <vt:lpstr>Doing Good to Others(6:1-10)</vt:lpstr>
      <vt:lpstr>Paul’s Letter to the Galatians</vt:lpstr>
      <vt:lpstr>Doing Good to Others (6:1-10)</vt:lpstr>
      <vt:lpstr>Carrying One Another’s Burdens (6:2-5)</vt:lpstr>
      <vt:lpstr>Carrying One Another’s Burdens (6:2-5)</vt:lpstr>
      <vt:lpstr>A Few Examples…</vt:lpstr>
      <vt:lpstr>A Few Examples…</vt:lpstr>
      <vt:lpstr>A Few Examples…</vt:lpstr>
      <vt:lpstr>A Few Examples…</vt:lpstr>
      <vt:lpstr>Carrying One Another’s Burdens (6:2-5)</vt:lpstr>
      <vt:lpstr>Carrying One Another’s Burdens (6:2-5)</vt:lpstr>
      <vt:lpstr>Carrying One Another’s Burdens (6:2-5)</vt:lpstr>
      <vt:lpstr>Carrying One Another’s Burdens (6:2-5)</vt:lpstr>
      <vt:lpstr>Carrying One Another’s Burdens (6:2-5)</vt:lpstr>
      <vt:lpstr>Carrying One Another’s Burdens (6:2-5)</vt:lpstr>
      <vt:lpstr>Carrying One Another’s Burdens (6:2-5)</vt:lpstr>
      <vt:lpstr>Carrying One Another’s Burdens (6:2-5)</vt:lpstr>
      <vt:lpstr>Carrying One Another’s Burdens (6:2-5)</vt:lpstr>
      <vt:lpstr>Carrying One Another’s Burdens (6:2-5)</vt:lpstr>
      <vt:lpstr>Carrying One Another’s Burdens (6:2-5)</vt:lpstr>
      <vt:lpstr>Carrying One Another’s Burdens (6:2-5)</vt:lpstr>
      <vt:lpstr>Carrying One Another’s Burdens (6:2-5)</vt:lpstr>
      <vt:lpstr>Carrying One Another’s Burdens (6:2-5)</vt:lpstr>
      <vt:lpstr>Summary – How Should We Respond?</vt:lpstr>
      <vt:lpstr>Summary – How Should We Respond?</vt:lpstr>
      <vt:lpstr>Summary – How Should We Respond?</vt:lpstr>
      <vt:lpstr>Doing Good to Others (6:1-10)</vt:lpstr>
      <vt:lpstr>Financially Supporting Teachers (6:6)</vt:lpstr>
      <vt:lpstr>Financially Supporting Teachers (6:6)</vt:lpstr>
      <vt:lpstr>Financially Supporting Teachers (6:6)</vt:lpstr>
      <vt:lpstr>The Example of the Apostle Paul</vt:lpstr>
      <vt:lpstr>The Example of Paul in Receiving Support</vt:lpstr>
      <vt:lpstr>The Example of Paul in Receiving Support</vt:lpstr>
      <vt:lpstr>The Example of Paul in Receiving Support</vt:lpstr>
      <vt:lpstr>Lessons We Can Learn From Paul’s Example</vt:lpstr>
      <vt:lpstr>Doing Good to Others (6:1-10)</vt:lpstr>
      <vt:lpstr>Sowing and Reaping (6:7-8)</vt:lpstr>
      <vt:lpstr>Sowing and Reaping (6:7-8)</vt:lpstr>
      <vt:lpstr>Sowing and Reaping (6:7-8)</vt:lpstr>
      <vt:lpstr>Sowing and Reaping (6:7-8)</vt:lpstr>
      <vt:lpstr>Sowing and Reaping (6:7-8)</vt:lpstr>
      <vt:lpstr>Sowing and Reaping (6:7-8)</vt:lpstr>
      <vt:lpstr>Sowing and Reaping (6:7-8)</vt:lpstr>
      <vt:lpstr>Sowing and Reaping (6:7-8)</vt:lpstr>
      <vt:lpstr>Sowing and Reaping (6:7-8)</vt:lpstr>
      <vt:lpstr>Doing Good to Others (6:1-10)</vt:lpstr>
      <vt:lpstr>Persevering in Doing Good to Others (6:9-10)</vt:lpstr>
      <vt:lpstr>Persevering in Doing Good to Others (6:9-10)</vt:lpstr>
      <vt:lpstr>Persevering in Doing Good to Others (6:9-10)</vt:lpstr>
      <vt:lpstr>Persevering in Doing Good to Others (6:9-10)</vt:lpstr>
      <vt:lpstr>A Labor of Love is not a Burden!</vt:lpstr>
      <vt:lpstr>We Must Keep an Eternal Perspective</vt:lpstr>
      <vt:lpstr>Persevering in Doing Good to Others (6:9-10)</vt:lpstr>
      <vt:lpstr>Persevering in Doing Good to Others (6:9-10)</vt:lpstr>
      <vt:lpstr>Persevering in Doing Good to Others (6:9-10)</vt:lpstr>
      <vt:lpstr>Obedience to God’s Word Brings Great Reward!</vt:lpstr>
      <vt:lpstr>Persevering in Doing Good to Others (6:9-10)</vt:lpstr>
      <vt:lpstr>Persevering in Doing Good to Others (6:9-10)</vt:lpstr>
      <vt:lpstr>Some Caveats About Not Giving Up</vt:lpstr>
      <vt:lpstr>Some Caveats About Not Giving Up</vt:lpstr>
      <vt:lpstr>Some Caveats About Not Giving Up</vt:lpstr>
      <vt:lpstr>Persevering in Doing Good to Others (6:9-10)</vt:lpstr>
      <vt:lpstr>Persevering in Doing Good to Others (6:9-10)</vt:lpstr>
      <vt:lpstr>Paul’s Letter to the Galatians</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lpstr>Concluding Comments (6:11-18)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Gatatians</dc:title>
  <dc:creator>rsconnolly</dc:creator>
  <cp:lastModifiedBy>rsconnolly</cp:lastModifiedBy>
  <cp:revision>2242</cp:revision>
  <dcterms:created xsi:type="dcterms:W3CDTF">2010-05-17T22:56:17Z</dcterms:created>
  <dcterms:modified xsi:type="dcterms:W3CDTF">2011-01-02T13:47:58Z</dcterms:modified>
</cp:coreProperties>
</file>