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5539" r:id="rId3"/>
    <p:sldId id="5538" r:id="rId4"/>
    <p:sldId id="5542" r:id="rId5"/>
    <p:sldId id="5541" r:id="rId6"/>
    <p:sldId id="5543" r:id="rId7"/>
    <p:sldId id="5544" r:id="rId8"/>
    <p:sldId id="5545" r:id="rId9"/>
    <p:sldId id="5546" r:id="rId10"/>
    <p:sldId id="5547" r:id="rId11"/>
    <p:sldId id="5548" r:id="rId12"/>
    <p:sldId id="5575" r:id="rId13"/>
    <p:sldId id="5555" r:id="rId14"/>
    <p:sldId id="5563" r:id="rId15"/>
    <p:sldId id="5562" r:id="rId16"/>
    <p:sldId id="5561" r:id="rId17"/>
    <p:sldId id="5554" r:id="rId18"/>
    <p:sldId id="5571" r:id="rId19"/>
    <p:sldId id="5572" r:id="rId20"/>
    <p:sldId id="5569" r:id="rId21"/>
    <p:sldId id="5549" r:id="rId22"/>
    <p:sldId id="5557" r:id="rId23"/>
    <p:sldId id="5566" r:id="rId24"/>
    <p:sldId id="5558" r:id="rId25"/>
    <p:sldId id="5559" r:id="rId26"/>
    <p:sldId id="5550" r:id="rId27"/>
    <p:sldId id="5567" r:id="rId28"/>
    <p:sldId id="5568" r:id="rId29"/>
    <p:sldId id="5551" r:id="rId30"/>
    <p:sldId id="5552" r:id="rId31"/>
    <p:sldId id="5573" r:id="rId32"/>
    <p:sldId id="5574" r:id="rId33"/>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4/9/2022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4/9/2022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4/9/2022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4/9/2022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4.xml"/><Relationship Id="rId4" Type="http://schemas.openxmlformats.org/officeDocument/2006/relationships/hyperlink" Target="https://www.weareteachers.com/moving-beyond-classroom-discussions/"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dirty="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dirty="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25993056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a:bodyPr>
          <a:lstStyle/>
          <a:p>
            <a:pPr marL="173038" indent="-173038">
              <a:buNone/>
            </a:pPr>
            <a:r>
              <a:rPr lang="en-US" sz="2800" baseline="30000" dirty="0">
                <a:latin typeface="Candara" panose="020E0502030303020204" pitchFamily="34" charset="0"/>
                <a:ea typeface="Cambria" panose="02040503050406030204" pitchFamily="18" charset="0"/>
              </a:rPr>
              <a:t>4</a:t>
            </a:r>
            <a:r>
              <a:rPr lang="en-US" sz="2800" b="0" i="1" u="none" strike="noStrike" baseline="30000" dirty="0">
                <a:latin typeface="Cambria" panose="02040503050406030204" pitchFamily="18" charset="0"/>
                <a:ea typeface="Cambria" panose="02040503050406030204" pitchFamily="18" charset="0"/>
              </a:rPr>
              <a:t> </a:t>
            </a:r>
            <a:r>
              <a:rPr lang="en-US" sz="2800" b="0" i="1" u="none" strike="noStrike" baseline="0" dirty="0">
                <a:solidFill>
                  <a:srgbClr val="000099"/>
                </a:solidFill>
                <a:latin typeface="Cambria" panose="02040503050406030204" pitchFamily="18" charset="0"/>
                <a:ea typeface="Cambria" panose="02040503050406030204" pitchFamily="18" charset="0"/>
              </a:rPr>
              <a:t>having become as much superior to angels as the </a:t>
            </a:r>
            <a:r>
              <a:rPr lang="en-US" sz="2800" b="1" i="1" u="none" strike="noStrike" baseline="0" dirty="0">
                <a:solidFill>
                  <a:srgbClr val="000099"/>
                </a:solidFill>
                <a:latin typeface="Cambria" panose="02040503050406030204" pitchFamily="18" charset="0"/>
                <a:ea typeface="Cambria" panose="02040503050406030204" pitchFamily="18" charset="0"/>
              </a:rPr>
              <a:t>name</a:t>
            </a:r>
            <a:r>
              <a:rPr lang="en-US" sz="2800" b="0" i="1" u="none" strike="noStrike" baseline="0" dirty="0">
                <a:solidFill>
                  <a:srgbClr val="000099"/>
                </a:solidFill>
                <a:latin typeface="Cambria" panose="02040503050406030204" pitchFamily="18" charset="0"/>
                <a:ea typeface="Cambria" panose="02040503050406030204" pitchFamily="18" charset="0"/>
              </a:rPr>
              <a:t> he has inherited is more excellent than theirs.</a:t>
            </a:r>
          </a:p>
          <a:p>
            <a:pPr marL="173038" indent="-173038" algn="l" rtl="0">
              <a:buNone/>
            </a:pPr>
            <a:r>
              <a:rPr lang="en-US" sz="2800" baseline="30000" dirty="0">
                <a:latin typeface="Candara" panose="020E0502030303020204" pitchFamily="34" charset="0"/>
                <a:ea typeface="Cambria" panose="02040503050406030204" pitchFamily="18" charset="0"/>
              </a:rPr>
              <a:t>5 </a:t>
            </a:r>
            <a:r>
              <a:rPr lang="en-US" sz="2800" b="1" i="1" dirty="0">
                <a:solidFill>
                  <a:srgbClr val="000099"/>
                </a:solidFill>
                <a:latin typeface="Cambria" panose="02040503050406030204" pitchFamily="18" charset="0"/>
                <a:ea typeface="Cambria" panose="02040503050406030204" pitchFamily="18" charset="0"/>
              </a:rPr>
              <a:t>For</a:t>
            </a:r>
            <a:r>
              <a:rPr lang="en-US" sz="2800" i="1" dirty="0">
                <a:solidFill>
                  <a:srgbClr val="000099"/>
                </a:solidFill>
                <a:latin typeface="Cambria" panose="02040503050406030204" pitchFamily="18" charset="0"/>
                <a:ea typeface="Cambria" panose="02040503050406030204" pitchFamily="18" charset="0"/>
              </a:rPr>
              <a:t> to which of the angels did God ever say,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“You are my </a:t>
            </a:r>
            <a:r>
              <a:rPr lang="en-US" sz="2400" b="1" i="1" dirty="0">
                <a:solidFill>
                  <a:srgbClr val="7030A0"/>
                </a:solidFill>
                <a:latin typeface="Cambria" panose="02040503050406030204" pitchFamily="18" charset="0"/>
                <a:ea typeface="Cambria" panose="02040503050406030204" pitchFamily="18" charset="0"/>
              </a:rPr>
              <a:t>Son</a:t>
            </a:r>
            <a:r>
              <a:rPr lang="en-US" sz="2400" i="1" dirty="0">
                <a:solidFill>
                  <a:srgbClr val="7030A0"/>
                </a:solidFill>
                <a:latin typeface="Cambria" panose="02040503050406030204" pitchFamily="18" charset="0"/>
                <a:ea typeface="Cambria" panose="02040503050406030204" pitchFamily="18" charset="0"/>
              </a:rPr>
              <a:t>, today I have begotten you”? [Ps. 2:7]</a:t>
            </a: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The word “</a:t>
            </a:r>
            <a:r>
              <a:rPr lang="en-US" sz="3200" i="1" dirty="0">
                <a:solidFill>
                  <a:srgbClr val="000099"/>
                </a:solidFill>
                <a:latin typeface="Cambria" panose="02040503050406030204" pitchFamily="18" charset="0"/>
                <a:ea typeface="Cambria" panose="02040503050406030204" pitchFamily="18" charset="0"/>
              </a:rPr>
              <a:t>for</a:t>
            </a:r>
            <a:r>
              <a:rPr lang="en-US" dirty="0"/>
              <a:t>” introducing 1:5 indicates that the author is now giving support for what he asserted in the previous verse (1:4) – that the more excellent “</a:t>
            </a:r>
            <a:r>
              <a:rPr lang="en-US" sz="3200" b="0" i="1" u="none" strike="noStrike" baseline="0" dirty="0">
                <a:solidFill>
                  <a:srgbClr val="000099"/>
                </a:solidFill>
                <a:latin typeface="Cambria" panose="02040503050406030204" pitchFamily="18" charset="0"/>
                <a:ea typeface="Cambria" panose="02040503050406030204" pitchFamily="18" charset="0"/>
              </a:rPr>
              <a:t>name</a:t>
            </a:r>
            <a:r>
              <a:rPr lang="en-US" dirty="0"/>
              <a:t>” that makes Jesus better than the angels is “</a:t>
            </a:r>
            <a:r>
              <a:rPr lang="en-US" sz="3200" i="1" dirty="0">
                <a:solidFill>
                  <a:srgbClr val="000099"/>
                </a:solidFill>
                <a:latin typeface="Cambria" panose="02040503050406030204" pitchFamily="18" charset="0"/>
                <a:ea typeface="Cambria" panose="02040503050406030204" pitchFamily="18" charset="0"/>
              </a:rPr>
              <a:t>Son</a:t>
            </a:r>
            <a:r>
              <a:rPr lang="en-US" dirty="0"/>
              <a:t>”.</a:t>
            </a:r>
          </a:p>
          <a:p>
            <a:r>
              <a:rPr lang="en-US" dirty="0"/>
              <a:t>The author’s goal in verse 5 is to </a:t>
            </a:r>
            <a:r>
              <a:rPr lang="en-US" b="1" i="1" dirty="0"/>
              <a:t>support</a:t>
            </a:r>
            <a:r>
              <a:rPr lang="en-US" dirty="0"/>
              <a:t> this claim from the OT scriptures.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64-65</a:t>
            </a:r>
          </a:p>
        </p:txBody>
      </p:sp>
    </p:spTree>
    <p:extLst>
      <p:ext uri="{BB962C8B-B14F-4D97-AF65-F5344CB8AC3E}">
        <p14:creationId xmlns:p14="http://schemas.microsoft.com/office/powerpoint/2010/main" val="34084708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p:cTn id="12"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5">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p:cTn id="19"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5">
                                            <p:txEl>
                                              <p:pRg st="0" end="0"/>
                                            </p:txEl>
                                          </p:spTgt>
                                        </p:tgtEl>
                                        <p:attrNameLst>
                                          <p:attrName>style.visibility</p:attrName>
                                        </p:attrNameLst>
                                      </p:cBhvr>
                                      <p:to>
                                        <p:strVal val="visible"/>
                                      </p:to>
                                    </p:set>
                                    <p:anim calcmode="lin" valueType="num">
                                      <p:cBhvr>
                                        <p:cTn id="26"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7"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28" dur="500"/>
                                        <p:tgtEl>
                                          <p:spTgt spid="5">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 calcmode="lin" valueType="num">
                                      <p:cBhvr>
                                        <p:cTn id="33"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4"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5"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a:bodyPr>
          <a:lstStyle/>
          <a:p>
            <a:pPr marL="173038" indent="-173038">
              <a:buNone/>
            </a:pPr>
            <a:r>
              <a:rPr lang="en-US" sz="2800" baseline="30000" dirty="0">
                <a:latin typeface="Candara" panose="020E0502030303020204" pitchFamily="34" charset="0"/>
                <a:ea typeface="Cambria" panose="02040503050406030204" pitchFamily="18" charset="0"/>
              </a:rPr>
              <a:t>4</a:t>
            </a:r>
            <a:r>
              <a:rPr lang="en-US" sz="2800" b="0" i="1" u="none" strike="noStrike" baseline="30000" dirty="0">
                <a:latin typeface="Cambria" panose="02040503050406030204" pitchFamily="18" charset="0"/>
                <a:ea typeface="Cambria" panose="02040503050406030204" pitchFamily="18" charset="0"/>
              </a:rPr>
              <a:t> </a:t>
            </a:r>
            <a:r>
              <a:rPr lang="en-US" sz="2800" b="0" i="1" u="none" strike="noStrike" baseline="0" dirty="0">
                <a:solidFill>
                  <a:srgbClr val="000099"/>
                </a:solidFill>
                <a:latin typeface="Cambria" panose="02040503050406030204" pitchFamily="18" charset="0"/>
                <a:ea typeface="Cambria" panose="02040503050406030204" pitchFamily="18" charset="0"/>
              </a:rPr>
              <a:t>having become as much superior to angels as the </a:t>
            </a:r>
            <a:r>
              <a:rPr lang="en-US" sz="2800" i="1" u="none" strike="noStrike" baseline="0" dirty="0">
                <a:solidFill>
                  <a:srgbClr val="000099"/>
                </a:solidFill>
                <a:latin typeface="Cambria" panose="02040503050406030204" pitchFamily="18" charset="0"/>
                <a:ea typeface="Cambria" panose="02040503050406030204" pitchFamily="18" charset="0"/>
              </a:rPr>
              <a:t>name</a:t>
            </a:r>
            <a:r>
              <a:rPr lang="en-US" sz="2800" b="0" i="1" u="none" strike="noStrike" baseline="0" dirty="0">
                <a:solidFill>
                  <a:srgbClr val="000099"/>
                </a:solidFill>
                <a:latin typeface="Cambria" panose="02040503050406030204" pitchFamily="18" charset="0"/>
                <a:ea typeface="Cambria" panose="02040503050406030204" pitchFamily="18" charset="0"/>
              </a:rPr>
              <a:t> he has inherited is more excellent than theirs.</a:t>
            </a:r>
          </a:p>
          <a:p>
            <a:pPr marL="173038" indent="-173038" algn="l" rtl="0">
              <a:buNone/>
            </a:pPr>
            <a:r>
              <a:rPr lang="en-US" sz="2800" baseline="30000" dirty="0">
                <a:latin typeface="Candara" panose="020E0502030303020204" pitchFamily="34" charset="0"/>
                <a:ea typeface="Cambria" panose="02040503050406030204" pitchFamily="18" charset="0"/>
              </a:rPr>
              <a:t>5 </a:t>
            </a:r>
            <a:r>
              <a:rPr lang="en-US" sz="2800" b="1" i="1" dirty="0">
                <a:solidFill>
                  <a:srgbClr val="000099"/>
                </a:solidFill>
                <a:latin typeface="Cambria" panose="02040503050406030204" pitchFamily="18" charset="0"/>
                <a:ea typeface="Cambria" panose="02040503050406030204" pitchFamily="18" charset="0"/>
              </a:rPr>
              <a:t>For</a:t>
            </a:r>
            <a:r>
              <a:rPr lang="en-US" sz="2800" i="1" dirty="0">
                <a:solidFill>
                  <a:srgbClr val="000099"/>
                </a:solidFill>
                <a:latin typeface="Cambria" panose="02040503050406030204" pitchFamily="18" charset="0"/>
                <a:ea typeface="Cambria" panose="02040503050406030204" pitchFamily="18" charset="0"/>
              </a:rPr>
              <a:t> </a:t>
            </a:r>
            <a:r>
              <a:rPr lang="en-US" sz="2800" b="1" i="1" dirty="0">
                <a:solidFill>
                  <a:srgbClr val="000099"/>
                </a:solidFill>
                <a:latin typeface="Cambria" panose="02040503050406030204" pitchFamily="18" charset="0"/>
                <a:ea typeface="Cambria" panose="02040503050406030204" pitchFamily="18" charset="0"/>
              </a:rPr>
              <a:t>to which of the angels did God ever say</a:t>
            </a:r>
            <a:r>
              <a:rPr lang="en-US" sz="2800" i="1" dirty="0">
                <a:solidFill>
                  <a:srgbClr val="000099"/>
                </a:solidFill>
                <a:latin typeface="Cambria" panose="02040503050406030204" pitchFamily="18" charset="0"/>
                <a:ea typeface="Cambria" panose="02040503050406030204" pitchFamily="18" charset="0"/>
              </a:rPr>
              <a:t>,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a:t>
            </a:r>
            <a:r>
              <a:rPr lang="en-US" sz="2400" b="1" i="1" dirty="0">
                <a:solidFill>
                  <a:srgbClr val="7030A0"/>
                </a:solidFill>
                <a:latin typeface="Cambria" panose="02040503050406030204" pitchFamily="18" charset="0"/>
                <a:ea typeface="Cambria" panose="02040503050406030204" pitchFamily="18" charset="0"/>
              </a:rPr>
              <a:t>You are my Son</a:t>
            </a:r>
            <a:r>
              <a:rPr lang="en-US" sz="2400" i="1" dirty="0">
                <a:solidFill>
                  <a:srgbClr val="7030A0"/>
                </a:solidFill>
                <a:latin typeface="Cambria" panose="02040503050406030204" pitchFamily="18" charset="0"/>
                <a:ea typeface="Cambria" panose="02040503050406030204" pitchFamily="18" charset="0"/>
              </a:rPr>
              <a:t>, today I have begotten you”? [Ps. 2:7]</a:t>
            </a:r>
          </a:p>
          <a:p>
            <a:r>
              <a:rPr lang="en-US" sz="2800" dirty="0"/>
              <a:t>He begins by noting that none of the angels was ever addressed as God’s </a:t>
            </a:r>
            <a:r>
              <a:rPr lang="en-US" sz="2800" b="1" i="1" dirty="0"/>
              <a:t>Son</a:t>
            </a:r>
            <a:r>
              <a:rPr lang="en-US" sz="2800" dirty="0"/>
              <a:t>. Angels are sometimes identified as “</a:t>
            </a:r>
            <a:r>
              <a:rPr lang="en-US" sz="2800" i="1" dirty="0">
                <a:solidFill>
                  <a:srgbClr val="000099"/>
                </a:solidFill>
                <a:latin typeface="Cambria" panose="02040503050406030204" pitchFamily="18" charset="0"/>
                <a:ea typeface="Cambria" panose="02040503050406030204" pitchFamily="18" charset="0"/>
              </a:rPr>
              <a:t>son</a:t>
            </a:r>
            <a:r>
              <a:rPr lang="en-US" sz="2800" b="1" i="1" u="sng" dirty="0">
                <a:solidFill>
                  <a:srgbClr val="000099"/>
                </a:solidFill>
                <a:latin typeface="Cambria" panose="02040503050406030204" pitchFamily="18" charset="0"/>
                <a:ea typeface="Cambria" panose="02040503050406030204" pitchFamily="18" charset="0"/>
              </a:rPr>
              <a:t>s</a:t>
            </a:r>
            <a:r>
              <a:rPr lang="en-US" sz="2800" i="1" dirty="0">
                <a:solidFill>
                  <a:srgbClr val="000099"/>
                </a:solidFill>
                <a:latin typeface="Cambria" panose="02040503050406030204" pitchFamily="18" charset="0"/>
                <a:ea typeface="Cambria" panose="02040503050406030204" pitchFamily="18" charset="0"/>
              </a:rPr>
              <a:t> of God</a:t>
            </a:r>
            <a:r>
              <a:rPr lang="en-US" sz="2800" dirty="0"/>
              <a:t>” (cf. Job 1:6; 2:1; 38:7) but never as “</a:t>
            </a:r>
            <a:r>
              <a:rPr lang="en-US" sz="2800" b="1" i="1" dirty="0">
                <a:solidFill>
                  <a:srgbClr val="000099"/>
                </a:solidFill>
                <a:latin typeface="Cambria" panose="02040503050406030204" pitchFamily="18" charset="0"/>
                <a:ea typeface="Cambria" panose="02040503050406030204" pitchFamily="18" charset="0"/>
              </a:rPr>
              <a:t>the</a:t>
            </a:r>
            <a:r>
              <a:rPr lang="en-US" sz="2800" i="1" dirty="0">
                <a:solidFill>
                  <a:srgbClr val="000099"/>
                </a:solidFill>
                <a:latin typeface="Cambria" panose="02040503050406030204" pitchFamily="18" charset="0"/>
                <a:ea typeface="Cambria" panose="02040503050406030204" pitchFamily="18" charset="0"/>
              </a:rPr>
              <a:t> Son of God</a:t>
            </a:r>
            <a:r>
              <a:rPr lang="en-US" sz="2800" dirty="0"/>
              <a:t>”.</a:t>
            </a:r>
          </a:p>
          <a:p>
            <a:r>
              <a:rPr lang="en-US" sz="2800" dirty="0"/>
              <a:t>Furthermore, the author takes </a:t>
            </a:r>
            <a:r>
              <a:rPr lang="en-US" sz="2800" b="1" i="1" dirty="0"/>
              <a:t>two texts</a:t>
            </a:r>
            <a:r>
              <a:rPr lang="en-US" sz="2800" dirty="0"/>
              <a:t>, which in their </a:t>
            </a:r>
            <a:r>
              <a:rPr lang="en-US" sz="2800" b="1" i="1" dirty="0"/>
              <a:t>historical context</a:t>
            </a:r>
            <a:r>
              <a:rPr lang="en-US" sz="2800" dirty="0"/>
              <a:t> address the Davidic </a:t>
            </a:r>
            <a:r>
              <a:rPr lang="en-US" sz="2800" b="1" i="1" dirty="0"/>
              <a:t>king</a:t>
            </a:r>
            <a:r>
              <a:rPr lang="en-US" sz="2800" dirty="0"/>
              <a:t>, and applies them to Jesus as the Son of God, showing that He is superior to the angels as the </a:t>
            </a:r>
            <a:r>
              <a:rPr lang="en-US" sz="2800" b="1" i="1" dirty="0"/>
              <a:t>reigning and ruling</a:t>
            </a:r>
            <a:r>
              <a:rPr lang="en-US" sz="2800" dirty="0"/>
              <a:t> Son of God.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64-65</a:t>
            </a:r>
          </a:p>
        </p:txBody>
      </p:sp>
    </p:spTree>
    <p:extLst>
      <p:ext uri="{BB962C8B-B14F-4D97-AF65-F5344CB8AC3E}">
        <p14:creationId xmlns:p14="http://schemas.microsoft.com/office/powerpoint/2010/main" val="43827473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565123"/>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596518"/>
            <a:ext cx="8398352" cy="5957336"/>
          </a:xfrm>
        </p:spPr>
        <p:txBody>
          <a:bodyPr>
            <a:normAutofit fontScale="92500" lnSpcReduction="10000"/>
          </a:bodyPr>
          <a:lstStyle/>
          <a:p>
            <a:pPr marL="173038" indent="-173038" algn="l" rtl="0">
              <a:buNone/>
            </a:pPr>
            <a:r>
              <a:rPr lang="en-US" sz="3000" baseline="30000" dirty="0">
                <a:latin typeface="Candara" panose="020E0502030303020204" pitchFamily="34" charset="0"/>
                <a:ea typeface="Cambria" panose="02040503050406030204" pitchFamily="18" charset="0"/>
              </a:rPr>
              <a:t>5 </a:t>
            </a:r>
            <a:r>
              <a:rPr lang="en-US" sz="3000" i="1" dirty="0">
                <a:solidFill>
                  <a:srgbClr val="000099"/>
                </a:solidFill>
                <a:latin typeface="Cambria" panose="02040503050406030204" pitchFamily="18" charset="0"/>
                <a:ea typeface="Cambria" panose="02040503050406030204" pitchFamily="18" charset="0"/>
              </a:rPr>
              <a:t>For to which of the angels did God ever say, </a:t>
            </a:r>
          </a:p>
          <a:p>
            <a:pPr marL="630238" lvl="1" indent="-173038">
              <a:buNone/>
            </a:pPr>
            <a:r>
              <a:rPr lang="en-US" sz="2600" b="1" i="1" dirty="0">
                <a:solidFill>
                  <a:srgbClr val="7030A0"/>
                </a:solidFill>
                <a:latin typeface="Cambria" panose="02040503050406030204" pitchFamily="18" charset="0"/>
                <a:ea typeface="Cambria" panose="02040503050406030204" pitchFamily="18" charset="0"/>
              </a:rPr>
              <a:t>“You are my Son, today I have begotten you”? </a:t>
            </a:r>
            <a:r>
              <a:rPr lang="en-US" sz="2600" i="1" dirty="0">
                <a:solidFill>
                  <a:srgbClr val="7030A0"/>
                </a:solidFill>
                <a:latin typeface="Cambria" panose="02040503050406030204" pitchFamily="18" charset="0"/>
                <a:ea typeface="Cambria" panose="02040503050406030204" pitchFamily="18" charset="0"/>
              </a:rPr>
              <a:t>[Ps. 2:7]</a:t>
            </a:r>
            <a:endParaRPr lang="en-US" sz="2600" b="1" i="1" dirty="0">
              <a:solidFill>
                <a:srgbClr val="000099"/>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The first text comes from Psalm 2:7 – a psalm written by King David (Acts 4:25) and considered by the Jews to be a </a:t>
            </a:r>
            <a:r>
              <a:rPr lang="en-US" b="1" i="1" dirty="0"/>
              <a:t>messianic psalm</a:t>
            </a:r>
            <a:r>
              <a:rPr lang="en-US" dirty="0"/>
              <a:t>, that is, a psalm that would </a:t>
            </a:r>
            <a:r>
              <a:rPr lang="en-US" b="1" i="1" dirty="0"/>
              <a:t>ultimately</a:t>
            </a:r>
            <a:r>
              <a:rPr lang="en-US" dirty="0"/>
              <a:t> be fulfilled by the coming promised Messiah.</a:t>
            </a:r>
          </a:p>
          <a:p>
            <a:r>
              <a:rPr lang="en-US" dirty="0"/>
              <a:t>In its original context, Psalm 2 speaks of the coordinated rebellion of the nations and their rulers against God and his Anointed One:</a:t>
            </a:r>
          </a:p>
          <a:p>
            <a:pPr lvl="1"/>
            <a:r>
              <a:rPr lang="en-US" b="0" i="1" u="none" strike="noStrike" baseline="0" dirty="0">
                <a:solidFill>
                  <a:srgbClr val="000099"/>
                </a:solidFill>
                <a:latin typeface="Cambria" panose="02040503050406030204" pitchFamily="18" charset="0"/>
                <a:ea typeface="Cambria" panose="02040503050406030204" pitchFamily="18" charset="0"/>
              </a:rPr>
              <a:t>Why do the nations rage and the peoples plot in vain? The kings of the earth set themselves, and the rulers take counsel together, against the LORD and against his Anointed, saying, “Let us burst their bonds apart and cast away their cords from us.” </a:t>
            </a:r>
            <a:r>
              <a:rPr lang="en-US" b="0" i="0" u="none" strike="noStrike" baseline="0" dirty="0"/>
              <a:t>(Psalm 2:1-3)</a:t>
            </a: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68-69 </a:t>
            </a:r>
          </a:p>
        </p:txBody>
      </p:sp>
    </p:spTree>
    <p:extLst>
      <p:ext uri="{BB962C8B-B14F-4D97-AF65-F5344CB8AC3E}">
        <p14:creationId xmlns:p14="http://schemas.microsoft.com/office/powerpoint/2010/main" val="7046309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p:cTn id="14"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565123"/>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596518"/>
            <a:ext cx="8398352" cy="5957336"/>
          </a:xfrm>
        </p:spPr>
        <p:txBody>
          <a:bodyPr>
            <a:normAutofit lnSpcReduction="10000"/>
          </a:bodyPr>
          <a:lstStyle/>
          <a:p>
            <a:pPr marL="173038" indent="-173038" algn="l" rtl="0">
              <a:buNone/>
            </a:pPr>
            <a:r>
              <a:rPr lang="en-US" sz="2800" baseline="30000" dirty="0">
                <a:latin typeface="Candara" panose="020E0502030303020204" pitchFamily="34" charset="0"/>
                <a:ea typeface="Cambria" panose="02040503050406030204" pitchFamily="18" charset="0"/>
              </a:rPr>
              <a:t>5 </a:t>
            </a:r>
            <a:r>
              <a:rPr lang="en-US" sz="2800" i="1" dirty="0">
                <a:solidFill>
                  <a:srgbClr val="000099"/>
                </a:solidFill>
                <a:latin typeface="Cambria" panose="02040503050406030204" pitchFamily="18" charset="0"/>
                <a:ea typeface="Cambria" panose="02040503050406030204" pitchFamily="18" charset="0"/>
              </a:rPr>
              <a:t>For to which of the angels did God ever say, </a:t>
            </a:r>
          </a:p>
          <a:p>
            <a:pPr marL="630238" lvl="1" indent="-173038">
              <a:buNone/>
            </a:pPr>
            <a:r>
              <a:rPr lang="en-US" sz="2400" b="1" i="1" dirty="0">
                <a:solidFill>
                  <a:srgbClr val="7030A0"/>
                </a:solidFill>
                <a:latin typeface="Cambria" panose="02040503050406030204" pitchFamily="18" charset="0"/>
                <a:ea typeface="Cambria" panose="02040503050406030204" pitchFamily="18" charset="0"/>
              </a:rPr>
              <a:t>“You are my Son, today I have begotten you”? </a:t>
            </a:r>
            <a:r>
              <a:rPr lang="en-US" sz="2400" i="1" dirty="0">
                <a:solidFill>
                  <a:srgbClr val="7030A0"/>
                </a:solidFill>
                <a:latin typeface="Cambria" panose="02040503050406030204" pitchFamily="18" charset="0"/>
                <a:ea typeface="Cambria" panose="02040503050406030204" pitchFamily="18" charset="0"/>
              </a:rPr>
              <a:t>[Ps. 2:7]</a:t>
            </a:r>
            <a:endParaRPr lang="en-US" sz="2400" b="1" i="1" dirty="0">
              <a:solidFill>
                <a:srgbClr val="000099"/>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sz="2800" dirty="0"/>
              <a:t>The psalmist tells us that this rebellion will be smashed by the awesome, overwhelming power of </a:t>
            </a:r>
            <a:r>
              <a:rPr lang="en-US" sz="2800" b="1" i="1" dirty="0"/>
              <a:t>the King</a:t>
            </a:r>
            <a:r>
              <a:rPr lang="en-US" sz="2800" dirty="0"/>
              <a:t> whom God has enthroned in Mount Zion:</a:t>
            </a:r>
          </a:p>
          <a:p>
            <a:pPr lvl="1"/>
            <a:r>
              <a:rPr lang="en-US" sz="2400" b="0" i="1" u="none" strike="noStrike" baseline="0" dirty="0">
                <a:solidFill>
                  <a:srgbClr val="000099"/>
                </a:solidFill>
                <a:latin typeface="Cambria" panose="02040503050406030204" pitchFamily="18" charset="0"/>
                <a:ea typeface="Cambria" panose="02040503050406030204" pitchFamily="18" charset="0"/>
              </a:rPr>
              <a:t>He who sits in the heavens laughs; the Lord holds them in derision. Then he will speak to them in his wrath, and terrify them in his fury, saying, “As for me, I have set </a:t>
            </a:r>
            <a:r>
              <a:rPr lang="en-US" sz="2400" b="1" i="1" u="none" strike="noStrike" baseline="0" dirty="0">
                <a:solidFill>
                  <a:srgbClr val="000099"/>
                </a:solidFill>
                <a:latin typeface="Cambria" panose="02040503050406030204" pitchFamily="18" charset="0"/>
                <a:ea typeface="Cambria" panose="02040503050406030204" pitchFamily="18" charset="0"/>
              </a:rPr>
              <a:t>my King </a:t>
            </a:r>
            <a:r>
              <a:rPr lang="en-US" sz="2400" b="0" i="1" u="none" strike="noStrike" baseline="0" dirty="0">
                <a:solidFill>
                  <a:srgbClr val="000099"/>
                </a:solidFill>
                <a:latin typeface="Cambria" panose="02040503050406030204" pitchFamily="18" charset="0"/>
                <a:ea typeface="Cambria" panose="02040503050406030204" pitchFamily="18" charset="0"/>
              </a:rPr>
              <a:t>on Zion, my holy hill.” </a:t>
            </a:r>
          </a:p>
          <a:p>
            <a:pPr lvl="1"/>
            <a:r>
              <a:rPr lang="en-US" sz="2400" b="0" i="1" u="none" strike="noStrike" baseline="0" dirty="0">
                <a:solidFill>
                  <a:srgbClr val="000099"/>
                </a:solidFill>
                <a:latin typeface="Cambria" panose="02040503050406030204" pitchFamily="18" charset="0"/>
                <a:ea typeface="Cambria" panose="02040503050406030204" pitchFamily="18" charset="0"/>
              </a:rPr>
              <a:t>I will tell of the decree: The LORD said to me, “</a:t>
            </a:r>
            <a:r>
              <a:rPr lang="en-US" sz="2400" b="1" i="1" u="none" strike="noStrike" baseline="0" dirty="0">
                <a:solidFill>
                  <a:srgbClr val="000099"/>
                </a:solidFill>
                <a:latin typeface="Cambria" panose="02040503050406030204" pitchFamily="18" charset="0"/>
                <a:ea typeface="Cambria" panose="02040503050406030204" pitchFamily="18" charset="0"/>
              </a:rPr>
              <a:t>You are my Son; today I have begotten you</a:t>
            </a:r>
            <a:r>
              <a:rPr lang="en-US" sz="2400" b="0" i="1" u="none" strike="noStrike" baseline="0" dirty="0">
                <a:solidFill>
                  <a:srgbClr val="000099"/>
                </a:solidFill>
                <a:latin typeface="Cambria" panose="02040503050406030204" pitchFamily="18" charset="0"/>
                <a:ea typeface="Cambria" panose="02040503050406030204" pitchFamily="18" charset="0"/>
              </a:rPr>
              <a:t>. Ask of me, and I will make the nations your heritage, and the ends of the earth your possession. You shall break them with a rod of iron and dash them in pieces like a potter's vessel.” Now therefore, O kings, be wise; be warned, O rulers of the earth. </a:t>
            </a:r>
            <a:r>
              <a:rPr lang="en-US" sz="2400" b="0" i="0" u="none" strike="noStrike" baseline="0" dirty="0"/>
              <a:t>(Psalm 2:4-10)</a:t>
            </a:r>
            <a:endParaRPr lang="en-US" sz="2400" dirty="0"/>
          </a:p>
          <a:p>
            <a:endParaRPr lang="en-US" sz="2800" dirty="0"/>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68-69 </a:t>
            </a:r>
          </a:p>
        </p:txBody>
      </p:sp>
    </p:spTree>
    <p:extLst>
      <p:ext uri="{BB962C8B-B14F-4D97-AF65-F5344CB8AC3E}">
        <p14:creationId xmlns:p14="http://schemas.microsoft.com/office/powerpoint/2010/main" val="13176203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p:cTn id="14"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565123"/>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596518"/>
            <a:ext cx="8398352" cy="5957336"/>
          </a:xfrm>
        </p:spPr>
        <p:txBody>
          <a:bodyPr>
            <a:normAutofit lnSpcReduction="10000"/>
          </a:bodyPr>
          <a:lstStyle/>
          <a:p>
            <a:pPr marL="173038" indent="-173038" algn="l" rtl="0">
              <a:buNone/>
            </a:pPr>
            <a:r>
              <a:rPr lang="en-US" sz="2800" baseline="30000" dirty="0">
                <a:latin typeface="Candara" panose="020E0502030303020204" pitchFamily="34" charset="0"/>
                <a:ea typeface="Cambria" panose="02040503050406030204" pitchFamily="18" charset="0"/>
              </a:rPr>
              <a:t>5 </a:t>
            </a:r>
            <a:r>
              <a:rPr lang="en-US" sz="2800" i="1" dirty="0">
                <a:solidFill>
                  <a:srgbClr val="000099"/>
                </a:solidFill>
                <a:latin typeface="Cambria" panose="02040503050406030204" pitchFamily="18" charset="0"/>
                <a:ea typeface="Cambria" panose="02040503050406030204" pitchFamily="18" charset="0"/>
              </a:rPr>
              <a:t>For to which of the angels did God ever say, </a:t>
            </a:r>
          </a:p>
          <a:p>
            <a:pPr marL="630238" lvl="1" indent="-173038">
              <a:buNone/>
            </a:pPr>
            <a:r>
              <a:rPr lang="en-US" sz="2400" b="1" i="1" dirty="0">
                <a:solidFill>
                  <a:srgbClr val="7030A0"/>
                </a:solidFill>
                <a:latin typeface="Cambria" panose="02040503050406030204" pitchFamily="18" charset="0"/>
                <a:ea typeface="Cambria" panose="02040503050406030204" pitchFamily="18" charset="0"/>
              </a:rPr>
              <a:t>“You are my Son, today I have begotten you”? </a:t>
            </a:r>
            <a:r>
              <a:rPr lang="en-US" sz="2400" i="1" dirty="0">
                <a:solidFill>
                  <a:srgbClr val="7030A0"/>
                </a:solidFill>
                <a:latin typeface="Cambria" panose="02040503050406030204" pitchFamily="18" charset="0"/>
                <a:ea typeface="Cambria" panose="02040503050406030204" pitchFamily="18" charset="0"/>
              </a:rPr>
              <a:t>[Ps. 2:7]</a:t>
            </a:r>
            <a:endParaRPr lang="en-US" sz="2400" b="1" i="1" dirty="0">
              <a:solidFill>
                <a:srgbClr val="000099"/>
              </a:solidFill>
              <a:latin typeface="Cambria" panose="02040503050406030204" pitchFamily="18" charset="0"/>
              <a:ea typeface="Cambria" panose="02040503050406030204" pitchFamily="18" charset="0"/>
            </a:endParaRP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sz="2800" dirty="0"/>
              <a:t>Early Christians in the book of Acts (including the Apostle Paul) applied this psalm to Jesus as Messiah and saw in it the promise of victory over those earthly forces opposed to the </a:t>
            </a:r>
            <a:r>
              <a:rPr lang="en-US" sz="2800" b="1" i="1" dirty="0"/>
              <a:t>church</a:t>
            </a:r>
            <a:r>
              <a:rPr lang="en-US" sz="2800" dirty="0"/>
              <a:t> (e.g., Acts 4:23–31; 13:33–34).</a:t>
            </a:r>
            <a:r>
              <a:rPr kumimoji="0" lang="en-US" sz="2800" b="0" i="0" u="none" strike="noStrike" kern="1200" cap="none" spc="0" normalizeH="0" baseline="30000" noProof="0" dirty="0">
                <a:ln>
                  <a:noFill/>
                </a:ln>
                <a:solidFill>
                  <a:prstClr val="black"/>
                </a:solidFill>
                <a:effectLst/>
                <a:uLnTx/>
                <a:uFillTx/>
                <a:latin typeface="Calibri" panose="020F0502020204030204"/>
                <a:ea typeface="+mn-ea"/>
                <a:cs typeface="+mn-cs"/>
              </a:rPr>
              <a:t>1</a:t>
            </a:r>
            <a:endParaRPr lang="en-US" sz="2800" dirty="0"/>
          </a:p>
          <a:p>
            <a:r>
              <a:rPr lang="en-US" sz="2800" dirty="0"/>
              <a:t>The language of “begetting” does </a:t>
            </a:r>
            <a:r>
              <a:rPr lang="en-US" sz="2800" b="1" i="1" dirty="0"/>
              <a:t>not</a:t>
            </a:r>
            <a:r>
              <a:rPr lang="en-US" sz="2800" dirty="0"/>
              <a:t> refer to the eternal begetting of the Son by the Father, though this interpretation is rather common in the history of the church. </a:t>
            </a:r>
            <a:r>
              <a:rPr lang="en-US" sz="2800" i="1" dirty="0"/>
              <a:t>Nor</a:t>
            </a:r>
            <a:r>
              <a:rPr lang="en-US" sz="2800" dirty="0"/>
              <a:t> is it a reference to the virgin birth.</a:t>
            </a:r>
            <a:r>
              <a:rPr kumimoji="0" lang="en-US" sz="2800" b="0" i="0" u="none" strike="noStrike" kern="1200" cap="none" spc="0" normalizeH="0" baseline="30000" noProof="0" dirty="0">
                <a:ln>
                  <a:noFill/>
                </a:ln>
                <a:solidFill>
                  <a:prstClr val="black"/>
                </a:solidFill>
                <a:effectLst/>
                <a:uLnTx/>
                <a:uFillTx/>
                <a:latin typeface="Calibri" panose="020F0502020204030204"/>
                <a:ea typeface="+mn-ea"/>
                <a:cs typeface="+mn-cs"/>
              </a:rPr>
              <a:t>2</a:t>
            </a:r>
            <a:endParaRPr lang="en-US" sz="2800" dirty="0"/>
          </a:p>
          <a:p>
            <a:r>
              <a:rPr lang="en-US" sz="2800" dirty="0"/>
              <a:t>In the context of Psalm 2, “begetting” refers to the appointment of the king and his accession to the throne.</a:t>
            </a:r>
            <a:r>
              <a:rPr kumimoji="0" lang="en-US" sz="2800" b="0" i="0" u="none" strike="noStrike" kern="1200" cap="none" spc="0" normalizeH="0" baseline="30000" noProof="0" dirty="0">
                <a:ln>
                  <a:noFill/>
                </a:ln>
                <a:solidFill>
                  <a:prstClr val="black"/>
                </a:solidFill>
                <a:effectLst/>
                <a:uLnTx/>
                <a:uFillTx/>
                <a:latin typeface="Calibri" panose="020F0502020204030204"/>
                <a:ea typeface="+mn-ea"/>
                <a:cs typeface="+mn-cs"/>
              </a:rPr>
              <a:t>2</a:t>
            </a:r>
            <a:endParaRPr lang="en-US" sz="2800" dirty="0"/>
          </a:p>
        </p:txBody>
      </p:sp>
      <p:sp>
        <p:nvSpPr>
          <p:cNvPr id="6" name="TextBox 5">
            <a:extLst>
              <a:ext uri="{FF2B5EF4-FFF2-40B4-BE49-F238E27FC236}">
                <a16:creationId xmlns:a16="http://schemas.microsoft.com/office/drawing/2014/main" id="{A48EED75-CAE2-4CE9-8DEF-CF77722B6015}"/>
              </a:ext>
            </a:extLst>
          </p:cNvPr>
          <p:cNvSpPr txBox="1"/>
          <p:nvPr/>
        </p:nvSpPr>
        <p:spPr>
          <a:xfrm>
            <a:off x="-11773" y="6211669"/>
            <a:ext cx="914400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1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68-69</a:t>
            </a:r>
          </a:p>
          <a:p>
            <a:pPr>
              <a:defRPr/>
            </a:pPr>
            <a:r>
              <a:rPr kumimoji="0" lang="en-US" sz="1800" b="0" i="0" u="none" strike="noStrike" kern="1200" cap="none" spc="0" normalizeH="0" baseline="30000" noProof="0" dirty="0">
                <a:ln>
                  <a:noFill/>
                </a:ln>
                <a:solidFill>
                  <a:prstClr val="black"/>
                </a:solidFill>
                <a:effectLst/>
                <a:uLnTx/>
                <a:uFillTx/>
                <a:latin typeface="Calibri" panose="020F0502020204030204"/>
                <a:ea typeface="+mn-ea"/>
                <a:cs typeface="+mn-cs"/>
              </a:rPr>
              <a:t>2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64-65</a:t>
            </a:r>
          </a:p>
        </p:txBody>
      </p:sp>
    </p:spTree>
    <p:extLst>
      <p:ext uri="{BB962C8B-B14F-4D97-AF65-F5344CB8AC3E}">
        <p14:creationId xmlns:p14="http://schemas.microsoft.com/office/powerpoint/2010/main" val="13068200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p:cTn id="14"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596518"/>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63234"/>
            <a:ext cx="8398352" cy="5757188"/>
          </a:xfrm>
        </p:spPr>
        <p:txBody>
          <a:bodyPr>
            <a:normAutofit fontScale="70000" lnSpcReduction="20000"/>
          </a:bodyPr>
          <a:lstStyle/>
          <a:p>
            <a:pPr marL="173038" indent="-173038" algn="l" rtl="0">
              <a:buNone/>
            </a:pPr>
            <a:r>
              <a:rPr lang="en-US" sz="4000" baseline="30000" dirty="0">
                <a:latin typeface="Candara" panose="020E0502030303020204" pitchFamily="34" charset="0"/>
                <a:ea typeface="Cambria" panose="02040503050406030204" pitchFamily="18" charset="0"/>
              </a:rPr>
              <a:t>5 </a:t>
            </a:r>
            <a:r>
              <a:rPr lang="en-US" sz="4000" i="1" dirty="0">
                <a:solidFill>
                  <a:srgbClr val="000099"/>
                </a:solidFill>
                <a:latin typeface="Cambria" panose="02040503050406030204" pitchFamily="18" charset="0"/>
                <a:ea typeface="Cambria" panose="02040503050406030204" pitchFamily="18" charset="0"/>
              </a:rPr>
              <a:t>For to which of the angels did God ever say, </a:t>
            </a:r>
          </a:p>
          <a:p>
            <a:pPr marL="630238" lvl="1" indent="-173038">
              <a:buNone/>
            </a:pPr>
            <a:r>
              <a:rPr lang="en-US" sz="3400" b="1" i="1" dirty="0">
                <a:solidFill>
                  <a:srgbClr val="7030A0"/>
                </a:solidFill>
                <a:latin typeface="Cambria" panose="02040503050406030204" pitchFamily="18" charset="0"/>
                <a:ea typeface="Cambria" panose="02040503050406030204" pitchFamily="18" charset="0"/>
              </a:rPr>
              <a:t>“You are my Son, today I have begotten you”</a:t>
            </a:r>
            <a:r>
              <a:rPr lang="en-US" sz="3400" i="1" dirty="0">
                <a:solidFill>
                  <a:srgbClr val="7030A0"/>
                </a:solidFill>
                <a:latin typeface="Cambria" panose="02040503050406030204" pitchFamily="18" charset="0"/>
                <a:ea typeface="Cambria" panose="02040503050406030204" pitchFamily="18" charset="0"/>
              </a:rPr>
              <a:t>? [Ps. 2:7]</a:t>
            </a:r>
          </a:p>
          <a:p>
            <a:pPr marL="630238" lvl="1" indent="-173038">
              <a:buNone/>
            </a:pPr>
            <a:endParaRPr lang="en-US" sz="1300" i="1" dirty="0">
              <a:solidFill>
                <a:srgbClr val="000099"/>
              </a:solidFill>
              <a:latin typeface="Cambria" panose="02040503050406030204" pitchFamily="18" charset="0"/>
              <a:ea typeface="Cambria" panose="02040503050406030204" pitchFamily="18" charset="0"/>
            </a:endParaRPr>
          </a:p>
          <a:p>
            <a:r>
              <a:rPr lang="en-US" sz="4000" dirty="0"/>
              <a:t>The Psalm then goes on to say that the nations should fear, for God has decreed that the kings of the world will serve His Son.</a:t>
            </a:r>
          </a:p>
          <a:p>
            <a:r>
              <a:rPr lang="en-US" sz="4000" dirty="0"/>
              <a:t>The author of Hebrews picks up the sonship theme, identifying Jesus as the Son installed by the Father as the messianic king (cf. Acts 13:33)</a:t>
            </a:r>
          </a:p>
          <a:p>
            <a:r>
              <a:rPr lang="en-US" sz="4000" dirty="0"/>
              <a:t>So, to </a:t>
            </a:r>
            <a:r>
              <a:rPr lang="en-US" sz="4000" b="1" i="1" dirty="0"/>
              <a:t>summarize</a:t>
            </a:r>
            <a:r>
              <a:rPr lang="en-US" sz="4000" dirty="0"/>
              <a:t>: in the context of Psalm 2, the verse that the writer of Hebrews cites here (2:7) is </a:t>
            </a:r>
            <a:r>
              <a:rPr lang="en-US" sz="4000" b="1" i="1" dirty="0"/>
              <a:t>ultimately</a:t>
            </a:r>
            <a:r>
              <a:rPr lang="en-US" sz="4000" dirty="0"/>
              <a:t> fulfilled in the reign of the messianic king, which the author of Hebrews sees as commencing at Jesus’ resurrection and ascension.</a:t>
            </a:r>
          </a:p>
          <a:p>
            <a:r>
              <a:rPr lang="en-US" sz="4000" dirty="0"/>
              <a:t>Therefore Jesus is greater than the angels because he now reigns as the messianic king.</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64-65</a:t>
            </a:r>
          </a:p>
        </p:txBody>
      </p:sp>
    </p:spTree>
    <p:extLst>
      <p:ext uri="{BB962C8B-B14F-4D97-AF65-F5344CB8AC3E}">
        <p14:creationId xmlns:p14="http://schemas.microsoft.com/office/powerpoint/2010/main" val="5962092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p:cTn id="14"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5">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 calcmode="lin" valueType="num">
                                      <p:cBhvr>
                                        <p:cTn id="21"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612216"/>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12217"/>
            <a:ext cx="8398352" cy="6196727"/>
          </a:xfrm>
        </p:spPr>
        <p:txBody>
          <a:bodyPr>
            <a:normAutofit fontScale="85000" lnSpcReduction="20000"/>
          </a:bodyPr>
          <a:lstStyle/>
          <a:p>
            <a:pPr marL="173038" indent="-173038" algn="l" rtl="0">
              <a:buNone/>
            </a:pPr>
            <a:r>
              <a:rPr lang="en-US" sz="3300" baseline="30000" dirty="0">
                <a:latin typeface="Candara" panose="020E0502030303020204" pitchFamily="34" charset="0"/>
                <a:ea typeface="Cambria" panose="02040503050406030204" pitchFamily="18" charset="0"/>
              </a:rPr>
              <a:t>5 </a:t>
            </a:r>
            <a:r>
              <a:rPr lang="en-US" sz="3300" i="1" dirty="0">
                <a:solidFill>
                  <a:srgbClr val="000099"/>
                </a:solidFill>
                <a:latin typeface="Cambria" panose="02040503050406030204" pitchFamily="18" charset="0"/>
                <a:ea typeface="Cambria" panose="02040503050406030204" pitchFamily="18" charset="0"/>
              </a:rPr>
              <a:t>For to which of the angels did God ever say, </a:t>
            </a:r>
          </a:p>
          <a:p>
            <a:pPr marL="630238" lvl="1" indent="-173038">
              <a:buNone/>
            </a:pPr>
            <a:r>
              <a:rPr lang="en-US" i="1" dirty="0">
                <a:solidFill>
                  <a:srgbClr val="7030A0"/>
                </a:solidFill>
                <a:latin typeface="Cambria" panose="02040503050406030204" pitchFamily="18" charset="0"/>
                <a:ea typeface="Cambria" panose="02040503050406030204" pitchFamily="18" charset="0"/>
              </a:rPr>
              <a:t>“You are my Son, today I have begotten you”? </a:t>
            </a:r>
          </a:p>
          <a:p>
            <a:pPr marL="114300" indent="0">
              <a:buNone/>
            </a:pPr>
            <a:r>
              <a:rPr lang="en-US" sz="3300" i="1" dirty="0">
                <a:solidFill>
                  <a:srgbClr val="000099"/>
                </a:solidFill>
                <a:latin typeface="Cambria" panose="02040503050406030204" pitchFamily="18" charset="0"/>
                <a:ea typeface="Cambria" panose="02040503050406030204" pitchFamily="18" charset="0"/>
              </a:rPr>
              <a:t>Or again, </a:t>
            </a:r>
          </a:p>
          <a:p>
            <a:pPr marL="630238" lvl="1" indent="-173038">
              <a:buNone/>
            </a:pPr>
            <a:r>
              <a:rPr lang="en-US" b="1" i="1" dirty="0">
                <a:solidFill>
                  <a:srgbClr val="7030A0"/>
                </a:solidFill>
                <a:latin typeface="Cambria" panose="02040503050406030204" pitchFamily="18" charset="0"/>
                <a:ea typeface="Cambria" panose="02040503050406030204" pitchFamily="18" charset="0"/>
              </a:rPr>
              <a:t>“I will be to him a father, and he shall be to me a son”</a:t>
            </a:r>
            <a:r>
              <a:rPr lang="en-US" i="1" dirty="0">
                <a:solidFill>
                  <a:srgbClr val="7030A0"/>
                </a:solidFill>
                <a:latin typeface="Cambria" panose="02040503050406030204" pitchFamily="18" charset="0"/>
                <a:ea typeface="Cambria" panose="02040503050406030204" pitchFamily="18" charset="0"/>
              </a:rPr>
              <a:t>? </a:t>
            </a:r>
          </a:p>
          <a:p>
            <a:pPr marL="630238" lvl="1" indent="-173038">
              <a:buNone/>
            </a:pPr>
            <a:endParaRPr lang="en-US" sz="1100" i="1" dirty="0">
              <a:solidFill>
                <a:srgbClr val="000099"/>
              </a:solidFill>
              <a:latin typeface="Cambria" panose="02040503050406030204" pitchFamily="18" charset="0"/>
              <a:ea typeface="Cambria" panose="02040503050406030204" pitchFamily="18" charset="0"/>
            </a:endParaRPr>
          </a:p>
          <a:p>
            <a:r>
              <a:rPr lang="en-US" dirty="0"/>
              <a:t>The </a:t>
            </a:r>
            <a:r>
              <a:rPr lang="en-US" b="1" i="1" dirty="0"/>
              <a:t>second</a:t>
            </a:r>
            <a:r>
              <a:rPr lang="en-US" dirty="0"/>
              <a:t> citation in this pair of Old Testament quotations given in verse 5 is 2 Samuel 7:14.</a:t>
            </a:r>
          </a:p>
          <a:p>
            <a:r>
              <a:rPr lang="en-US" dirty="0"/>
              <a:t>2 Samuel 7 is the chapter where God makes a </a:t>
            </a:r>
            <a:r>
              <a:rPr lang="en-US" b="1" i="1" dirty="0"/>
              <a:t>covenant</a:t>
            </a:r>
            <a:r>
              <a:rPr lang="en-US" dirty="0"/>
              <a:t> with David, a covenant in which he promises David that He will “</a:t>
            </a:r>
            <a:r>
              <a:rPr lang="en-US" i="1" dirty="0">
                <a:solidFill>
                  <a:srgbClr val="000099"/>
                </a:solidFill>
                <a:latin typeface="Cambria" panose="02040503050406030204" pitchFamily="18" charset="0"/>
                <a:ea typeface="Cambria" panose="02040503050406030204" pitchFamily="18" charset="0"/>
              </a:rPr>
              <a:t>establish the throne of [David’s] kingdom forever.</a:t>
            </a:r>
            <a:r>
              <a:rPr lang="en-US" dirty="0"/>
              <a:t>” (2 Samuel 7:13).</a:t>
            </a:r>
          </a:p>
          <a:p>
            <a:r>
              <a:rPr lang="en-US" dirty="0"/>
              <a:t>The chapter begins with David telling the prophet Nathan that he intends to build a house for God to dwell in.</a:t>
            </a:r>
          </a:p>
          <a:p>
            <a:r>
              <a:rPr lang="en-US" dirty="0"/>
              <a:t>At first Nathan tells David to “</a:t>
            </a:r>
            <a:r>
              <a:rPr lang="en-US" i="1" dirty="0">
                <a:solidFill>
                  <a:srgbClr val="000099"/>
                </a:solidFill>
                <a:latin typeface="Cambria" panose="02040503050406030204" pitchFamily="18" charset="0"/>
                <a:ea typeface="Cambria" panose="02040503050406030204" pitchFamily="18" charset="0"/>
              </a:rPr>
              <a:t>Go, do all that is in your heart, for the LORD is with you.</a:t>
            </a:r>
            <a:r>
              <a:rPr lang="en-US" dirty="0"/>
              <a:t>”</a:t>
            </a:r>
            <a:r>
              <a:rPr lang="en-US" i="1" dirty="0">
                <a:solidFill>
                  <a:srgbClr val="000099"/>
                </a:solidFill>
                <a:latin typeface="Cambria" panose="02040503050406030204" pitchFamily="18" charset="0"/>
                <a:ea typeface="Cambria" panose="02040503050406030204" pitchFamily="18" charset="0"/>
              </a:rPr>
              <a:t> </a:t>
            </a:r>
            <a:r>
              <a:rPr lang="en-US" dirty="0"/>
              <a:t>(2 Sam 7:3)</a:t>
            </a:r>
          </a:p>
          <a:p>
            <a:r>
              <a:rPr lang="en-US" dirty="0"/>
              <a:t>But that night the word of the Lord comes to Nathan and tells him that He does </a:t>
            </a:r>
            <a:r>
              <a:rPr lang="en-US" b="1" i="1" dirty="0"/>
              <a:t>not</a:t>
            </a:r>
            <a:r>
              <a:rPr lang="en-US" dirty="0"/>
              <a:t> need David to build Him a house. </a:t>
            </a:r>
          </a:p>
        </p:txBody>
      </p:sp>
    </p:spTree>
    <p:extLst>
      <p:ext uri="{BB962C8B-B14F-4D97-AF65-F5344CB8AC3E}">
        <p14:creationId xmlns:p14="http://schemas.microsoft.com/office/powerpoint/2010/main" val="21427931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 calcmode="lin" valueType="num">
                                      <p:cBhvr>
                                        <p:cTn id="7"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5">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7" end="7"/>
                                            </p:txEl>
                                          </p:spTgt>
                                        </p:tgtEl>
                                        <p:attrNameLst>
                                          <p:attrName>style.visibility</p:attrName>
                                        </p:attrNameLst>
                                      </p:cBhvr>
                                      <p:to>
                                        <p:strVal val="visible"/>
                                      </p:to>
                                    </p:set>
                                    <p:anim calcmode="lin" valueType="num">
                                      <p:cBhvr>
                                        <p:cTn id="14"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5">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anim calcmode="lin" valueType="num">
                                      <p:cBhvr>
                                        <p:cTn id="21"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23" dur="500"/>
                                        <p:tgtEl>
                                          <p:spTgt spid="5">
                                            <p:txEl>
                                              <p:pRg st="8" end="8"/>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9" end="9"/>
                                            </p:txEl>
                                          </p:spTgt>
                                        </p:tgtEl>
                                        <p:attrNameLst>
                                          <p:attrName>style.visibility</p:attrName>
                                        </p:attrNameLst>
                                      </p:cBhvr>
                                      <p:to>
                                        <p:strVal val="visible"/>
                                      </p:to>
                                    </p:set>
                                    <p:anim calcmode="lin" valueType="num">
                                      <p:cBhvr>
                                        <p:cTn id="28"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30"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612216"/>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12217"/>
            <a:ext cx="8398352" cy="6200652"/>
          </a:xfrm>
        </p:spPr>
        <p:txBody>
          <a:bodyPr>
            <a:normAutofit fontScale="92500" lnSpcReduction="20000"/>
          </a:bodyPr>
          <a:lstStyle/>
          <a:p>
            <a:pPr marL="173038" indent="-173038" algn="l" rtl="0">
              <a:buNone/>
            </a:pPr>
            <a:r>
              <a:rPr lang="en-US" sz="2800" baseline="30000" dirty="0">
                <a:latin typeface="Candara" panose="020E0502030303020204" pitchFamily="34" charset="0"/>
                <a:ea typeface="Cambria" panose="02040503050406030204" pitchFamily="18" charset="0"/>
              </a:rPr>
              <a:t>5 </a:t>
            </a:r>
            <a:r>
              <a:rPr lang="en-US" sz="2800" i="1" dirty="0">
                <a:solidFill>
                  <a:srgbClr val="000099"/>
                </a:solidFill>
                <a:latin typeface="Cambria" panose="02040503050406030204" pitchFamily="18" charset="0"/>
                <a:ea typeface="Cambria" panose="02040503050406030204" pitchFamily="18" charset="0"/>
              </a:rPr>
              <a:t>Or again, </a:t>
            </a:r>
          </a:p>
          <a:p>
            <a:pPr marL="630238" lvl="1" indent="-173038">
              <a:buNone/>
            </a:pPr>
            <a:r>
              <a:rPr lang="en-US" sz="2600" b="1" i="1" dirty="0">
                <a:solidFill>
                  <a:srgbClr val="7030A0"/>
                </a:solidFill>
                <a:latin typeface="Cambria" panose="02040503050406030204" pitchFamily="18" charset="0"/>
                <a:ea typeface="Cambria" panose="02040503050406030204" pitchFamily="18" charset="0"/>
              </a:rPr>
              <a:t>“I will be to him a father, and he shall be to me a son”</a:t>
            </a:r>
            <a:r>
              <a:rPr lang="en-US" sz="2600" i="1" dirty="0">
                <a:solidFill>
                  <a:srgbClr val="7030A0"/>
                </a:solidFill>
                <a:latin typeface="Cambria" panose="02040503050406030204" pitchFamily="18" charset="0"/>
                <a:ea typeface="Cambria" panose="02040503050406030204" pitchFamily="18" charset="0"/>
              </a:rPr>
              <a:t>? </a:t>
            </a:r>
          </a:p>
          <a:p>
            <a:pPr marL="630238" lvl="1" indent="-173038">
              <a:buNone/>
            </a:pPr>
            <a:endParaRPr lang="en-US" sz="800" i="1" dirty="0">
              <a:solidFill>
                <a:srgbClr val="000099"/>
              </a:solidFill>
              <a:latin typeface="Cambria" panose="02040503050406030204" pitchFamily="18" charset="0"/>
              <a:ea typeface="Cambria" panose="02040503050406030204" pitchFamily="18" charset="0"/>
            </a:endParaRPr>
          </a:p>
          <a:p>
            <a:r>
              <a:rPr lang="en-US" sz="3000" dirty="0"/>
              <a:t>The Lord then instructs Nathan to say to David: </a:t>
            </a:r>
          </a:p>
          <a:p>
            <a:pPr lvl="1"/>
            <a:r>
              <a:rPr lang="en-US" i="1" dirty="0">
                <a:solidFill>
                  <a:srgbClr val="000099"/>
                </a:solidFill>
                <a:latin typeface="Cambria" panose="02040503050406030204" pitchFamily="18" charset="0"/>
                <a:ea typeface="Cambria" panose="02040503050406030204" pitchFamily="18" charset="0"/>
              </a:rPr>
              <a:t>Thus says the LORD of hosts, I took you from the pasture, from following the sheep, that you should be prince over my people Israel… Moreover, the LORD declares to you that </a:t>
            </a:r>
            <a:r>
              <a:rPr lang="en-US" b="1" i="1" dirty="0">
                <a:solidFill>
                  <a:srgbClr val="000099"/>
                </a:solidFill>
                <a:latin typeface="Cambria" panose="02040503050406030204" pitchFamily="18" charset="0"/>
                <a:ea typeface="Cambria" panose="02040503050406030204" pitchFamily="18" charset="0"/>
              </a:rPr>
              <a:t>the LORD </a:t>
            </a:r>
            <a:r>
              <a:rPr lang="en-US" i="1" dirty="0">
                <a:solidFill>
                  <a:srgbClr val="000099"/>
                </a:solidFill>
                <a:latin typeface="Cambria" panose="02040503050406030204" pitchFamily="18" charset="0"/>
                <a:ea typeface="Cambria" panose="02040503050406030204" pitchFamily="18" charset="0"/>
              </a:rPr>
              <a:t>will make </a:t>
            </a:r>
            <a:r>
              <a:rPr lang="en-US" b="1" i="1" dirty="0">
                <a:solidFill>
                  <a:srgbClr val="000099"/>
                </a:solidFill>
                <a:latin typeface="Cambria" panose="02040503050406030204" pitchFamily="18" charset="0"/>
                <a:ea typeface="Cambria" panose="02040503050406030204" pitchFamily="18" charset="0"/>
              </a:rPr>
              <a:t>you</a:t>
            </a:r>
            <a:r>
              <a:rPr lang="en-US" i="1" dirty="0">
                <a:solidFill>
                  <a:srgbClr val="000099"/>
                </a:solidFill>
                <a:latin typeface="Cambria" panose="02040503050406030204" pitchFamily="18" charset="0"/>
                <a:ea typeface="Cambria" panose="02040503050406030204" pitchFamily="18" charset="0"/>
              </a:rPr>
              <a:t> a house. When your days are fulfilled and you lie down with your fathers, I will raise up your offspring after you, who shall come from your body, and I will establish his kingdom. He shall build a house for my name, and I will establish the throne of his kingdom forever. </a:t>
            </a:r>
            <a:r>
              <a:rPr lang="en-US" b="1" i="1" dirty="0">
                <a:solidFill>
                  <a:srgbClr val="000099"/>
                </a:solidFill>
                <a:latin typeface="Cambria" panose="02040503050406030204" pitchFamily="18" charset="0"/>
                <a:ea typeface="Cambria" panose="02040503050406030204" pitchFamily="18" charset="0"/>
              </a:rPr>
              <a:t>I will be to him a father, and he shall be to me a son</a:t>
            </a:r>
            <a:r>
              <a:rPr lang="en-US" i="1" dirty="0">
                <a:solidFill>
                  <a:srgbClr val="000099"/>
                </a:solidFill>
                <a:latin typeface="Cambria" panose="02040503050406030204" pitchFamily="18" charset="0"/>
                <a:ea typeface="Cambria" panose="02040503050406030204" pitchFamily="18" charset="0"/>
              </a:rPr>
              <a:t>. When he commits iniquity, I will discipline him with the rod of men, with the stripes of the sons of men, but my steadfast love will not depart from him, as I took it from Saul, whom I put away from before you. And your house and your kingdom shall be made sure forever before me. </a:t>
            </a:r>
            <a:r>
              <a:rPr lang="en-US" b="1" i="1" dirty="0">
                <a:solidFill>
                  <a:srgbClr val="000099"/>
                </a:solidFill>
                <a:latin typeface="Cambria" panose="02040503050406030204" pitchFamily="18" charset="0"/>
                <a:ea typeface="Cambria" panose="02040503050406030204" pitchFamily="18" charset="0"/>
              </a:rPr>
              <a:t>Your throne shall be established forever</a:t>
            </a:r>
            <a:r>
              <a:rPr lang="en-US" i="1" dirty="0">
                <a:solidFill>
                  <a:srgbClr val="000099"/>
                </a:solidFill>
                <a:latin typeface="Cambria" panose="02040503050406030204" pitchFamily="18" charset="0"/>
                <a:ea typeface="Cambria" panose="02040503050406030204" pitchFamily="18" charset="0"/>
              </a:rPr>
              <a:t>.</a:t>
            </a:r>
            <a:r>
              <a:rPr lang="en-US" dirty="0"/>
              <a:t>(2 Sam 7:8; 11-16)</a:t>
            </a:r>
          </a:p>
        </p:txBody>
      </p:sp>
    </p:spTree>
    <p:extLst>
      <p:ext uri="{BB962C8B-B14F-4D97-AF65-F5344CB8AC3E}">
        <p14:creationId xmlns:p14="http://schemas.microsoft.com/office/powerpoint/2010/main" val="317248845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612216"/>
          </a:xfrm>
        </p:spPr>
        <p:txBody>
          <a:bodyPr/>
          <a:lstStyle/>
          <a:p>
            <a:r>
              <a:rPr lang="en-US" sz="3200" dirty="0">
                <a:solidFill>
                  <a:srgbClr val="002060"/>
                </a:solidFill>
              </a:rPr>
              <a:t>The Son’s Unique Relationship to the Father (1:5)</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12217"/>
            <a:ext cx="8398352" cy="5876451"/>
          </a:xfrm>
        </p:spPr>
        <p:txBody>
          <a:bodyPr>
            <a:normAutofit fontScale="77500" lnSpcReduction="20000"/>
          </a:bodyPr>
          <a:lstStyle/>
          <a:p>
            <a:pPr marL="173038" indent="-173038" algn="l" rtl="0">
              <a:buNone/>
            </a:pPr>
            <a:r>
              <a:rPr lang="en-US" sz="3300" baseline="30000" dirty="0">
                <a:latin typeface="Candara" panose="020E0502030303020204" pitchFamily="34" charset="0"/>
                <a:ea typeface="Cambria" panose="02040503050406030204" pitchFamily="18" charset="0"/>
              </a:rPr>
              <a:t>5 </a:t>
            </a:r>
            <a:r>
              <a:rPr lang="en-US" sz="3300" i="1" dirty="0">
                <a:solidFill>
                  <a:srgbClr val="000099"/>
                </a:solidFill>
                <a:latin typeface="Cambria" panose="02040503050406030204" pitchFamily="18" charset="0"/>
                <a:ea typeface="Cambria" panose="02040503050406030204" pitchFamily="18" charset="0"/>
              </a:rPr>
              <a:t>Or again, </a:t>
            </a:r>
          </a:p>
          <a:p>
            <a:pPr marL="630238" lvl="1" indent="-173038">
              <a:buNone/>
            </a:pPr>
            <a:r>
              <a:rPr lang="en-US" sz="3100" b="1" i="1" dirty="0">
                <a:solidFill>
                  <a:srgbClr val="7030A0"/>
                </a:solidFill>
                <a:latin typeface="Cambria" panose="02040503050406030204" pitchFamily="18" charset="0"/>
                <a:ea typeface="Cambria" panose="02040503050406030204" pitchFamily="18" charset="0"/>
              </a:rPr>
              <a:t>“I will be to him a father, and he shall be to me a son”</a:t>
            </a:r>
            <a:r>
              <a:rPr lang="en-US" sz="3100" i="1" dirty="0">
                <a:solidFill>
                  <a:srgbClr val="7030A0"/>
                </a:solidFill>
                <a:latin typeface="Cambria" panose="02040503050406030204" pitchFamily="18" charset="0"/>
                <a:ea typeface="Cambria" panose="02040503050406030204" pitchFamily="18" charset="0"/>
              </a:rPr>
              <a:t>? </a:t>
            </a:r>
          </a:p>
          <a:p>
            <a:pPr marL="630238" lvl="1" indent="-173038">
              <a:buNone/>
            </a:pPr>
            <a:endParaRPr lang="en-US" sz="1100" i="1" dirty="0">
              <a:solidFill>
                <a:srgbClr val="000099"/>
              </a:solidFill>
              <a:latin typeface="Cambria" panose="02040503050406030204" pitchFamily="18" charset="0"/>
              <a:ea typeface="Cambria" panose="02040503050406030204" pitchFamily="18" charset="0"/>
            </a:endParaRPr>
          </a:p>
          <a:p>
            <a:r>
              <a:rPr lang="en-US" sz="3400" dirty="0"/>
              <a:t>Like Psalm 2, 2 Sam. 7 was considered by many Jews to be a </a:t>
            </a:r>
            <a:r>
              <a:rPr lang="en-US" sz="3400" b="1" i="1" dirty="0"/>
              <a:t>messianic prophecy</a:t>
            </a:r>
            <a:r>
              <a:rPr lang="en-US" sz="3400" dirty="0"/>
              <a:t> (cf. John 7:47). </a:t>
            </a:r>
          </a:p>
          <a:p>
            <a:r>
              <a:rPr lang="en-US" sz="3400" b="1" i="1" dirty="0"/>
              <a:t>Some</a:t>
            </a:r>
            <a:r>
              <a:rPr lang="en-US" sz="3400" dirty="0"/>
              <a:t> aspects of the prophecy were fulfilled in David’s </a:t>
            </a:r>
            <a:r>
              <a:rPr lang="en-US" sz="3400" b="1" i="1" dirty="0"/>
              <a:t>immediate</a:t>
            </a:r>
            <a:r>
              <a:rPr lang="en-US" sz="3400" dirty="0"/>
              <a:t> descendant, Solomon (i.e., the building of the original temple). </a:t>
            </a:r>
          </a:p>
          <a:p>
            <a:r>
              <a:rPr lang="en-US" sz="3400" dirty="0"/>
              <a:t>Other aspects of the prophecy, were fulfilled by Solomon and David’s later descendants (e.g. being “disciplined by the rod of men” when he “commits iniquity”). </a:t>
            </a:r>
          </a:p>
          <a:p>
            <a:r>
              <a:rPr lang="en-US" sz="3400" dirty="0"/>
              <a:t>But the </a:t>
            </a:r>
            <a:r>
              <a:rPr lang="en-US" sz="3400" b="1" i="1" dirty="0"/>
              <a:t>ultimate</a:t>
            </a:r>
            <a:r>
              <a:rPr lang="en-US" sz="3400" dirty="0"/>
              <a:t> fulfillment of this prophesy – a Davidic descendant whose </a:t>
            </a:r>
            <a:r>
              <a:rPr lang="en-US" sz="3400" b="1" i="1" dirty="0"/>
              <a:t>throne</a:t>
            </a:r>
            <a:r>
              <a:rPr lang="en-US" sz="3400" dirty="0"/>
              <a:t> would be e</a:t>
            </a:r>
            <a:r>
              <a:rPr lang="en-US" sz="3400" b="1" i="1" dirty="0"/>
              <a:t>stablished forever </a:t>
            </a:r>
            <a:r>
              <a:rPr lang="en-US" sz="3400" dirty="0"/>
              <a:t>– occurred at the exaltation of Jesus to the right hand of the throne of God.</a:t>
            </a:r>
          </a:p>
          <a:p>
            <a:r>
              <a:rPr lang="en-US" sz="3400" dirty="0"/>
              <a:t>Thus this passage proves that Jesus is superior to the angels because He is the </a:t>
            </a:r>
            <a:r>
              <a:rPr lang="en-US" sz="3400" b="1" i="1" dirty="0"/>
              <a:t>ultimate Son of God who now reigns as the ultimate messianic king</a:t>
            </a:r>
            <a:r>
              <a:rPr lang="en-US" sz="3400" dirty="0"/>
              <a:t>.</a:t>
            </a:r>
          </a:p>
        </p:txBody>
      </p:sp>
      <p:sp>
        <p:nvSpPr>
          <p:cNvPr id="6" name="TextBox 5">
            <a:extLst>
              <a:ext uri="{FF2B5EF4-FFF2-40B4-BE49-F238E27FC236}">
                <a16:creationId xmlns:a16="http://schemas.microsoft.com/office/drawing/2014/main" id="{149460D5-DB4F-49AA-884F-4056E6F76080}"/>
              </a:ext>
            </a:extLst>
          </p:cNvPr>
          <p:cNvSpPr txBox="1"/>
          <p:nvPr/>
        </p:nvSpPr>
        <p:spPr>
          <a:xfrm>
            <a:off x="0"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 K. Beale and D. A. Carson. </a:t>
            </a:r>
            <a:r>
              <a:rPr lang="en-US" i="1" dirty="0"/>
              <a:t>Commentary on the NT Use of the OT </a:t>
            </a:r>
            <a:r>
              <a:rPr lang="en-US" dirty="0"/>
              <a:t>(p. 929). Baker Publishing</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096836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p:cTn id="14"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5">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 calcmode="lin" valueType="num">
                                      <p:cBhvr>
                                        <p:cTn id="21"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23" dur="500"/>
                                        <p:tgtEl>
                                          <p:spTgt spid="5">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7" end="7"/>
                                            </p:txEl>
                                          </p:spTgt>
                                        </p:tgtEl>
                                        <p:attrNameLst>
                                          <p:attrName>style.visibility</p:attrName>
                                        </p:attrNameLst>
                                      </p:cBhvr>
                                      <p:to>
                                        <p:strVal val="visible"/>
                                      </p:to>
                                    </p:set>
                                    <p:anim calcmode="lin" valueType="num">
                                      <p:cBhvr>
                                        <p:cTn id="28"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30"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608292"/>
          </a:xfrm>
        </p:spPr>
        <p:txBody>
          <a:bodyPr/>
          <a:lstStyle/>
          <a:p>
            <a:r>
              <a:rPr lang="en-US" sz="3600" dirty="0">
                <a:solidFill>
                  <a:srgbClr val="002060"/>
                </a:solidFill>
              </a:rPr>
              <a:t>The Inferior Position of the Angels (1:6–7)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43611"/>
            <a:ext cx="8398352" cy="5898469"/>
          </a:xfrm>
        </p:spPr>
        <p:txBody>
          <a:bodyPr>
            <a:normAutofit fontScale="92500" lnSpcReduction="20000"/>
          </a:bodyPr>
          <a:lstStyle/>
          <a:p>
            <a:pPr marL="173038" indent="-173038">
              <a:buNone/>
            </a:pPr>
            <a:r>
              <a:rPr lang="en-US" sz="3600" baseline="30000" dirty="0">
                <a:latin typeface="Candara" panose="020E0502030303020204" pitchFamily="34" charset="0"/>
                <a:ea typeface="Cambria" panose="02040503050406030204" pitchFamily="18" charset="0"/>
              </a:rPr>
              <a:t>6</a:t>
            </a:r>
            <a:r>
              <a:rPr lang="en-US" sz="3600" i="1" dirty="0">
                <a:solidFill>
                  <a:srgbClr val="000099"/>
                </a:solidFill>
                <a:latin typeface="Cambria" panose="02040503050406030204" pitchFamily="18" charset="0"/>
                <a:ea typeface="Cambria" panose="02040503050406030204" pitchFamily="18" charset="0"/>
              </a:rPr>
              <a:t> And again, when he brings the </a:t>
            </a:r>
            <a:r>
              <a:rPr lang="en-US" sz="3600" b="1" i="1" dirty="0">
                <a:solidFill>
                  <a:srgbClr val="000099"/>
                </a:solidFill>
                <a:latin typeface="Cambria" panose="02040503050406030204" pitchFamily="18" charset="0"/>
                <a:ea typeface="Cambria" panose="02040503050406030204" pitchFamily="18" charset="0"/>
              </a:rPr>
              <a:t>firstborn</a:t>
            </a:r>
            <a:r>
              <a:rPr lang="en-US" sz="3600" i="1" dirty="0">
                <a:solidFill>
                  <a:srgbClr val="000099"/>
                </a:solidFill>
                <a:latin typeface="Cambria" panose="02040503050406030204" pitchFamily="18" charset="0"/>
                <a:ea typeface="Cambria" panose="02040503050406030204" pitchFamily="18" charset="0"/>
              </a:rPr>
              <a:t> into the world, he says, </a:t>
            </a:r>
          </a:p>
          <a:p>
            <a:pPr marL="630238" lvl="1" indent="-173038">
              <a:buNone/>
            </a:pPr>
            <a:r>
              <a:rPr lang="en-US" sz="3100" i="1" dirty="0">
                <a:solidFill>
                  <a:srgbClr val="7030A0"/>
                </a:solidFill>
                <a:latin typeface="Cambria" panose="02040503050406030204" pitchFamily="18" charset="0"/>
                <a:ea typeface="Cambria" panose="02040503050406030204" pitchFamily="18" charset="0"/>
              </a:rPr>
              <a:t>“Let all God's angels worship him.” </a:t>
            </a:r>
          </a:p>
          <a:p>
            <a:pPr marL="630238" lvl="1" indent="-173038">
              <a:buNone/>
            </a:pPr>
            <a:endParaRPr lang="en-US" sz="1700" i="1" dirty="0">
              <a:solidFill>
                <a:srgbClr val="000099"/>
              </a:solidFill>
              <a:latin typeface="Cambria" panose="02040503050406030204" pitchFamily="18" charset="0"/>
              <a:ea typeface="Cambria" panose="02040503050406030204" pitchFamily="18" charset="0"/>
            </a:endParaRPr>
          </a:p>
          <a:p>
            <a:r>
              <a:rPr lang="en-US" dirty="0"/>
              <a:t>The term “</a:t>
            </a:r>
            <a:r>
              <a:rPr lang="en-US" sz="3200" i="1" dirty="0">
                <a:solidFill>
                  <a:srgbClr val="000099"/>
                </a:solidFill>
                <a:latin typeface="Cambria" panose="02040503050406030204" pitchFamily="18" charset="0"/>
                <a:ea typeface="Cambria" panose="02040503050406030204" pitchFamily="18" charset="0"/>
              </a:rPr>
              <a:t>firstborn</a:t>
            </a:r>
            <a:r>
              <a:rPr lang="en-US" dirty="0"/>
              <a:t>”(</a:t>
            </a:r>
            <a:r>
              <a:rPr lang="en-US" i="1" dirty="0" err="1"/>
              <a:t>prototokon</a:t>
            </a:r>
            <a:r>
              <a:rPr lang="en-US" dirty="0"/>
              <a:t>) continues the idea of sonship established thus far in Hebrews. </a:t>
            </a:r>
          </a:p>
          <a:p>
            <a:r>
              <a:rPr lang="en-US" dirty="0"/>
              <a:t>In the ancient world this term most often referred to the (human or animal) child first born to a mother. </a:t>
            </a:r>
          </a:p>
          <a:p>
            <a:r>
              <a:rPr lang="en-US" dirty="0"/>
              <a:t>Furthermore, it had strong religious overtones in the consecration of the firstborn to Yahweh (e.g., Ex. 13:2, 15; 22:29; Lev. 27:26; Num. 3:13). </a:t>
            </a:r>
          </a:p>
          <a:p>
            <a:r>
              <a:rPr lang="en-US" dirty="0"/>
              <a:t>A firstborn son had a special place in the heart of his father (e.g., 2 Sam. 13:36–37; 1 Chron. 3:1), shared the father’s authority, and inherited the lion’s share of his property.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40409119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a:pPr>
            <a:r>
              <a:rPr lang="en-US" sz="3600" b="1" dirty="0">
                <a:solidFill>
                  <a:schemeClr val="bg1">
                    <a:lumMod val="50000"/>
                  </a:schemeClr>
                </a:solidFill>
              </a:rPr>
              <a:t>We Have a Definitive and Final Revelation in the Son (1:1-4)</a:t>
            </a:r>
          </a:p>
          <a:p>
            <a:pPr marL="571500" indent="-571500">
              <a:buFont typeface="+mj-lt"/>
              <a:buAutoNum type="romanUcPeriod"/>
            </a:pPr>
            <a:r>
              <a:rPr lang="en-US" sz="3600" b="1" dirty="0"/>
              <a:t>Don’t Abandon the Son Since He is Greater Than the Angels (1:5-2:18)</a:t>
            </a:r>
          </a:p>
          <a:p>
            <a:pPr marL="1028700" lvl="1" indent="-571500">
              <a:buFont typeface="+mj-lt"/>
              <a:buAutoNum type="alphaUcPeriod"/>
            </a:pPr>
            <a:r>
              <a:rPr lang="en-US" sz="3200" dirty="0"/>
              <a:t>The Son’s Nature and Reign Show He Is Greater Than the Angels (1:5-14)</a:t>
            </a:r>
          </a:p>
          <a:p>
            <a:pPr marL="1028700" lvl="1" indent="-571500">
              <a:buFont typeface="+mj-lt"/>
              <a:buAutoNum type="alphaUcPeriod"/>
            </a:pPr>
            <a:r>
              <a:rPr lang="en-US" sz="3200" b="1" i="1" dirty="0"/>
              <a:t>Warning</a:t>
            </a:r>
            <a:r>
              <a:rPr lang="en-US" sz="3200" dirty="0"/>
              <a:t>: Don’t Drift Away (2:1-4)</a:t>
            </a:r>
          </a:p>
          <a:p>
            <a:pPr marL="1028700" lvl="1" indent="-571500">
              <a:buFont typeface="+mj-lt"/>
              <a:buAutoNum type="alphaUcPeriod"/>
            </a:pPr>
            <a:r>
              <a:rPr lang="en-US" sz="3200" dirty="0"/>
              <a:t>The Coming World Subjected to the Son (2:5-18)</a:t>
            </a:r>
          </a:p>
        </p:txBody>
      </p:sp>
      <p:sp>
        <p:nvSpPr>
          <p:cNvPr id="4" name="TextBox 3">
            <a:extLst>
              <a:ext uri="{FF2B5EF4-FFF2-40B4-BE49-F238E27FC236}">
                <a16:creationId xmlns:a16="http://schemas.microsoft.com/office/drawing/2014/main" id="{3D1C379B-DE3D-4E97-976C-D646DDA65AF3}"/>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2708685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608292"/>
          </a:xfrm>
        </p:spPr>
        <p:txBody>
          <a:bodyPr/>
          <a:lstStyle/>
          <a:p>
            <a:r>
              <a:rPr lang="en-US" sz="3600" dirty="0">
                <a:solidFill>
                  <a:srgbClr val="002060"/>
                </a:solidFill>
              </a:rPr>
              <a:t>The Inferior Position of the Angels (1:6–7)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43611"/>
            <a:ext cx="8398352" cy="5898469"/>
          </a:xfrm>
        </p:spPr>
        <p:txBody>
          <a:bodyPr>
            <a:normAutofit fontScale="92500" lnSpcReduction="20000"/>
          </a:bodyPr>
          <a:lstStyle/>
          <a:p>
            <a:pPr marL="173038" indent="-173038">
              <a:buNone/>
            </a:pPr>
            <a:r>
              <a:rPr lang="en-US" sz="3600" baseline="30000" dirty="0">
                <a:latin typeface="Candara" panose="020E0502030303020204" pitchFamily="34" charset="0"/>
                <a:ea typeface="Cambria" panose="02040503050406030204" pitchFamily="18" charset="0"/>
              </a:rPr>
              <a:t>6</a:t>
            </a:r>
            <a:r>
              <a:rPr lang="en-US" sz="3600" i="1" dirty="0">
                <a:solidFill>
                  <a:srgbClr val="000099"/>
                </a:solidFill>
                <a:latin typeface="Cambria" panose="02040503050406030204" pitchFamily="18" charset="0"/>
                <a:ea typeface="Cambria" panose="02040503050406030204" pitchFamily="18" charset="0"/>
              </a:rPr>
              <a:t> And again, when he brings the </a:t>
            </a:r>
            <a:r>
              <a:rPr lang="en-US" sz="3600" b="1" i="1" dirty="0">
                <a:solidFill>
                  <a:srgbClr val="000099"/>
                </a:solidFill>
                <a:latin typeface="Cambria" panose="02040503050406030204" pitchFamily="18" charset="0"/>
                <a:ea typeface="Cambria" panose="02040503050406030204" pitchFamily="18" charset="0"/>
              </a:rPr>
              <a:t>firstborn</a:t>
            </a:r>
            <a:r>
              <a:rPr lang="en-US" sz="3600" i="1" dirty="0">
                <a:solidFill>
                  <a:srgbClr val="000099"/>
                </a:solidFill>
                <a:latin typeface="Cambria" panose="02040503050406030204" pitchFamily="18" charset="0"/>
                <a:ea typeface="Cambria" panose="02040503050406030204" pitchFamily="18" charset="0"/>
              </a:rPr>
              <a:t> into the world, he says, </a:t>
            </a:r>
          </a:p>
          <a:p>
            <a:pPr marL="630238" lvl="1" indent="-173038">
              <a:buNone/>
            </a:pPr>
            <a:r>
              <a:rPr lang="en-US" sz="3100" i="1" dirty="0">
                <a:solidFill>
                  <a:srgbClr val="7030A0"/>
                </a:solidFill>
                <a:latin typeface="Cambria" panose="02040503050406030204" pitchFamily="18" charset="0"/>
                <a:ea typeface="Cambria" panose="02040503050406030204" pitchFamily="18" charset="0"/>
              </a:rPr>
              <a:t>“Let all God's angels worship him.” </a:t>
            </a:r>
          </a:p>
          <a:p>
            <a:pPr marL="630238" lvl="1" indent="-173038">
              <a:buNone/>
            </a:pPr>
            <a:endParaRPr lang="en-US" sz="1700" i="1" dirty="0">
              <a:solidFill>
                <a:srgbClr val="000099"/>
              </a:solidFill>
              <a:latin typeface="Cambria" panose="02040503050406030204" pitchFamily="18" charset="0"/>
              <a:ea typeface="Cambria" panose="02040503050406030204" pitchFamily="18" charset="0"/>
            </a:endParaRPr>
          </a:p>
          <a:p>
            <a:r>
              <a:rPr lang="en-US" dirty="0"/>
              <a:t>The reference to “</a:t>
            </a:r>
            <a:r>
              <a:rPr lang="en-US" sz="3200" i="1" dirty="0">
                <a:solidFill>
                  <a:srgbClr val="000099"/>
                </a:solidFill>
                <a:latin typeface="Cambria" panose="02040503050406030204" pitchFamily="18" charset="0"/>
                <a:ea typeface="Cambria" panose="02040503050406030204" pitchFamily="18" charset="0"/>
              </a:rPr>
              <a:t>firstborn</a:t>
            </a:r>
            <a:r>
              <a:rPr lang="en-US" dirty="0"/>
              <a:t>”(</a:t>
            </a:r>
            <a:r>
              <a:rPr lang="en-US" i="1" dirty="0" err="1"/>
              <a:t>prototokon</a:t>
            </a:r>
            <a:r>
              <a:rPr lang="en-US" dirty="0"/>
              <a:t>) may be an allusion to Psalm 89:27 which refers to God exalting David above the kings of the earth. </a:t>
            </a:r>
          </a:p>
          <a:p>
            <a:r>
              <a:rPr lang="en-US" dirty="0"/>
              <a:t>Significantly in light of Hebrews use of Psalm 2:7 and 2 Sam. 7:14 in 1:5, God says in Psalm 89 that David will call Him “</a:t>
            </a:r>
            <a:r>
              <a:rPr lang="en-US" i="1" dirty="0">
                <a:solidFill>
                  <a:srgbClr val="000099"/>
                </a:solidFill>
                <a:latin typeface="Cambria" panose="02040503050406030204" pitchFamily="18" charset="0"/>
                <a:ea typeface="Cambria" panose="02040503050406030204" pitchFamily="18" charset="0"/>
              </a:rPr>
              <a:t>Father</a:t>
            </a:r>
            <a:r>
              <a:rPr lang="en-US" dirty="0"/>
              <a:t>” and He will make David the “</a:t>
            </a:r>
            <a:r>
              <a:rPr lang="en-US" sz="3200" b="1" i="1" dirty="0">
                <a:solidFill>
                  <a:srgbClr val="000099"/>
                </a:solidFill>
                <a:latin typeface="Cambria" panose="02040503050406030204" pitchFamily="18" charset="0"/>
                <a:ea typeface="Cambria" panose="02040503050406030204" pitchFamily="18" charset="0"/>
              </a:rPr>
              <a:t>firstborn</a:t>
            </a:r>
            <a:r>
              <a:rPr lang="en-US" i="1" dirty="0">
                <a:solidFill>
                  <a:srgbClr val="000099"/>
                </a:solidFill>
                <a:latin typeface="Cambria" panose="02040503050406030204" pitchFamily="18" charset="0"/>
                <a:ea typeface="Cambria" panose="02040503050406030204" pitchFamily="18" charset="0"/>
              </a:rPr>
              <a:t>, the highest of the kings of the earth</a:t>
            </a:r>
            <a:r>
              <a:rPr lang="en-US" dirty="0"/>
              <a:t>”. (Psalm 89:26-27).</a:t>
            </a:r>
          </a:p>
          <a:p>
            <a:r>
              <a:rPr lang="en-US" dirty="0"/>
              <a:t>This, then, continues the theme of the unique relationship of the Messiah as God’s Son, that the writer of Hebrews has been seeking to establish to this point.</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 K. Beale and D. A. Carson; </a:t>
            </a:r>
            <a:r>
              <a:rPr lang="en-US" i="1" dirty="0"/>
              <a:t>Commentary on the NT Use of the OT – Hebrews</a:t>
            </a:r>
            <a:r>
              <a:rPr lang="en-US" dirty="0"/>
              <a:t>; p. 930</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50963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p:cTn id="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5">
                                            <p:txEl>
                                              <p:pRg st="4" end="4"/>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5" end="5"/>
                                            </p:txEl>
                                          </p:spTgt>
                                        </p:tgtEl>
                                        <p:attrNameLst>
                                          <p:attrName>style.visibility</p:attrName>
                                        </p:attrNameLst>
                                      </p:cBhvr>
                                      <p:to>
                                        <p:strVal val="visible"/>
                                      </p:to>
                                    </p:set>
                                    <p:anim calcmode="lin" valueType="num">
                                      <p:cBhvr>
                                        <p:cTn id="14"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1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529803"/>
          </a:xfrm>
        </p:spPr>
        <p:txBody>
          <a:bodyPr/>
          <a:lstStyle/>
          <a:p>
            <a:r>
              <a:rPr lang="en-US" sz="3600" dirty="0">
                <a:solidFill>
                  <a:srgbClr val="002060"/>
                </a:solidFill>
              </a:rPr>
              <a:t>The Inferior Position of the Angels (1:6–7)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00443"/>
            <a:ext cx="8398352" cy="5819979"/>
          </a:xfrm>
        </p:spPr>
        <p:txBody>
          <a:bodyPr>
            <a:normAutofit/>
          </a:bodyPr>
          <a:lstStyle/>
          <a:p>
            <a:pPr marL="173038" indent="-173038">
              <a:buNone/>
            </a:pPr>
            <a:r>
              <a:rPr lang="en-US" sz="2800" baseline="30000" dirty="0">
                <a:latin typeface="Candara" panose="020E0502030303020204" pitchFamily="34" charset="0"/>
                <a:ea typeface="Cambria" panose="02040503050406030204" pitchFamily="18" charset="0"/>
              </a:rPr>
              <a:t>6</a:t>
            </a:r>
            <a:r>
              <a:rPr lang="en-US" sz="2800" i="1" dirty="0">
                <a:solidFill>
                  <a:srgbClr val="000099"/>
                </a:solidFill>
                <a:latin typeface="Cambria" panose="02040503050406030204" pitchFamily="18" charset="0"/>
                <a:ea typeface="Cambria" panose="02040503050406030204" pitchFamily="18" charset="0"/>
              </a:rPr>
              <a:t> And again, when he brings the firstborn into the </a:t>
            </a:r>
            <a:r>
              <a:rPr lang="en-US" sz="2800" b="1" i="1" dirty="0">
                <a:solidFill>
                  <a:srgbClr val="000099"/>
                </a:solidFill>
                <a:latin typeface="Cambria" panose="02040503050406030204" pitchFamily="18" charset="0"/>
                <a:ea typeface="Cambria" panose="02040503050406030204" pitchFamily="18" charset="0"/>
              </a:rPr>
              <a:t>world</a:t>
            </a:r>
            <a:r>
              <a:rPr lang="en-US" sz="2800" i="1" dirty="0">
                <a:solidFill>
                  <a:srgbClr val="000099"/>
                </a:solidFill>
                <a:latin typeface="Cambria" panose="02040503050406030204" pitchFamily="18" charset="0"/>
                <a:ea typeface="Cambria" panose="02040503050406030204" pitchFamily="18" charset="0"/>
              </a:rPr>
              <a:t>,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“Let all God's angels worship him.” </a:t>
            </a:r>
          </a:p>
          <a:p>
            <a:pPr marL="173038" indent="-173038">
              <a:buNone/>
            </a:pPr>
            <a:r>
              <a:rPr lang="en-US" sz="2900" baseline="30000" dirty="0">
                <a:latin typeface="Candara" panose="020E0502030303020204" pitchFamily="34" charset="0"/>
                <a:ea typeface="Cambria" panose="02040503050406030204" pitchFamily="18" charset="0"/>
              </a:rPr>
              <a:t>7</a:t>
            </a:r>
            <a:r>
              <a:rPr lang="en-US" sz="2800" i="1" dirty="0">
                <a:solidFill>
                  <a:srgbClr val="000099"/>
                </a:solidFill>
                <a:latin typeface="Cambria" panose="02040503050406030204" pitchFamily="18" charset="0"/>
                <a:ea typeface="Cambria" panose="02040503050406030204" pitchFamily="18" charset="0"/>
              </a:rPr>
              <a:t> Of the angels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“He makes his angels winds, and his ministers a flame of fire.” </a:t>
            </a:r>
          </a:p>
          <a:p>
            <a:pPr marL="630238" lvl="1" indent="-173038">
              <a:buNone/>
            </a:pPr>
            <a:endParaRPr lang="en-US" sz="1100" i="1" dirty="0">
              <a:solidFill>
                <a:srgbClr val="000099"/>
              </a:solidFill>
              <a:latin typeface="Cambria" panose="02040503050406030204" pitchFamily="18" charset="0"/>
              <a:ea typeface="Cambria" panose="02040503050406030204" pitchFamily="18" charset="0"/>
            </a:endParaRPr>
          </a:p>
          <a:p>
            <a:r>
              <a:rPr lang="en-US" dirty="0"/>
              <a:t>“</a:t>
            </a:r>
            <a:r>
              <a:rPr lang="en-US" sz="3200" i="1" dirty="0">
                <a:solidFill>
                  <a:srgbClr val="000099"/>
                </a:solidFill>
                <a:latin typeface="Cambria" panose="02040503050406030204" pitchFamily="18" charset="0"/>
                <a:ea typeface="Cambria" panose="02040503050406030204" pitchFamily="18" charset="0"/>
              </a:rPr>
              <a:t>World</a:t>
            </a:r>
            <a:r>
              <a:rPr lang="en-US" dirty="0"/>
              <a:t>” (</a:t>
            </a:r>
            <a:r>
              <a:rPr lang="en-US" i="1" dirty="0" err="1"/>
              <a:t>oikoumenen</a:t>
            </a:r>
            <a:r>
              <a:rPr lang="en-US" dirty="0"/>
              <a:t>) refers not to planet earth, but rather to the </a:t>
            </a:r>
            <a:r>
              <a:rPr lang="en-US" b="1" i="1" dirty="0"/>
              <a:t>heavenly realm</a:t>
            </a:r>
            <a:r>
              <a:rPr lang="en-US" dirty="0"/>
              <a:t>. </a:t>
            </a:r>
          </a:p>
          <a:p>
            <a:r>
              <a:rPr lang="en-US" dirty="0"/>
              <a:t>This interpretation is reenforced by the author’s use of the same word speaking of the heavenly realm in 2:5 and fits well in the immediate context, which focuses on the exaltation of the Son to the right hand of God.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29939303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 calcmode="lin" valueType="num">
                                      <p:cBhvr>
                                        <p:cTn id="7"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529803"/>
          </a:xfrm>
        </p:spPr>
        <p:txBody>
          <a:bodyPr/>
          <a:lstStyle/>
          <a:p>
            <a:r>
              <a:rPr lang="en-US" sz="3600" dirty="0">
                <a:solidFill>
                  <a:srgbClr val="002060"/>
                </a:solidFill>
              </a:rPr>
              <a:t>The Inferior Position of the Angels (1:6–7)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00443"/>
            <a:ext cx="8398352" cy="5819979"/>
          </a:xfrm>
        </p:spPr>
        <p:txBody>
          <a:bodyPr>
            <a:normAutofit fontScale="92500" lnSpcReduction="10000"/>
          </a:bodyPr>
          <a:lstStyle/>
          <a:p>
            <a:pPr marL="173038" indent="-173038">
              <a:buNone/>
            </a:pPr>
            <a:r>
              <a:rPr lang="en-US" sz="2800" baseline="30000" dirty="0">
                <a:latin typeface="Candara" panose="020E0502030303020204" pitchFamily="34" charset="0"/>
                <a:ea typeface="Cambria" panose="02040503050406030204" pitchFamily="18" charset="0"/>
              </a:rPr>
              <a:t>6</a:t>
            </a:r>
            <a:r>
              <a:rPr lang="en-US" sz="2800" i="1" dirty="0">
                <a:solidFill>
                  <a:srgbClr val="000099"/>
                </a:solidFill>
                <a:latin typeface="Cambria" panose="02040503050406030204" pitchFamily="18" charset="0"/>
                <a:ea typeface="Cambria" panose="02040503050406030204" pitchFamily="18" charset="0"/>
              </a:rPr>
              <a:t> And again, when he brings the firstborn into the world,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“Let all God's angels worship him.” </a:t>
            </a:r>
          </a:p>
          <a:p>
            <a:pPr marL="173038" indent="-173038">
              <a:buNone/>
            </a:pPr>
            <a:r>
              <a:rPr lang="en-US" sz="2900" baseline="30000" dirty="0">
                <a:latin typeface="Candara" panose="020E0502030303020204" pitchFamily="34" charset="0"/>
                <a:ea typeface="Cambria" panose="02040503050406030204" pitchFamily="18" charset="0"/>
              </a:rPr>
              <a:t>7</a:t>
            </a:r>
            <a:r>
              <a:rPr lang="en-US" sz="2800" i="1" dirty="0">
                <a:solidFill>
                  <a:srgbClr val="000099"/>
                </a:solidFill>
                <a:latin typeface="Cambria" panose="02040503050406030204" pitchFamily="18" charset="0"/>
                <a:ea typeface="Cambria" panose="02040503050406030204" pitchFamily="18" charset="0"/>
              </a:rPr>
              <a:t> Of the angels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“He makes his angels winds, and his ministers a flame of fire.” </a:t>
            </a:r>
          </a:p>
          <a:p>
            <a:pPr marL="630238" lvl="1" indent="-173038">
              <a:buNone/>
            </a:pPr>
            <a:endParaRPr lang="en-US" sz="1100" i="1" dirty="0">
              <a:solidFill>
                <a:srgbClr val="000099"/>
              </a:solidFill>
              <a:latin typeface="Cambria" panose="02040503050406030204" pitchFamily="18" charset="0"/>
              <a:ea typeface="Cambria" panose="02040503050406030204" pitchFamily="18" charset="0"/>
            </a:endParaRPr>
          </a:p>
          <a:p>
            <a:r>
              <a:rPr lang="en-US" dirty="0"/>
              <a:t>Verses 6–7 present the angels in </a:t>
            </a:r>
            <a:r>
              <a:rPr lang="en-US" b="1" i="1" dirty="0"/>
              <a:t>two</a:t>
            </a:r>
            <a:r>
              <a:rPr lang="en-US" dirty="0"/>
              <a:t> activities that imply their subordination to the Son. </a:t>
            </a:r>
          </a:p>
          <a:p>
            <a:pPr lvl="1"/>
            <a:r>
              <a:rPr lang="en-US" dirty="0"/>
              <a:t>With the quote of Deut. 32:43 (or possibly Psalm 97:7) they are exhorted to “</a:t>
            </a:r>
            <a:r>
              <a:rPr lang="en-US" sz="2800" i="1" dirty="0">
                <a:solidFill>
                  <a:srgbClr val="000099"/>
                </a:solidFill>
                <a:latin typeface="Cambria" panose="02040503050406030204" pitchFamily="18" charset="0"/>
                <a:ea typeface="Cambria" panose="02040503050406030204" pitchFamily="18" charset="0"/>
              </a:rPr>
              <a:t>worship</a:t>
            </a:r>
            <a:r>
              <a:rPr lang="en-US" dirty="0"/>
              <a:t>” the Son, an act that implies the Son’s deity. </a:t>
            </a:r>
          </a:p>
          <a:p>
            <a:pPr lvl="1"/>
            <a:r>
              <a:rPr lang="en-US" dirty="0"/>
              <a:t>Psalm 104:4 expresses their role as servants of God—a theme made more clear by the author’s use of this passage later in Hebrews 1:14: “</a:t>
            </a:r>
            <a:r>
              <a:rPr lang="en-US" i="1" dirty="0">
                <a:solidFill>
                  <a:srgbClr val="000099"/>
                </a:solidFill>
                <a:latin typeface="Cambria" panose="02040503050406030204" pitchFamily="18" charset="0"/>
                <a:ea typeface="Cambria" panose="02040503050406030204" pitchFamily="18" charset="0"/>
              </a:rPr>
              <a:t>Are not all angels ministering spirits sent to serve those who will inherit salvation?</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5397313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 calcmode="lin" valueType="num">
                                      <p:cBhvr>
                                        <p:cTn id="7"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5">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7" end="7"/>
                                            </p:txEl>
                                          </p:spTgt>
                                        </p:tgtEl>
                                        <p:attrNameLst>
                                          <p:attrName>style.visibility</p:attrName>
                                        </p:attrNameLst>
                                      </p:cBhvr>
                                      <p:to>
                                        <p:strVal val="visible"/>
                                      </p:to>
                                    </p:set>
                                    <p:anim calcmode="lin" valueType="num">
                                      <p:cBhvr>
                                        <p:cTn id="14"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529803"/>
          </a:xfrm>
        </p:spPr>
        <p:txBody>
          <a:bodyPr/>
          <a:lstStyle/>
          <a:p>
            <a:r>
              <a:rPr lang="en-US" sz="3600" dirty="0">
                <a:solidFill>
                  <a:srgbClr val="002060"/>
                </a:solidFill>
              </a:rPr>
              <a:t>The Inferior Position of the Angels (1:6–7)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00443"/>
            <a:ext cx="8398352" cy="5819979"/>
          </a:xfrm>
        </p:spPr>
        <p:txBody>
          <a:bodyPr>
            <a:normAutofit fontScale="85000" lnSpcReduction="10000"/>
          </a:bodyPr>
          <a:lstStyle/>
          <a:p>
            <a:pPr marL="173038" indent="-173038">
              <a:buNone/>
            </a:pPr>
            <a:r>
              <a:rPr lang="en-US" sz="2800" baseline="30000" dirty="0">
                <a:latin typeface="Candara" panose="020E0502030303020204" pitchFamily="34" charset="0"/>
                <a:ea typeface="Cambria" panose="02040503050406030204" pitchFamily="18" charset="0"/>
              </a:rPr>
              <a:t>6</a:t>
            </a:r>
            <a:r>
              <a:rPr lang="en-US" sz="2800" i="1" dirty="0">
                <a:solidFill>
                  <a:srgbClr val="000099"/>
                </a:solidFill>
                <a:latin typeface="Cambria" panose="02040503050406030204" pitchFamily="18" charset="0"/>
                <a:ea typeface="Cambria" panose="02040503050406030204" pitchFamily="18" charset="0"/>
              </a:rPr>
              <a:t> And again, when he brings the firstborn into the world,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“Let all God's angels worship him.” </a:t>
            </a:r>
          </a:p>
          <a:p>
            <a:pPr marL="173038" indent="-173038">
              <a:buNone/>
            </a:pPr>
            <a:r>
              <a:rPr lang="en-US" sz="2900" baseline="30000" dirty="0">
                <a:latin typeface="Candara" panose="020E0502030303020204" pitchFamily="34" charset="0"/>
                <a:ea typeface="Cambria" panose="02040503050406030204" pitchFamily="18" charset="0"/>
              </a:rPr>
              <a:t>7</a:t>
            </a:r>
            <a:r>
              <a:rPr lang="en-US" sz="2800" i="1" dirty="0">
                <a:solidFill>
                  <a:srgbClr val="000099"/>
                </a:solidFill>
                <a:latin typeface="Cambria" panose="02040503050406030204" pitchFamily="18" charset="0"/>
                <a:ea typeface="Cambria" panose="02040503050406030204" pitchFamily="18" charset="0"/>
              </a:rPr>
              <a:t> Of the angels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“He makes his angels winds, and his ministers a flame of fire.” </a:t>
            </a:r>
          </a:p>
          <a:p>
            <a:pPr marL="630238" lvl="1" indent="-173038">
              <a:buNone/>
            </a:pPr>
            <a:endParaRPr lang="en-US" sz="900" i="1" dirty="0">
              <a:solidFill>
                <a:srgbClr val="000099"/>
              </a:solidFill>
              <a:latin typeface="Cambria" panose="02040503050406030204" pitchFamily="18" charset="0"/>
              <a:ea typeface="Cambria" panose="02040503050406030204" pitchFamily="18" charset="0"/>
            </a:endParaRPr>
          </a:p>
          <a:p>
            <a:r>
              <a:rPr lang="en-US" dirty="0"/>
              <a:t>In the Scriptures angels are created, heavenly beings, who primarily function as messengers for God, revealing his will or announcing key events (e.g., Gen. 19:1–22; Ex. 3:2–6; Judg. 2:1–5; Matt. 1:20–24). </a:t>
            </a:r>
          </a:p>
          <a:p>
            <a:r>
              <a:rPr lang="en-US" dirty="0"/>
              <a:t>They also serve to protect God’s people (e.g., Ex. 14:19–20; 1 Kings 19:1–8; Acts 12:7–11). </a:t>
            </a:r>
          </a:p>
          <a:p>
            <a:r>
              <a:rPr lang="en-US" dirty="0"/>
              <a:t>In contexts accentuating God’s power and majesty, angels worship him or attend his throne. </a:t>
            </a:r>
          </a:p>
          <a:p>
            <a:r>
              <a:rPr lang="en-US" dirty="0"/>
              <a:t>It is therefore of no small significance that they here are said to </a:t>
            </a:r>
            <a:r>
              <a:rPr lang="en-US" b="1" i="1" dirty="0"/>
              <a:t>worship</a:t>
            </a:r>
            <a:r>
              <a:rPr lang="en-US" dirty="0"/>
              <a:t> the Son, an implicit affirmation of His deity.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18778365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 calcmode="lin" valueType="num">
                                      <p:cBhvr>
                                        <p:cTn id="7"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5">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7" end="7"/>
                                            </p:txEl>
                                          </p:spTgt>
                                        </p:tgtEl>
                                        <p:attrNameLst>
                                          <p:attrName>style.visibility</p:attrName>
                                        </p:attrNameLst>
                                      </p:cBhvr>
                                      <p:to>
                                        <p:strVal val="visible"/>
                                      </p:to>
                                    </p:set>
                                    <p:anim calcmode="lin" valueType="num">
                                      <p:cBhvr>
                                        <p:cTn id="14"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5">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anim calcmode="lin" valueType="num">
                                      <p:cBhvr>
                                        <p:cTn id="21"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23"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894778"/>
          </a:xfrm>
        </p:spPr>
        <p:txBody>
          <a:bodyPr/>
          <a:lstStyle/>
          <a:p>
            <a:r>
              <a:rPr lang="en-US" sz="3600" dirty="0">
                <a:solidFill>
                  <a:srgbClr val="002060"/>
                </a:solidFill>
              </a:rPr>
              <a:t>The Eternality of the Son's Reign Over His Creation (1:8–12)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232282"/>
            <a:ext cx="8398352" cy="5188140"/>
          </a:xfrm>
        </p:spPr>
        <p:txBody>
          <a:bodyPr>
            <a:normAutofit/>
          </a:bodyPr>
          <a:lstStyle/>
          <a:p>
            <a:pPr marL="173038" indent="-173038">
              <a:buNone/>
            </a:pPr>
            <a:r>
              <a:rPr lang="en-US" sz="2900" baseline="30000" dirty="0">
                <a:latin typeface="Candara" panose="020E0502030303020204" pitchFamily="34" charset="0"/>
                <a:ea typeface="Cambria" panose="02040503050406030204" pitchFamily="18" charset="0"/>
              </a:rPr>
              <a:t>8</a:t>
            </a:r>
            <a:r>
              <a:rPr lang="en-US" sz="2800" i="1" dirty="0">
                <a:solidFill>
                  <a:srgbClr val="000099"/>
                </a:solidFill>
                <a:latin typeface="Cambria" panose="02040503050406030204" pitchFamily="18" charset="0"/>
                <a:ea typeface="Cambria" panose="02040503050406030204" pitchFamily="18" charset="0"/>
              </a:rPr>
              <a:t> But of the Son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“Your throne, O God, is forever and ever, the scepter of uprightness is the scepter of your kingdom. </a:t>
            </a:r>
            <a:r>
              <a:rPr lang="en-US" sz="2400" baseline="30000" dirty="0">
                <a:solidFill>
                  <a:srgbClr val="7030A0"/>
                </a:solidFill>
                <a:latin typeface="Candara" panose="020E0502030303020204" pitchFamily="34" charset="0"/>
                <a:ea typeface="Cambria" panose="02040503050406030204" pitchFamily="18" charset="0"/>
              </a:rPr>
              <a:t>9</a:t>
            </a:r>
            <a:r>
              <a:rPr lang="en-US" sz="2400" i="1" dirty="0">
                <a:solidFill>
                  <a:srgbClr val="7030A0"/>
                </a:solidFill>
                <a:latin typeface="Cambria" panose="02040503050406030204" pitchFamily="18" charset="0"/>
                <a:ea typeface="Cambria" panose="02040503050406030204" pitchFamily="18" charset="0"/>
              </a:rPr>
              <a:t> You have loved righteousness and hated wickedness; therefore God, your God, has anointed you with the oil of gladness beyond your companions.” </a:t>
            </a:r>
          </a:p>
          <a:p>
            <a:pPr marL="173038" indent="-173038">
              <a:buNone/>
            </a:pPr>
            <a:r>
              <a:rPr lang="en-US" sz="2900" baseline="30000" dirty="0">
                <a:latin typeface="Candara" panose="020E0502030303020204" pitchFamily="34" charset="0"/>
                <a:ea typeface="Cambria" panose="02040503050406030204" pitchFamily="18" charset="0"/>
              </a:rPr>
              <a:t>10</a:t>
            </a:r>
            <a:r>
              <a:rPr lang="en-US" sz="2800" i="1" dirty="0">
                <a:solidFill>
                  <a:srgbClr val="000099"/>
                </a:solidFill>
                <a:latin typeface="Cambria" panose="02040503050406030204" pitchFamily="18" charset="0"/>
                <a:ea typeface="Cambria" panose="02040503050406030204" pitchFamily="18" charset="0"/>
              </a:rPr>
              <a:t> And,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“You, Lord, laid the foundation of the earth in the beginning, and the heavens are the work of your hands; </a:t>
            </a:r>
            <a:r>
              <a:rPr lang="en-US" sz="2900" baseline="30000" dirty="0">
                <a:solidFill>
                  <a:srgbClr val="7030A0"/>
                </a:solidFill>
                <a:latin typeface="Candara" panose="020E0502030303020204" pitchFamily="34" charset="0"/>
                <a:ea typeface="Cambria" panose="02040503050406030204" pitchFamily="18" charset="0"/>
              </a:rPr>
              <a:t>11</a:t>
            </a:r>
            <a:r>
              <a:rPr lang="en-US" sz="2400" i="1" dirty="0">
                <a:solidFill>
                  <a:srgbClr val="7030A0"/>
                </a:solidFill>
                <a:latin typeface="Cambria" panose="02040503050406030204" pitchFamily="18" charset="0"/>
                <a:ea typeface="Cambria" panose="02040503050406030204" pitchFamily="18" charset="0"/>
              </a:rPr>
              <a:t> they will perish, but you remain; they will all wear out like a garment, </a:t>
            </a:r>
            <a:r>
              <a:rPr lang="en-US" sz="2900" baseline="30000" dirty="0">
                <a:solidFill>
                  <a:srgbClr val="7030A0"/>
                </a:solidFill>
                <a:latin typeface="Candara" panose="020E0502030303020204" pitchFamily="34" charset="0"/>
                <a:ea typeface="Cambria" panose="02040503050406030204" pitchFamily="18" charset="0"/>
              </a:rPr>
              <a:t>12</a:t>
            </a:r>
            <a:r>
              <a:rPr lang="en-US" sz="2400" i="1" dirty="0">
                <a:solidFill>
                  <a:srgbClr val="7030A0"/>
                </a:solidFill>
                <a:latin typeface="Cambria" panose="02040503050406030204" pitchFamily="18" charset="0"/>
                <a:ea typeface="Cambria" panose="02040503050406030204" pitchFamily="18" charset="0"/>
              </a:rPr>
              <a:t> like a robe you will roll them up, like a garment they will be changed. But you are the same, and your years will have no end.”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19752191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992888"/>
          </a:xfrm>
        </p:spPr>
        <p:txBody>
          <a:bodyPr/>
          <a:lstStyle/>
          <a:p>
            <a:r>
              <a:rPr lang="en-US" sz="3600" dirty="0">
                <a:solidFill>
                  <a:srgbClr val="002060"/>
                </a:solidFill>
              </a:rPr>
              <a:t>The Eternality of the Son's Reign Over His Creation (1:8–12)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087076"/>
            <a:ext cx="8398352" cy="5333346"/>
          </a:xfrm>
        </p:spPr>
        <p:txBody>
          <a:bodyPr>
            <a:normAutofit fontScale="92500" lnSpcReduction="10000"/>
          </a:bodyPr>
          <a:lstStyle/>
          <a:p>
            <a:r>
              <a:rPr lang="en-US" dirty="0"/>
              <a:t>The author of Hebrews </a:t>
            </a:r>
            <a:r>
              <a:rPr lang="en-US" b="1" i="1" dirty="0"/>
              <a:t>third</a:t>
            </a:r>
            <a:r>
              <a:rPr lang="en-US" dirty="0"/>
              <a:t> pair of Old Testament texts returns full attention to the Son, celebrating both his status as the divine, eternal, anointed King (1:8–9) and his role as builder and terminator of the cosmos (1:10–12). </a:t>
            </a:r>
          </a:p>
          <a:p>
            <a:r>
              <a:rPr lang="en-US" dirty="0"/>
              <a:t>These two passages focus on </a:t>
            </a:r>
            <a:r>
              <a:rPr lang="en-US" b="1" i="1" dirty="0"/>
              <a:t>three</a:t>
            </a:r>
            <a:r>
              <a:rPr lang="en-US" dirty="0"/>
              <a:t> overarching themes. </a:t>
            </a:r>
          </a:p>
          <a:p>
            <a:pPr marL="971550" lvl="1" indent="-514350">
              <a:buFont typeface="+mj-lt"/>
              <a:buAutoNum type="arabicPeriod"/>
            </a:pPr>
            <a:r>
              <a:rPr lang="en-US" dirty="0"/>
              <a:t>They speak of the Son’s </a:t>
            </a:r>
            <a:r>
              <a:rPr lang="en-US" b="1" dirty="0"/>
              <a:t>authority</a:t>
            </a:r>
            <a:r>
              <a:rPr lang="en-US" dirty="0"/>
              <a:t>. </a:t>
            </a:r>
          </a:p>
          <a:p>
            <a:pPr lvl="2"/>
            <a:r>
              <a:rPr lang="en-US" dirty="0"/>
              <a:t>The Son sits on a “</a:t>
            </a:r>
            <a:r>
              <a:rPr lang="en-US" sz="2400" i="1" dirty="0">
                <a:solidFill>
                  <a:srgbClr val="000099"/>
                </a:solidFill>
                <a:latin typeface="Cambria" panose="02040503050406030204" pitchFamily="18" charset="0"/>
                <a:ea typeface="Cambria" panose="02040503050406030204" pitchFamily="18" charset="0"/>
              </a:rPr>
              <a:t>throne</a:t>
            </a:r>
            <a:r>
              <a:rPr lang="en-US" dirty="0"/>
              <a:t>,” has a “</a:t>
            </a:r>
            <a:r>
              <a:rPr lang="en-US" i="1" dirty="0">
                <a:solidFill>
                  <a:srgbClr val="000099"/>
                </a:solidFill>
                <a:latin typeface="Cambria" panose="02040503050406030204" pitchFamily="18" charset="0"/>
                <a:ea typeface="Cambria" panose="02040503050406030204" pitchFamily="18" charset="0"/>
              </a:rPr>
              <a:t>scepter</a:t>
            </a:r>
            <a:r>
              <a:rPr lang="en-US" dirty="0"/>
              <a:t>,” and has a “</a:t>
            </a:r>
            <a:r>
              <a:rPr lang="en-US" i="1" dirty="0">
                <a:solidFill>
                  <a:srgbClr val="000099"/>
                </a:solidFill>
                <a:latin typeface="Cambria" panose="02040503050406030204" pitchFamily="18" charset="0"/>
                <a:ea typeface="Cambria" panose="02040503050406030204" pitchFamily="18" charset="0"/>
              </a:rPr>
              <a:t>kingdom</a:t>
            </a:r>
            <a:r>
              <a:rPr lang="en-US" dirty="0"/>
              <a:t>” (1:8). </a:t>
            </a:r>
          </a:p>
          <a:p>
            <a:pPr lvl="2"/>
            <a:r>
              <a:rPr lang="en-US" dirty="0"/>
              <a:t>Furthermore, he has been anointed “</a:t>
            </a:r>
            <a:r>
              <a:rPr lang="en-US" sz="2400" i="1" dirty="0">
                <a:solidFill>
                  <a:srgbClr val="000099"/>
                </a:solidFill>
                <a:latin typeface="Cambria" panose="02040503050406030204" pitchFamily="18" charset="0"/>
                <a:ea typeface="Cambria" panose="02040503050406030204" pitchFamily="18" charset="0"/>
              </a:rPr>
              <a:t>beyond</a:t>
            </a:r>
            <a:r>
              <a:rPr lang="en-US" i="1" dirty="0">
                <a:solidFill>
                  <a:srgbClr val="000099"/>
                </a:solidFill>
                <a:latin typeface="Cambria" panose="02040503050406030204" pitchFamily="18" charset="0"/>
                <a:ea typeface="Cambria" panose="02040503050406030204" pitchFamily="18" charset="0"/>
              </a:rPr>
              <a:t> [his] companions</a:t>
            </a:r>
            <a:r>
              <a:rPr lang="en-US" dirty="0"/>
              <a:t>” as king (1:9). </a:t>
            </a:r>
          </a:p>
          <a:p>
            <a:pPr lvl="2"/>
            <a:r>
              <a:rPr lang="en-US" dirty="0"/>
              <a:t>He is also the one with the authority to lay “</a:t>
            </a:r>
            <a:r>
              <a:rPr lang="en-US" i="1" dirty="0">
                <a:solidFill>
                  <a:srgbClr val="000099"/>
                </a:solidFill>
                <a:latin typeface="Cambria" panose="02040503050406030204" pitchFamily="18" charset="0"/>
                <a:ea typeface="Cambria" panose="02040503050406030204" pitchFamily="18" charset="0"/>
              </a:rPr>
              <a:t>the foundations of the earth</a:t>
            </a:r>
            <a:r>
              <a:rPr lang="en-US" dirty="0"/>
              <a:t>” and to mold “</a:t>
            </a:r>
            <a:r>
              <a:rPr lang="en-US" i="1" dirty="0">
                <a:solidFill>
                  <a:srgbClr val="000099"/>
                </a:solidFill>
                <a:latin typeface="Cambria" panose="02040503050406030204" pitchFamily="18" charset="0"/>
                <a:ea typeface="Cambria" panose="02040503050406030204" pitchFamily="18" charset="0"/>
              </a:rPr>
              <a:t>the heavens</a:t>
            </a:r>
            <a:r>
              <a:rPr lang="en-US" dirty="0"/>
              <a:t>” with his “</a:t>
            </a:r>
            <a:r>
              <a:rPr lang="en-US" i="1" dirty="0">
                <a:solidFill>
                  <a:srgbClr val="000099"/>
                </a:solidFill>
                <a:latin typeface="Cambria" panose="02040503050406030204" pitchFamily="18" charset="0"/>
                <a:ea typeface="Cambria" panose="02040503050406030204" pitchFamily="18" charset="0"/>
              </a:rPr>
              <a:t>hands</a:t>
            </a:r>
            <a:r>
              <a:rPr lang="en-US" dirty="0"/>
              <a:t>” (1:10).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17384130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992888"/>
          </a:xfrm>
        </p:spPr>
        <p:txBody>
          <a:bodyPr/>
          <a:lstStyle/>
          <a:p>
            <a:r>
              <a:rPr lang="en-US" sz="3600" dirty="0">
                <a:solidFill>
                  <a:srgbClr val="002060"/>
                </a:solidFill>
              </a:rPr>
              <a:t>The Eternality of the Son's Reign Over His Creation (1:8–12)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087076"/>
            <a:ext cx="8398352" cy="5333346"/>
          </a:xfrm>
        </p:spPr>
        <p:txBody>
          <a:bodyPr>
            <a:normAutofit fontScale="92500" lnSpcReduction="20000"/>
          </a:bodyPr>
          <a:lstStyle/>
          <a:p>
            <a:pPr>
              <a:lnSpc>
                <a:spcPct val="100000"/>
              </a:lnSpc>
            </a:pPr>
            <a:r>
              <a:rPr lang="en-US" dirty="0"/>
              <a:t>The preacher’s third pair of Old Testament texts returns full attention to the Son, celebrating both his status as the divine, eternal, anointed King (1:8–9) and his role as builder and terminator of the cosmos (1:10–12). </a:t>
            </a:r>
          </a:p>
          <a:p>
            <a:pPr>
              <a:lnSpc>
                <a:spcPct val="100000"/>
              </a:lnSpc>
            </a:pPr>
            <a:r>
              <a:rPr lang="en-US" dirty="0"/>
              <a:t>These two passages focus on </a:t>
            </a:r>
            <a:r>
              <a:rPr lang="en-US" b="1" i="1" dirty="0"/>
              <a:t>three</a:t>
            </a:r>
            <a:r>
              <a:rPr lang="en-US" dirty="0"/>
              <a:t> overarching themes. </a:t>
            </a:r>
          </a:p>
          <a:p>
            <a:pPr marL="971550" lvl="1" indent="-514350">
              <a:buFont typeface="+mj-lt"/>
              <a:buAutoNum type="arabicPeriod" startAt="2"/>
            </a:pPr>
            <a:r>
              <a:rPr lang="en-US" dirty="0"/>
              <a:t>The author’s use of these texts draws attention to the Son’s </a:t>
            </a:r>
            <a:r>
              <a:rPr lang="en-US" b="1" dirty="0"/>
              <a:t>eternal nature</a:t>
            </a:r>
            <a:r>
              <a:rPr lang="en-US" dirty="0"/>
              <a:t>. </a:t>
            </a:r>
          </a:p>
          <a:p>
            <a:pPr lvl="2"/>
            <a:r>
              <a:rPr lang="en-US" dirty="0"/>
              <a:t>As promised to his ancestor in the flesh, David, the Messiah’s kingdom is one that “</a:t>
            </a:r>
            <a:r>
              <a:rPr lang="en-US" sz="2400" i="1" dirty="0">
                <a:solidFill>
                  <a:srgbClr val="000099"/>
                </a:solidFill>
                <a:latin typeface="Cambria" panose="02040503050406030204" pitchFamily="18" charset="0"/>
                <a:ea typeface="Cambria" panose="02040503050406030204" pitchFamily="18" charset="0"/>
              </a:rPr>
              <a:t>is forever and ever</a:t>
            </a:r>
            <a:r>
              <a:rPr lang="en-US" dirty="0"/>
              <a:t>” (1:8). </a:t>
            </a:r>
          </a:p>
          <a:p>
            <a:pPr lvl="2"/>
            <a:r>
              <a:rPr lang="en-US" dirty="0"/>
              <a:t>The Lord was there “</a:t>
            </a:r>
            <a:r>
              <a:rPr lang="en-US" sz="2400" i="1" dirty="0">
                <a:solidFill>
                  <a:srgbClr val="000099"/>
                </a:solidFill>
                <a:latin typeface="Cambria" panose="02040503050406030204" pitchFamily="18" charset="0"/>
                <a:ea typeface="Cambria" panose="02040503050406030204" pitchFamily="18" charset="0"/>
              </a:rPr>
              <a:t>in the beginning</a:t>
            </a:r>
            <a:r>
              <a:rPr lang="en-US" dirty="0"/>
              <a:t>” (1:10), and his “</a:t>
            </a:r>
            <a:r>
              <a:rPr lang="en-US" sz="2400" i="1" dirty="0">
                <a:solidFill>
                  <a:srgbClr val="000099"/>
                </a:solidFill>
                <a:latin typeface="Cambria" panose="02040503050406030204" pitchFamily="18" charset="0"/>
                <a:ea typeface="Cambria" panose="02040503050406030204" pitchFamily="18" charset="0"/>
              </a:rPr>
              <a:t>years will have no end</a:t>
            </a:r>
            <a:r>
              <a:rPr lang="en-US" dirty="0"/>
              <a:t>” (1:12). </a:t>
            </a:r>
          </a:p>
          <a:p>
            <a:pPr lvl="2"/>
            <a:r>
              <a:rPr lang="en-US" dirty="0"/>
              <a:t>By contrast, the created order changes, becoming old and perishable. Like worn-out clothing the Son will fold it up at the end of the age (1:11–12), but He remains “</a:t>
            </a:r>
            <a:r>
              <a:rPr lang="en-US" sz="2400" i="1" dirty="0">
                <a:solidFill>
                  <a:srgbClr val="000099"/>
                </a:solidFill>
                <a:latin typeface="Cambria" panose="02040503050406030204" pitchFamily="18" charset="0"/>
                <a:ea typeface="Cambria" panose="02040503050406030204" pitchFamily="18" charset="0"/>
              </a:rPr>
              <a:t>the same</a:t>
            </a:r>
            <a:r>
              <a:rPr lang="en-US" dirty="0"/>
              <a:t>” (1:12).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1746413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p:cTn id="13"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15" dur="500"/>
                                        <p:tgtEl>
                                          <p:spTgt spid="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 calcmode="lin" valueType="num">
                                      <p:cBhvr>
                                        <p:cTn id="20"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1"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 calcmode="lin" valueType="num">
                                      <p:cBhvr>
                                        <p:cTn id="27"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29"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992888"/>
          </a:xfrm>
        </p:spPr>
        <p:txBody>
          <a:bodyPr/>
          <a:lstStyle/>
          <a:p>
            <a:r>
              <a:rPr lang="en-US" sz="3600" dirty="0">
                <a:solidFill>
                  <a:srgbClr val="002060"/>
                </a:solidFill>
              </a:rPr>
              <a:t>The Eternality of the Son's Reign Over His Creation (1:8–12) </a:t>
            </a:r>
            <a:endParaRPr lang="en-US" sz="36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087076"/>
            <a:ext cx="8398352" cy="5333346"/>
          </a:xfrm>
        </p:spPr>
        <p:txBody>
          <a:bodyPr>
            <a:normAutofit lnSpcReduction="10000"/>
          </a:bodyPr>
          <a:lstStyle/>
          <a:p>
            <a:r>
              <a:rPr lang="en-US" sz="3000" dirty="0"/>
              <a:t>The preacher’s third pair of Old Testament texts returns full attention to the Son, celebrating both his status as the divine, eternal, anointed King (1:8–9) and his role as builder and terminator of the cosmos (1:10–12). </a:t>
            </a:r>
          </a:p>
          <a:p>
            <a:r>
              <a:rPr lang="en-US" sz="3000" dirty="0"/>
              <a:t>These two passages focus on three overarching themes. </a:t>
            </a:r>
          </a:p>
          <a:p>
            <a:pPr marL="971550" lvl="1" indent="-514350">
              <a:buFont typeface="+mj-lt"/>
              <a:buAutoNum type="arabicPeriod" startAt="3"/>
            </a:pPr>
            <a:r>
              <a:rPr lang="en-US" dirty="0"/>
              <a:t>In addition to the affirmation of the Son’s deity implied in these creation statements, Hebrews 1:8 has one of the most </a:t>
            </a:r>
            <a:r>
              <a:rPr lang="en-US" b="1" i="1" dirty="0"/>
              <a:t>explicit</a:t>
            </a:r>
            <a:r>
              <a:rPr lang="en-US" dirty="0"/>
              <a:t> references to Jesus as God found in the entire New Testament – the writer of Hebrews tells us that </a:t>
            </a:r>
            <a:r>
              <a:rPr lang="en-US" b="1" i="1" dirty="0"/>
              <a:t>Jesus is addressed by God as God (!)</a:t>
            </a:r>
            <a:r>
              <a:rPr lang="en-US" dirty="0"/>
              <a:t>: “</a:t>
            </a:r>
            <a:r>
              <a:rPr lang="en-US" sz="2800" i="1" dirty="0">
                <a:solidFill>
                  <a:srgbClr val="000099"/>
                </a:solidFill>
                <a:latin typeface="Cambria" panose="02040503050406030204" pitchFamily="18" charset="0"/>
                <a:ea typeface="Cambria" panose="02040503050406030204" pitchFamily="18" charset="0"/>
              </a:rPr>
              <a:t>Your throne, O God, is forever and ever…</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3628544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620065"/>
          </a:xfrm>
        </p:spPr>
        <p:txBody>
          <a:bodyPr/>
          <a:lstStyle/>
          <a:p>
            <a:r>
              <a:rPr lang="en-US" sz="3200" dirty="0">
                <a:solidFill>
                  <a:srgbClr val="002060"/>
                </a:solidFill>
              </a:rPr>
              <a:t>The Exaltation of the Son Over the Angels (1:13–14) </a:t>
            </a:r>
            <a:endParaRPr lang="en-US" sz="32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55385"/>
            <a:ext cx="8398352" cy="5833283"/>
          </a:xfrm>
        </p:spPr>
        <p:txBody>
          <a:bodyPr>
            <a:normAutofit fontScale="77500" lnSpcReduction="20000"/>
          </a:bodyPr>
          <a:lstStyle/>
          <a:p>
            <a:pPr marL="173038" indent="-173038">
              <a:buNone/>
            </a:pPr>
            <a:r>
              <a:rPr lang="en-US" sz="3800" baseline="30000" dirty="0">
                <a:latin typeface="Candara" panose="020E0502030303020204" pitchFamily="34" charset="0"/>
                <a:ea typeface="Cambria" panose="02040503050406030204" pitchFamily="18" charset="0"/>
              </a:rPr>
              <a:t>13</a:t>
            </a:r>
            <a:r>
              <a:rPr lang="en-US" sz="3300" i="1" dirty="0">
                <a:solidFill>
                  <a:srgbClr val="000099"/>
                </a:solidFill>
                <a:latin typeface="Cambria" panose="02040503050406030204" pitchFamily="18" charset="0"/>
                <a:ea typeface="Cambria" panose="02040503050406030204" pitchFamily="18" charset="0"/>
              </a:rPr>
              <a:t> And to which of the angels has he ever said, </a:t>
            </a:r>
          </a:p>
          <a:p>
            <a:pPr marL="630238" lvl="1" indent="-173038">
              <a:buNone/>
            </a:pPr>
            <a:r>
              <a:rPr lang="en-US" sz="3100" i="1" dirty="0">
                <a:solidFill>
                  <a:srgbClr val="7030A0"/>
                </a:solidFill>
                <a:latin typeface="Cambria" panose="02040503050406030204" pitchFamily="18" charset="0"/>
                <a:ea typeface="Cambria" panose="02040503050406030204" pitchFamily="18" charset="0"/>
              </a:rPr>
              <a:t>“Sit at my right hand until I make your enemies a footstool for your feet”? </a:t>
            </a:r>
          </a:p>
          <a:p>
            <a:pPr marL="630238" lvl="1" indent="-173038">
              <a:buNone/>
            </a:pPr>
            <a:endParaRPr lang="en-US" sz="1000" i="1" dirty="0">
              <a:solidFill>
                <a:srgbClr val="000099"/>
              </a:solidFill>
              <a:latin typeface="Cambria" panose="02040503050406030204" pitchFamily="18" charset="0"/>
              <a:ea typeface="Cambria" panose="02040503050406030204" pitchFamily="18" charset="0"/>
            </a:endParaRPr>
          </a:p>
          <a:p>
            <a:r>
              <a:rPr lang="en-US" sz="3400" dirty="0"/>
              <a:t>The Author’s string of Old Testament quotations comes to its zenith with his quote of Psalm 110:1: “</a:t>
            </a:r>
            <a:r>
              <a:rPr lang="en-US" sz="3400" i="1" dirty="0">
                <a:solidFill>
                  <a:srgbClr val="000099"/>
                </a:solidFill>
                <a:latin typeface="Cambria" panose="02040503050406030204" pitchFamily="18" charset="0"/>
                <a:ea typeface="Cambria" panose="02040503050406030204" pitchFamily="18" charset="0"/>
              </a:rPr>
              <a:t>Sit at my right hand until I make your enemies a footstool for your feet</a:t>
            </a:r>
            <a:r>
              <a:rPr lang="en-US" sz="3400" dirty="0"/>
              <a:t>.” </a:t>
            </a:r>
          </a:p>
          <a:p>
            <a:r>
              <a:rPr lang="en-US" sz="3400" dirty="0"/>
              <a:t>You may recall from our previous lesson that the author of Hebrews </a:t>
            </a:r>
            <a:r>
              <a:rPr lang="en-US" sz="3400" b="1" i="1" dirty="0"/>
              <a:t>alluded</a:t>
            </a:r>
            <a:r>
              <a:rPr lang="en-US" sz="3400" dirty="0"/>
              <a:t> to Psalm 110 in Hebrews 1:3. </a:t>
            </a:r>
          </a:p>
          <a:p>
            <a:r>
              <a:rPr lang="en-US" sz="3400" dirty="0"/>
              <a:t>The difference between the </a:t>
            </a:r>
            <a:r>
              <a:rPr lang="en-US" sz="3400" b="1" i="1" dirty="0"/>
              <a:t>allusion</a:t>
            </a:r>
            <a:r>
              <a:rPr lang="en-US" sz="3400" dirty="0"/>
              <a:t> to Psalm 110:1 found in Hebrews 1:3 and the </a:t>
            </a:r>
            <a:r>
              <a:rPr lang="en-US" sz="3400" b="1" i="1" dirty="0"/>
              <a:t>direct quotation</a:t>
            </a:r>
            <a:r>
              <a:rPr lang="en-US" sz="3400" dirty="0"/>
              <a:t> of Psalm 110 in our present text (1:13) is that the quotation here includes the </a:t>
            </a:r>
            <a:r>
              <a:rPr lang="en-US" sz="3400" b="1" i="1" dirty="0"/>
              <a:t>duration</a:t>
            </a:r>
            <a:r>
              <a:rPr lang="en-US" sz="3400" dirty="0"/>
              <a:t> of the “sitting”: “</a:t>
            </a:r>
            <a:r>
              <a:rPr lang="en-US" sz="3400" i="1" dirty="0">
                <a:solidFill>
                  <a:srgbClr val="000099"/>
                </a:solidFill>
                <a:latin typeface="Cambria" panose="02040503050406030204" pitchFamily="18" charset="0"/>
                <a:ea typeface="Cambria" panose="02040503050406030204" pitchFamily="18" charset="0"/>
              </a:rPr>
              <a:t>until I make your enemies a footstool for your feet.</a:t>
            </a:r>
            <a:r>
              <a:rPr lang="en-US" sz="3400" dirty="0"/>
              <a:t>” </a:t>
            </a:r>
          </a:p>
          <a:p>
            <a:r>
              <a:rPr lang="en-US" sz="3400" dirty="0"/>
              <a:t>As with the references to Psalm 2:7 (in verse 5) and Psalm 45:6–7 (in verses 8–9), the enthronement of the Son has a corresponding implication—</a:t>
            </a:r>
            <a:r>
              <a:rPr lang="en-US" sz="3400" b="1" i="1" dirty="0"/>
              <a:t>defeat</a:t>
            </a:r>
            <a:r>
              <a:rPr lang="en-US" sz="3400" dirty="0"/>
              <a:t> for the enemies of God and of God’s Anointed.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69-71 </a:t>
            </a:r>
          </a:p>
        </p:txBody>
      </p:sp>
    </p:spTree>
    <p:extLst>
      <p:ext uri="{BB962C8B-B14F-4D97-AF65-F5344CB8AC3E}">
        <p14:creationId xmlns:p14="http://schemas.microsoft.com/office/powerpoint/2010/main" val="13502417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p:cTn id="12"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 calcmode="lin" valueType="num">
                                      <p:cBhvr>
                                        <p:cTn id="19"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1" dur="500"/>
                                        <p:tgtEl>
                                          <p:spTgt spid="5">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 calcmode="lin" valueType="num">
                                      <p:cBhvr>
                                        <p:cTn id="26"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28" dur="500"/>
                                        <p:tgtEl>
                                          <p:spTgt spid="5">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anim calcmode="lin" valueType="num">
                                      <p:cBhvr>
                                        <p:cTn id="33"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4"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5" dur="500"/>
                                        <p:tgtEl>
                                          <p:spTgt spid="5">
                                            <p:txEl>
                                              <p:pRg st="5" end="5"/>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5">
                                            <p:txEl>
                                              <p:pRg st="6" end="6"/>
                                            </p:txEl>
                                          </p:spTgt>
                                        </p:tgtEl>
                                        <p:attrNameLst>
                                          <p:attrName>style.visibility</p:attrName>
                                        </p:attrNameLst>
                                      </p:cBhvr>
                                      <p:to>
                                        <p:strVal val="visible"/>
                                      </p:to>
                                    </p:set>
                                    <p:anim calcmode="lin" valueType="num">
                                      <p:cBhvr>
                                        <p:cTn id="40"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1"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608291"/>
          </a:xfrm>
        </p:spPr>
        <p:txBody>
          <a:bodyPr/>
          <a:lstStyle/>
          <a:p>
            <a:r>
              <a:rPr lang="en-US" dirty="0">
                <a:solidFill>
                  <a:srgbClr val="002060"/>
                </a:solidFill>
              </a:rPr>
              <a:t>Summary</a:t>
            </a:r>
            <a:endParaRPr lang="en-US"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608292"/>
            <a:ext cx="8398352" cy="5812130"/>
          </a:xfrm>
        </p:spPr>
        <p:txBody>
          <a:bodyPr>
            <a:normAutofit fontScale="85000" lnSpcReduction="20000"/>
          </a:bodyPr>
          <a:lstStyle/>
          <a:p>
            <a:r>
              <a:rPr lang="en-US" dirty="0"/>
              <a:t>The author of Hebrews marshals these Old Testament quotations to provide a clear picture of the status of the angels relative to the Son. </a:t>
            </a:r>
          </a:p>
          <a:p>
            <a:r>
              <a:rPr lang="en-US" dirty="0"/>
              <a:t>The Son sits at the preeminent position in the universe, with the angels in an inferior position as the servants who worship him. </a:t>
            </a:r>
          </a:p>
          <a:p>
            <a:r>
              <a:rPr lang="en-US" dirty="0"/>
              <a:t>The Son has an eternal throne, from which the angels are sent out to minister. </a:t>
            </a:r>
          </a:p>
          <a:p>
            <a:r>
              <a:rPr lang="en-US" dirty="0"/>
              <a:t>God has never spoken such proclamations as found in 1:5, 8–13 to the angels. </a:t>
            </a:r>
          </a:p>
          <a:p>
            <a:r>
              <a:rPr lang="en-US" dirty="0"/>
              <a:t>Rather, his proclamations concerning them (1:6–7) show the angels’ inferiority. </a:t>
            </a:r>
          </a:p>
          <a:p>
            <a:r>
              <a:rPr lang="en-US" dirty="0"/>
              <a:t>The Son alone is the favored object of divine decrees expressing royalty. </a:t>
            </a:r>
          </a:p>
          <a:p>
            <a:r>
              <a:rPr lang="en-US" dirty="0"/>
              <a:t>By the end of this string of texts, no one in the author’s audience can doubt the superiority of the Son over the angels.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71 </a:t>
            </a:r>
          </a:p>
        </p:txBody>
      </p:sp>
    </p:spTree>
    <p:extLst>
      <p:ext uri="{BB962C8B-B14F-4D97-AF65-F5344CB8AC3E}">
        <p14:creationId xmlns:p14="http://schemas.microsoft.com/office/powerpoint/2010/main" val="20325185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118472"/>
          </a:xfrm>
        </p:spPr>
        <p:txBody>
          <a:bodyPr/>
          <a:lstStyle/>
          <a:p>
            <a:r>
              <a:rPr lang="en-US" sz="4000" dirty="0">
                <a:solidFill>
                  <a:srgbClr val="002060"/>
                </a:solidFill>
              </a:rPr>
              <a:t>The Son’s Nature and Reign Show He Is Greater Than the Angels (1:5-14)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448126"/>
            <a:ext cx="8398352" cy="4972295"/>
          </a:xfrm>
        </p:spPr>
        <p:txBody>
          <a:bodyPr>
            <a:normAutofit/>
          </a:bodyPr>
          <a:lstStyle/>
          <a:p>
            <a:pPr marL="173038" indent="-173038" algn="l" rtl="0">
              <a:buNone/>
            </a:pPr>
            <a:r>
              <a:rPr lang="en-US" sz="2800" baseline="30000" dirty="0">
                <a:latin typeface="Candara" panose="020E0502030303020204" pitchFamily="34" charset="0"/>
                <a:ea typeface="Cambria" panose="02040503050406030204" pitchFamily="18" charset="0"/>
              </a:rPr>
              <a:t>5 </a:t>
            </a:r>
            <a:r>
              <a:rPr lang="en-US" sz="2800" i="1" dirty="0">
                <a:solidFill>
                  <a:srgbClr val="000099"/>
                </a:solidFill>
                <a:latin typeface="Cambria" panose="02040503050406030204" pitchFamily="18" charset="0"/>
                <a:ea typeface="Cambria" panose="02040503050406030204" pitchFamily="18" charset="0"/>
              </a:rPr>
              <a:t>For to which of the angels did God ever say,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“You are my Son, today I have begotten you”?  [Ps. 2:7]</a:t>
            </a:r>
          </a:p>
          <a:p>
            <a:pPr marL="173038" indent="-173038">
              <a:buNone/>
            </a:pPr>
            <a:r>
              <a:rPr lang="en-US" sz="2800" i="1" dirty="0">
                <a:solidFill>
                  <a:srgbClr val="000099"/>
                </a:solidFill>
                <a:latin typeface="Cambria" panose="02040503050406030204" pitchFamily="18" charset="0"/>
                <a:ea typeface="Cambria" panose="02040503050406030204" pitchFamily="18" charset="0"/>
              </a:rPr>
              <a:t>Or again,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“I will be to him a father, and he shall be to me a son”? [2 Sam 7:14]</a:t>
            </a:r>
          </a:p>
          <a:p>
            <a:pPr marL="173038" indent="-173038">
              <a:buNone/>
            </a:pPr>
            <a:r>
              <a:rPr lang="en-US" sz="2800" baseline="30000" dirty="0">
                <a:latin typeface="Candara" panose="020E0502030303020204" pitchFamily="34" charset="0"/>
                <a:ea typeface="Cambria" panose="02040503050406030204" pitchFamily="18" charset="0"/>
              </a:rPr>
              <a:t>6</a:t>
            </a:r>
            <a:r>
              <a:rPr lang="en-US" sz="2800" i="1" dirty="0">
                <a:solidFill>
                  <a:srgbClr val="000099"/>
                </a:solidFill>
                <a:latin typeface="Cambria" panose="02040503050406030204" pitchFamily="18" charset="0"/>
                <a:ea typeface="Cambria" panose="02040503050406030204" pitchFamily="18" charset="0"/>
              </a:rPr>
              <a:t> And again, when he brings the firstborn into the world,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“Let all God's angels worship him.” [Deut 32:43 or Psalm 97:7]</a:t>
            </a:r>
          </a:p>
          <a:p>
            <a:pPr marL="173038" indent="-173038">
              <a:buNone/>
            </a:pPr>
            <a:r>
              <a:rPr lang="en-US" sz="2900" baseline="30000" dirty="0">
                <a:latin typeface="Candara" panose="020E0502030303020204" pitchFamily="34" charset="0"/>
                <a:ea typeface="Cambria" panose="02040503050406030204" pitchFamily="18" charset="0"/>
              </a:rPr>
              <a:t>7</a:t>
            </a:r>
            <a:r>
              <a:rPr lang="en-US" sz="2800" i="1" dirty="0">
                <a:solidFill>
                  <a:srgbClr val="000099"/>
                </a:solidFill>
                <a:latin typeface="Cambria" panose="02040503050406030204" pitchFamily="18" charset="0"/>
                <a:ea typeface="Cambria" panose="02040503050406030204" pitchFamily="18" charset="0"/>
              </a:rPr>
              <a:t> Of the angels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“He makes his angels winds, and his ministers a flame of fire.” [Ps. 104:4]</a:t>
            </a:r>
          </a:p>
        </p:txBody>
      </p:sp>
    </p:spTree>
    <p:extLst>
      <p:ext uri="{BB962C8B-B14F-4D97-AF65-F5344CB8AC3E}">
        <p14:creationId xmlns:p14="http://schemas.microsoft.com/office/powerpoint/2010/main" val="36963710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par>
                                <p:cTn id="40" presetID="53" presetClass="entr" presetSubtype="16"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01786340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30" y="685800"/>
            <a:ext cx="8991600" cy="6172200"/>
          </a:xfrm>
        </p:spPr>
        <p:txBody>
          <a:bodyPr>
            <a:normAutofit fontScale="92500" lnSpcReduction="10000"/>
          </a:bodyPr>
          <a:lstStyle/>
          <a:p>
            <a:r>
              <a:rPr lang="en-US" dirty="0"/>
              <a:t>Today’s passage provides a number of very clear statements that establish the deity of Christ beyond any reasonable doubt. These texts can be useful in engaging groups like the “Jehovah’s witnesses” who deny Christ’s deity. Have you ever had difficulty in encountering someone from such a group? Do you think what you heard today will be helpful future encounters with them?</a:t>
            </a:r>
          </a:p>
          <a:p>
            <a:r>
              <a:rPr lang="en-US" dirty="0"/>
              <a:t>Are you surprised at how New Testament passages see and interpret Old Testament prophesies? Specifically, I am speaking of passages that in their original context had reference to a </a:t>
            </a:r>
            <a:r>
              <a:rPr lang="en-US" b="1" i="1" dirty="0"/>
              <a:t>physical situation </a:t>
            </a:r>
            <a:r>
              <a:rPr lang="en-US" dirty="0"/>
              <a:t>in the Old Testament, but are seen as finding </a:t>
            </a:r>
            <a:r>
              <a:rPr lang="en-US" b="1" i="1" dirty="0"/>
              <a:t>ultimate spiritual fulfillment</a:t>
            </a:r>
            <a:r>
              <a:rPr lang="en-US" dirty="0"/>
              <a:t> in the New Testament. One example being:</a:t>
            </a:r>
          </a:p>
          <a:p>
            <a:pPr lvl="1"/>
            <a:r>
              <a:rPr lang="en-US" dirty="0"/>
              <a:t>[Paul speaking in a Jewish Synagogue:] </a:t>
            </a:r>
            <a:r>
              <a:rPr lang="en-US" i="1" dirty="0">
                <a:solidFill>
                  <a:srgbClr val="000099"/>
                </a:solidFill>
                <a:latin typeface="Cambria" panose="02040503050406030204" pitchFamily="18" charset="0"/>
                <a:ea typeface="Cambria" panose="02040503050406030204" pitchFamily="18" charset="0"/>
              </a:rPr>
              <a:t>And we bring you the good news that what God promised to the fathers, this he has fulfilled to us their children by raising Jesus, as also it is written in the second Psalm, “You are my Son, today I have begotten you.” </a:t>
            </a:r>
            <a:r>
              <a:rPr lang="en-US" dirty="0"/>
              <a:t>(Acts 13:32-33)</a:t>
            </a:r>
          </a:p>
          <a:p>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11448278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118472"/>
          </a:xfrm>
        </p:spPr>
        <p:txBody>
          <a:bodyPr/>
          <a:lstStyle/>
          <a:p>
            <a:r>
              <a:rPr lang="en-US" sz="4000" dirty="0">
                <a:solidFill>
                  <a:srgbClr val="002060"/>
                </a:solidFill>
              </a:rPr>
              <a:t>The Son’s Nature and Reign Show He Is Greater Than the Angels (1:5-14)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448126"/>
            <a:ext cx="8398352" cy="4972295"/>
          </a:xfrm>
        </p:spPr>
        <p:txBody>
          <a:bodyPr>
            <a:normAutofit/>
          </a:bodyPr>
          <a:lstStyle/>
          <a:p>
            <a:pPr marL="173038" indent="-173038">
              <a:buNone/>
            </a:pPr>
            <a:r>
              <a:rPr lang="en-US" sz="2900" baseline="30000" dirty="0">
                <a:latin typeface="Candara" panose="020E0502030303020204" pitchFamily="34" charset="0"/>
                <a:ea typeface="Cambria" panose="02040503050406030204" pitchFamily="18" charset="0"/>
              </a:rPr>
              <a:t>8</a:t>
            </a:r>
            <a:r>
              <a:rPr lang="en-US" sz="2800" i="1" dirty="0">
                <a:solidFill>
                  <a:srgbClr val="000099"/>
                </a:solidFill>
                <a:latin typeface="Cambria" panose="02040503050406030204" pitchFamily="18" charset="0"/>
                <a:ea typeface="Cambria" panose="02040503050406030204" pitchFamily="18" charset="0"/>
              </a:rPr>
              <a:t> But of the Son he says,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“Your throne, O God, is forever and ever, the scepter of uprightness is the scepter of your kingdom. </a:t>
            </a:r>
            <a:r>
              <a:rPr lang="en-US" sz="2400" baseline="30000" dirty="0">
                <a:solidFill>
                  <a:srgbClr val="7030A0"/>
                </a:solidFill>
                <a:latin typeface="Candara" panose="020E0502030303020204" pitchFamily="34" charset="0"/>
                <a:ea typeface="Cambria" panose="02040503050406030204" pitchFamily="18" charset="0"/>
              </a:rPr>
              <a:t>9</a:t>
            </a:r>
            <a:r>
              <a:rPr lang="en-US" sz="2400" i="1" dirty="0">
                <a:solidFill>
                  <a:srgbClr val="7030A0"/>
                </a:solidFill>
                <a:latin typeface="Cambria" panose="02040503050406030204" pitchFamily="18" charset="0"/>
                <a:ea typeface="Cambria" panose="02040503050406030204" pitchFamily="18" charset="0"/>
              </a:rPr>
              <a:t> You have loved righteousness and hated wickedness; therefore God, your God, has anointed you with the oil of gladness beyond your companions.” [Ps. 45:6-7]</a:t>
            </a:r>
          </a:p>
          <a:p>
            <a:pPr marL="173038" indent="-173038">
              <a:buNone/>
            </a:pPr>
            <a:r>
              <a:rPr lang="en-US" sz="2900" baseline="30000" dirty="0">
                <a:latin typeface="Candara" panose="020E0502030303020204" pitchFamily="34" charset="0"/>
                <a:ea typeface="Cambria" panose="02040503050406030204" pitchFamily="18" charset="0"/>
              </a:rPr>
              <a:t>10</a:t>
            </a:r>
            <a:r>
              <a:rPr lang="en-US" sz="2800" i="1" dirty="0">
                <a:solidFill>
                  <a:srgbClr val="000099"/>
                </a:solidFill>
                <a:latin typeface="Cambria" panose="02040503050406030204" pitchFamily="18" charset="0"/>
                <a:ea typeface="Cambria" panose="02040503050406030204" pitchFamily="18" charset="0"/>
              </a:rPr>
              <a:t> And,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“You, Lord, laid the foundation of the earth in the beginning, and the heavens are the work of your hands; </a:t>
            </a:r>
            <a:r>
              <a:rPr lang="en-US" sz="2900" baseline="30000" dirty="0">
                <a:solidFill>
                  <a:srgbClr val="7030A0"/>
                </a:solidFill>
                <a:latin typeface="Candara" panose="020E0502030303020204" pitchFamily="34" charset="0"/>
                <a:ea typeface="Cambria" panose="02040503050406030204" pitchFamily="18" charset="0"/>
              </a:rPr>
              <a:t>11</a:t>
            </a:r>
            <a:r>
              <a:rPr lang="en-US" sz="2400" i="1" dirty="0">
                <a:solidFill>
                  <a:srgbClr val="7030A0"/>
                </a:solidFill>
                <a:latin typeface="Cambria" panose="02040503050406030204" pitchFamily="18" charset="0"/>
                <a:ea typeface="Cambria" panose="02040503050406030204" pitchFamily="18" charset="0"/>
              </a:rPr>
              <a:t> they will perish, but you remain; they will all wear out like a garment, </a:t>
            </a:r>
            <a:r>
              <a:rPr lang="en-US" sz="2900" baseline="30000" dirty="0">
                <a:solidFill>
                  <a:srgbClr val="7030A0"/>
                </a:solidFill>
                <a:latin typeface="Candara" panose="020E0502030303020204" pitchFamily="34" charset="0"/>
                <a:ea typeface="Cambria" panose="02040503050406030204" pitchFamily="18" charset="0"/>
              </a:rPr>
              <a:t>12</a:t>
            </a:r>
            <a:r>
              <a:rPr lang="en-US" sz="2400" i="1" dirty="0">
                <a:solidFill>
                  <a:srgbClr val="7030A0"/>
                </a:solidFill>
                <a:latin typeface="Cambria" panose="02040503050406030204" pitchFamily="18" charset="0"/>
                <a:ea typeface="Cambria" panose="02040503050406030204" pitchFamily="18" charset="0"/>
              </a:rPr>
              <a:t> like a robe you will roll them up, like a garment they will be changed. But you are the same, and your years will have no end.” [Ps. 102:25-27]</a:t>
            </a:r>
          </a:p>
        </p:txBody>
      </p:sp>
    </p:spTree>
    <p:extLst>
      <p:ext uri="{BB962C8B-B14F-4D97-AF65-F5344CB8AC3E}">
        <p14:creationId xmlns:p14="http://schemas.microsoft.com/office/powerpoint/2010/main" val="18908846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118472"/>
          </a:xfrm>
        </p:spPr>
        <p:txBody>
          <a:bodyPr/>
          <a:lstStyle/>
          <a:p>
            <a:r>
              <a:rPr lang="en-US" sz="4000" dirty="0">
                <a:solidFill>
                  <a:srgbClr val="002060"/>
                </a:solidFill>
              </a:rPr>
              <a:t>The Son’s Nature and Reign Show He Is Greater Than the Angels (1:5-14)</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448126"/>
            <a:ext cx="8398352" cy="4972295"/>
          </a:xfrm>
        </p:spPr>
        <p:txBody>
          <a:bodyPr>
            <a:normAutofit/>
          </a:bodyPr>
          <a:lstStyle/>
          <a:p>
            <a:pPr marL="173038" indent="-173038">
              <a:buNone/>
            </a:pPr>
            <a:r>
              <a:rPr lang="en-US" sz="3300" baseline="30000" dirty="0">
                <a:latin typeface="Candara" panose="020E0502030303020204" pitchFamily="34" charset="0"/>
                <a:ea typeface="Cambria" panose="02040503050406030204" pitchFamily="18" charset="0"/>
              </a:rPr>
              <a:t>13</a:t>
            </a:r>
            <a:r>
              <a:rPr lang="en-US" sz="2800" i="1" dirty="0">
                <a:solidFill>
                  <a:srgbClr val="000099"/>
                </a:solidFill>
                <a:latin typeface="Cambria" panose="02040503050406030204" pitchFamily="18" charset="0"/>
                <a:ea typeface="Cambria" panose="02040503050406030204" pitchFamily="18" charset="0"/>
              </a:rPr>
              <a:t> And to which of the angels has he ever said, </a:t>
            </a:r>
          </a:p>
          <a:p>
            <a:pPr marL="630238" lvl="1" indent="-173038">
              <a:buNone/>
            </a:pPr>
            <a:r>
              <a:rPr lang="en-US" sz="2400" i="1" dirty="0">
                <a:solidFill>
                  <a:srgbClr val="7030A0"/>
                </a:solidFill>
                <a:latin typeface="Cambria" panose="02040503050406030204" pitchFamily="18" charset="0"/>
                <a:ea typeface="Cambria" panose="02040503050406030204" pitchFamily="18" charset="0"/>
              </a:rPr>
              <a:t>“Sit at my right hand until I make your enemies a footstool for your feet”? [Ps. 110:1]</a:t>
            </a:r>
          </a:p>
          <a:p>
            <a:pPr marL="173038" indent="-173038">
              <a:buNone/>
            </a:pPr>
            <a:r>
              <a:rPr lang="en-US" sz="3800" baseline="30000" dirty="0">
                <a:latin typeface="Candara" panose="020E0502030303020204" pitchFamily="34" charset="0"/>
                <a:ea typeface="Cambria" panose="02040503050406030204" pitchFamily="18" charset="0"/>
              </a:rPr>
              <a:t>14</a:t>
            </a:r>
            <a:r>
              <a:rPr lang="en-US" sz="2800" i="1" dirty="0">
                <a:solidFill>
                  <a:srgbClr val="000099"/>
                </a:solidFill>
                <a:latin typeface="Cambria" panose="02040503050406030204" pitchFamily="18" charset="0"/>
                <a:ea typeface="Cambria" panose="02040503050406030204" pitchFamily="18" charset="0"/>
              </a:rPr>
              <a:t> Are they not all ministering spirits sent out to serve for the sake of those who are to inherit salvation?</a:t>
            </a:r>
          </a:p>
        </p:txBody>
      </p:sp>
    </p:spTree>
    <p:extLst>
      <p:ext uri="{BB962C8B-B14F-4D97-AF65-F5344CB8AC3E}">
        <p14:creationId xmlns:p14="http://schemas.microsoft.com/office/powerpoint/2010/main" val="67813758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350015"/>
          </a:xfrm>
        </p:spPr>
        <p:txBody>
          <a:bodyPr/>
          <a:lstStyle/>
          <a:p>
            <a:r>
              <a:rPr lang="en-US" sz="4400" dirty="0">
                <a:solidFill>
                  <a:srgbClr val="002060"/>
                </a:solidFill>
              </a:rPr>
              <a:t>The Son’s Nature and Reign Show He Is Greater Than the Angels (1:5-14)</a:t>
            </a:r>
            <a:endParaRPr lang="en-US" sz="44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385336"/>
            <a:ext cx="8398352" cy="5035086"/>
          </a:xfrm>
        </p:spPr>
        <p:txBody>
          <a:bodyPr>
            <a:normAutofit fontScale="92500"/>
          </a:bodyPr>
          <a:lstStyle/>
          <a:p>
            <a:r>
              <a:rPr lang="en-US" sz="3000" dirty="0"/>
              <a:t>At least </a:t>
            </a:r>
            <a:r>
              <a:rPr lang="en-US" sz="3000" b="1" i="1" dirty="0"/>
              <a:t>two</a:t>
            </a:r>
            <a:r>
              <a:rPr lang="en-US" sz="3000" dirty="0"/>
              <a:t> points become clear in Hebrews 1:5–14: </a:t>
            </a:r>
          </a:p>
          <a:p>
            <a:pPr marL="971550" lvl="1" indent="-514350">
              <a:buFont typeface="+mj-lt"/>
              <a:buAutoNum type="arabicParenR"/>
            </a:pPr>
            <a:r>
              <a:rPr lang="en-US" dirty="0"/>
              <a:t>The author continues a number of </a:t>
            </a:r>
            <a:r>
              <a:rPr lang="en-US" b="1" i="1" dirty="0"/>
              <a:t>vitally important </a:t>
            </a:r>
            <a:r>
              <a:rPr lang="en-US" dirty="0"/>
              <a:t>themes he had introduced in the first four verses. These include: </a:t>
            </a:r>
          </a:p>
          <a:p>
            <a:pPr lvl="2"/>
            <a:r>
              <a:rPr lang="en-US" dirty="0"/>
              <a:t>God’s Speaking </a:t>
            </a:r>
          </a:p>
          <a:p>
            <a:pPr lvl="2"/>
            <a:r>
              <a:rPr lang="en-US" dirty="0"/>
              <a:t>Christ as “Son” of God </a:t>
            </a:r>
          </a:p>
          <a:p>
            <a:pPr lvl="2"/>
            <a:r>
              <a:rPr lang="en-US" dirty="0"/>
              <a:t>The Son’s Role in Creation </a:t>
            </a:r>
          </a:p>
          <a:p>
            <a:pPr lvl="2"/>
            <a:r>
              <a:rPr lang="en-US" dirty="0"/>
              <a:t>The Son’s Enthronement at the Exaltation to the Right Hand of God</a:t>
            </a:r>
          </a:p>
          <a:p>
            <a:pPr marL="971550" lvl="1" indent="-514350">
              <a:buFont typeface="+mj-lt"/>
              <a:buAutoNum type="arabicParenR"/>
            </a:pPr>
            <a:r>
              <a:rPr lang="en-US" dirty="0"/>
              <a:t>The enthronement of the Son as Messiah, God’s anointed king, is the </a:t>
            </a:r>
            <a:r>
              <a:rPr lang="en-US" b="1" i="1" dirty="0"/>
              <a:t>main</a:t>
            </a:r>
            <a:r>
              <a:rPr lang="en-US" dirty="0"/>
              <a:t> focus of this section – therefore the quote of Psalm 110:1 in verse 13 is a fitting summary of this chain of Old Testament texts.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67 </a:t>
            </a:r>
          </a:p>
        </p:txBody>
      </p:sp>
    </p:spTree>
    <p:extLst>
      <p:ext uri="{BB962C8B-B14F-4D97-AF65-F5344CB8AC3E}">
        <p14:creationId xmlns:p14="http://schemas.microsoft.com/office/powerpoint/2010/main" val="4937722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350015"/>
          </a:xfrm>
        </p:spPr>
        <p:txBody>
          <a:bodyPr/>
          <a:lstStyle/>
          <a:p>
            <a:r>
              <a:rPr lang="en-US" sz="4400" dirty="0">
                <a:solidFill>
                  <a:srgbClr val="002060"/>
                </a:solidFill>
              </a:rPr>
              <a:t>The Son’s Nature and Reign Show He Is Greater Than the Angels (1:5-14)</a:t>
            </a:r>
            <a:endParaRPr lang="en-US" sz="44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385336"/>
            <a:ext cx="8398352" cy="5035086"/>
          </a:xfrm>
        </p:spPr>
        <p:txBody>
          <a:bodyPr>
            <a:normAutofit fontScale="85000" lnSpcReduction="10000"/>
          </a:bodyPr>
          <a:lstStyle/>
          <a:p>
            <a:r>
              <a:rPr lang="en-US" dirty="0"/>
              <a:t>During the era in which Hebrews was written, teachers of Scripture often built support for a theological position by stringing together a number of  Old Testament texts. </a:t>
            </a:r>
          </a:p>
          <a:p>
            <a:r>
              <a:rPr lang="en-US" dirty="0"/>
              <a:t>Such “chain quotations” offered a defense of the position being taught through the shear </a:t>
            </a:r>
            <a:r>
              <a:rPr lang="en-US" b="1" i="1" dirty="0"/>
              <a:t>quantity</a:t>
            </a:r>
            <a:r>
              <a:rPr lang="en-US" dirty="0"/>
              <a:t> of support given. </a:t>
            </a:r>
          </a:p>
          <a:p>
            <a:r>
              <a:rPr lang="en-US" dirty="0"/>
              <a:t>We see this approach, for example, in the Apostle Paul’s letter to the Romans in 9:25–29; 10:18–21; and 11:8–10. </a:t>
            </a:r>
          </a:p>
          <a:p>
            <a:r>
              <a:rPr lang="en-US" dirty="0"/>
              <a:t>The desired effect was to offer </a:t>
            </a:r>
            <a:r>
              <a:rPr lang="en-US" b="1" i="1" dirty="0"/>
              <a:t>so much evidence </a:t>
            </a:r>
            <a:r>
              <a:rPr lang="en-US" dirty="0"/>
              <a:t>that your listeners are forced to nod their heads in agreement with you by the end of these quotations! </a:t>
            </a:r>
          </a:p>
          <a:p>
            <a:r>
              <a:rPr lang="en-US" dirty="0"/>
              <a:t>This is the method the author of Hebrews uses in 1:5–14.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67 </a:t>
            </a:r>
          </a:p>
        </p:txBody>
      </p:sp>
    </p:spTree>
    <p:extLst>
      <p:ext uri="{BB962C8B-B14F-4D97-AF65-F5344CB8AC3E}">
        <p14:creationId xmlns:p14="http://schemas.microsoft.com/office/powerpoint/2010/main" val="13312206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350015"/>
          </a:xfrm>
        </p:spPr>
        <p:txBody>
          <a:bodyPr/>
          <a:lstStyle/>
          <a:p>
            <a:r>
              <a:rPr lang="en-US" sz="4400" dirty="0">
                <a:solidFill>
                  <a:srgbClr val="002060"/>
                </a:solidFill>
              </a:rPr>
              <a:t>The Son’s Nature and Reign Show He Is Greater Than the Angels (1:5-14)</a:t>
            </a:r>
            <a:endParaRPr lang="en-US" sz="44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385336"/>
            <a:ext cx="8398352" cy="5035086"/>
          </a:xfrm>
        </p:spPr>
        <p:txBody>
          <a:bodyPr>
            <a:normAutofit lnSpcReduction="10000"/>
          </a:bodyPr>
          <a:lstStyle/>
          <a:p>
            <a:r>
              <a:rPr lang="en-US" dirty="0"/>
              <a:t>In the text that we are examining today, the writer of Hebrews presents </a:t>
            </a:r>
            <a:r>
              <a:rPr lang="en-US" b="1" i="1" dirty="0"/>
              <a:t>three pairs </a:t>
            </a:r>
            <a:r>
              <a:rPr lang="en-US" dirty="0"/>
              <a:t>of Old Testament passages, followed by the </a:t>
            </a:r>
            <a:r>
              <a:rPr lang="en-US" b="1" i="1" dirty="0"/>
              <a:t>final</a:t>
            </a:r>
            <a:r>
              <a:rPr lang="en-US" dirty="0"/>
              <a:t> quotation of </a:t>
            </a:r>
            <a:r>
              <a:rPr lang="en-US" b="1" i="1" dirty="0"/>
              <a:t>Psalm 110:1</a:t>
            </a:r>
            <a:r>
              <a:rPr lang="en-US" dirty="0"/>
              <a:t> – all given in support of the Son’s superiority to the angels: </a:t>
            </a:r>
          </a:p>
          <a:p>
            <a:pPr lvl="1"/>
            <a:r>
              <a:rPr lang="en-US" b="1" dirty="0"/>
              <a:t>Verse 5 – </a:t>
            </a:r>
            <a:r>
              <a:rPr lang="en-US" dirty="0"/>
              <a:t>The </a:t>
            </a:r>
            <a:r>
              <a:rPr lang="en-US" b="1" i="1" dirty="0"/>
              <a:t>first</a:t>
            </a:r>
            <a:r>
              <a:rPr lang="en-US" dirty="0"/>
              <a:t> pair (Psalm 2:7; 2 Samuel 7:14) proclaims the Son’s superiority by virtue of his unique relationship to the Father. </a:t>
            </a:r>
          </a:p>
          <a:p>
            <a:pPr lvl="1"/>
            <a:r>
              <a:rPr lang="en-US" b="1" dirty="0"/>
              <a:t>Verses 6-7 – </a:t>
            </a:r>
            <a:r>
              <a:rPr lang="en-US" dirty="0"/>
              <a:t>The </a:t>
            </a:r>
            <a:r>
              <a:rPr lang="en-US" b="1" i="1" dirty="0"/>
              <a:t>second</a:t>
            </a:r>
            <a:r>
              <a:rPr lang="en-US" dirty="0"/>
              <a:t> pair (Deut. 32:43; Psalm 104:4) focuses attention on the angels’ positive, but inferior, position and ministry. </a:t>
            </a:r>
          </a:p>
          <a:p>
            <a:pPr lvl="1"/>
            <a:r>
              <a:rPr lang="en-US" b="1" dirty="0"/>
              <a:t>Verses 8-12 – </a:t>
            </a:r>
            <a:r>
              <a:rPr lang="en-US" dirty="0"/>
              <a:t>The </a:t>
            </a:r>
            <a:r>
              <a:rPr lang="en-US" b="1" i="1" dirty="0"/>
              <a:t>third </a:t>
            </a:r>
            <a:r>
              <a:rPr lang="en-US" dirty="0"/>
              <a:t>pair declare the Son’s eternality (Ps. 45:6–7; 102:25–27). </a:t>
            </a:r>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67 </a:t>
            </a:r>
          </a:p>
        </p:txBody>
      </p:sp>
    </p:spTree>
    <p:extLst>
      <p:ext uri="{BB962C8B-B14F-4D97-AF65-F5344CB8AC3E}">
        <p14:creationId xmlns:p14="http://schemas.microsoft.com/office/powerpoint/2010/main" val="14982064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350015"/>
          </a:xfrm>
        </p:spPr>
        <p:txBody>
          <a:bodyPr/>
          <a:lstStyle/>
          <a:p>
            <a:r>
              <a:rPr lang="en-US" sz="4400" dirty="0">
                <a:solidFill>
                  <a:srgbClr val="002060"/>
                </a:solidFill>
              </a:rPr>
              <a:t>The Son’s Nature and Reign Show He Is Greater Than the Angels (1:5-14)</a:t>
            </a:r>
            <a:endParaRPr lang="en-US" sz="4400" dirty="0"/>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1" y="1385336"/>
            <a:ext cx="8398352" cy="5035086"/>
          </a:xfrm>
        </p:spPr>
        <p:txBody>
          <a:bodyPr>
            <a:normAutofit/>
          </a:bodyPr>
          <a:lstStyle/>
          <a:p>
            <a:r>
              <a:rPr lang="en-US" dirty="0"/>
              <a:t>In summary, the main flow of thought in our text this morning is as follows:</a:t>
            </a:r>
          </a:p>
          <a:p>
            <a:pPr lvl="1"/>
            <a:r>
              <a:rPr lang="en-US" b="1" dirty="0"/>
              <a:t>Verse 5 – </a:t>
            </a:r>
            <a:r>
              <a:rPr lang="en-US" dirty="0"/>
              <a:t>The Son’s Unique Relationship to the Father</a:t>
            </a:r>
          </a:p>
          <a:p>
            <a:pPr lvl="1"/>
            <a:r>
              <a:rPr lang="en-US" b="1" dirty="0"/>
              <a:t>Verses 6-7 – </a:t>
            </a:r>
            <a:r>
              <a:rPr lang="en-US" dirty="0"/>
              <a:t>The Inferior Position of the Angels to the Son</a:t>
            </a:r>
          </a:p>
          <a:p>
            <a:pPr lvl="1"/>
            <a:r>
              <a:rPr lang="en-US" b="1" dirty="0"/>
              <a:t>Verses 8-12 – </a:t>
            </a:r>
            <a:r>
              <a:rPr lang="en-US" dirty="0"/>
              <a:t>The Eternality of the Son's Reign Over His Creation</a:t>
            </a:r>
          </a:p>
          <a:p>
            <a:pPr lvl="1"/>
            <a:r>
              <a:rPr lang="en-US" b="1" dirty="0"/>
              <a:t>Verses 13-14 – </a:t>
            </a:r>
            <a:r>
              <a:rPr lang="en-US" dirty="0"/>
              <a:t>The Exaltation of the Son Over the Angels</a:t>
            </a:r>
          </a:p>
          <a:p>
            <a:pPr lvl="1"/>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29434" y="6488668"/>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68 </a:t>
            </a:r>
          </a:p>
        </p:txBody>
      </p:sp>
    </p:spTree>
    <p:extLst>
      <p:ext uri="{BB962C8B-B14F-4D97-AF65-F5344CB8AC3E}">
        <p14:creationId xmlns:p14="http://schemas.microsoft.com/office/powerpoint/2010/main" val="9862047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16237</TotalTime>
  <Words>4772</Words>
  <Application>Microsoft Office PowerPoint</Application>
  <PresentationFormat>On-screen Show (4:3)</PresentationFormat>
  <Paragraphs>235</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Arial</vt:lpstr>
      <vt:lpstr>Bwhebb</vt:lpstr>
      <vt:lpstr>Calibri</vt:lpstr>
      <vt:lpstr>Cambria</vt:lpstr>
      <vt:lpstr>Candara</vt:lpstr>
      <vt:lpstr>1_Office Theme</vt:lpstr>
      <vt:lpstr>2_Office Theme</vt:lpstr>
      <vt:lpstr>PowerPoint Presentation</vt:lpstr>
      <vt:lpstr>Outline of Hebrews</vt:lpstr>
      <vt:lpstr>The Son’s Nature and Reign Show He Is Greater Than the Angels (1:5-14)</vt:lpstr>
      <vt:lpstr>The Son’s Nature and Reign Show He Is Greater Than the Angels (1:5-14)</vt:lpstr>
      <vt:lpstr>The Son’s Nature and Reign Show He Is Greater Than the Angels (1:5-14)</vt:lpstr>
      <vt:lpstr>The Son’s Nature and Reign Show He Is Greater Than the Angels (1:5-14)</vt:lpstr>
      <vt:lpstr>The Son’s Nature and Reign Show He Is Greater Than the Angels (1:5-14)</vt:lpstr>
      <vt:lpstr>The Son’s Nature and Reign Show He Is Greater Than the Angels (1:5-14)</vt:lpstr>
      <vt:lpstr>The Son’s Nature and Reign Show He Is Greater Than the Angels (1:5-14)</vt:lpstr>
      <vt:lpstr>The Son’s Unique Relationship to the Father (1:5)</vt:lpstr>
      <vt:lpstr>The Son’s Unique Relationship to the Father (1:5)</vt:lpstr>
      <vt:lpstr>The Son’s Unique Relationship to the Father (1:5)</vt:lpstr>
      <vt:lpstr>The Son’s Unique Relationship to the Father (1:5)</vt:lpstr>
      <vt:lpstr>The Son’s Unique Relationship to the Father (1:5)</vt:lpstr>
      <vt:lpstr>The Son’s Unique Relationship to the Father (1:5)</vt:lpstr>
      <vt:lpstr>The Son’s Unique Relationship to the Father (1:5)</vt:lpstr>
      <vt:lpstr>The Son’s Unique Relationship to the Father (1:5)</vt:lpstr>
      <vt:lpstr>The Son’s Unique Relationship to the Father (1:5)</vt:lpstr>
      <vt:lpstr>The Inferior Position of the Angels (1:6–7) </vt:lpstr>
      <vt:lpstr>The Inferior Position of the Angels (1:6–7) </vt:lpstr>
      <vt:lpstr>The Inferior Position of the Angels (1:6–7) </vt:lpstr>
      <vt:lpstr>The Inferior Position of the Angels (1:6–7) </vt:lpstr>
      <vt:lpstr>The Inferior Position of the Angels (1:6–7) </vt:lpstr>
      <vt:lpstr>The Eternality of the Son's Reign Over His Creation (1:8–12) </vt:lpstr>
      <vt:lpstr>The Eternality of the Son's Reign Over His Creation (1:8–12) </vt:lpstr>
      <vt:lpstr>The Eternality of the Son's Reign Over His Creation (1:8–12) </vt:lpstr>
      <vt:lpstr>The Eternality of the Son's Reign Over His Creation (1:8–12) </vt:lpstr>
      <vt:lpstr>The Exaltation of the Son Over the Angels (1:13–14) </vt:lpstr>
      <vt:lpstr>Summary</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246</cp:revision>
  <cp:lastPrinted>2022-04-10T13:54:24Z</cp:lastPrinted>
  <dcterms:created xsi:type="dcterms:W3CDTF">2022-03-11T13:15:23Z</dcterms:created>
  <dcterms:modified xsi:type="dcterms:W3CDTF">2022-04-10T14:11:40Z</dcterms:modified>
</cp:coreProperties>
</file>