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578" r:id="rId3"/>
    <p:sldId id="5577" r:id="rId4"/>
    <p:sldId id="5579" r:id="rId5"/>
    <p:sldId id="5580" r:id="rId6"/>
    <p:sldId id="5581" r:id="rId7"/>
    <p:sldId id="5593" r:id="rId8"/>
    <p:sldId id="5595" r:id="rId9"/>
    <p:sldId id="5596" r:id="rId10"/>
    <p:sldId id="5594" r:id="rId11"/>
    <p:sldId id="5597" r:id="rId12"/>
    <p:sldId id="5586" r:id="rId13"/>
    <p:sldId id="5599" r:id="rId14"/>
    <p:sldId id="5587" r:id="rId15"/>
    <p:sldId id="5600" r:id="rId16"/>
    <p:sldId id="5601" r:id="rId17"/>
    <p:sldId id="5589" r:id="rId18"/>
    <p:sldId id="5603" r:id="rId19"/>
    <p:sldId id="5591" r:id="rId20"/>
    <p:sldId id="5604" r:id="rId21"/>
    <p:sldId id="5607" r:id="rId22"/>
    <p:sldId id="5606" r:id="rId23"/>
    <p:sldId id="5608" r:id="rId24"/>
    <p:sldId id="5605" r:id="rId25"/>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98112" y="0"/>
            <a:ext cx="4646563" cy="6267100"/>
          </a:xfrm>
          <a:prstGeom prst="rect">
            <a:avLst/>
          </a:prstGeom>
          <a:noFill/>
        </p:spPr>
        <p:txBody>
          <a:bodyPr wrap="square" rtlCol="0">
            <a:spAutoFit/>
          </a:bodyPr>
          <a:lstStyle/>
          <a:p>
            <a:pPr marL="0" marR="0" algn="just" rtl="1">
              <a:lnSpc>
                <a:spcPct val="107000"/>
              </a:lnSpc>
              <a:spcBef>
                <a:spcPts val="0"/>
              </a:spcBef>
              <a:spcAft>
                <a:spcPts val="0"/>
              </a:spcAft>
            </a:pPr>
            <a:r>
              <a:rPr lang="he-IL" sz="2500" dirty="0">
                <a:solidFill>
                  <a:schemeClr val="tx1">
                    <a:lumMod val="50000"/>
                    <a:lumOff val="50000"/>
                  </a:schemeClr>
                </a:solidFill>
                <a:effectLst/>
                <a:latin typeface="Calibri" panose="020F0502020204030204" pitchFamily="34" charset="0"/>
                <a:ea typeface="Calibri" panose="020F0502020204030204" pitchFamily="34" charset="0"/>
                <a:cs typeface="SBL Hebrew" panose="02000000000000000000" pitchFamily="2" charset="-79"/>
              </a:rPr>
              <a:t>הִנֵּ֛ה יָמִ֥ים בָּאִ֖ים נְאֻם־יְהוָ֑ה וְכָרַתִּ֗י אֶת־בֵּ֧ית יִשְׂרָאֵ֛ל וְאֶת־בֵּ֥ית יְהוּדָ֖ה בְּרִ֥ית חֲדָשָֽׁה׃</a:t>
            </a:r>
            <a:r>
              <a:rPr lang="en-US" sz="2500" baseline="30000" dirty="0">
                <a:solidFill>
                  <a:schemeClr val="tx1">
                    <a:lumMod val="50000"/>
                    <a:lumOff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he-IL" sz="2500" dirty="0">
                <a:solidFill>
                  <a:schemeClr val="tx1">
                    <a:lumMod val="50000"/>
                    <a:lumOff val="50000"/>
                  </a:schemeClr>
                </a:solidFill>
                <a:effectLst/>
                <a:latin typeface="Calibri" panose="020F0502020204030204" pitchFamily="34" charset="0"/>
                <a:ea typeface="Calibri" panose="020F0502020204030204" pitchFamily="34" charset="0"/>
                <a:cs typeface="SBL Hebrew" panose="02000000000000000000" pitchFamily="2" charset="-79"/>
              </a:rPr>
              <a:t>לֹ֣א כַבְּרִ֗ית אֲשֶׁ֤ר כָּרַ֙תִּי֙ אֶת־אֲבוֹתָ֔ם בְּיוֹם֙ הֶחֱזִיקִ֣י בְיָדָ֔ם לְהוֹצִיאָ֖ם מֵאֶ֖רֶץ מִצְרָ֑יִם אֲשֶׁר־הֵ֜מָּה הֵפֵ֣רוּ אֶת־בְּרִיתִ֗י וְאָנֹכִ֛י בָּעַ֥לְתִּי בָ֖ם נְאֻם־יְהוָֽה׃</a:t>
            </a:r>
            <a:r>
              <a:rPr lang="en-US" sz="2500" baseline="30000" dirty="0">
                <a:solidFill>
                  <a:schemeClr val="tx1">
                    <a:lumMod val="50000"/>
                    <a:lumOff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he-IL" sz="2500" dirty="0">
                <a:solidFill>
                  <a:schemeClr val="tx1">
                    <a:lumMod val="50000"/>
                    <a:lumOff val="50000"/>
                  </a:schemeClr>
                </a:solidFill>
                <a:effectLst/>
                <a:latin typeface="Calibri" panose="020F0502020204030204" pitchFamily="34" charset="0"/>
                <a:ea typeface="Calibri" panose="020F0502020204030204" pitchFamily="34" charset="0"/>
                <a:cs typeface="SBL Hebrew" panose="02000000000000000000" pitchFamily="2" charset="-79"/>
              </a:rPr>
              <a:t>כִּ֣י זֹ֣את הַבְּרִ֡ית אֲשֶׁ֣ר אֶכְרֹת֩ אֶת־בֵּ֙ית יִשְׂרָאֵ֜ל אַחֲרֵ֙י הַיָּמִ֤ים הָהֵם֙ נְאֻם־יְהוָ֔ה נָתַ֤תִּי אֶת־תּֽוֹרָתִי֙ בְּקִרְבָּ֔ם וְעַל־לִבָּ֖ם אֶכְתֲּבֶ֑נָּה וְהָיִ֤יתִי לָהֶם֙ לֵֽאלֹהִ֔ים וְהֵ֖מָּה יִֽהְיוּ־לִ֥י לְעָֽם׃</a:t>
            </a:r>
            <a:r>
              <a:rPr lang="en-US" sz="2500" baseline="30000" dirty="0">
                <a:solidFill>
                  <a:schemeClr val="tx1">
                    <a:lumMod val="50000"/>
                    <a:lumOff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he-IL" sz="2500" dirty="0">
                <a:solidFill>
                  <a:schemeClr val="tx1">
                    <a:lumMod val="50000"/>
                    <a:lumOff val="50000"/>
                  </a:schemeClr>
                </a:solidFill>
                <a:effectLst/>
                <a:latin typeface="Calibri" panose="020F0502020204030204" pitchFamily="34" charset="0"/>
                <a:ea typeface="Calibri" panose="020F0502020204030204" pitchFamily="34" charset="0"/>
                <a:cs typeface="SBL Hebrew" panose="02000000000000000000" pitchFamily="2" charset="-79"/>
              </a:rPr>
              <a:t>וְלֹ֧א יְלַמְּד֣וּ ע֗וֹד אִ֣ישׁ אֶת־רֵעֵ֜הוּ וְאִ֤ישׁ אֶת־אָחִיו֙ לֵאמֹ֔ר דְּע֖וּ אֶת־יְהוָ֑ה כִּֽי־כוּלָּם֩ יֵדְע֙וּ אוֹתִ֜י לְמִקְטַנָּ֤ם וְעַד־גְּדוֹלָם֙ נְאֻם־יְהוָ֔ה כִּ֤י אֶסְלַח֙ לַֽעֲוֹנָ֔ם וּלְחַטָּאתָ֖ם לֹ֥א אֶזְכָּר־עֽוֹד׃ ס</a:t>
            </a:r>
            <a:endParaRPr lang="en-US" sz="25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1" y="682857"/>
            <a:ext cx="6020127"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7189318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588436"/>
          </a:xfrm>
        </p:spPr>
        <p:txBody>
          <a:bodyPr>
            <a:normAutofit fontScale="925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2</a:t>
            </a:r>
            <a:r>
              <a:rPr lang="en-US" sz="28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2800" baseline="30000" dirty="0">
                <a:latin typeface="Candara" panose="020E0502030303020204" pitchFamily="34" charset="0"/>
                <a:ea typeface="Cambria" panose="02040503050406030204" pitchFamily="18" charset="0"/>
              </a:rPr>
              <a:t>3a</a:t>
            </a:r>
            <a:r>
              <a:rPr lang="en-US" sz="28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2800" b="0" i="1" u="none" strike="noStrike" baseline="0"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There is no thought, however, that the word conveyed by angels (i.e., the Mosaic Law) was </a:t>
            </a:r>
            <a:r>
              <a:rPr lang="en-US" b="1" i="1" dirty="0"/>
              <a:t>flawed</a:t>
            </a:r>
            <a:r>
              <a:rPr lang="en-US" dirty="0"/>
              <a:t>. No, it was “</a:t>
            </a:r>
            <a:r>
              <a:rPr lang="en-US" i="1" dirty="0">
                <a:solidFill>
                  <a:srgbClr val="000099"/>
                </a:solidFill>
                <a:latin typeface="Cambria" panose="02040503050406030204" pitchFamily="18" charset="0"/>
                <a:ea typeface="Cambria" panose="02040503050406030204" pitchFamily="18" charset="0"/>
              </a:rPr>
              <a:t>reliable</a:t>
            </a:r>
            <a:r>
              <a:rPr lang="en-US" dirty="0"/>
              <a:t>” and therefore legally binding on its hearers.</a:t>
            </a:r>
            <a:r>
              <a:rPr lang="en-US" baseline="30000" dirty="0">
                <a:solidFill>
                  <a:prstClr val="black"/>
                </a:solidFill>
              </a:rPr>
              <a:t>1</a:t>
            </a:r>
            <a:r>
              <a:rPr lang="en-US" dirty="0"/>
              <a:t> </a:t>
            </a:r>
          </a:p>
          <a:p>
            <a:r>
              <a:rPr lang="en-US" dirty="0"/>
              <a:t>Dealing with sin was never taken </a:t>
            </a:r>
            <a:r>
              <a:rPr lang="en-US" b="1" i="1" dirty="0"/>
              <a:t>lightly</a:t>
            </a:r>
            <a:r>
              <a:rPr lang="en-US" dirty="0"/>
              <a:t> by God, but “</a:t>
            </a:r>
            <a:r>
              <a:rPr lang="en-US" i="1" dirty="0">
                <a:solidFill>
                  <a:srgbClr val="000099"/>
                </a:solidFill>
                <a:latin typeface="Cambria" panose="02040503050406030204" pitchFamily="18" charset="0"/>
                <a:ea typeface="Cambria" panose="02040503050406030204" pitchFamily="18" charset="0"/>
              </a:rPr>
              <a:t>every</a:t>
            </a:r>
            <a:r>
              <a:rPr lang="en-US" dirty="0"/>
              <a:t>” violation received a just punishment.</a:t>
            </a:r>
            <a:r>
              <a:rPr lang="en-US" baseline="30000" dirty="0">
                <a:solidFill>
                  <a:prstClr val="black"/>
                </a:solidFill>
              </a:rPr>
              <a:t> 2</a:t>
            </a:r>
            <a:r>
              <a:rPr lang="en-US" dirty="0"/>
              <a:t> </a:t>
            </a:r>
          </a:p>
          <a:p>
            <a:r>
              <a:rPr lang="en-US" dirty="0"/>
              <a:t>The words translated in the ESV as “</a:t>
            </a:r>
            <a:r>
              <a:rPr lang="en-US" i="1" dirty="0">
                <a:solidFill>
                  <a:srgbClr val="000099"/>
                </a:solidFill>
                <a:latin typeface="Cambria" panose="02040503050406030204" pitchFamily="18" charset="0"/>
                <a:ea typeface="Cambria" panose="02040503050406030204" pitchFamily="18" charset="0"/>
              </a:rPr>
              <a:t>transgression</a:t>
            </a:r>
            <a:r>
              <a:rPr lang="en-US" dirty="0"/>
              <a:t>” and “</a:t>
            </a:r>
            <a:r>
              <a:rPr lang="en-US" i="1" dirty="0">
                <a:solidFill>
                  <a:srgbClr val="000099"/>
                </a:solidFill>
                <a:latin typeface="Cambria" panose="02040503050406030204" pitchFamily="18" charset="0"/>
                <a:ea typeface="Cambria" panose="02040503050406030204" pitchFamily="18" charset="0"/>
              </a:rPr>
              <a:t>disobedience</a:t>
            </a:r>
            <a:r>
              <a:rPr lang="en-US" dirty="0"/>
              <a:t>” speak of a </a:t>
            </a:r>
            <a:r>
              <a:rPr lang="en-US" b="1" i="1" dirty="0"/>
              <a:t>conscious rejection</a:t>
            </a:r>
            <a:r>
              <a:rPr lang="en-US" dirty="0"/>
              <a:t> of God’s will.</a:t>
            </a:r>
            <a:r>
              <a:rPr lang="en-US" baseline="30000" dirty="0">
                <a:solidFill>
                  <a:prstClr val="black"/>
                </a:solidFill>
              </a:rPr>
              <a:t> 2</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8"/>
            <a:ext cx="9144000" cy="646331"/>
          </a:xfrm>
          <a:prstGeom prst="rect">
            <a:avLst/>
          </a:prstGeom>
          <a:noFill/>
        </p:spPr>
        <p:txBody>
          <a:bodyPr wrap="square" rtlCol="0">
            <a:spAutoFit/>
          </a:bodyPr>
          <a:lstStyle/>
          <a:p>
            <a:pPr>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 </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84-85</a:t>
            </a:r>
          </a:p>
        </p:txBody>
      </p:sp>
    </p:spTree>
    <p:extLst>
      <p:ext uri="{BB962C8B-B14F-4D97-AF65-F5344CB8AC3E}">
        <p14:creationId xmlns:p14="http://schemas.microsoft.com/office/powerpoint/2010/main" val="1349118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850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2</a:t>
            </a:r>
            <a:r>
              <a:rPr lang="en-US" sz="28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2800" baseline="30000" dirty="0">
                <a:latin typeface="Candara" panose="020E0502030303020204" pitchFamily="34" charset="0"/>
                <a:ea typeface="Cambria" panose="02040503050406030204" pitchFamily="18" charset="0"/>
              </a:rPr>
              <a:t>3a</a:t>
            </a:r>
            <a:r>
              <a:rPr lang="en-US" sz="28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2800" b="0" i="1" u="none" strike="noStrike" baseline="0"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In verse 3a, the author now </a:t>
            </a:r>
            <a:r>
              <a:rPr lang="en-US" b="1" i="1" dirty="0"/>
              <a:t>completes</a:t>
            </a:r>
            <a:r>
              <a:rPr lang="en-US" dirty="0"/>
              <a:t> the argument from lesser to greater.</a:t>
            </a:r>
          </a:p>
          <a:p>
            <a:r>
              <a:rPr lang="en-US" dirty="0"/>
              <a:t>If the word spoken by angels was sure and those who violated it were punished, then those who neglect the </a:t>
            </a:r>
            <a:r>
              <a:rPr lang="en-US" b="1" i="1" dirty="0"/>
              <a:t>greater</a:t>
            </a:r>
            <a:r>
              <a:rPr lang="en-US" dirty="0"/>
              <a:t> revelation given through the Son will not escape.</a:t>
            </a:r>
          </a:p>
          <a:p>
            <a:r>
              <a:rPr lang="en-US" dirty="0"/>
              <a:t>Indeed the readers would be </a:t>
            </a:r>
            <a:r>
              <a:rPr lang="en-US" b="1" i="1" dirty="0"/>
              <a:t>foolish</a:t>
            </a:r>
            <a:r>
              <a:rPr lang="en-US" dirty="0"/>
              <a:t> to reject the word spoken by the Lord, for there is </a:t>
            </a:r>
            <a:r>
              <a:rPr lang="en-US" b="1" i="1" dirty="0"/>
              <a:t>no doubt</a:t>
            </a:r>
            <a:r>
              <a:rPr lang="en-US" dirty="0"/>
              <a:t> about its truthfulness since it is a word from </a:t>
            </a:r>
            <a:r>
              <a:rPr lang="en-US" b="1" i="1" dirty="0"/>
              <a:t>heaven</a:t>
            </a:r>
            <a:r>
              <a:rPr lang="en-US" dirty="0"/>
              <a:t>.</a:t>
            </a:r>
          </a:p>
          <a:p>
            <a:r>
              <a:rPr lang="en-US" dirty="0"/>
              <a:t>The apostles heard the message </a:t>
            </a:r>
            <a:r>
              <a:rPr lang="en-US" b="1" i="1" dirty="0"/>
              <a:t>directly</a:t>
            </a:r>
            <a:r>
              <a:rPr lang="en-US" dirty="0"/>
              <a:t> from Jesus, and those apostolic eyewitnesses confirmed the message for the readers.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32649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3"/>
            <a:ext cx="8398352" cy="5906319"/>
          </a:xfrm>
        </p:spPr>
        <p:txBody>
          <a:bodyPr>
            <a:normAutofit fontScale="77500" lnSpcReduction="20000"/>
          </a:bodyPr>
          <a:lstStyle/>
          <a:p>
            <a:pPr marL="173038" indent="-173038">
              <a:buNone/>
            </a:pPr>
            <a:r>
              <a:rPr lang="en-US" sz="3100" baseline="30000" dirty="0">
                <a:latin typeface="Candara" panose="020E0502030303020204" pitchFamily="34" charset="0"/>
                <a:ea typeface="Cambria" panose="02040503050406030204" pitchFamily="18" charset="0"/>
              </a:rPr>
              <a:t>2</a:t>
            </a:r>
            <a:r>
              <a:rPr lang="en-US" sz="31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3100" baseline="30000" dirty="0">
                <a:latin typeface="Candara" panose="020E0502030303020204" pitchFamily="34" charset="0"/>
                <a:ea typeface="Cambria" panose="02040503050406030204" pitchFamily="18" charset="0"/>
              </a:rPr>
              <a:t>3a</a:t>
            </a:r>
            <a:r>
              <a:rPr lang="en-US" sz="31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3100" b="0" i="1" u="none" strike="noStrike" baseline="0"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pPr>
              <a:spcBef>
                <a:spcPts val="0"/>
              </a:spcBef>
            </a:pPr>
            <a:r>
              <a:rPr lang="en-US" dirty="0"/>
              <a:t>The readers will not “</a:t>
            </a:r>
            <a:r>
              <a:rPr lang="en-US" i="1" dirty="0">
                <a:solidFill>
                  <a:srgbClr val="000099"/>
                </a:solidFill>
                <a:latin typeface="Cambria" panose="02040503050406030204" pitchFamily="18" charset="0"/>
                <a:ea typeface="Cambria" panose="02040503050406030204" pitchFamily="18" charset="0"/>
              </a:rPr>
              <a:t>escape</a:t>
            </a:r>
            <a:r>
              <a:rPr lang="en-US" dirty="0"/>
              <a:t>” if they turn away from such a “</a:t>
            </a:r>
            <a:r>
              <a:rPr lang="en-US" i="1" dirty="0">
                <a:solidFill>
                  <a:srgbClr val="000099"/>
                </a:solidFill>
                <a:latin typeface="Cambria" panose="02040503050406030204" pitchFamily="18" charset="0"/>
                <a:ea typeface="Cambria" panose="02040503050406030204" pitchFamily="18" charset="0"/>
              </a:rPr>
              <a:t>great salvation</a:t>
            </a:r>
            <a:r>
              <a:rPr lang="en-US" dirty="0"/>
              <a:t>”.</a:t>
            </a:r>
          </a:p>
          <a:p>
            <a:r>
              <a:rPr lang="en-US" dirty="0"/>
              <a:t>The salvation is “</a:t>
            </a:r>
            <a:r>
              <a:rPr lang="en-US" i="1" dirty="0">
                <a:solidFill>
                  <a:srgbClr val="000099"/>
                </a:solidFill>
                <a:latin typeface="Cambria" panose="02040503050406030204" pitchFamily="18" charset="0"/>
                <a:ea typeface="Cambria" panose="02040503050406030204" pitchFamily="18" charset="0"/>
              </a:rPr>
              <a:t>great</a:t>
            </a:r>
            <a:r>
              <a:rPr lang="en-US" dirty="0"/>
              <a:t>” because it represents God’s </a:t>
            </a:r>
            <a:r>
              <a:rPr lang="en-US" b="1" i="1" dirty="0"/>
              <a:t>final word</a:t>
            </a:r>
            <a:r>
              <a:rPr lang="en-US" dirty="0"/>
              <a:t>.</a:t>
            </a:r>
          </a:p>
          <a:p>
            <a:r>
              <a:rPr lang="en-US" dirty="0"/>
              <a:t>Jesus’ sacrifice has accomplished the cleansing of sin </a:t>
            </a:r>
            <a:r>
              <a:rPr lang="en-US" b="1" i="1" dirty="0"/>
              <a:t>once for all</a:t>
            </a:r>
            <a:r>
              <a:rPr lang="en-US" dirty="0"/>
              <a:t> (1:3; 7:1-10:18) and he now sits at God’s right hand (1:3; 1:13; 8:1), triumphant and reigning over all.</a:t>
            </a:r>
          </a:p>
          <a:p>
            <a:r>
              <a:rPr lang="en-US" dirty="0"/>
              <a:t>Those who </a:t>
            </a:r>
            <a:r>
              <a:rPr lang="en-US" b="1" i="1" dirty="0"/>
              <a:t>repudiate</a:t>
            </a:r>
            <a:r>
              <a:rPr lang="en-US" dirty="0"/>
              <a:t> such a salvation will face </a:t>
            </a:r>
            <a:r>
              <a:rPr lang="en-US" b="1" i="1" dirty="0"/>
              <a:t>certain</a:t>
            </a:r>
            <a:r>
              <a:rPr lang="en-US" dirty="0"/>
              <a:t> judgment.</a:t>
            </a:r>
          </a:p>
          <a:p>
            <a:r>
              <a:rPr lang="en-US" dirty="0"/>
              <a:t>In the OT the punishments were </a:t>
            </a:r>
            <a:r>
              <a:rPr lang="en-US" b="1" i="1" dirty="0"/>
              <a:t>earthly</a:t>
            </a:r>
            <a:r>
              <a:rPr lang="en-US" dirty="0"/>
              <a:t>: Israel suffered </a:t>
            </a:r>
            <a:r>
              <a:rPr lang="en-US" b="1" i="1" dirty="0"/>
              <a:t>exile</a:t>
            </a:r>
            <a:r>
              <a:rPr lang="en-US" dirty="0"/>
              <a:t> for its sin. </a:t>
            </a:r>
          </a:p>
          <a:p>
            <a:r>
              <a:rPr lang="en-US" dirty="0"/>
              <a:t>But the revelation through the son is </a:t>
            </a:r>
            <a:r>
              <a:rPr lang="en-US" b="1" i="1" dirty="0"/>
              <a:t>heavenly</a:t>
            </a:r>
            <a:r>
              <a:rPr lang="en-US" dirty="0"/>
              <a:t> (12:25-27), so that those rejecting him will receive a more intense punishment, a final and </a:t>
            </a:r>
            <a:r>
              <a:rPr lang="en-US" b="1" i="1" dirty="0"/>
              <a:t>eternal punishment </a:t>
            </a:r>
            <a:r>
              <a:rPr lang="en-US" dirty="0"/>
              <a:t>from which there is no “</a:t>
            </a:r>
            <a:r>
              <a:rPr lang="en-US" i="1" dirty="0">
                <a:solidFill>
                  <a:srgbClr val="000099"/>
                </a:solidFill>
                <a:latin typeface="Cambria" panose="02040503050406030204" pitchFamily="18" charset="0"/>
                <a:ea typeface="Cambria" panose="02040503050406030204" pitchFamily="18" charset="0"/>
              </a:rPr>
              <a:t>escape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60951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 calcmode="lin" valueType="num">
                                      <p:cBhvr>
                                        <p:cTn id="2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 calcmode="lin" valueType="num">
                                      <p:cBhvr>
                                        <p:cTn id="35"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Certainty of the Gospel Message (2:3b-4)</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85000" lnSpcReduction="20000"/>
          </a:bodyPr>
          <a:lstStyle/>
          <a:p>
            <a:pPr marL="173038" indent="-173038">
              <a:buNone/>
            </a:pPr>
            <a:r>
              <a:rPr lang="en-US" sz="2800" baseline="30000" dirty="0">
                <a:latin typeface="Candara" panose="020E0502030303020204" pitchFamily="34" charset="0"/>
                <a:ea typeface="Cambria" panose="02040503050406030204" pitchFamily="18" charset="0"/>
              </a:rPr>
              <a:t>3b</a:t>
            </a:r>
            <a:r>
              <a:rPr lang="en-US" sz="2800" i="1" dirty="0">
                <a:solidFill>
                  <a:srgbClr val="000099"/>
                </a:solidFill>
                <a:latin typeface="Cambria" panose="02040503050406030204" pitchFamily="18" charset="0"/>
                <a:ea typeface="Cambria" panose="02040503050406030204" pitchFamily="18" charset="0"/>
              </a:rPr>
              <a:t> It was declared at first by the Lord, and it was attested to us by those who heard, </a:t>
            </a:r>
            <a:r>
              <a:rPr lang="en-US" sz="2800" baseline="30000" dirty="0">
                <a:latin typeface="Candara" panose="020E0502030303020204" pitchFamily="34" charset="0"/>
                <a:ea typeface="Cambria" panose="02040503050406030204" pitchFamily="18" charset="0"/>
              </a:rPr>
              <a:t>4</a:t>
            </a:r>
            <a:r>
              <a:rPr lang="en-US" sz="2800"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400" i="1" dirty="0">
              <a:solidFill>
                <a:srgbClr val="7030A0"/>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Author of Hebrews now shows why it is </a:t>
            </a:r>
            <a:r>
              <a:rPr lang="en-US" b="1" i="1" dirty="0"/>
              <a:t>utter folly</a:t>
            </a:r>
            <a:r>
              <a:rPr lang="en-US" dirty="0"/>
              <a:t> to neglect the salvation accomplished in Jesus Christ.</a:t>
            </a:r>
          </a:p>
          <a:p>
            <a:r>
              <a:rPr lang="en-US" dirty="0"/>
              <a:t>First of all it is an </a:t>
            </a:r>
            <a:r>
              <a:rPr lang="en-US" b="1" i="1" dirty="0"/>
              <a:t>authoritative word</a:t>
            </a:r>
            <a:r>
              <a:rPr lang="en-US" dirty="0"/>
              <a:t>, for “</a:t>
            </a:r>
            <a:r>
              <a:rPr lang="en-US" i="1" dirty="0">
                <a:solidFill>
                  <a:srgbClr val="000099"/>
                </a:solidFill>
                <a:latin typeface="Cambria" panose="02040503050406030204" pitchFamily="18" charset="0"/>
                <a:ea typeface="Cambria" panose="02040503050406030204" pitchFamily="18" charset="0"/>
              </a:rPr>
              <a:t>It was declared at first by the Lord.</a:t>
            </a:r>
            <a:r>
              <a:rPr lang="en-US" dirty="0"/>
              <a:t>”</a:t>
            </a:r>
          </a:p>
          <a:p>
            <a:r>
              <a:rPr lang="en-US" dirty="0"/>
              <a:t>The “</a:t>
            </a:r>
            <a:r>
              <a:rPr lang="en-US" i="1" dirty="0">
                <a:solidFill>
                  <a:srgbClr val="000099"/>
                </a:solidFill>
                <a:latin typeface="Cambria" panose="02040503050406030204" pitchFamily="18" charset="0"/>
                <a:ea typeface="Cambria" panose="02040503050406030204" pitchFamily="18" charset="0"/>
              </a:rPr>
              <a:t>Lord</a:t>
            </a:r>
            <a:r>
              <a:rPr lang="en-US" dirty="0"/>
              <a:t>” here refers to Jesus Christ himself. He is the: </a:t>
            </a:r>
          </a:p>
          <a:p>
            <a:pPr lvl="1"/>
            <a:r>
              <a:rPr lang="en-US" dirty="0"/>
              <a:t>Son of God by Whom God has Spoken His Final Word</a:t>
            </a:r>
          </a:p>
          <a:p>
            <a:pPr lvl="1"/>
            <a:r>
              <a:rPr lang="en-US" dirty="0"/>
              <a:t>Creator and Sustainer of the World </a:t>
            </a:r>
          </a:p>
          <a:p>
            <a:pPr lvl="1"/>
            <a:r>
              <a:rPr lang="en-US" dirty="0"/>
              <a:t>Heir of All Things. </a:t>
            </a:r>
          </a:p>
          <a:p>
            <a:r>
              <a:rPr lang="en-US" dirty="0"/>
              <a:t>He has entered into history and spoken to human beings through both word and deed.</a:t>
            </a:r>
          </a:p>
          <a:p>
            <a:r>
              <a:rPr lang="en-US" dirty="0"/>
              <a:t>Jesus Christ has revealed finally and definitively who God is to human beings.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82</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1523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5">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8" end="8"/>
                                            </p:txEl>
                                          </p:spTgt>
                                        </p:tgtEl>
                                        <p:attrNameLst>
                                          <p:attrName>style.visibility</p:attrName>
                                        </p:attrNameLst>
                                      </p:cBhvr>
                                      <p:to>
                                        <p:strVal val="visible"/>
                                      </p:to>
                                    </p:set>
                                    <p:anim calcmode="lin" valueType="num">
                                      <p:cBhvr>
                                        <p:cTn id="56"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5">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9" end="9"/>
                                            </p:txEl>
                                          </p:spTgt>
                                        </p:tgtEl>
                                        <p:attrNameLst>
                                          <p:attrName>style.visibility</p:attrName>
                                        </p:attrNameLst>
                                      </p:cBhvr>
                                      <p:to>
                                        <p:strVal val="visible"/>
                                      </p:to>
                                    </p:set>
                                    <p:anim calcmode="lin" valueType="num">
                                      <p:cBhvr>
                                        <p:cTn id="63"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Certainty of the Gospel Message (2:3b-4)</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494249"/>
          </a:xfrm>
        </p:spPr>
        <p:txBody>
          <a:bodyPr>
            <a:normAutofit fontScale="925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3b</a:t>
            </a:r>
            <a:r>
              <a:rPr lang="en-US" sz="2800" i="1" dirty="0">
                <a:solidFill>
                  <a:srgbClr val="000099"/>
                </a:solidFill>
                <a:latin typeface="Cambria" panose="02040503050406030204" pitchFamily="18" charset="0"/>
                <a:ea typeface="Cambria" panose="02040503050406030204" pitchFamily="18" charset="0"/>
              </a:rPr>
              <a:t> It was declared at first by the Lord, and it was attested to us by those who heard, </a:t>
            </a:r>
            <a:r>
              <a:rPr lang="en-US" sz="2800" baseline="30000" dirty="0">
                <a:latin typeface="Candara" panose="020E0502030303020204" pitchFamily="34" charset="0"/>
                <a:ea typeface="Cambria" panose="02040503050406030204" pitchFamily="18" charset="0"/>
              </a:rPr>
              <a:t>4</a:t>
            </a:r>
            <a:r>
              <a:rPr lang="en-US" sz="2800"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400" i="1" dirty="0">
              <a:solidFill>
                <a:srgbClr val="7030A0"/>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pPr>
              <a:spcBef>
                <a:spcPts val="0"/>
              </a:spcBef>
            </a:pPr>
            <a:r>
              <a:rPr lang="en-US" dirty="0"/>
              <a:t>Secondly, </a:t>
            </a:r>
            <a:r>
              <a:rPr lang="en-US" b="1" i="1" dirty="0"/>
              <a:t>not only</a:t>
            </a:r>
            <a:r>
              <a:rPr lang="en-US" dirty="0"/>
              <a:t> was the word spoken </a:t>
            </a:r>
            <a:r>
              <a:rPr lang="en-US" b="1" i="1" dirty="0"/>
              <a:t>personally</a:t>
            </a:r>
            <a:r>
              <a:rPr lang="en-US" dirty="0"/>
              <a:t> by the Lord himself in history, this word was also “</a:t>
            </a:r>
            <a:r>
              <a:rPr lang="en-US" sz="3200" i="1" dirty="0">
                <a:solidFill>
                  <a:srgbClr val="000099"/>
                </a:solidFill>
                <a:latin typeface="Cambria" panose="02040503050406030204" pitchFamily="18" charset="0"/>
                <a:ea typeface="Cambria" panose="02040503050406030204" pitchFamily="18" charset="0"/>
              </a:rPr>
              <a:t>attested to us</a:t>
            </a:r>
            <a:r>
              <a:rPr lang="en-US" dirty="0"/>
              <a:t>” by “</a:t>
            </a:r>
            <a:r>
              <a:rPr lang="en-US" i="1" dirty="0">
                <a:solidFill>
                  <a:srgbClr val="000099"/>
                </a:solidFill>
                <a:latin typeface="Cambria" panose="02040503050406030204" pitchFamily="18" charset="0"/>
                <a:ea typeface="Cambria" panose="02040503050406030204" pitchFamily="18" charset="0"/>
              </a:rPr>
              <a:t>those who heard</a:t>
            </a:r>
            <a:r>
              <a:rPr lang="en-US" dirty="0"/>
              <a:t>” (i.e., the apostolic </a:t>
            </a:r>
            <a:r>
              <a:rPr lang="en-US" b="1" i="1" dirty="0"/>
              <a:t>eyewitnesses</a:t>
            </a:r>
            <a:r>
              <a:rPr lang="en-US" dirty="0"/>
              <a:t> who heard and saw Jesus).</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1</a:t>
            </a:r>
            <a:endParaRPr lang="en-US" dirty="0"/>
          </a:p>
          <a:p>
            <a:r>
              <a:rPr lang="en-US" dirty="0"/>
              <a:t>The word “</a:t>
            </a:r>
            <a:r>
              <a:rPr lang="en-US" i="1" dirty="0">
                <a:solidFill>
                  <a:srgbClr val="000099"/>
                </a:solidFill>
                <a:latin typeface="Cambria" panose="02040503050406030204" pitchFamily="18" charset="0"/>
                <a:ea typeface="Cambria" panose="02040503050406030204" pitchFamily="18" charset="0"/>
              </a:rPr>
              <a:t>attested</a:t>
            </a:r>
            <a:r>
              <a:rPr lang="en-US" dirty="0"/>
              <a:t>” carries the sense of firm assurance or guarantee.</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2</a:t>
            </a:r>
            <a:r>
              <a:rPr lang="en-US" dirty="0"/>
              <a:t> </a:t>
            </a:r>
          </a:p>
          <a:p>
            <a:r>
              <a:rPr lang="en-US" dirty="0"/>
              <a:t>So, although the author and his hearers had not heard the message of salvation from the mouth of Jesus himself, it was nevertheless something they could count on with absolute certainty.</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2</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27471" y="6211668"/>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 </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82</a:t>
            </a:r>
          </a:p>
          <a:p>
            <a:pPr>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85-86</a:t>
            </a:r>
          </a:p>
        </p:txBody>
      </p:sp>
    </p:spTree>
    <p:extLst>
      <p:ext uri="{BB962C8B-B14F-4D97-AF65-F5344CB8AC3E}">
        <p14:creationId xmlns:p14="http://schemas.microsoft.com/office/powerpoint/2010/main" val="10100300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Certainty of the Gospel Message (2:3b-4)</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3"/>
            <a:ext cx="8398352" cy="5825435"/>
          </a:xfrm>
        </p:spPr>
        <p:txBody>
          <a:bodyPr>
            <a:normAutofit fontScale="92500"/>
          </a:bodyPr>
          <a:lstStyle/>
          <a:p>
            <a:pPr marL="173038" indent="-173038">
              <a:buNone/>
            </a:pPr>
            <a:r>
              <a:rPr lang="en-US" sz="2800" baseline="30000" dirty="0">
                <a:latin typeface="Candara" panose="020E0502030303020204" pitchFamily="34" charset="0"/>
                <a:ea typeface="Cambria" panose="02040503050406030204" pitchFamily="18" charset="0"/>
              </a:rPr>
              <a:t>3b</a:t>
            </a:r>
            <a:r>
              <a:rPr lang="en-US" sz="2800" i="1" dirty="0">
                <a:solidFill>
                  <a:srgbClr val="000099"/>
                </a:solidFill>
                <a:latin typeface="Cambria" panose="02040503050406030204" pitchFamily="18" charset="0"/>
                <a:ea typeface="Cambria" panose="02040503050406030204" pitchFamily="18" charset="0"/>
              </a:rPr>
              <a:t> It was declared at first by the Lord, and it was attested to us by those who heard, </a:t>
            </a:r>
            <a:r>
              <a:rPr lang="en-US" sz="2800" baseline="30000" dirty="0">
                <a:latin typeface="Candara" panose="020E0502030303020204" pitchFamily="34" charset="0"/>
                <a:ea typeface="Cambria" panose="02040503050406030204" pitchFamily="18" charset="0"/>
              </a:rPr>
              <a:t>4</a:t>
            </a:r>
            <a:r>
              <a:rPr lang="en-US" sz="2800"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400" i="1" dirty="0">
              <a:solidFill>
                <a:srgbClr val="7030A0"/>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Incidentally, verse 3b gives strong evidence against Pauline authorship of this letter. </a:t>
            </a:r>
          </a:p>
          <a:p>
            <a:r>
              <a:rPr lang="en-US" dirty="0"/>
              <a:t>Even though he wasn’t an eyewitness, Paul </a:t>
            </a:r>
            <a:r>
              <a:rPr lang="en-US" b="1" i="1" dirty="0"/>
              <a:t>nowhere</a:t>
            </a:r>
            <a:r>
              <a:rPr lang="en-US" dirty="0"/>
              <a:t> describes himself as </a:t>
            </a:r>
            <a:r>
              <a:rPr lang="en-US" b="1" i="1" dirty="0"/>
              <a:t>dependent</a:t>
            </a:r>
            <a:r>
              <a:rPr lang="en-US" dirty="0"/>
              <a:t> on others for the gospel he proclaimed.</a:t>
            </a:r>
          </a:p>
          <a:p>
            <a:r>
              <a:rPr lang="en-US" dirty="0"/>
              <a:t>Instead, he </a:t>
            </a:r>
            <a:r>
              <a:rPr lang="en-US" b="1" i="1" dirty="0"/>
              <a:t>emphasizes</a:t>
            </a:r>
            <a:r>
              <a:rPr lang="en-US" dirty="0"/>
              <a:t> that Jesus called him on the Damascus Road and his knowledge of the gospel was </a:t>
            </a:r>
            <a:r>
              <a:rPr lang="en-US" b="1" i="1" dirty="0"/>
              <a:t>not</a:t>
            </a:r>
            <a:r>
              <a:rPr lang="en-US" dirty="0"/>
              <a:t> </a:t>
            </a:r>
            <a:r>
              <a:rPr lang="en-US" b="1" i="1" dirty="0"/>
              <a:t>dependent</a:t>
            </a:r>
            <a:r>
              <a:rPr lang="en-US" dirty="0"/>
              <a:t> on other apostles (Gal 1:11-17)</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82</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44775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Certainty of the Gospel Message (2:3b-4)</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850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3b</a:t>
            </a:r>
            <a:r>
              <a:rPr lang="en-US" sz="2800" i="1" dirty="0">
                <a:solidFill>
                  <a:srgbClr val="000099"/>
                </a:solidFill>
                <a:latin typeface="Cambria" panose="02040503050406030204" pitchFamily="18" charset="0"/>
                <a:ea typeface="Cambria" panose="02040503050406030204" pitchFamily="18" charset="0"/>
              </a:rPr>
              <a:t> It was declared at first by the Lord, and it was attested to us by those who heard, </a:t>
            </a:r>
            <a:r>
              <a:rPr lang="en-US" sz="2800" baseline="30000" dirty="0">
                <a:latin typeface="Candara" panose="020E0502030303020204" pitchFamily="34" charset="0"/>
                <a:ea typeface="Cambria" panose="02040503050406030204" pitchFamily="18" charset="0"/>
              </a:rPr>
              <a:t>4</a:t>
            </a:r>
            <a:r>
              <a:rPr lang="en-US" sz="2800"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400" i="1" dirty="0">
              <a:solidFill>
                <a:srgbClr val="7030A0"/>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author now gives a third reason for putting their trust in their great salvation – “</a:t>
            </a:r>
            <a:r>
              <a:rPr lang="en-US" sz="3200" i="1" dirty="0">
                <a:solidFill>
                  <a:srgbClr val="000099"/>
                </a:solidFill>
                <a:latin typeface="Cambria" panose="02040503050406030204" pitchFamily="18" charset="0"/>
                <a:ea typeface="Cambria" panose="02040503050406030204" pitchFamily="18" charset="0"/>
              </a:rPr>
              <a:t>God also bore witness by signs and wonders and various miracles.</a:t>
            </a:r>
            <a:r>
              <a:rPr lang="en-US" dirty="0"/>
              <a:t>”</a:t>
            </a:r>
          </a:p>
          <a:p>
            <a:r>
              <a:rPr lang="en-US" dirty="0"/>
              <a:t>The miracles performed by God’s spokesmen in the NT period </a:t>
            </a:r>
            <a:r>
              <a:rPr lang="en-US" b="1" i="1" dirty="0"/>
              <a:t>authenticated</a:t>
            </a:r>
            <a:r>
              <a:rPr lang="en-US" dirty="0"/>
              <a:t> the revelation given by those same men, demonstrating it was genuinely given by God.</a:t>
            </a:r>
          </a:p>
          <a:p>
            <a:r>
              <a:rPr lang="en-US" dirty="0"/>
              <a:t>According to the NT writers, Jesus’ miracles authenticated his ministry (John 10:37-38; Acts 2:22).</a:t>
            </a:r>
          </a:p>
          <a:p>
            <a:r>
              <a:rPr lang="en-US" dirty="0"/>
              <a:t>God also granted signs and wonders to the </a:t>
            </a:r>
            <a:r>
              <a:rPr lang="en-US" b="1" i="1" dirty="0"/>
              <a:t>apostles</a:t>
            </a:r>
            <a:r>
              <a:rPr lang="en-US" dirty="0"/>
              <a:t>, demonstrating </a:t>
            </a:r>
            <a:r>
              <a:rPr lang="en-US" b="1" i="1" dirty="0"/>
              <a:t>they</a:t>
            </a:r>
            <a:r>
              <a:rPr lang="en-US" dirty="0"/>
              <a:t> were truly his messengers (Acts 2:43; 4:30; 5:12; 14:3; 15:12).</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16952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Certainty of the Gospel Message (2:3b-4)</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85000" lnSpcReduction="20000"/>
          </a:bodyPr>
          <a:lstStyle/>
          <a:p>
            <a:pPr marL="173038" indent="-173038">
              <a:buNone/>
            </a:pPr>
            <a:r>
              <a:rPr lang="en-US" sz="2800" baseline="30000" dirty="0">
                <a:latin typeface="Candara" panose="020E0502030303020204" pitchFamily="34" charset="0"/>
                <a:ea typeface="Cambria" panose="02040503050406030204" pitchFamily="18" charset="0"/>
              </a:rPr>
              <a:t>3b</a:t>
            </a:r>
            <a:r>
              <a:rPr lang="en-US" sz="2800" i="1" dirty="0">
                <a:solidFill>
                  <a:srgbClr val="000099"/>
                </a:solidFill>
                <a:latin typeface="Cambria" panose="02040503050406030204" pitchFamily="18" charset="0"/>
                <a:ea typeface="Cambria" panose="02040503050406030204" pitchFamily="18" charset="0"/>
              </a:rPr>
              <a:t> It was declared at first by the Lord, and it was attested to us by those who heard, </a:t>
            </a:r>
            <a:r>
              <a:rPr lang="en-US" sz="2800" baseline="30000" dirty="0">
                <a:latin typeface="Candara" panose="020E0502030303020204" pitchFamily="34" charset="0"/>
                <a:ea typeface="Cambria" panose="02040503050406030204" pitchFamily="18" charset="0"/>
              </a:rPr>
              <a:t>4</a:t>
            </a:r>
            <a:r>
              <a:rPr lang="en-US" sz="2800"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400" i="1" dirty="0">
              <a:solidFill>
                <a:srgbClr val="7030A0"/>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Apostle Paul, for example, emphasizes the validity of </a:t>
            </a:r>
            <a:r>
              <a:rPr lang="en-US" b="1" i="1" dirty="0"/>
              <a:t>his</a:t>
            </a:r>
            <a:r>
              <a:rPr lang="en-US" dirty="0"/>
              <a:t> apostleship by appealing to “signs and wonders” in his ministry (Rom 15:19; 2 Cor 12:12)</a:t>
            </a:r>
          </a:p>
          <a:p>
            <a:r>
              <a:rPr lang="en-US" dirty="0"/>
              <a:t>These miracles and signs and wonders demonstrate that God has put his seal of approval on the message that the readers of Hebrews received initially.</a:t>
            </a:r>
          </a:p>
          <a:p>
            <a:r>
              <a:rPr lang="en-US" dirty="0"/>
              <a:t>Also verifying the truth of the gospel are the “</a:t>
            </a:r>
            <a:r>
              <a:rPr lang="en-US" sz="3200" i="1" dirty="0">
                <a:solidFill>
                  <a:srgbClr val="000099"/>
                </a:solidFill>
                <a:latin typeface="Cambria" panose="02040503050406030204" pitchFamily="18" charset="0"/>
                <a:ea typeface="Cambria" panose="02040503050406030204" pitchFamily="18" charset="0"/>
              </a:rPr>
              <a:t>gifts of the Holy Spirit distributed according to his will.</a:t>
            </a:r>
            <a:r>
              <a:rPr lang="en-US" dirty="0"/>
              <a:t>”</a:t>
            </a:r>
          </a:p>
          <a:p>
            <a:r>
              <a:rPr lang="en-US" dirty="0"/>
              <a:t>In other contexts the gifts of the Spirit are said to </a:t>
            </a:r>
            <a:r>
              <a:rPr lang="en-US" b="1" i="1" dirty="0"/>
              <a:t>edify</a:t>
            </a:r>
            <a:r>
              <a:rPr lang="en-US" dirty="0"/>
              <a:t> believers (Rom 12:3-8; 1 Cor 12:1-31; Eph 4:11-16; 1 Pet 4:10-11), but here the author appeals to the gifts of the Spirit to support the </a:t>
            </a:r>
            <a:r>
              <a:rPr lang="en-US" b="1" i="1" dirty="0"/>
              <a:t>veracity</a:t>
            </a:r>
            <a:r>
              <a:rPr lang="en-US" dirty="0"/>
              <a:t> of the gospel.</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42463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08291"/>
          </a:xfrm>
        </p:spPr>
        <p:txBody>
          <a:bodyPr/>
          <a:lstStyle/>
          <a:p>
            <a:r>
              <a:rPr lang="en-US" dirty="0">
                <a:solidFill>
                  <a:srgbClr val="002060"/>
                </a:solidFill>
              </a:rPr>
              <a:t>Summary of 2:1-4</a:t>
            </a:r>
            <a:endParaRPr lang="en-US"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0" y="608291"/>
            <a:ext cx="8637745" cy="5914167"/>
          </a:xfrm>
        </p:spPr>
        <p:txBody>
          <a:bodyPr>
            <a:normAutofit fontScale="85000" lnSpcReduction="20000"/>
          </a:bodyPr>
          <a:lstStyle/>
          <a:p>
            <a:r>
              <a:rPr lang="en-US" dirty="0"/>
              <a:t>The New Testament </a:t>
            </a:r>
            <a:r>
              <a:rPr lang="en-US" b="1" i="1" dirty="0"/>
              <a:t>never</a:t>
            </a:r>
            <a:r>
              <a:rPr lang="en-US" dirty="0"/>
              <a:t> teaches that an initial acceptance of the gospel message is sufficient </a:t>
            </a:r>
            <a:r>
              <a:rPr lang="en-US" b="1" i="1" dirty="0"/>
              <a:t>without</a:t>
            </a:r>
            <a:r>
              <a:rPr lang="en-US" dirty="0"/>
              <a:t> perseverance in faith.</a:t>
            </a:r>
          </a:p>
          <a:p>
            <a:r>
              <a:rPr lang="en-US" dirty="0"/>
              <a:t>We </a:t>
            </a:r>
            <a:r>
              <a:rPr lang="en-US" b="1" i="1" dirty="0"/>
              <a:t>must not drift</a:t>
            </a:r>
            <a:r>
              <a:rPr lang="en-US" dirty="0"/>
              <a:t> from the faith or neglect our great salvation.</a:t>
            </a:r>
          </a:p>
          <a:p>
            <a:r>
              <a:rPr lang="en-US" dirty="0"/>
              <a:t>If the people of God received </a:t>
            </a:r>
            <a:r>
              <a:rPr lang="en-US" b="1" i="1" dirty="0"/>
              <a:t>earthly</a:t>
            </a:r>
            <a:r>
              <a:rPr lang="en-US" dirty="0"/>
              <a:t> punishments for transgressing the </a:t>
            </a:r>
            <a:r>
              <a:rPr lang="en-US" b="1" i="1" dirty="0"/>
              <a:t>Mosaic Law mediated by angels</a:t>
            </a:r>
            <a:r>
              <a:rPr lang="en-US" dirty="0"/>
              <a:t>, then those who repudiate the </a:t>
            </a:r>
            <a:r>
              <a:rPr lang="en-US" b="1" i="1" dirty="0"/>
              <a:t>heavenly revelation given by the Son</a:t>
            </a:r>
            <a:r>
              <a:rPr lang="en-US" dirty="0"/>
              <a:t> will not escape </a:t>
            </a:r>
            <a:r>
              <a:rPr lang="en-US" b="1" i="1" dirty="0"/>
              <a:t>final judgment</a:t>
            </a:r>
            <a:r>
              <a:rPr lang="en-US" dirty="0"/>
              <a:t>.</a:t>
            </a:r>
          </a:p>
          <a:p>
            <a:r>
              <a:rPr lang="en-US" dirty="0"/>
              <a:t>Nor can we say revelation spoken by the Son is </a:t>
            </a:r>
            <a:r>
              <a:rPr lang="en-US" b="1" i="1" dirty="0"/>
              <a:t>uncertain</a:t>
            </a:r>
            <a:r>
              <a:rPr lang="en-US" dirty="0"/>
              <a:t>, for the Lord himself came to earth to speak the word.</a:t>
            </a:r>
          </a:p>
          <a:p>
            <a:r>
              <a:rPr lang="en-US" dirty="0"/>
              <a:t>It was then </a:t>
            </a:r>
            <a:r>
              <a:rPr lang="en-US" b="1" i="1" dirty="0"/>
              <a:t>confirmed</a:t>
            </a:r>
            <a:r>
              <a:rPr lang="en-US" dirty="0"/>
              <a:t> by the apostolic eyewitnesses who heard the Lord firsthand, and then passed it on to us.</a:t>
            </a:r>
          </a:p>
          <a:p>
            <a:r>
              <a:rPr lang="en-US" dirty="0"/>
              <a:t>Finally God attested to the truth of the revelation through miracles, signs, and wonders and gifts of the Holy Spirit.</a:t>
            </a:r>
          </a:p>
          <a:p>
            <a:r>
              <a:rPr lang="en-US" dirty="0"/>
              <a:t>Therefore, apostasy on the part of the readers would constitute a </a:t>
            </a:r>
            <a:r>
              <a:rPr lang="en-US" b="1" i="1" dirty="0"/>
              <a:t>brazen</a:t>
            </a:r>
            <a:r>
              <a:rPr lang="en-US" dirty="0"/>
              <a:t> rejection of a clear word from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27470" y="6488668"/>
            <a:ext cx="911653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84</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205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2146318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a:pPr>
            <a:r>
              <a:rPr lang="en-US" sz="3600" b="1" dirty="0">
                <a:solidFill>
                  <a:schemeClr val="bg1">
                    <a:lumMod val="50000"/>
                  </a:schemeClr>
                </a:solidFill>
              </a:rPr>
              <a:t>We Have a Definitive and Final Revelation in the Son (1:1-4)</a:t>
            </a:r>
          </a:p>
          <a:p>
            <a:pPr marL="571500" indent="-571500">
              <a:buFont typeface="+mj-lt"/>
              <a:buAutoNum type="romanUcPeriod"/>
            </a:pPr>
            <a:r>
              <a:rPr lang="en-US" sz="3600" b="1" dirty="0"/>
              <a:t>Don’t Abandon the Son Since He is Greater Than the Angels (1:5-2:18)</a:t>
            </a:r>
          </a:p>
          <a:p>
            <a:pPr marL="1028700" lvl="1" indent="-571500">
              <a:buFont typeface="+mj-lt"/>
              <a:buAutoNum type="alphaUcPeriod"/>
            </a:pPr>
            <a:r>
              <a:rPr lang="en-US" sz="3200" dirty="0">
                <a:solidFill>
                  <a:schemeClr val="bg1">
                    <a:lumMod val="50000"/>
                  </a:schemeClr>
                </a:solidFill>
              </a:rPr>
              <a:t>The Son’s Nature and Reign Show He Is Greater Than the Angels (1:5-14)</a:t>
            </a:r>
          </a:p>
          <a:p>
            <a:pPr marL="1028700" lvl="1" indent="-571500">
              <a:buFont typeface="+mj-lt"/>
              <a:buAutoNum type="alphaUcPeriod"/>
            </a:pPr>
            <a:r>
              <a:rPr lang="en-US" sz="3200" dirty="0"/>
              <a:t>Warning: Don’t Drift Away (2:1-4)</a:t>
            </a:r>
          </a:p>
          <a:p>
            <a:pPr marL="1028700" lvl="1" indent="-571500">
              <a:buFont typeface="+mj-lt"/>
              <a:buAutoNum type="alphaUcPeriod"/>
            </a:pPr>
            <a:r>
              <a:rPr lang="en-US" sz="3200" dirty="0">
                <a:solidFill>
                  <a:schemeClr val="bg1">
                    <a:lumMod val="50000"/>
                  </a:schemeClr>
                </a:solidFill>
              </a:rPr>
              <a:t>The Coming World Subjected to the Son (2:5-18)</a:t>
            </a:r>
          </a:p>
        </p:txBody>
      </p:sp>
      <p:sp>
        <p:nvSpPr>
          <p:cNvPr id="4" name="TextBox 3">
            <a:extLst>
              <a:ext uri="{FF2B5EF4-FFF2-40B4-BE49-F238E27FC236}">
                <a16:creationId xmlns:a16="http://schemas.microsoft.com/office/drawing/2014/main" id="{3D1C379B-DE3D-4E97-976C-D646DDA65AF3}"/>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4730184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20000"/>
          </a:bodyPr>
          <a:lstStyle/>
          <a:p>
            <a:r>
              <a:rPr lang="en-US" i="1" dirty="0">
                <a:latin typeface="Cambria" panose="02040503050406030204" pitchFamily="18" charset="0"/>
                <a:ea typeface="Cambria" panose="02040503050406030204" pitchFamily="18" charset="0"/>
              </a:rPr>
              <a:t>In the 1989 movie Star Trek V: The Final Frontier, Spock’s brother, a renegade Vulcan very much in touch with his inner feelings (and determined to help everyone else get in touch with their inner feelings) hijacks the Enterprise and leads the crew in a search for the ultimate frontier—the place where God lives. Passing through the great barrier that stands between known space and “heaven,” the searchers find the world for which they have been seeking; and they find “god.” This god manifests himself as “one god, many faces” (he is the god of the Klingons, the Vulcans, humans, etc.), and then, being doubted by Captain Kirk, proceeds to zap everyone in sight. One of the last standing, crusty old “Bones,” the ship’s doctor, is confronted by the deity: “Do you doubt me too?” Bones replies, “I don’t believe in any god who inflicts pain for his pleasure.” </a:t>
            </a:r>
          </a:p>
          <a:p>
            <a:r>
              <a:rPr lang="en-US" i="1" dirty="0">
                <a:latin typeface="Cambria" panose="02040503050406030204" pitchFamily="18" charset="0"/>
                <a:ea typeface="Cambria" panose="02040503050406030204" pitchFamily="18" charset="0"/>
              </a:rPr>
              <a:t>This theologically loaded statement, made in context with regard to an evil, alien being, reflects a common misconception of the God of the Bible. For God to be a God of punishment, the thought goes, must mean that he gets joy from administering pain. Contemporary cultural wisdom suggests that we must do away with any conception of divine punishment.</a:t>
            </a:r>
            <a:r>
              <a:rPr lang="en-US" dirty="0"/>
              <a:t>(</a:t>
            </a:r>
            <a:r>
              <a:rPr lang="en-US" dirty="0">
                <a:solidFill>
                  <a:prstClr val="black"/>
                </a:solidFill>
              </a:rPr>
              <a:t>Guthrie, George H. – </a:t>
            </a:r>
            <a:r>
              <a:rPr lang="en-US" i="1" dirty="0">
                <a:solidFill>
                  <a:prstClr val="black"/>
                </a:solidFill>
              </a:rPr>
              <a:t>The NIV Application Commentary - Hebrews</a:t>
            </a:r>
            <a:r>
              <a:rPr lang="en-US" dirty="0">
                <a:solidFill>
                  <a:prstClr val="black"/>
                </a:solidFill>
              </a:rPr>
              <a:t>; p. 91)</a:t>
            </a: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25061227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lnSpcReduction="10000"/>
          </a:bodyPr>
          <a:lstStyle/>
          <a:p>
            <a:r>
              <a:rPr lang="en-US" dirty="0"/>
              <a:t>In our passage today, the author </a:t>
            </a:r>
            <a:r>
              <a:rPr lang="en-US" b="1" i="1" dirty="0"/>
              <a:t>strongly affirms</a:t>
            </a:r>
            <a:r>
              <a:rPr lang="en-US" dirty="0"/>
              <a:t> that God takes sin very seriously and sees those who reject God’s commandments as </a:t>
            </a:r>
            <a:r>
              <a:rPr lang="en-US" b="1" i="1" dirty="0"/>
              <a:t>willfully disobedient</a:t>
            </a:r>
            <a:r>
              <a:rPr lang="en-US" dirty="0"/>
              <a:t> and </a:t>
            </a:r>
            <a:r>
              <a:rPr lang="en-US" b="1" i="1" dirty="0"/>
              <a:t>worthy of punishment</a:t>
            </a:r>
            <a:r>
              <a:rPr lang="en-US" dirty="0"/>
              <a:t>. One of the motivations that the author gives for his readers to stop their drift away from the gospel message is to avoid inescapable divine punishment for doing so.</a:t>
            </a:r>
          </a:p>
          <a:p>
            <a:r>
              <a:rPr lang="en-US" dirty="0"/>
              <a:t>What are your thoughts on the contrast between the </a:t>
            </a:r>
            <a:r>
              <a:rPr lang="en-US" b="1" i="1" dirty="0"/>
              <a:t>contemporary view</a:t>
            </a:r>
            <a:r>
              <a:rPr lang="en-US" dirty="0"/>
              <a:t> of divine punishment and the view put forth in scripture by the author of Hebrews?</a:t>
            </a:r>
          </a:p>
          <a:p>
            <a:r>
              <a:rPr lang="en-US" dirty="0"/>
              <a:t>While you may not have bought into it wholesale, do you think that the contemporary view of the appropriateness of punishment for sin might have, in some ways,  corrupted your thinking – perhaps in the area of parenting or perhaps some of your political views?</a:t>
            </a:r>
          </a:p>
          <a:p>
            <a:endParaRPr lang="en-US" dirty="0"/>
          </a:p>
          <a:p>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26998061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a:bodyPr>
          <a:lstStyle/>
          <a:p>
            <a:r>
              <a:rPr lang="en-US" dirty="0"/>
              <a:t>A commonly held belief in our society and even in many Christian circles today is the idea that the God of the Old Testament was harsh and severe, while the God of the New Testament is a God of Love and Grace.</a:t>
            </a:r>
          </a:p>
          <a:p>
            <a:r>
              <a:rPr lang="en-US" dirty="0"/>
              <a:t>Does the passage we looked at today speak to this idea – and, if so, does it </a:t>
            </a:r>
            <a:r>
              <a:rPr lang="en-US" b="1" i="1" dirty="0"/>
              <a:t>support</a:t>
            </a:r>
            <a:r>
              <a:rPr lang="en-US" dirty="0"/>
              <a:t> this kind of contrast between the God of the Old Testament and the God of the New – or does it utterly </a:t>
            </a:r>
            <a:r>
              <a:rPr lang="en-US" b="1" i="1" dirty="0"/>
              <a:t>contradict</a:t>
            </a:r>
            <a:r>
              <a:rPr lang="en-US" dirty="0"/>
              <a:t> such an idea? Explain your answer.</a:t>
            </a:r>
          </a:p>
          <a:p>
            <a:endParaRPr lang="en-US" dirty="0"/>
          </a:p>
          <a:p>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40112907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a:bodyPr>
          <a:lstStyle/>
          <a:p>
            <a:r>
              <a:rPr lang="en-US" dirty="0"/>
              <a:t>It is common in evangelical Christianity today – especially in Baptist circles – to teach the idea of “once saved, always saved”. I do believe the scriptures teach that a person who is </a:t>
            </a:r>
            <a:r>
              <a:rPr lang="en-US" b="1" i="1" dirty="0"/>
              <a:t>truly</a:t>
            </a:r>
            <a:r>
              <a:rPr lang="en-US" dirty="0"/>
              <a:t> saved will persevere to the end and will go to heaven when they die. But for many, “once saved, always saved” means that anyone who </a:t>
            </a:r>
            <a:r>
              <a:rPr lang="en-US" b="1" i="1" dirty="0"/>
              <a:t>seems</a:t>
            </a:r>
            <a:r>
              <a:rPr lang="en-US" dirty="0"/>
              <a:t> to understand the gospel and </a:t>
            </a:r>
            <a:r>
              <a:rPr lang="en-US" b="1" i="1" dirty="0"/>
              <a:t>claims</a:t>
            </a:r>
            <a:r>
              <a:rPr lang="en-US" dirty="0"/>
              <a:t> to believe it at some point in their life will go to heaven when they die – even if at some later point they end denying (by their life or their doctrine) the very gospel they claim has saved them.</a:t>
            </a:r>
          </a:p>
          <a:p>
            <a:r>
              <a:rPr lang="en-US" dirty="0"/>
              <a:t>How does our passage today fly in the face of the idea that someone can walk away from the gospel (by their life or their doctrine) and still be assured of salvation?</a:t>
            </a:r>
          </a:p>
          <a:p>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30091007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741724"/>
          </a:xfrm>
        </p:spPr>
        <p:txBody>
          <a:bodyPr/>
          <a:lstStyle/>
          <a:p>
            <a:r>
              <a:rPr lang="en-US" sz="4400" dirty="0">
                <a:solidFill>
                  <a:srgbClr val="002060"/>
                </a:solidFill>
              </a:rPr>
              <a:t>Warning: Don’t Drift Away (2:1-4)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796666"/>
            <a:ext cx="8398352" cy="5890620"/>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 </a:t>
            </a:r>
            <a:r>
              <a:rPr lang="en-US" i="1" dirty="0">
                <a:solidFill>
                  <a:srgbClr val="000099"/>
                </a:solidFill>
                <a:latin typeface="Cambria" panose="02040503050406030204" pitchFamily="18" charset="0"/>
                <a:ea typeface="Cambria" panose="02040503050406030204" pitchFamily="18" charset="0"/>
              </a:rPr>
              <a:t>Therefore we must pay much closer attention to what we have heard, lest we drift away from it. </a:t>
            </a:r>
          </a:p>
          <a:p>
            <a:pPr marL="173038" indent="-173038">
              <a:buNone/>
            </a:pPr>
            <a:r>
              <a:rPr lang="en-US"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p>
          <a:p>
            <a:pPr marL="173038" indent="-173038">
              <a:buNone/>
            </a:pPr>
            <a:r>
              <a:rPr lang="en-US"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how shall we escape if we neglect such a great salvation? It was declared at first by the Lord, and it was attested to us by those who heard, </a:t>
            </a:r>
          </a:p>
          <a:p>
            <a:pPr marL="173038" indent="-173038">
              <a:buNone/>
            </a:pPr>
            <a:r>
              <a:rPr lang="en-US"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while God also bore witness by signs and wonders and various miracles and by gifts of the Holy Spirit distributed according to his will. </a:t>
            </a:r>
            <a:endParaRPr lang="en-US" sz="2800" i="1" dirty="0">
              <a:solidFill>
                <a:srgbClr val="7030A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88877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86781"/>
          </a:xfrm>
        </p:spPr>
        <p:txBody>
          <a:bodyPr/>
          <a:lstStyle/>
          <a:p>
            <a:r>
              <a:rPr lang="en-US" sz="4400" dirty="0">
                <a:solidFill>
                  <a:srgbClr val="002060"/>
                </a:solidFill>
              </a:rPr>
              <a:t>Warning: Don’t Drift Away (2:1-4)</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86781"/>
            <a:ext cx="8398352" cy="5733641"/>
          </a:xfrm>
        </p:spPr>
        <p:txBody>
          <a:bodyPr>
            <a:normAutofit/>
          </a:bodyPr>
          <a:lstStyle/>
          <a:p>
            <a:r>
              <a:rPr lang="en-US" sz="3000" dirty="0"/>
              <a:t>Having established the supreme authority of the Son of God in 1:5–14, the author builds on that truth by confronting his readers with the </a:t>
            </a:r>
            <a:r>
              <a:rPr lang="en-US" sz="3000" b="1" i="1" dirty="0"/>
              <a:t>responsibility</a:t>
            </a:r>
            <a:r>
              <a:rPr lang="en-US" sz="3000" dirty="0"/>
              <a:t> implied by that truth. </a:t>
            </a:r>
          </a:p>
          <a:p>
            <a:r>
              <a:rPr lang="en-US" sz="3000" dirty="0"/>
              <a:t>There are three parts to this exhortation: </a:t>
            </a:r>
          </a:p>
          <a:p>
            <a:pPr lvl="1"/>
            <a:r>
              <a:rPr lang="en-US" sz="2600" dirty="0"/>
              <a:t>A Warning Against Drifting Away </a:t>
            </a:r>
            <a:r>
              <a:rPr lang="en-US" sz="2600" b="1" dirty="0"/>
              <a:t>(2:1)</a:t>
            </a:r>
          </a:p>
          <a:p>
            <a:pPr lvl="1"/>
            <a:r>
              <a:rPr lang="en-US" sz="2600" dirty="0"/>
              <a:t>The Certainty of Punishment If They Drift Away </a:t>
            </a:r>
            <a:r>
              <a:rPr lang="en-US" sz="2600" b="1" dirty="0"/>
              <a:t>(2:2-3a)</a:t>
            </a:r>
          </a:p>
          <a:p>
            <a:pPr lvl="1"/>
            <a:r>
              <a:rPr lang="en-US" sz="2600" dirty="0"/>
              <a:t>The Certainty and Trustworthiness of the Gospel Message that They Have Received </a:t>
            </a:r>
            <a:r>
              <a:rPr lang="en-US" sz="2600" b="1" dirty="0"/>
              <a:t>(2:3b-4):</a:t>
            </a:r>
          </a:p>
          <a:p>
            <a:pPr lvl="2"/>
            <a:r>
              <a:rPr lang="en-US" dirty="0"/>
              <a:t>First Proclaimed by the Lord </a:t>
            </a:r>
          </a:p>
          <a:p>
            <a:pPr lvl="2"/>
            <a:r>
              <a:rPr lang="en-US" dirty="0"/>
              <a:t>Confirmed By:</a:t>
            </a:r>
          </a:p>
          <a:p>
            <a:pPr lvl="3"/>
            <a:r>
              <a:rPr lang="en-US" sz="2200" dirty="0"/>
              <a:t>The Original Apostolic Witnesses </a:t>
            </a:r>
          </a:p>
          <a:p>
            <a:pPr lvl="3"/>
            <a:r>
              <a:rPr lang="en-US" sz="2200" dirty="0"/>
              <a:t>God’s Acts of Signs, Wonders, Miracles, and Gifts of the Spirit.</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83</a:t>
            </a:r>
          </a:p>
        </p:txBody>
      </p:sp>
    </p:spTree>
    <p:extLst>
      <p:ext uri="{BB962C8B-B14F-4D97-AF65-F5344CB8AC3E}">
        <p14:creationId xmlns:p14="http://schemas.microsoft.com/office/powerpoint/2010/main" val="14418391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5">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8" end="8"/>
                                            </p:txEl>
                                          </p:spTgt>
                                        </p:tgtEl>
                                        <p:attrNameLst>
                                          <p:attrName>style.visibility</p:attrName>
                                        </p:attrNameLst>
                                      </p:cBhvr>
                                      <p:to>
                                        <p:strVal val="visible"/>
                                      </p:to>
                                    </p:set>
                                    <p:anim calcmode="lin" valueType="num">
                                      <p:cBhvr>
                                        <p:cTn id="56"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000" dirty="0">
                <a:solidFill>
                  <a:srgbClr val="002060"/>
                </a:solidFill>
              </a:rPr>
              <a:t>A Warning Against Drifting Away (2:1)</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100" baseline="30000" dirty="0">
                <a:latin typeface="Candara" panose="020E0502030303020204" pitchFamily="34" charset="0"/>
                <a:ea typeface="Cambria" panose="02040503050406030204" pitchFamily="18" charset="0"/>
              </a:rPr>
              <a:t>1 </a:t>
            </a:r>
            <a:r>
              <a:rPr lang="en-US" sz="3100" i="1" dirty="0">
                <a:solidFill>
                  <a:srgbClr val="000099"/>
                </a:solidFill>
                <a:latin typeface="Cambria" panose="02040503050406030204" pitchFamily="18" charset="0"/>
                <a:ea typeface="Cambria" panose="02040503050406030204" pitchFamily="18" charset="0"/>
              </a:rPr>
              <a:t>Therefore we must pay much closer attention to what we have heard, lest we drift away from it</a:t>
            </a:r>
            <a:r>
              <a:rPr lang="en-US" sz="3100" b="0" i="1" u="none" strike="noStrike" baseline="0" dirty="0">
                <a:solidFill>
                  <a:srgbClr val="000099"/>
                </a:solidFill>
                <a:latin typeface="Cambria" panose="02040503050406030204" pitchFamily="18" charset="0"/>
                <a:ea typeface="Cambria" panose="02040503050406030204" pitchFamily="18" charset="0"/>
              </a:rPr>
              <a:t>.</a:t>
            </a: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readers are exhorted in this first warning passage to “</a:t>
            </a:r>
            <a:r>
              <a:rPr lang="en-US" i="1" dirty="0">
                <a:solidFill>
                  <a:srgbClr val="000099"/>
                </a:solidFill>
                <a:latin typeface="Cambria" panose="02040503050406030204" pitchFamily="18" charset="0"/>
                <a:ea typeface="Cambria" panose="02040503050406030204" pitchFamily="18" charset="0"/>
              </a:rPr>
              <a:t>pay much closer attention</a:t>
            </a:r>
            <a:r>
              <a:rPr lang="en-US" dirty="0"/>
              <a:t>” to the gospel message proclaimed to them so they don’t “</a:t>
            </a:r>
            <a:r>
              <a:rPr lang="en-US" i="1" dirty="0">
                <a:solidFill>
                  <a:srgbClr val="000099"/>
                </a:solidFill>
                <a:latin typeface="Cambria" panose="02040503050406030204" pitchFamily="18" charset="0"/>
                <a:ea typeface="Cambria" panose="02040503050406030204" pitchFamily="18" charset="0"/>
              </a:rPr>
              <a:t>drift</a:t>
            </a:r>
            <a:r>
              <a:rPr lang="en-US" dirty="0"/>
              <a:t> </a:t>
            </a:r>
            <a:r>
              <a:rPr lang="en-US" i="1" dirty="0">
                <a:solidFill>
                  <a:srgbClr val="000099"/>
                </a:solidFill>
                <a:latin typeface="Cambria" panose="02040503050406030204" pitchFamily="18" charset="0"/>
                <a:ea typeface="Cambria" panose="02040503050406030204" pitchFamily="18" charset="0"/>
              </a:rPr>
              <a:t>away</a:t>
            </a:r>
            <a:r>
              <a:rPr lang="en-US" dirty="0"/>
              <a:t>”.</a:t>
            </a:r>
          </a:p>
          <a:p>
            <a:r>
              <a:rPr lang="en-US" dirty="0"/>
              <a:t>The idea of “drifting away” is a probably intended as a nautical metaphor that brings to mind a ship that is not firmly anchored, slowly drifting out to sea.</a:t>
            </a:r>
          </a:p>
          <a:p>
            <a:r>
              <a:rPr lang="en-US" dirty="0"/>
              <a:t>The word “</a:t>
            </a:r>
            <a:r>
              <a:rPr lang="en-US" i="1" dirty="0">
                <a:solidFill>
                  <a:srgbClr val="000099"/>
                </a:solidFill>
                <a:latin typeface="Cambria" panose="02040503050406030204" pitchFamily="18" charset="0"/>
                <a:ea typeface="Cambria" panose="02040503050406030204" pitchFamily="18" charset="0"/>
              </a:rPr>
              <a:t>therefore</a:t>
            </a:r>
            <a:r>
              <a:rPr lang="en-US" dirty="0"/>
              <a:t>” links this text with the preceding argument (given in 1:5-14).</a:t>
            </a:r>
          </a:p>
          <a:p>
            <a:r>
              <a:rPr lang="en-US" dirty="0"/>
              <a:t>So, the logic is as follows: in Hebrews 1:5-14 the author demonstrated that Jesus, as the divine Son and Davidic king, is </a:t>
            </a:r>
            <a:r>
              <a:rPr lang="en-US" b="1" i="1" dirty="0"/>
              <a:t>greater</a:t>
            </a:r>
            <a:r>
              <a:rPr lang="en-US" dirty="0"/>
              <a:t> than the angels, “</a:t>
            </a:r>
            <a:r>
              <a:rPr lang="en-US" i="1" dirty="0">
                <a:solidFill>
                  <a:srgbClr val="000099"/>
                </a:solidFill>
                <a:latin typeface="Cambria" panose="02040503050406030204" pitchFamily="18" charset="0"/>
                <a:ea typeface="Cambria" panose="02040503050406030204" pitchFamily="18" charset="0"/>
              </a:rPr>
              <a:t>therefore</a:t>
            </a:r>
            <a:r>
              <a:rPr lang="en-US" dirty="0"/>
              <a:t>” the readers must “</a:t>
            </a:r>
            <a:r>
              <a:rPr lang="en-US" i="1" dirty="0">
                <a:solidFill>
                  <a:srgbClr val="000099"/>
                </a:solidFill>
                <a:latin typeface="Cambria" panose="02040503050406030204" pitchFamily="18" charset="0"/>
                <a:ea typeface="Cambria" panose="02040503050406030204" pitchFamily="18" charset="0"/>
              </a:rPr>
              <a:t>pay much closer attention</a:t>
            </a:r>
            <a:r>
              <a:rPr lang="en-US" dirty="0"/>
              <a:t>” to this gospel message they have heard concerning Jesus and not “</a:t>
            </a:r>
            <a:r>
              <a:rPr lang="en-US" i="1" dirty="0">
                <a:solidFill>
                  <a:srgbClr val="000099"/>
                </a:solidFill>
                <a:latin typeface="Cambria" panose="02040503050406030204" pitchFamily="18" charset="0"/>
                <a:ea typeface="Cambria" panose="02040503050406030204" pitchFamily="18" charset="0"/>
              </a:rPr>
              <a:t>drift</a:t>
            </a:r>
            <a:r>
              <a:rPr lang="en-US" dirty="0"/>
              <a:t> </a:t>
            </a:r>
            <a:r>
              <a:rPr lang="en-US" i="1" dirty="0">
                <a:solidFill>
                  <a:srgbClr val="000099"/>
                </a:solidFill>
                <a:latin typeface="Cambria" panose="02040503050406030204" pitchFamily="18" charset="0"/>
                <a:ea typeface="Cambria" panose="02040503050406030204" pitchFamily="18" charset="0"/>
              </a:rPr>
              <a:t>away</a:t>
            </a:r>
            <a:r>
              <a:rPr lang="en-US" dirty="0"/>
              <a:t>” from it.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79</a:t>
            </a:r>
          </a:p>
        </p:txBody>
      </p:sp>
    </p:spTree>
    <p:extLst>
      <p:ext uri="{BB962C8B-B14F-4D97-AF65-F5344CB8AC3E}">
        <p14:creationId xmlns:p14="http://schemas.microsoft.com/office/powerpoint/2010/main" val="27810807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000" dirty="0">
                <a:solidFill>
                  <a:srgbClr val="002060"/>
                </a:solidFill>
              </a:rPr>
              <a:t>A Warning Against Drifting Away (2:1)</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850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1 </a:t>
            </a:r>
            <a:r>
              <a:rPr lang="en-US" sz="2800" i="1" dirty="0">
                <a:solidFill>
                  <a:srgbClr val="000099"/>
                </a:solidFill>
                <a:latin typeface="Cambria" panose="02040503050406030204" pitchFamily="18" charset="0"/>
                <a:ea typeface="Cambria" panose="02040503050406030204" pitchFamily="18" charset="0"/>
              </a:rPr>
              <a:t>Therefore we must pay much closer attention to what we have heard, lest we drift away from it.</a:t>
            </a: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In this gospel message they “</a:t>
            </a:r>
            <a:r>
              <a:rPr lang="en-US" i="1" dirty="0">
                <a:solidFill>
                  <a:srgbClr val="000099"/>
                </a:solidFill>
                <a:latin typeface="Cambria" panose="02040503050406030204" pitchFamily="18" charset="0"/>
                <a:ea typeface="Cambria" panose="02040503050406030204" pitchFamily="18" charset="0"/>
              </a:rPr>
              <a:t>heard</a:t>
            </a:r>
            <a:r>
              <a:rPr lang="en-US" dirty="0"/>
              <a:t>” how Jesus the God-man, after making purification for their sins, sat down of the right hand of God where he now reigns (1:3).</a:t>
            </a:r>
          </a:p>
          <a:p>
            <a:r>
              <a:rPr lang="en-US" dirty="0"/>
              <a:t>Furthermore, this message they “</a:t>
            </a:r>
            <a:r>
              <a:rPr lang="en-US" i="1" dirty="0">
                <a:solidFill>
                  <a:srgbClr val="000099"/>
                </a:solidFill>
                <a:latin typeface="Cambria" panose="02040503050406030204" pitchFamily="18" charset="0"/>
                <a:ea typeface="Cambria" panose="02040503050406030204" pitchFamily="18" charset="0"/>
              </a:rPr>
              <a:t>heard</a:t>
            </a:r>
            <a:r>
              <a:rPr lang="en-US" dirty="0"/>
              <a:t>” is </a:t>
            </a:r>
            <a:r>
              <a:rPr lang="en-US" b="1" i="1" dirty="0"/>
              <a:t>the</a:t>
            </a:r>
            <a:r>
              <a:rPr lang="en-US" dirty="0"/>
              <a:t> final and definitive word that God had spoken by his </a:t>
            </a:r>
            <a:r>
              <a:rPr lang="en-US" b="1" i="1" dirty="0"/>
              <a:t>Son</a:t>
            </a:r>
            <a:r>
              <a:rPr lang="en-US" dirty="0"/>
              <a:t> (1:2).</a:t>
            </a:r>
          </a:p>
          <a:p>
            <a:r>
              <a:rPr lang="en-US" dirty="0"/>
              <a:t>Yet, in spite of all this, the readers are failing to pay heed to this authoritative word and seem to be slipping away from the truth.</a:t>
            </a:r>
          </a:p>
          <a:p>
            <a:r>
              <a:rPr lang="en-US" dirty="0"/>
              <a:t>The remainder of the letter, especially the warning passages, clarifies that the drifting away described here is </a:t>
            </a:r>
            <a:r>
              <a:rPr lang="en-US" b="1" i="1" dirty="0"/>
              <a:t>not</a:t>
            </a:r>
            <a:r>
              <a:rPr lang="en-US" dirty="0"/>
              <a:t> a </a:t>
            </a:r>
            <a:r>
              <a:rPr lang="en-US" b="1" i="1" dirty="0"/>
              <a:t>temporary</a:t>
            </a:r>
            <a:r>
              <a:rPr lang="en-US" dirty="0"/>
              <a:t> defection from the truth.</a:t>
            </a:r>
          </a:p>
          <a:p>
            <a:r>
              <a:rPr lang="en-US" dirty="0"/>
              <a:t>Drifting away is another way of describing </a:t>
            </a:r>
            <a:r>
              <a:rPr lang="en-US" b="1" i="1" dirty="0"/>
              <a:t>apostasy</a:t>
            </a:r>
            <a:r>
              <a:rPr lang="en-US" dirty="0"/>
              <a:t>, the </a:t>
            </a:r>
            <a:r>
              <a:rPr lang="en-US" b="1" i="1" dirty="0"/>
              <a:t>denial</a:t>
            </a:r>
            <a:r>
              <a:rPr lang="en-US" dirty="0"/>
              <a:t> and </a:t>
            </a:r>
            <a:r>
              <a:rPr lang="en-US" b="1" i="1" dirty="0"/>
              <a:t>rejection</a:t>
            </a:r>
            <a:r>
              <a:rPr lang="en-US" dirty="0"/>
              <a:t> of the gospel.</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79-80</a:t>
            </a:r>
          </a:p>
        </p:txBody>
      </p:sp>
    </p:spTree>
    <p:extLst>
      <p:ext uri="{BB962C8B-B14F-4D97-AF65-F5344CB8AC3E}">
        <p14:creationId xmlns:p14="http://schemas.microsoft.com/office/powerpoint/2010/main" val="17091341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 calcmode="lin" valueType="num">
                                      <p:cBhvr>
                                        <p:cTn id="2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925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2</a:t>
            </a:r>
            <a:r>
              <a:rPr lang="en-US" sz="28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2800" baseline="30000" dirty="0">
                <a:latin typeface="Candara" panose="020E0502030303020204" pitchFamily="34" charset="0"/>
                <a:ea typeface="Cambria" panose="02040503050406030204" pitchFamily="18" charset="0"/>
              </a:rPr>
              <a:t>3a</a:t>
            </a:r>
            <a:r>
              <a:rPr lang="en-US" sz="28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2800" b="0" i="1" u="none" strike="noStrike" baseline="0"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word (“</a:t>
            </a:r>
            <a:r>
              <a:rPr lang="en-US" i="1" dirty="0">
                <a:solidFill>
                  <a:srgbClr val="000099"/>
                </a:solidFill>
                <a:latin typeface="Cambria" panose="02040503050406030204" pitchFamily="18" charset="0"/>
                <a:ea typeface="Cambria" panose="02040503050406030204" pitchFamily="18" charset="0"/>
              </a:rPr>
              <a:t>for</a:t>
            </a:r>
            <a:r>
              <a:rPr lang="en-US" dirty="0"/>
              <a:t>”) indicates that the author is about to give his readers a reason </a:t>
            </a:r>
            <a:r>
              <a:rPr lang="en-US" b="1" i="1" dirty="0"/>
              <a:t>why</a:t>
            </a:r>
            <a:r>
              <a:rPr lang="en-US" dirty="0"/>
              <a:t> they shouldn’t defect from the gospel message they have heard.</a:t>
            </a:r>
          </a:p>
          <a:p>
            <a:r>
              <a:rPr lang="en-US" dirty="0"/>
              <a:t>The reason given here uses a classical form of logic in which he argues from the lesser to the greater.</a:t>
            </a:r>
          </a:p>
          <a:p>
            <a:r>
              <a:rPr lang="en-US" dirty="0"/>
              <a:t>The lesser reason (given in verse 2) involves the “</a:t>
            </a:r>
            <a:r>
              <a:rPr lang="en-US" i="1" dirty="0">
                <a:solidFill>
                  <a:srgbClr val="000099"/>
                </a:solidFill>
                <a:latin typeface="Cambria" panose="02040503050406030204" pitchFamily="18" charset="0"/>
                <a:ea typeface="Cambria" panose="02040503050406030204" pitchFamily="18" charset="0"/>
              </a:rPr>
              <a:t>message declared by angels</a:t>
            </a:r>
            <a:r>
              <a:rPr lang="en-US" dirty="0"/>
              <a:t>” which was binding on its hearers so that those who violated its provisions were justly punished.</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80</a:t>
            </a:r>
          </a:p>
        </p:txBody>
      </p:sp>
    </p:spTree>
    <p:extLst>
      <p:ext uri="{BB962C8B-B14F-4D97-AF65-F5344CB8AC3E}">
        <p14:creationId xmlns:p14="http://schemas.microsoft.com/office/powerpoint/2010/main" val="40745777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2"/>
            <a:ext cx="8398352" cy="5856213"/>
          </a:xfrm>
        </p:spPr>
        <p:txBody>
          <a:bodyPr>
            <a:normAutofit fontScale="77500" lnSpcReduction="20000"/>
          </a:bodyPr>
          <a:lstStyle/>
          <a:p>
            <a:pPr marL="173038" indent="-173038">
              <a:buNone/>
            </a:pPr>
            <a:r>
              <a:rPr lang="en-US" sz="3100" baseline="30000" dirty="0">
                <a:latin typeface="Candara" panose="020E0502030303020204" pitchFamily="34" charset="0"/>
                <a:ea typeface="Cambria" panose="02040503050406030204" pitchFamily="18" charset="0"/>
              </a:rPr>
              <a:t>2</a:t>
            </a:r>
            <a:r>
              <a:rPr lang="en-US" sz="31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3100" baseline="30000" dirty="0">
                <a:latin typeface="Candara" panose="020E0502030303020204" pitchFamily="34" charset="0"/>
                <a:ea typeface="Cambria" panose="02040503050406030204" pitchFamily="18" charset="0"/>
              </a:rPr>
              <a:t>3a</a:t>
            </a:r>
            <a:r>
              <a:rPr lang="en-US" sz="31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3100" b="0" i="1" u="none" strike="noStrike" baseline="0"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pPr>
              <a:spcBef>
                <a:spcPts val="0"/>
              </a:spcBef>
            </a:pPr>
            <a:r>
              <a:rPr lang="en-US" dirty="0"/>
              <a:t>You may recall that </a:t>
            </a:r>
            <a:r>
              <a:rPr lang="en-US" b="1" i="1" dirty="0"/>
              <a:t>angels</a:t>
            </a:r>
            <a:r>
              <a:rPr lang="en-US" dirty="0"/>
              <a:t> played a strong role in chapter 1 of this letter, which emphasized the Son’s </a:t>
            </a:r>
            <a:r>
              <a:rPr lang="en-US" b="1" i="1" dirty="0"/>
              <a:t>superiority</a:t>
            </a:r>
            <a:r>
              <a:rPr lang="en-US" dirty="0"/>
              <a:t> to angels.</a:t>
            </a:r>
          </a:p>
          <a:p>
            <a:r>
              <a:rPr lang="en-US" dirty="0"/>
              <a:t>The connection between the mention of “</a:t>
            </a:r>
            <a:r>
              <a:rPr lang="en-US" i="1" dirty="0">
                <a:solidFill>
                  <a:srgbClr val="000099"/>
                </a:solidFill>
                <a:latin typeface="Cambria" panose="02040503050406030204" pitchFamily="18" charset="0"/>
                <a:ea typeface="Cambria" panose="02040503050406030204" pitchFamily="18" charset="0"/>
              </a:rPr>
              <a:t>angels</a:t>
            </a:r>
            <a:r>
              <a:rPr lang="en-US" dirty="0"/>
              <a:t>” here to the discussion of angels in the first chapter should not be missed.</a:t>
            </a:r>
          </a:p>
          <a:p>
            <a:r>
              <a:rPr lang="en-US" dirty="0"/>
              <a:t>The “</a:t>
            </a:r>
            <a:r>
              <a:rPr lang="en-US" i="1" dirty="0">
                <a:solidFill>
                  <a:srgbClr val="000099"/>
                </a:solidFill>
                <a:latin typeface="Cambria" panose="02040503050406030204" pitchFamily="18" charset="0"/>
                <a:ea typeface="Cambria" panose="02040503050406030204" pitchFamily="18" charset="0"/>
              </a:rPr>
              <a:t>message declared by angels</a:t>
            </a:r>
            <a:r>
              <a:rPr lang="en-US" dirty="0"/>
              <a:t>” is a reference to the </a:t>
            </a:r>
            <a:r>
              <a:rPr lang="en-US" b="1" i="1" dirty="0"/>
              <a:t>Mosaic law</a:t>
            </a:r>
            <a:r>
              <a:rPr lang="en-US" dirty="0"/>
              <a:t>, an idea stated elsewhere in the NT:</a:t>
            </a:r>
          </a:p>
          <a:p>
            <a:pPr lvl="1"/>
            <a:r>
              <a:rPr lang="en-US" i="1" dirty="0">
                <a:solidFill>
                  <a:srgbClr val="000099"/>
                </a:solidFill>
                <a:latin typeface="Cambria" panose="02040503050406030204" pitchFamily="18" charset="0"/>
                <a:ea typeface="Cambria" panose="02040503050406030204" pitchFamily="18" charset="0"/>
              </a:rPr>
              <a:t>you who received </a:t>
            </a:r>
            <a:r>
              <a:rPr lang="en-US" b="1" i="1" dirty="0">
                <a:solidFill>
                  <a:srgbClr val="000099"/>
                </a:solidFill>
                <a:latin typeface="Cambria" panose="02040503050406030204" pitchFamily="18" charset="0"/>
                <a:ea typeface="Cambria" panose="02040503050406030204" pitchFamily="18" charset="0"/>
              </a:rPr>
              <a:t>the law as delivered by angels </a:t>
            </a:r>
            <a:r>
              <a:rPr lang="en-US" i="1" dirty="0">
                <a:solidFill>
                  <a:srgbClr val="000099"/>
                </a:solidFill>
                <a:latin typeface="Cambria" panose="02040503050406030204" pitchFamily="18" charset="0"/>
                <a:ea typeface="Cambria" panose="02040503050406030204" pitchFamily="18" charset="0"/>
              </a:rPr>
              <a:t>and did not keep it</a:t>
            </a:r>
            <a:r>
              <a:rPr lang="en-US" dirty="0"/>
              <a:t>." (Acts 7:53)</a:t>
            </a:r>
          </a:p>
          <a:p>
            <a:pPr lvl="1"/>
            <a:r>
              <a:rPr lang="en-US" i="1" dirty="0">
                <a:solidFill>
                  <a:srgbClr val="000099"/>
                </a:solidFill>
                <a:latin typeface="Cambria" panose="02040503050406030204" pitchFamily="18" charset="0"/>
                <a:ea typeface="Cambria" panose="02040503050406030204" pitchFamily="18" charset="0"/>
              </a:rPr>
              <a:t>Why then </a:t>
            </a:r>
            <a:r>
              <a:rPr lang="en-US" b="1" i="1" dirty="0">
                <a:solidFill>
                  <a:srgbClr val="000099"/>
                </a:solidFill>
                <a:latin typeface="Cambria" panose="02040503050406030204" pitchFamily="18" charset="0"/>
                <a:ea typeface="Cambria" panose="02040503050406030204" pitchFamily="18" charset="0"/>
              </a:rPr>
              <a:t>the law</a:t>
            </a:r>
            <a:r>
              <a:rPr lang="en-US" i="1" dirty="0">
                <a:solidFill>
                  <a:srgbClr val="000099"/>
                </a:solidFill>
                <a:latin typeface="Cambria" panose="02040503050406030204" pitchFamily="18" charset="0"/>
                <a:ea typeface="Cambria" panose="02040503050406030204" pitchFamily="18" charset="0"/>
              </a:rPr>
              <a:t>? It was added because of transgressions… and </a:t>
            </a:r>
            <a:r>
              <a:rPr lang="en-US" b="1" i="1" dirty="0">
                <a:solidFill>
                  <a:srgbClr val="000099"/>
                </a:solidFill>
                <a:latin typeface="Cambria" panose="02040503050406030204" pitchFamily="18" charset="0"/>
                <a:ea typeface="Cambria" panose="02040503050406030204" pitchFamily="18" charset="0"/>
              </a:rPr>
              <a:t>it was put in place through angels…</a:t>
            </a:r>
            <a:r>
              <a:rPr lang="en-US" i="1" dirty="0">
                <a:solidFill>
                  <a:srgbClr val="000099"/>
                </a:solidFill>
                <a:latin typeface="Cambria" panose="02040503050406030204" pitchFamily="18" charset="0"/>
                <a:ea typeface="Cambria" panose="02040503050406030204" pitchFamily="18" charset="0"/>
              </a:rPr>
              <a:t> </a:t>
            </a:r>
            <a:r>
              <a:rPr lang="en-US" dirty="0"/>
              <a:t>(Gal 3:19)</a:t>
            </a:r>
          </a:p>
          <a:p>
            <a:r>
              <a:rPr lang="en-US" dirty="0"/>
              <a:t>This idea was articulated on the OT as well, though perhaps not as often:</a:t>
            </a:r>
          </a:p>
          <a:p>
            <a:pPr lvl="1"/>
            <a:r>
              <a:rPr lang="en-US" i="1" dirty="0">
                <a:solidFill>
                  <a:srgbClr val="000099"/>
                </a:solidFill>
                <a:latin typeface="Cambria" panose="02040503050406030204" pitchFamily="18" charset="0"/>
                <a:ea typeface="Cambria" panose="02040503050406030204" pitchFamily="18" charset="0"/>
              </a:rPr>
              <a:t>The LORD came </a:t>
            </a:r>
            <a:r>
              <a:rPr lang="en-US" b="1" i="1" dirty="0">
                <a:solidFill>
                  <a:srgbClr val="000099"/>
                </a:solidFill>
                <a:latin typeface="Cambria" panose="02040503050406030204" pitchFamily="18" charset="0"/>
                <a:ea typeface="Cambria" panose="02040503050406030204" pitchFamily="18" charset="0"/>
              </a:rPr>
              <a:t>from Sinai </a:t>
            </a:r>
            <a:r>
              <a:rPr lang="en-US" i="1" dirty="0">
                <a:solidFill>
                  <a:srgbClr val="000099"/>
                </a:solidFill>
                <a:latin typeface="Cambria" panose="02040503050406030204" pitchFamily="18" charset="0"/>
                <a:ea typeface="Cambria" panose="02040503050406030204" pitchFamily="18" charset="0"/>
              </a:rPr>
              <a:t>[where the law was given] and… he came </a:t>
            </a:r>
            <a:r>
              <a:rPr lang="en-US" b="1" i="1" dirty="0">
                <a:solidFill>
                  <a:srgbClr val="000099"/>
                </a:solidFill>
                <a:latin typeface="Cambria" panose="02040503050406030204" pitchFamily="18" charset="0"/>
                <a:ea typeface="Cambria" panose="02040503050406030204" pitchFamily="18" charset="0"/>
              </a:rPr>
              <a:t>from the ten thousands of holy ones</a:t>
            </a:r>
            <a:r>
              <a:rPr lang="en-US" i="1" dirty="0">
                <a:solidFill>
                  <a:srgbClr val="000099"/>
                </a:solidFill>
                <a:latin typeface="Cambria" panose="02040503050406030204" pitchFamily="18" charset="0"/>
                <a:ea typeface="Cambria" panose="02040503050406030204" pitchFamily="18" charset="0"/>
              </a:rPr>
              <a:t> [= angels]… </a:t>
            </a:r>
            <a:r>
              <a:rPr lang="en-US" dirty="0"/>
              <a:t>(Deut. 33:2)</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519445"/>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80</a:t>
            </a:r>
          </a:p>
        </p:txBody>
      </p:sp>
    </p:spTree>
    <p:extLst>
      <p:ext uri="{BB962C8B-B14F-4D97-AF65-F5344CB8AC3E}">
        <p14:creationId xmlns:p14="http://schemas.microsoft.com/office/powerpoint/2010/main" val="20223478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 calcmode="lin" valueType="num">
                                      <p:cBhvr>
                                        <p:cTn id="2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 calcmode="lin" valueType="num">
                                      <p:cBhvr>
                                        <p:cTn id="35"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 calcmode="lin" valueType="num">
                                      <p:cBhvr>
                                        <p:cTn id="42"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Certain Punishment If They Drift Away (2:2-3a)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623757"/>
          </a:xfrm>
        </p:spPr>
        <p:txBody>
          <a:bodyPr>
            <a:normAutofit fontScale="77500" lnSpcReduction="20000"/>
          </a:bodyPr>
          <a:lstStyle/>
          <a:p>
            <a:pPr marL="173038" indent="-173038">
              <a:buNone/>
            </a:pPr>
            <a:r>
              <a:rPr lang="en-US" sz="2800" baseline="30000" dirty="0">
                <a:latin typeface="Candara" panose="020E0502030303020204" pitchFamily="34" charset="0"/>
                <a:ea typeface="Cambria" panose="02040503050406030204" pitchFamily="18" charset="0"/>
              </a:rPr>
              <a:t>2</a:t>
            </a:r>
            <a:r>
              <a:rPr lang="en-US" sz="2800" i="1" dirty="0">
                <a:solidFill>
                  <a:srgbClr val="000099"/>
                </a:solidFill>
                <a:latin typeface="Cambria" panose="02040503050406030204" pitchFamily="18" charset="0"/>
                <a:ea typeface="Cambria" panose="02040503050406030204" pitchFamily="18" charset="0"/>
              </a:rPr>
              <a:t> For since the message declared by angels proved to be reliable, and every transgression or disobedience received a just retribution, </a:t>
            </a:r>
            <a:r>
              <a:rPr lang="en-US" sz="2800" baseline="30000" dirty="0">
                <a:latin typeface="Candara" panose="020E0502030303020204" pitchFamily="34" charset="0"/>
                <a:ea typeface="Cambria" panose="02040503050406030204" pitchFamily="18" charset="0"/>
              </a:rPr>
              <a:t>3a</a:t>
            </a:r>
            <a:r>
              <a:rPr lang="en-US" sz="2800" i="1" dirty="0">
                <a:solidFill>
                  <a:srgbClr val="000099"/>
                </a:solidFill>
                <a:latin typeface="Cambria" panose="02040503050406030204" pitchFamily="18" charset="0"/>
                <a:ea typeface="Cambria" panose="02040503050406030204" pitchFamily="18" charset="0"/>
              </a:rPr>
              <a:t> how shall we escape if we neglect such a great salvation?</a:t>
            </a:r>
            <a:endParaRPr lang="en-US" sz="2800" b="0" i="1" u="none" strike="noStrike" baseline="0" dirty="0">
              <a:solidFill>
                <a:srgbClr val="000099"/>
              </a:solidFill>
              <a:latin typeface="Cambria" panose="02040503050406030204" pitchFamily="18" charset="0"/>
              <a:ea typeface="Cambria" panose="02040503050406030204" pitchFamily="18" charset="0"/>
            </a:endParaRPr>
          </a:p>
          <a:p>
            <a:r>
              <a:rPr lang="en-US" dirty="0"/>
              <a:t>The idea of the angels as mediators of the divine revelation on Mount Sinai had gained special attraction to Judaism in the Greek-speaking synagogues of the Mediterranean world.</a:t>
            </a:r>
            <a:r>
              <a:rPr lang="en-US" baseline="30000" dirty="0">
                <a:solidFill>
                  <a:prstClr val="black"/>
                </a:solidFill>
              </a:rPr>
              <a:t>1</a:t>
            </a:r>
            <a:r>
              <a:rPr lang="en-US" dirty="0"/>
              <a:t> </a:t>
            </a:r>
          </a:p>
          <a:p>
            <a:r>
              <a:rPr lang="en-US" dirty="0"/>
              <a:t>For example, Josephus wrote, “</a:t>
            </a:r>
            <a:r>
              <a:rPr lang="en-US" i="1" dirty="0">
                <a:latin typeface="Cambria" panose="02040503050406030204" pitchFamily="18" charset="0"/>
                <a:ea typeface="Cambria" panose="02040503050406030204" pitchFamily="18" charset="0"/>
              </a:rPr>
              <a:t>And for ourselves, we have learned from God the most excellent of our teachings, and the most holy part of </a:t>
            </a:r>
            <a:r>
              <a:rPr lang="en-US" b="1" i="1" dirty="0">
                <a:latin typeface="Cambria" panose="02040503050406030204" pitchFamily="18" charset="0"/>
                <a:ea typeface="Cambria" panose="02040503050406030204" pitchFamily="18" charset="0"/>
              </a:rPr>
              <a:t>our law by angels</a:t>
            </a:r>
            <a:r>
              <a:rPr lang="en-US" dirty="0"/>
              <a:t>.”</a:t>
            </a:r>
            <a:r>
              <a:rPr lang="en-US" baseline="30000" dirty="0">
                <a:solidFill>
                  <a:prstClr val="black"/>
                </a:solidFill>
              </a:rPr>
              <a:t>1 </a:t>
            </a:r>
            <a:endParaRPr lang="en-US" dirty="0"/>
          </a:p>
          <a:p>
            <a:r>
              <a:rPr lang="en-US" dirty="0"/>
              <a:t>We see from the link between angels and the Mosaic law </a:t>
            </a:r>
            <a:r>
              <a:rPr lang="en-US" b="1" i="1" dirty="0"/>
              <a:t>why</a:t>
            </a:r>
            <a:r>
              <a:rPr lang="en-US" dirty="0"/>
              <a:t> the author spends so much time on angels in chapter 1.</a:t>
            </a:r>
            <a:r>
              <a:rPr lang="en-US" baseline="30000" dirty="0">
                <a:solidFill>
                  <a:prstClr val="black"/>
                </a:solidFill>
              </a:rPr>
              <a:t>2 </a:t>
            </a:r>
            <a:endParaRPr lang="en-US" dirty="0"/>
          </a:p>
          <a:p>
            <a:r>
              <a:rPr lang="en-US" dirty="0"/>
              <a:t>The readers were not interested in angels because they were entranced by angels in some kind of mystical way.</a:t>
            </a:r>
            <a:r>
              <a:rPr lang="en-US" baseline="30000" dirty="0">
                <a:solidFill>
                  <a:prstClr val="black"/>
                </a:solidFill>
              </a:rPr>
              <a:t> 2</a:t>
            </a:r>
            <a:endParaRPr lang="en-US" dirty="0"/>
          </a:p>
          <a:p>
            <a:r>
              <a:rPr lang="en-US" dirty="0"/>
              <a:t>Instead, the reference to angels has to do with the readers’ desire to live under the old covenant and find forgiveness in the Levitical sacrifices.</a:t>
            </a:r>
            <a:r>
              <a:rPr lang="en-US" baseline="30000" dirty="0">
                <a:solidFill>
                  <a:prstClr val="black"/>
                </a:solidFill>
              </a:rPr>
              <a:t>2</a:t>
            </a:r>
            <a:endParaRPr lang="en-US" dirty="0"/>
          </a:p>
          <a:p>
            <a:r>
              <a:rPr lang="en-US" dirty="0"/>
              <a:t>So, the superiority of the </a:t>
            </a:r>
            <a:r>
              <a:rPr lang="en-US" b="1" i="1" dirty="0"/>
              <a:t>Son</a:t>
            </a:r>
            <a:r>
              <a:rPr lang="en-US" dirty="0"/>
              <a:t> to </a:t>
            </a:r>
            <a:r>
              <a:rPr lang="en-US" b="1" i="1" dirty="0"/>
              <a:t>angels</a:t>
            </a:r>
            <a:r>
              <a:rPr lang="en-US" dirty="0"/>
              <a:t> demonstrates that Jesus is superior to the </a:t>
            </a:r>
            <a:r>
              <a:rPr lang="en-US" b="1" i="1" dirty="0"/>
              <a:t>old covenant mediated</a:t>
            </a:r>
            <a:r>
              <a:rPr lang="en-US" dirty="0"/>
              <a:t> by </a:t>
            </a:r>
            <a:r>
              <a:rPr lang="en-US" b="1" i="1" dirty="0"/>
              <a:t>angels</a:t>
            </a:r>
            <a:r>
              <a:rPr lang="en-US" dirty="0"/>
              <a:t>.</a:t>
            </a:r>
            <a:r>
              <a:rPr lang="en-US" baseline="30000" dirty="0">
                <a:solidFill>
                  <a:prstClr val="black"/>
                </a:solidFill>
              </a:rPr>
              <a:t>2</a:t>
            </a: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5315"/>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84-85</a:t>
            </a:r>
          </a:p>
          <a:p>
            <a:pPr>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 </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 80</a:t>
            </a:r>
          </a:p>
        </p:txBody>
      </p:sp>
    </p:spTree>
    <p:extLst>
      <p:ext uri="{BB962C8B-B14F-4D97-AF65-F5344CB8AC3E}">
        <p14:creationId xmlns:p14="http://schemas.microsoft.com/office/powerpoint/2010/main" val="4359977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p:cTn id="28"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22051</TotalTime>
  <Words>3683</Words>
  <Application>Microsoft Office PowerPoint</Application>
  <PresentationFormat>On-screen Show (4:3)</PresentationFormat>
  <Paragraphs>175</Paragraphs>
  <Slides>23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Cambria</vt:lpstr>
      <vt:lpstr>Candara</vt:lpstr>
      <vt:lpstr>1_Office Theme</vt:lpstr>
      <vt:lpstr>2_Office Theme</vt:lpstr>
      <vt:lpstr>PowerPoint Presentation</vt:lpstr>
      <vt:lpstr>Outline of Hebrews</vt:lpstr>
      <vt:lpstr>Warning: Don’t Drift Away (2:1-4)</vt:lpstr>
      <vt:lpstr>Warning: Don’t Drift Away (2:1-4)</vt:lpstr>
      <vt:lpstr>A Warning Against Drifting Away (2:1)</vt:lpstr>
      <vt:lpstr>A Warning Against Drifting Away (2:1)</vt:lpstr>
      <vt:lpstr>Certain Punishment If They Drift Away (2:2-3a)</vt:lpstr>
      <vt:lpstr>Certain Punishment If They Drift Away (2:2-3a)</vt:lpstr>
      <vt:lpstr>Certain Punishment If They Drift Away (2:2-3a)</vt:lpstr>
      <vt:lpstr>Certain Punishment If They Drift Away (2:2-3a)</vt:lpstr>
      <vt:lpstr>Certain Punishment If They Drift Away (2:2-3a)</vt:lpstr>
      <vt:lpstr>Certain Punishment If They Drift Away (2:2-3a)</vt:lpstr>
      <vt:lpstr>The Certainty of the Gospel Message (2:3b-4)</vt:lpstr>
      <vt:lpstr>The Certainty of the Gospel Message (2:3b-4)</vt:lpstr>
      <vt:lpstr>The Certainty of the Gospel Message (2:3b-4)</vt:lpstr>
      <vt:lpstr>The Certainty of the Gospel Message (2:3b-4)</vt:lpstr>
      <vt:lpstr>The Certainty of the Gospel Message (2:3b-4)</vt:lpstr>
      <vt:lpstr>Summary of 2:1-4</vt:lpstr>
      <vt:lpstr>Class Discussion Time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310</cp:revision>
  <cp:lastPrinted>2022-04-17T13:59:00Z</cp:lastPrinted>
  <dcterms:created xsi:type="dcterms:W3CDTF">2022-03-11T13:15:23Z</dcterms:created>
  <dcterms:modified xsi:type="dcterms:W3CDTF">2022-04-17T14:06:28Z</dcterms:modified>
</cp:coreProperties>
</file>