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5609" r:id="rId3"/>
    <p:sldId id="5610" r:id="rId4"/>
    <p:sldId id="5611" r:id="rId5"/>
    <p:sldId id="5619" r:id="rId6"/>
    <p:sldId id="5621" r:id="rId7"/>
    <p:sldId id="5622" r:id="rId8"/>
    <p:sldId id="5652" r:id="rId9"/>
    <p:sldId id="5653" r:id="rId10"/>
    <p:sldId id="5620" r:id="rId11"/>
    <p:sldId id="5654" r:id="rId12"/>
    <p:sldId id="5615" r:id="rId13"/>
    <p:sldId id="5623" r:id="rId14"/>
    <p:sldId id="5624" r:id="rId15"/>
    <p:sldId id="5625" r:id="rId16"/>
    <p:sldId id="5626" r:id="rId17"/>
    <p:sldId id="5627" r:id="rId18"/>
    <p:sldId id="5628" r:id="rId19"/>
    <p:sldId id="5655" r:id="rId20"/>
    <p:sldId id="5659" r:id="rId21"/>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4/19/2022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4/19/2022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4/19/2022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4/19/2022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98112" y="0"/>
            <a:ext cx="4646563" cy="6267100"/>
          </a:xfrm>
          <a:prstGeom prst="rect">
            <a:avLst/>
          </a:prstGeom>
          <a:noFill/>
        </p:spPr>
        <p:txBody>
          <a:bodyPr wrap="square" rtlCol="0">
            <a:spAutoFit/>
          </a:bodyPr>
          <a:lstStyle/>
          <a:p>
            <a:pPr marL="0" marR="0" lvl="0" indent="0" algn="just" defTabSz="457200" rtl="1" eaLnBrk="1" fontAlgn="auto" latinLnBrk="0" hangingPunct="1">
              <a:lnSpc>
                <a:spcPct val="107000"/>
              </a:lnSpc>
              <a:spcBef>
                <a:spcPts val="0"/>
              </a:spcBef>
              <a:spcAft>
                <a:spcPts val="0"/>
              </a:spcAft>
              <a:buClrTx/>
              <a:buSzTx/>
              <a:buFontTx/>
              <a:buNone/>
              <a:tabLst/>
              <a:defRPr/>
            </a:pPr>
            <a:r>
              <a:rPr kumimoji="0" lang="he-IL" sz="25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Calibri" panose="020F0502020204030204" pitchFamily="34" charset="0"/>
                <a:cs typeface="SBL Hebrew" panose="02000000000000000000" pitchFamily="2" charset="-79"/>
              </a:rPr>
              <a:t>הִנֵּ֛ה יָמִ֥ים בָּאִ֖ים נְאֻם־יְהוָ֑ה וְכָרַתִּ֗י אֶת־בֵּ֧ית יִשְׂרָאֵ֛ל וְאֶת־בֵּ֥ית יְהוּדָ֖ה בְּרִ֥ית חֲדָשָֽׁה׃</a:t>
            </a:r>
            <a:r>
              <a:rPr kumimoji="0" lang="en-US" sz="2500" b="0" i="0" u="none" strike="noStrike" kern="1200" cap="none" spc="0" normalizeH="0" baseline="30000" noProof="0" dirty="0">
                <a:ln>
                  <a:noFill/>
                </a:ln>
                <a:solidFill>
                  <a:prstClr val="black">
                    <a:lumMod val="50000"/>
                    <a:lumOff val="50000"/>
                  </a:prstClr>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he-IL" sz="25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Calibri" panose="020F0502020204030204" pitchFamily="34" charset="0"/>
                <a:cs typeface="SBL Hebrew" panose="02000000000000000000" pitchFamily="2" charset="-79"/>
              </a:rPr>
              <a:t>לֹ֣א כַבְּרִ֗ית אֲשֶׁ֤ר כָּרַ֙תִּי֙ אֶת־אֲבוֹתָ֔ם בְּיוֹם֙ הֶחֱזִיקִ֣י בְיָדָ֔ם לְהוֹצִיאָ֖ם מֵאֶ֖רֶץ מִצְרָ֑יִם אֲשֶׁר־הֵ֜מָּה הֵפֵ֣רוּ אֶת־בְּרִיתִ֗י וְאָנֹכִ֛י בָּעַ֥לְתִּי בָ֖ם נְאֻם־יְהוָֽה׃</a:t>
            </a:r>
            <a:r>
              <a:rPr kumimoji="0" lang="en-US" sz="2500" b="0" i="0" u="none" strike="noStrike" kern="1200" cap="none" spc="0" normalizeH="0" baseline="30000" noProof="0" dirty="0">
                <a:ln>
                  <a:noFill/>
                </a:ln>
                <a:solidFill>
                  <a:prstClr val="black">
                    <a:lumMod val="50000"/>
                    <a:lumOff val="50000"/>
                  </a:prstClr>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he-IL" sz="25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Calibri" panose="020F0502020204030204" pitchFamily="34" charset="0"/>
                <a:cs typeface="SBL Hebrew" panose="02000000000000000000" pitchFamily="2" charset="-79"/>
              </a:rPr>
              <a:t>כִּ֣י זֹ֣את הַבְּרִ֡ית אֲשֶׁ֣ר אֶכְרֹת֩ אֶת־בֵּ֙ית יִשְׂרָאֵ֜ל אַחֲרֵ֙י הַיָּמִ֤ים הָהֵם֙ נְאֻם־יְהוָ֔ה נָתַ֤תִּי אֶת־תּֽוֹרָתִי֙ בְּקִרְבָּ֔ם וְעַל־לִבָּ֖ם אֶכְתֲּבֶ֑נָּה וְהָיִ֤יתִי לָהֶם֙ לֵֽאלֹהִ֔ים וְהֵ֖מָּה יִֽהְיוּ־לִ֥י לְעָֽם׃</a:t>
            </a:r>
            <a:r>
              <a:rPr kumimoji="0" lang="en-US" sz="2500" b="0" i="0" u="none" strike="noStrike" kern="1200" cap="none" spc="0" normalizeH="0" baseline="30000" noProof="0" dirty="0">
                <a:ln>
                  <a:noFill/>
                </a:ln>
                <a:solidFill>
                  <a:prstClr val="black">
                    <a:lumMod val="50000"/>
                    <a:lumOff val="50000"/>
                  </a:prstClr>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he-IL" sz="25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Calibri" panose="020F0502020204030204" pitchFamily="34" charset="0"/>
                <a:cs typeface="SBL Hebrew" panose="02000000000000000000" pitchFamily="2" charset="-79"/>
              </a:rPr>
              <a:t>וְלֹ֧א יְלַמְּד֣וּ ע֗וֹד אִ֣ישׁ אֶת־רֵעֵ֜הוּ וְאִ֤ישׁ אֶת־אָחִיו֙ לֵאמֹ֔ר דְּע֖וּ אֶת־יְהוָ֑ה כִּֽי־כוּלָּם֩ יֵדְע֙וּ אוֹתִ֜י לְמִקְטַנָּ֤ם וְעַד־גְּדוֹלָם֙ נְאֻם־יְהוָ֔ה כִּ֤י אֶסְלַח֙ לַֽעֲוֹנָ֔ם וּלְחַטָּאתָ֖ם לֹ֥א אֶזְכָּר־עֽוֹד׃ ס</a:t>
            </a:r>
            <a:endParaRPr kumimoji="0" lang="en-US" sz="2500" b="0" i="0" u="none" strike="noStrike" kern="1200" cap="none" spc="0" normalizeH="0" baseline="0" noProof="0" dirty="0">
              <a:ln>
                <a:noFill/>
              </a:ln>
              <a:solidFill>
                <a:prstClr val="black">
                  <a:lumMod val="50000"/>
                  <a:lumOff val="50000"/>
                </a:prstClr>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1" y="682857"/>
            <a:ext cx="6020127"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9627866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96371" y="663234"/>
            <a:ext cx="8343409" cy="5898470"/>
          </a:xfrm>
        </p:spPr>
        <p:txBody>
          <a:bodyPr>
            <a:normAutofit/>
          </a:bodyPr>
          <a:lstStyle/>
          <a:p>
            <a:pPr marL="173038" indent="-173038">
              <a:buNone/>
            </a:pPr>
            <a:r>
              <a:rPr lang="en-US" baseline="30000" dirty="0">
                <a:latin typeface="Candara" panose="020E0502030303020204" pitchFamily="34" charset="0"/>
                <a:ea typeface="Cambria" panose="02040503050406030204" pitchFamily="18" charset="0"/>
              </a:rPr>
              <a:t>5 </a:t>
            </a:r>
            <a:r>
              <a:rPr lang="en-US" i="1" dirty="0">
                <a:solidFill>
                  <a:srgbClr val="000099"/>
                </a:solidFill>
                <a:latin typeface="Cambria" panose="02040503050406030204" pitchFamily="18" charset="0"/>
                <a:ea typeface="Cambria" panose="02040503050406030204" pitchFamily="18" charset="0"/>
              </a:rPr>
              <a:t>Now it was not to </a:t>
            </a:r>
            <a:r>
              <a:rPr lang="en-US" b="1" i="1" dirty="0">
                <a:solidFill>
                  <a:srgbClr val="000099"/>
                </a:solidFill>
                <a:latin typeface="Cambria" panose="02040503050406030204" pitchFamily="18" charset="0"/>
                <a:ea typeface="Cambria" panose="02040503050406030204" pitchFamily="18" charset="0"/>
              </a:rPr>
              <a:t>angels</a:t>
            </a:r>
            <a:r>
              <a:rPr lang="en-US" i="1" dirty="0">
                <a:solidFill>
                  <a:srgbClr val="000099"/>
                </a:solidFill>
                <a:latin typeface="Cambria" panose="02040503050406030204" pitchFamily="18" charset="0"/>
                <a:ea typeface="Cambria" panose="02040503050406030204" pitchFamily="18" charset="0"/>
              </a:rPr>
              <a:t> that God subjected the world to come, of which we are speaking.</a:t>
            </a:r>
            <a:endParaRPr lang="en-US" sz="900" i="1" dirty="0">
              <a:solidFill>
                <a:srgbClr val="000099"/>
              </a:solidFill>
              <a:latin typeface="Cambria" panose="02040503050406030204" pitchFamily="18" charset="0"/>
              <a:ea typeface="Cambria" panose="02040503050406030204" pitchFamily="18" charset="0"/>
            </a:endParaRPr>
          </a:p>
          <a:p>
            <a:r>
              <a:rPr lang="en-US" dirty="0"/>
              <a:t>Later, in Daniel 10:20 and 12:1, we see angels are designated as: </a:t>
            </a:r>
          </a:p>
          <a:p>
            <a:pPr lvl="1"/>
            <a:r>
              <a:rPr lang="en-US" dirty="0"/>
              <a:t>The “</a:t>
            </a:r>
            <a:r>
              <a:rPr lang="en-US" i="1" dirty="0">
                <a:solidFill>
                  <a:srgbClr val="000099"/>
                </a:solidFill>
                <a:latin typeface="Cambria" panose="02040503050406030204" pitchFamily="18" charset="0"/>
                <a:ea typeface="Cambria" panose="02040503050406030204" pitchFamily="18" charset="0"/>
              </a:rPr>
              <a:t>prince of Persia</a:t>
            </a:r>
            <a:r>
              <a:rPr lang="en-US" dirty="0"/>
              <a:t>” </a:t>
            </a:r>
          </a:p>
          <a:p>
            <a:pPr lvl="1"/>
            <a:r>
              <a:rPr lang="en-US" dirty="0"/>
              <a:t>The “</a:t>
            </a:r>
            <a:r>
              <a:rPr lang="en-US" i="1" dirty="0">
                <a:solidFill>
                  <a:srgbClr val="000099"/>
                </a:solidFill>
                <a:latin typeface="Cambria" panose="02040503050406030204" pitchFamily="18" charset="0"/>
                <a:ea typeface="Cambria" panose="02040503050406030204" pitchFamily="18" charset="0"/>
              </a:rPr>
              <a:t>prince of Greece</a:t>
            </a:r>
            <a:r>
              <a:rPr lang="en-US" dirty="0"/>
              <a:t>” </a:t>
            </a:r>
          </a:p>
          <a:p>
            <a:pPr lvl="1"/>
            <a:r>
              <a:rPr lang="en-US" dirty="0"/>
              <a:t>Michael is referred to as “</a:t>
            </a:r>
            <a:r>
              <a:rPr lang="en-US" i="1" dirty="0">
                <a:solidFill>
                  <a:srgbClr val="000099"/>
                </a:solidFill>
                <a:latin typeface="Cambria" panose="02040503050406030204" pitchFamily="18" charset="0"/>
                <a:ea typeface="Cambria" panose="02040503050406030204" pitchFamily="18" charset="0"/>
              </a:rPr>
              <a:t>the great prince</a:t>
            </a:r>
            <a:r>
              <a:rPr lang="en-US" dirty="0"/>
              <a:t>” who watches over God’s people, Israel </a:t>
            </a:r>
          </a:p>
          <a:p>
            <a:r>
              <a:rPr lang="en-US" dirty="0"/>
              <a:t>But in the “</a:t>
            </a:r>
            <a:r>
              <a:rPr lang="en-US" i="1" dirty="0">
                <a:solidFill>
                  <a:srgbClr val="000099"/>
                </a:solidFill>
                <a:latin typeface="Cambria" panose="02040503050406030204" pitchFamily="18" charset="0"/>
                <a:ea typeface="Cambria" panose="02040503050406030204" pitchFamily="18" charset="0"/>
              </a:rPr>
              <a:t>world to come</a:t>
            </a:r>
            <a:r>
              <a:rPr lang="en-US" dirty="0"/>
              <a:t>”, the author tells us, angels will hold </a:t>
            </a:r>
            <a:r>
              <a:rPr lang="en-US" b="1" i="1" dirty="0"/>
              <a:t>no</a:t>
            </a:r>
            <a:r>
              <a:rPr lang="en-US" dirty="0"/>
              <a:t> position of authority.</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97</a:t>
            </a:r>
          </a:p>
        </p:txBody>
      </p:sp>
    </p:spTree>
    <p:extLst>
      <p:ext uri="{BB962C8B-B14F-4D97-AF65-F5344CB8AC3E}">
        <p14:creationId xmlns:p14="http://schemas.microsoft.com/office/powerpoint/2010/main" val="400994165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 calcmode="lin" valueType="num">
                                      <p:cBhvr>
                                        <p:cTn id="28"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85000" lnSpcReduction="20000"/>
          </a:bodyPr>
          <a:lstStyle/>
          <a:p>
            <a:pPr marL="173038" indent="-173038">
              <a:buNone/>
            </a:pPr>
            <a:r>
              <a:rPr lang="en-US" sz="3700" baseline="30000" dirty="0">
                <a:latin typeface="Candara" panose="020E0502030303020204" pitchFamily="34" charset="0"/>
                <a:ea typeface="Cambria" panose="02040503050406030204" pitchFamily="18" charset="0"/>
              </a:rPr>
              <a:t>6 </a:t>
            </a:r>
            <a:r>
              <a:rPr lang="en-US" sz="3700" i="1" dirty="0">
                <a:solidFill>
                  <a:srgbClr val="000099"/>
                </a:solidFill>
                <a:latin typeface="Cambria" panose="02040503050406030204" pitchFamily="18" charset="0"/>
                <a:ea typeface="Cambria" panose="02040503050406030204" pitchFamily="18" charset="0"/>
              </a:rPr>
              <a:t>It has been testified somewhere, </a:t>
            </a:r>
          </a:p>
          <a:p>
            <a:pPr marL="630238" lvl="1" indent="-115888">
              <a:buNone/>
            </a:pPr>
            <a:r>
              <a:rPr lang="en-US" sz="3100" i="1" dirty="0">
                <a:solidFill>
                  <a:srgbClr val="7030A0"/>
                </a:solidFill>
                <a:latin typeface="Cambria" panose="02040503050406030204" pitchFamily="18" charset="0"/>
                <a:ea typeface="Cambria" panose="02040503050406030204" pitchFamily="18" charset="0"/>
              </a:rPr>
              <a:t>“What is man, that you are mindful of him, or the son of man, that you care for him? </a:t>
            </a:r>
            <a:r>
              <a:rPr lang="en-US" sz="3100" baseline="30000" dirty="0">
                <a:latin typeface="Candara" panose="020E0502030303020204" pitchFamily="34" charset="0"/>
                <a:ea typeface="Cambria" panose="02040503050406030204" pitchFamily="18" charset="0"/>
              </a:rPr>
              <a:t>7</a:t>
            </a:r>
            <a:r>
              <a:rPr lang="en-US" sz="3100" i="1" dirty="0">
                <a:solidFill>
                  <a:srgbClr val="7030A0"/>
                </a:solidFill>
                <a:latin typeface="Cambria" panose="02040503050406030204" pitchFamily="18" charset="0"/>
                <a:ea typeface="Cambria" panose="02040503050406030204" pitchFamily="18" charset="0"/>
              </a:rPr>
              <a:t> You made him for a little while lower than the angels; you have crowned him with glory and honor, </a:t>
            </a:r>
            <a:r>
              <a:rPr lang="en-US" sz="3100" baseline="30000" dirty="0">
                <a:latin typeface="Candara" panose="020E0502030303020204" pitchFamily="34" charset="0"/>
                <a:ea typeface="Cambria" panose="02040503050406030204" pitchFamily="18" charset="0"/>
              </a:rPr>
              <a:t>8</a:t>
            </a:r>
            <a:r>
              <a:rPr lang="en-US" sz="3100" i="1" dirty="0">
                <a:solidFill>
                  <a:srgbClr val="7030A0"/>
                </a:solidFill>
                <a:latin typeface="Cambria" panose="02040503050406030204" pitchFamily="18" charset="0"/>
                <a:ea typeface="Cambria" panose="02040503050406030204" pitchFamily="18" charset="0"/>
              </a:rPr>
              <a:t> putting everything in subjection under his feet.” [Ps. 8:4-6]</a:t>
            </a:r>
          </a:p>
          <a:p>
            <a:r>
              <a:rPr lang="en-US" dirty="0"/>
              <a:t>To support his point, the author quotes Psalm 8:4-6 which says that the rule over the world was (ultimately) given to </a:t>
            </a:r>
            <a:r>
              <a:rPr lang="en-US" b="1" i="1" dirty="0"/>
              <a:t>human beings</a:t>
            </a:r>
            <a:r>
              <a:rPr lang="en-US" dirty="0"/>
              <a:t>, not angels.</a:t>
            </a:r>
          </a:p>
          <a:p>
            <a:r>
              <a:rPr lang="en-US" dirty="0"/>
              <a:t>At first glance, the introduction to this verse seems a bit cavalier, “</a:t>
            </a:r>
            <a:r>
              <a:rPr lang="en-US" sz="3200" i="1" dirty="0">
                <a:solidFill>
                  <a:srgbClr val="000099"/>
                </a:solidFill>
                <a:latin typeface="Cambria" panose="02040503050406030204" pitchFamily="18" charset="0"/>
                <a:ea typeface="Cambria" panose="02040503050406030204" pitchFamily="18" charset="0"/>
              </a:rPr>
              <a:t>It has been testified </a:t>
            </a:r>
            <a:r>
              <a:rPr lang="en-US" sz="3200" b="1" i="1" dirty="0">
                <a:solidFill>
                  <a:srgbClr val="000099"/>
                </a:solidFill>
                <a:latin typeface="Cambria" panose="02040503050406030204" pitchFamily="18" charset="0"/>
                <a:ea typeface="Cambria" panose="02040503050406030204" pitchFamily="18" charset="0"/>
              </a:rPr>
              <a:t>somewhere</a:t>
            </a:r>
            <a:r>
              <a:rPr lang="en-US" dirty="0"/>
              <a:t>”.</a:t>
            </a:r>
          </a:p>
          <a:p>
            <a:r>
              <a:rPr lang="en-US" dirty="0"/>
              <a:t>The author is not showing ignorance, as if he doesn’t know what text he cites. </a:t>
            </a:r>
          </a:p>
          <a:p>
            <a:r>
              <a:rPr lang="en-US" dirty="0"/>
              <a:t>Rather, the author wants us to pay heed to Old Testament scripture as </a:t>
            </a:r>
            <a:r>
              <a:rPr lang="en-US" b="1" i="1" dirty="0"/>
              <a:t>testimony</a:t>
            </a:r>
            <a:r>
              <a:rPr lang="en-US" dirty="0"/>
              <a:t>, as the word </a:t>
            </a:r>
            <a:r>
              <a:rPr lang="en-US" b="1" i="1" dirty="0"/>
              <a:t>spoken by God</a:t>
            </a:r>
            <a:r>
              <a:rPr lang="en-US" dirty="0"/>
              <a:t>, and so the human author remains unnamed, since </a:t>
            </a:r>
            <a:r>
              <a:rPr lang="en-US" b="1" i="1" dirty="0"/>
              <a:t>ultimately</a:t>
            </a:r>
            <a:r>
              <a:rPr lang="en-US" dirty="0"/>
              <a:t> it is </a:t>
            </a:r>
            <a:r>
              <a:rPr lang="en-US" b="1" i="1" dirty="0"/>
              <a:t>God</a:t>
            </a:r>
            <a:r>
              <a:rPr lang="en-US" dirty="0"/>
              <a:t> who is speaking.</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pp. 86-87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79479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 calcmode="lin" valueType="num">
                                      <p:cBhvr>
                                        <p:cTn id="28"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85000" lnSpcReduction="10000"/>
          </a:bodyPr>
          <a:lstStyle/>
          <a:p>
            <a:pPr marL="173038" indent="-173038">
              <a:buNone/>
            </a:pPr>
            <a:r>
              <a:rPr lang="en-US" sz="3700" baseline="30000" dirty="0">
                <a:latin typeface="Candara" panose="020E0502030303020204" pitchFamily="34" charset="0"/>
                <a:ea typeface="Cambria" panose="02040503050406030204" pitchFamily="18" charset="0"/>
              </a:rPr>
              <a:t>6 </a:t>
            </a:r>
            <a:r>
              <a:rPr lang="en-US" sz="3700" i="1" dirty="0">
                <a:solidFill>
                  <a:srgbClr val="000099"/>
                </a:solidFill>
                <a:latin typeface="Cambria" panose="02040503050406030204" pitchFamily="18" charset="0"/>
                <a:ea typeface="Cambria" panose="02040503050406030204" pitchFamily="18" charset="0"/>
              </a:rPr>
              <a:t>It has been testified somewhere, </a:t>
            </a:r>
          </a:p>
          <a:p>
            <a:pPr marL="630238" lvl="1" indent="-115888">
              <a:buNone/>
            </a:pPr>
            <a:r>
              <a:rPr lang="en-US" sz="3100" i="1" dirty="0">
                <a:solidFill>
                  <a:srgbClr val="7030A0"/>
                </a:solidFill>
                <a:latin typeface="Cambria" panose="02040503050406030204" pitchFamily="18" charset="0"/>
                <a:ea typeface="Cambria" panose="02040503050406030204" pitchFamily="18" charset="0"/>
              </a:rPr>
              <a:t>“What is man, that you are mindful of him, or the son of man, that you care for him? </a:t>
            </a:r>
            <a:r>
              <a:rPr lang="en-US" sz="3100" baseline="30000" dirty="0">
                <a:latin typeface="Candara" panose="020E0502030303020204" pitchFamily="34" charset="0"/>
                <a:ea typeface="Cambria" panose="02040503050406030204" pitchFamily="18" charset="0"/>
              </a:rPr>
              <a:t>7</a:t>
            </a:r>
            <a:r>
              <a:rPr lang="en-US" sz="3100" i="1" dirty="0">
                <a:solidFill>
                  <a:srgbClr val="7030A0"/>
                </a:solidFill>
                <a:latin typeface="Cambria" panose="02040503050406030204" pitchFamily="18" charset="0"/>
                <a:ea typeface="Cambria" panose="02040503050406030204" pitchFamily="18" charset="0"/>
              </a:rPr>
              <a:t> You made him for a little while lower than the angels; you have crowned him with glory and honor, </a:t>
            </a:r>
            <a:r>
              <a:rPr lang="en-US" sz="3100" baseline="30000" dirty="0">
                <a:latin typeface="Candara" panose="020E0502030303020204" pitchFamily="34" charset="0"/>
                <a:ea typeface="Cambria" panose="02040503050406030204" pitchFamily="18" charset="0"/>
              </a:rPr>
              <a:t>8</a:t>
            </a:r>
            <a:r>
              <a:rPr lang="en-US" sz="3100" i="1" dirty="0">
                <a:solidFill>
                  <a:srgbClr val="7030A0"/>
                </a:solidFill>
                <a:latin typeface="Cambria" panose="02040503050406030204" pitchFamily="18" charset="0"/>
                <a:ea typeface="Cambria" panose="02040503050406030204" pitchFamily="18" charset="0"/>
              </a:rPr>
              <a:t> putting everything in subjection under his feet.” [Ps. 8:4-6]</a:t>
            </a:r>
          </a:p>
          <a:p>
            <a:r>
              <a:rPr lang="en-US" dirty="0"/>
              <a:t>The psalm from which these words are taken celebrates the majesty of God and the dignity of human beings.</a:t>
            </a:r>
          </a:p>
          <a:p>
            <a:r>
              <a:rPr lang="en-US" dirty="0"/>
              <a:t>The psalmist considers the universe God created, the moon and stars, and reflects on the dignity of mankind.</a:t>
            </a:r>
          </a:p>
          <a:p>
            <a:r>
              <a:rPr lang="en-US" dirty="0"/>
              <a:t>Human beings seem so trivial and insignificant in light of the grandeur of the world God has made, and so it causes the Psalmist to ask God: “</a:t>
            </a:r>
            <a:r>
              <a:rPr lang="en-US" sz="3200" i="1" dirty="0">
                <a:solidFill>
                  <a:srgbClr val="7030A0"/>
                </a:solidFill>
                <a:latin typeface="Cambria" panose="02040503050406030204" pitchFamily="18" charset="0"/>
                <a:ea typeface="Cambria" panose="02040503050406030204" pitchFamily="18" charset="0"/>
              </a:rPr>
              <a:t>What is man, that you are mindful of him, or the son of man, that you care for him? </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pp. 86-87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885578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92500" lnSpcReduction="20000"/>
          </a:bodyPr>
          <a:lstStyle/>
          <a:p>
            <a:pPr marL="173038" indent="-173038">
              <a:buNone/>
            </a:pPr>
            <a:r>
              <a:rPr lang="en-US" sz="3700" baseline="30000" dirty="0">
                <a:latin typeface="Candara" panose="020E0502030303020204" pitchFamily="34" charset="0"/>
                <a:ea typeface="Cambria" panose="02040503050406030204" pitchFamily="18" charset="0"/>
              </a:rPr>
              <a:t>6 </a:t>
            </a:r>
            <a:r>
              <a:rPr lang="en-US" sz="3700" i="1" dirty="0">
                <a:solidFill>
                  <a:srgbClr val="000099"/>
                </a:solidFill>
                <a:latin typeface="Cambria" panose="02040503050406030204" pitchFamily="18" charset="0"/>
                <a:ea typeface="Cambria" panose="02040503050406030204" pitchFamily="18" charset="0"/>
              </a:rPr>
              <a:t>It has been testified somewhere, </a:t>
            </a:r>
          </a:p>
          <a:p>
            <a:pPr marL="630238" lvl="1" indent="-115888">
              <a:buNone/>
            </a:pPr>
            <a:r>
              <a:rPr lang="en-US" sz="3100" i="1" dirty="0">
                <a:solidFill>
                  <a:srgbClr val="7030A0"/>
                </a:solidFill>
                <a:latin typeface="Cambria" panose="02040503050406030204" pitchFamily="18" charset="0"/>
                <a:ea typeface="Cambria" panose="02040503050406030204" pitchFamily="18" charset="0"/>
              </a:rPr>
              <a:t>“What is </a:t>
            </a:r>
            <a:r>
              <a:rPr lang="en-US" sz="3100" b="1" i="1" dirty="0">
                <a:solidFill>
                  <a:srgbClr val="7030A0"/>
                </a:solidFill>
                <a:latin typeface="Cambria" panose="02040503050406030204" pitchFamily="18" charset="0"/>
                <a:ea typeface="Cambria" panose="02040503050406030204" pitchFamily="18" charset="0"/>
              </a:rPr>
              <a:t>man</a:t>
            </a:r>
            <a:r>
              <a:rPr lang="en-US" sz="3100" i="1" dirty="0">
                <a:solidFill>
                  <a:srgbClr val="7030A0"/>
                </a:solidFill>
                <a:latin typeface="Cambria" panose="02040503050406030204" pitchFamily="18" charset="0"/>
                <a:ea typeface="Cambria" panose="02040503050406030204" pitchFamily="18" charset="0"/>
              </a:rPr>
              <a:t>, that you are mindful of him, or the </a:t>
            </a:r>
            <a:r>
              <a:rPr lang="en-US" sz="3100" b="1" i="1" dirty="0">
                <a:solidFill>
                  <a:srgbClr val="7030A0"/>
                </a:solidFill>
                <a:latin typeface="Cambria" panose="02040503050406030204" pitchFamily="18" charset="0"/>
                <a:ea typeface="Cambria" panose="02040503050406030204" pitchFamily="18" charset="0"/>
              </a:rPr>
              <a:t>son of man</a:t>
            </a:r>
            <a:r>
              <a:rPr lang="en-US" sz="3100" i="1" dirty="0">
                <a:solidFill>
                  <a:srgbClr val="7030A0"/>
                </a:solidFill>
                <a:latin typeface="Cambria" panose="02040503050406030204" pitchFamily="18" charset="0"/>
                <a:ea typeface="Cambria" panose="02040503050406030204" pitchFamily="18" charset="0"/>
              </a:rPr>
              <a:t>, that you care for him? </a:t>
            </a:r>
            <a:r>
              <a:rPr lang="en-US" sz="3100" baseline="30000" dirty="0">
                <a:latin typeface="Candara" panose="020E0502030303020204" pitchFamily="34" charset="0"/>
                <a:ea typeface="Cambria" panose="02040503050406030204" pitchFamily="18" charset="0"/>
              </a:rPr>
              <a:t>7</a:t>
            </a:r>
            <a:r>
              <a:rPr lang="en-US" sz="3100" i="1" dirty="0">
                <a:solidFill>
                  <a:srgbClr val="7030A0"/>
                </a:solidFill>
                <a:latin typeface="Cambria" panose="02040503050406030204" pitchFamily="18" charset="0"/>
                <a:ea typeface="Cambria" panose="02040503050406030204" pitchFamily="18" charset="0"/>
              </a:rPr>
              <a:t> You made him for a little while lower than the angels; you have crowned him with glory and honor, </a:t>
            </a:r>
            <a:r>
              <a:rPr lang="en-US" sz="3100" baseline="30000" dirty="0">
                <a:latin typeface="Candara" panose="020E0502030303020204" pitchFamily="34" charset="0"/>
                <a:ea typeface="Cambria" panose="02040503050406030204" pitchFamily="18" charset="0"/>
              </a:rPr>
              <a:t>8</a:t>
            </a:r>
            <a:r>
              <a:rPr lang="en-US" sz="3100" i="1" dirty="0">
                <a:solidFill>
                  <a:srgbClr val="7030A0"/>
                </a:solidFill>
                <a:latin typeface="Cambria" panose="02040503050406030204" pitchFamily="18" charset="0"/>
                <a:ea typeface="Cambria" panose="02040503050406030204" pitchFamily="18" charset="0"/>
              </a:rPr>
              <a:t> putting everything in subjection under his feet.” [Ps. 8:4-6]</a:t>
            </a:r>
          </a:p>
          <a:p>
            <a:r>
              <a:rPr lang="en-US" dirty="0"/>
              <a:t>Many people have tried to argue that the expression “</a:t>
            </a:r>
            <a:r>
              <a:rPr lang="en-US" sz="3200" i="1" dirty="0">
                <a:solidFill>
                  <a:srgbClr val="7030A0"/>
                </a:solidFill>
                <a:latin typeface="Cambria" panose="02040503050406030204" pitchFamily="18" charset="0"/>
                <a:ea typeface="Cambria" panose="02040503050406030204" pitchFamily="18" charset="0"/>
              </a:rPr>
              <a:t>son of man</a:t>
            </a:r>
            <a:r>
              <a:rPr lang="en-US" dirty="0"/>
              <a:t>” in verse 6 is a reference to Jesus since, in the Gospels, “</a:t>
            </a:r>
            <a:r>
              <a:rPr lang="en-US" i="1" dirty="0">
                <a:solidFill>
                  <a:srgbClr val="000099"/>
                </a:solidFill>
                <a:latin typeface="Cambria" panose="02040503050406030204" pitchFamily="18" charset="0"/>
                <a:ea typeface="Cambria" panose="02040503050406030204" pitchFamily="18" charset="0"/>
              </a:rPr>
              <a:t>Son of Man</a:t>
            </a:r>
            <a:r>
              <a:rPr lang="en-US" dirty="0"/>
              <a:t>” is a Christological title.</a:t>
            </a:r>
          </a:p>
          <a:p>
            <a:r>
              <a:rPr lang="en-US" dirty="0"/>
              <a:t>But I think that misses the point. This is a </a:t>
            </a:r>
            <a:r>
              <a:rPr lang="en-US" b="1" i="1" dirty="0"/>
              <a:t>parallelism</a:t>
            </a:r>
            <a:r>
              <a:rPr lang="en-US" dirty="0"/>
              <a:t> in Greek – “</a:t>
            </a:r>
            <a:r>
              <a:rPr lang="en-US" sz="3200" i="1" dirty="0">
                <a:solidFill>
                  <a:srgbClr val="7030A0"/>
                </a:solidFill>
                <a:latin typeface="Cambria" panose="02040503050406030204" pitchFamily="18" charset="0"/>
                <a:ea typeface="Cambria" panose="02040503050406030204" pitchFamily="18" charset="0"/>
              </a:rPr>
              <a:t>son of man</a:t>
            </a:r>
            <a:r>
              <a:rPr lang="en-US" dirty="0"/>
              <a:t>” is parallel to “</a:t>
            </a:r>
            <a:r>
              <a:rPr lang="en-US" sz="3200" i="1" dirty="0">
                <a:solidFill>
                  <a:srgbClr val="7030A0"/>
                </a:solidFill>
                <a:latin typeface="Cambria" panose="02040503050406030204" pitchFamily="18" charset="0"/>
                <a:ea typeface="Cambria" panose="02040503050406030204" pitchFamily="18" charset="0"/>
              </a:rPr>
              <a:t>man</a:t>
            </a:r>
            <a:r>
              <a:rPr lang="en-US" dirty="0"/>
              <a:t>”.</a:t>
            </a:r>
          </a:p>
          <a:p>
            <a:r>
              <a:rPr lang="en-US" dirty="0"/>
              <a:t>Some have pointed to the fact that “</a:t>
            </a:r>
            <a:r>
              <a:rPr lang="en-US" sz="3200" i="1" dirty="0">
                <a:solidFill>
                  <a:srgbClr val="000099"/>
                </a:solidFill>
                <a:latin typeface="Cambria" panose="02040503050406030204" pitchFamily="18" charset="0"/>
                <a:ea typeface="Cambria" panose="02040503050406030204" pitchFamily="18" charset="0"/>
              </a:rPr>
              <a:t>son of man</a:t>
            </a:r>
            <a:r>
              <a:rPr lang="en-US" dirty="0"/>
              <a:t>” is a Christological reference in Dan 7:13-14 – which it is.</a:t>
            </a:r>
          </a:p>
          <a:p>
            <a:r>
              <a:rPr lang="en-US" dirty="0"/>
              <a:t>But don’t forget “</a:t>
            </a:r>
            <a:r>
              <a:rPr lang="en-US" i="1" dirty="0">
                <a:solidFill>
                  <a:srgbClr val="000099"/>
                </a:solidFill>
                <a:latin typeface="Cambria" panose="02040503050406030204" pitchFamily="18" charset="0"/>
                <a:ea typeface="Cambria" panose="02040503050406030204" pitchFamily="18" charset="0"/>
              </a:rPr>
              <a:t>son of man</a:t>
            </a:r>
            <a:r>
              <a:rPr lang="en-US" dirty="0"/>
              <a:t>” is also used 80 times in Ezekiel – when God addresses the prophet.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729098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5">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p:cTn id="2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85000" lnSpcReduction="20000"/>
          </a:bodyPr>
          <a:lstStyle/>
          <a:p>
            <a:pPr marL="173038" indent="-173038">
              <a:buNone/>
            </a:pPr>
            <a:r>
              <a:rPr lang="en-US" sz="3300" baseline="30000" dirty="0">
                <a:latin typeface="Candara" panose="020E0502030303020204" pitchFamily="34" charset="0"/>
                <a:ea typeface="Cambria" panose="02040503050406030204" pitchFamily="18" charset="0"/>
              </a:rPr>
              <a:t>6 </a:t>
            </a:r>
            <a:r>
              <a:rPr lang="en-US" sz="3300" i="1" dirty="0">
                <a:solidFill>
                  <a:srgbClr val="000099"/>
                </a:solidFill>
                <a:latin typeface="Cambria" panose="02040503050406030204" pitchFamily="18" charset="0"/>
                <a:ea typeface="Cambria" panose="02040503050406030204" pitchFamily="18" charset="0"/>
              </a:rPr>
              <a:t>It has been testified somewhere, </a:t>
            </a:r>
          </a:p>
          <a:p>
            <a:pPr marL="630238" lvl="1" indent="-115888">
              <a:buNone/>
            </a:pPr>
            <a:r>
              <a:rPr lang="en-US" sz="3100" i="1" dirty="0">
                <a:solidFill>
                  <a:srgbClr val="7030A0"/>
                </a:solidFill>
                <a:latin typeface="Cambria" panose="02040503050406030204" pitchFamily="18" charset="0"/>
                <a:ea typeface="Cambria" panose="02040503050406030204" pitchFamily="18" charset="0"/>
              </a:rPr>
              <a:t>“What is man, that you are mindful of him, or the son of man, that you care for him? </a:t>
            </a:r>
            <a:r>
              <a:rPr lang="en-US" sz="3100" baseline="30000" dirty="0">
                <a:latin typeface="Candara" panose="020E0502030303020204" pitchFamily="34" charset="0"/>
                <a:ea typeface="Cambria" panose="02040503050406030204" pitchFamily="18" charset="0"/>
              </a:rPr>
              <a:t>7</a:t>
            </a:r>
            <a:r>
              <a:rPr lang="en-US" sz="3100" i="1" dirty="0">
                <a:solidFill>
                  <a:srgbClr val="7030A0"/>
                </a:solidFill>
                <a:latin typeface="Cambria" panose="02040503050406030204" pitchFamily="18" charset="0"/>
                <a:ea typeface="Cambria" panose="02040503050406030204" pitchFamily="18" charset="0"/>
              </a:rPr>
              <a:t> You made him for a little while lower than the angels; you have crowned him with glory and honor, </a:t>
            </a:r>
            <a:r>
              <a:rPr lang="en-US" sz="3100" baseline="30000" dirty="0">
                <a:latin typeface="Candara" panose="020E0502030303020204" pitchFamily="34" charset="0"/>
                <a:ea typeface="Cambria" panose="02040503050406030204" pitchFamily="18" charset="0"/>
              </a:rPr>
              <a:t>8</a:t>
            </a:r>
            <a:r>
              <a:rPr lang="en-US" sz="3100" i="1" dirty="0">
                <a:solidFill>
                  <a:srgbClr val="7030A0"/>
                </a:solidFill>
                <a:latin typeface="Cambria" panose="02040503050406030204" pitchFamily="18" charset="0"/>
                <a:ea typeface="Cambria" panose="02040503050406030204" pitchFamily="18" charset="0"/>
              </a:rPr>
              <a:t> putting everything in subjection under his feet.” [Ps. 8:4-6]</a:t>
            </a:r>
          </a:p>
          <a:p>
            <a:pPr marL="173038" indent="0">
              <a:buNone/>
            </a:pPr>
            <a:r>
              <a:rPr lang="en-US" sz="3300" i="1" dirty="0">
                <a:solidFill>
                  <a:srgbClr val="000099"/>
                </a:solidFill>
                <a:latin typeface="Cambria" panose="02040503050406030204" pitchFamily="18" charset="0"/>
                <a:ea typeface="Cambria" panose="02040503050406030204" pitchFamily="18" charset="0"/>
              </a:rPr>
              <a:t>Now in putting everything in subjection to him, he left nothing outside his control.</a:t>
            </a:r>
            <a:endParaRPr lang="en-US" sz="3300" i="1" dirty="0">
              <a:solidFill>
                <a:srgbClr val="7030A0"/>
              </a:solidFill>
              <a:latin typeface="Cambria" panose="02040503050406030204" pitchFamily="18" charset="0"/>
              <a:ea typeface="Cambria" panose="02040503050406030204" pitchFamily="18" charset="0"/>
            </a:endParaRPr>
          </a:p>
          <a:p>
            <a:r>
              <a:rPr lang="en-US" dirty="0"/>
              <a:t>The question asked in verse 6 is now answered in 7-8.</a:t>
            </a:r>
          </a:p>
          <a:p>
            <a:r>
              <a:rPr lang="en-US" dirty="0"/>
              <a:t>Who and what are human beings? For a limited period of time (“</a:t>
            </a:r>
            <a:r>
              <a:rPr lang="en-US" sz="3200" i="1" dirty="0">
                <a:solidFill>
                  <a:srgbClr val="7030A0"/>
                </a:solidFill>
                <a:latin typeface="Cambria" panose="02040503050406030204" pitchFamily="18" charset="0"/>
                <a:ea typeface="Cambria" panose="02040503050406030204" pitchFamily="18" charset="0"/>
              </a:rPr>
              <a:t>a little while</a:t>
            </a:r>
            <a:r>
              <a:rPr lang="en-US" dirty="0"/>
              <a:t>”) they are made lower than the angels, but they are </a:t>
            </a:r>
            <a:r>
              <a:rPr lang="en-US" b="1" i="1" dirty="0"/>
              <a:t>ultimately</a:t>
            </a:r>
            <a:r>
              <a:rPr lang="en-US" dirty="0"/>
              <a:t> destined for “</a:t>
            </a:r>
            <a:r>
              <a:rPr lang="en-US" sz="3200" i="1" dirty="0">
                <a:solidFill>
                  <a:srgbClr val="7030A0"/>
                </a:solidFill>
                <a:latin typeface="Cambria" panose="02040503050406030204" pitchFamily="18" charset="0"/>
                <a:ea typeface="Cambria" panose="02040503050406030204" pitchFamily="18" charset="0"/>
              </a:rPr>
              <a:t>glory and honor</a:t>
            </a:r>
            <a:r>
              <a:rPr lang="en-US" dirty="0"/>
              <a:t>”.</a:t>
            </a:r>
          </a:p>
          <a:p>
            <a:r>
              <a:rPr lang="en-US" dirty="0"/>
              <a:t>Psalm 8 is a meditation on the creation account where human beings are made in the divine image and are summoned to rule the world for God – and that rule was intended to </a:t>
            </a:r>
            <a:r>
              <a:rPr lang="en-US" b="1" i="1" dirty="0"/>
              <a:t>include</a:t>
            </a:r>
            <a:r>
              <a:rPr lang="en-US" dirty="0"/>
              <a:t> rule over angels (cf. 1 Cor 6:3).</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86-87</a:t>
            </a:r>
          </a:p>
        </p:txBody>
      </p:sp>
    </p:spTree>
    <p:extLst>
      <p:ext uri="{BB962C8B-B14F-4D97-AF65-F5344CB8AC3E}">
        <p14:creationId xmlns:p14="http://schemas.microsoft.com/office/powerpoint/2010/main" val="120495044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p:cTn id="14"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Failure (2:8b)</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85000" lnSpcReduction="20000"/>
          </a:bodyPr>
          <a:lstStyle/>
          <a:p>
            <a:pPr marL="173038" indent="-173038">
              <a:buNone/>
            </a:pPr>
            <a:r>
              <a:rPr lang="en-US" sz="3000" baseline="30000" dirty="0">
                <a:latin typeface="Candara" panose="020E0502030303020204" pitchFamily="34" charset="0"/>
                <a:ea typeface="Cambria" panose="02040503050406030204" pitchFamily="18" charset="0"/>
              </a:rPr>
              <a:t>8b </a:t>
            </a:r>
            <a:r>
              <a:rPr lang="en-US" sz="3000" i="1" dirty="0">
                <a:solidFill>
                  <a:srgbClr val="000099"/>
                </a:solidFill>
                <a:latin typeface="Cambria" panose="02040503050406030204" pitchFamily="18" charset="0"/>
                <a:ea typeface="Cambria" panose="02040503050406030204" pitchFamily="18" charset="0"/>
              </a:rPr>
              <a:t>At present, we </a:t>
            </a:r>
            <a:r>
              <a:rPr lang="en-US" sz="3000" b="1" i="1" dirty="0">
                <a:solidFill>
                  <a:srgbClr val="000099"/>
                </a:solidFill>
                <a:latin typeface="Cambria" panose="02040503050406030204" pitchFamily="18" charset="0"/>
                <a:ea typeface="Cambria" panose="02040503050406030204" pitchFamily="18" charset="0"/>
              </a:rPr>
              <a:t>do not yet see </a:t>
            </a:r>
            <a:r>
              <a:rPr lang="en-US" sz="3000" i="1" dirty="0">
                <a:solidFill>
                  <a:srgbClr val="000099"/>
                </a:solidFill>
                <a:latin typeface="Cambria" panose="02040503050406030204" pitchFamily="18" charset="0"/>
                <a:ea typeface="Cambria" panose="02040503050406030204" pitchFamily="18" charset="0"/>
              </a:rPr>
              <a:t>everything in subjection to him. </a:t>
            </a:r>
          </a:p>
          <a:p>
            <a:r>
              <a:rPr lang="en-US" dirty="0"/>
              <a:t>The author of Hebrews reads Psalm 8 in light of man’s fall into sin.</a:t>
            </a:r>
          </a:p>
          <a:p>
            <a:r>
              <a:rPr lang="en-US" dirty="0"/>
              <a:t>Psalm 8 was, of course, written </a:t>
            </a:r>
            <a:r>
              <a:rPr lang="en-US" b="1" i="1" dirty="0"/>
              <a:t>after</a:t>
            </a:r>
            <a:r>
              <a:rPr lang="en-US" dirty="0"/>
              <a:t> the fall of Adam and Eve, a fall which brought frustration, futility , and death into the world.</a:t>
            </a:r>
          </a:p>
          <a:p>
            <a:r>
              <a:rPr lang="en-US" dirty="0"/>
              <a:t>Human beings were </a:t>
            </a:r>
            <a:r>
              <a:rPr lang="en-US" b="1" i="1" dirty="0"/>
              <a:t>originally</a:t>
            </a:r>
            <a:r>
              <a:rPr lang="en-US" dirty="0"/>
              <a:t> destined </a:t>
            </a:r>
            <a:r>
              <a:rPr lang="en-US" b="1" i="1" dirty="0"/>
              <a:t>to rule the entire world for God</a:t>
            </a:r>
            <a:r>
              <a:rPr lang="en-US" dirty="0"/>
              <a:t>. Everything was supposed to be under the rule and dominion of human beings, but sin frustrated this rule.</a:t>
            </a:r>
          </a:p>
          <a:p>
            <a:r>
              <a:rPr lang="en-US" dirty="0"/>
              <a:t>In verse 9, the author will clarify that </a:t>
            </a:r>
            <a:r>
              <a:rPr lang="en-US" b="1" i="1" dirty="0"/>
              <a:t>death</a:t>
            </a:r>
            <a:r>
              <a:rPr lang="en-US" dirty="0"/>
              <a:t> (which is due to sin) is what </a:t>
            </a:r>
            <a:r>
              <a:rPr lang="en-US" b="1" i="1" dirty="0"/>
              <a:t>thwarts</a:t>
            </a:r>
            <a:r>
              <a:rPr lang="en-US" dirty="0"/>
              <a:t> human dominion over the world.</a:t>
            </a:r>
          </a:p>
          <a:p>
            <a:r>
              <a:rPr lang="en-US" dirty="0"/>
              <a:t>Therefore the glory designed for human beings has not yet become a reality in human history.</a:t>
            </a:r>
          </a:p>
          <a:p>
            <a:r>
              <a:rPr lang="en-US" dirty="0"/>
              <a:t>Instead, human history is littered with the wreckage of destruction and death – a world gone mad.</a:t>
            </a:r>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86-87</a:t>
            </a:r>
          </a:p>
        </p:txBody>
      </p:sp>
    </p:spTree>
    <p:extLst>
      <p:ext uri="{BB962C8B-B14F-4D97-AF65-F5344CB8AC3E}">
        <p14:creationId xmlns:p14="http://schemas.microsoft.com/office/powerpoint/2010/main" val="123700436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The Solution (2:9)</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85000" lnSpcReduction="20000"/>
          </a:bodyPr>
          <a:lstStyle/>
          <a:p>
            <a:pPr marL="173038" indent="-173038">
              <a:buNone/>
            </a:pPr>
            <a:r>
              <a:rPr lang="en-US" sz="3200" baseline="30000" dirty="0">
                <a:latin typeface="Candara" panose="020E0502030303020204" pitchFamily="34" charset="0"/>
                <a:ea typeface="Cambria" panose="02040503050406030204" pitchFamily="18" charset="0"/>
              </a:rPr>
              <a:t>9</a:t>
            </a:r>
            <a:r>
              <a:rPr lang="en-US" sz="3200" i="1" dirty="0">
                <a:solidFill>
                  <a:srgbClr val="000099"/>
                </a:solidFill>
                <a:latin typeface="Cambria" panose="02040503050406030204" pitchFamily="18" charset="0"/>
                <a:ea typeface="Cambria" panose="02040503050406030204" pitchFamily="18" charset="0"/>
              </a:rPr>
              <a:t> But we see him who for a little while was made lower than the angels, namely Jesus, crowned with glory and honor because of the suffering of death, so that by the grace of God he might taste death for everyone.</a:t>
            </a:r>
            <a:r>
              <a:rPr lang="en-US" sz="3000" i="1" dirty="0">
                <a:solidFill>
                  <a:srgbClr val="000099"/>
                </a:solidFill>
                <a:latin typeface="Cambria" panose="02040503050406030204" pitchFamily="18" charset="0"/>
                <a:ea typeface="Cambria" panose="02040503050406030204" pitchFamily="18" charset="0"/>
              </a:rPr>
              <a:t> </a:t>
            </a:r>
          </a:p>
          <a:p>
            <a:r>
              <a:rPr lang="en-US" dirty="0"/>
              <a:t>The destiny for human beings is now realized in the person of the </a:t>
            </a:r>
            <a:r>
              <a:rPr lang="en-US" b="1" i="1" dirty="0"/>
              <a:t>true</a:t>
            </a:r>
            <a:r>
              <a:rPr lang="en-US" dirty="0"/>
              <a:t> human being – Jesus.</a:t>
            </a:r>
          </a:p>
          <a:p>
            <a:r>
              <a:rPr lang="en-US" dirty="0"/>
              <a:t>Jesus is the “representative” man who has fulfilled the vocation intended for mankind.</a:t>
            </a:r>
          </a:p>
          <a:p>
            <a:r>
              <a:rPr lang="en-US" dirty="0"/>
              <a:t>He was made lower than the angels during his incarnation, but </a:t>
            </a:r>
            <a:r>
              <a:rPr lang="en-US" b="1" i="1" dirty="0"/>
              <a:t>now</a:t>
            </a:r>
            <a:r>
              <a:rPr lang="en-US" dirty="0"/>
              <a:t> he rules at God’s right hand and is therefore crowned with “</a:t>
            </a:r>
            <a:r>
              <a:rPr lang="en-US" i="1" dirty="0">
                <a:solidFill>
                  <a:srgbClr val="000099"/>
                </a:solidFill>
                <a:latin typeface="Cambria" panose="02040503050406030204" pitchFamily="18" charset="0"/>
                <a:ea typeface="Cambria" panose="02040503050406030204" pitchFamily="18" charset="0"/>
              </a:rPr>
              <a:t>glory and honor</a:t>
            </a:r>
            <a:r>
              <a:rPr lang="en-US" dirty="0"/>
              <a:t>.”</a:t>
            </a:r>
          </a:p>
          <a:p>
            <a:r>
              <a:rPr lang="en-US" dirty="0"/>
              <a:t>The rule he enjoys is </a:t>
            </a:r>
            <a:r>
              <a:rPr lang="en-US" b="1" i="1" dirty="0"/>
              <a:t>because</a:t>
            </a:r>
            <a:r>
              <a:rPr lang="en-US" dirty="0"/>
              <a:t> of the death that he died, but the death that he died was </a:t>
            </a:r>
            <a:r>
              <a:rPr lang="en-US" b="1" i="1" dirty="0"/>
              <a:t>not</a:t>
            </a:r>
            <a:r>
              <a:rPr lang="en-US" dirty="0"/>
              <a:t> for himself.</a:t>
            </a:r>
          </a:p>
          <a:p>
            <a:r>
              <a:rPr lang="en-US" dirty="0"/>
              <a:t>Jesus’ death was for the sake of </a:t>
            </a:r>
            <a:r>
              <a:rPr lang="en-US" b="1" i="1" dirty="0"/>
              <a:t>others</a:t>
            </a:r>
            <a:r>
              <a:rPr lang="en-US" dirty="0"/>
              <a:t>, for he himself did not deserve to die since he was the </a:t>
            </a:r>
            <a:r>
              <a:rPr lang="en-US" b="1" i="1" dirty="0"/>
              <a:t>sinless one</a:t>
            </a:r>
            <a:r>
              <a:rPr lang="en-US" dirty="0"/>
              <a:t> (4:15; 7:26-27).</a:t>
            </a:r>
          </a:p>
          <a:p>
            <a:r>
              <a:rPr lang="en-US" dirty="0"/>
              <a:t>His death, therefore is a display of the “</a:t>
            </a:r>
            <a:r>
              <a:rPr lang="en-US" i="1" dirty="0">
                <a:solidFill>
                  <a:srgbClr val="000099"/>
                </a:solidFill>
                <a:latin typeface="Cambria" panose="02040503050406030204" pitchFamily="18" charset="0"/>
                <a:ea typeface="Cambria" panose="02040503050406030204" pitchFamily="18" charset="0"/>
              </a:rPr>
              <a:t>grace of God</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86-87</a:t>
            </a:r>
          </a:p>
        </p:txBody>
      </p:sp>
    </p:spTree>
    <p:extLst>
      <p:ext uri="{BB962C8B-B14F-4D97-AF65-F5344CB8AC3E}">
        <p14:creationId xmlns:p14="http://schemas.microsoft.com/office/powerpoint/2010/main" val="13354673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The Solution (2:9)</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85000" lnSpcReduction="20000"/>
          </a:bodyPr>
          <a:lstStyle/>
          <a:p>
            <a:pPr marL="173038" indent="-173038">
              <a:buNone/>
            </a:pPr>
            <a:r>
              <a:rPr lang="en-US" sz="3200" baseline="30000" dirty="0">
                <a:latin typeface="Candara" panose="020E0502030303020204" pitchFamily="34" charset="0"/>
                <a:ea typeface="Cambria" panose="02040503050406030204" pitchFamily="18" charset="0"/>
              </a:rPr>
              <a:t>9</a:t>
            </a:r>
            <a:r>
              <a:rPr lang="en-US" sz="3200" i="1" dirty="0">
                <a:solidFill>
                  <a:srgbClr val="000099"/>
                </a:solidFill>
                <a:latin typeface="Cambria" panose="02040503050406030204" pitchFamily="18" charset="0"/>
                <a:ea typeface="Cambria" panose="02040503050406030204" pitchFamily="18" charset="0"/>
              </a:rPr>
              <a:t> But we see him who for a little while was made lower than the angels, namely Jesus, crowned with glory and honor because of the suffering of death, so that by the grace of God he might taste death for everyone.</a:t>
            </a:r>
            <a:r>
              <a:rPr lang="en-US" sz="3000" i="1" dirty="0">
                <a:solidFill>
                  <a:srgbClr val="000099"/>
                </a:solidFill>
                <a:latin typeface="Cambria" panose="02040503050406030204" pitchFamily="18" charset="0"/>
                <a:ea typeface="Cambria" panose="02040503050406030204" pitchFamily="18" charset="0"/>
              </a:rPr>
              <a:t> </a:t>
            </a:r>
          </a:p>
          <a:p>
            <a:r>
              <a:rPr lang="en-US" dirty="0"/>
              <a:t>We are told that by God’s grace, Jesus “</a:t>
            </a:r>
            <a:r>
              <a:rPr lang="en-US" sz="3200" i="1" dirty="0">
                <a:solidFill>
                  <a:srgbClr val="000099"/>
                </a:solidFill>
                <a:latin typeface="Cambria" panose="02040503050406030204" pitchFamily="18" charset="0"/>
                <a:ea typeface="Cambria" panose="02040503050406030204" pitchFamily="18" charset="0"/>
              </a:rPr>
              <a:t>might taste death </a:t>
            </a:r>
            <a:r>
              <a:rPr lang="en-US" i="1" dirty="0">
                <a:solidFill>
                  <a:srgbClr val="000099"/>
                </a:solidFill>
                <a:latin typeface="Cambria" panose="02040503050406030204" pitchFamily="18" charset="0"/>
                <a:ea typeface="Cambria" panose="02040503050406030204" pitchFamily="18" charset="0"/>
              </a:rPr>
              <a:t>everyone</a:t>
            </a:r>
            <a:r>
              <a:rPr lang="en-US" dirty="0"/>
              <a:t>”. </a:t>
            </a:r>
          </a:p>
          <a:p>
            <a:r>
              <a:rPr lang="en-US" dirty="0"/>
              <a:t>The word “</a:t>
            </a:r>
            <a:r>
              <a:rPr lang="en-US" sz="3200" i="1" dirty="0">
                <a:solidFill>
                  <a:srgbClr val="000099"/>
                </a:solidFill>
                <a:latin typeface="Cambria" panose="02040503050406030204" pitchFamily="18" charset="0"/>
                <a:ea typeface="Cambria" panose="02040503050406030204" pitchFamily="18" charset="0"/>
              </a:rPr>
              <a:t>taste</a:t>
            </a:r>
            <a:r>
              <a:rPr lang="en-US" dirty="0"/>
              <a:t>” here means “experienced,” signifying that Jesus faced death in its fullness with all its horrors.</a:t>
            </a:r>
          </a:p>
          <a:p>
            <a:r>
              <a:rPr lang="en-US" dirty="0"/>
              <a:t>The subsequent context will clarify that by “</a:t>
            </a:r>
            <a:r>
              <a:rPr lang="en-US" sz="3200" i="1" dirty="0">
                <a:solidFill>
                  <a:srgbClr val="000099"/>
                </a:solidFill>
                <a:latin typeface="Cambria" panose="02040503050406030204" pitchFamily="18" charset="0"/>
                <a:ea typeface="Cambria" panose="02040503050406030204" pitchFamily="18" charset="0"/>
              </a:rPr>
              <a:t>everyone</a:t>
            </a:r>
            <a:r>
              <a:rPr lang="en-US" dirty="0"/>
              <a:t>”, the author does not mean everyone </a:t>
            </a:r>
            <a:r>
              <a:rPr lang="en-US" b="1" i="1" dirty="0"/>
              <a:t>without exception</a:t>
            </a:r>
            <a:r>
              <a:rPr lang="en-US" dirty="0"/>
              <a:t>, but rather everyone </a:t>
            </a:r>
            <a:r>
              <a:rPr lang="en-US" b="1" i="1" dirty="0"/>
              <a:t>without distinction</a:t>
            </a:r>
            <a:r>
              <a:rPr lang="en-US" dirty="0"/>
              <a:t>. </a:t>
            </a:r>
          </a:p>
          <a:p>
            <a:r>
              <a:rPr lang="en-US" dirty="0"/>
              <a:t>In the next section we are told that Jesus’ death frees:</a:t>
            </a:r>
          </a:p>
          <a:p>
            <a:pPr lvl="1"/>
            <a:r>
              <a:rPr lang="en-US" dirty="0"/>
              <a:t>The sons brought to glory from futility and the fear of death (2:10)</a:t>
            </a:r>
          </a:p>
          <a:p>
            <a:pPr lvl="1"/>
            <a:r>
              <a:rPr lang="en-US" dirty="0"/>
              <a:t>His brothers (2:11-12) </a:t>
            </a:r>
          </a:p>
          <a:p>
            <a:pPr lvl="1"/>
            <a:r>
              <a:rPr lang="en-US" dirty="0"/>
              <a:t>The children given to him by God (2:13), i.e., all those who belong to Abraham’s family (2:16).</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86-87</a:t>
            </a:r>
          </a:p>
        </p:txBody>
      </p:sp>
    </p:spTree>
    <p:extLst>
      <p:ext uri="{BB962C8B-B14F-4D97-AF65-F5344CB8AC3E}">
        <p14:creationId xmlns:p14="http://schemas.microsoft.com/office/powerpoint/2010/main" val="32488570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 calcmode="lin" valueType="num">
                                      <p:cBhvr>
                                        <p:cTn id="28"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p:cTn id="35"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 calcmode="lin" valueType="num">
                                      <p:cBhvr>
                                        <p:cTn id="42"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26083859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30" y="685800"/>
            <a:ext cx="8991600" cy="6172200"/>
          </a:xfrm>
        </p:spPr>
        <p:txBody>
          <a:bodyPr>
            <a:normAutofit fontScale="85000" lnSpcReduction="20000"/>
          </a:bodyPr>
          <a:lstStyle/>
          <a:p>
            <a:r>
              <a:rPr lang="en-US" dirty="0"/>
              <a:t>One of the themes that the author of the book of Hebrews grapples with is the “not yet, but already” nature of “</a:t>
            </a:r>
            <a:r>
              <a:rPr lang="en-US" i="1" dirty="0">
                <a:solidFill>
                  <a:srgbClr val="000099"/>
                </a:solidFill>
                <a:latin typeface="Cambria" panose="02040503050406030204" pitchFamily="18" charset="0"/>
                <a:ea typeface="Cambria" panose="02040503050406030204" pitchFamily="18" charset="0"/>
              </a:rPr>
              <a:t>the world to come</a:t>
            </a:r>
            <a:r>
              <a:rPr lang="en-US" dirty="0"/>
              <a:t>”. Jesus is seated at the right hand of God, and yet, “</a:t>
            </a:r>
            <a:r>
              <a:rPr lang="en-US" i="1" dirty="0">
                <a:solidFill>
                  <a:srgbClr val="000099"/>
                </a:solidFill>
                <a:latin typeface="Cambria" panose="02040503050406030204" pitchFamily="18" charset="0"/>
                <a:ea typeface="Cambria" panose="02040503050406030204" pitchFamily="18" charset="0"/>
              </a:rPr>
              <a:t>At present, we </a:t>
            </a:r>
            <a:r>
              <a:rPr lang="en-US" b="1" i="1" dirty="0">
                <a:solidFill>
                  <a:srgbClr val="000099"/>
                </a:solidFill>
                <a:latin typeface="Cambria" panose="02040503050406030204" pitchFamily="18" charset="0"/>
                <a:ea typeface="Cambria" panose="02040503050406030204" pitchFamily="18" charset="0"/>
              </a:rPr>
              <a:t>do not yet see </a:t>
            </a:r>
            <a:r>
              <a:rPr lang="en-US" i="1" dirty="0">
                <a:solidFill>
                  <a:srgbClr val="000099"/>
                </a:solidFill>
                <a:latin typeface="Cambria" panose="02040503050406030204" pitchFamily="18" charset="0"/>
                <a:ea typeface="Cambria" panose="02040503050406030204" pitchFamily="18" charset="0"/>
              </a:rPr>
              <a:t>everything in subjection to him.</a:t>
            </a:r>
            <a:r>
              <a:rPr lang="en-US" dirty="0"/>
              <a:t>” Are there times and circumstances in your life where you feel this tension? You face a difficulty in your life and pray for God to give you relief, knowing that God is sovereign. Sometimes he will give the answer for which we pray, but many times the answer seems to be, “not yet.” Tell us about a time you have experienced this and how it was you processed the difficulty you were facing.</a:t>
            </a:r>
          </a:p>
          <a:p>
            <a:r>
              <a:rPr lang="en-US" dirty="0"/>
              <a:t>Christians around the world and throughout history have suffered from, in many cases, very intense persecution. We now are beginning to feel the beginnings of Christian persecution in </a:t>
            </a:r>
            <a:r>
              <a:rPr lang="en-US" b="1" i="1" dirty="0"/>
              <a:t>our</a:t>
            </a:r>
            <a:r>
              <a:rPr lang="en-US" dirty="0"/>
              <a:t> country. Such suffering gives rise to the question, why, at times, does God not answer the cries of these persecuted believers as they are beaten, raped, imprisoned, or killed? Why does he not always answer the prayer for healing, staying the hand of death? Why does he sometimes refuse to respond to our desperate call for help? In light our text today, how would you answer this question?</a:t>
            </a:r>
          </a:p>
          <a:p>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33222226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61051" y="930098"/>
            <a:ext cx="8398352" cy="5847450"/>
          </a:xfrm>
        </p:spPr>
        <p:txBody>
          <a:bodyPr>
            <a:normAutofit fontScale="92500" lnSpcReduction="10000"/>
          </a:bodyPr>
          <a:lstStyle/>
          <a:p>
            <a:pPr marL="571500" indent="-571500">
              <a:buFont typeface="+mj-lt"/>
              <a:buAutoNum type="romanUcPeriod"/>
            </a:pPr>
            <a:r>
              <a:rPr lang="en-US" sz="3600" b="1" dirty="0">
                <a:solidFill>
                  <a:schemeClr val="bg1">
                    <a:lumMod val="50000"/>
                  </a:schemeClr>
                </a:solidFill>
              </a:rPr>
              <a:t>We Have a Definitive and Final Revelation in the Son (1:1-4)</a:t>
            </a:r>
          </a:p>
          <a:p>
            <a:pPr marL="571500" indent="-571500">
              <a:buFont typeface="+mj-lt"/>
              <a:buAutoNum type="romanUcPeriod"/>
            </a:pPr>
            <a:r>
              <a:rPr lang="en-US" sz="3600" b="1" dirty="0"/>
              <a:t>Don’t Abandon the Son Since He is Greater Than the Angels (1:5-2:18)</a:t>
            </a:r>
          </a:p>
          <a:p>
            <a:pPr marL="1028700" lvl="1" indent="-571500">
              <a:buFont typeface="+mj-lt"/>
              <a:buAutoNum type="alphaUcPeriod"/>
            </a:pPr>
            <a:r>
              <a:rPr lang="en-US" sz="3200" dirty="0">
                <a:solidFill>
                  <a:schemeClr val="bg1">
                    <a:lumMod val="50000"/>
                  </a:schemeClr>
                </a:solidFill>
              </a:rPr>
              <a:t>The Son’s Nature and Reign Show He Is Greater Than the Angels (1:5-14)</a:t>
            </a:r>
          </a:p>
          <a:p>
            <a:pPr marL="1028700" lvl="1" indent="-571500">
              <a:buFont typeface="+mj-lt"/>
              <a:buAutoNum type="alphaUcPeriod"/>
            </a:pPr>
            <a:r>
              <a:rPr lang="en-US" sz="3200" dirty="0">
                <a:solidFill>
                  <a:schemeClr val="bg1">
                    <a:lumMod val="50000"/>
                  </a:schemeClr>
                </a:solidFill>
              </a:rPr>
              <a:t>Warning: Don’t Drift Away (2:1-4)</a:t>
            </a:r>
          </a:p>
          <a:p>
            <a:pPr marL="1028700" lvl="1" indent="-571500">
              <a:buFont typeface="+mj-lt"/>
              <a:buAutoNum type="alphaUcPeriod"/>
            </a:pPr>
            <a:r>
              <a:rPr lang="en-US" sz="3200" dirty="0"/>
              <a:t>Jesus, Who is </a:t>
            </a:r>
            <a:r>
              <a:rPr lang="en-US" sz="3200" b="1" i="1" dirty="0"/>
              <a:t>Superior</a:t>
            </a:r>
            <a:r>
              <a:rPr lang="en-US" sz="3200" dirty="0"/>
              <a:t> to the Angels, Was, for a Little While, Made </a:t>
            </a:r>
            <a:r>
              <a:rPr lang="en-US" sz="3200" b="1" i="1" dirty="0"/>
              <a:t>Lower</a:t>
            </a:r>
            <a:r>
              <a:rPr lang="en-US" sz="3200" dirty="0"/>
              <a:t> Than the Angels in Order to Bring Many Sons to Glory (2:5-18)</a:t>
            </a:r>
          </a:p>
          <a:p>
            <a:pPr marL="1485900" lvl="2" indent="-571500">
              <a:buFont typeface="+mj-lt"/>
              <a:buAutoNum type="arabicPeriod"/>
            </a:pPr>
            <a:r>
              <a:rPr lang="en-US" sz="2800" dirty="0"/>
              <a:t>The </a:t>
            </a:r>
            <a:r>
              <a:rPr lang="en-US" sz="2800" b="1" i="1" dirty="0"/>
              <a:t>Big Picture</a:t>
            </a:r>
            <a:r>
              <a:rPr lang="en-US" sz="2800" dirty="0"/>
              <a:t> (2:5-9)</a:t>
            </a:r>
          </a:p>
          <a:p>
            <a:pPr marL="1485900" lvl="2" indent="-571500">
              <a:buFont typeface="+mj-lt"/>
              <a:buAutoNum type="arabicPeriod"/>
            </a:pPr>
            <a:r>
              <a:rPr lang="en-US" sz="2800" dirty="0"/>
              <a:t>The </a:t>
            </a:r>
            <a:r>
              <a:rPr lang="en-US" sz="2800" b="1" i="1" dirty="0"/>
              <a:t>Details</a:t>
            </a:r>
            <a:r>
              <a:rPr lang="en-US" sz="2800" dirty="0"/>
              <a:t> of Jesus Solidarity with Human Beings (2:10-18)</a:t>
            </a:r>
          </a:p>
        </p:txBody>
      </p:sp>
    </p:spTree>
    <p:extLst>
      <p:ext uri="{BB962C8B-B14F-4D97-AF65-F5344CB8AC3E}">
        <p14:creationId xmlns:p14="http://schemas.microsoft.com/office/powerpoint/2010/main" val="12254412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804516"/>
          </a:xfrm>
        </p:spPr>
        <p:txBody>
          <a:bodyPr/>
          <a:lstStyle/>
          <a:p>
            <a:r>
              <a:rPr lang="en-US" sz="4400" dirty="0">
                <a:solidFill>
                  <a:srgbClr val="002060"/>
                </a:solidFill>
              </a:rPr>
              <a:t>The Big Picture (2:5-9)</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879080"/>
            <a:ext cx="8398352" cy="5937713"/>
          </a:xfrm>
        </p:spPr>
        <p:txBody>
          <a:bodyPr>
            <a:normAutofit/>
          </a:bodyPr>
          <a:lstStyle/>
          <a:p>
            <a:pPr marL="173038" indent="-173038">
              <a:buNone/>
            </a:pPr>
            <a:r>
              <a:rPr lang="en-US" sz="2800" baseline="30000" dirty="0">
                <a:latin typeface="Candara" panose="020E0502030303020204" pitchFamily="34" charset="0"/>
                <a:ea typeface="Cambria" panose="02040503050406030204" pitchFamily="18" charset="0"/>
              </a:rPr>
              <a:t>5 </a:t>
            </a:r>
            <a:r>
              <a:rPr lang="en-US" sz="2800" i="1" dirty="0">
                <a:solidFill>
                  <a:srgbClr val="000099"/>
                </a:solidFill>
                <a:latin typeface="Cambria" panose="02040503050406030204" pitchFamily="18" charset="0"/>
                <a:ea typeface="Cambria" panose="02040503050406030204" pitchFamily="18" charset="0"/>
              </a:rPr>
              <a:t>Now it was not to angels that God subjected the world to come, of which we are speaking. </a:t>
            </a:r>
            <a:r>
              <a:rPr lang="en-US" sz="2800" baseline="30000" dirty="0">
                <a:latin typeface="Candara" panose="020E0502030303020204" pitchFamily="34" charset="0"/>
                <a:ea typeface="Cambria" panose="02040503050406030204" pitchFamily="18" charset="0"/>
              </a:rPr>
              <a:t>6 </a:t>
            </a:r>
            <a:r>
              <a:rPr lang="en-US" sz="2800" i="1" dirty="0">
                <a:solidFill>
                  <a:srgbClr val="000099"/>
                </a:solidFill>
                <a:latin typeface="Cambria" panose="02040503050406030204" pitchFamily="18" charset="0"/>
                <a:ea typeface="Cambria" panose="02040503050406030204" pitchFamily="18" charset="0"/>
              </a:rPr>
              <a:t>It has been testified somewhere, </a:t>
            </a:r>
          </a:p>
          <a:p>
            <a:pPr marL="630238" lvl="1" indent="-115888">
              <a:buNone/>
            </a:pPr>
            <a:r>
              <a:rPr lang="en-US" sz="2400" i="1" dirty="0">
                <a:solidFill>
                  <a:srgbClr val="7030A0"/>
                </a:solidFill>
                <a:latin typeface="Cambria" panose="02040503050406030204" pitchFamily="18" charset="0"/>
                <a:ea typeface="Cambria" panose="02040503050406030204" pitchFamily="18" charset="0"/>
              </a:rPr>
              <a:t>“What is man, that you are mindful of him, or the son of man, that you care for him? </a:t>
            </a:r>
            <a:r>
              <a:rPr lang="en-US" sz="2400" baseline="30000" dirty="0">
                <a:latin typeface="Candara" panose="020E0502030303020204" pitchFamily="34" charset="0"/>
                <a:ea typeface="Cambria" panose="02040503050406030204" pitchFamily="18" charset="0"/>
              </a:rPr>
              <a:t>7</a:t>
            </a:r>
            <a:r>
              <a:rPr lang="en-US" sz="2400" i="1" dirty="0">
                <a:solidFill>
                  <a:srgbClr val="7030A0"/>
                </a:solidFill>
                <a:latin typeface="Cambria" panose="02040503050406030204" pitchFamily="18" charset="0"/>
                <a:ea typeface="Cambria" panose="02040503050406030204" pitchFamily="18" charset="0"/>
              </a:rPr>
              <a:t> You made him for a little while lower than the angels; you have crowned him with glory and honor, </a:t>
            </a:r>
            <a:r>
              <a:rPr lang="en-US" sz="2400" baseline="30000" dirty="0">
                <a:latin typeface="Candara" panose="020E0502030303020204" pitchFamily="34" charset="0"/>
                <a:ea typeface="Cambria" panose="02040503050406030204" pitchFamily="18" charset="0"/>
              </a:rPr>
              <a:t>8</a:t>
            </a:r>
            <a:r>
              <a:rPr lang="en-US" sz="2400" i="1" dirty="0">
                <a:solidFill>
                  <a:srgbClr val="7030A0"/>
                </a:solidFill>
                <a:latin typeface="Cambria" panose="02040503050406030204" pitchFamily="18" charset="0"/>
                <a:ea typeface="Cambria" panose="02040503050406030204" pitchFamily="18" charset="0"/>
              </a:rPr>
              <a:t> putting everything in subjection under his feet.” [Ps. 8:4-6]</a:t>
            </a:r>
          </a:p>
          <a:p>
            <a:pPr marL="173038" indent="0">
              <a:buNone/>
            </a:pPr>
            <a:r>
              <a:rPr lang="en-US" sz="2800" i="1" dirty="0">
                <a:solidFill>
                  <a:srgbClr val="000099"/>
                </a:solidFill>
                <a:latin typeface="Cambria" panose="02040503050406030204" pitchFamily="18" charset="0"/>
                <a:ea typeface="Cambria" panose="02040503050406030204" pitchFamily="18" charset="0"/>
              </a:rPr>
              <a:t>Now in putting everything in subjection to him, he left nothing outside his control. At present, we do not yet see everything in subjection to him. </a:t>
            </a:r>
            <a:r>
              <a:rPr lang="en-US" sz="2800" baseline="30000" dirty="0">
                <a:latin typeface="Candara" panose="020E0502030303020204" pitchFamily="34" charset="0"/>
                <a:ea typeface="Cambria" panose="02040503050406030204" pitchFamily="18" charset="0"/>
              </a:rPr>
              <a:t>9</a:t>
            </a:r>
            <a:r>
              <a:rPr lang="en-US" sz="2800" i="1" dirty="0">
                <a:solidFill>
                  <a:srgbClr val="000099"/>
                </a:solidFill>
                <a:latin typeface="Cambria" panose="02040503050406030204" pitchFamily="18" charset="0"/>
                <a:ea typeface="Cambria" panose="02040503050406030204" pitchFamily="18" charset="0"/>
              </a:rPr>
              <a:t> But we see him who for a little while was made lower than the angels, namely Jesus, crowned with glory and honor because of the suffering of death, so that by the grace of God he might taste death for everyone.</a:t>
            </a:r>
            <a:endParaRPr lang="en-US" sz="2400" i="1" dirty="0">
              <a:solidFill>
                <a:srgbClr val="7030A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852960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718177"/>
          </a:xfrm>
        </p:spPr>
        <p:txBody>
          <a:bodyPr/>
          <a:lstStyle/>
          <a:p>
            <a:r>
              <a:rPr lang="en-US" sz="4400" dirty="0">
                <a:solidFill>
                  <a:srgbClr val="002060"/>
                </a:solidFill>
              </a:rPr>
              <a:t>The Big Picture (2:5-9)</a:t>
            </a:r>
            <a:endParaRPr lang="en-US" sz="44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796666"/>
            <a:ext cx="8398352" cy="5741490"/>
          </a:xfrm>
        </p:spPr>
        <p:txBody>
          <a:bodyPr>
            <a:normAutofit lnSpcReduction="10000"/>
          </a:bodyPr>
          <a:lstStyle/>
          <a:p>
            <a:r>
              <a:rPr lang="en-US" sz="3000" dirty="0"/>
              <a:t>After a brief warning to his readers not to drift away (2:1-4), the author now returns to his focus on </a:t>
            </a:r>
            <a:r>
              <a:rPr lang="en-US" sz="3000" b="1" i="1" dirty="0"/>
              <a:t>Jesus</a:t>
            </a:r>
            <a:r>
              <a:rPr lang="en-US" sz="3000" dirty="0"/>
              <a:t> as the exalted Son of God</a:t>
            </a:r>
          </a:p>
          <a:p>
            <a:r>
              <a:rPr lang="en-US" sz="3000" dirty="0"/>
              <a:t>So far in Hebrews the author has focused on the exalted </a:t>
            </a:r>
            <a:r>
              <a:rPr lang="en-US" sz="3000" b="1" i="1" dirty="0"/>
              <a:t>heavenly</a:t>
            </a:r>
            <a:r>
              <a:rPr lang="en-US" sz="3000" dirty="0"/>
              <a:t> status of the Son of God. </a:t>
            </a:r>
          </a:p>
          <a:p>
            <a:r>
              <a:rPr lang="en-US" sz="3000" dirty="0"/>
              <a:t>In </a:t>
            </a:r>
            <a:r>
              <a:rPr lang="en-US" sz="3000" b="1" i="1" dirty="0"/>
              <a:t>this</a:t>
            </a:r>
            <a:r>
              <a:rPr lang="en-US" sz="3000" dirty="0"/>
              <a:t> section (2:5–9), the focus shifts to Jesus’ </a:t>
            </a:r>
            <a:r>
              <a:rPr lang="en-US" sz="3000" b="1" i="1" dirty="0"/>
              <a:t>incarnation</a:t>
            </a:r>
            <a:r>
              <a:rPr lang="en-US" sz="3000" dirty="0"/>
              <a:t>, a passage designed to move the discussion from the Son’s </a:t>
            </a:r>
            <a:r>
              <a:rPr lang="en-US" sz="3000" b="1" i="1" dirty="0"/>
              <a:t>heavenly</a:t>
            </a:r>
            <a:r>
              <a:rPr lang="en-US" sz="3000" dirty="0"/>
              <a:t> position to his </a:t>
            </a:r>
            <a:r>
              <a:rPr lang="en-US" sz="3000" b="1" i="1" dirty="0"/>
              <a:t>earthly</a:t>
            </a:r>
            <a:r>
              <a:rPr lang="en-US" sz="3000" dirty="0"/>
              <a:t> ministry. </a:t>
            </a:r>
          </a:p>
          <a:p>
            <a:r>
              <a:rPr lang="en-US" sz="3000" dirty="0"/>
              <a:t>The author does this by introducing Psalm 8:4–6 which﻿ contains both elements of </a:t>
            </a:r>
            <a:r>
              <a:rPr lang="en-US" sz="3000" b="1" i="1" dirty="0"/>
              <a:t>exaltation</a:t>
            </a:r>
            <a:r>
              <a:rPr lang="en-US" sz="3000" dirty="0"/>
              <a:t> and </a:t>
            </a:r>
            <a:r>
              <a:rPr lang="en-US" sz="3000" b="1" i="1" dirty="0"/>
              <a:t>incarnation</a:t>
            </a:r>
            <a:r>
              <a:rPr lang="en-US" sz="3000" dirty="0"/>
              <a:t>, which then sets up his discussion in the </a:t>
            </a:r>
            <a:r>
              <a:rPr lang="en-US" sz="3000" b="1" i="1" dirty="0"/>
              <a:t>next</a:t>
            </a:r>
            <a:r>
              <a:rPr lang="en-US" sz="3000" dirty="0"/>
              <a:t> section (2:10–18) about the Son’s solidarity with humanity.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96-97</a:t>
            </a:r>
          </a:p>
        </p:txBody>
      </p:sp>
    </p:spTree>
    <p:extLst>
      <p:ext uri="{BB962C8B-B14F-4D97-AF65-F5344CB8AC3E}">
        <p14:creationId xmlns:p14="http://schemas.microsoft.com/office/powerpoint/2010/main" val="371457917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898702"/>
          </a:xfrm>
        </p:spPr>
        <p:txBody>
          <a:bodyPr/>
          <a:lstStyle/>
          <a:p>
            <a:r>
              <a:rPr lang="en-US" dirty="0">
                <a:solidFill>
                  <a:srgbClr val="002060"/>
                </a:solidFill>
              </a:rPr>
              <a:t>The Big Picture (2:5-9)</a:t>
            </a:r>
            <a:endParaRPr lang="en-US"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291148"/>
            <a:ext cx="8398352" cy="5247008"/>
          </a:xfrm>
        </p:spPr>
        <p:txBody>
          <a:bodyPr>
            <a:normAutofit/>
          </a:bodyPr>
          <a:lstStyle/>
          <a:p>
            <a:r>
              <a:rPr lang="en-US" sz="4000" dirty="0"/>
              <a:t>In this text, our author presents the following sequence of ideas:</a:t>
            </a:r>
          </a:p>
          <a:p>
            <a:pPr lvl="1"/>
            <a:r>
              <a:rPr lang="en-US" sz="3600" dirty="0"/>
              <a:t>Human Destiny (2:5-8a)</a:t>
            </a:r>
          </a:p>
          <a:p>
            <a:pPr lvl="1"/>
            <a:r>
              <a:rPr lang="en-US" sz="3600" dirty="0"/>
              <a:t>Human Failure (2:8b)</a:t>
            </a:r>
          </a:p>
          <a:p>
            <a:pPr lvl="1"/>
            <a:r>
              <a:rPr lang="en-US" sz="3600" dirty="0"/>
              <a:t>The Solution (2:9)</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41247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77500" lnSpcReduction="20000"/>
          </a:bodyPr>
          <a:lstStyle/>
          <a:p>
            <a:pPr marL="173038" indent="-173038">
              <a:buNone/>
            </a:pPr>
            <a:r>
              <a:rPr lang="en-US" baseline="30000" dirty="0">
                <a:latin typeface="Candara" panose="020E0502030303020204" pitchFamily="34" charset="0"/>
                <a:ea typeface="Cambria" panose="02040503050406030204" pitchFamily="18" charset="0"/>
              </a:rPr>
              <a:t>5 </a:t>
            </a:r>
            <a:r>
              <a:rPr lang="en-US" i="1" dirty="0">
                <a:solidFill>
                  <a:srgbClr val="000099"/>
                </a:solidFill>
                <a:latin typeface="Cambria" panose="02040503050406030204" pitchFamily="18" charset="0"/>
                <a:ea typeface="Cambria" panose="02040503050406030204" pitchFamily="18" charset="0"/>
              </a:rPr>
              <a:t>Now it was not to angels that God subjected </a:t>
            </a:r>
            <a:r>
              <a:rPr lang="en-US" b="1" i="1" dirty="0">
                <a:solidFill>
                  <a:srgbClr val="000099"/>
                </a:solidFill>
                <a:latin typeface="Cambria" panose="02040503050406030204" pitchFamily="18" charset="0"/>
                <a:ea typeface="Cambria" panose="02040503050406030204" pitchFamily="18" charset="0"/>
              </a:rPr>
              <a:t>the world to come, of which we are speaking</a:t>
            </a:r>
            <a:r>
              <a:rPr lang="en-US" i="1" dirty="0">
                <a:solidFill>
                  <a:srgbClr val="000099"/>
                </a:solidFill>
                <a:latin typeface="Cambria" panose="02040503050406030204" pitchFamily="18" charset="0"/>
                <a:ea typeface="Cambria" panose="02040503050406030204" pitchFamily="18" charset="0"/>
              </a:rPr>
              <a:t>.</a:t>
            </a:r>
            <a:endParaRPr lang="en-US" sz="900" i="1" dirty="0">
              <a:solidFill>
                <a:srgbClr val="000099"/>
              </a:solidFill>
              <a:latin typeface="Cambria" panose="02040503050406030204" pitchFamily="18" charset="0"/>
              <a:ea typeface="Cambria" panose="02040503050406030204" pitchFamily="18" charset="0"/>
            </a:endParaRPr>
          </a:p>
          <a:p>
            <a:r>
              <a:rPr lang="en-US" dirty="0"/>
              <a:t>What is meant by this expression “</a:t>
            </a:r>
            <a:r>
              <a:rPr lang="en-US" i="1" dirty="0">
                <a:solidFill>
                  <a:srgbClr val="000099"/>
                </a:solidFill>
                <a:latin typeface="Cambria" panose="02040503050406030204" pitchFamily="18" charset="0"/>
                <a:ea typeface="Cambria" panose="02040503050406030204" pitchFamily="18" charset="0"/>
              </a:rPr>
              <a:t>the world to come, of which we are speaking</a:t>
            </a:r>
            <a:r>
              <a:rPr lang="en-US" dirty="0"/>
              <a:t>”?</a:t>
            </a:r>
          </a:p>
          <a:p>
            <a:r>
              <a:rPr lang="en-US" dirty="0"/>
              <a:t>Where has he been speaking about it?</a:t>
            </a:r>
          </a:p>
          <a:p>
            <a:r>
              <a:rPr lang="en-US" dirty="0"/>
              <a:t>It helps to recognize that the Greek word translated “</a:t>
            </a:r>
            <a:r>
              <a:rPr lang="en-US" i="1" dirty="0">
                <a:solidFill>
                  <a:srgbClr val="000099"/>
                </a:solidFill>
                <a:latin typeface="Cambria" panose="02040503050406030204" pitchFamily="18" charset="0"/>
                <a:ea typeface="Cambria" panose="02040503050406030204" pitchFamily="18" charset="0"/>
              </a:rPr>
              <a:t>world</a:t>
            </a:r>
            <a:r>
              <a:rPr lang="en-US" dirty="0"/>
              <a:t>” here is not the common word used for “</a:t>
            </a:r>
            <a:r>
              <a:rPr lang="en-US" i="1" dirty="0">
                <a:solidFill>
                  <a:srgbClr val="000099"/>
                </a:solidFill>
                <a:latin typeface="Cambria" panose="02040503050406030204" pitchFamily="18" charset="0"/>
                <a:ea typeface="Cambria" panose="02040503050406030204" pitchFamily="18" charset="0"/>
              </a:rPr>
              <a:t>world</a:t>
            </a:r>
            <a:r>
              <a:rPr lang="en-US" dirty="0"/>
              <a:t>” in the NT (</a:t>
            </a:r>
            <a:r>
              <a:rPr lang="en-US" dirty="0" err="1"/>
              <a:t>kosmos</a:t>
            </a:r>
            <a:r>
              <a:rPr lang="en-US" dirty="0"/>
              <a:t>).</a:t>
            </a:r>
          </a:p>
          <a:p>
            <a:r>
              <a:rPr lang="en-US" dirty="0"/>
              <a:t>It’s the Greek word </a:t>
            </a:r>
            <a:r>
              <a:rPr lang="en-US" i="1" dirty="0" err="1"/>
              <a:t>oikoumenen</a:t>
            </a:r>
            <a:r>
              <a:rPr lang="en-US" dirty="0"/>
              <a:t> from which we get the word ecumenical. But </a:t>
            </a:r>
            <a:r>
              <a:rPr lang="en-US" i="1" dirty="0" err="1"/>
              <a:t>oikoumenen</a:t>
            </a:r>
            <a:r>
              <a:rPr lang="en-US" dirty="0"/>
              <a:t> has already been used once in chapter 1, namely in verse 6:</a:t>
            </a:r>
          </a:p>
          <a:p>
            <a:pPr lvl="1"/>
            <a:r>
              <a:rPr lang="en-US" i="1" dirty="0">
                <a:solidFill>
                  <a:srgbClr val="000099"/>
                </a:solidFill>
                <a:latin typeface="Cambria" panose="02040503050406030204" pitchFamily="18" charset="0"/>
                <a:ea typeface="Cambria" panose="02040503050406030204" pitchFamily="18" charset="0"/>
              </a:rPr>
              <a:t>And again, when he brings the firstborn into the </a:t>
            </a:r>
            <a:r>
              <a:rPr lang="en-US" b="1" i="1" dirty="0">
                <a:solidFill>
                  <a:srgbClr val="000099"/>
                </a:solidFill>
                <a:latin typeface="Cambria" panose="02040503050406030204" pitchFamily="18" charset="0"/>
                <a:ea typeface="Cambria" panose="02040503050406030204" pitchFamily="18" charset="0"/>
              </a:rPr>
              <a:t>world</a:t>
            </a:r>
            <a:r>
              <a:rPr lang="en-US" i="1" dirty="0">
                <a:solidFill>
                  <a:srgbClr val="000099"/>
                </a:solidFill>
                <a:latin typeface="Cambria" panose="02040503050406030204" pitchFamily="18" charset="0"/>
                <a:ea typeface="Cambria" panose="02040503050406030204" pitchFamily="18" charset="0"/>
              </a:rPr>
              <a:t>, he says, ‘Let all God's angels worship him’</a:t>
            </a:r>
          </a:p>
          <a:p>
            <a:r>
              <a:rPr lang="en-US" dirty="0"/>
              <a:t>It is possible to read the word “</a:t>
            </a:r>
            <a:r>
              <a:rPr lang="en-US" i="1" dirty="0">
                <a:solidFill>
                  <a:srgbClr val="000099"/>
                </a:solidFill>
                <a:latin typeface="Cambria" panose="02040503050406030204" pitchFamily="18" charset="0"/>
                <a:ea typeface="Cambria" panose="02040503050406030204" pitchFamily="18" charset="0"/>
              </a:rPr>
              <a:t>world</a:t>
            </a:r>
            <a:r>
              <a:rPr lang="en-US" dirty="0"/>
              <a:t>” (</a:t>
            </a:r>
            <a:r>
              <a:rPr lang="en-US" i="1" dirty="0" err="1"/>
              <a:t>oikoumenen</a:t>
            </a:r>
            <a:r>
              <a:rPr lang="en-US" dirty="0"/>
              <a:t>) in that verse to refer to </a:t>
            </a:r>
            <a:r>
              <a:rPr lang="en-US" b="1" i="1" dirty="0"/>
              <a:t>this</a:t>
            </a:r>
            <a:r>
              <a:rPr lang="en-US" dirty="0"/>
              <a:t> world. In which case, verse 6 is talking about the </a:t>
            </a:r>
            <a:r>
              <a:rPr lang="en-US" b="1" i="1" dirty="0"/>
              <a:t>incarnation</a:t>
            </a:r>
            <a:r>
              <a:rPr lang="en-US" dirty="0"/>
              <a:t>. I think a slight majority of commentators actually take it in that way. But I think it’s a mistake.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28979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12013" cy="5772886"/>
          </a:xfrm>
        </p:spPr>
        <p:txBody>
          <a:bodyPr>
            <a:normAutofit fontScale="85000" lnSpcReduction="10000"/>
          </a:bodyPr>
          <a:lstStyle/>
          <a:p>
            <a:pPr marL="173038" indent="-173038">
              <a:buNone/>
            </a:pPr>
            <a:r>
              <a:rPr lang="en-US" baseline="30000" dirty="0">
                <a:latin typeface="Candara" panose="020E0502030303020204" pitchFamily="34" charset="0"/>
                <a:ea typeface="Cambria" panose="02040503050406030204" pitchFamily="18" charset="0"/>
              </a:rPr>
              <a:t>5 </a:t>
            </a:r>
            <a:r>
              <a:rPr lang="en-US" i="1" dirty="0">
                <a:solidFill>
                  <a:srgbClr val="000099"/>
                </a:solidFill>
                <a:latin typeface="Cambria" panose="02040503050406030204" pitchFamily="18" charset="0"/>
                <a:ea typeface="Cambria" panose="02040503050406030204" pitchFamily="18" charset="0"/>
              </a:rPr>
              <a:t>Now it was not to angels that God subjected </a:t>
            </a:r>
            <a:r>
              <a:rPr lang="en-US" b="1" i="1" dirty="0">
                <a:solidFill>
                  <a:srgbClr val="000099"/>
                </a:solidFill>
                <a:latin typeface="Cambria" panose="02040503050406030204" pitchFamily="18" charset="0"/>
                <a:ea typeface="Cambria" panose="02040503050406030204" pitchFamily="18" charset="0"/>
              </a:rPr>
              <a:t>the world to come, of which we are speaking</a:t>
            </a:r>
            <a:r>
              <a:rPr lang="en-US" i="1" dirty="0">
                <a:solidFill>
                  <a:srgbClr val="000099"/>
                </a:solidFill>
                <a:latin typeface="Cambria" panose="02040503050406030204" pitchFamily="18" charset="0"/>
                <a:ea typeface="Cambria" panose="02040503050406030204" pitchFamily="18" charset="0"/>
              </a:rPr>
              <a:t>.</a:t>
            </a:r>
            <a:endParaRPr lang="en-US" sz="900" i="1" dirty="0">
              <a:solidFill>
                <a:srgbClr val="000099"/>
              </a:solidFill>
              <a:latin typeface="Cambria" panose="02040503050406030204" pitchFamily="18" charset="0"/>
              <a:ea typeface="Cambria" panose="02040503050406030204" pitchFamily="18" charset="0"/>
            </a:endParaRPr>
          </a:p>
          <a:p>
            <a:r>
              <a:rPr lang="en-US" dirty="0"/>
              <a:t>The term </a:t>
            </a:r>
            <a:r>
              <a:rPr lang="en-US" i="1" dirty="0" err="1"/>
              <a:t>oikoumenen</a:t>
            </a:r>
            <a:r>
              <a:rPr lang="en-US" dirty="0"/>
              <a:t> simply means “the habitable world” as opposed to arid dessert places.</a:t>
            </a:r>
          </a:p>
          <a:p>
            <a:r>
              <a:rPr lang="en-US" dirty="0"/>
              <a:t>There are other places in the book of Hebrews where it </a:t>
            </a:r>
            <a:r>
              <a:rPr lang="en-US" b="1" i="1" dirty="0"/>
              <a:t>does</a:t>
            </a:r>
            <a:r>
              <a:rPr lang="en-US" dirty="0"/>
              <a:t> speak of Jesus’ entrance into the </a:t>
            </a:r>
            <a:r>
              <a:rPr lang="en-US" b="1" i="1" dirty="0" err="1"/>
              <a:t>kosmos</a:t>
            </a:r>
            <a:r>
              <a:rPr lang="en-US" dirty="0"/>
              <a:t>  – where it is talking about the </a:t>
            </a:r>
            <a:r>
              <a:rPr lang="en-US" b="1" i="1" dirty="0"/>
              <a:t>incarnation</a:t>
            </a:r>
            <a:r>
              <a:rPr lang="en-US" dirty="0"/>
              <a:t>. For example in Hebrews 10:5, we read:</a:t>
            </a:r>
          </a:p>
          <a:p>
            <a:pPr lvl="1"/>
            <a:r>
              <a:rPr lang="en-US" i="1" dirty="0">
                <a:solidFill>
                  <a:srgbClr val="000099"/>
                </a:solidFill>
                <a:latin typeface="Cambria" panose="02040503050406030204" pitchFamily="18" charset="0"/>
                <a:ea typeface="Cambria" panose="02040503050406030204" pitchFamily="18" charset="0"/>
              </a:rPr>
              <a:t>Consequently,</a:t>
            </a:r>
            <a:r>
              <a:rPr lang="en-US" sz="2800" b="0" i="0" u="none" strike="noStrike" baseline="0" dirty="0">
                <a:latin typeface="Arial" panose="020B0604020202020204" pitchFamily="34" charset="0"/>
              </a:rPr>
              <a:t> </a:t>
            </a:r>
            <a:r>
              <a:rPr lang="en-US" i="1" dirty="0">
                <a:solidFill>
                  <a:srgbClr val="000099"/>
                </a:solidFill>
                <a:latin typeface="Cambria" panose="02040503050406030204" pitchFamily="18" charset="0"/>
                <a:ea typeface="Cambria" panose="02040503050406030204" pitchFamily="18" charset="0"/>
              </a:rPr>
              <a:t>when Christ came into the </a:t>
            </a:r>
            <a:r>
              <a:rPr lang="en-US" b="1" i="1" dirty="0">
                <a:solidFill>
                  <a:srgbClr val="000099"/>
                </a:solidFill>
                <a:latin typeface="Cambria" panose="02040503050406030204" pitchFamily="18" charset="0"/>
                <a:ea typeface="Cambria" panose="02040503050406030204" pitchFamily="18" charset="0"/>
              </a:rPr>
              <a:t>world</a:t>
            </a:r>
            <a:r>
              <a:rPr lang="en-US" i="1" dirty="0">
                <a:solidFill>
                  <a:srgbClr val="000099"/>
                </a:solidFill>
                <a:latin typeface="Cambria" panose="02040503050406030204" pitchFamily="18" charset="0"/>
                <a:ea typeface="Cambria" panose="02040503050406030204" pitchFamily="18" charset="0"/>
              </a:rPr>
              <a:t> [</a:t>
            </a:r>
            <a:r>
              <a:rPr lang="en-US" i="1" dirty="0" err="1">
                <a:solidFill>
                  <a:srgbClr val="000099"/>
                </a:solidFill>
                <a:latin typeface="Cambria" panose="02040503050406030204" pitchFamily="18" charset="0"/>
                <a:ea typeface="Cambria" panose="02040503050406030204" pitchFamily="18" charset="0"/>
              </a:rPr>
              <a:t>kosmos</a:t>
            </a:r>
            <a:r>
              <a:rPr lang="en-US" i="1" dirty="0">
                <a:solidFill>
                  <a:srgbClr val="000099"/>
                </a:solidFill>
                <a:latin typeface="Cambria" panose="02040503050406030204" pitchFamily="18" charset="0"/>
                <a:ea typeface="Cambria" panose="02040503050406030204" pitchFamily="18" charset="0"/>
              </a:rPr>
              <a:t>], he said, "Sacrifices and offerings you have not desired, but a body have you prepared for me”</a:t>
            </a:r>
            <a:endParaRPr lang="en-US" dirty="0"/>
          </a:p>
          <a:p>
            <a:r>
              <a:rPr lang="en-US" dirty="0"/>
              <a:t>But in 1:6, judging by the </a:t>
            </a:r>
            <a:r>
              <a:rPr lang="en-US" b="1" i="1" dirty="0"/>
              <a:t>context</a:t>
            </a:r>
            <a:r>
              <a:rPr lang="en-US" dirty="0"/>
              <a:t> – the reference is not to </a:t>
            </a:r>
            <a:r>
              <a:rPr lang="en-US" b="1" i="1" dirty="0"/>
              <a:t>this</a:t>
            </a:r>
            <a:r>
              <a:rPr lang="en-US" dirty="0"/>
              <a:t> world and Jesus entrance into it at the incarnation, but it is a reference to Jesus’ entrance into the </a:t>
            </a:r>
            <a:r>
              <a:rPr lang="en-US" b="1" i="1" dirty="0"/>
              <a:t>heavenly</a:t>
            </a:r>
            <a:r>
              <a:rPr lang="en-US" dirty="0"/>
              <a:t> world, when he was raised to the right hand of God at his exaltation.</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337583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637744" cy="5772886"/>
          </a:xfrm>
        </p:spPr>
        <p:txBody>
          <a:bodyPr>
            <a:normAutofit fontScale="92500" lnSpcReduction="10000"/>
          </a:bodyPr>
          <a:lstStyle/>
          <a:p>
            <a:pPr marL="173038" indent="-173038">
              <a:buNone/>
            </a:pPr>
            <a:r>
              <a:rPr lang="en-US" baseline="30000" dirty="0">
                <a:latin typeface="Candara" panose="020E0502030303020204" pitchFamily="34" charset="0"/>
                <a:ea typeface="Cambria" panose="02040503050406030204" pitchFamily="18" charset="0"/>
              </a:rPr>
              <a:t>5 </a:t>
            </a:r>
            <a:r>
              <a:rPr lang="en-US" i="1" dirty="0">
                <a:solidFill>
                  <a:srgbClr val="000099"/>
                </a:solidFill>
                <a:latin typeface="Cambria" panose="02040503050406030204" pitchFamily="18" charset="0"/>
                <a:ea typeface="Cambria" panose="02040503050406030204" pitchFamily="18" charset="0"/>
              </a:rPr>
              <a:t>Now it was not to angels that God subjected </a:t>
            </a:r>
            <a:r>
              <a:rPr lang="en-US" b="1" i="1" dirty="0">
                <a:solidFill>
                  <a:srgbClr val="000099"/>
                </a:solidFill>
                <a:latin typeface="Cambria" panose="02040503050406030204" pitchFamily="18" charset="0"/>
                <a:ea typeface="Cambria" panose="02040503050406030204" pitchFamily="18" charset="0"/>
              </a:rPr>
              <a:t>the world to come, of which we are speaking</a:t>
            </a:r>
            <a:r>
              <a:rPr lang="en-US" i="1" dirty="0">
                <a:solidFill>
                  <a:srgbClr val="000099"/>
                </a:solidFill>
                <a:latin typeface="Cambria" panose="02040503050406030204" pitchFamily="18" charset="0"/>
                <a:ea typeface="Cambria" panose="02040503050406030204" pitchFamily="18" charset="0"/>
              </a:rPr>
              <a:t>.</a:t>
            </a:r>
            <a:endParaRPr lang="en-US" sz="900" i="1" dirty="0">
              <a:solidFill>
                <a:srgbClr val="000099"/>
              </a:solidFill>
              <a:latin typeface="Cambria" panose="02040503050406030204" pitchFamily="18" charset="0"/>
              <a:ea typeface="Cambria" panose="02040503050406030204" pitchFamily="18" charset="0"/>
            </a:endParaRPr>
          </a:p>
          <a:p>
            <a:r>
              <a:rPr lang="en-US" dirty="0"/>
              <a:t>This has certain implications as to how we interpret 2:5 – “</a:t>
            </a:r>
            <a:r>
              <a:rPr lang="en-US" i="1" dirty="0">
                <a:solidFill>
                  <a:srgbClr val="000099"/>
                </a:solidFill>
                <a:latin typeface="Cambria" panose="02040503050406030204" pitchFamily="18" charset="0"/>
                <a:ea typeface="Cambria" panose="02040503050406030204" pitchFamily="18" charset="0"/>
              </a:rPr>
              <a:t>it was not to angels that God subjected the world to come</a:t>
            </a:r>
            <a:r>
              <a:rPr lang="en-US" dirty="0"/>
              <a:t>” – this is </a:t>
            </a:r>
            <a:r>
              <a:rPr lang="en-US" b="1" i="1" dirty="0"/>
              <a:t>not</a:t>
            </a:r>
            <a:r>
              <a:rPr lang="en-US" dirty="0"/>
              <a:t> simply referring to </a:t>
            </a:r>
            <a:r>
              <a:rPr lang="en-US" b="1" i="1" dirty="0"/>
              <a:t>this planet</a:t>
            </a:r>
            <a:r>
              <a:rPr lang="en-US" dirty="0"/>
              <a:t>, but the </a:t>
            </a:r>
            <a:r>
              <a:rPr lang="en-US" b="1" i="1" dirty="0"/>
              <a:t>heavenlies</a:t>
            </a:r>
            <a:r>
              <a:rPr lang="en-US" dirty="0"/>
              <a:t>, still to come – the whole sweep of the new heaven and the new earth – the heavenly dimension into which we have already begun to enter. </a:t>
            </a:r>
          </a:p>
          <a:p>
            <a:r>
              <a:rPr lang="en-US" dirty="0"/>
              <a:t>That’s why the church is seen as </a:t>
            </a:r>
            <a:r>
              <a:rPr lang="en-US" b="1" i="1" dirty="0"/>
              <a:t>already gathered</a:t>
            </a:r>
            <a:r>
              <a:rPr lang="en-US" dirty="0"/>
              <a:t> around Christ in the heavenly Jerusalem in Hebrews 12. </a:t>
            </a:r>
          </a:p>
          <a:p>
            <a:r>
              <a:rPr lang="en-US" dirty="0"/>
              <a:t>Christ has gone ahead of us, that’s his domain – all authority is his.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608685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4400" dirty="0">
                <a:solidFill>
                  <a:srgbClr val="002060"/>
                </a:solidFill>
              </a:rPr>
              <a:t>Human Destiny (2:5-8a)</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10033" y="663234"/>
            <a:ext cx="8488614" cy="5898470"/>
          </a:xfrm>
        </p:spPr>
        <p:txBody>
          <a:bodyPr>
            <a:normAutofit fontScale="92500" lnSpcReduction="10000"/>
          </a:bodyPr>
          <a:lstStyle/>
          <a:p>
            <a:pPr marL="173038" indent="-173038">
              <a:buNone/>
            </a:pPr>
            <a:r>
              <a:rPr lang="en-US" baseline="30000" dirty="0">
                <a:latin typeface="Candara" panose="020E0502030303020204" pitchFamily="34" charset="0"/>
                <a:ea typeface="Cambria" panose="02040503050406030204" pitchFamily="18" charset="0"/>
              </a:rPr>
              <a:t>5 </a:t>
            </a:r>
            <a:r>
              <a:rPr lang="en-US" i="1" dirty="0">
                <a:solidFill>
                  <a:srgbClr val="000099"/>
                </a:solidFill>
                <a:latin typeface="Cambria" panose="02040503050406030204" pitchFamily="18" charset="0"/>
                <a:ea typeface="Cambria" panose="02040503050406030204" pitchFamily="18" charset="0"/>
              </a:rPr>
              <a:t>Now it was not to </a:t>
            </a:r>
            <a:r>
              <a:rPr lang="en-US" b="1" i="1" dirty="0">
                <a:solidFill>
                  <a:srgbClr val="000099"/>
                </a:solidFill>
                <a:latin typeface="Cambria" panose="02040503050406030204" pitchFamily="18" charset="0"/>
                <a:ea typeface="Cambria" panose="02040503050406030204" pitchFamily="18" charset="0"/>
              </a:rPr>
              <a:t>angels</a:t>
            </a:r>
            <a:r>
              <a:rPr lang="en-US" i="1" dirty="0">
                <a:solidFill>
                  <a:srgbClr val="000099"/>
                </a:solidFill>
                <a:latin typeface="Cambria" panose="02040503050406030204" pitchFamily="18" charset="0"/>
                <a:ea typeface="Cambria" panose="02040503050406030204" pitchFamily="18" charset="0"/>
              </a:rPr>
              <a:t> that God subjected the world to come, of which we are speaking.</a:t>
            </a:r>
            <a:endParaRPr lang="en-US" sz="900" i="1" dirty="0">
              <a:solidFill>
                <a:srgbClr val="000099"/>
              </a:solidFill>
              <a:latin typeface="Cambria" panose="02040503050406030204" pitchFamily="18" charset="0"/>
              <a:ea typeface="Cambria" panose="02040503050406030204" pitchFamily="18" charset="0"/>
            </a:endParaRPr>
          </a:p>
          <a:p>
            <a:r>
              <a:rPr lang="en-US" dirty="0"/>
              <a:t>So, in this verse we see a </a:t>
            </a:r>
            <a:r>
              <a:rPr lang="en-US" b="1" i="1" dirty="0"/>
              <a:t>further</a:t>
            </a:r>
            <a:r>
              <a:rPr lang="en-US" dirty="0"/>
              <a:t> reason for emphasizing the superiority of Christ to the angels. </a:t>
            </a:r>
          </a:p>
          <a:p>
            <a:r>
              <a:rPr lang="en-US" dirty="0"/>
              <a:t>Ancient Judaism held to the belief that angels had been placed by God over the nations of the world. </a:t>
            </a:r>
          </a:p>
          <a:p>
            <a:r>
              <a:rPr lang="en-US" dirty="0"/>
              <a:t>The basis for this belief went back to an interpretation of Deuteronomy 32:8, which referred to the boundaries of the nations as set according to the number of God’s angels.</a:t>
            </a:r>
          </a:p>
          <a:p>
            <a:pPr lvl="1"/>
            <a:r>
              <a:rPr lang="en-US" i="1" dirty="0">
                <a:solidFill>
                  <a:srgbClr val="000099"/>
                </a:solidFill>
                <a:latin typeface="Cambria" panose="02040503050406030204" pitchFamily="18" charset="0"/>
                <a:ea typeface="Cambria" panose="02040503050406030204" pitchFamily="18" charset="0"/>
              </a:rPr>
              <a:t>When the Most High gave to the nations their inheritance, when he divided mankind, </a:t>
            </a:r>
            <a:r>
              <a:rPr lang="en-US" b="1" i="1" dirty="0">
                <a:solidFill>
                  <a:srgbClr val="000099"/>
                </a:solidFill>
                <a:latin typeface="Cambria" panose="02040503050406030204" pitchFamily="18" charset="0"/>
                <a:ea typeface="Cambria" panose="02040503050406030204" pitchFamily="18" charset="0"/>
              </a:rPr>
              <a:t>he fixed the borders of the peoples according to the number of the sons of God [=angels]</a:t>
            </a:r>
            <a:r>
              <a:rPr lang="en-US" i="1" dirty="0">
                <a:solidFill>
                  <a:srgbClr val="000099"/>
                </a:solidFill>
                <a:latin typeface="Cambria" panose="02040503050406030204" pitchFamily="18" charset="0"/>
                <a:ea typeface="Cambria" panose="02040503050406030204" pitchFamily="18" charset="0"/>
              </a:rPr>
              <a:t>. </a:t>
            </a:r>
            <a:r>
              <a:rPr lang="en-US" dirty="0"/>
              <a:t>(Deut 32:8)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97</a:t>
            </a:r>
          </a:p>
        </p:txBody>
      </p:sp>
    </p:spTree>
    <p:extLst>
      <p:ext uri="{BB962C8B-B14F-4D97-AF65-F5344CB8AC3E}">
        <p14:creationId xmlns:p14="http://schemas.microsoft.com/office/powerpoint/2010/main" val="10280059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28707</TotalTime>
  <Words>2956</Words>
  <Application>Microsoft Office PowerPoint</Application>
  <PresentationFormat>On-screen Show (4:3)</PresentationFormat>
  <Paragraphs>132</Paragraphs>
  <Slides>19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Cambria</vt:lpstr>
      <vt:lpstr>Candara</vt:lpstr>
      <vt:lpstr>1_Office Theme</vt:lpstr>
      <vt:lpstr>2_Office Theme</vt:lpstr>
      <vt:lpstr>PowerPoint Presentation</vt:lpstr>
      <vt:lpstr>Outline of Hebrews</vt:lpstr>
      <vt:lpstr>The Big Picture (2:5-9)</vt:lpstr>
      <vt:lpstr>The Big Picture (2:5-9)</vt:lpstr>
      <vt:lpstr>The Big Picture (2:5-9)</vt:lpstr>
      <vt:lpstr>Human Destiny (2:5-8a)</vt:lpstr>
      <vt:lpstr>Human Destiny (2:5-8a)</vt:lpstr>
      <vt:lpstr>Human Destiny (2:5-8a)</vt:lpstr>
      <vt:lpstr>Human Destiny (2:5-8a)</vt:lpstr>
      <vt:lpstr>Human Destiny (2:5-8a)</vt:lpstr>
      <vt:lpstr>Human Destiny (2:5-8a)</vt:lpstr>
      <vt:lpstr>Human Destiny (2:5-8a)</vt:lpstr>
      <vt:lpstr>Human Destiny (2:5-8a)</vt:lpstr>
      <vt:lpstr>Human Destiny (2:5-8a)</vt:lpstr>
      <vt:lpstr>Human Failure (2:8b)</vt:lpstr>
      <vt:lpstr>The Solution (2:9)</vt:lpstr>
      <vt:lpstr>The Solution (2:9)</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342</cp:revision>
  <cp:lastPrinted>2022-04-24T14:05:12Z</cp:lastPrinted>
  <dcterms:created xsi:type="dcterms:W3CDTF">2022-03-11T13:15:23Z</dcterms:created>
  <dcterms:modified xsi:type="dcterms:W3CDTF">2022-04-24T14:31:06Z</dcterms:modified>
</cp:coreProperties>
</file>