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5792" r:id="rId3"/>
    <p:sldId id="5794" r:id="rId4"/>
    <p:sldId id="5797" r:id="rId5"/>
    <p:sldId id="5838" r:id="rId6"/>
    <p:sldId id="5796" r:id="rId7"/>
    <p:sldId id="5839" r:id="rId8"/>
    <p:sldId id="5800" r:id="rId9"/>
    <p:sldId id="5801" r:id="rId10"/>
    <p:sldId id="5842" r:id="rId11"/>
    <p:sldId id="5805" r:id="rId12"/>
    <p:sldId id="5806" r:id="rId13"/>
    <p:sldId id="5807" r:id="rId14"/>
    <p:sldId id="5843" r:id="rId15"/>
    <p:sldId id="5808" r:id="rId16"/>
    <p:sldId id="5809" r:id="rId17"/>
    <p:sldId id="5810" r:id="rId18"/>
    <p:sldId id="5811" r:id="rId19"/>
    <p:sldId id="5820" r:id="rId20"/>
    <p:sldId id="5821" r:id="rId21"/>
    <p:sldId id="5824" r:id="rId22"/>
    <p:sldId id="5825" r:id="rId23"/>
    <p:sldId id="5826" r:id="rId24"/>
    <p:sldId id="5827" r:id="rId25"/>
    <p:sldId id="5828" r:id="rId26"/>
    <p:sldId id="5829" r:id="rId27"/>
    <p:sldId id="5830" r:id="rId28"/>
    <p:sldId id="5831" r:id="rId29"/>
    <p:sldId id="5832" r:id="rId30"/>
    <p:sldId id="5833" r:id="rId31"/>
    <p:sldId id="5835" r:id="rId32"/>
    <p:sldId id="5834" r:id="rId33"/>
    <p:sldId id="5836" r:id="rId34"/>
    <p:sldId id="5837" r:id="rId35"/>
    <p:sldId id="5845" r:id="rId36"/>
    <p:sldId id="5846" r:id="rId37"/>
    <p:sldId id="5847" r:id="rId38"/>
  </p:sldIdLst>
  <p:sldSz cx="9144000" cy="6858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6" autoAdjust="0"/>
    <p:restoredTop sz="94660"/>
  </p:normalViewPr>
  <p:slideViewPr>
    <p:cSldViewPr snapToGrid="0">
      <p:cViewPr varScale="1">
        <p:scale>
          <a:sx n="162" d="100"/>
          <a:sy n="162" d="100"/>
        </p:scale>
        <p:origin x="1588" y="88"/>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presProps" Target="presProps.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5/29/2022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928116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5/29/2022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39659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5/29/2022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5229064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5/29/2022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983757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5/29/2022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9589977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5/29/2022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9460080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5/29/2022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2887225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5/29/2022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253947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5/29/2022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8689800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5/29/2022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14022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5/29/2022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537694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49573"/>
          </a:xfrm>
        </p:spPr>
        <p:txBody>
          <a:bodyPr/>
          <a:lstStyle>
            <a:lvl1pPr algn="ctr">
              <a:defRPr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Content Placeholder 2"/>
          <p:cNvSpPr>
            <a:spLocks noGrp="1"/>
          </p:cNvSpPr>
          <p:nvPr>
            <p:ph idx="1"/>
          </p:nvPr>
        </p:nvSpPr>
        <p:spPr>
          <a:xfrm>
            <a:off x="361051" y="930098"/>
            <a:ext cx="8398352" cy="5490324"/>
          </a:xfrm>
        </p:spPr>
        <p:txBody>
          <a:bodyPr/>
          <a:lstStyle>
            <a:lvl1pPr>
              <a:defRPr sz="3200"/>
            </a:lvl1pPr>
            <a:lvl2pPr>
              <a:defRPr sz="2800"/>
            </a:lvl2pPr>
            <a:lvl3pPr>
              <a:defRPr sz="24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0" y="6487823"/>
            <a:ext cx="9144000" cy="365125"/>
          </a:xfrm>
        </p:spPr>
        <p:txBody>
          <a:bodyPr/>
          <a:lstStyle/>
          <a:p>
            <a:endParaRPr lang="en-US"/>
          </a:p>
        </p:txBody>
      </p:sp>
    </p:spTree>
    <p:extLst>
      <p:ext uri="{BB962C8B-B14F-4D97-AF65-F5344CB8AC3E}">
        <p14:creationId xmlns:p14="http://schemas.microsoft.com/office/powerpoint/2010/main" val="41120088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5/29/2022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530856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5/29/2022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0394767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5/29/2022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6808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ctr">
            <a:normAutofit/>
          </a:bodyPr>
          <a:lstStyle>
            <a:lvl1pPr algn="ctr">
              <a:defRPr sz="7200"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Text Placeholder 2"/>
          <p:cNvSpPr>
            <a:spLocks noGrp="1"/>
          </p:cNvSpPr>
          <p:nvPr>
            <p:ph type="body" idx="1"/>
          </p:nvPr>
        </p:nvSpPr>
        <p:spPr>
          <a:xfrm>
            <a:off x="623888" y="4589466"/>
            <a:ext cx="7886700" cy="1500187"/>
          </a:xfrm>
        </p:spPr>
        <p:txBody>
          <a:bodyPr anchor="ctr">
            <a:normAutofit/>
          </a:bodyPr>
          <a:lstStyle>
            <a:lvl1pPr marL="0" indent="0" algn="ctr">
              <a:buNone/>
              <a:defRPr sz="3600" b="1">
                <a:solidFill>
                  <a:srgbClr val="000099"/>
                </a:solidFill>
                <a:effectLst>
                  <a:outerShdw blurRad="38100" dist="38100" dir="2700000" algn="tl">
                    <a:srgbClr val="000000">
                      <a:alpha val="43137"/>
                    </a:srgbClr>
                  </a:outerShdw>
                </a:effectLst>
                <a:latin typeface="Candara" panose="020E0502030303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2084462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5/29/2022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7425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5/29/2022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8349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5/29/2022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817678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5/29/2022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760769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5/29/2022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656216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5/29/2022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89093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36" y="154"/>
            <a:ext cx="9157736" cy="635609"/>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02183" y="729950"/>
            <a:ext cx="8512161" cy="569832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13736" y="6492872"/>
            <a:ext cx="9171471"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Tree>
    <p:extLst>
      <p:ext uri="{BB962C8B-B14F-4D97-AF65-F5344CB8AC3E}">
        <p14:creationId xmlns:p14="http://schemas.microsoft.com/office/powerpoint/2010/main" val="22495411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4800" b="1" kern="1200">
          <a:solidFill>
            <a:srgbClr val="000099"/>
          </a:solidFill>
          <a:effectLst>
            <a:outerShdw blurRad="38100" dist="38100" dir="2700000" algn="tl">
              <a:srgbClr val="000000">
                <a:alpha val="43137"/>
              </a:srgbClr>
            </a:outerShdw>
          </a:effectLst>
          <a:latin typeface="Candara" panose="020E0502030303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000099"/>
        </a:buClr>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000099"/>
        </a:buClr>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000099"/>
        </a:buClr>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5/29/2022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27684369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urifiedbyfaith.com/Hebrews/Hebrews.htm" TargetMode="External"/><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hyperlink" Target="https://www.crosswalk.com/faith/bible-study/what-is-the-significance-of-jesus-saying-i-thirst.html"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7.xml"/><Relationship Id="rId1" Type="http://schemas.openxmlformats.org/officeDocument/2006/relationships/themeOverride" Target="../theme/themeOverride3.xml"/><Relationship Id="rId4" Type="http://schemas.openxmlformats.org/officeDocument/2006/relationships/hyperlink" Target="https://www.weareteachers.com/moving-beyond-classroom-discussions/" TargetMode="External"/></Relationships>
</file>

<file path=ppt/slides/_rels/slide3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4.xml"/></Relationships>
</file>

<file path=ppt/slides/_rels/slide3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5.xml"/></Relationships>
</file>

<file path=ppt/slides/_rels/slide3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6.xml"/></Relationships>
</file>

<file path=ppt/slides/_rels/slide3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6000"/>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395250B-D5FB-49B2-8567-269B8AC89810}"/>
              </a:ext>
            </a:extLst>
          </p:cNvPr>
          <p:cNvSpPr txBox="1"/>
          <p:nvPr/>
        </p:nvSpPr>
        <p:spPr>
          <a:xfrm>
            <a:off x="251168" y="453363"/>
            <a:ext cx="5125349" cy="624786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"Lorem ipsum dolor sit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amet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consectetur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adipiscing</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sed do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eiusmod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tempor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incididunt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labore et dolore magna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Ut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enim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ad minim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veniam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quis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nostrud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exercitation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ullamco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laboris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nisi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aliquip</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commodo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consequat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Duis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aute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irure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reprehenderit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voluptate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esse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cillum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dolore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eu</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fugiat</a:t>
            </a:r>
            <a:endParaRPr kumimoji="0" lang="he-IL" sz="44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Arial" panose="020B0604020202020204" pitchFamily="34" charset="0"/>
            </a:endParaRPr>
          </a:p>
        </p:txBody>
      </p:sp>
      <p:sp>
        <p:nvSpPr>
          <p:cNvPr id="7" name="TextBox 6">
            <a:extLst>
              <a:ext uri="{FF2B5EF4-FFF2-40B4-BE49-F238E27FC236}">
                <a16:creationId xmlns:a16="http://schemas.microsoft.com/office/drawing/2014/main" id="{EC35D7F6-4E5C-4D5D-B50B-1ED51723762B}"/>
              </a:ext>
            </a:extLst>
          </p:cNvPr>
          <p:cNvSpPr txBox="1"/>
          <p:nvPr/>
        </p:nvSpPr>
        <p:spPr>
          <a:xfrm>
            <a:off x="0" y="510180"/>
            <a:ext cx="6008354" cy="253915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The Book of </a:t>
            </a:r>
            <a:r>
              <a:rPr kumimoji="0" lang="en-US" sz="10500" b="1" i="0" u="none" strike="noStrike" kern="1200" cap="none" spc="0" normalizeH="0" baseline="0" noProof="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Hebrews</a:t>
            </a:r>
          </a:p>
        </p:txBody>
      </p:sp>
      <p:sp>
        <p:nvSpPr>
          <p:cNvPr id="5" name="TextBox 4">
            <a:extLst>
              <a:ext uri="{FF2B5EF4-FFF2-40B4-BE49-F238E27FC236}">
                <a16:creationId xmlns:a16="http://schemas.microsoft.com/office/drawing/2014/main" id="{C5506E4C-45B4-48F8-A84C-6BBB3072CD29}"/>
              </a:ext>
            </a:extLst>
          </p:cNvPr>
          <p:cNvSpPr txBox="1"/>
          <p:nvPr/>
        </p:nvSpPr>
        <p:spPr>
          <a:xfrm>
            <a:off x="4836695"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4472C4">
                    <a:lumMod val="60000"/>
                    <a:lumOff val="40000"/>
                  </a:srgbClr>
                </a:solidFill>
                <a:effectLst>
                  <a:outerShdw blurRad="63500" dist="63500" dir="2700000" algn="tl" rotWithShape="0">
                    <a:prstClr val="white">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hlinkClick r:id="rId3"/>
              </a:rPr>
              <a:t>http://www.purifiedbyfaith.com/Hebrews/Hebrews.htm</a:t>
            </a: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rPr>
              <a:t> </a:t>
            </a:r>
          </a:p>
        </p:txBody>
      </p:sp>
      <p:sp>
        <p:nvSpPr>
          <p:cNvPr id="6" name="Rectangle 5">
            <a:extLst>
              <a:ext uri="{FF2B5EF4-FFF2-40B4-BE49-F238E27FC236}">
                <a16:creationId xmlns:a16="http://schemas.microsoft.com/office/drawing/2014/main" id="{695BA771-C29C-4AE3-BDBB-7228C2A73CB1}"/>
              </a:ext>
            </a:extLst>
          </p:cNvPr>
          <p:cNvSpPr/>
          <p:nvPr/>
        </p:nvSpPr>
        <p:spPr>
          <a:xfrm>
            <a:off x="1" y="6396335"/>
            <a:ext cx="3553326" cy="461665"/>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hlinkClick r:id="rId4">
                  <a:extLst>
                    <a:ext uri="{A12FA001-AC4F-418D-AE19-62706E023703}">
                      <ahyp:hlinkClr xmlns:ahyp="http://schemas.microsoft.com/office/drawing/2018/hyperlinkcolor" val="tx"/>
                    </a:ext>
                  </a:extLst>
                </a:hlinkClick>
              </a:rPr>
              <a:t>https://www.crosswalk.com/faith/bible-study/what-is-the-significance-of-jesus-saying-i-thirst.html</a:t>
            </a: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23629142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2"/>
            <a:ext cx="9144000" cy="1295072"/>
          </a:xfrm>
          <a:solidFill>
            <a:schemeClr val="bg1"/>
          </a:solidFill>
          <a:ln w="25400">
            <a:solidFill>
              <a:srgbClr val="000099"/>
            </a:solidFill>
          </a:ln>
        </p:spPr>
        <p:txBody>
          <a:bodyPr/>
          <a:lstStyle/>
          <a:p>
            <a:pPr marL="173038" marR="0" lvl="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16</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Let us then with confidence draw near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to the throne of grace, that we may receive mercy and find grace to help in time of need.</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49277" y="1455976"/>
            <a:ext cx="8421900" cy="5032691"/>
          </a:xfrm>
        </p:spPr>
        <p:txBody>
          <a:bodyPr>
            <a:normAutofit fontScale="92500" lnSpcReduction="20000"/>
          </a:bodyPr>
          <a:lstStyle/>
          <a:p>
            <a:r>
              <a:rPr lang="en-US" dirty="0"/>
              <a:t>Following the description of Jesus as a compassionate high priest in the previous verse, the author now gives a </a:t>
            </a:r>
            <a:r>
              <a:rPr lang="en-US" b="1" i="1" dirty="0"/>
              <a:t>second</a:t>
            </a:r>
            <a:r>
              <a:rPr lang="en-US" dirty="0"/>
              <a:t> exhortation: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Let us then with confidence draw near to the throne of grace</a:t>
            </a:r>
            <a:r>
              <a:rPr lang="en-US" dirty="0"/>
              <a:t>.” This exhortation flows naturally from verses 14–15 as shown by the conjunction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then</a:t>
            </a:r>
            <a:r>
              <a:rPr lang="en-US" dirty="0"/>
              <a:t>”. </a:t>
            </a:r>
          </a:p>
          <a:p>
            <a:r>
              <a:rPr lang="en-US" dirty="0"/>
              <a:t>Jesus’ compassionate disposition (as described in the previous verse) invites us to </a:t>
            </a:r>
            <a:r>
              <a:rPr lang="en-US" b="1" i="1" dirty="0"/>
              <a:t>intimacy</a:t>
            </a:r>
            <a:r>
              <a:rPr lang="en-US" dirty="0"/>
              <a:t> with God – in fact, it </a:t>
            </a:r>
            <a:r>
              <a:rPr lang="en-US" b="1" i="1" dirty="0"/>
              <a:t>makes</a:t>
            </a:r>
            <a:r>
              <a:rPr lang="en-US" dirty="0"/>
              <a:t> that intimacy </a:t>
            </a:r>
            <a:r>
              <a:rPr lang="en-US" b="1" i="1" dirty="0"/>
              <a:t>possible</a:t>
            </a:r>
            <a:r>
              <a:rPr lang="en-US" dirty="0"/>
              <a:t>. </a:t>
            </a:r>
          </a:p>
          <a:p>
            <a:r>
              <a:rPr lang="en-US" dirty="0"/>
              <a:t>The exhortation “</a:t>
            </a:r>
            <a:r>
              <a:rPr lang="en-US" i="1" dirty="0">
                <a:solidFill>
                  <a:srgbClr val="000099"/>
                </a:solidFill>
                <a:latin typeface="Cambria" panose="02040503050406030204" pitchFamily="18" charset="0"/>
                <a:ea typeface="Cambria" panose="02040503050406030204" pitchFamily="18" charset="0"/>
              </a:rPr>
              <a:t>let us…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draw near </a:t>
            </a:r>
            <a:r>
              <a:rPr lang="en-US" dirty="0"/>
              <a:t>” translates a present tense form of the verb, indicating that drawing near to God constitutes an </a:t>
            </a:r>
            <a:r>
              <a:rPr lang="en-US" b="1" i="1" dirty="0"/>
              <a:t>ongoing aspect</a:t>
            </a:r>
            <a:r>
              <a:rPr lang="en-US" dirty="0"/>
              <a:t> of the Christian’s relationship with God: “let us </a:t>
            </a:r>
            <a:r>
              <a:rPr lang="en-US" b="1" i="1" dirty="0"/>
              <a:t>constantly</a:t>
            </a:r>
            <a:r>
              <a:rPr lang="en-US" dirty="0"/>
              <a:t> draw near.”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176</a:t>
            </a:r>
          </a:p>
        </p:txBody>
      </p:sp>
    </p:spTree>
    <p:extLst>
      <p:ext uri="{BB962C8B-B14F-4D97-AF65-F5344CB8AC3E}">
        <p14:creationId xmlns:p14="http://schemas.microsoft.com/office/powerpoint/2010/main" val="294587072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2"/>
            <a:ext cx="9144000" cy="1295072"/>
          </a:xfrm>
          <a:solidFill>
            <a:schemeClr val="bg1"/>
          </a:solidFill>
          <a:ln w="25400">
            <a:solidFill>
              <a:srgbClr val="000099"/>
            </a:solidFill>
          </a:ln>
        </p:spPr>
        <p:txBody>
          <a:bodyPr/>
          <a:lstStyle/>
          <a:p>
            <a:pPr marL="173038" marR="0" lvl="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16</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Let us then with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confidence</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draw near to the throne of grace, that we may receive mercy and find grace to help in time of need.</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156979" y="1455977"/>
            <a:ext cx="8932079" cy="4991918"/>
          </a:xfrm>
        </p:spPr>
        <p:txBody>
          <a:bodyPr>
            <a:normAutofit fontScale="92500" lnSpcReduction="20000"/>
          </a:bodyPr>
          <a:lstStyle/>
          <a:p>
            <a:r>
              <a:rPr lang="en-US" dirty="0"/>
              <a:t>Under the old covenant the </a:t>
            </a:r>
            <a:r>
              <a:rPr lang="en-US" b="1" i="1" dirty="0"/>
              <a:t>only</a:t>
            </a:r>
            <a:r>
              <a:rPr lang="en-US" dirty="0"/>
              <a:t> person allowed into God’s presence was the </a:t>
            </a:r>
            <a:r>
              <a:rPr lang="en-US" b="1" i="1" dirty="0"/>
              <a:t>high priest</a:t>
            </a:r>
            <a:r>
              <a:rPr lang="en-US" dirty="0"/>
              <a:t>, who entered the Most Holy Place once a year on the Day of Atonement. </a:t>
            </a:r>
          </a:p>
          <a:p>
            <a:r>
              <a:rPr lang="en-US" dirty="0"/>
              <a:t>Under </a:t>
            </a:r>
            <a:r>
              <a:rPr lang="en-US" b="1" i="1" dirty="0"/>
              <a:t>that</a:t>
            </a:r>
            <a:r>
              <a:rPr lang="en-US" dirty="0"/>
              <a:t> covenant the high-priestly offering on that day won </a:t>
            </a:r>
            <a:r>
              <a:rPr lang="en-US" b="1" i="1" dirty="0"/>
              <a:t>forgiveness</a:t>
            </a:r>
            <a:r>
              <a:rPr lang="en-US" dirty="0"/>
              <a:t> for the people. Yet they were still </a:t>
            </a:r>
            <a:r>
              <a:rPr lang="en-US" b="1" i="1" dirty="0"/>
              <a:t>locked out </a:t>
            </a:r>
            <a:r>
              <a:rPr lang="en-US" dirty="0"/>
              <a:t>of the presence of Yahweh. </a:t>
            </a:r>
          </a:p>
          <a:p>
            <a:r>
              <a:rPr lang="en-US" dirty="0"/>
              <a:t>But under </a:t>
            </a:r>
            <a:r>
              <a:rPr lang="en-US" b="1" i="1" dirty="0"/>
              <a:t>Jesus’</a:t>
            </a:r>
            <a:r>
              <a:rPr lang="en-US" dirty="0"/>
              <a:t> high priesthood, the people of God find a much better situation. </a:t>
            </a:r>
          </a:p>
          <a:p>
            <a:r>
              <a:rPr lang="en-US" dirty="0"/>
              <a:t>They </a:t>
            </a:r>
            <a:r>
              <a:rPr lang="en-US" b="1" i="1" dirty="0"/>
              <a:t>themselves</a:t>
            </a:r>
            <a:r>
              <a:rPr lang="en-US" dirty="0"/>
              <a:t> may enter the very presence of God on a </a:t>
            </a:r>
            <a:r>
              <a:rPr lang="en-US" b="1" i="1" dirty="0"/>
              <a:t>continual</a:t>
            </a:r>
            <a:r>
              <a:rPr lang="en-US" dirty="0"/>
              <a:t> basis, and can do so “</a:t>
            </a:r>
            <a:r>
              <a:rPr lang="en-US" i="1" dirty="0">
                <a:solidFill>
                  <a:srgbClr val="000099"/>
                </a:solidFill>
                <a:latin typeface="Cambria" panose="02040503050406030204" pitchFamily="18" charset="0"/>
                <a:ea typeface="Cambria" panose="02040503050406030204" pitchFamily="18" charset="0"/>
              </a:rPr>
              <a:t>with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confidence</a:t>
            </a:r>
            <a:r>
              <a:rPr lang="en-US" dirty="0"/>
              <a:t>” — a word that can also be translated as “bold frankness,” which in both Hellenistic Judaism and early Christian usage is related especially to the believer’s approach to God in prayer.</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176</a:t>
            </a:r>
          </a:p>
        </p:txBody>
      </p:sp>
    </p:spTree>
    <p:extLst>
      <p:ext uri="{BB962C8B-B14F-4D97-AF65-F5344CB8AC3E}">
        <p14:creationId xmlns:p14="http://schemas.microsoft.com/office/powerpoint/2010/main" val="217806553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2"/>
            <a:ext cx="9144000" cy="1295072"/>
          </a:xfrm>
          <a:solidFill>
            <a:schemeClr val="bg1"/>
          </a:solidFill>
          <a:ln w="25400">
            <a:solidFill>
              <a:srgbClr val="000099"/>
            </a:solidFill>
          </a:ln>
        </p:spPr>
        <p:txBody>
          <a:bodyPr/>
          <a:lstStyle/>
          <a:p>
            <a:pPr marL="173038" marR="0" lvl="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16</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Let us then with confidence draw near to the throne of grace, that we may receive mercy and find grace to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help in time of need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49277" y="1455976"/>
            <a:ext cx="8421900" cy="5032691"/>
          </a:xfrm>
        </p:spPr>
        <p:txBody>
          <a:bodyPr>
            <a:normAutofit fontScale="92500" lnSpcReduction="10000"/>
          </a:bodyPr>
          <a:lstStyle/>
          <a:p>
            <a:r>
              <a:rPr lang="en-US" dirty="0"/>
              <a:t>Christians, therefore, should draw near to God with unabashed openness since God alone is the true source of mercy and grace. </a:t>
            </a:r>
          </a:p>
          <a:p>
            <a:r>
              <a:rPr lang="en-US" dirty="0"/>
              <a:t>Because of these provisions we can expect God will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help [us] in [our] time of need</a:t>
            </a:r>
            <a:r>
              <a:rPr lang="en-US" dirty="0"/>
              <a:t>.” </a:t>
            </a:r>
          </a:p>
          <a:p>
            <a:r>
              <a:rPr lang="en-US" dirty="0"/>
              <a:t>The author may have in mind the trial of persecution being faced by his readers, a trial that was tempting them to reject God’s mercy in Christ. </a:t>
            </a:r>
          </a:p>
          <a:p>
            <a:r>
              <a:rPr lang="en-US" dirty="0"/>
              <a:t>The author assures them that if they remain faithful to their confession and approach God through Jesus’ high-priestly work, God will come through with help in a timely fashion.</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176</a:t>
            </a:r>
          </a:p>
        </p:txBody>
      </p:sp>
    </p:spTree>
    <p:extLst>
      <p:ext uri="{BB962C8B-B14F-4D97-AF65-F5344CB8AC3E}">
        <p14:creationId xmlns:p14="http://schemas.microsoft.com/office/powerpoint/2010/main" val="211280424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0"/>
            <a:ext cx="9144000" cy="804516"/>
          </a:xfrm>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302184" y="812366"/>
            <a:ext cx="8622046" cy="6053484"/>
          </a:xfrm>
        </p:spPr>
        <p:txBody>
          <a:bodyPr>
            <a:normAutofit/>
          </a:bodyPr>
          <a:lstStyle/>
          <a:p>
            <a:pPr marL="571500" indent="-571500">
              <a:buFont typeface="+mj-lt"/>
              <a:buAutoNum type="romanUcPeriod" startAt="4"/>
            </a:pPr>
            <a:r>
              <a:rPr lang="en-US" sz="3600" b="1" dirty="0"/>
              <a:t>Jesus’ Priesthood Is Better Than the Levitical Priesthood (4:14-10:18)</a:t>
            </a:r>
          </a:p>
          <a:p>
            <a:pPr marL="1028700" lvl="1" indent="-571500">
              <a:buFont typeface="+mj-lt"/>
              <a:buAutoNum type="alphaUcPeriod"/>
            </a:pPr>
            <a:r>
              <a:rPr lang="en-US" dirty="0"/>
              <a:t>Jesus Is a Compassionate But Sinless High Priest (4:14–16)</a:t>
            </a:r>
          </a:p>
          <a:p>
            <a:pPr marL="1028700" lvl="1" indent="-571500">
              <a:buFont typeface="+mj-lt"/>
              <a:buAutoNum type="alphaUcPeriod"/>
            </a:pPr>
            <a:r>
              <a:rPr lang="en-US" dirty="0"/>
              <a:t>Jesus Was Appointed By God to Be Our High Priest (5:1-10)</a:t>
            </a:r>
          </a:p>
          <a:p>
            <a:pPr marL="1028700" lvl="1" indent="-571500">
              <a:buFont typeface="+mj-lt"/>
              <a:buAutoNum type="alphaUcPeriod"/>
            </a:pPr>
            <a:r>
              <a:rPr lang="en-US" dirty="0">
                <a:solidFill>
                  <a:schemeClr val="bg1">
                    <a:lumMod val="50000"/>
                  </a:schemeClr>
                </a:solidFill>
              </a:rPr>
              <a:t>Warning and Assurance (5:11-6:20)</a:t>
            </a:r>
          </a:p>
          <a:p>
            <a:pPr marL="1028700" lvl="1" indent="-571500">
              <a:buFont typeface="+mj-lt"/>
              <a:buAutoNum type="alphaUcPeriod"/>
            </a:pPr>
            <a:r>
              <a:rPr lang="en-US" dirty="0">
                <a:solidFill>
                  <a:schemeClr val="bg1">
                    <a:lumMod val="50000"/>
                  </a:schemeClr>
                </a:solidFill>
              </a:rPr>
              <a:t>Jesus Is a Priest After the Order of Melchizedek (7:1-28)</a:t>
            </a:r>
          </a:p>
          <a:p>
            <a:pPr marL="1028700" lvl="1" indent="-571500">
              <a:buFont typeface="+mj-lt"/>
              <a:buAutoNum type="alphaUcPeriod"/>
            </a:pPr>
            <a:r>
              <a:rPr lang="en-US" dirty="0">
                <a:solidFill>
                  <a:schemeClr val="bg1">
                    <a:lumMod val="50000"/>
                  </a:schemeClr>
                </a:solidFill>
              </a:rPr>
              <a:t>The New Covenant Is Better than the Old (8:1-13)</a:t>
            </a:r>
          </a:p>
          <a:p>
            <a:pPr marL="1028700" lvl="1" indent="-571500">
              <a:buFont typeface="+mj-lt"/>
              <a:buAutoNum type="alphaUcPeriod"/>
            </a:pPr>
            <a:r>
              <a:rPr lang="en-US" dirty="0">
                <a:solidFill>
                  <a:schemeClr val="bg1">
                    <a:lumMod val="50000"/>
                  </a:schemeClr>
                </a:solidFill>
              </a:rPr>
              <a:t>We Have a Better Sacrifice Under the New Covenant </a:t>
            </a:r>
            <a:r>
              <a:rPr lang="en-US">
                <a:solidFill>
                  <a:schemeClr val="bg1">
                    <a:lumMod val="50000"/>
                  </a:schemeClr>
                </a:solidFill>
              </a:rPr>
              <a:t>(9:1-10:18</a:t>
            </a:r>
            <a:r>
              <a:rPr lang="en-US" dirty="0">
                <a:solidFill>
                  <a:schemeClr val="bg1">
                    <a:lumMod val="50000"/>
                  </a:schemeClr>
                </a:solidFill>
              </a:rPr>
              <a:t>)</a:t>
            </a:r>
          </a:p>
        </p:txBody>
      </p:sp>
    </p:spTree>
    <p:extLst>
      <p:ext uri="{BB962C8B-B14F-4D97-AF65-F5344CB8AC3E}">
        <p14:creationId xmlns:p14="http://schemas.microsoft.com/office/powerpoint/2010/main" val="194597170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ED62C-2914-437D-8989-084E79153785}"/>
              </a:ext>
            </a:extLst>
          </p:cNvPr>
          <p:cNvSpPr>
            <a:spLocks noGrp="1"/>
          </p:cNvSpPr>
          <p:nvPr>
            <p:ph type="title"/>
          </p:nvPr>
        </p:nvSpPr>
        <p:spPr>
          <a:xfrm>
            <a:off x="0" y="-1"/>
            <a:ext cx="9144000" cy="1455977"/>
          </a:xfrm>
        </p:spPr>
        <p:txBody>
          <a:bodyPr/>
          <a:lstStyle/>
          <a:p>
            <a:r>
              <a:rPr lang="en-US" dirty="0">
                <a:solidFill>
                  <a:srgbClr val="002060"/>
                </a:solidFill>
              </a:rPr>
              <a:t>Jesus Was Appointed By God to Be Our High Priest (5:1-10)</a:t>
            </a:r>
          </a:p>
        </p:txBody>
      </p:sp>
      <p:sp>
        <p:nvSpPr>
          <p:cNvPr id="3" name="Content Placeholder 2">
            <a:extLst>
              <a:ext uri="{FF2B5EF4-FFF2-40B4-BE49-F238E27FC236}">
                <a16:creationId xmlns:a16="http://schemas.microsoft.com/office/drawing/2014/main" id="{155ABB83-AA25-4D93-BCCF-ECE34B7F1419}"/>
              </a:ext>
            </a:extLst>
          </p:cNvPr>
          <p:cNvSpPr>
            <a:spLocks noGrp="1"/>
          </p:cNvSpPr>
          <p:nvPr>
            <p:ph idx="1"/>
          </p:nvPr>
        </p:nvSpPr>
        <p:spPr>
          <a:xfrm>
            <a:off x="361051" y="1624728"/>
            <a:ext cx="8398352" cy="5192065"/>
          </a:xfrm>
        </p:spPr>
        <p:txBody>
          <a:bodyPr>
            <a:normAutofit/>
          </a:bodyPr>
          <a:lstStyle/>
          <a:p>
            <a:pPr marL="173038" indent="-173038">
              <a:buNone/>
            </a:pPr>
            <a:r>
              <a:rPr lang="en-US" baseline="30000" dirty="0">
                <a:latin typeface="Candara" panose="020E0502030303020204" pitchFamily="34" charset="0"/>
                <a:ea typeface="Cambria" panose="02040503050406030204" pitchFamily="18" charset="0"/>
              </a:rPr>
              <a:t>1</a:t>
            </a:r>
            <a:r>
              <a:rPr lang="en-US" i="1" dirty="0">
                <a:solidFill>
                  <a:srgbClr val="000099"/>
                </a:solidFill>
                <a:latin typeface="Cambria" panose="02040503050406030204" pitchFamily="18" charset="0"/>
                <a:ea typeface="Cambria" panose="02040503050406030204" pitchFamily="18" charset="0"/>
              </a:rPr>
              <a:t> For every high priest chosen from among men is appointed to act on behalf of men in relation to God, to offer gifts and sacrifices for sins. </a:t>
            </a:r>
            <a:r>
              <a:rPr lang="en-US" baseline="30000" dirty="0">
                <a:latin typeface="Candara" panose="020E0502030303020204" pitchFamily="34" charset="0"/>
                <a:ea typeface="Cambria" panose="02040503050406030204" pitchFamily="18" charset="0"/>
              </a:rPr>
              <a:t>2</a:t>
            </a:r>
            <a:r>
              <a:rPr lang="en-US" i="1" dirty="0">
                <a:solidFill>
                  <a:srgbClr val="000099"/>
                </a:solidFill>
                <a:latin typeface="Cambria" panose="02040503050406030204" pitchFamily="18" charset="0"/>
                <a:ea typeface="Cambria" panose="02040503050406030204" pitchFamily="18" charset="0"/>
              </a:rPr>
              <a:t> He can deal gently with the ignorant and wayward, since he himself is beset with weakness. </a:t>
            </a:r>
            <a:r>
              <a:rPr lang="en-US" baseline="30000" dirty="0">
                <a:latin typeface="Candara" panose="020E0502030303020204" pitchFamily="34" charset="0"/>
                <a:ea typeface="Cambria" panose="02040503050406030204" pitchFamily="18" charset="0"/>
              </a:rPr>
              <a:t>3</a:t>
            </a:r>
            <a:r>
              <a:rPr lang="en-US" i="1" dirty="0">
                <a:solidFill>
                  <a:srgbClr val="000099"/>
                </a:solidFill>
                <a:latin typeface="Cambria" panose="02040503050406030204" pitchFamily="18" charset="0"/>
                <a:ea typeface="Cambria" panose="02040503050406030204" pitchFamily="18" charset="0"/>
              </a:rPr>
              <a:t> Because of this he is obligated to offer sacrifice for his own sins just as he does for those of the people. </a:t>
            </a:r>
            <a:r>
              <a:rPr lang="en-US" baseline="30000" dirty="0">
                <a:latin typeface="Candara" panose="020E0502030303020204" pitchFamily="34" charset="0"/>
                <a:ea typeface="Cambria" panose="02040503050406030204" pitchFamily="18" charset="0"/>
              </a:rPr>
              <a:t>4</a:t>
            </a:r>
            <a:r>
              <a:rPr lang="en-US" i="1" dirty="0">
                <a:solidFill>
                  <a:srgbClr val="000099"/>
                </a:solidFill>
                <a:latin typeface="Cambria" panose="02040503050406030204" pitchFamily="18" charset="0"/>
                <a:ea typeface="Cambria" panose="02040503050406030204" pitchFamily="18" charset="0"/>
              </a:rPr>
              <a:t> And no one takes this honor for himself, but only when called by God, just as Aaron was. </a:t>
            </a:r>
          </a:p>
        </p:txBody>
      </p:sp>
    </p:spTree>
    <p:extLst>
      <p:ext uri="{BB962C8B-B14F-4D97-AF65-F5344CB8AC3E}">
        <p14:creationId xmlns:p14="http://schemas.microsoft.com/office/powerpoint/2010/main" val="355656788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ED62C-2914-437D-8989-084E79153785}"/>
              </a:ext>
            </a:extLst>
          </p:cNvPr>
          <p:cNvSpPr>
            <a:spLocks noGrp="1"/>
          </p:cNvSpPr>
          <p:nvPr>
            <p:ph type="title"/>
          </p:nvPr>
        </p:nvSpPr>
        <p:spPr>
          <a:xfrm>
            <a:off x="0" y="-1"/>
            <a:ext cx="9144000" cy="1416731"/>
          </a:xfrm>
        </p:spPr>
        <p:txBody>
          <a:bodyPr/>
          <a:lstStyle/>
          <a:p>
            <a:r>
              <a:rPr lang="en-US" dirty="0">
                <a:solidFill>
                  <a:srgbClr val="002060"/>
                </a:solidFill>
              </a:rPr>
              <a:t>Jesus Was Appointed By God to Be Our High Priest (5:1-10)</a:t>
            </a:r>
          </a:p>
        </p:txBody>
      </p:sp>
      <p:sp>
        <p:nvSpPr>
          <p:cNvPr id="3" name="Content Placeholder 2">
            <a:extLst>
              <a:ext uri="{FF2B5EF4-FFF2-40B4-BE49-F238E27FC236}">
                <a16:creationId xmlns:a16="http://schemas.microsoft.com/office/drawing/2014/main" id="{155ABB83-AA25-4D93-BCCF-ECE34B7F1419}"/>
              </a:ext>
            </a:extLst>
          </p:cNvPr>
          <p:cNvSpPr>
            <a:spLocks noGrp="1"/>
          </p:cNvSpPr>
          <p:nvPr>
            <p:ph idx="1"/>
          </p:nvPr>
        </p:nvSpPr>
        <p:spPr>
          <a:xfrm>
            <a:off x="361051" y="1766008"/>
            <a:ext cx="8363031" cy="5050785"/>
          </a:xfrm>
        </p:spPr>
        <p:txBody>
          <a:bodyPr>
            <a:normAutofit/>
          </a:bodyPr>
          <a:lstStyle/>
          <a:p>
            <a:pPr marL="173038" indent="0">
              <a:buNone/>
            </a:pPr>
            <a:r>
              <a:rPr lang="en-US" sz="3600" baseline="30000" dirty="0">
                <a:latin typeface="Candara" panose="020E0502030303020204" pitchFamily="34" charset="0"/>
                <a:ea typeface="Cambria" panose="02040503050406030204" pitchFamily="18" charset="0"/>
              </a:rPr>
              <a:t>5</a:t>
            </a:r>
            <a:r>
              <a:rPr lang="en-US" sz="3600" i="1" dirty="0">
                <a:solidFill>
                  <a:srgbClr val="000099"/>
                </a:solidFill>
                <a:latin typeface="Cambria" panose="02040503050406030204" pitchFamily="18" charset="0"/>
                <a:ea typeface="Cambria" panose="02040503050406030204" pitchFamily="18" charset="0"/>
              </a:rPr>
              <a:t> So also Christ did not exalt himself to be made a high priest, but was appointed by him who said to him, </a:t>
            </a:r>
          </a:p>
          <a:p>
            <a:pPr marL="630238" lvl="1" indent="0">
              <a:buNone/>
            </a:pPr>
            <a:r>
              <a:rPr lang="en-US" sz="3200" i="1" dirty="0">
                <a:solidFill>
                  <a:srgbClr val="7030A0"/>
                </a:solidFill>
                <a:latin typeface="Cambria" panose="02040503050406030204" pitchFamily="18" charset="0"/>
                <a:ea typeface="Cambria" panose="02040503050406030204" pitchFamily="18" charset="0"/>
              </a:rPr>
              <a:t>"You are my Son, today I have begotten you“ [Psalm  2:7b] </a:t>
            </a:r>
          </a:p>
          <a:p>
            <a:pPr marL="173038" indent="0">
              <a:buNone/>
            </a:pPr>
            <a:r>
              <a:rPr lang="en-US" sz="3600" baseline="30000" dirty="0">
                <a:latin typeface="Candara" panose="020E0502030303020204" pitchFamily="34" charset="0"/>
                <a:ea typeface="Cambria" panose="02040503050406030204" pitchFamily="18" charset="0"/>
              </a:rPr>
              <a:t>6</a:t>
            </a:r>
            <a:r>
              <a:rPr lang="en-US" sz="3600" i="1" dirty="0">
                <a:solidFill>
                  <a:srgbClr val="000099"/>
                </a:solidFill>
                <a:latin typeface="Cambria" panose="02040503050406030204" pitchFamily="18" charset="0"/>
                <a:ea typeface="Cambria" panose="02040503050406030204" pitchFamily="18" charset="0"/>
              </a:rPr>
              <a:t> as he says also in another place, </a:t>
            </a:r>
          </a:p>
          <a:p>
            <a:pPr marL="630238" lvl="1" indent="0">
              <a:buNone/>
            </a:pPr>
            <a:r>
              <a:rPr lang="en-US" sz="3200" i="1" dirty="0">
                <a:solidFill>
                  <a:srgbClr val="7030A0"/>
                </a:solidFill>
                <a:latin typeface="Cambria" panose="02040503050406030204" pitchFamily="18" charset="0"/>
                <a:ea typeface="Cambria" panose="02040503050406030204" pitchFamily="18" charset="0"/>
              </a:rPr>
              <a:t>"You are a priest forever, after the order of Melchizedek." [Ps 110:4b]</a:t>
            </a:r>
          </a:p>
        </p:txBody>
      </p:sp>
    </p:spTree>
    <p:extLst>
      <p:ext uri="{BB962C8B-B14F-4D97-AF65-F5344CB8AC3E}">
        <p14:creationId xmlns:p14="http://schemas.microsoft.com/office/powerpoint/2010/main" val="129049844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ED62C-2914-437D-8989-084E79153785}"/>
              </a:ext>
            </a:extLst>
          </p:cNvPr>
          <p:cNvSpPr>
            <a:spLocks noGrp="1"/>
          </p:cNvSpPr>
          <p:nvPr>
            <p:ph type="title"/>
          </p:nvPr>
        </p:nvSpPr>
        <p:spPr>
          <a:xfrm>
            <a:off x="0" y="0"/>
            <a:ext cx="9144000" cy="1326470"/>
          </a:xfrm>
        </p:spPr>
        <p:txBody>
          <a:bodyPr/>
          <a:lstStyle/>
          <a:p>
            <a:r>
              <a:rPr lang="en-US" dirty="0">
                <a:solidFill>
                  <a:srgbClr val="002060"/>
                </a:solidFill>
              </a:rPr>
              <a:t>Jesus Was Appointed By God to Be Our High Priest (5:1-10)</a:t>
            </a:r>
          </a:p>
        </p:txBody>
      </p:sp>
      <p:sp>
        <p:nvSpPr>
          <p:cNvPr id="3" name="Content Placeholder 2">
            <a:extLst>
              <a:ext uri="{FF2B5EF4-FFF2-40B4-BE49-F238E27FC236}">
                <a16:creationId xmlns:a16="http://schemas.microsoft.com/office/drawing/2014/main" id="{155ABB83-AA25-4D93-BCCF-ECE34B7F1419}"/>
              </a:ext>
            </a:extLst>
          </p:cNvPr>
          <p:cNvSpPr>
            <a:spLocks noGrp="1"/>
          </p:cNvSpPr>
          <p:nvPr>
            <p:ph idx="1"/>
          </p:nvPr>
        </p:nvSpPr>
        <p:spPr>
          <a:xfrm>
            <a:off x="361051" y="1722838"/>
            <a:ext cx="8398352" cy="5093955"/>
          </a:xfrm>
        </p:spPr>
        <p:txBody>
          <a:bodyPr>
            <a:normAutofit/>
          </a:bodyPr>
          <a:lstStyle/>
          <a:p>
            <a:pPr marL="173038" indent="0">
              <a:buNone/>
            </a:pPr>
            <a:r>
              <a:rPr lang="en-US" baseline="30000" dirty="0">
                <a:latin typeface="Candara" panose="020E0502030303020204" pitchFamily="34" charset="0"/>
                <a:ea typeface="Cambria" panose="02040503050406030204" pitchFamily="18" charset="0"/>
              </a:rPr>
              <a:t>7</a:t>
            </a:r>
            <a:r>
              <a:rPr lang="en-US" i="1" dirty="0">
                <a:solidFill>
                  <a:srgbClr val="000099"/>
                </a:solidFill>
                <a:latin typeface="Cambria" panose="02040503050406030204" pitchFamily="18" charset="0"/>
                <a:ea typeface="Cambria" panose="02040503050406030204" pitchFamily="18" charset="0"/>
              </a:rPr>
              <a:t> In the days of his flesh, Jesus offered up prayers and supplications, with loud cries and tears, to him who was able to save him from death, and he was heard because of his reverence. </a:t>
            </a:r>
            <a:r>
              <a:rPr lang="en-US" baseline="30000" dirty="0">
                <a:latin typeface="Candara" panose="020E0502030303020204" pitchFamily="34" charset="0"/>
                <a:ea typeface="Cambria" panose="02040503050406030204" pitchFamily="18" charset="0"/>
              </a:rPr>
              <a:t>8</a:t>
            </a:r>
            <a:r>
              <a:rPr lang="en-US" i="1" dirty="0">
                <a:solidFill>
                  <a:srgbClr val="000099"/>
                </a:solidFill>
                <a:latin typeface="Cambria" panose="02040503050406030204" pitchFamily="18" charset="0"/>
                <a:ea typeface="Cambria" panose="02040503050406030204" pitchFamily="18" charset="0"/>
              </a:rPr>
              <a:t> Although he was a son, he learned obedience through what he suffered. </a:t>
            </a:r>
            <a:r>
              <a:rPr lang="en-US" baseline="30000" dirty="0">
                <a:latin typeface="Candara" panose="020E0502030303020204" pitchFamily="34" charset="0"/>
                <a:ea typeface="Cambria" panose="02040503050406030204" pitchFamily="18" charset="0"/>
              </a:rPr>
              <a:t>9</a:t>
            </a:r>
            <a:r>
              <a:rPr lang="en-US" i="1" dirty="0">
                <a:solidFill>
                  <a:srgbClr val="000099"/>
                </a:solidFill>
                <a:latin typeface="Cambria" panose="02040503050406030204" pitchFamily="18" charset="0"/>
                <a:ea typeface="Cambria" panose="02040503050406030204" pitchFamily="18" charset="0"/>
              </a:rPr>
              <a:t> And being made perfect, he became the source of eternal salvation to all who obey him, </a:t>
            </a:r>
            <a:r>
              <a:rPr lang="en-US" baseline="30000" dirty="0">
                <a:latin typeface="Candara" panose="020E0502030303020204" pitchFamily="34" charset="0"/>
                <a:ea typeface="Cambria" panose="02040503050406030204" pitchFamily="18" charset="0"/>
              </a:rPr>
              <a:t>10</a:t>
            </a:r>
            <a:r>
              <a:rPr lang="en-US" i="1" dirty="0">
                <a:solidFill>
                  <a:srgbClr val="000099"/>
                </a:solidFill>
                <a:latin typeface="Cambria" panose="02040503050406030204" pitchFamily="18" charset="0"/>
                <a:ea typeface="Cambria" panose="02040503050406030204" pitchFamily="18" charset="0"/>
              </a:rPr>
              <a:t> being designated by God a high priest after the order of Melchizedek. </a:t>
            </a:r>
            <a:endParaRPr lang="en-US" i="1" dirty="0">
              <a:solidFill>
                <a:srgbClr val="7030A0"/>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73887057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0"/>
            <a:ext cx="9144000" cy="1577633"/>
          </a:xfrm>
        </p:spPr>
        <p:txBody>
          <a:bodyPr/>
          <a:lstStyle/>
          <a:p>
            <a:r>
              <a:rPr lang="en-US" sz="4000" dirty="0">
                <a:solidFill>
                  <a:srgbClr val="002060"/>
                </a:solidFill>
              </a:rPr>
              <a:t>Jesus Was Appointed By God as the Perfect High Priest (5:1-10)</a:t>
            </a:r>
            <a:br>
              <a:rPr lang="en-US" sz="4000" dirty="0">
                <a:solidFill>
                  <a:srgbClr val="002060"/>
                </a:solidFill>
              </a:rPr>
            </a:br>
            <a:r>
              <a:rPr lang="en-US" sz="3200" dirty="0">
                <a:solidFill>
                  <a:srgbClr val="002060"/>
                </a:solidFill>
              </a:rPr>
              <a:t>- High Level Overview -</a:t>
            </a:r>
            <a:endParaRPr lang="en-US" sz="4000" dirty="0">
              <a:solidFill>
                <a:srgbClr val="002060"/>
              </a:solidFill>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78637" y="1656124"/>
            <a:ext cx="8673064" cy="4832544"/>
          </a:xfrm>
        </p:spPr>
        <p:txBody>
          <a:bodyPr>
            <a:normAutofit fontScale="85000" lnSpcReduction="20000"/>
          </a:bodyPr>
          <a:lstStyle/>
          <a:p>
            <a:r>
              <a:rPr lang="en-US" sz="3300" b="1" i="1" dirty="0"/>
              <a:t>Universal</a:t>
            </a:r>
            <a:r>
              <a:rPr lang="en-US" sz="3300" b="1" dirty="0"/>
              <a:t> Principles of High Priesthood (5:1–4)</a:t>
            </a:r>
          </a:p>
          <a:p>
            <a:pPr lvl="1"/>
            <a:r>
              <a:rPr lang="en-US" dirty="0"/>
              <a:t>These verses are axiomatic in that they draw on universally understood (within a biblical framework) principles related to the office of high priest. As such they do not address </a:t>
            </a:r>
            <a:r>
              <a:rPr lang="en-US" b="1" i="1" dirty="0"/>
              <a:t>Jesus</a:t>
            </a:r>
            <a:r>
              <a:rPr lang="en-US" dirty="0"/>
              <a:t>’ priesthood but rather the office of high priest as designed under the </a:t>
            </a:r>
            <a:r>
              <a:rPr lang="en-US" b="1" i="1" dirty="0"/>
              <a:t>old covenant</a:t>
            </a:r>
            <a:r>
              <a:rPr lang="en-US" dirty="0"/>
              <a:t>. The last of these principles shows that one becomes a high priest </a:t>
            </a:r>
            <a:r>
              <a:rPr lang="en-US" b="1" i="1" dirty="0"/>
              <a:t>only</a:t>
            </a:r>
            <a:r>
              <a:rPr lang="en-US" dirty="0"/>
              <a:t> by </a:t>
            </a:r>
            <a:r>
              <a:rPr lang="en-US" b="1" i="1" dirty="0"/>
              <a:t>God’s appointment</a:t>
            </a:r>
            <a:r>
              <a:rPr lang="en-US" dirty="0"/>
              <a:t>. </a:t>
            </a:r>
          </a:p>
          <a:p>
            <a:r>
              <a:rPr lang="en-US" sz="3300" b="1" dirty="0"/>
              <a:t>The Appointment of </a:t>
            </a:r>
            <a:r>
              <a:rPr lang="en-US" sz="3300" b="1" i="1" dirty="0"/>
              <a:t>Christ</a:t>
            </a:r>
            <a:r>
              <a:rPr lang="en-US" sz="3300" b="1" dirty="0"/>
              <a:t> as High Priest (5:5–6)</a:t>
            </a:r>
          </a:p>
          <a:p>
            <a:pPr lvl="1"/>
            <a:r>
              <a:rPr lang="en-US" dirty="0"/>
              <a:t>As the next step in the discussion, verses 5–6 proclaim that Christ has been </a:t>
            </a:r>
            <a:r>
              <a:rPr lang="en-US" b="1" i="1" dirty="0"/>
              <a:t>appointed</a:t>
            </a:r>
            <a:r>
              <a:rPr lang="en-US" dirty="0"/>
              <a:t> as high priest by God. This is shown by using </a:t>
            </a:r>
            <a:r>
              <a:rPr lang="en-US" b="1" i="1" dirty="0"/>
              <a:t>two</a:t>
            </a:r>
            <a:r>
              <a:rPr lang="en-US" dirty="0"/>
              <a:t> OT quotations: Psalm 2:7 and Psalm 110:4. </a:t>
            </a:r>
          </a:p>
          <a:p>
            <a:r>
              <a:rPr lang="en-US" sz="3300" b="1" dirty="0"/>
              <a:t>The </a:t>
            </a:r>
            <a:r>
              <a:rPr lang="en-US" sz="3300" b="1" i="1" dirty="0"/>
              <a:t>Path</a:t>
            </a:r>
            <a:r>
              <a:rPr lang="en-US" sz="3300" b="1" dirty="0"/>
              <a:t> to Christ’s Appointment (5:7–10)</a:t>
            </a:r>
          </a:p>
          <a:p>
            <a:pPr lvl="1"/>
            <a:r>
              <a:rPr lang="en-US" dirty="0"/>
              <a:t>The unit concludes with a powerful treatment on what might be called the “path of appointment” that the Son had to walk in order to qualify for being designated high priest by God—a path of obedience to suffering and death.</a:t>
            </a:r>
          </a:p>
        </p:txBody>
      </p:sp>
      <p:sp>
        <p:nvSpPr>
          <p:cNvPr id="6" name="TextBox 5">
            <a:extLst>
              <a:ext uri="{FF2B5EF4-FFF2-40B4-BE49-F238E27FC236}">
                <a16:creationId xmlns:a16="http://schemas.microsoft.com/office/drawing/2014/main" id="{A48EED75-CAE2-4CE9-8DEF-CF77722B6015}"/>
              </a:ext>
            </a:extLst>
          </p:cNvPr>
          <p:cNvSpPr txBox="1"/>
          <p:nvPr/>
        </p:nvSpPr>
        <p:spPr>
          <a:xfrm>
            <a:off x="-29434" y="6488668"/>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a:t>
            </a:r>
            <a:r>
              <a:rPr lang="en-US" dirty="0"/>
              <a:t>186</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5660490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2"/>
            <a:ext cx="9144000" cy="1295072"/>
          </a:xfrm>
          <a:solidFill>
            <a:schemeClr val="bg1"/>
          </a:solidFill>
          <a:ln w="25400">
            <a:solidFill>
              <a:srgbClr val="000099"/>
            </a:solidFill>
          </a:ln>
        </p:spPr>
        <p:txBody>
          <a:bodyPr/>
          <a:lstStyle/>
          <a:p>
            <a:pPr marL="173038" marR="0" lvl="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every high priest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chosen from among men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is appointed to act on behalf of men in relation to God, to offer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gifts and sacrifices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sins.</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49277" y="1455976"/>
            <a:ext cx="8421900" cy="5032691"/>
          </a:xfrm>
        </p:spPr>
        <p:txBody>
          <a:bodyPr>
            <a:normAutofit fontScale="92500" lnSpcReduction="10000"/>
          </a:bodyPr>
          <a:lstStyle/>
          <a:p>
            <a:r>
              <a:rPr lang="en-US" sz="3200" dirty="0"/>
              <a:t>The author begins by explaining the concept of “</a:t>
            </a:r>
            <a:r>
              <a:rPr lang="en-US" i="1" dirty="0">
                <a:solidFill>
                  <a:srgbClr val="000099"/>
                </a:solidFill>
                <a:latin typeface="Cambria" panose="02040503050406030204" pitchFamily="18" charset="0"/>
                <a:ea typeface="Cambria" panose="02040503050406030204" pitchFamily="18" charset="0"/>
              </a:rPr>
              <a:t>high priest</a:t>
            </a:r>
            <a:r>
              <a:rPr lang="en-US" sz="3200" dirty="0"/>
              <a:t>” as found in the </a:t>
            </a:r>
            <a:r>
              <a:rPr lang="en-US" sz="3200" b="1" i="1" dirty="0"/>
              <a:t>Old Testament</a:t>
            </a:r>
            <a:r>
              <a:rPr lang="en-US" sz="3200" dirty="0"/>
              <a:t>.</a:t>
            </a:r>
          </a:p>
          <a:p>
            <a:r>
              <a:rPr lang="en-US" dirty="0"/>
              <a:t>High priests were “</a:t>
            </a:r>
            <a:r>
              <a:rPr lang="en-US" i="1" dirty="0">
                <a:solidFill>
                  <a:srgbClr val="000099"/>
                </a:solidFill>
                <a:latin typeface="Cambria" panose="02040503050406030204" pitchFamily="18" charset="0"/>
                <a:ea typeface="Cambria" panose="02040503050406030204" pitchFamily="18" charset="0"/>
              </a:rPr>
              <a:t>chosen from among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men</a:t>
            </a:r>
            <a:r>
              <a:rPr lang="en-US" dirty="0"/>
              <a:t>” and were appointed to represent human beings before God with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gifts and sacrifices</a:t>
            </a:r>
            <a:r>
              <a:rPr lang="en-US" dirty="0"/>
              <a:t>” that atone for sins.</a:t>
            </a:r>
          </a:p>
          <a:p>
            <a:r>
              <a:rPr lang="en-US" sz="3200" dirty="0"/>
              <a:t>An angel, for example, would not qualify for the office since it was restricted to human beings.</a:t>
            </a:r>
          </a:p>
          <a:p>
            <a:r>
              <a:rPr lang="en-US" dirty="0"/>
              <a:t>High priests must be human beings since they are chosen to </a:t>
            </a:r>
            <a:r>
              <a:rPr lang="en-US" b="1" i="1" dirty="0"/>
              <a:t>represent</a:t>
            </a:r>
            <a:r>
              <a:rPr lang="en-US" dirty="0"/>
              <a:t> human beings </a:t>
            </a:r>
            <a:r>
              <a:rPr lang="en-US" b="1" i="1" dirty="0"/>
              <a:t>before God</a:t>
            </a:r>
            <a:r>
              <a:rPr lang="en-US" dirty="0"/>
              <a:t>.</a:t>
            </a:r>
          </a:p>
          <a:p>
            <a:r>
              <a:rPr lang="en-US" sz="3200" dirty="0"/>
              <a:t>In other words they have a special privilege and responsibility to serve as </a:t>
            </a:r>
            <a:r>
              <a:rPr lang="en-US" sz="3200" b="1" i="1" dirty="0"/>
              <a:t>mediators</a:t>
            </a:r>
            <a:r>
              <a:rPr lang="en-US" sz="3200" dirty="0"/>
              <a:t> between human beings and God.</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157-158 </a:t>
            </a:r>
          </a:p>
        </p:txBody>
      </p:sp>
    </p:spTree>
    <p:extLst>
      <p:ext uri="{BB962C8B-B14F-4D97-AF65-F5344CB8AC3E}">
        <p14:creationId xmlns:p14="http://schemas.microsoft.com/office/powerpoint/2010/main" val="378936640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2"/>
            <a:ext cx="9144000" cy="1004661"/>
          </a:xfrm>
          <a:solidFill>
            <a:schemeClr val="bg1"/>
          </a:solidFill>
          <a:ln w="25400">
            <a:solidFill>
              <a:srgbClr val="000099"/>
            </a:solidFill>
          </a:ln>
        </p:spPr>
        <p:txBody>
          <a:bodyPr/>
          <a:lstStyle/>
          <a:p>
            <a:pPr marL="173038" marR="0" lvl="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He can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deal gently</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with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ignorant</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wayward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since he himself is beset with weakness.</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6863" y="1075303"/>
            <a:ext cx="8684838" cy="5413364"/>
          </a:xfrm>
        </p:spPr>
        <p:txBody>
          <a:bodyPr>
            <a:normAutofit fontScale="85000" lnSpcReduction="20000"/>
          </a:bodyPr>
          <a:lstStyle/>
          <a:p>
            <a:r>
              <a:rPr lang="en-US" sz="3200" dirty="0"/>
              <a:t>This verse describes the </a:t>
            </a:r>
            <a:r>
              <a:rPr lang="en-US" sz="3200" b="1" i="1" dirty="0"/>
              <a:t>solidarity</a:t>
            </a:r>
            <a:r>
              <a:rPr lang="en-US" sz="3200" dirty="0"/>
              <a:t> of the high priest with human beings he represents before God.</a:t>
            </a:r>
          </a:p>
          <a:p>
            <a:r>
              <a:rPr lang="en-US" dirty="0"/>
              <a:t>The high priest does not belong to a different class of humanity.</a:t>
            </a:r>
          </a:p>
          <a:p>
            <a:r>
              <a:rPr lang="en-US" sz="3200" dirty="0"/>
              <a:t>He is able to relate and minister to those who are ignorant and led astray since he </a:t>
            </a:r>
            <a:r>
              <a:rPr lang="en-US" dirty="0"/>
              <a:t>also was stained </a:t>
            </a:r>
            <a:r>
              <a:rPr lang="en-US" sz="3200" dirty="0"/>
              <a:t>with sin.</a:t>
            </a:r>
          </a:p>
          <a:p>
            <a:r>
              <a:rPr lang="en-US" sz="3200" dirty="0"/>
              <a:t>The verb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deal gently</a:t>
            </a:r>
            <a:r>
              <a:rPr lang="en-US" sz="3200" dirty="0"/>
              <a:t>” indicates that the priests avoided anger (at least ideally), since they themselves were sinners.</a:t>
            </a:r>
          </a:p>
          <a:p>
            <a:r>
              <a:rPr lang="en-US" dirty="0"/>
              <a:t>Those who are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ignorant</a:t>
            </a:r>
            <a:r>
              <a:rPr lang="en-US" dirty="0"/>
              <a:t>” probably refers to those who committed sins </a:t>
            </a:r>
            <a:r>
              <a:rPr lang="en-US" b="1" i="1" dirty="0"/>
              <a:t>unintentionally</a:t>
            </a:r>
            <a:r>
              <a:rPr lang="en-US" dirty="0"/>
              <a:t> (Lev 4:2, 13; 5:18; Num 5:22-29) and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wayward</a:t>
            </a:r>
            <a:r>
              <a:rPr lang="en-US" dirty="0"/>
              <a:t>” to those wandering from the things of God.</a:t>
            </a:r>
          </a:p>
          <a:p>
            <a:r>
              <a:rPr lang="en-US" sz="3200" b="1" i="1" dirty="0"/>
              <a:t>Defiant</a:t>
            </a:r>
            <a:r>
              <a:rPr lang="en-US" sz="3200" dirty="0"/>
              <a:t> sins are not included here, for such sins are equivalent to the apostasy against which the author warns, and makes clear there is </a:t>
            </a:r>
            <a:r>
              <a:rPr lang="en-US" sz="3200" b="1" i="1" dirty="0"/>
              <a:t>no forgiveness</a:t>
            </a:r>
            <a:r>
              <a:rPr lang="en-US" sz="3200" dirty="0"/>
              <a:t> for such rebellion (see Num 15:30-31; Deut 17:12-13)</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158-159 </a:t>
            </a:r>
          </a:p>
        </p:txBody>
      </p:sp>
    </p:spTree>
    <p:extLst>
      <p:ext uri="{BB962C8B-B14F-4D97-AF65-F5344CB8AC3E}">
        <p14:creationId xmlns:p14="http://schemas.microsoft.com/office/powerpoint/2010/main" val="84412858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1"/>
            <a:ext cx="9144000" cy="1518767"/>
          </a:xfrm>
        </p:spPr>
        <p:txBody>
          <a:bodyPr/>
          <a:lstStyle/>
          <a:p>
            <a:r>
              <a:rPr lang="en-US" sz="6000" dirty="0"/>
              <a:t>Outline of Hebrews</a:t>
            </a:r>
            <a:br>
              <a:rPr lang="en-US" sz="6000" dirty="0"/>
            </a:br>
            <a:r>
              <a:rPr lang="en-US" sz="4400" dirty="0"/>
              <a:t>“Jesus is Better”</a:t>
            </a:r>
            <a:endParaRPr lang="en-US" sz="6000" dirty="0"/>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154092" y="1593332"/>
            <a:ext cx="8835816" cy="5264668"/>
          </a:xfrm>
        </p:spPr>
        <p:txBody>
          <a:bodyPr>
            <a:normAutofit/>
          </a:bodyPr>
          <a:lstStyle/>
          <a:p>
            <a:pPr marL="571500" indent="-571500">
              <a:buFont typeface="+mj-lt"/>
              <a:buAutoNum type="romanUcPeriod"/>
            </a:pPr>
            <a:r>
              <a:rPr lang="en-US" sz="3500" b="1" dirty="0"/>
              <a:t>Jesus Is Better Than the OT Prophets (1:1-4)</a:t>
            </a:r>
          </a:p>
          <a:p>
            <a:pPr marL="571500" indent="-571500">
              <a:buFont typeface="+mj-lt"/>
              <a:buAutoNum type="romanUcPeriod"/>
            </a:pPr>
            <a:r>
              <a:rPr lang="en-US" sz="3500" b="1" dirty="0"/>
              <a:t>Jesus Is Better Than the Angels (1:5-2:18)</a:t>
            </a:r>
          </a:p>
          <a:p>
            <a:pPr marL="571500" indent="-571500">
              <a:buFont typeface="+mj-lt"/>
              <a:buAutoNum type="romanUcPeriod" startAt="3"/>
            </a:pPr>
            <a:r>
              <a:rPr lang="en-US" sz="3500" b="1" dirty="0"/>
              <a:t>Jesus Is Better Than Moses (3:1-4:13)</a:t>
            </a:r>
          </a:p>
          <a:p>
            <a:pPr marL="571500" indent="-571500">
              <a:buFont typeface="+mj-lt"/>
              <a:buAutoNum type="romanUcPeriod" startAt="4"/>
            </a:pPr>
            <a:r>
              <a:rPr lang="en-US" sz="3500" b="1" dirty="0"/>
              <a:t>Jesus’ Priesthood Is Better Than the Levitical Priesthood (4:14-10:18)</a:t>
            </a:r>
          </a:p>
        </p:txBody>
      </p:sp>
    </p:spTree>
    <p:extLst>
      <p:ext uri="{BB962C8B-B14F-4D97-AF65-F5344CB8AC3E}">
        <p14:creationId xmlns:p14="http://schemas.microsoft.com/office/powerpoint/2010/main" val="11336145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3"/>
            <a:ext cx="9144000" cy="1491294"/>
          </a:xfrm>
          <a:solidFill>
            <a:schemeClr val="bg1"/>
          </a:solidFill>
          <a:ln w="25400">
            <a:solidFill>
              <a:srgbClr val="000099"/>
            </a:solidFill>
          </a:ln>
        </p:spPr>
        <p:txBody>
          <a:bodyPr/>
          <a:lstStyle/>
          <a:p>
            <a:pPr marL="173038" marR="0" lvl="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…he himself is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beset with weakness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j-cs"/>
              </a:rPr>
              <a:t>3</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j-cs"/>
              </a:rPr>
              <a:t> Because of this he is obligated to offer sacrifice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j-cs"/>
              </a:rPr>
              <a:t>for his own sins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j-cs"/>
              </a:rPr>
              <a:t>just as he does for those of the people.</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33579" y="1648275"/>
            <a:ext cx="8453295" cy="4840391"/>
          </a:xfrm>
        </p:spPr>
        <p:txBody>
          <a:bodyPr>
            <a:normAutofit/>
          </a:bodyPr>
          <a:lstStyle/>
          <a:p>
            <a:r>
              <a:rPr lang="en-US" sz="3200" dirty="0"/>
              <a:t>The high priest is able to identify with those who sin, for he himself is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beset with weakness</a:t>
            </a:r>
            <a:r>
              <a:rPr lang="en-US" sz="3200" dirty="0"/>
              <a:t>”, which, as verse 3 indicates, includes his own sinfulness.</a:t>
            </a:r>
          </a:p>
          <a:p>
            <a:r>
              <a:rPr lang="en-US" dirty="0"/>
              <a:t>Therefore he is required to make an offering  </a:t>
            </a:r>
            <a:r>
              <a:rPr lang="en-US" b="1" i="1" dirty="0"/>
              <a:t>both</a:t>
            </a:r>
            <a:r>
              <a:rPr lang="en-US" dirty="0"/>
              <a:t> “</a:t>
            </a:r>
            <a:r>
              <a:rPr lang="en-US" i="1" dirty="0">
                <a:solidFill>
                  <a:srgbClr val="000099"/>
                </a:solidFill>
                <a:latin typeface="Cambria" panose="02040503050406030204" pitchFamily="18" charset="0"/>
                <a:ea typeface="Cambria" panose="02040503050406030204" pitchFamily="18" charset="0"/>
              </a:rPr>
              <a:t>for his own sins</a:t>
            </a:r>
            <a:r>
              <a:rPr lang="en-US" dirty="0"/>
              <a:t>” and for the sins of the people.</a:t>
            </a:r>
          </a:p>
          <a:p>
            <a:r>
              <a:rPr lang="en-US" sz="3200" dirty="0"/>
              <a:t>So, the high priest is able to deal gently and compassionately with sinners since he shares the same human condition as they do.</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158-159 </a:t>
            </a:r>
          </a:p>
        </p:txBody>
      </p:sp>
    </p:spTree>
    <p:extLst>
      <p:ext uri="{BB962C8B-B14F-4D97-AF65-F5344CB8AC3E}">
        <p14:creationId xmlns:p14="http://schemas.microsoft.com/office/powerpoint/2010/main" val="203971796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2"/>
            <a:ext cx="9144000" cy="941869"/>
          </a:xfrm>
          <a:solidFill>
            <a:schemeClr val="bg1"/>
          </a:solidFill>
          <a:ln w="25400">
            <a:solidFill>
              <a:srgbClr val="000099"/>
            </a:solidFill>
          </a:ln>
        </p:spPr>
        <p:txBody>
          <a:bodyPr/>
          <a:lstStyle/>
          <a:p>
            <a:pPr marL="173038" marR="0" lvl="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no one takes this honor for himself, but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only</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when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called by God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just as Aaron was.</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55089" y="1189112"/>
            <a:ext cx="8543557" cy="5299555"/>
          </a:xfrm>
        </p:spPr>
        <p:txBody>
          <a:bodyPr>
            <a:normAutofit/>
          </a:bodyPr>
          <a:lstStyle/>
          <a:p>
            <a:r>
              <a:rPr lang="en-US" sz="3200" dirty="0"/>
              <a:t>The author of Hebrews next proclaims that the office of high priest is not one for which a person can </a:t>
            </a:r>
            <a:r>
              <a:rPr lang="en-US" sz="3200" b="1" i="1" dirty="0"/>
              <a:t>enlist</a:t>
            </a:r>
            <a:r>
              <a:rPr lang="en-US" sz="3200" dirty="0"/>
              <a:t>; God himself confers the honor by appointment (e.g., Ex. 28:1; Lev. 8:1; Num. 16:5). </a:t>
            </a:r>
          </a:p>
          <a:p>
            <a:r>
              <a:rPr lang="en-US" sz="3200" dirty="0"/>
              <a:t>In other words, the position of high priest derives from </a:t>
            </a:r>
            <a:r>
              <a:rPr lang="en-US" sz="3200" b="1" i="1" dirty="0"/>
              <a:t>divine</a:t>
            </a:r>
            <a:r>
              <a:rPr lang="en-US" sz="3200" dirty="0"/>
              <a:t> rather than </a:t>
            </a:r>
            <a:r>
              <a:rPr lang="en-US" sz="3200" b="1" i="1" dirty="0"/>
              <a:t>human</a:t>
            </a:r>
            <a:r>
              <a:rPr lang="en-US" sz="3200" dirty="0"/>
              <a:t> authority. </a:t>
            </a:r>
          </a:p>
          <a:p>
            <a:r>
              <a:rPr lang="en-US" sz="3200" dirty="0"/>
              <a:t>God initiated the role of high priest, and any high priest thereafter must be “</a:t>
            </a:r>
            <a:r>
              <a:rPr lang="en-US" i="1" dirty="0">
                <a:solidFill>
                  <a:srgbClr val="000099"/>
                </a:solidFill>
                <a:latin typeface="Cambria" panose="02040503050406030204" pitchFamily="18" charset="0"/>
                <a:ea typeface="Cambria" panose="02040503050406030204" pitchFamily="18" charset="0"/>
              </a:rPr>
              <a:t>called by God</a:t>
            </a:r>
            <a:r>
              <a:rPr lang="en-US" sz="3200" dirty="0"/>
              <a:t>” in order to be considered the authentic and authoritative representative for the people before God.</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176</a:t>
            </a:r>
          </a:p>
        </p:txBody>
      </p:sp>
    </p:spTree>
    <p:extLst>
      <p:ext uri="{BB962C8B-B14F-4D97-AF65-F5344CB8AC3E}">
        <p14:creationId xmlns:p14="http://schemas.microsoft.com/office/powerpoint/2010/main" val="262799089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2"/>
            <a:ext cx="9144000" cy="1412805"/>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5</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So also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Christ did not exalt himself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to be made a high priest,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but was appointed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by him who said to him, </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"You are my Son, today I have begotten you“ [Psalm  2:7b] </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49277" y="1565862"/>
            <a:ext cx="8421900" cy="4922806"/>
          </a:xfrm>
        </p:spPr>
        <p:txBody>
          <a:bodyPr>
            <a:normAutofit fontScale="85000" lnSpcReduction="20000"/>
          </a:bodyPr>
          <a:lstStyle/>
          <a:p>
            <a:r>
              <a:rPr lang="en-US" sz="3200" dirty="0"/>
              <a:t>Just as Aaron didn’t appoint himself as high priest, neither did Jesus.</a:t>
            </a:r>
          </a:p>
          <a:p>
            <a:r>
              <a:rPr lang="en-US" dirty="0"/>
              <a:t>Jesus didn’t seek his own glory and exalt himself to high priest.</a:t>
            </a:r>
          </a:p>
          <a:p>
            <a:r>
              <a:rPr lang="en-US" sz="3200" dirty="0"/>
              <a:t>As the Son of God, he </a:t>
            </a:r>
            <a:r>
              <a:rPr lang="en-US" dirty="0"/>
              <a:t>was “</a:t>
            </a:r>
            <a:r>
              <a:rPr lang="en-US" i="1" dirty="0">
                <a:solidFill>
                  <a:srgbClr val="000099"/>
                </a:solidFill>
                <a:latin typeface="Cambria" panose="02040503050406030204" pitchFamily="18" charset="0"/>
                <a:ea typeface="Cambria" panose="02040503050406030204" pitchFamily="18" charset="0"/>
              </a:rPr>
              <a:t>appointed</a:t>
            </a:r>
            <a:r>
              <a:rPr lang="en-US" dirty="0"/>
              <a:t>” by God as the words of Psalm 2 attest.</a:t>
            </a:r>
          </a:p>
          <a:p>
            <a:r>
              <a:rPr lang="en-US" sz="3200" dirty="0"/>
              <a:t>The </a:t>
            </a:r>
            <a:r>
              <a:rPr lang="en-US" sz="3200" b="1" i="1" dirty="0"/>
              <a:t>humility</a:t>
            </a:r>
            <a:r>
              <a:rPr lang="en-US" sz="3200" dirty="0"/>
              <a:t> of Jesus comes to the forefront here.</a:t>
            </a:r>
          </a:p>
          <a:p>
            <a:r>
              <a:rPr lang="en-US" dirty="0"/>
              <a:t>He didn’t seek his own glory, but the glory of God (cf. John 8:50, 54), and God exalted him and appointed him as high priest because  rather than pursuing his </a:t>
            </a:r>
            <a:r>
              <a:rPr lang="en-US" b="1" i="1" dirty="0"/>
              <a:t>own</a:t>
            </a:r>
            <a:r>
              <a:rPr lang="en-US" dirty="0"/>
              <a:t> honor, he sought the glory of God.</a:t>
            </a:r>
          </a:p>
          <a:p>
            <a:r>
              <a:rPr lang="en-US" sz="3200" dirty="0"/>
              <a:t>For proof that God anointed Jesus as high priest, the author appeals to Psalm 2, a verse that he cited in Heb 1:5 to support Jesus’ superiority to the angels as the Son.</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160-161 </a:t>
            </a:r>
          </a:p>
        </p:txBody>
      </p:sp>
    </p:spTree>
    <p:extLst>
      <p:ext uri="{BB962C8B-B14F-4D97-AF65-F5344CB8AC3E}">
        <p14:creationId xmlns:p14="http://schemas.microsoft.com/office/powerpoint/2010/main" val="324686704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2"/>
            <a:ext cx="9144000" cy="1412805"/>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5</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So also Christ did not exalt himself to be made a high priest, but was appointed by him who said to him, </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a:t>
            </a:r>
            <a:r>
              <a:rPr kumimoji="0" lang="en-US" sz="280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You are my Son</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 today I have begotten you“ [Psalm  2:7b] </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49277" y="1565862"/>
            <a:ext cx="8421900" cy="4922806"/>
          </a:xfrm>
        </p:spPr>
        <p:txBody>
          <a:bodyPr>
            <a:normAutofit fontScale="85000" lnSpcReduction="20000"/>
          </a:bodyPr>
          <a:lstStyle/>
          <a:p>
            <a:r>
              <a:rPr lang="en-US" sz="3200" dirty="0"/>
              <a:t>It’s a bit surprising that the author turns to Psalm 2:7, for the text says </a:t>
            </a:r>
            <a:r>
              <a:rPr lang="en-US" sz="3200" b="1" i="1" dirty="0"/>
              <a:t>nothing</a:t>
            </a:r>
            <a:r>
              <a:rPr lang="en-US" sz="3200" dirty="0"/>
              <a:t> about Jesus as </a:t>
            </a:r>
            <a:r>
              <a:rPr lang="en-US" sz="3200" b="1" i="1" dirty="0"/>
              <a:t>priest</a:t>
            </a:r>
            <a:r>
              <a:rPr lang="en-US" sz="3200" dirty="0"/>
              <a:t>; it emphasizes his </a:t>
            </a:r>
            <a:r>
              <a:rPr lang="en-US" sz="3200" b="1" i="1" dirty="0"/>
              <a:t>kingship</a:t>
            </a:r>
            <a:r>
              <a:rPr lang="en-US" sz="3200" dirty="0"/>
              <a:t> instead.</a:t>
            </a:r>
          </a:p>
          <a:p>
            <a:r>
              <a:rPr lang="en-US" dirty="0"/>
              <a:t>The author </a:t>
            </a:r>
            <a:r>
              <a:rPr lang="en-US" b="1" i="1" dirty="0"/>
              <a:t>may</a:t>
            </a:r>
            <a:r>
              <a:rPr lang="en-US" dirty="0"/>
              <a:t> have quoted Psalm 2:7 because Jesus is a priest-king like Melchizedek.</a:t>
            </a:r>
          </a:p>
          <a:p>
            <a:r>
              <a:rPr lang="en-US" sz="3200" dirty="0"/>
              <a:t>In other words, Jesus is a particular kind of priest, a priest who serves as king just as Melchizedek did.</a:t>
            </a:r>
          </a:p>
          <a:p>
            <a:r>
              <a:rPr lang="en-US" dirty="0"/>
              <a:t>Scholars have long discussed </a:t>
            </a:r>
            <a:r>
              <a:rPr lang="en-US" b="1" i="1" dirty="0"/>
              <a:t>when</a:t>
            </a:r>
            <a:r>
              <a:rPr lang="en-US" dirty="0"/>
              <a:t> Jesus became high priest, but the author of Hebrews doesn’t tell us precisely when Jesus’ priestly ministry began.</a:t>
            </a:r>
          </a:p>
          <a:p>
            <a:r>
              <a:rPr lang="en-US" sz="3200" dirty="0"/>
              <a:t>Clearly Jesus’ obedience and earthly ministry were crucial for his priestly sacrifice and, i</a:t>
            </a:r>
            <a:r>
              <a:rPr lang="en-US" dirty="0"/>
              <a:t>t is certainly the case that Jesus, upon his exaltation, was installed as heavenly high priest.</a:t>
            </a:r>
            <a:endParaRPr lang="en-US" sz="3200"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160-161 </a:t>
            </a:r>
          </a:p>
        </p:txBody>
      </p:sp>
    </p:spTree>
    <p:extLst>
      <p:ext uri="{BB962C8B-B14F-4D97-AF65-F5344CB8AC3E}">
        <p14:creationId xmlns:p14="http://schemas.microsoft.com/office/powerpoint/2010/main" val="216911772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2"/>
            <a:ext cx="9144000" cy="1094923"/>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6</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as he says also in another place, </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"You are a priest forever, after the order of Melchizedek." [Ps 110:4b]</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49277" y="1287224"/>
            <a:ext cx="8421900" cy="5201444"/>
          </a:xfrm>
        </p:spPr>
        <p:txBody>
          <a:bodyPr>
            <a:normAutofit fontScale="92500" lnSpcReduction="20000"/>
          </a:bodyPr>
          <a:lstStyle/>
          <a:p>
            <a:r>
              <a:rPr lang="en-US" dirty="0"/>
              <a:t>Here we have the first mention of “</a:t>
            </a:r>
            <a:r>
              <a:rPr lang="en-US" i="1" dirty="0">
                <a:solidFill>
                  <a:srgbClr val="7030A0"/>
                </a:solidFill>
                <a:latin typeface="Cambria" panose="02040503050406030204" pitchFamily="18" charset="0"/>
                <a:ea typeface="Cambria" panose="02040503050406030204" pitchFamily="18" charset="0"/>
              </a:rPr>
              <a:t>Melchizedek</a:t>
            </a:r>
            <a:r>
              <a:rPr lang="en-US" dirty="0"/>
              <a:t>” in this letter.</a:t>
            </a:r>
          </a:p>
          <a:p>
            <a:r>
              <a:rPr lang="en-US" sz="3200" dirty="0"/>
              <a:t>Jesus’ appointment as high priest is confirmed by Psalm 110:4, wher</a:t>
            </a:r>
            <a:r>
              <a:rPr lang="en-US" dirty="0"/>
              <a:t>e David prophesies that the one who is his Lord (Psalm 110:1) is also a priest forever according to the order of Melchizedek.</a:t>
            </a:r>
          </a:p>
          <a:p>
            <a:r>
              <a:rPr lang="en-US" sz="3200" dirty="0"/>
              <a:t>Melchi</a:t>
            </a:r>
            <a:r>
              <a:rPr lang="en-US" dirty="0"/>
              <a:t>zedek first appears in the biblical story in Gen 14:18-20 where Abraham gives him a tenth of the spoils won in battle and </a:t>
            </a:r>
            <a:r>
              <a:rPr lang="en-US" sz="3200" dirty="0"/>
              <a:t>Melchi</a:t>
            </a:r>
            <a:r>
              <a:rPr lang="en-US" dirty="0"/>
              <a:t>zedek blesses him.</a:t>
            </a:r>
          </a:p>
          <a:p>
            <a:r>
              <a:rPr lang="en-US" sz="3200" dirty="0"/>
              <a:t>Melchi</a:t>
            </a:r>
            <a:r>
              <a:rPr lang="en-US" dirty="0"/>
              <a:t>zedek then vanishes from the scene until his name suddenly appears in Psalm 110:4. In fact this is the only other text in the OT that </a:t>
            </a:r>
            <a:r>
              <a:rPr lang="en-US" b="1" i="1" dirty="0"/>
              <a:t>mentions</a:t>
            </a:r>
            <a:r>
              <a:rPr lang="en-US" dirty="0"/>
              <a:t> this mysterious and puzzling character.</a:t>
            </a:r>
            <a:endParaRPr lang="en-US" sz="3200"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160-161 </a:t>
            </a:r>
          </a:p>
        </p:txBody>
      </p:sp>
    </p:spTree>
    <p:extLst>
      <p:ext uri="{BB962C8B-B14F-4D97-AF65-F5344CB8AC3E}">
        <p14:creationId xmlns:p14="http://schemas.microsoft.com/office/powerpoint/2010/main" val="298910092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2"/>
            <a:ext cx="9144000" cy="1094923"/>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6</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as he says also in another place, </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a:t>
            </a:r>
            <a:r>
              <a:rPr kumimoji="0" lang="en-US" sz="280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You are a priest </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forever, after the order of Melchizedek." [Ps 110:4b]</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49277" y="1287224"/>
            <a:ext cx="8421900" cy="5201444"/>
          </a:xfrm>
        </p:spPr>
        <p:txBody>
          <a:bodyPr>
            <a:normAutofit fontScale="85000" lnSpcReduction="20000"/>
          </a:bodyPr>
          <a:lstStyle/>
          <a:p>
            <a:r>
              <a:rPr lang="en-US" sz="3200" dirty="0"/>
              <a:t>When we consider the context of Psalm 110, it is clear that David prophesies about the coming future king, for he will sit at God’s right hand, ruling and reigning (110:1)</a:t>
            </a:r>
          </a:p>
          <a:p>
            <a:r>
              <a:rPr lang="en-US" dirty="0"/>
              <a:t>He will rule with his “scepter” over his enemies (110:2)</a:t>
            </a:r>
          </a:p>
          <a:p>
            <a:r>
              <a:rPr lang="en-US" sz="3200" dirty="0"/>
              <a:t>He will crush and destroy his enemies (110:5-7).</a:t>
            </a:r>
          </a:p>
          <a:p>
            <a:r>
              <a:rPr lang="en-US" dirty="0"/>
              <a:t>The king is certainly a Davidic king, fulfilling the promise of a future Davidic ruler (cf. e.g., Psalm 89, 132).</a:t>
            </a:r>
          </a:p>
          <a:p>
            <a:r>
              <a:rPr lang="en-US" sz="3200" dirty="0"/>
              <a:t>Psalm 110:4, however adds </a:t>
            </a:r>
            <a:r>
              <a:rPr lang="en-US" sz="3200" b="1" i="1" dirty="0"/>
              <a:t>another dimension</a:t>
            </a:r>
            <a:r>
              <a:rPr lang="en-US" sz="3200" dirty="0"/>
              <a:t>: The future ruler is not only a </a:t>
            </a:r>
            <a:r>
              <a:rPr lang="en-US" sz="3200" b="1" i="1" dirty="0"/>
              <a:t>king</a:t>
            </a:r>
            <a:r>
              <a:rPr lang="en-US" sz="3200" dirty="0"/>
              <a:t>, but he is also a </a:t>
            </a:r>
            <a:r>
              <a:rPr lang="en-US" sz="3200" b="1" i="1" dirty="0"/>
              <a:t>priest</a:t>
            </a:r>
            <a:r>
              <a:rPr lang="en-US" sz="3200" dirty="0"/>
              <a:t>, and yet </a:t>
            </a:r>
            <a:r>
              <a:rPr lang="en-US" sz="3200" b="1" i="1" dirty="0"/>
              <a:t>not</a:t>
            </a:r>
            <a:r>
              <a:rPr lang="en-US" sz="3200" dirty="0"/>
              <a:t> a priest in the line of </a:t>
            </a:r>
            <a:r>
              <a:rPr lang="en-US" sz="3200" b="1" i="1" dirty="0"/>
              <a:t>Aaron</a:t>
            </a:r>
            <a:r>
              <a:rPr lang="en-US" sz="3200" dirty="0"/>
              <a:t>.</a:t>
            </a:r>
            <a:r>
              <a:rPr lang="en-US" dirty="0"/>
              <a:t> </a:t>
            </a:r>
          </a:p>
          <a:p>
            <a:r>
              <a:rPr lang="en-US" dirty="0"/>
              <a:t>Jesus’ priesthood stems from an </a:t>
            </a:r>
            <a:r>
              <a:rPr lang="en-US" b="1" i="1" dirty="0"/>
              <a:t>entirely different order</a:t>
            </a:r>
            <a:r>
              <a:rPr lang="en-US" dirty="0"/>
              <a:t>: he</a:t>
            </a:r>
            <a:r>
              <a:rPr lang="en-US" sz="3200" dirty="0"/>
              <a:t> is a </a:t>
            </a:r>
            <a:r>
              <a:rPr lang="en-US" sz="3200" b="1" i="1" dirty="0"/>
              <a:t>Melchizedekian</a:t>
            </a:r>
            <a:r>
              <a:rPr lang="en-US" sz="3200" dirty="0"/>
              <a:t> king-priest.</a:t>
            </a:r>
          </a:p>
          <a:p>
            <a:r>
              <a:rPr lang="en-US" dirty="0"/>
              <a:t>In any case, the main point of this verse is that God </a:t>
            </a:r>
            <a:r>
              <a:rPr lang="en-US" b="1" i="1" dirty="0"/>
              <a:t>appointed</a:t>
            </a:r>
            <a:r>
              <a:rPr lang="en-US" dirty="0"/>
              <a:t> him as a Melchizedekian priest. Jesus did not take that honor on himself.</a:t>
            </a:r>
            <a:endParaRPr lang="en-US" sz="3200"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160-161 </a:t>
            </a:r>
          </a:p>
        </p:txBody>
      </p:sp>
    </p:spTree>
    <p:extLst>
      <p:ext uri="{BB962C8B-B14F-4D97-AF65-F5344CB8AC3E}">
        <p14:creationId xmlns:p14="http://schemas.microsoft.com/office/powerpoint/2010/main" val="313125724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6" end="6"/>
                                            </p:txEl>
                                          </p:spTgt>
                                        </p:tgtEl>
                                        <p:attrNameLst>
                                          <p:attrName>style.visibility</p:attrName>
                                        </p:attrNameLst>
                                      </p:cBhvr>
                                      <p:to>
                                        <p:strVal val="visible"/>
                                      </p:to>
                                    </p:set>
                                    <p:anim calcmode="lin" valueType="num">
                                      <p:cBhvr>
                                        <p:cTn id="42"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2"/>
            <a:ext cx="9144000" cy="1597255"/>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7</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In the days of his flesh</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Jesus offered up prayers and supplications, with loud cries and tears,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to him who was able to save him from death</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he was heard because of his reverence.</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49277" y="1667896"/>
            <a:ext cx="8421900" cy="4820771"/>
          </a:xfrm>
        </p:spPr>
        <p:txBody>
          <a:bodyPr>
            <a:normAutofit fontScale="85000" lnSpcReduction="20000"/>
          </a:bodyPr>
          <a:lstStyle/>
          <a:p>
            <a:r>
              <a:rPr lang="en-US" sz="3200" dirty="0"/>
              <a:t>Rather than Jesus’ appointment to high priesthood being conferred simply by virtue of his relationship to God, the path to appointment was one of suffering, obedience, and endurance. </a:t>
            </a:r>
          </a:p>
          <a:p>
            <a:r>
              <a:rPr lang="en-US" sz="3200" dirty="0"/>
              <a:t>The phrase “</a:t>
            </a:r>
            <a:r>
              <a:rPr lang="en-US" i="1" dirty="0">
                <a:solidFill>
                  <a:srgbClr val="000099"/>
                </a:solidFill>
                <a:latin typeface="Cambria" panose="02040503050406030204" pitchFamily="18" charset="0"/>
                <a:ea typeface="Cambria" panose="02040503050406030204" pitchFamily="18" charset="0"/>
              </a:rPr>
              <a:t>in the days of his flesh</a:t>
            </a:r>
            <a:r>
              <a:rPr lang="en-US" sz="3200" dirty="0"/>
              <a:t>” makes an overt reference to Jesus’ incarnation in general, but the rest of verses 7–8 hints at a </a:t>
            </a:r>
            <a:r>
              <a:rPr lang="en-US" sz="3200" b="1" i="1" dirty="0"/>
              <a:t>specific</a:t>
            </a:r>
            <a:r>
              <a:rPr lang="en-US" sz="3200" dirty="0"/>
              <a:t> event—Jesus’ agonizing surrender to the Father’s will in the Garden of Gethsemane (Matt. 26:36–46; Mark 14:32–42; Luke 22:40–46). </a:t>
            </a:r>
          </a:p>
          <a:p>
            <a:r>
              <a:rPr lang="en-US" sz="3200" dirty="0"/>
              <a:t>Although some commentators have found fault with linking this passage to the Gospel garden accounts, others have understood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him who was able to save him from death</a:t>
            </a:r>
            <a:r>
              <a:rPr lang="en-US" sz="3200" dirty="0"/>
              <a:t>” as a clear allusion to Jesus’ request for the cup of suffering to pass him by.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sz="1800" dirty="0"/>
              <a:t>pp. 189-190</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2435532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2"/>
            <a:ext cx="9144000" cy="1597255"/>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7</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In the days of his flesh, Jesus offered up prayers and supplications, with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loud cries and tears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to him who was able to save him from death, and he was heard because of his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reverence</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49277" y="1667896"/>
            <a:ext cx="8421900" cy="4820771"/>
          </a:xfrm>
        </p:spPr>
        <p:txBody>
          <a:bodyPr>
            <a:normAutofit fontScale="85000" lnSpcReduction="20000"/>
          </a:bodyPr>
          <a:lstStyle/>
          <a:p>
            <a:r>
              <a:rPr lang="en-US" sz="3200" dirty="0"/>
              <a:t>While the outcome of Gethsemane may suggest that God did not “hear” that prayer in the sense of exempting Christ from going to the cross, God did “hear” it, affirming the righteousness of his Son’s reverent submission through the </a:t>
            </a:r>
            <a:r>
              <a:rPr lang="en-US" sz="3200" b="1" i="1" dirty="0"/>
              <a:t>resurrection</a:t>
            </a:r>
            <a:r>
              <a:rPr lang="en-US" sz="3200" dirty="0"/>
              <a:t>. </a:t>
            </a:r>
          </a:p>
          <a:p>
            <a:r>
              <a:rPr lang="en-US" sz="3200" dirty="0"/>
              <a:t>The “</a:t>
            </a:r>
            <a:r>
              <a:rPr lang="en-US" i="1" dirty="0">
                <a:solidFill>
                  <a:srgbClr val="000099"/>
                </a:solidFill>
                <a:latin typeface="Cambria" panose="02040503050406030204" pitchFamily="18" charset="0"/>
                <a:ea typeface="Cambria" panose="02040503050406030204" pitchFamily="18" charset="0"/>
              </a:rPr>
              <a:t>loud cries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and tears</a:t>
            </a:r>
            <a:r>
              <a:rPr lang="en-US" sz="3200" dirty="0"/>
              <a:t>”, although not part of the Gethsemane accounts, probably stem from one or more “prayers of the righteous sufferer” found in the Psalms. </a:t>
            </a:r>
          </a:p>
          <a:p>
            <a:r>
              <a:rPr lang="en-US" sz="3200" dirty="0"/>
              <a:t>Both the psalms of righteous suffering and the Gethsemane accounts portray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reverence</a:t>
            </a:r>
            <a:r>
              <a:rPr lang="en-US" sz="3200" dirty="0"/>
              <a:t>”. This word renders a Greek word which can also be translated “fear (in the sense of reverence) of God, piety.” </a:t>
            </a:r>
          </a:p>
          <a:p>
            <a:r>
              <a:rPr lang="en-US" sz="3200" dirty="0"/>
              <a:t>The Father attended to the Son’s cries because of Jesus’ posture of </a:t>
            </a:r>
            <a:r>
              <a:rPr lang="en-US" sz="3200" b="1" i="1" dirty="0"/>
              <a:t>complete abandonment</a:t>
            </a:r>
            <a:r>
              <a:rPr lang="en-US" sz="3200" dirty="0"/>
              <a:t> to the Father’s will.</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sz="1800" dirty="0"/>
              <a:t>pp. 189-190</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9273728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2"/>
            <a:ext cx="9144000" cy="992887"/>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8</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Although he was a son, 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learned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obedience through what he suffered. </a:t>
            </a: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9</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being made perfect…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49277" y="1165566"/>
            <a:ext cx="8421900" cy="5323101"/>
          </a:xfrm>
        </p:spPr>
        <p:txBody>
          <a:bodyPr>
            <a:normAutofit/>
          </a:bodyPr>
          <a:lstStyle/>
          <a:p>
            <a:r>
              <a:rPr lang="en-US" sz="3200" dirty="0"/>
              <a:t>Even though he is God’s Son and has a special relationship with God, Jesus still had to learn obedience through his sufferings.</a:t>
            </a:r>
          </a:p>
          <a:p>
            <a:r>
              <a:rPr lang="en-US" sz="3200" dirty="0"/>
              <a:t>The word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learned</a:t>
            </a:r>
            <a:r>
              <a:rPr lang="en-US" sz="3200" dirty="0"/>
              <a:t>” suggests a process.</a:t>
            </a:r>
          </a:p>
          <a:p>
            <a:r>
              <a:rPr lang="en-US" dirty="0"/>
              <a:t>There is no suggestion that Jesus ever </a:t>
            </a:r>
            <a:r>
              <a:rPr lang="en-US" b="1" i="1" dirty="0"/>
              <a:t>dis</a:t>
            </a:r>
            <a:r>
              <a:rPr lang="en-US" dirty="0"/>
              <a:t>obeyed (cf. 4:15; 7:26), as if he had to learn to obey because he disobeyed previously – any more than saying that he became a “</a:t>
            </a:r>
            <a:r>
              <a:rPr lang="en-US" i="1" dirty="0">
                <a:solidFill>
                  <a:srgbClr val="000099"/>
                </a:solidFill>
                <a:latin typeface="Cambria" panose="02040503050406030204" pitchFamily="18" charset="0"/>
                <a:ea typeface="Cambria" panose="02040503050406030204" pitchFamily="18" charset="0"/>
              </a:rPr>
              <a:t>merciful and faithful high priest</a:t>
            </a:r>
            <a:r>
              <a:rPr lang="en-US" dirty="0"/>
              <a:t>” (2:17) means he was formerly callous or faithless.</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164-165 </a:t>
            </a:r>
          </a:p>
        </p:txBody>
      </p:sp>
    </p:spTree>
    <p:extLst>
      <p:ext uri="{BB962C8B-B14F-4D97-AF65-F5344CB8AC3E}">
        <p14:creationId xmlns:p14="http://schemas.microsoft.com/office/powerpoint/2010/main" val="280782836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2"/>
            <a:ext cx="9144000" cy="992887"/>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8</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Although he was a son,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he learned obedience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through what he suffered. </a:t>
            </a: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9</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being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made perfect</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49277" y="1165566"/>
            <a:ext cx="8421900" cy="5323101"/>
          </a:xfrm>
        </p:spPr>
        <p:txBody>
          <a:bodyPr>
            <a:normAutofit fontScale="85000" lnSpcReduction="20000"/>
          </a:bodyPr>
          <a:lstStyle/>
          <a:p>
            <a:r>
              <a:rPr lang="en-US" sz="3200" dirty="0"/>
              <a:t>This verse emphasizes Jesus’ humanity. He </a:t>
            </a:r>
            <a:r>
              <a:rPr lang="en-US" dirty="0"/>
              <a:t>“</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learned obedience</a:t>
            </a:r>
            <a:r>
              <a:rPr lang="en-US" dirty="0"/>
              <a:t>” </a:t>
            </a:r>
            <a:r>
              <a:rPr lang="en-US" sz="3200" dirty="0"/>
              <a:t>as he experienced life day by day. In particular, he learned obedience in his sufferings.</a:t>
            </a:r>
          </a:p>
          <a:p>
            <a:r>
              <a:rPr lang="en-US" dirty="0"/>
              <a:t>When suffering strikes, human beings are inclined  to do whatever it takes to avoid it. Jesus, however, learned how to trust God and do his will in the midst of his suffering.</a:t>
            </a:r>
          </a:p>
          <a:p>
            <a:r>
              <a:rPr lang="en-US" sz="3200" dirty="0"/>
              <a:t>Likewise, Jesus was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made perfect</a:t>
            </a:r>
            <a:r>
              <a:rPr lang="en-US" sz="3200" dirty="0"/>
              <a:t>” in his sufferings.</a:t>
            </a:r>
          </a:p>
          <a:p>
            <a:r>
              <a:rPr lang="en-US" dirty="0"/>
              <a:t>As we saw when we looked at a similar statement in Heb 2:10, in the Greek OT (Septuagint), the word translated “</a:t>
            </a:r>
            <a:r>
              <a:rPr lang="en-US" i="1" dirty="0">
                <a:solidFill>
                  <a:srgbClr val="000099"/>
                </a:solidFill>
                <a:latin typeface="Cambria" panose="02040503050406030204" pitchFamily="18" charset="0"/>
                <a:ea typeface="Cambria" panose="02040503050406030204" pitchFamily="18" charset="0"/>
              </a:rPr>
              <a:t>perfect</a:t>
            </a:r>
            <a:r>
              <a:rPr lang="en-US" dirty="0"/>
              <a:t>” (</a:t>
            </a:r>
            <a:r>
              <a:rPr lang="en-US" i="1" dirty="0" err="1"/>
              <a:t>teleioo</a:t>
            </a:r>
            <a:r>
              <a:rPr lang="en-US" dirty="0"/>
              <a:t>) often signified the act of </a:t>
            </a:r>
            <a:r>
              <a:rPr lang="en-US" b="1" i="1" dirty="0"/>
              <a:t>consecration</a:t>
            </a:r>
            <a:r>
              <a:rPr lang="en-US" dirty="0"/>
              <a:t> when a priest was ordained for the performance of his priestly duties (e.g., Ex 28:41; 29:9,29,33; Lev 16:32, etc.) </a:t>
            </a:r>
          </a:p>
          <a:p>
            <a:r>
              <a:rPr lang="en-US" dirty="0"/>
              <a:t>In other words, Christ’s</a:t>
            </a:r>
            <a:r>
              <a:rPr lang="en-US" sz="3200" dirty="0"/>
              <a:t> sufferings and ultimately his death equipped and qualified him to serve as our high priest.</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164-165 </a:t>
            </a:r>
          </a:p>
        </p:txBody>
      </p:sp>
    </p:spTree>
    <p:extLst>
      <p:ext uri="{BB962C8B-B14F-4D97-AF65-F5344CB8AC3E}">
        <p14:creationId xmlns:p14="http://schemas.microsoft.com/office/powerpoint/2010/main" val="48862337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0"/>
            <a:ext cx="9144000" cy="1165566"/>
          </a:xfrm>
        </p:spPr>
        <p:txBody>
          <a:bodyPr/>
          <a:lstStyle/>
          <a:p>
            <a:r>
              <a:rPr lang="en-US" sz="4000" dirty="0">
                <a:solidFill>
                  <a:srgbClr val="002060"/>
                </a:solidFill>
              </a:rPr>
              <a:t>Jesus’ Priesthood Is Better Than the Levitical Priesthood (4:14-10:18)</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78637" y="1204810"/>
            <a:ext cx="8563179" cy="5329422"/>
          </a:xfrm>
        </p:spPr>
        <p:txBody>
          <a:bodyPr>
            <a:normAutofit fontScale="92500" lnSpcReduction="20000"/>
          </a:bodyPr>
          <a:lstStyle/>
          <a:p>
            <a:r>
              <a:rPr lang="en-US" dirty="0"/>
              <a:t>In the same way in which the author developed the “</a:t>
            </a:r>
            <a:r>
              <a:rPr lang="en-US" i="1" dirty="0"/>
              <a:t>rest”</a:t>
            </a:r>
            <a:r>
              <a:rPr lang="en-US" dirty="0"/>
              <a:t> theme, the author now aims to show that the Old Testament Scriptures themselves </a:t>
            </a:r>
            <a:r>
              <a:rPr lang="en-US" b="1" i="1" dirty="0"/>
              <a:t>upgrade</a:t>
            </a:r>
            <a:r>
              <a:rPr lang="en-US" dirty="0"/>
              <a:t>, and at the same time, announce the </a:t>
            </a:r>
            <a:r>
              <a:rPr lang="en-US" b="1" i="1" dirty="0"/>
              <a:t>obsolescence</a:t>
            </a:r>
            <a:r>
              <a:rPr lang="en-US" dirty="0"/>
              <a:t> of the very priesthood that most Jews thought was the most important aspect of their Jewish faith. </a:t>
            </a:r>
          </a:p>
          <a:p>
            <a:r>
              <a:rPr lang="en-US" dirty="0"/>
              <a:t>To most of the original readers of this letter, when someone said, “high priest,” they would think </a:t>
            </a:r>
            <a:r>
              <a:rPr lang="en-US" b="1" i="1" dirty="0"/>
              <a:t>instantly</a:t>
            </a:r>
            <a:r>
              <a:rPr lang="en-US" dirty="0"/>
              <a:t> of the </a:t>
            </a:r>
            <a:r>
              <a:rPr lang="en-US" b="1" i="1" dirty="0"/>
              <a:t>Levitical</a:t>
            </a:r>
            <a:r>
              <a:rPr lang="en-US" dirty="0"/>
              <a:t> high priest.</a:t>
            </a:r>
          </a:p>
          <a:p>
            <a:r>
              <a:rPr lang="en-US" dirty="0"/>
              <a:t>So what the author intends to do now is to relativize that understanding and to show that their very own Old Testament Scriptures, announce the principled obsolescence of that priesthood with some huge implications.</a:t>
            </a:r>
          </a:p>
        </p:txBody>
      </p:sp>
      <p:sp>
        <p:nvSpPr>
          <p:cNvPr id="6" name="TextBox 5">
            <a:extLst>
              <a:ext uri="{FF2B5EF4-FFF2-40B4-BE49-F238E27FC236}">
                <a16:creationId xmlns:a16="http://schemas.microsoft.com/office/drawing/2014/main" id="{A48EED75-CAE2-4CE9-8DEF-CF77722B6015}"/>
              </a:ext>
            </a:extLst>
          </p:cNvPr>
          <p:cNvSpPr txBox="1"/>
          <p:nvPr/>
        </p:nvSpPr>
        <p:spPr>
          <a:xfrm>
            <a:off x="-29434" y="6488668"/>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Jesus is Better – Six Studies in Hebrews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(2002)</a:t>
            </a:r>
          </a:p>
        </p:txBody>
      </p:sp>
    </p:spTree>
    <p:extLst>
      <p:ext uri="{BB962C8B-B14F-4D97-AF65-F5344CB8AC3E}">
        <p14:creationId xmlns:p14="http://schemas.microsoft.com/office/powerpoint/2010/main" val="284880127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2"/>
            <a:ext cx="9144000" cy="1259751"/>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9</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being made perfect, he became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 source of eternal salvation to all who obey him</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10</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being designated by God a high priest after the order of Melchizedek.</a:t>
            </a:r>
            <a:endParaRPr kumimoji="0" lang="en-US" sz="20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49277" y="1452052"/>
            <a:ext cx="8421900" cy="5036615"/>
          </a:xfrm>
        </p:spPr>
        <p:txBody>
          <a:bodyPr>
            <a:normAutofit fontScale="85000" lnSpcReduction="10000"/>
          </a:bodyPr>
          <a:lstStyle/>
          <a:p>
            <a:r>
              <a:rPr lang="en-US" sz="3200" dirty="0"/>
              <a:t>These last two verses proclaim the happy result of the Son’s being prepared though his suffering: He became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 source of eternal salvation</a:t>
            </a:r>
            <a:r>
              <a:rPr lang="en-US" sz="3200" dirty="0"/>
              <a:t>.” </a:t>
            </a:r>
          </a:p>
          <a:p>
            <a:r>
              <a:rPr lang="en-US" sz="3200" dirty="0"/>
              <a:t>This </a:t>
            </a:r>
            <a:r>
              <a:rPr lang="en-US" dirty="0"/>
              <a:t>verse closely links </a:t>
            </a:r>
            <a:r>
              <a:rPr lang="en-US" sz="3200" dirty="0"/>
              <a:t>Christ’s perfection process to his death on the cross, where our great high priest offered up himself as the sacrifice for sin. </a:t>
            </a:r>
          </a:p>
          <a:p>
            <a:r>
              <a:rPr lang="en-US" sz="3200" dirty="0"/>
              <a:t>For it is only through his death on the cross that Christ was able to offer the “</a:t>
            </a:r>
            <a:r>
              <a:rPr lang="en-US" i="1" dirty="0">
                <a:solidFill>
                  <a:srgbClr val="000099"/>
                </a:solidFill>
                <a:latin typeface="Cambria" panose="02040503050406030204" pitchFamily="18" charset="0"/>
                <a:ea typeface="Cambria" panose="02040503050406030204" pitchFamily="18" charset="0"/>
              </a:rPr>
              <a:t>salvation</a:t>
            </a:r>
            <a:r>
              <a:rPr lang="en-US" sz="3200" dirty="0"/>
              <a:t>” referred to here.</a:t>
            </a:r>
          </a:p>
          <a:p>
            <a:r>
              <a:rPr lang="en-US" sz="3200" dirty="0"/>
              <a:t>Salvation comes, however, to those whose lives are characterized by </a:t>
            </a:r>
            <a:r>
              <a:rPr lang="en-US" sz="3200" b="1" i="1" dirty="0"/>
              <a:t>obedience</a:t>
            </a:r>
            <a:r>
              <a:rPr lang="en-US" sz="3200" dirty="0"/>
              <a:t> to him. </a:t>
            </a:r>
          </a:p>
          <a:p>
            <a:r>
              <a:rPr lang="en-US" sz="3200" dirty="0"/>
              <a:t>Just as Jesus “learned obedience” in his earthly suffering, he calls people to respond in obedience to his will.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sz="1800" dirty="0"/>
              <a:t>p. 191</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789215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2"/>
            <a:ext cx="9144000" cy="1259751"/>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9</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being made perfect, he became the source of eternal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salvation to all who obey him</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10</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being designated by God a high priest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after the order of Melchizedek</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0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49277" y="1452052"/>
            <a:ext cx="8421900" cy="5036615"/>
          </a:xfrm>
        </p:spPr>
        <p:txBody>
          <a:bodyPr>
            <a:normAutofit fontScale="92500" lnSpcReduction="10000"/>
          </a:bodyPr>
          <a:lstStyle/>
          <a:p>
            <a:r>
              <a:rPr lang="en-US" sz="3200" dirty="0"/>
              <a:t>Just as Jesus persevered, reverently conforming his will to that of the Father in spite of extreme suffering, so Christians are called to total obedience to God’s will; this call does not change – even when we experience suffering and persecution. </a:t>
            </a:r>
          </a:p>
          <a:p>
            <a:r>
              <a:rPr lang="en-US" sz="3200" dirty="0"/>
              <a:t>This section concludes with the author reiterating that as a result of the Son’s suffering, he has been appointed by God to fill the position of high priest “</a:t>
            </a:r>
            <a:r>
              <a:rPr lang="en-US" i="1" dirty="0">
                <a:solidFill>
                  <a:srgbClr val="000099"/>
                </a:solidFill>
                <a:latin typeface="Cambria" panose="02040503050406030204" pitchFamily="18" charset="0"/>
                <a:ea typeface="Cambria" panose="02040503050406030204" pitchFamily="18" charset="0"/>
              </a:rPr>
              <a:t>after the order of Melchizedek</a:t>
            </a:r>
            <a:r>
              <a:rPr lang="en-US" sz="3200" dirty="0"/>
              <a:t>.” </a:t>
            </a:r>
          </a:p>
          <a:p>
            <a:r>
              <a:rPr lang="en-US" sz="3200" dirty="0"/>
              <a:t>This final statement plays an important role as a transition to the discussion of Melchizedek beginning in Heb 7:1.﻿</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sz="1800" dirty="0"/>
              <a:t>p. 191</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8327012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291379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a:t>*Class Discussion Time</a:t>
            </a:r>
          </a:p>
        </p:txBody>
      </p:sp>
      <p:sp>
        <p:nvSpPr>
          <p:cNvPr id="4" name="Content Placeholder 3"/>
          <p:cNvSpPr>
            <a:spLocks noGrp="1"/>
          </p:cNvSpPr>
          <p:nvPr>
            <p:ph idx="1"/>
          </p:nvPr>
        </p:nvSpPr>
        <p:spPr>
          <a:xfrm>
            <a:off x="31629" y="685799"/>
            <a:ext cx="9069201" cy="6142609"/>
          </a:xfrm>
        </p:spPr>
        <p:txBody>
          <a:bodyPr>
            <a:normAutofit/>
          </a:bodyPr>
          <a:lstStyle/>
          <a:p>
            <a:r>
              <a:rPr lang="en-US" dirty="0"/>
              <a:t>One of the issues that any sincere student of the Bible must grapple with is the degree to which there is continuity versus discontinuity between the new and old covenants. As we have seen, this is an issue that the author of Hebrews is particularly keen on addressing, since his audience is on the verge of throwing off their new covenant beliefs and, in the process, their commitment to Jesus himself.</a:t>
            </a:r>
          </a:p>
          <a:p>
            <a:r>
              <a:rPr lang="en-US" dirty="0"/>
              <a:t>The author of Hebrews shows high regard for the OT scriptures, citing them as the authoritative word of God. He also gives serious attention to OT instructions, such as we saw today in the principles governing the appointment and function of the OT high priest.</a:t>
            </a:r>
          </a:p>
          <a:p>
            <a:pPr lvl="0"/>
            <a:endParaRPr lang="en-US" dirty="0"/>
          </a:p>
        </p:txBody>
      </p:sp>
    </p:spTree>
    <p:extLst>
      <p:ext uri="{BB962C8B-B14F-4D97-AF65-F5344CB8AC3E}">
        <p14:creationId xmlns:p14="http://schemas.microsoft.com/office/powerpoint/2010/main" val="275364688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a:t>*Class Discussion Time</a:t>
            </a:r>
          </a:p>
        </p:txBody>
      </p:sp>
      <p:sp>
        <p:nvSpPr>
          <p:cNvPr id="4" name="Content Placeholder 3"/>
          <p:cNvSpPr>
            <a:spLocks noGrp="1"/>
          </p:cNvSpPr>
          <p:nvPr>
            <p:ph idx="1"/>
          </p:nvPr>
        </p:nvSpPr>
        <p:spPr>
          <a:xfrm>
            <a:off x="31629" y="685799"/>
            <a:ext cx="9069201" cy="6142609"/>
          </a:xfrm>
        </p:spPr>
        <p:txBody>
          <a:bodyPr>
            <a:normAutofit lnSpcReduction="10000"/>
          </a:bodyPr>
          <a:lstStyle/>
          <a:p>
            <a:r>
              <a:rPr lang="en-US" dirty="0"/>
              <a:t>But at the same time, throughout this book, the author shows a stunning contrast between the old covenant, which anticipated its own obsolescence and the things of the new covenant which far outshine the old.</a:t>
            </a:r>
          </a:p>
          <a:p>
            <a:r>
              <a:rPr lang="en-US" dirty="0"/>
              <a:t>Today at least two contrasts immerged:</a:t>
            </a:r>
          </a:p>
          <a:p>
            <a:pPr lvl="1"/>
            <a:r>
              <a:rPr lang="en-US" dirty="0"/>
              <a:t>The old covenant high priest who had to offer sacrifices for his own sins versus Jesus, the new covenant high priest, who is utterly sinless</a:t>
            </a:r>
          </a:p>
          <a:p>
            <a:pPr lvl="1"/>
            <a:r>
              <a:rPr lang="en-US" dirty="0"/>
              <a:t>The old covenant people who were locked out of access to God’s presence except for the high priest who represented them before God once a year on the Day of Atonement versus new covenant believers who are invited to enter the presence of God on a continual basis</a:t>
            </a:r>
          </a:p>
          <a:p>
            <a:r>
              <a:rPr lang="en-US" dirty="0"/>
              <a:t>Were you struck by these contrasts as we examined the text today? Do you think we sometimes take for granted the privileges we have as new covenant believers?</a:t>
            </a:r>
          </a:p>
          <a:p>
            <a:endParaRPr lang="en-US" dirty="0"/>
          </a:p>
          <a:p>
            <a:pPr lvl="0"/>
            <a:endParaRPr lang="en-US" dirty="0"/>
          </a:p>
        </p:txBody>
      </p:sp>
    </p:spTree>
    <p:extLst>
      <p:ext uri="{BB962C8B-B14F-4D97-AF65-F5344CB8AC3E}">
        <p14:creationId xmlns:p14="http://schemas.microsoft.com/office/powerpoint/2010/main" val="39446527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656206"/>
          </a:xfrm>
        </p:spPr>
        <p:txBody>
          <a:bodyPr>
            <a:normAutofit/>
          </a:bodyPr>
          <a:lstStyle/>
          <a:p>
            <a:r>
              <a:rPr lang="en-US" sz="3600" b="1" dirty="0"/>
              <a:t>*Class Discussion Time</a:t>
            </a:r>
          </a:p>
        </p:txBody>
      </p:sp>
      <p:sp>
        <p:nvSpPr>
          <p:cNvPr id="4" name="Content Placeholder 3"/>
          <p:cNvSpPr>
            <a:spLocks noGrp="1"/>
          </p:cNvSpPr>
          <p:nvPr>
            <p:ph idx="1"/>
          </p:nvPr>
        </p:nvSpPr>
        <p:spPr>
          <a:xfrm>
            <a:off x="0" y="615452"/>
            <a:ext cx="9069201" cy="5934771"/>
          </a:xfrm>
        </p:spPr>
        <p:txBody>
          <a:bodyPr>
            <a:normAutofit/>
          </a:bodyPr>
          <a:lstStyle/>
          <a:p>
            <a:r>
              <a:rPr lang="en-US" dirty="0"/>
              <a:t>What motivates me in my pursuit of God? </a:t>
            </a:r>
          </a:p>
          <a:p>
            <a:r>
              <a:rPr lang="en-US" dirty="0"/>
              <a:t>In his little essay “God in the Dock,” C. S. Lewis wrote: </a:t>
            </a:r>
          </a:p>
          <a:p>
            <a:pPr lvl="1"/>
            <a:r>
              <a:rPr lang="en-US" i="1" dirty="0">
                <a:latin typeface="Cambria" panose="02040503050406030204" pitchFamily="18" charset="0"/>
                <a:ea typeface="Cambria" panose="02040503050406030204" pitchFamily="18" charset="0"/>
              </a:rPr>
              <a:t>The ancient man approached God (or even the gods) as the accused person approaches his judge. For the modern man the roles are reversed. He is the judge: God is in the dock. He is quite a kindly judge: if God should have a reasonable defense for being the god who permits war, poverty and disease, he is ready to listen to it. The trial may even end in God’s acquittal. But the important thing is that Man is on the Bench and God in the dock.</a:t>
            </a:r>
          </a:p>
          <a:p>
            <a:r>
              <a:rPr lang="en-US" dirty="0"/>
              <a:t>This does not represent the worldview of Hebrews. According to our author, God’s decree should mean something to us; it should constitute the motive for action in our lives. We must sit up and take notice of what God has said and its implications for our lives. </a:t>
            </a:r>
          </a:p>
        </p:txBody>
      </p:sp>
      <p:sp>
        <p:nvSpPr>
          <p:cNvPr id="5" name="TextBox 4">
            <a:extLst>
              <a:ext uri="{FF2B5EF4-FFF2-40B4-BE49-F238E27FC236}">
                <a16:creationId xmlns:a16="http://schemas.microsoft.com/office/drawing/2014/main" id="{E606DD92-E0AB-C244-6F23-8EA21AB9448B}"/>
              </a:ext>
            </a:extLst>
          </p:cNvPr>
          <p:cNvSpPr txBox="1"/>
          <p:nvPr/>
        </p:nvSpPr>
        <p:spPr>
          <a:xfrm>
            <a:off x="0" y="6550223"/>
            <a:ext cx="9144000" cy="36933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b="0" i="0" u="none" strike="noStrike" kern="0" cap="none" spc="0" normalizeH="0" baseline="0" noProof="0" dirty="0">
                <a:ln>
                  <a:noFill/>
                </a:ln>
                <a:solidFill>
                  <a:prstClr val="black"/>
                </a:solidFill>
                <a:effectLst/>
                <a:uLnTx/>
                <a:uFillTx/>
              </a:rPr>
              <a:t>Guthrie, George H. – </a:t>
            </a:r>
            <a:r>
              <a:rPr kumimoji="0" lang="en-US" b="0" i="1" u="none" strike="noStrike" kern="0" cap="none" spc="0" normalizeH="0" baseline="0" noProof="0" dirty="0">
                <a:ln>
                  <a:noFill/>
                </a:ln>
                <a:solidFill>
                  <a:prstClr val="black"/>
                </a:solidFill>
                <a:effectLst/>
                <a:uLnTx/>
                <a:uFillTx/>
              </a:rPr>
              <a:t>The NIV Application Commentary - Hebrews</a:t>
            </a:r>
            <a:r>
              <a:rPr kumimoji="0" lang="en-US" b="0" i="0" u="none" strike="noStrike" kern="0" cap="none" spc="0" normalizeH="0" baseline="0" noProof="0" dirty="0">
                <a:ln>
                  <a:noFill/>
                </a:ln>
                <a:solidFill>
                  <a:prstClr val="black"/>
                </a:solidFill>
                <a:effectLst/>
                <a:uLnTx/>
                <a:uFillTx/>
              </a:rPr>
              <a:t>; </a:t>
            </a:r>
          </a:p>
        </p:txBody>
      </p:sp>
    </p:spTree>
    <p:extLst>
      <p:ext uri="{BB962C8B-B14F-4D97-AF65-F5344CB8AC3E}">
        <p14:creationId xmlns:p14="http://schemas.microsoft.com/office/powerpoint/2010/main" val="387564982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a:t>*Class Discussion Time</a:t>
            </a:r>
          </a:p>
        </p:txBody>
      </p:sp>
      <p:sp>
        <p:nvSpPr>
          <p:cNvPr id="4" name="Content Placeholder 3"/>
          <p:cNvSpPr>
            <a:spLocks noGrp="1"/>
          </p:cNvSpPr>
          <p:nvPr>
            <p:ph idx="1"/>
          </p:nvPr>
        </p:nvSpPr>
        <p:spPr>
          <a:xfrm>
            <a:off x="31629" y="685799"/>
            <a:ext cx="9069201" cy="5762095"/>
          </a:xfrm>
        </p:spPr>
        <p:txBody>
          <a:bodyPr>
            <a:normAutofit/>
          </a:bodyPr>
          <a:lstStyle/>
          <a:p>
            <a:r>
              <a:rPr lang="en-US" dirty="0"/>
              <a:t>As an appropriate application of Hebrews 5:1–10, therefore, we might begin by reflecting on our current motivations for engaging in Christ-following. Why are you doing what you are doing? Is the fact that God has appointed Jesus to a position of honor in which we are called to “obey” him significant for us as motivation for continuing in our commitment? Or are we more moved by the call of our world’s system of values (even in our pursuit of Christianity)? </a:t>
            </a:r>
          </a:p>
        </p:txBody>
      </p:sp>
      <p:sp>
        <p:nvSpPr>
          <p:cNvPr id="5" name="TextBox 4">
            <a:extLst>
              <a:ext uri="{FF2B5EF4-FFF2-40B4-BE49-F238E27FC236}">
                <a16:creationId xmlns:a16="http://schemas.microsoft.com/office/drawing/2014/main" id="{E606DD92-E0AB-C244-6F23-8EA21AB9448B}"/>
              </a:ext>
            </a:extLst>
          </p:cNvPr>
          <p:cNvSpPr txBox="1"/>
          <p:nvPr/>
        </p:nvSpPr>
        <p:spPr>
          <a:xfrm>
            <a:off x="0" y="6488667"/>
            <a:ext cx="9144000" cy="36933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rPr>
              <a:t>Guthrie, George H. – </a:t>
            </a:r>
            <a:r>
              <a:rPr kumimoji="0" lang="en-US" sz="1800" b="0" i="1" u="none" strike="noStrike" kern="0" cap="none" spc="0" normalizeH="0" baseline="0" noProof="0" dirty="0">
                <a:ln>
                  <a:noFill/>
                </a:ln>
                <a:solidFill>
                  <a:prstClr val="black"/>
                </a:solidFill>
                <a:effectLst/>
                <a:uLnTx/>
                <a:uFillTx/>
              </a:rPr>
              <a:t>The NIV Application Commentary - Hebrews</a:t>
            </a:r>
            <a:r>
              <a:rPr kumimoji="0" lang="en-US" sz="1800" b="0" i="0" u="none" strike="noStrike" kern="0" cap="none" spc="0" normalizeH="0" baseline="0" noProof="0" dirty="0">
                <a:ln>
                  <a:noFill/>
                </a:ln>
                <a:solidFill>
                  <a:prstClr val="black"/>
                </a:solidFill>
                <a:effectLst/>
                <a:uLnTx/>
                <a:uFillTx/>
              </a:rPr>
              <a:t>; </a:t>
            </a:r>
          </a:p>
        </p:txBody>
      </p:sp>
    </p:spTree>
    <p:extLst>
      <p:ext uri="{BB962C8B-B14F-4D97-AF65-F5344CB8AC3E}">
        <p14:creationId xmlns:p14="http://schemas.microsoft.com/office/powerpoint/2010/main" val="89252584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0"/>
            <a:ext cx="9144000" cy="804516"/>
          </a:xfrm>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302184" y="812366"/>
            <a:ext cx="8622046" cy="6053484"/>
          </a:xfrm>
        </p:spPr>
        <p:txBody>
          <a:bodyPr>
            <a:normAutofit/>
          </a:bodyPr>
          <a:lstStyle/>
          <a:p>
            <a:pPr marL="571500" indent="-571500">
              <a:buFont typeface="+mj-lt"/>
              <a:buAutoNum type="romanUcPeriod" startAt="4"/>
            </a:pPr>
            <a:r>
              <a:rPr lang="en-US" sz="3600" b="1" dirty="0"/>
              <a:t>Jesus’ Priesthood Is Better Than the Levitical Priesthood (4:14-10:18)</a:t>
            </a:r>
          </a:p>
          <a:p>
            <a:pPr marL="1028700" lvl="1" indent="-571500">
              <a:buFont typeface="+mj-lt"/>
              <a:buAutoNum type="alphaUcPeriod"/>
            </a:pPr>
            <a:r>
              <a:rPr lang="en-US" dirty="0"/>
              <a:t>Jesus Is a Compassionate But Sinless High Priest (4:14–16)</a:t>
            </a:r>
          </a:p>
          <a:p>
            <a:pPr marL="1028700" lvl="1" indent="-571500">
              <a:buFont typeface="+mj-lt"/>
              <a:buAutoNum type="alphaUcPeriod"/>
            </a:pPr>
            <a:r>
              <a:rPr lang="en-US" dirty="0"/>
              <a:t>Jesus Was Appointed By God to Be Our High Priest (5:1-10)</a:t>
            </a:r>
          </a:p>
          <a:p>
            <a:pPr marL="1028700" lvl="1" indent="-571500">
              <a:buFont typeface="+mj-lt"/>
              <a:buAutoNum type="alphaUcPeriod"/>
            </a:pPr>
            <a:r>
              <a:rPr lang="en-US" dirty="0"/>
              <a:t>Warning and Assurance (5:11-6:20)</a:t>
            </a:r>
          </a:p>
          <a:p>
            <a:pPr marL="1028700" lvl="1" indent="-571500">
              <a:buFont typeface="+mj-lt"/>
              <a:buAutoNum type="alphaUcPeriod"/>
            </a:pPr>
            <a:r>
              <a:rPr lang="en-US" dirty="0"/>
              <a:t>Jesus Is a Priest After the Order of Melchizedek (7:1-28)</a:t>
            </a:r>
          </a:p>
          <a:p>
            <a:pPr marL="1028700" lvl="1" indent="-571500">
              <a:buFont typeface="+mj-lt"/>
              <a:buAutoNum type="alphaUcPeriod"/>
            </a:pPr>
            <a:r>
              <a:rPr lang="en-US" dirty="0"/>
              <a:t>The New Covenant Is Better than the Old (8:1-13)</a:t>
            </a:r>
          </a:p>
          <a:p>
            <a:pPr marL="1028700" lvl="1" indent="-571500">
              <a:buFont typeface="+mj-lt"/>
              <a:buAutoNum type="alphaUcPeriod"/>
            </a:pPr>
            <a:r>
              <a:rPr lang="en-US" dirty="0"/>
              <a:t>We Have a Better Sacrifice Under the New Covenant (9:1-10:18)</a:t>
            </a:r>
          </a:p>
        </p:txBody>
      </p:sp>
    </p:spTree>
    <p:extLst>
      <p:ext uri="{BB962C8B-B14F-4D97-AF65-F5344CB8AC3E}">
        <p14:creationId xmlns:p14="http://schemas.microsoft.com/office/powerpoint/2010/main" val="111084553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ED62C-2914-437D-8989-084E79153785}"/>
              </a:ext>
            </a:extLst>
          </p:cNvPr>
          <p:cNvSpPr>
            <a:spLocks noGrp="1"/>
          </p:cNvSpPr>
          <p:nvPr>
            <p:ph type="title"/>
          </p:nvPr>
        </p:nvSpPr>
        <p:spPr>
          <a:xfrm>
            <a:off x="0" y="-1"/>
            <a:ext cx="9144000" cy="1302923"/>
          </a:xfrm>
        </p:spPr>
        <p:txBody>
          <a:bodyPr/>
          <a:lstStyle/>
          <a:p>
            <a:r>
              <a:rPr lang="en-US" dirty="0">
                <a:solidFill>
                  <a:srgbClr val="002060"/>
                </a:solidFill>
              </a:rPr>
              <a:t>Jesus is a Compassionate But Sinless High Priest (4:14–16)</a:t>
            </a:r>
          </a:p>
        </p:txBody>
      </p:sp>
      <p:sp>
        <p:nvSpPr>
          <p:cNvPr id="3" name="Content Placeholder 2">
            <a:extLst>
              <a:ext uri="{FF2B5EF4-FFF2-40B4-BE49-F238E27FC236}">
                <a16:creationId xmlns:a16="http://schemas.microsoft.com/office/drawing/2014/main" id="{155ABB83-AA25-4D93-BCCF-ECE34B7F1419}"/>
              </a:ext>
            </a:extLst>
          </p:cNvPr>
          <p:cNvSpPr>
            <a:spLocks noGrp="1"/>
          </p:cNvSpPr>
          <p:nvPr>
            <p:ph idx="1"/>
          </p:nvPr>
        </p:nvSpPr>
        <p:spPr>
          <a:xfrm>
            <a:off x="361051" y="1624728"/>
            <a:ext cx="8398352" cy="5192065"/>
          </a:xfrm>
        </p:spPr>
        <p:txBody>
          <a:bodyPr>
            <a:normAutofit/>
          </a:bodyPr>
          <a:lstStyle/>
          <a:p>
            <a:pPr marL="173038" indent="-173038">
              <a:buNone/>
            </a:pPr>
            <a:r>
              <a:rPr lang="en-US" baseline="30000" dirty="0">
                <a:latin typeface="Candara" panose="020E0502030303020204" pitchFamily="34" charset="0"/>
                <a:ea typeface="Cambria" panose="02040503050406030204" pitchFamily="18" charset="0"/>
              </a:rPr>
              <a:t>14</a:t>
            </a:r>
            <a:r>
              <a:rPr lang="en-US" i="1" dirty="0">
                <a:solidFill>
                  <a:srgbClr val="000099"/>
                </a:solidFill>
                <a:latin typeface="Cambria" panose="02040503050406030204" pitchFamily="18" charset="0"/>
                <a:ea typeface="Cambria" panose="02040503050406030204" pitchFamily="18" charset="0"/>
              </a:rPr>
              <a:t> Since then we have a great high priest who has passed through the heavens, Jesus, the Son of God, let us hold fast our confession. </a:t>
            </a:r>
            <a:r>
              <a:rPr lang="en-US" baseline="30000" dirty="0">
                <a:latin typeface="Candara" panose="020E0502030303020204" pitchFamily="34" charset="0"/>
                <a:ea typeface="Cambria" panose="02040503050406030204" pitchFamily="18" charset="0"/>
              </a:rPr>
              <a:t>15</a:t>
            </a:r>
            <a:r>
              <a:rPr lang="en-US" i="1" dirty="0">
                <a:solidFill>
                  <a:srgbClr val="000099"/>
                </a:solidFill>
                <a:latin typeface="Cambria" panose="02040503050406030204" pitchFamily="18" charset="0"/>
                <a:ea typeface="Cambria" panose="02040503050406030204" pitchFamily="18" charset="0"/>
              </a:rPr>
              <a:t> For we do not have a high priest who is unable to sympathize with our weaknesses, but one who in every respect has been tempted as we are, yet without sin. </a:t>
            </a:r>
            <a:r>
              <a:rPr lang="en-US" baseline="30000" dirty="0">
                <a:latin typeface="Candara" panose="020E0502030303020204" pitchFamily="34" charset="0"/>
                <a:ea typeface="Cambria" panose="02040503050406030204" pitchFamily="18" charset="0"/>
              </a:rPr>
              <a:t>16</a:t>
            </a:r>
            <a:r>
              <a:rPr lang="en-US" i="1" dirty="0">
                <a:solidFill>
                  <a:srgbClr val="000099"/>
                </a:solidFill>
                <a:latin typeface="Cambria" panose="02040503050406030204" pitchFamily="18" charset="0"/>
                <a:ea typeface="Cambria" panose="02040503050406030204" pitchFamily="18" charset="0"/>
              </a:rPr>
              <a:t> Let us then with confidence draw near to the throne of grace, that we may receive mercy and find grace to help in time of need.</a:t>
            </a:r>
          </a:p>
        </p:txBody>
      </p:sp>
    </p:spTree>
    <p:extLst>
      <p:ext uri="{BB962C8B-B14F-4D97-AF65-F5344CB8AC3E}">
        <p14:creationId xmlns:p14="http://schemas.microsoft.com/office/powerpoint/2010/main" val="83417511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1337809"/>
          </a:xfrm>
          <a:solidFill>
            <a:schemeClr val="bg1"/>
          </a:solidFill>
          <a:ln w="25400">
            <a:solidFill>
              <a:srgbClr val="000099"/>
            </a:solidFill>
          </a:ln>
        </p:spPr>
        <p:txBody>
          <a:bodyPr/>
          <a:lstStyle/>
          <a:p>
            <a:pPr marL="173038" marR="0" lvl="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Since then we have a great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high priest</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who has passed through the heavens, Jesus, the Son of God, let us hold fast our confession. </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49277" y="1558012"/>
            <a:ext cx="8421900" cy="4930655"/>
          </a:xfrm>
        </p:spPr>
        <p:txBody>
          <a:bodyPr>
            <a:normAutofit fontScale="92500" lnSpcReduction="20000"/>
          </a:bodyPr>
          <a:lstStyle/>
          <a:p>
            <a:r>
              <a:rPr lang="en-US" dirty="0"/>
              <a:t>This theme of Jesus as “</a:t>
            </a:r>
            <a:r>
              <a:rPr lang="en-US" i="1" dirty="0">
                <a:solidFill>
                  <a:srgbClr val="000099"/>
                </a:solidFill>
                <a:latin typeface="Cambria" panose="02040503050406030204" pitchFamily="18" charset="0"/>
                <a:ea typeface="Cambria" panose="02040503050406030204" pitchFamily="18" charset="0"/>
              </a:rPr>
              <a:t>high priest</a:t>
            </a:r>
            <a:r>
              <a:rPr lang="en-US" dirty="0"/>
              <a:t>” has already been introduced a couple of times in the book of Hebrews. </a:t>
            </a:r>
          </a:p>
          <a:p>
            <a:r>
              <a:rPr lang="en-US" dirty="0"/>
              <a:t>The first time Jesus is identified as “</a:t>
            </a:r>
            <a:r>
              <a:rPr lang="en-US" i="1" dirty="0">
                <a:solidFill>
                  <a:srgbClr val="000099"/>
                </a:solidFill>
                <a:latin typeface="Cambria" panose="02040503050406030204" pitchFamily="18" charset="0"/>
                <a:ea typeface="Cambria" panose="02040503050406030204" pitchFamily="18" charset="0"/>
              </a:rPr>
              <a:t>high priest</a:t>
            </a:r>
            <a:r>
              <a:rPr lang="en-US" dirty="0"/>
              <a:t>” </a:t>
            </a:r>
            <a:r>
              <a:rPr lang="en-US" b="1" i="1" dirty="0"/>
              <a:t>explicitly</a:t>
            </a:r>
            <a:r>
              <a:rPr lang="en-US" dirty="0"/>
              <a:t> is in Heb 2:17, where we were told that “</a:t>
            </a:r>
            <a:r>
              <a:rPr lang="en-US" i="1" dirty="0">
                <a:solidFill>
                  <a:srgbClr val="000099"/>
                </a:solidFill>
                <a:latin typeface="Cambria" panose="02040503050406030204" pitchFamily="18" charset="0"/>
                <a:ea typeface="Cambria" panose="02040503050406030204" pitchFamily="18" charset="0"/>
              </a:rPr>
              <a:t>[Jesus] had to be made like his brothers in every respect, so that he might become a merciful and faithful </a:t>
            </a:r>
            <a:r>
              <a:rPr lang="en-US" b="1" i="1" dirty="0">
                <a:solidFill>
                  <a:srgbClr val="000099"/>
                </a:solidFill>
                <a:latin typeface="Cambria" panose="02040503050406030204" pitchFamily="18" charset="0"/>
                <a:ea typeface="Cambria" panose="02040503050406030204" pitchFamily="18" charset="0"/>
              </a:rPr>
              <a:t>high priest</a:t>
            </a:r>
            <a:r>
              <a:rPr lang="en-US" dirty="0"/>
              <a:t>…”</a:t>
            </a:r>
          </a:p>
          <a:p>
            <a:r>
              <a:rPr lang="en-US" dirty="0"/>
              <a:t>Now, after having warned his readers in the previous two verses (Heb 4:12–13) that God stands over against us in judgment and God’s Word is not to be played with, the author reintroduces this theme of Jesus as “</a:t>
            </a:r>
            <a:r>
              <a:rPr lang="en-US" i="1" dirty="0">
                <a:solidFill>
                  <a:srgbClr val="000099"/>
                </a:solidFill>
                <a:latin typeface="Cambria" panose="02040503050406030204" pitchFamily="18" charset="0"/>
                <a:ea typeface="Cambria" panose="02040503050406030204" pitchFamily="18" charset="0"/>
              </a:rPr>
              <a:t>high priest</a:t>
            </a:r>
            <a:r>
              <a:rPr lang="en-US" dirty="0"/>
              <a:t>” as a word of </a:t>
            </a:r>
            <a:r>
              <a:rPr lang="en-US" b="1" i="1" dirty="0"/>
              <a:t>encouragement</a:t>
            </a:r>
            <a:r>
              <a:rPr lang="en-US" dirty="0"/>
              <a:t> to his readers. </a:t>
            </a:r>
          </a:p>
          <a:p>
            <a:endParaRPr lang="en-US" dirty="0"/>
          </a:p>
          <a:p>
            <a:endParaRPr lang="en-US" dirty="0"/>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Jesus is Better – Six Studies in Hebrews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(2002)</a:t>
            </a:r>
          </a:p>
        </p:txBody>
      </p:sp>
    </p:spTree>
    <p:extLst>
      <p:ext uri="{BB962C8B-B14F-4D97-AF65-F5344CB8AC3E}">
        <p14:creationId xmlns:p14="http://schemas.microsoft.com/office/powerpoint/2010/main" val="340483913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1337809"/>
          </a:xfrm>
          <a:solidFill>
            <a:schemeClr val="bg1"/>
          </a:solidFill>
          <a:ln w="25400">
            <a:solidFill>
              <a:srgbClr val="000099"/>
            </a:solidFill>
          </a:ln>
        </p:spPr>
        <p:txBody>
          <a:bodyPr/>
          <a:lstStyle/>
          <a:p>
            <a:pPr marL="173038" marR="0" lvl="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Since then we have a great high priest who has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passed through the heavens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Jesus,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Son of God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let us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hold fast our confession</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49277" y="1558012"/>
            <a:ext cx="8421900" cy="4930655"/>
          </a:xfrm>
        </p:spPr>
        <p:txBody>
          <a:bodyPr>
            <a:normAutofit fontScale="92500" lnSpcReduction="10000"/>
          </a:bodyPr>
          <a:lstStyle/>
          <a:p>
            <a:r>
              <a:rPr lang="en-US" dirty="0"/>
              <a:t>He points out that our “</a:t>
            </a:r>
            <a:r>
              <a:rPr lang="en-US" i="1" dirty="0">
                <a:solidFill>
                  <a:srgbClr val="000099"/>
                </a:solidFill>
                <a:latin typeface="Cambria" panose="02040503050406030204" pitchFamily="18" charset="0"/>
                <a:ea typeface="Cambria" panose="02040503050406030204" pitchFamily="18" charset="0"/>
              </a:rPr>
              <a:t>great high priest… has </a:t>
            </a:r>
            <a:r>
              <a:rPr lang="en-US" b="1" i="1" dirty="0">
                <a:solidFill>
                  <a:srgbClr val="000099"/>
                </a:solidFill>
                <a:latin typeface="Cambria" panose="02040503050406030204" pitchFamily="18" charset="0"/>
                <a:ea typeface="Cambria" panose="02040503050406030204" pitchFamily="18" charset="0"/>
              </a:rPr>
              <a:t>passed through the heavens</a:t>
            </a:r>
            <a:r>
              <a:rPr lang="en-US" i="1" dirty="0">
                <a:solidFill>
                  <a:srgbClr val="000099"/>
                </a:solidFill>
                <a:latin typeface="Cambria" panose="02040503050406030204" pitchFamily="18" charset="0"/>
                <a:ea typeface="Cambria" panose="02040503050406030204" pitchFamily="18" charset="0"/>
              </a:rPr>
              <a:t> </a:t>
            </a:r>
            <a:r>
              <a:rPr lang="en-US" dirty="0"/>
              <a:t>…” There’s that </a:t>
            </a:r>
            <a:r>
              <a:rPr lang="en-US" b="1" i="1" dirty="0"/>
              <a:t>heavenly</a:t>
            </a:r>
            <a:r>
              <a:rPr lang="en-US" dirty="0"/>
              <a:t> theme again that we’ve seen over and over in the letter.</a:t>
            </a:r>
          </a:p>
          <a:p>
            <a:r>
              <a:rPr lang="en-US" dirty="0"/>
              <a:t>Furthermore, our “</a:t>
            </a:r>
            <a:r>
              <a:rPr lang="en-US" i="1" dirty="0">
                <a:solidFill>
                  <a:srgbClr val="000099"/>
                </a:solidFill>
                <a:latin typeface="Cambria" panose="02040503050406030204" pitchFamily="18" charset="0"/>
                <a:ea typeface="Cambria" panose="02040503050406030204" pitchFamily="18" charset="0"/>
              </a:rPr>
              <a:t>great high priest</a:t>
            </a:r>
            <a:r>
              <a:rPr lang="en-US" dirty="0"/>
              <a:t>” bears the title “</a:t>
            </a:r>
            <a:r>
              <a:rPr lang="en-US" i="1" dirty="0">
                <a:solidFill>
                  <a:srgbClr val="000099"/>
                </a:solidFill>
                <a:latin typeface="Cambria" panose="02040503050406030204" pitchFamily="18" charset="0"/>
                <a:ea typeface="Cambria" panose="02040503050406030204" pitchFamily="18" charset="0"/>
              </a:rPr>
              <a:t>Son of God </a:t>
            </a:r>
            <a:r>
              <a:rPr lang="en-US" dirty="0"/>
              <a:t>” bringing back to mind a major theme of the book’s first two chapters, where the incarnation and exaltation of the Son were on display.</a:t>
            </a:r>
          </a:p>
          <a:p>
            <a:r>
              <a:rPr lang="en-US" dirty="0"/>
              <a:t>Therefore, he tells us, knowing we have this “</a:t>
            </a:r>
            <a:r>
              <a:rPr lang="en-US" i="1" dirty="0">
                <a:solidFill>
                  <a:srgbClr val="000099"/>
                </a:solidFill>
                <a:latin typeface="Cambria" panose="02040503050406030204" pitchFamily="18" charset="0"/>
                <a:ea typeface="Cambria" panose="02040503050406030204" pitchFamily="18" charset="0"/>
              </a:rPr>
              <a:t>great high priest</a:t>
            </a:r>
            <a:r>
              <a:rPr lang="en-US" dirty="0"/>
              <a:t>” we should be </a:t>
            </a:r>
            <a:r>
              <a:rPr lang="en-US" b="1" i="1" dirty="0"/>
              <a:t>encouraged</a:t>
            </a:r>
            <a:r>
              <a:rPr lang="en-US" dirty="0"/>
              <a:t> to “</a:t>
            </a:r>
            <a:r>
              <a:rPr lang="en-US" i="1" dirty="0">
                <a:solidFill>
                  <a:srgbClr val="000099"/>
                </a:solidFill>
                <a:latin typeface="Cambria" panose="02040503050406030204" pitchFamily="18" charset="0"/>
                <a:ea typeface="Cambria" panose="02040503050406030204" pitchFamily="18" charset="0"/>
              </a:rPr>
              <a:t>hold fast our confession</a:t>
            </a:r>
            <a:r>
              <a:rPr lang="en-US" dirty="0"/>
              <a:t>.”</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Jesus is Better – Six Studies in Hebrews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(2002)</a:t>
            </a:r>
          </a:p>
        </p:txBody>
      </p:sp>
    </p:spTree>
    <p:extLst>
      <p:ext uri="{BB962C8B-B14F-4D97-AF65-F5344CB8AC3E}">
        <p14:creationId xmlns:p14="http://schemas.microsoft.com/office/powerpoint/2010/main" val="298383749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2"/>
            <a:ext cx="9144000" cy="1412806"/>
          </a:xfrm>
          <a:solidFill>
            <a:schemeClr val="bg1"/>
          </a:solidFill>
          <a:ln w="25400">
            <a:solidFill>
              <a:srgbClr val="000099"/>
            </a:solidFill>
          </a:ln>
        </p:spPr>
        <p:txBody>
          <a:bodyPr/>
          <a:lstStyle/>
          <a:p>
            <a:pPr marL="173038" marR="0" lvl="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15</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we do not have a high priest who is unable to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sympathize with our weaknesses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but one who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in every respect has been tempted as we are</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yet without sin. </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49277" y="1569786"/>
            <a:ext cx="8531784" cy="4918882"/>
          </a:xfrm>
        </p:spPr>
        <p:txBody>
          <a:bodyPr>
            <a:normAutofit fontScale="92500" lnSpcReduction="20000"/>
          </a:bodyPr>
          <a:lstStyle/>
          <a:p>
            <a:r>
              <a:rPr lang="en-US" dirty="0"/>
              <a:t>Jesus is </a:t>
            </a:r>
            <a:r>
              <a:rPr lang="en-US" b="1" i="1" dirty="0"/>
              <a:t>not only</a:t>
            </a:r>
            <a:r>
              <a:rPr lang="en-US" dirty="0"/>
              <a:t> a </a:t>
            </a:r>
            <a:r>
              <a:rPr lang="en-US" b="1" i="1" dirty="0"/>
              <a:t>majestic</a:t>
            </a:r>
            <a:r>
              <a:rPr lang="en-US" dirty="0"/>
              <a:t> high priest who has passed through the heavens and sits at the right hand of God. He is </a:t>
            </a:r>
            <a:r>
              <a:rPr lang="en-US" b="1" i="1" dirty="0"/>
              <a:t>also</a:t>
            </a:r>
            <a:r>
              <a:rPr lang="en-US" dirty="0"/>
              <a:t> a </a:t>
            </a:r>
            <a:r>
              <a:rPr lang="en-US" b="1" i="1" dirty="0"/>
              <a:t>tender</a:t>
            </a:r>
            <a:r>
              <a:rPr lang="en-US" dirty="0"/>
              <a:t> high priest who is able to “</a:t>
            </a:r>
            <a:r>
              <a:rPr lang="en-US" i="1" dirty="0">
                <a:solidFill>
                  <a:srgbClr val="000099"/>
                </a:solidFill>
                <a:latin typeface="Cambria" panose="02040503050406030204" pitchFamily="18" charset="0"/>
                <a:ea typeface="Cambria" panose="02040503050406030204" pitchFamily="18" charset="0"/>
              </a:rPr>
              <a:t>sympathize with our weaknesses</a:t>
            </a:r>
            <a:r>
              <a:rPr lang="en-US" dirty="0"/>
              <a:t>”.</a:t>
            </a:r>
          </a:p>
          <a:p>
            <a:r>
              <a:rPr lang="en-US" dirty="0"/>
              <a:t>He is not a distant and aloof high priest, but is himself </a:t>
            </a:r>
            <a:r>
              <a:rPr lang="en-US" b="1" i="1" dirty="0"/>
              <a:t>intimately acquainted</a:t>
            </a:r>
            <a:r>
              <a:rPr lang="en-US" dirty="0"/>
              <a:t> with the human condition.</a:t>
            </a:r>
          </a:p>
          <a:p>
            <a:r>
              <a:rPr lang="en-US" dirty="0"/>
              <a:t>Indeed, during his earthly ministry, he experienced the </a:t>
            </a:r>
            <a:r>
              <a:rPr lang="en-US" b="1" i="1" dirty="0"/>
              <a:t>full range</a:t>
            </a:r>
            <a:r>
              <a:rPr lang="en-US" dirty="0"/>
              <a:t> of human temptation. </a:t>
            </a:r>
          </a:p>
          <a:p>
            <a:r>
              <a:rPr lang="en-US" dirty="0"/>
              <a:t>The delight and joys offered by sin were no stranger to Jesus. He was cognizant of and experienced the attractiveness of sin, realizing that it brought pleasure (cf. Heb 11:24-25).</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lvl="0">
              <a:defRPr/>
            </a:pPr>
            <a:r>
              <a:rPr lang="en-US" dirty="0">
                <a:solidFill>
                  <a:prstClr val="black"/>
                </a:solidFill>
              </a:rPr>
              <a:t>Schreiner, Thomas R. – </a:t>
            </a:r>
            <a:r>
              <a:rPr lang="en-US" i="1" dirty="0">
                <a:solidFill>
                  <a:prstClr val="black"/>
                </a:solidFill>
              </a:rPr>
              <a:t>Evangelical Biblical Theology Commentary - Hebrews</a:t>
            </a:r>
            <a:r>
              <a:rPr lang="en-US" dirty="0">
                <a:solidFill>
                  <a:prstClr val="black"/>
                </a:solidFill>
              </a:rPr>
              <a:t>; pp. 153-154 </a:t>
            </a:r>
          </a:p>
        </p:txBody>
      </p:sp>
    </p:spTree>
    <p:extLst>
      <p:ext uri="{BB962C8B-B14F-4D97-AF65-F5344CB8AC3E}">
        <p14:creationId xmlns:p14="http://schemas.microsoft.com/office/powerpoint/2010/main" val="368912673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2"/>
            <a:ext cx="9144000" cy="1412806"/>
          </a:xfrm>
          <a:solidFill>
            <a:schemeClr val="bg1"/>
          </a:solidFill>
          <a:ln w="25400">
            <a:solidFill>
              <a:srgbClr val="000099"/>
            </a:solidFill>
          </a:ln>
        </p:spPr>
        <p:txBody>
          <a:bodyPr/>
          <a:lstStyle/>
          <a:p>
            <a:pPr marL="173038" marR="0" lvl="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15</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we do not have a high priest who is unable to sympathize with our weaknesses, but one who in every respect has been tempted as we are,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yet without sin</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49277" y="1569786"/>
            <a:ext cx="8421900" cy="4918882"/>
          </a:xfrm>
        </p:spPr>
        <p:txBody>
          <a:bodyPr>
            <a:normAutofit lnSpcReduction="10000"/>
          </a:bodyPr>
          <a:lstStyle/>
          <a:p>
            <a:r>
              <a:rPr lang="en-US" dirty="0"/>
              <a:t>Jesus understands every temptation we face, since he experienced something similar. And yet he </a:t>
            </a:r>
            <a:r>
              <a:rPr lang="en-US" b="1" i="1" dirty="0"/>
              <a:t>never</a:t>
            </a:r>
            <a:r>
              <a:rPr lang="en-US" dirty="0"/>
              <a:t> surrendered to sin’s power.</a:t>
            </a:r>
          </a:p>
          <a:p>
            <a:r>
              <a:rPr lang="en-US" dirty="0"/>
              <a:t>What we need is </a:t>
            </a:r>
            <a:r>
              <a:rPr lang="en-US" b="1" i="1" dirty="0"/>
              <a:t>not</a:t>
            </a:r>
            <a:r>
              <a:rPr lang="en-US" dirty="0"/>
              <a:t> a </a:t>
            </a:r>
            <a:r>
              <a:rPr lang="en-US" b="1" i="1" dirty="0"/>
              <a:t>fellow loser</a:t>
            </a:r>
            <a:r>
              <a:rPr lang="en-US" dirty="0"/>
              <a:t>, but a </a:t>
            </a:r>
            <a:r>
              <a:rPr lang="en-US" b="1" i="1" dirty="0"/>
              <a:t>winner</a:t>
            </a:r>
            <a:r>
              <a:rPr lang="en-US" dirty="0"/>
              <a:t>; not one who shares our </a:t>
            </a:r>
            <a:r>
              <a:rPr lang="en-US" b="1" i="1" dirty="0"/>
              <a:t>defeat</a:t>
            </a:r>
            <a:r>
              <a:rPr lang="en-US" dirty="0"/>
              <a:t> but one who is able to lead us to </a:t>
            </a:r>
            <a:r>
              <a:rPr lang="en-US" b="1" i="1" dirty="0"/>
              <a:t>victory</a:t>
            </a:r>
            <a:r>
              <a:rPr lang="en-US" dirty="0"/>
              <a:t>; not a </a:t>
            </a:r>
            <a:r>
              <a:rPr lang="en-US" b="1" i="1" dirty="0"/>
              <a:t>sinner</a:t>
            </a:r>
            <a:r>
              <a:rPr lang="en-US" dirty="0"/>
              <a:t>, but a </a:t>
            </a:r>
            <a:r>
              <a:rPr lang="en-US" b="1" i="1" dirty="0"/>
              <a:t>savior</a:t>
            </a:r>
            <a:r>
              <a:rPr lang="en-US" dirty="0"/>
              <a:t>.</a:t>
            </a:r>
          </a:p>
          <a:p>
            <a:r>
              <a:rPr lang="en-US" dirty="0"/>
              <a:t>It is evident from this text that sin is not intrinsic and inherent to human nature. Jesus was </a:t>
            </a:r>
            <a:r>
              <a:rPr lang="en-US" b="1" i="1" dirty="0"/>
              <a:t>fully human</a:t>
            </a:r>
            <a:r>
              <a:rPr lang="en-US" dirty="0"/>
              <a:t> in every respect, and yet he never sinned.</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lvl="0">
              <a:defRPr/>
            </a:pPr>
            <a:r>
              <a:rPr lang="en-US" dirty="0">
                <a:solidFill>
                  <a:prstClr val="black"/>
                </a:solidFill>
              </a:rPr>
              <a:t>Schreiner, Thomas R. – </a:t>
            </a:r>
            <a:r>
              <a:rPr lang="en-US" i="1" dirty="0">
                <a:solidFill>
                  <a:prstClr val="black"/>
                </a:solidFill>
              </a:rPr>
              <a:t>Evangelical Biblical Theology Commentary - Hebrews</a:t>
            </a:r>
            <a:r>
              <a:rPr lang="en-US" dirty="0">
                <a:solidFill>
                  <a:prstClr val="black"/>
                </a:solidFill>
              </a:rPr>
              <a:t>; pp. 153-154 </a:t>
            </a:r>
          </a:p>
        </p:txBody>
      </p:sp>
    </p:spTree>
    <p:extLst>
      <p:ext uri="{BB962C8B-B14F-4D97-AF65-F5344CB8AC3E}">
        <p14:creationId xmlns:p14="http://schemas.microsoft.com/office/powerpoint/2010/main" val="7570211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56711</TotalTime>
  <Words>5145</Words>
  <Application>Microsoft Office PowerPoint</Application>
  <PresentationFormat>On-screen Show (4:3)</PresentationFormat>
  <Paragraphs>199</Paragraphs>
  <Slides>36</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36</vt:i4>
      </vt:variant>
    </vt:vector>
  </HeadingPairs>
  <TitlesOfParts>
    <vt:vector size="43" baseType="lpstr">
      <vt:lpstr>Arial</vt:lpstr>
      <vt:lpstr>Bwhebb</vt:lpstr>
      <vt:lpstr>Calibri</vt:lpstr>
      <vt:lpstr>Cambria</vt:lpstr>
      <vt:lpstr>Candara</vt:lpstr>
      <vt:lpstr>1_Office Theme</vt:lpstr>
      <vt:lpstr>2_Office Theme</vt:lpstr>
      <vt:lpstr>PowerPoint Presentation</vt:lpstr>
      <vt:lpstr>Outline of Hebrews “Jesus is Better”</vt:lpstr>
      <vt:lpstr>Jesus’ Priesthood Is Better Than the Levitical Priesthood (4:14-10:18)</vt:lpstr>
      <vt:lpstr>Outline of Hebrews</vt:lpstr>
      <vt:lpstr>Jesus is a Compassionate But Sinless High Priest (4:14–16)</vt:lpstr>
      <vt:lpstr>14 Since then we have a great high priest who has passed through the heavens, Jesus, the Son of God, let us hold fast our confession. </vt:lpstr>
      <vt:lpstr>14 Since then we have a great high priest who has passed through the heavens, Jesus, the Son of God, let us hold fast our confession. </vt:lpstr>
      <vt:lpstr>15 For we do not have a high priest who is unable to sympathize with our weaknesses, but one who in every respect has been tempted as we are, yet without sin. </vt:lpstr>
      <vt:lpstr>15 For we do not have a high priest who is unable to sympathize with our weaknesses, but one who in every respect has been tempted as we are, yet without sin. </vt:lpstr>
      <vt:lpstr>16 Let us then with confidence draw near to the throne of grace, that we may receive mercy and find grace to help in time of need.</vt:lpstr>
      <vt:lpstr>16 Let us then with confidence draw near to the throne of grace, that we may receive mercy and find grace to help in time of need.</vt:lpstr>
      <vt:lpstr>16 Let us then with confidence draw near to the throne of grace, that we may receive mercy and find grace to help in time of need.</vt:lpstr>
      <vt:lpstr>Outline of Hebrews</vt:lpstr>
      <vt:lpstr>Jesus Was Appointed By God to Be Our High Priest (5:1-10)</vt:lpstr>
      <vt:lpstr>Jesus Was Appointed By God to Be Our High Priest (5:1-10)</vt:lpstr>
      <vt:lpstr>Jesus Was Appointed By God to Be Our High Priest (5:1-10)</vt:lpstr>
      <vt:lpstr>Jesus Was Appointed By God as the Perfect High Priest (5:1-10) - High Level Overview -</vt:lpstr>
      <vt:lpstr>1 For every high priest chosen from among men is appointed to act on behalf of men in relation to God, to offer gifts and sacrifices for sins.</vt:lpstr>
      <vt:lpstr>2 He can deal gently with the ignorant and wayward, since he himself is beset with weakness.</vt:lpstr>
      <vt:lpstr>2 …he himself is beset with weakness. 3 Because of this he is obligated to offer sacrifice for his own sins just as he does for those of the people.</vt:lpstr>
      <vt:lpstr>4 And no one takes this honor for himself, but only when called by God, just as Aaron was.</vt:lpstr>
      <vt:lpstr>5 So also Christ did not exalt himself to be made a high priest, but was appointed by him who said to him, "You are my Son, today I have begotten you“ [Psalm  2:7b] </vt:lpstr>
      <vt:lpstr>5 So also Christ did not exalt himself to be made a high priest, but was appointed by him who said to him, "You are my Son, today I have begotten you“ [Psalm  2:7b] </vt:lpstr>
      <vt:lpstr>6 as he says also in another place, "You are a priest forever, after the order of Melchizedek." [Ps 110:4b]</vt:lpstr>
      <vt:lpstr>6 as he says also in another place, "You are a priest forever, after the order of Melchizedek." [Ps 110:4b]</vt:lpstr>
      <vt:lpstr>7 In the days of his flesh, Jesus offered up prayers and supplications, with loud cries and tears, to him who was able to save him from death, and he was heard because of his reverence.</vt:lpstr>
      <vt:lpstr>7 In the days of his flesh, Jesus offered up prayers and supplications, with loud cries and tears, to him who was able to save him from death, and he was heard because of his reverence.</vt:lpstr>
      <vt:lpstr>8 Although he was a son, he learned obedience through what he suffered. 9 And being made perfect…</vt:lpstr>
      <vt:lpstr>8 Although he was a son, he learned obedience through what he suffered. 9 And being made perfect…</vt:lpstr>
      <vt:lpstr>9 And being made perfect, he became the source of eternal salvation to all who obey him, 10 being designated by God a high priest after the order of Melchizedek.</vt:lpstr>
      <vt:lpstr>9 And being made perfect, he became the source of eternal salvation to all who obey him, 10 being designated by God a high priest after the order of Melchizedek.</vt:lpstr>
      <vt:lpstr>Class Discussion Time</vt:lpstr>
      <vt:lpstr>*Class Discussion Time</vt:lpstr>
      <vt:lpstr>*Class Discussion Time</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Connolly</dc:creator>
  <cp:lastModifiedBy>Robert Connolly</cp:lastModifiedBy>
  <cp:revision>722</cp:revision>
  <cp:lastPrinted>2022-05-29T14:18:18Z</cp:lastPrinted>
  <dcterms:created xsi:type="dcterms:W3CDTF">2022-03-11T13:15:23Z</dcterms:created>
  <dcterms:modified xsi:type="dcterms:W3CDTF">2022-05-29T23:31:07Z</dcterms:modified>
</cp:coreProperties>
</file>