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5848" r:id="rId3"/>
    <p:sldId id="5849" r:id="rId4"/>
    <p:sldId id="5850" r:id="rId5"/>
    <p:sldId id="5852" r:id="rId6"/>
    <p:sldId id="5853" r:id="rId7"/>
    <p:sldId id="5855" r:id="rId8"/>
    <p:sldId id="5856" r:id="rId9"/>
    <p:sldId id="5876" r:id="rId10"/>
    <p:sldId id="5877" r:id="rId11"/>
    <p:sldId id="5875" r:id="rId12"/>
    <p:sldId id="5887" r:id="rId13"/>
    <p:sldId id="5865" r:id="rId14"/>
    <p:sldId id="5866" r:id="rId15"/>
    <p:sldId id="5868" r:id="rId16"/>
    <p:sldId id="5869" r:id="rId17"/>
    <p:sldId id="5888" r:id="rId18"/>
    <p:sldId id="5870" r:id="rId19"/>
    <p:sldId id="5871" r:id="rId20"/>
    <p:sldId id="5882" r:id="rId21"/>
    <p:sldId id="5889" r:id="rId22"/>
    <p:sldId id="5883" r:id="rId23"/>
    <p:sldId id="5885" r:id="rId24"/>
    <p:sldId id="5886" r:id="rId25"/>
    <p:sldId id="5884" r:id="rId26"/>
    <p:sldId id="5890" r:id="rId27"/>
    <p:sldId id="5891" r:id="rId28"/>
    <p:sldId id="5892" r:id="rId29"/>
    <p:sldId id="5893" r:id="rId30"/>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6/2/2022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6/2/2022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6/2/2022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6/2/2022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2703014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33039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though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this time you ought to be teachers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you need someone to teach you again the basic principles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oracles of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You need milk, not solid food...</a:t>
            </a:r>
            <a:endParaRPr kumimoji="0" lang="en-US" sz="1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82561" y="1648275"/>
            <a:ext cx="8578878" cy="4840392"/>
          </a:xfrm>
        </p:spPr>
        <p:txBody>
          <a:bodyPr>
            <a:normAutofit fontScale="92500" lnSpcReduction="20000"/>
          </a:bodyPr>
          <a:lstStyle/>
          <a:p>
            <a:r>
              <a:rPr lang="en-US" dirty="0"/>
              <a:t>The author tells them that, given the length of time that they have been Christians, they </a:t>
            </a:r>
            <a:r>
              <a:rPr lang="en-US" b="1" i="1" dirty="0"/>
              <a:t>ought</a:t>
            </a:r>
            <a:r>
              <a:rPr lang="en-US" dirty="0"/>
              <a:t> to be able to </a:t>
            </a:r>
            <a:r>
              <a:rPr lang="en-US" b="1" i="1" dirty="0"/>
              <a:t>teach others </a:t>
            </a:r>
            <a:r>
              <a:rPr lang="en-US" dirty="0"/>
              <a:t>by now; but instead, they </a:t>
            </a:r>
            <a:r>
              <a:rPr lang="en-US" b="1" i="1" dirty="0"/>
              <a:t>themselves</a:t>
            </a:r>
            <a:r>
              <a:rPr lang="en-US" dirty="0"/>
              <a:t> need to be taught!</a:t>
            </a:r>
          </a:p>
          <a:p>
            <a:r>
              <a:rPr lang="en-US" dirty="0"/>
              <a:t>Not only do they need to learn ideas of deep importance like the priestly order of Melchizedek, but they need to be reminded of the “</a:t>
            </a:r>
            <a:r>
              <a:rPr lang="en-US" i="1" dirty="0">
                <a:solidFill>
                  <a:srgbClr val="000099"/>
                </a:solidFill>
                <a:latin typeface="Cambria" panose="02040503050406030204" pitchFamily="18" charset="0"/>
                <a:ea typeface="Cambria" panose="02040503050406030204" pitchFamily="18" charset="0"/>
              </a:rPr>
              <a:t>basic principles</a:t>
            </a:r>
            <a:r>
              <a:rPr lang="en-US" dirty="0"/>
              <a:t>” of God’s Word (“</a:t>
            </a:r>
            <a:r>
              <a:rPr lang="en-US" i="1" dirty="0">
                <a:solidFill>
                  <a:srgbClr val="000099"/>
                </a:solidFill>
                <a:latin typeface="Cambria" panose="02040503050406030204" pitchFamily="18" charset="0"/>
                <a:ea typeface="Cambria" panose="02040503050406030204" pitchFamily="18" charset="0"/>
              </a:rPr>
              <a:t>oracles of God</a:t>
            </a:r>
            <a:r>
              <a:rPr lang="en-US" dirty="0"/>
              <a:t>”). </a:t>
            </a:r>
          </a:p>
          <a:p>
            <a:r>
              <a:rPr lang="en-US" dirty="0"/>
              <a:t>In view of the time that has elapsed since their conversion to Christianity, they ought to be eating </a:t>
            </a:r>
            <a:r>
              <a:rPr lang="en-US" b="1" i="1" dirty="0"/>
              <a:t>solid spiritual food</a:t>
            </a:r>
            <a:r>
              <a:rPr lang="en-US" dirty="0"/>
              <a:t>, like grown-up men and women.</a:t>
            </a:r>
          </a:p>
          <a:p>
            <a:r>
              <a:rPr lang="en-US" dirty="0"/>
              <a:t>But instead, they are still unable to digest anything stronger than spiritual “</a:t>
            </a:r>
            <a:r>
              <a:rPr lang="en-US" i="1" dirty="0">
                <a:solidFill>
                  <a:srgbClr val="000099"/>
                </a:solidFill>
                <a:latin typeface="Cambria" panose="02040503050406030204" pitchFamily="18" charset="0"/>
                <a:ea typeface="Cambria" panose="02040503050406030204" pitchFamily="18" charset="0"/>
              </a:rPr>
              <a:t>milk</a:t>
            </a:r>
            <a:r>
              <a:rPr lang="en-US" dirty="0"/>
              <a:t>”, the food of infants.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90877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98503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everyone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 lives on milk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unskilled in the word of righteousness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he is a child.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6" y="1200886"/>
            <a:ext cx="8657368" cy="5337270"/>
          </a:xfrm>
        </p:spPr>
        <p:txBody>
          <a:bodyPr>
            <a:normAutofit fontScale="85000" lnSpcReduction="20000"/>
          </a:bodyPr>
          <a:lstStyle/>
          <a:p>
            <a:r>
              <a:rPr lang="en-US" dirty="0"/>
              <a:t>Anyone “</a:t>
            </a:r>
            <a:r>
              <a:rPr lang="en-US" i="1" dirty="0">
                <a:solidFill>
                  <a:srgbClr val="000099"/>
                </a:solidFill>
                <a:latin typeface="Cambria" panose="02040503050406030204" pitchFamily="18" charset="0"/>
                <a:ea typeface="Cambria" panose="02040503050406030204" pitchFamily="18" charset="0"/>
              </a:rPr>
              <a:t>who lives on milk</a:t>
            </a:r>
            <a:r>
              <a:rPr lang="en-US" dirty="0"/>
              <a:t>” is still an infant, and the demonstration of this, the author says, is that they are “</a:t>
            </a:r>
            <a:r>
              <a:rPr lang="en-US" b="1" i="1" dirty="0">
                <a:solidFill>
                  <a:srgbClr val="000099"/>
                </a:solidFill>
                <a:latin typeface="Cambria" panose="02040503050406030204" pitchFamily="18" charset="0"/>
                <a:ea typeface="Cambria" panose="02040503050406030204" pitchFamily="18" charset="0"/>
              </a:rPr>
              <a:t>unskilled in </a:t>
            </a:r>
            <a:r>
              <a:rPr lang="en-US" i="1" dirty="0">
                <a:solidFill>
                  <a:srgbClr val="000099"/>
                </a:solidFill>
                <a:latin typeface="Cambria" panose="02040503050406030204" pitchFamily="18" charset="0"/>
                <a:ea typeface="Cambria" panose="02040503050406030204" pitchFamily="18" charset="0"/>
              </a:rPr>
              <a:t>the </a:t>
            </a:r>
            <a:r>
              <a:rPr lang="en-US" b="1" i="1" dirty="0">
                <a:solidFill>
                  <a:srgbClr val="000099"/>
                </a:solidFill>
                <a:latin typeface="Cambria" panose="02040503050406030204" pitchFamily="18" charset="0"/>
                <a:ea typeface="Cambria" panose="02040503050406030204" pitchFamily="18" charset="0"/>
              </a:rPr>
              <a:t>word</a:t>
            </a:r>
            <a:r>
              <a:rPr lang="en-US" i="1" dirty="0">
                <a:solidFill>
                  <a:srgbClr val="000099"/>
                </a:solidFill>
                <a:latin typeface="Cambria" panose="02040503050406030204" pitchFamily="18" charset="0"/>
                <a:ea typeface="Cambria" panose="02040503050406030204" pitchFamily="18" charset="0"/>
              </a:rPr>
              <a:t> of righteousness</a:t>
            </a:r>
            <a:r>
              <a:rPr lang="en-US" dirty="0"/>
              <a:t>”, or as it is, I think, </a:t>
            </a:r>
            <a:r>
              <a:rPr lang="en-US" b="1" i="1" dirty="0"/>
              <a:t>better translated</a:t>
            </a:r>
            <a:r>
              <a:rPr lang="en-US" dirty="0"/>
              <a:t> in the NIV: “</a:t>
            </a:r>
            <a:r>
              <a:rPr lang="en-US" b="1" i="1" dirty="0">
                <a:solidFill>
                  <a:srgbClr val="000099"/>
                </a:solidFill>
                <a:latin typeface="Cambria" panose="02040503050406030204" pitchFamily="18" charset="0"/>
                <a:ea typeface="Cambria" panose="02040503050406030204" pitchFamily="18" charset="0"/>
              </a:rPr>
              <a:t>not acquainted with </a:t>
            </a:r>
            <a:r>
              <a:rPr lang="en-US" i="1" dirty="0">
                <a:solidFill>
                  <a:srgbClr val="000099"/>
                </a:solidFill>
                <a:latin typeface="Cambria" panose="02040503050406030204" pitchFamily="18" charset="0"/>
                <a:ea typeface="Cambria" panose="02040503050406030204" pitchFamily="18" charset="0"/>
              </a:rPr>
              <a:t>the </a:t>
            </a:r>
            <a:r>
              <a:rPr lang="en-US" b="1" i="1" dirty="0">
                <a:solidFill>
                  <a:srgbClr val="000099"/>
                </a:solidFill>
                <a:latin typeface="Cambria" panose="02040503050406030204" pitchFamily="18" charset="0"/>
                <a:ea typeface="Cambria" panose="02040503050406030204" pitchFamily="18" charset="0"/>
              </a:rPr>
              <a:t>teaching</a:t>
            </a:r>
            <a:r>
              <a:rPr lang="en-US" i="1" dirty="0">
                <a:solidFill>
                  <a:srgbClr val="000099"/>
                </a:solidFill>
                <a:latin typeface="Cambria" panose="02040503050406030204" pitchFamily="18" charset="0"/>
                <a:ea typeface="Cambria" panose="02040503050406030204" pitchFamily="18" charset="0"/>
              </a:rPr>
              <a:t> about righteousness</a:t>
            </a:r>
            <a:r>
              <a:rPr lang="en-US" dirty="0"/>
              <a:t>”.</a:t>
            </a:r>
          </a:p>
          <a:p>
            <a:r>
              <a:rPr lang="en-US" dirty="0"/>
              <a:t>This is not an easy expression to translate. In the context of what the book has been saying so far, it’s probably best to understand this as referring to the “</a:t>
            </a:r>
            <a:r>
              <a:rPr lang="en-US" i="1" dirty="0">
                <a:solidFill>
                  <a:srgbClr val="000099"/>
                </a:solidFill>
                <a:latin typeface="Cambria" panose="02040503050406030204" pitchFamily="18" charset="0"/>
                <a:ea typeface="Cambria" panose="02040503050406030204" pitchFamily="18" charset="0"/>
              </a:rPr>
              <a:t>teaching about righteousness</a:t>
            </a:r>
            <a:r>
              <a:rPr lang="en-US" dirty="0"/>
              <a:t>” which is </a:t>
            </a:r>
            <a:r>
              <a:rPr lang="en-US" b="1" i="1" dirty="0"/>
              <a:t>fundamental</a:t>
            </a:r>
            <a:r>
              <a:rPr lang="en-US" dirty="0"/>
              <a:t> to the Christian faith: that </a:t>
            </a:r>
            <a:r>
              <a:rPr lang="en-US" b="1" i="1" dirty="0"/>
              <a:t>Christ</a:t>
            </a:r>
            <a:r>
              <a:rPr lang="en-US" dirty="0"/>
              <a:t> </a:t>
            </a:r>
            <a:r>
              <a:rPr lang="en-US" b="1" i="1" dirty="0"/>
              <a:t>is</a:t>
            </a:r>
            <a:r>
              <a:rPr lang="en-US" dirty="0"/>
              <a:t> our righteousness, as explained by the Old Testament texts themselves when properly understood. </a:t>
            </a:r>
          </a:p>
          <a:p>
            <a:r>
              <a:rPr lang="en-US" dirty="0"/>
              <a:t>Anybody who is really immature, like the original readers apparently were, will have a tendency to go back to the Old Testament types and miss the </a:t>
            </a:r>
            <a:r>
              <a:rPr lang="en-US" b="1" i="1" dirty="0"/>
              <a:t>real</a:t>
            </a:r>
            <a:r>
              <a:rPr lang="en-US" dirty="0"/>
              <a:t> teaching about righteousness in those texts that point us to </a:t>
            </a:r>
            <a:r>
              <a:rPr lang="en-US" b="1" i="1" dirty="0"/>
              <a:t>Christ</a:t>
            </a:r>
            <a:r>
              <a:rPr lang="en-US" dirty="0"/>
              <a:t> as the one who achieves what is needed and presents us as righteous before God.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solidFill>
                  <a:prstClr val="black"/>
                </a:solidFill>
              </a:rPr>
              <a:t>DA Carson – </a:t>
            </a:r>
            <a:r>
              <a:rPr lang="en-US" i="1" dirty="0">
                <a:solidFill>
                  <a:prstClr val="black"/>
                </a:solidFill>
              </a:rPr>
              <a:t>Jesus is Better – Six Studies in Hebrews </a:t>
            </a:r>
            <a:r>
              <a:rPr lang="en-US" dirty="0">
                <a:solidFill>
                  <a:prstClr val="black"/>
                </a:solidFill>
              </a:rPr>
              <a:t>(2002)</a:t>
            </a:r>
          </a:p>
        </p:txBody>
      </p:sp>
    </p:spTree>
    <p:extLst>
      <p:ext uri="{BB962C8B-B14F-4D97-AF65-F5344CB8AC3E}">
        <p14:creationId xmlns:p14="http://schemas.microsoft.com/office/powerpoint/2010/main" val="116544650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20480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solid food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is for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mature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those who have their powers of discernment trained by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constant practice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distinguish good from evil</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326470"/>
            <a:ext cx="8421900" cy="5162198"/>
          </a:xfrm>
        </p:spPr>
        <p:txBody>
          <a:bodyPr>
            <a:normAutofit fontScale="92500" lnSpcReduction="20000"/>
          </a:bodyPr>
          <a:lstStyle/>
          <a:p>
            <a:r>
              <a:rPr lang="en-US" dirty="0"/>
              <a:t>“</a:t>
            </a:r>
            <a:r>
              <a:rPr lang="en-US" i="1" dirty="0">
                <a:solidFill>
                  <a:srgbClr val="000099"/>
                </a:solidFill>
                <a:latin typeface="Cambria" panose="02040503050406030204" pitchFamily="18" charset="0"/>
                <a:ea typeface="Cambria" panose="02040503050406030204" pitchFamily="18" charset="0"/>
              </a:rPr>
              <a:t>Solid food</a:t>
            </a:r>
            <a:r>
              <a:rPr lang="en-US" dirty="0"/>
              <a:t>” like what the author is wanting to give his readers is for “</a:t>
            </a:r>
            <a:r>
              <a:rPr lang="en-US" i="1" dirty="0">
                <a:solidFill>
                  <a:srgbClr val="000099"/>
                </a:solidFill>
                <a:latin typeface="Cambria" panose="02040503050406030204" pitchFamily="18" charset="0"/>
                <a:ea typeface="Cambria" panose="02040503050406030204" pitchFamily="18" charset="0"/>
              </a:rPr>
              <a:t>the mature</a:t>
            </a:r>
            <a:r>
              <a:rPr lang="en-US" dirty="0"/>
              <a:t>” – those who by “</a:t>
            </a:r>
            <a:r>
              <a:rPr lang="en-US" i="1" dirty="0">
                <a:solidFill>
                  <a:srgbClr val="000099"/>
                </a:solidFill>
                <a:latin typeface="Cambria" panose="02040503050406030204" pitchFamily="18" charset="0"/>
                <a:ea typeface="Cambria" panose="02040503050406030204" pitchFamily="18" charset="0"/>
              </a:rPr>
              <a:t>constant practice</a:t>
            </a:r>
            <a:r>
              <a:rPr lang="en-US" dirty="0"/>
              <a:t>” have trained themselves to “</a:t>
            </a:r>
            <a:r>
              <a:rPr lang="en-US" i="1" dirty="0">
                <a:solidFill>
                  <a:srgbClr val="000099"/>
                </a:solidFill>
                <a:latin typeface="Cambria" panose="02040503050406030204" pitchFamily="18" charset="0"/>
                <a:ea typeface="Cambria" panose="02040503050406030204" pitchFamily="18" charset="0"/>
              </a:rPr>
              <a:t>distinguish good from evil.</a:t>
            </a:r>
            <a:r>
              <a:rPr lang="en-US" dirty="0"/>
              <a:t>” </a:t>
            </a:r>
          </a:p>
          <a:p>
            <a:r>
              <a:rPr lang="en-US" dirty="0"/>
              <a:t>This is not just talking about distinguishing “</a:t>
            </a:r>
            <a:r>
              <a:rPr lang="en-US" i="1" dirty="0">
                <a:solidFill>
                  <a:srgbClr val="000099"/>
                </a:solidFill>
                <a:latin typeface="Cambria" panose="02040503050406030204" pitchFamily="18" charset="0"/>
                <a:ea typeface="Cambria" panose="02040503050406030204" pitchFamily="18" charset="0"/>
              </a:rPr>
              <a:t>good from evil</a:t>
            </a:r>
            <a:r>
              <a:rPr lang="en-US" dirty="0"/>
              <a:t>” in a </a:t>
            </a:r>
            <a:r>
              <a:rPr lang="en-US" b="1" i="1" dirty="0"/>
              <a:t>moral</a:t>
            </a:r>
            <a:r>
              <a:rPr lang="en-US" dirty="0"/>
              <a:t> sense, but also, in the context, good and evil, true and false, in a </a:t>
            </a:r>
            <a:r>
              <a:rPr lang="en-US" b="1" i="1" dirty="0"/>
              <a:t>discernment</a:t>
            </a:r>
            <a:r>
              <a:rPr lang="en-US" dirty="0"/>
              <a:t> sense – understanding what Scriptures really do teach. </a:t>
            </a:r>
          </a:p>
          <a:p>
            <a:r>
              <a:rPr lang="en-US" dirty="0"/>
              <a:t>This requires that we be good readers of Scripture, carefully studying the Word on a regular basis (i.e., “</a:t>
            </a:r>
            <a:r>
              <a:rPr lang="en-US" i="1" dirty="0">
                <a:solidFill>
                  <a:srgbClr val="000099"/>
                </a:solidFill>
                <a:latin typeface="Cambria" panose="02040503050406030204" pitchFamily="18" charset="0"/>
                <a:ea typeface="Cambria" panose="02040503050406030204" pitchFamily="18" charset="0"/>
              </a:rPr>
              <a:t>constant practice</a:t>
            </a:r>
            <a:r>
              <a:rPr lang="en-US" dirty="0"/>
              <a:t>”) to understand what it is telling us. And this is what the author is encouraging his readers to do.</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solidFill>
                  <a:prstClr val="black"/>
                </a:solidFill>
              </a:rPr>
              <a:t>DA Carson – </a:t>
            </a:r>
            <a:r>
              <a:rPr lang="en-US" i="1" dirty="0">
                <a:solidFill>
                  <a:prstClr val="black"/>
                </a:solidFill>
              </a:rPr>
              <a:t>Jesus is Better – Six Studies in Hebrews </a:t>
            </a:r>
            <a:r>
              <a:rPr lang="en-US" dirty="0">
                <a:solidFill>
                  <a:prstClr val="black"/>
                </a:solidFill>
              </a:rPr>
              <a:t>(2002)</a:t>
            </a:r>
          </a:p>
        </p:txBody>
      </p:sp>
    </p:spTree>
    <p:extLst>
      <p:ext uri="{BB962C8B-B14F-4D97-AF65-F5344CB8AC3E}">
        <p14:creationId xmlns:p14="http://schemas.microsoft.com/office/powerpoint/2010/main" val="34714717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50699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leave the elementary doctrine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Christ and go on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maturity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laying again a foundation of repentance from dead works and of faith toward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616878"/>
            <a:ext cx="8421900" cy="4871789"/>
          </a:xfrm>
        </p:spPr>
        <p:txBody>
          <a:bodyPr>
            <a:normAutofit fontScale="92500" lnSpcReduction="10000"/>
          </a:bodyPr>
          <a:lstStyle/>
          <a:p>
            <a:r>
              <a:rPr lang="en-US" dirty="0"/>
              <a:t>Having assessed the spiritual condition of his listeners in the previous section (5:11–14), the author now </a:t>
            </a:r>
            <a:r>
              <a:rPr lang="en-US" b="1" i="1" dirty="0"/>
              <a:t>challenges them</a:t>
            </a:r>
            <a:r>
              <a:rPr lang="en-US" dirty="0"/>
              <a:t> to correct their present course and move on to “</a:t>
            </a:r>
            <a:r>
              <a:rPr lang="en-US" i="1" dirty="0">
                <a:solidFill>
                  <a:srgbClr val="000099"/>
                </a:solidFill>
                <a:latin typeface="Cambria" panose="02040503050406030204" pitchFamily="18" charset="0"/>
                <a:ea typeface="Cambria" panose="02040503050406030204" pitchFamily="18" charset="0"/>
              </a:rPr>
              <a:t>maturity</a:t>
            </a:r>
            <a:r>
              <a:rPr lang="en-US" dirty="0"/>
              <a:t>”. </a:t>
            </a:r>
          </a:p>
          <a:p>
            <a:r>
              <a:rPr lang="en-US" dirty="0"/>
              <a:t>But the opening words of this unit are not quite what you might expect. </a:t>
            </a:r>
          </a:p>
          <a:p>
            <a:r>
              <a:rPr lang="en-US" dirty="0"/>
              <a:t>The author has just used strong metaphors to describe their immaturity and consequent inability to handle advanced teaching. </a:t>
            </a:r>
          </a:p>
          <a:p>
            <a:r>
              <a:rPr lang="en-US" dirty="0"/>
              <a:t>We might have expected him to try to accommodate to their infantile appetites by giving them “baby food.”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203-205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03161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20480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leave the elementary doctrine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Christ and go on to maturity, not laying again a foundation of repentance from dead works and of faith toward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326470"/>
            <a:ext cx="8421900" cy="5162198"/>
          </a:xfrm>
        </p:spPr>
        <p:txBody>
          <a:bodyPr>
            <a:normAutofit lnSpcReduction="10000"/>
          </a:bodyPr>
          <a:lstStyle/>
          <a:p>
            <a:r>
              <a:rPr lang="en-US" dirty="0"/>
              <a:t>If the readers needed to be taught the elementary principles of the faith again, should the author not do so?</a:t>
            </a:r>
          </a:p>
          <a:p>
            <a:r>
              <a:rPr lang="en-US" dirty="0"/>
              <a:t>But instead, the author pushes his readers toward an “adult table” fit for mature appetites! </a:t>
            </a:r>
          </a:p>
          <a:p>
            <a:r>
              <a:rPr lang="en-US" dirty="0"/>
              <a:t>They are not responding to their circumstances as spiritual grown-ups, therefore, the author says, it’s time to move from the “</a:t>
            </a:r>
            <a:r>
              <a:rPr lang="en-US" b="1" i="1" dirty="0"/>
              <a:t>children’s menu</a:t>
            </a:r>
            <a:r>
              <a:rPr lang="en-US" dirty="0"/>
              <a:t>” to the “</a:t>
            </a:r>
            <a:r>
              <a:rPr lang="en-US" b="1" i="1" dirty="0"/>
              <a:t>adults’ menu</a:t>
            </a:r>
            <a:r>
              <a:rPr lang="en-US" dirty="0"/>
              <a:t>”, leaving behind the fundamental teachings (i.e., “</a:t>
            </a:r>
            <a:r>
              <a:rPr lang="en-US" i="1" dirty="0">
                <a:solidFill>
                  <a:srgbClr val="000099"/>
                </a:solidFill>
                <a:latin typeface="Cambria" panose="02040503050406030204" pitchFamily="18" charset="0"/>
                <a:ea typeface="Cambria" panose="02040503050406030204" pitchFamily="18" charset="0"/>
              </a:rPr>
              <a:t>elementary doctrine</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203-205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8318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20480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let us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leave the elementary doctrine of Christ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 on to maturity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laying again a foundation of repentance from dead works and of faith toward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326470"/>
            <a:ext cx="8421900" cy="5162198"/>
          </a:xfrm>
        </p:spPr>
        <p:txBody>
          <a:bodyPr>
            <a:normAutofit lnSpcReduction="10000"/>
          </a:bodyPr>
          <a:lstStyle/>
          <a:p>
            <a:r>
              <a:rPr lang="en-US" dirty="0"/>
              <a:t>In the Greek, the verb translated here as “</a:t>
            </a:r>
            <a:r>
              <a:rPr lang="en-US" i="1" dirty="0">
                <a:solidFill>
                  <a:srgbClr val="000099"/>
                </a:solidFill>
                <a:latin typeface="Cambria" panose="02040503050406030204" pitchFamily="18" charset="0"/>
                <a:ea typeface="Cambria" panose="02040503050406030204" pitchFamily="18" charset="0"/>
              </a:rPr>
              <a:t>go on</a:t>
            </a:r>
            <a:r>
              <a:rPr lang="en-US" dirty="0"/>
              <a:t>” is in the passive voice, or what is sometimes referred to as a “divine passive”. </a:t>
            </a:r>
          </a:p>
          <a:p>
            <a:r>
              <a:rPr lang="en-US" dirty="0"/>
              <a:t>Perhaps a better way of translating is would be, “</a:t>
            </a:r>
            <a:r>
              <a:rPr lang="en-US" i="1" dirty="0">
                <a:solidFill>
                  <a:srgbClr val="000099"/>
                </a:solidFill>
                <a:latin typeface="Cambria" panose="02040503050406030204" pitchFamily="18" charset="0"/>
                <a:ea typeface="Cambria" panose="02040503050406030204" pitchFamily="18" charset="0"/>
              </a:rPr>
              <a:t>let us… be carried on to maturity</a:t>
            </a:r>
            <a:r>
              <a:rPr lang="en-US" dirty="0"/>
              <a:t>,” implying that it’s not </a:t>
            </a:r>
            <a:r>
              <a:rPr lang="en-US" b="1" i="1" dirty="0"/>
              <a:t>ultimately</a:t>
            </a:r>
            <a:r>
              <a:rPr lang="en-US" dirty="0"/>
              <a:t> up to the author to move the community forward, but rather </a:t>
            </a:r>
            <a:r>
              <a:rPr lang="en-US" b="1" i="1" dirty="0"/>
              <a:t>God</a:t>
            </a:r>
            <a:r>
              <a:rPr lang="en-US" dirty="0"/>
              <a:t>, who will move both the author </a:t>
            </a:r>
            <a:r>
              <a:rPr lang="en-US" b="1" i="1" dirty="0"/>
              <a:t>and</a:t>
            </a:r>
            <a:r>
              <a:rPr lang="en-US" dirty="0"/>
              <a:t> the community (“</a:t>
            </a:r>
            <a:r>
              <a:rPr lang="en-US" i="1" dirty="0">
                <a:solidFill>
                  <a:srgbClr val="000099"/>
                </a:solidFill>
                <a:latin typeface="Cambria" panose="02040503050406030204" pitchFamily="18" charset="0"/>
                <a:ea typeface="Cambria" panose="02040503050406030204" pitchFamily="18" charset="0"/>
              </a:rPr>
              <a:t>us</a:t>
            </a:r>
            <a:r>
              <a:rPr lang="en-US" dirty="0"/>
              <a:t>”) forward towards “</a:t>
            </a:r>
            <a:r>
              <a:rPr lang="en-US" i="1" dirty="0">
                <a:solidFill>
                  <a:srgbClr val="000099"/>
                </a:solidFill>
                <a:latin typeface="Cambria" panose="02040503050406030204" pitchFamily="18" charset="0"/>
                <a:ea typeface="Cambria" panose="02040503050406030204" pitchFamily="18" charset="0"/>
              </a:rPr>
              <a:t>maturity</a:t>
            </a:r>
            <a:r>
              <a:rPr lang="en-US" dirty="0"/>
              <a:t>”. </a:t>
            </a:r>
          </a:p>
          <a:p>
            <a:r>
              <a:rPr lang="en-US" dirty="0"/>
              <a:t>This move forward, however, </a:t>
            </a:r>
            <a:r>
              <a:rPr lang="en-US" b="1" i="1" dirty="0"/>
              <a:t>begins</a:t>
            </a:r>
            <a:r>
              <a:rPr lang="en-US" dirty="0"/>
              <a:t> by </a:t>
            </a:r>
            <a:r>
              <a:rPr lang="en-US" b="1" i="1" dirty="0"/>
              <a:t>leaving something behind</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203-205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53185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20480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let us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leave the elementary doctrine of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Christ and go on to maturity, not laying again a foundation of repentance from dead works and of faith toward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326470"/>
            <a:ext cx="8421900" cy="5162198"/>
          </a:xfrm>
        </p:spPr>
        <p:txBody>
          <a:bodyPr>
            <a:normAutofit/>
          </a:bodyPr>
          <a:lstStyle/>
          <a:p>
            <a:r>
              <a:rPr lang="en-US" dirty="0"/>
              <a:t>When the author suggests they “</a:t>
            </a:r>
            <a:r>
              <a:rPr lang="en-US" i="1" dirty="0">
                <a:solidFill>
                  <a:srgbClr val="000099"/>
                </a:solidFill>
                <a:latin typeface="Cambria" panose="02040503050406030204" pitchFamily="18" charset="0"/>
                <a:ea typeface="Cambria" panose="02040503050406030204" pitchFamily="18" charset="0"/>
              </a:rPr>
              <a:t>leave</a:t>
            </a:r>
            <a:r>
              <a:rPr lang="en-US" dirty="0"/>
              <a:t>” the “</a:t>
            </a:r>
            <a:r>
              <a:rPr lang="en-US" i="1" dirty="0">
                <a:solidFill>
                  <a:srgbClr val="000099"/>
                </a:solidFill>
                <a:latin typeface="Cambria" panose="02040503050406030204" pitchFamily="18" charset="0"/>
                <a:ea typeface="Cambria" panose="02040503050406030204" pitchFamily="18" charset="0"/>
              </a:rPr>
              <a:t>elementary</a:t>
            </a:r>
            <a:r>
              <a:rPr lang="en-US" dirty="0"/>
              <a:t>” truths of the faith, he is </a:t>
            </a:r>
            <a:r>
              <a:rPr lang="en-US" b="1" i="1" dirty="0"/>
              <a:t>not saying </a:t>
            </a:r>
            <a:r>
              <a:rPr lang="en-US" dirty="0"/>
              <a:t>that they should </a:t>
            </a:r>
            <a:r>
              <a:rPr lang="en-US" b="1" i="1" dirty="0"/>
              <a:t>reject</a:t>
            </a:r>
            <a:r>
              <a:rPr lang="en-US" dirty="0"/>
              <a:t> these elementary truths </a:t>
            </a:r>
            <a:r>
              <a:rPr lang="en-US" b="1" i="1" dirty="0"/>
              <a:t>altogether</a:t>
            </a:r>
            <a:r>
              <a:rPr lang="en-US" dirty="0"/>
              <a:t>, any more than children  moving beyond the first steps of education reject the letters of the alphabet.</a:t>
            </a:r>
          </a:p>
          <a:p>
            <a:r>
              <a:rPr lang="en-US" dirty="0"/>
              <a:t>Rather, the fundamental truths of the faith are </a:t>
            </a:r>
            <a:r>
              <a:rPr lang="en-US" b="1" i="1" dirty="0"/>
              <a:t>presupposed</a:t>
            </a:r>
            <a:r>
              <a:rPr lang="en-US" dirty="0"/>
              <a:t> as these believers move on to maturity.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203-205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770489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63649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let us leave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elementary doctrine of Christ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 on to maturity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laying again a foundation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repentance from dead works and of faith toward God…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832723"/>
            <a:ext cx="8421900" cy="4655943"/>
          </a:xfrm>
        </p:spPr>
        <p:txBody>
          <a:bodyPr>
            <a:normAutofit fontScale="92500" lnSpcReduction="10000"/>
          </a:bodyPr>
          <a:lstStyle/>
          <a:p>
            <a:r>
              <a:rPr lang="en-US" dirty="0"/>
              <a:t>The readers cannot allow themselves to remain at the level of the “</a:t>
            </a:r>
            <a:r>
              <a:rPr lang="en-US" i="1" dirty="0">
                <a:solidFill>
                  <a:srgbClr val="000099"/>
                </a:solidFill>
                <a:latin typeface="Cambria" panose="02040503050406030204" pitchFamily="18" charset="0"/>
                <a:ea typeface="Cambria" panose="02040503050406030204" pitchFamily="18" charset="0"/>
              </a:rPr>
              <a:t>elementary</a:t>
            </a:r>
            <a:r>
              <a:rPr lang="en-US" dirty="0"/>
              <a:t>” teachings about Christ. </a:t>
            </a:r>
          </a:p>
          <a:p>
            <a:r>
              <a:rPr lang="en-US" dirty="0"/>
              <a:t>In order to “</a:t>
            </a:r>
            <a:r>
              <a:rPr lang="en-US" i="1" dirty="0">
                <a:solidFill>
                  <a:srgbClr val="000099"/>
                </a:solidFill>
                <a:latin typeface="Cambria" panose="02040503050406030204" pitchFamily="18" charset="0"/>
                <a:ea typeface="Cambria" panose="02040503050406030204" pitchFamily="18" charset="0"/>
              </a:rPr>
              <a:t>go on to maturity</a:t>
            </a:r>
            <a:r>
              <a:rPr lang="en-US" dirty="0"/>
              <a:t>”, the readers must </a:t>
            </a:r>
            <a:r>
              <a:rPr lang="en-US" b="1" i="1" dirty="0"/>
              <a:t>accept the author’s teaching</a:t>
            </a:r>
            <a:r>
              <a:rPr lang="en-US" dirty="0"/>
              <a:t>, recognizing the finality of Christ and his atoning work as the </a:t>
            </a:r>
            <a:r>
              <a:rPr lang="en-US" b="1" i="1" dirty="0"/>
              <a:t>true fulfillment</a:t>
            </a:r>
            <a:r>
              <a:rPr lang="en-US" dirty="0"/>
              <a:t> of the Old Testament promises. </a:t>
            </a:r>
          </a:p>
          <a:p>
            <a:r>
              <a:rPr lang="en-US" dirty="0"/>
              <a:t>The “</a:t>
            </a:r>
            <a:r>
              <a:rPr lang="en-US" i="1" dirty="0">
                <a:solidFill>
                  <a:srgbClr val="000099"/>
                </a:solidFill>
                <a:latin typeface="Cambria" panose="02040503050406030204" pitchFamily="18" charset="0"/>
                <a:ea typeface="Cambria" panose="02040503050406030204" pitchFamily="18" charset="0"/>
              </a:rPr>
              <a:t>foundation</a:t>
            </a:r>
            <a:r>
              <a:rPr lang="en-US" dirty="0"/>
              <a:t>” must not be repeatedly re-laid while the superstructure is never built. </a:t>
            </a:r>
          </a:p>
          <a:p>
            <a:r>
              <a:rPr lang="en-US" dirty="0"/>
              <a:t>But this appears to be what the readers were in danger of doing.</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Hagner</a:t>
            </a:r>
            <a:r>
              <a:rPr lang="en-US" dirty="0"/>
              <a:t>,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 87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2287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232720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Therefore let us leave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elementary doctrine of Christ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 on to maturity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laying again a foundation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repentance from dead works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 toward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instruction about washings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laying on of hands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resurrection of the dead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eternal judgment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2609767"/>
            <a:ext cx="8421900" cy="3878899"/>
          </a:xfrm>
        </p:spPr>
        <p:txBody>
          <a:bodyPr>
            <a:normAutofit fontScale="85000" lnSpcReduction="20000"/>
          </a:bodyPr>
          <a:lstStyle/>
          <a:p>
            <a:r>
              <a:rPr lang="en-US" dirty="0"/>
              <a:t>The author provides </a:t>
            </a:r>
            <a:r>
              <a:rPr lang="en-US" b="1" i="1" dirty="0"/>
              <a:t>six</a:t>
            </a:r>
            <a:r>
              <a:rPr lang="en-US" dirty="0"/>
              <a:t> examples of the kinds of things he has in mind when he refers to the “</a:t>
            </a:r>
            <a:r>
              <a:rPr lang="en-US" i="1" dirty="0">
                <a:solidFill>
                  <a:srgbClr val="000099"/>
                </a:solidFill>
                <a:latin typeface="Cambria" panose="02040503050406030204" pitchFamily="18" charset="0"/>
                <a:ea typeface="Cambria" panose="02040503050406030204" pitchFamily="18" charset="0"/>
              </a:rPr>
              <a:t>elementary doctrine of Christ</a:t>
            </a:r>
            <a:r>
              <a:rPr lang="en-US" dirty="0"/>
              <a:t>”. </a:t>
            </a:r>
          </a:p>
          <a:p>
            <a:r>
              <a:rPr lang="en-US" dirty="0"/>
              <a:t>It is striking that the six items mentioned all find </a:t>
            </a:r>
            <a:r>
              <a:rPr lang="en-US" b="1" i="1" dirty="0"/>
              <a:t>parallels</a:t>
            </a:r>
            <a:r>
              <a:rPr lang="en-US" dirty="0"/>
              <a:t> within Judaism. </a:t>
            </a:r>
          </a:p>
          <a:p>
            <a:r>
              <a:rPr lang="en-US" dirty="0"/>
              <a:t>This </a:t>
            </a:r>
            <a:r>
              <a:rPr lang="en-US" b="1" i="1" dirty="0"/>
              <a:t>may</a:t>
            </a:r>
            <a:r>
              <a:rPr lang="en-US" dirty="0"/>
              <a:t> suggest that the readers were attempting somehow to remain within Judaism by emphasizing items held in common between Judaism and Christianity. </a:t>
            </a:r>
          </a:p>
          <a:p>
            <a:r>
              <a:rPr lang="en-US" dirty="0"/>
              <a:t>They may have been trying to survive with a minimal Christianity in order to avoid alienating their Jewish friends or relatives.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Hagner</a:t>
            </a:r>
            <a:r>
              <a:rPr lang="en-US" dirty="0"/>
              <a:t>,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 87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66740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6364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6:1b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laying again a foundation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repentance from dead works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 toward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 instruction about washings, the laying on of hands, the resurrection of the dead, and eternal judgment.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813102"/>
            <a:ext cx="8421900" cy="4675565"/>
          </a:xfrm>
        </p:spPr>
        <p:txBody>
          <a:bodyPr>
            <a:normAutofit/>
          </a:bodyPr>
          <a:lstStyle/>
          <a:p>
            <a:r>
              <a:rPr lang="en-US" dirty="0"/>
              <a:t>“</a:t>
            </a:r>
            <a:r>
              <a:rPr lang="en-US" i="1" dirty="0">
                <a:solidFill>
                  <a:srgbClr val="000099"/>
                </a:solidFill>
                <a:latin typeface="Cambria" panose="02040503050406030204" pitchFamily="18" charset="0"/>
                <a:ea typeface="Cambria" panose="02040503050406030204" pitchFamily="18" charset="0"/>
              </a:rPr>
              <a:t>Repentance from dead works</a:t>
            </a:r>
            <a:r>
              <a:rPr lang="en-US" dirty="0"/>
              <a:t>” is not repentance from “</a:t>
            </a:r>
            <a:r>
              <a:rPr lang="en-US" i="1" dirty="0">
                <a:solidFill>
                  <a:srgbClr val="000099"/>
                </a:solidFill>
                <a:latin typeface="Cambria" panose="02040503050406030204" pitchFamily="18" charset="0"/>
                <a:ea typeface="Cambria" panose="02040503050406030204" pitchFamily="18" charset="0"/>
              </a:rPr>
              <a:t>works of the law</a:t>
            </a:r>
            <a:r>
              <a:rPr lang="en-US" dirty="0"/>
              <a:t>” (in a Pauline sense – Gal 3:10) but repentance from “</a:t>
            </a:r>
            <a:r>
              <a:rPr lang="en-US" i="1" dirty="0">
                <a:solidFill>
                  <a:srgbClr val="000099"/>
                </a:solidFill>
                <a:latin typeface="Cambria" panose="02040503050406030204" pitchFamily="18" charset="0"/>
                <a:ea typeface="Cambria" panose="02040503050406030204" pitchFamily="18" charset="0"/>
              </a:rPr>
              <a:t>acts that lead to death </a:t>
            </a:r>
            <a:r>
              <a:rPr lang="en-US" dirty="0"/>
              <a:t>(NIV)” – in other words, sin. </a:t>
            </a:r>
          </a:p>
          <a:p>
            <a:r>
              <a:rPr lang="en-US" dirty="0"/>
              <a:t>This idea is certainly basic within Judaism. </a:t>
            </a:r>
          </a:p>
          <a:p>
            <a:r>
              <a:rPr lang="en-US" dirty="0"/>
              <a:t>The second item, “</a:t>
            </a:r>
            <a:r>
              <a:rPr lang="en-US" i="1" dirty="0">
                <a:solidFill>
                  <a:srgbClr val="000099"/>
                </a:solidFill>
                <a:latin typeface="Cambria" panose="02040503050406030204" pitchFamily="18" charset="0"/>
                <a:ea typeface="Cambria" panose="02040503050406030204" pitchFamily="18" charset="0"/>
              </a:rPr>
              <a:t>faith toward God</a:t>
            </a:r>
            <a:r>
              <a:rPr lang="en-US" dirty="0"/>
              <a:t>”, is of course also very important in Judaism.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Hagner</a:t>
            </a:r>
            <a:r>
              <a:rPr lang="en-US" dirty="0"/>
              <a:t>,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 87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19511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t>Jesus Is Better Than the OT Prophets (1:1-4)</a:t>
            </a:r>
          </a:p>
          <a:p>
            <a:pPr marL="571500" indent="-571500">
              <a:buFont typeface="+mj-lt"/>
              <a:buAutoNum type="romanUcPeriod"/>
            </a:pPr>
            <a:r>
              <a:rPr lang="en-US" sz="3500" b="1" dirty="0"/>
              <a:t>Jesus Is Better Than the Angels (1:5-2:18)</a:t>
            </a:r>
          </a:p>
          <a:p>
            <a:pPr marL="571500" indent="-571500">
              <a:buFont typeface="+mj-lt"/>
              <a:buAutoNum type="romanUcPeriod" startAt="3"/>
            </a:pPr>
            <a:r>
              <a:rPr lang="en-US" sz="3500" b="1" dirty="0"/>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36548717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6364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6:1b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laying again a foundation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repentance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from dead works and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toward God,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 instruction about washings, the laying on of hands, the resurrection of the dead, and eternal judgment.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813102"/>
            <a:ext cx="8421900" cy="4675565"/>
          </a:xfrm>
        </p:spPr>
        <p:txBody>
          <a:bodyPr>
            <a:normAutofit/>
          </a:bodyPr>
          <a:lstStyle/>
          <a:p>
            <a:r>
              <a:rPr lang="en-US" dirty="0"/>
              <a:t>So at the beginning of the list we encounter “</a:t>
            </a:r>
            <a:r>
              <a:rPr lang="en-US" i="1" dirty="0">
                <a:solidFill>
                  <a:srgbClr val="000099"/>
                </a:solidFill>
                <a:latin typeface="Cambria" panose="02040503050406030204" pitchFamily="18" charset="0"/>
                <a:ea typeface="Cambria" panose="02040503050406030204" pitchFamily="18" charset="0"/>
              </a:rPr>
              <a:t>repentance</a:t>
            </a:r>
            <a:r>
              <a:rPr lang="en-US" dirty="0"/>
              <a:t>” and “</a:t>
            </a:r>
            <a:r>
              <a:rPr lang="en-US" i="1" dirty="0">
                <a:solidFill>
                  <a:srgbClr val="000099"/>
                </a:solidFill>
                <a:latin typeface="Cambria" panose="02040503050406030204" pitchFamily="18" charset="0"/>
                <a:ea typeface="Cambria" panose="02040503050406030204" pitchFamily="18" charset="0"/>
              </a:rPr>
              <a:t>faith</a:t>
            </a:r>
            <a:r>
              <a:rPr lang="en-US" dirty="0"/>
              <a:t>”, two of the most central aspects of Jewish piety—both taken up by Christianity:</a:t>
            </a:r>
          </a:p>
          <a:p>
            <a:pPr lvl="1"/>
            <a:r>
              <a:rPr lang="en-US" i="1" dirty="0">
                <a:solidFill>
                  <a:srgbClr val="000099"/>
                </a:solidFill>
                <a:latin typeface="Cambria" panose="02040503050406030204" pitchFamily="18" charset="0"/>
                <a:ea typeface="Cambria" panose="02040503050406030204" pitchFamily="18" charset="0"/>
              </a:rPr>
              <a:t>I did not shrink from… testifying both to Jews and to Greeks of </a:t>
            </a:r>
            <a:r>
              <a:rPr lang="en-US" b="1" i="1" dirty="0">
                <a:solidFill>
                  <a:srgbClr val="000099"/>
                </a:solidFill>
                <a:latin typeface="Cambria" panose="02040503050406030204" pitchFamily="18" charset="0"/>
                <a:ea typeface="Cambria" panose="02040503050406030204" pitchFamily="18" charset="0"/>
              </a:rPr>
              <a:t>repentance</a:t>
            </a:r>
            <a:r>
              <a:rPr lang="en-US" i="1" dirty="0">
                <a:solidFill>
                  <a:srgbClr val="000099"/>
                </a:solidFill>
                <a:latin typeface="Cambria" panose="02040503050406030204" pitchFamily="18" charset="0"/>
                <a:ea typeface="Cambria" panose="02040503050406030204" pitchFamily="18" charset="0"/>
              </a:rPr>
              <a:t> toward God and of </a:t>
            </a:r>
            <a:r>
              <a:rPr lang="en-US" b="1" i="1" dirty="0">
                <a:solidFill>
                  <a:srgbClr val="000099"/>
                </a:solidFill>
                <a:latin typeface="Cambria" panose="02040503050406030204" pitchFamily="18" charset="0"/>
                <a:ea typeface="Cambria" panose="02040503050406030204" pitchFamily="18" charset="0"/>
              </a:rPr>
              <a:t>faith</a:t>
            </a:r>
            <a:r>
              <a:rPr lang="en-US" i="1" dirty="0">
                <a:solidFill>
                  <a:srgbClr val="000099"/>
                </a:solidFill>
                <a:latin typeface="Cambria" panose="02040503050406030204" pitchFamily="18" charset="0"/>
                <a:ea typeface="Cambria" panose="02040503050406030204" pitchFamily="18" charset="0"/>
              </a:rPr>
              <a:t> in our Lord Jesus Christ.</a:t>
            </a:r>
            <a:r>
              <a:rPr lang="en-US" dirty="0"/>
              <a:t> (Act 20:20-21)</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Hagner</a:t>
            </a:r>
            <a:r>
              <a:rPr lang="en-US" dirty="0"/>
              <a:t>,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 87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969245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6364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6:1b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laying again a foundation of repentance from dead works and of faith toward God,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instruction about washings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laying on of hands, the resurrection of the dead, and eternal judgment.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813102"/>
            <a:ext cx="8421900" cy="4675565"/>
          </a:xfrm>
        </p:spPr>
        <p:txBody>
          <a:bodyPr>
            <a:normAutofit lnSpcReduction="10000"/>
          </a:bodyPr>
          <a:lstStyle/>
          <a:p>
            <a:r>
              <a:rPr lang="en-US" dirty="0"/>
              <a:t>“</a:t>
            </a:r>
            <a:r>
              <a:rPr lang="en-US" i="1" dirty="0">
                <a:solidFill>
                  <a:srgbClr val="000099"/>
                </a:solidFill>
                <a:latin typeface="Cambria" panose="02040503050406030204" pitchFamily="18" charset="0"/>
                <a:ea typeface="Cambria" panose="02040503050406030204" pitchFamily="18" charset="0"/>
              </a:rPr>
              <a:t>Instruction about washings</a:t>
            </a:r>
            <a:r>
              <a:rPr lang="en-US" dirty="0"/>
              <a:t>” refers to purification rites of Judaism, as the plural seems to indicate. </a:t>
            </a:r>
          </a:p>
          <a:p>
            <a:r>
              <a:rPr lang="en-US" dirty="0"/>
              <a:t>Christian baptism may well be derived from just such Jewish washings, one of which—for the purifying of proselytes from paganism—seems a particularly suitable source for the practice of baptism by John and the disciples of Jesus. </a:t>
            </a:r>
          </a:p>
          <a:p>
            <a:r>
              <a:rPr lang="en-US" dirty="0"/>
              <a:t>Christian baptism thus could well be classified as one, if not indeed the culminating, rite of purification.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Hagner</a:t>
            </a:r>
            <a:r>
              <a:rPr lang="en-US" dirty="0"/>
              <a:t>,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87-88</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639925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6364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6:1b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laying again a foundation of repentance from dead works and of faith toward God,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 instruction about washings,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laying on of hands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resurrection of the dead, and eternal judgment.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813102"/>
            <a:ext cx="8421900" cy="4675565"/>
          </a:xfrm>
        </p:spPr>
        <p:txBody>
          <a:bodyPr>
            <a:normAutofit/>
          </a:bodyPr>
          <a:lstStyle/>
          <a:p>
            <a:r>
              <a:rPr lang="en-US" dirty="0"/>
              <a:t>“</a:t>
            </a:r>
            <a:r>
              <a:rPr lang="en-US" i="1" dirty="0">
                <a:solidFill>
                  <a:srgbClr val="000099"/>
                </a:solidFill>
                <a:latin typeface="Cambria" panose="02040503050406030204" pitchFamily="18" charset="0"/>
                <a:ea typeface="Cambria" panose="02040503050406030204" pitchFamily="18" charset="0"/>
              </a:rPr>
              <a:t>The laying on of hands</a:t>
            </a:r>
            <a:r>
              <a:rPr lang="en-US" dirty="0"/>
              <a:t>” is yet another Jewish custom taken up by the Christian church, often as a symbol for the imparting of the Holy Spirit (see Acts 8:17; 9:17; 19:6), but also in connection with healing (Acts 9:12; 28:8) and, as in the OT and rabbinic Judaism, special commissionings (Gen 48:14; Num 27:33; Deut 34:9).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Hagner</a:t>
            </a:r>
            <a:r>
              <a:rPr lang="en-US" dirty="0"/>
              <a:t>,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87-88</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708237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6364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6:1b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laying again a foundation of repentance from dead works and of faith toward God,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of instruction about washings, the laying on of hands,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resurrection of the dead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eternal judgment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813102"/>
            <a:ext cx="8421900" cy="4675565"/>
          </a:xfrm>
        </p:spPr>
        <p:txBody>
          <a:bodyPr>
            <a:normAutofit fontScale="92500" lnSpcReduction="20000"/>
          </a:bodyPr>
          <a:lstStyle/>
          <a:p>
            <a:r>
              <a:rPr lang="en-US" dirty="0"/>
              <a:t>The last two items, “</a:t>
            </a:r>
            <a:r>
              <a:rPr lang="en-US" i="1" dirty="0">
                <a:solidFill>
                  <a:srgbClr val="000099"/>
                </a:solidFill>
                <a:latin typeface="Cambria" panose="02040503050406030204" pitchFamily="18" charset="0"/>
                <a:ea typeface="Cambria" panose="02040503050406030204" pitchFamily="18" charset="0"/>
              </a:rPr>
              <a:t>the resurrection of the dead</a:t>
            </a:r>
            <a:r>
              <a:rPr lang="en-US" dirty="0"/>
              <a:t>”, and “</a:t>
            </a:r>
            <a:r>
              <a:rPr lang="en-US" i="1" dirty="0">
                <a:solidFill>
                  <a:srgbClr val="000099"/>
                </a:solidFill>
                <a:latin typeface="Cambria" panose="02040503050406030204" pitchFamily="18" charset="0"/>
                <a:ea typeface="Cambria" panose="02040503050406030204" pitchFamily="18" charset="0"/>
              </a:rPr>
              <a:t>eternal judgment</a:t>
            </a:r>
            <a:r>
              <a:rPr lang="en-US" dirty="0"/>
              <a:t>”, were accepted by the Pharisees but not the Sadducees (cf. Acts 23:8). </a:t>
            </a:r>
          </a:p>
          <a:p>
            <a:r>
              <a:rPr lang="en-US" dirty="0"/>
              <a:t>For the readers, of course, the resurrection of the dead included the resurrection of Jesus. </a:t>
            </a:r>
          </a:p>
          <a:p>
            <a:r>
              <a:rPr lang="en-US" dirty="0"/>
              <a:t>These items, then, could be held by the readers without necessarily departing very far from their Jewish origins. </a:t>
            </a:r>
          </a:p>
          <a:p>
            <a:r>
              <a:rPr lang="en-US" dirty="0"/>
              <a:t>The author, though, chides them for not pressing on to the full doctrine of Christianity, such as contained in the content of his epistle, and the specific argument immediately before them.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Hagner</a:t>
            </a:r>
            <a:r>
              <a:rPr lang="en-US" dirty="0"/>
              <a:t>,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87-88</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43167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71032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this we will do if God permits.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76602" y="875155"/>
            <a:ext cx="8763326" cy="5682623"/>
          </a:xfrm>
        </p:spPr>
        <p:txBody>
          <a:bodyPr>
            <a:normAutofit lnSpcReduction="10000"/>
          </a:bodyPr>
          <a:lstStyle/>
          <a:p>
            <a:r>
              <a:rPr lang="en-US" dirty="0"/>
              <a:t>Here the author sums up the admonition to move on from these basic teachings by expressing his confidence in the move forward. “</a:t>
            </a:r>
            <a:r>
              <a:rPr lang="en-US" i="1" dirty="0">
                <a:solidFill>
                  <a:srgbClr val="000099"/>
                </a:solidFill>
                <a:latin typeface="Cambria" panose="02040503050406030204" pitchFamily="18" charset="0"/>
                <a:ea typeface="Cambria" panose="02040503050406030204" pitchFamily="18" charset="0"/>
              </a:rPr>
              <a:t>And this we will do if God permits</a:t>
            </a:r>
            <a:r>
              <a:rPr lang="en-US" dirty="0"/>
              <a:t>”. </a:t>
            </a:r>
          </a:p>
          <a:p>
            <a:r>
              <a:rPr lang="en-US" dirty="0"/>
              <a:t>This statement expresses the author’s confidence his readers, which he will reiterate in Heb 6:9–10, along with his own submission to God’s will (“</a:t>
            </a:r>
            <a:r>
              <a:rPr lang="en-US" i="1" dirty="0">
                <a:solidFill>
                  <a:srgbClr val="000099"/>
                </a:solidFill>
                <a:latin typeface="Cambria" panose="02040503050406030204" pitchFamily="18" charset="0"/>
                <a:ea typeface="Cambria" panose="02040503050406030204" pitchFamily="18" charset="0"/>
              </a:rPr>
              <a:t>this </a:t>
            </a:r>
            <a:r>
              <a:rPr lang="en-US" b="1" i="1" dirty="0">
                <a:solidFill>
                  <a:srgbClr val="000099"/>
                </a:solidFill>
                <a:latin typeface="Cambria" panose="02040503050406030204" pitchFamily="18" charset="0"/>
                <a:ea typeface="Cambria" panose="02040503050406030204" pitchFamily="18" charset="0"/>
              </a:rPr>
              <a:t>we</a:t>
            </a:r>
            <a:r>
              <a:rPr lang="en-US" i="1" dirty="0">
                <a:solidFill>
                  <a:srgbClr val="000099"/>
                </a:solidFill>
                <a:latin typeface="Cambria" panose="02040503050406030204" pitchFamily="18" charset="0"/>
                <a:ea typeface="Cambria" panose="02040503050406030204" pitchFamily="18" charset="0"/>
              </a:rPr>
              <a:t> will do</a:t>
            </a:r>
            <a:r>
              <a:rPr lang="en-US" dirty="0"/>
              <a:t>”). </a:t>
            </a:r>
          </a:p>
          <a:p>
            <a:r>
              <a:rPr lang="en-US" dirty="0"/>
              <a:t>The last phrase (“</a:t>
            </a:r>
            <a:r>
              <a:rPr lang="en-US" i="1" dirty="0">
                <a:solidFill>
                  <a:srgbClr val="000099"/>
                </a:solidFill>
                <a:latin typeface="Cambria" panose="02040503050406030204" pitchFamily="18" charset="0"/>
                <a:ea typeface="Cambria" panose="02040503050406030204" pitchFamily="18" charset="0"/>
              </a:rPr>
              <a:t>if God permits</a:t>
            </a:r>
            <a:r>
              <a:rPr lang="en-US" dirty="0"/>
              <a:t>”) acknowledges again that the ability of the author and his readers to leave behind the basic Christian teachings and move on to maturity, rests </a:t>
            </a:r>
            <a:r>
              <a:rPr lang="en-US" b="1" i="1" dirty="0"/>
              <a:t>ultimately</a:t>
            </a:r>
            <a:r>
              <a:rPr lang="en-US" dirty="0"/>
              <a:t> in the sovereignty of God.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205-206</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26910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22513691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lnSpcReduction="10000"/>
          </a:bodyPr>
          <a:lstStyle/>
          <a:p>
            <a:r>
              <a:rPr lang="en-US" dirty="0"/>
              <a:t>In the section we looked at today, we see an example of strong, but loving confrontation of our author towards his readers. As a rule, none of us like having to confront others (and if we do, we are probably doing it for the wrong reason) and yet we know that confrontation is a necessary part of what we must do to be a faithful member of the Christian community.</a:t>
            </a:r>
          </a:p>
          <a:p>
            <a:r>
              <a:rPr lang="en-US" dirty="0"/>
              <a:t>As you look at this confrontation by a biblical writer, what kinds of things do you see modeled that might serve as a good example for us to follow as we find ourselves having to perform this necessary but difficult Christian duty from time to time?</a:t>
            </a:r>
          </a:p>
          <a:p>
            <a:r>
              <a:rPr lang="en-US" dirty="0"/>
              <a:t>Do you have difficulty confronting others when you find it is necessary to do so? What is the cause of your reluctance, and how do you go about overcoming it?</a:t>
            </a:r>
          </a:p>
          <a:p>
            <a:pPr lvl="0"/>
            <a:endParaRPr lang="en-US" dirty="0"/>
          </a:p>
        </p:txBody>
      </p:sp>
    </p:spTree>
    <p:extLst>
      <p:ext uri="{BB962C8B-B14F-4D97-AF65-F5344CB8AC3E}">
        <p14:creationId xmlns:p14="http://schemas.microsoft.com/office/powerpoint/2010/main" val="12859146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a:bodyPr>
          <a:lstStyle/>
          <a:p>
            <a:r>
              <a:rPr lang="en-US" dirty="0"/>
              <a:t>One idea that should come across loud and clear from our text today is that, as a Christian, you are expected to grow over time. Spiritual stagnation is not an option for a genuine Christian. </a:t>
            </a:r>
          </a:p>
          <a:p>
            <a:r>
              <a:rPr lang="en-US" dirty="0"/>
              <a:t>One of the primary ways that we grow is by regular, in depth exposure to the Word of God. What are some ways that you have found to be helpful in getting this in depth exposure to God’s Word?</a:t>
            </a:r>
          </a:p>
          <a:p>
            <a:r>
              <a:rPr lang="en-US" dirty="0"/>
              <a:t>Have there been periods of your life where you allowed yourself to get away from getting the kind of in depth exposure to the Word that you need? What effect did that have on your spiritual life? How did you eventually break out of that?</a:t>
            </a:r>
          </a:p>
          <a:p>
            <a:pPr lvl="0"/>
            <a:endParaRPr lang="en-US" dirty="0"/>
          </a:p>
        </p:txBody>
      </p:sp>
    </p:spTree>
    <p:extLst>
      <p:ext uri="{BB962C8B-B14F-4D97-AF65-F5344CB8AC3E}">
        <p14:creationId xmlns:p14="http://schemas.microsoft.com/office/powerpoint/2010/main" val="238421069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a:bodyPr>
          <a:lstStyle/>
          <a:p>
            <a:r>
              <a:rPr lang="en-US" dirty="0"/>
              <a:t>It appears that one of the reasons that the readers of this letter were reluctant to move on in their spiritual growth is they were trying to avoid clashing with their Jewish culture so as to avoid persecution.</a:t>
            </a:r>
          </a:p>
          <a:p>
            <a:r>
              <a:rPr lang="en-US" dirty="0"/>
              <a:t>Do you see this kind of thing happening in the Christian church in our culture today?</a:t>
            </a:r>
          </a:p>
          <a:p>
            <a:r>
              <a:rPr lang="en-US" dirty="0"/>
              <a:t>Are we guilty of this in any way in our own church?</a:t>
            </a:r>
          </a:p>
          <a:p>
            <a:pPr lvl="0"/>
            <a:endParaRPr lang="en-US" dirty="0"/>
          </a:p>
        </p:txBody>
      </p:sp>
    </p:spTree>
    <p:extLst>
      <p:ext uri="{BB962C8B-B14F-4D97-AF65-F5344CB8AC3E}">
        <p14:creationId xmlns:p14="http://schemas.microsoft.com/office/powerpoint/2010/main" val="30257979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t>Jesus Is a Compassionate But Sinless High Priest (4:14–16)</a:t>
            </a:r>
          </a:p>
          <a:p>
            <a:pPr marL="1028700" lvl="1" indent="-571500">
              <a:buFont typeface="+mj-lt"/>
              <a:buAutoNum type="alphaUcPeriod"/>
            </a:pPr>
            <a:r>
              <a:rPr lang="en-US" dirty="0"/>
              <a:t>Jesus Was Appointed By God to Be Our High Priest (5:1-10)</a:t>
            </a:r>
          </a:p>
          <a:p>
            <a:pPr marL="1028700" lvl="1" indent="-571500">
              <a:buFont typeface="+mj-lt"/>
              <a:buAutoNum type="alphaUcPeriod"/>
            </a:pPr>
            <a:r>
              <a:rPr lang="en-US" dirty="0"/>
              <a:t>Jesus Is Better – Don’t Apostatize (5:11-6:20)</a:t>
            </a:r>
          </a:p>
          <a:p>
            <a:pPr marL="1028700" lvl="1" indent="-571500">
              <a:buFont typeface="+mj-lt"/>
              <a:buAutoNum type="alphaUcPeriod"/>
            </a:pPr>
            <a:r>
              <a:rPr lang="en-US" dirty="0"/>
              <a:t>Jesus Is a Priest After the Order of Melchizedek (7:1-28)</a:t>
            </a:r>
          </a:p>
          <a:p>
            <a:pPr marL="1028700" lvl="1" indent="-571500">
              <a:buFont typeface="+mj-lt"/>
              <a:buAutoNum type="alphaUcPeriod"/>
            </a:pPr>
            <a:r>
              <a:rPr lang="en-US" dirty="0"/>
              <a:t>The New Covenant Mediated By Jesus Is Better than the Old Covenant (8:1-13)</a:t>
            </a:r>
          </a:p>
          <a:p>
            <a:pPr marL="1028700" lvl="1" indent="-571500">
              <a:buFont typeface="+mj-lt"/>
              <a:buAutoNum type="alphaUcPeriod"/>
            </a:pPr>
            <a:r>
              <a:rPr lang="en-US" dirty="0"/>
              <a:t>Jesus’ Sacrifice Is Better Than the Temple Sacrifices (9:1-10:18)</a:t>
            </a:r>
          </a:p>
        </p:txBody>
      </p:sp>
    </p:spTree>
    <p:extLst>
      <p:ext uri="{BB962C8B-B14F-4D97-AF65-F5344CB8AC3E}">
        <p14:creationId xmlns:p14="http://schemas.microsoft.com/office/powerpoint/2010/main" val="11668513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695367"/>
          </a:xfrm>
        </p:spPr>
        <p:txBody>
          <a:bodyPr/>
          <a:lstStyle/>
          <a:p>
            <a:r>
              <a:rPr lang="en-US" sz="4400" dirty="0">
                <a:solidFill>
                  <a:srgbClr val="002060"/>
                </a:solidFill>
              </a:rPr>
              <a:t>Jesus Is Better – Don’t Apostatize; (5:11-6:20)</a:t>
            </a:r>
            <a:br>
              <a:rPr lang="en-US" sz="4400" dirty="0">
                <a:solidFill>
                  <a:srgbClr val="002060"/>
                </a:solidFill>
              </a:rPr>
            </a:br>
            <a:r>
              <a:rPr lang="en-US" sz="3200" b="0" dirty="0">
                <a:solidFill>
                  <a:srgbClr val="002060"/>
                </a:solidFill>
              </a:rPr>
              <a:t>- High Level Overview -</a:t>
            </a:r>
            <a:endParaRPr lang="en-US" sz="40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695368"/>
            <a:ext cx="8673064" cy="4793300"/>
          </a:xfrm>
        </p:spPr>
        <p:txBody>
          <a:bodyPr>
            <a:normAutofit fontScale="92500" lnSpcReduction="10000"/>
          </a:bodyPr>
          <a:lstStyle/>
          <a:p>
            <a:r>
              <a:rPr lang="en-US" dirty="0"/>
              <a:t>Having begun his discourse on Christ’s appointment as a superior high priest, the author suddenly breaks off the topic and turns to confront his audience directly with the problem of their </a:t>
            </a:r>
            <a:r>
              <a:rPr lang="en-US" b="1" i="1" dirty="0"/>
              <a:t>spiritual immaturity</a:t>
            </a:r>
            <a:r>
              <a:rPr lang="en-US" dirty="0"/>
              <a:t> (5:11–6:3). </a:t>
            </a:r>
          </a:p>
          <a:p>
            <a:r>
              <a:rPr lang="en-US" dirty="0"/>
              <a:t>The writer follows with a blistering </a:t>
            </a:r>
            <a:r>
              <a:rPr lang="en-US" b="1" i="1" dirty="0"/>
              <a:t>warning against falling away</a:t>
            </a:r>
            <a:r>
              <a:rPr lang="en-US" dirty="0"/>
              <a:t> from Christ (6:4–8), which in turn is followed by an expression of </a:t>
            </a:r>
            <a:r>
              <a:rPr lang="en-US" b="1" i="1" dirty="0"/>
              <a:t>encouragement and confidence</a:t>
            </a:r>
            <a:r>
              <a:rPr lang="en-US" dirty="0"/>
              <a:t> in the hearers’ commitment (6:9–12). </a:t>
            </a:r>
          </a:p>
          <a:p>
            <a:r>
              <a:rPr lang="en-US" dirty="0"/>
              <a:t>And in this way, the author both </a:t>
            </a:r>
            <a:r>
              <a:rPr lang="en-US" b="1" i="1" dirty="0"/>
              <a:t>confronts</a:t>
            </a:r>
            <a:r>
              <a:rPr lang="en-US" dirty="0"/>
              <a:t> and </a:t>
            </a:r>
            <a:r>
              <a:rPr lang="en-US" b="1" i="1" dirty="0"/>
              <a:t>comforts</a:t>
            </a:r>
            <a:r>
              <a:rPr lang="en-US" dirty="0"/>
              <a:t> as he warns his readers concerning the dangers of falling away from Christ. </a:t>
            </a:r>
            <a:endParaRPr lang="en-US" b="1"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200-201</a:t>
            </a:r>
          </a:p>
        </p:txBody>
      </p:sp>
    </p:spTree>
    <p:extLst>
      <p:ext uri="{BB962C8B-B14F-4D97-AF65-F5344CB8AC3E}">
        <p14:creationId xmlns:p14="http://schemas.microsoft.com/office/powerpoint/2010/main" val="36186662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lnSpcReduction="10000"/>
          </a:bodyPr>
          <a:lstStyle/>
          <a:p>
            <a:pPr marL="571500" indent="-571500">
              <a:buFont typeface="+mj-lt"/>
              <a:buAutoNum type="alphaUcPeriod" startAt="3"/>
            </a:pPr>
            <a:r>
              <a:rPr lang="en-US" sz="4000" b="1" dirty="0"/>
              <a:t>Jesus Is Better – Don’t Apostatize (5:11-6:20)</a:t>
            </a:r>
          </a:p>
          <a:p>
            <a:pPr marL="1028700" lvl="1" indent="-571500">
              <a:buFont typeface="+mj-lt"/>
              <a:buAutoNum type="arabicPeriod"/>
            </a:pPr>
            <a:r>
              <a:rPr lang="en-US" sz="3600" b="1" dirty="0"/>
              <a:t>Warning (5:11-6:8)</a:t>
            </a:r>
          </a:p>
          <a:p>
            <a:pPr marL="1485900" lvl="2" indent="-571500">
              <a:buFont typeface="+mj-lt"/>
              <a:buAutoNum type="alphaLcPeriod"/>
            </a:pPr>
            <a:r>
              <a:rPr lang="en-US" sz="3200" dirty="0"/>
              <a:t>The Present Problem With His Readers (5:11–6:3) </a:t>
            </a:r>
          </a:p>
          <a:p>
            <a:pPr marL="1485900" lvl="2" indent="-571500">
              <a:buFont typeface="+mj-lt"/>
              <a:buAutoNum type="alphaLcPeriod"/>
            </a:pPr>
            <a:r>
              <a:rPr lang="en-US" sz="3200" dirty="0"/>
              <a:t>The Danger of Falling Away from the Christian Faith (6:4–8)</a:t>
            </a:r>
          </a:p>
          <a:p>
            <a:pPr marL="1028700" lvl="1" indent="-571500">
              <a:buFont typeface="+mj-lt"/>
              <a:buAutoNum type="arabicPeriod"/>
            </a:pPr>
            <a:r>
              <a:rPr lang="en-US" sz="3600" b="1" dirty="0"/>
              <a:t>Assurance (6:9-6:20)</a:t>
            </a:r>
          </a:p>
          <a:p>
            <a:pPr marL="1485900" lvl="2" indent="-571500">
              <a:buFont typeface="+mj-lt"/>
              <a:buAutoNum type="alphaLcPeriod"/>
            </a:pPr>
            <a:r>
              <a:rPr lang="en-US" sz="3200" dirty="0"/>
              <a:t>The Author’s Confidence In and Desire for His Readers (6:9–12) </a:t>
            </a:r>
          </a:p>
          <a:p>
            <a:pPr marL="1485900" lvl="2" indent="-571500">
              <a:buFont typeface="+mj-lt"/>
              <a:buAutoNum type="alphaLcPeriod"/>
            </a:pPr>
            <a:r>
              <a:rPr lang="en-US" sz="3200" dirty="0"/>
              <a:t>God’s Promise Is Our Basis of for Hope (6:13–20)</a:t>
            </a:r>
          </a:p>
          <a:p>
            <a:pPr marL="571500" indent="-571500">
              <a:buFont typeface="+mj-lt"/>
              <a:buAutoNum type="alphaUcPeriod" startAt="3"/>
            </a:pPr>
            <a:endParaRPr lang="en-US" dirty="0"/>
          </a:p>
        </p:txBody>
      </p:sp>
    </p:spTree>
    <p:extLst>
      <p:ext uri="{BB962C8B-B14F-4D97-AF65-F5344CB8AC3E}">
        <p14:creationId xmlns:p14="http://schemas.microsoft.com/office/powerpoint/2010/main" val="21709528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55977"/>
          </a:xfrm>
        </p:spPr>
        <p:txBody>
          <a:bodyPr/>
          <a:lstStyle/>
          <a:p>
            <a:r>
              <a:rPr lang="en-US" dirty="0">
                <a:solidFill>
                  <a:srgbClr val="002060"/>
                </a:solidFill>
              </a:rPr>
              <a:t>The Present Problem With </a:t>
            </a:r>
            <a:r>
              <a:rPr lang="en-US" sz="4800" dirty="0">
                <a:solidFill>
                  <a:srgbClr val="002060"/>
                </a:solidFill>
              </a:rPr>
              <a:t>His Readers</a:t>
            </a:r>
            <a:r>
              <a:rPr lang="en-US" dirty="0">
                <a:solidFill>
                  <a:srgbClr val="002060"/>
                </a:solidFill>
              </a:rPr>
              <a:t> (5:11–6:3) </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624728"/>
            <a:ext cx="8398352" cy="5192065"/>
          </a:xfrm>
        </p:spPr>
        <p:txBody>
          <a:bodyPr>
            <a:normAutofit/>
          </a:bodyPr>
          <a:lstStyle/>
          <a:p>
            <a:pPr marL="173038" indent="-173038">
              <a:buNone/>
            </a:pPr>
            <a:r>
              <a:rPr lang="en-US" baseline="30000" dirty="0">
                <a:latin typeface="Candara" panose="020E0502030303020204" pitchFamily="34" charset="0"/>
                <a:ea typeface="Cambria" panose="02040503050406030204" pitchFamily="18" charset="0"/>
              </a:rPr>
              <a:t>11</a:t>
            </a:r>
            <a:r>
              <a:rPr lang="en-US" i="1" dirty="0">
                <a:solidFill>
                  <a:srgbClr val="000099"/>
                </a:solidFill>
                <a:latin typeface="Cambria" panose="02040503050406030204" pitchFamily="18" charset="0"/>
                <a:ea typeface="Cambria" panose="02040503050406030204" pitchFamily="18" charset="0"/>
              </a:rPr>
              <a:t> About this we have much to say, and it is hard to explain, since you have become dull of hearing.  </a:t>
            </a:r>
            <a:r>
              <a:rPr lang="en-US" sz="3100" baseline="30000" dirty="0">
                <a:latin typeface="Candara" panose="020E0502030303020204" pitchFamily="34" charset="0"/>
                <a:ea typeface="Cambria" panose="02040503050406030204" pitchFamily="18" charset="0"/>
              </a:rPr>
              <a:t>12</a:t>
            </a:r>
            <a:r>
              <a:rPr lang="en-US" i="1" dirty="0">
                <a:solidFill>
                  <a:srgbClr val="000099"/>
                </a:solidFill>
                <a:latin typeface="Cambria" panose="02040503050406030204" pitchFamily="18" charset="0"/>
                <a:ea typeface="Cambria" panose="02040503050406030204" pitchFamily="18" charset="0"/>
              </a:rPr>
              <a:t> For though by this time you ought to be teachers, you need someone to teach you again the basic principles of the oracles of God. You need milk, not solid food, </a:t>
            </a:r>
            <a:r>
              <a:rPr lang="en-US" sz="3100" baseline="30000" dirty="0">
                <a:latin typeface="Candara" panose="020E0502030303020204" pitchFamily="34" charset="0"/>
                <a:ea typeface="Cambria" panose="02040503050406030204" pitchFamily="18" charset="0"/>
              </a:rPr>
              <a:t>13</a:t>
            </a:r>
            <a:r>
              <a:rPr lang="en-US" i="1" dirty="0">
                <a:solidFill>
                  <a:srgbClr val="000099"/>
                </a:solidFill>
                <a:latin typeface="Cambria" panose="02040503050406030204" pitchFamily="18" charset="0"/>
                <a:ea typeface="Cambria" panose="02040503050406030204" pitchFamily="18" charset="0"/>
              </a:rPr>
              <a:t> for everyone who lives on milk is unskilled in the word of righteousness, since he is a child. </a:t>
            </a:r>
            <a:r>
              <a:rPr lang="en-US" sz="3100" baseline="30000" dirty="0">
                <a:latin typeface="Candara" panose="020E0502030303020204" pitchFamily="34" charset="0"/>
                <a:ea typeface="Cambria" panose="02040503050406030204" pitchFamily="18" charset="0"/>
              </a:rPr>
              <a:t>14</a:t>
            </a:r>
            <a:r>
              <a:rPr lang="en-US" i="1" dirty="0">
                <a:solidFill>
                  <a:srgbClr val="000099"/>
                </a:solidFill>
                <a:latin typeface="Cambria" panose="02040503050406030204" pitchFamily="18" charset="0"/>
                <a:ea typeface="Cambria" panose="02040503050406030204" pitchFamily="18" charset="0"/>
              </a:rPr>
              <a:t> But solid food is for the mature, for those who have their powers of discernment trained by constant practice to distinguish good from evil.</a:t>
            </a:r>
          </a:p>
        </p:txBody>
      </p:sp>
    </p:spTree>
    <p:extLst>
      <p:ext uri="{BB962C8B-B14F-4D97-AF65-F5344CB8AC3E}">
        <p14:creationId xmlns:p14="http://schemas.microsoft.com/office/powerpoint/2010/main" val="34583049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55977"/>
          </a:xfrm>
        </p:spPr>
        <p:txBody>
          <a:bodyPr/>
          <a:lstStyle/>
          <a:p>
            <a:r>
              <a:rPr lang="en-US" dirty="0">
                <a:solidFill>
                  <a:srgbClr val="002060"/>
                </a:solidFill>
              </a:rPr>
              <a:t>The Present Problem With </a:t>
            </a:r>
            <a:r>
              <a:rPr lang="en-US" sz="4800" dirty="0">
                <a:solidFill>
                  <a:srgbClr val="002060"/>
                </a:solidFill>
              </a:rPr>
              <a:t>His Readers</a:t>
            </a:r>
            <a:r>
              <a:rPr lang="en-US" dirty="0">
                <a:solidFill>
                  <a:srgbClr val="002060"/>
                </a:solidFill>
              </a:rPr>
              <a:t> (5:11–6:3) </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624728"/>
            <a:ext cx="8398352" cy="5192065"/>
          </a:xfrm>
        </p:spPr>
        <p:txBody>
          <a:bodyPr>
            <a:normAutofit/>
          </a:bodyPr>
          <a:lstStyle/>
          <a:p>
            <a:pPr marL="173038" indent="-173038">
              <a:buNone/>
            </a:pPr>
            <a:r>
              <a:rPr lang="en-US" sz="3100" baseline="30000" dirty="0">
                <a:latin typeface="Candara" panose="020E0502030303020204" pitchFamily="34" charset="0"/>
                <a:ea typeface="Cambria" panose="02040503050406030204" pitchFamily="18" charset="0"/>
              </a:rPr>
              <a:t>6:1</a:t>
            </a:r>
            <a:r>
              <a:rPr lang="en-US" i="1" dirty="0">
                <a:solidFill>
                  <a:srgbClr val="000099"/>
                </a:solidFill>
                <a:latin typeface="Cambria" panose="02040503050406030204" pitchFamily="18" charset="0"/>
                <a:ea typeface="Cambria" panose="02040503050406030204" pitchFamily="18" charset="0"/>
              </a:rPr>
              <a:t> Therefore let us leave the elementary doctrine of Christ and go on to maturity, not laying again a foundation of repentance from dead works and of faith toward God, </a:t>
            </a:r>
            <a:r>
              <a:rPr lang="en-US" sz="3100" baseline="30000" dirty="0">
                <a:latin typeface="Candara" panose="020E0502030303020204" pitchFamily="34" charset="0"/>
                <a:ea typeface="Cambria" panose="02040503050406030204" pitchFamily="18" charset="0"/>
              </a:rPr>
              <a:t>2</a:t>
            </a:r>
            <a:r>
              <a:rPr lang="en-US" i="1" dirty="0">
                <a:solidFill>
                  <a:srgbClr val="000099"/>
                </a:solidFill>
                <a:latin typeface="Cambria" panose="02040503050406030204" pitchFamily="18" charset="0"/>
                <a:ea typeface="Cambria" panose="02040503050406030204" pitchFamily="18" charset="0"/>
              </a:rPr>
              <a:t> and of instruction about washings, the laying on of hands, the resurrection of the dead, and eternal judgment. </a:t>
            </a:r>
            <a:r>
              <a:rPr lang="en-US" sz="3100" baseline="30000" dirty="0">
                <a:latin typeface="Candara" panose="020E0502030303020204" pitchFamily="34" charset="0"/>
                <a:ea typeface="Cambria" panose="02040503050406030204" pitchFamily="18" charset="0"/>
              </a:rPr>
              <a:t>3</a:t>
            </a:r>
            <a:r>
              <a:rPr lang="en-US" i="1" dirty="0">
                <a:solidFill>
                  <a:srgbClr val="000099"/>
                </a:solidFill>
                <a:latin typeface="Cambria" panose="02040503050406030204" pitchFamily="18" charset="0"/>
                <a:ea typeface="Cambria" panose="02040503050406030204" pitchFamily="18" charset="0"/>
              </a:rPr>
              <a:t> And this we will do if God permits.</a:t>
            </a:r>
          </a:p>
        </p:txBody>
      </p:sp>
    </p:spTree>
    <p:extLst>
      <p:ext uri="{BB962C8B-B14F-4D97-AF65-F5344CB8AC3E}">
        <p14:creationId xmlns:p14="http://schemas.microsoft.com/office/powerpoint/2010/main" val="29944895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08271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About this we have much to say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it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hard to explain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you have become dull of hearing.</a:t>
            </a:r>
            <a:endParaRPr kumimoji="0" lang="en-US" sz="1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240130"/>
            <a:ext cx="8421900" cy="5248537"/>
          </a:xfrm>
        </p:spPr>
        <p:txBody>
          <a:bodyPr>
            <a:normAutofit fontScale="92500" lnSpcReduction="10000"/>
          </a:bodyPr>
          <a:lstStyle/>
          <a:p>
            <a:r>
              <a:rPr lang="en-US" dirty="0"/>
              <a:t>“</a:t>
            </a:r>
            <a:r>
              <a:rPr lang="en-US" i="1" dirty="0">
                <a:solidFill>
                  <a:srgbClr val="000099"/>
                </a:solidFill>
                <a:latin typeface="Cambria" panose="02040503050406030204" pitchFamily="18" charset="0"/>
                <a:ea typeface="Cambria" panose="02040503050406030204" pitchFamily="18" charset="0"/>
              </a:rPr>
              <a:t>About this we have much to say</a:t>
            </a:r>
            <a:r>
              <a:rPr lang="en-US" dirty="0"/>
              <a:t>”, is a reference to the author’s statement in the </a:t>
            </a:r>
            <a:r>
              <a:rPr lang="en-US" b="1" i="1" dirty="0"/>
              <a:t>previous</a:t>
            </a:r>
            <a:r>
              <a:rPr lang="en-US" dirty="0"/>
              <a:t> verse concerning the appointment of Christ as a “</a:t>
            </a:r>
            <a:r>
              <a:rPr lang="en-US" i="1" dirty="0">
                <a:solidFill>
                  <a:srgbClr val="000099"/>
                </a:solidFill>
                <a:latin typeface="Cambria" panose="02040503050406030204" pitchFamily="18" charset="0"/>
                <a:ea typeface="Cambria" panose="02040503050406030204" pitchFamily="18" charset="0"/>
              </a:rPr>
              <a:t>high priest after the order of Melchizedek</a:t>
            </a:r>
            <a:r>
              <a:rPr lang="en-US" dirty="0"/>
              <a:t>.” </a:t>
            </a:r>
          </a:p>
          <a:p>
            <a:r>
              <a:rPr lang="en-US" dirty="0"/>
              <a:t>Indeed, the author </a:t>
            </a:r>
            <a:r>
              <a:rPr lang="en-US" b="1" i="1" dirty="0"/>
              <a:t>does</a:t>
            </a:r>
            <a:r>
              <a:rPr lang="en-US" dirty="0"/>
              <a:t> have a great deal to say about Christ’s Melchizedekian high priesthood and will do so when he </a:t>
            </a:r>
            <a:r>
              <a:rPr lang="en-US" b="1" i="1" dirty="0"/>
              <a:t>returns</a:t>
            </a:r>
            <a:r>
              <a:rPr lang="en-US" dirty="0"/>
              <a:t> to this topic later in chapter 7. </a:t>
            </a:r>
          </a:p>
          <a:p>
            <a:r>
              <a:rPr lang="en-US" dirty="0"/>
              <a:t>Christ’s Melchizedekian high priesthood “</a:t>
            </a:r>
            <a:r>
              <a:rPr lang="en-US" i="1" dirty="0">
                <a:solidFill>
                  <a:srgbClr val="000099"/>
                </a:solidFill>
                <a:latin typeface="Cambria" panose="02040503050406030204" pitchFamily="18" charset="0"/>
                <a:ea typeface="Cambria" panose="02040503050406030204" pitchFamily="18" charset="0"/>
              </a:rPr>
              <a:t>is hard to explain</a:t>
            </a:r>
            <a:r>
              <a:rPr lang="en-US" dirty="0"/>
              <a:t>” to these readers, </a:t>
            </a:r>
            <a:r>
              <a:rPr lang="en-US" b="1" i="1" dirty="0"/>
              <a:t>not</a:t>
            </a:r>
            <a:r>
              <a:rPr lang="en-US" dirty="0"/>
              <a:t> because it’s such a difficult idea to understand, but because the readers to whom he wants to explain it have become </a:t>
            </a:r>
            <a:r>
              <a:rPr lang="en-US" b="1" i="1" dirty="0"/>
              <a:t>spiritually hard of hearing</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201</a:t>
            </a:r>
          </a:p>
        </p:txBody>
      </p:sp>
    </p:spTree>
    <p:extLst>
      <p:ext uri="{BB962C8B-B14F-4D97-AF65-F5344CB8AC3E}">
        <p14:creationId xmlns:p14="http://schemas.microsoft.com/office/powerpoint/2010/main" val="35357627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08271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About this we have much to say, and it is hard to explain, since you have become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dull of hearing</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1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240130"/>
            <a:ext cx="8421900" cy="5248537"/>
          </a:xfrm>
        </p:spPr>
        <p:txBody>
          <a:bodyPr>
            <a:normAutofit/>
          </a:bodyPr>
          <a:lstStyle/>
          <a:p>
            <a:r>
              <a:rPr lang="en-US" dirty="0"/>
              <a:t>The word translated “</a:t>
            </a:r>
            <a:r>
              <a:rPr lang="en-US" i="1" dirty="0">
                <a:solidFill>
                  <a:srgbClr val="000099"/>
                </a:solidFill>
                <a:latin typeface="Cambria" panose="02040503050406030204" pitchFamily="18" charset="0"/>
                <a:ea typeface="Cambria" panose="02040503050406030204" pitchFamily="18" charset="0"/>
              </a:rPr>
              <a:t>dull</a:t>
            </a:r>
            <a:r>
              <a:rPr lang="en-US" dirty="0"/>
              <a:t>” here connotes culpable negligence or sluggishness. </a:t>
            </a:r>
          </a:p>
          <a:p>
            <a:r>
              <a:rPr lang="en-US" dirty="0"/>
              <a:t>The author goes on to point out that the recipients of this letter are “</a:t>
            </a:r>
            <a:r>
              <a:rPr lang="en-US" i="1" dirty="0">
                <a:solidFill>
                  <a:srgbClr val="000099"/>
                </a:solidFill>
                <a:latin typeface="Cambria" panose="02040503050406030204" pitchFamily="18" charset="0"/>
                <a:ea typeface="Cambria" panose="02040503050406030204" pitchFamily="18" charset="0"/>
              </a:rPr>
              <a:t>dull of hearing</a:t>
            </a:r>
            <a:r>
              <a:rPr lang="en-US" dirty="0"/>
              <a:t>” due to their inattention to the public proclamation of biblical teachings. </a:t>
            </a:r>
          </a:p>
          <a:p>
            <a:r>
              <a:rPr lang="en-US" dirty="0"/>
              <a:t>This passage calls to mind the author’s previous exhortation in Heb 2:1 where he warns them that we must “</a:t>
            </a:r>
            <a:r>
              <a:rPr lang="en-US" b="1" i="1" dirty="0">
                <a:solidFill>
                  <a:srgbClr val="000099"/>
                </a:solidFill>
                <a:latin typeface="Cambria" panose="02040503050406030204" pitchFamily="18" charset="0"/>
                <a:ea typeface="Cambria" panose="02040503050406030204" pitchFamily="18" charset="0"/>
              </a:rPr>
              <a:t>pay much closer attention</a:t>
            </a:r>
            <a:r>
              <a:rPr lang="en-US" i="1" dirty="0">
                <a:solidFill>
                  <a:srgbClr val="000099"/>
                </a:solidFill>
                <a:latin typeface="Cambria" panose="02040503050406030204" pitchFamily="18" charset="0"/>
                <a:ea typeface="Cambria" panose="02040503050406030204" pitchFamily="18" charset="0"/>
              </a:rPr>
              <a:t> to [the gospel message] we have heard, lest we drift away from it</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201-203</a:t>
            </a:r>
          </a:p>
        </p:txBody>
      </p:sp>
    </p:spTree>
    <p:extLst>
      <p:ext uri="{BB962C8B-B14F-4D97-AF65-F5344CB8AC3E}">
        <p14:creationId xmlns:p14="http://schemas.microsoft.com/office/powerpoint/2010/main" val="34846334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63719</TotalTime>
  <Words>3462</Words>
  <Application>Microsoft Office PowerPoint</Application>
  <PresentationFormat>On-screen Show (4:3)</PresentationFormat>
  <Paragraphs>135</Paragraphs>
  <Slides>28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28</vt:i4>
      </vt:variant>
    </vt:vector>
  </HeadingPairs>
  <TitlesOfParts>
    <vt:vector size="35"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Jesus Is Better – Don’t Apostatize; (5:11-6:20) - High Level Overview -</vt:lpstr>
      <vt:lpstr>Outline of Hebrews</vt:lpstr>
      <vt:lpstr>The Present Problem With His Readers (5:11–6:3) </vt:lpstr>
      <vt:lpstr>The Present Problem With His Readers (5:11–6:3) </vt:lpstr>
      <vt:lpstr>11 About this we have much to say, and it is hard to explain, since you have become dull of hearing.</vt:lpstr>
      <vt:lpstr>11 About this we have much to say, and it is hard to explain, since you have become dull of hearing.</vt:lpstr>
      <vt:lpstr>12 For though by this time you ought to be teachers, you need someone to teach you again the basic principles of the oracles of God. You need milk, not solid food...</vt:lpstr>
      <vt:lpstr>13 for everyone who lives on milk is unskilled in the word of righteousness, since he is a child.</vt:lpstr>
      <vt:lpstr>14 But solid food is for the mature, for those who have their powers of discernment trained by constant practice to distinguish good from evil.</vt:lpstr>
      <vt:lpstr>6:1 Therefore let us leave the elementary doctrine of Christ and go on to maturity, not laying again a foundation of repentance from dead works and of faith toward God…</vt:lpstr>
      <vt:lpstr>6:1 Therefore let us leave the elementary doctrine of Christ and go on to maturity, not laying again a foundation of repentance from dead works and of faith toward God…</vt:lpstr>
      <vt:lpstr>6:1 Therefore let us leave the elementary doctrine of Christ and go on to maturity, not laying again a foundation of repentance from dead works and of faith toward God…</vt:lpstr>
      <vt:lpstr>6:1 Therefore let us leave the elementary doctrine of Christ and go on to maturity, not laying again a foundation of repentance from dead works and of faith toward God…</vt:lpstr>
      <vt:lpstr>6:1 Therefore let us leave the elementary doctrine of Christ and go on to maturity, not laying again a foundation of repentance from dead works and of faith toward God…</vt:lpstr>
      <vt:lpstr>6:1 Therefore let us leave the elementary doctrine of Christ and go on to maturity, not laying again a foundation of repentance from dead works and of faith toward God, 2 and of instruction about washings, the laying on of hands, the resurrection of the dead, and eternal judgment. </vt:lpstr>
      <vt:lpstr>6:1b …not laying again a foundation of repentance from dead works and of faith toward God, 2 and of instruction about washings, the laying on of hands, the resurrection of the dead, and eternal judgment. </vt:lpstr>
      <vt:lpstr>6:1b …not laying again a foundation of repentance from dead works and of faith toward God, 2 and of instruction about washings, the laying on of hands, the resurrection of the dead, and eternal judgment. </vt:lpstr>
      <vt:lpstr>6:1b …not laying again a foundation of repentance from dead works and of faith toward God, 2 and of instruction about washings, the laying on of hands, the resurrection of the dead, and eternal judgment. </vt:lpstr>
      <vt:lpstr>6:1b …not laying again a foundation of repentance from dead works and of faith toward God, 2 and of instruction about washings, the laying on of hands, the resurrection of the dead, and eternal judgment. </vt:lpstr>
      <vt:lpstr>6:1b …not laying again a foundation of repentance from dead works and of faith toward God, 2 and of instruction about washings, the laying on of hands, the resurrection of the dead, and eternal judgment. </vt:lpstr>
      <vt:lpstr>3 And this we will do if God permits.</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757</cp:revision>
  <cp:lastPrinted>2022-06-05T14:26:10Z</cp:lastPrinted>
  <dcterms:created xsi:type="dcterms:W3CDTF">2022-03-11T13:15:23Z</dcterms:created>
  <dcterms:modified xsi:type="dcterms:W3CDTF">2022-06-05T14:30:55Z</dcterms:modified>
</cp:coreProperties>
</file>