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5894" r:id="rId3"/>
    <p:sldId id="5945" r:id="rId4"/>
    <p:sldId id="5946" r:id="rId5"/>
    <p:sldId id="5944" r:id="rId6"/>
    <p:sldId id="5899" r:id="rId7"/>
    <p:sldId id="5901" r:id="rId8"/>
    <p:sldId id="5943" r:id="rId9"/>
    <p:sldId id="5903" r:id="rId10"/>
    <p:sldId id="5902" r:id="rId11"/>
    <p:sldId id="5907" r:id="rId12"/>
    <p:sldId id="5909" r:id="rId13"/>
    <p:sldId id="5910" r:id="rId14"/>
    <p:sldId id="5911" r:id="rId15"/>
    <p:sldId id="5912" r:id="rId16"/>
    <p:sldId id="5914" r:id="rId17"/>
    <p:sldId id="5913" r:id="rId18"/>
    <p:sldId id="5916" r:id="rId19"/>
    <p:sldId id="5920" r:id="rId20"/>
    <p:sldId id="5922" r:id="rId21"/>
    <p:sldId id="5923" r:id="rId22"/>
    <p:sldId id="5924" r:id="rId23"/>
    <p:sldId id="5925" r:id="rId24"/>
    <p:sldId id="5926" r:id="rId25"/>
    <p:sldId id="5927" r:id="rId26"/>
    <p:sldId id="5928" r:id="rId27"/>
    <p:sldId id="5929" r:id="rId28"/>
    <p:sldId id="5930" r:id="rId29"/>
    <p:sldId id="5931" r:id="rId30"/>
    <p:sldId id="5932" r:id="rId31"/>
    <p:sldId id="5915" r:id="rId32"/>
    <p:sldId id="5933" r:id="rId33"/>
    <p:sldId id="5934" r:id="rId34"/>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6/7/2022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6/7/2022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6/7/2022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6/7/2022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6/7/2022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7921106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259753"/>
          </a:xfrm>
        </p:spPr>
        <p:txBody>
          <a:bodyPr/>
          <a:lstStyle/>
          <a:p>
            <a:r>
              <a:rPr lang="en-US" sz="4400" dirty="0">
                <a:solidFill>
                  <a:srgbClr val="002060"/>
                </a:solidFill>
              </a:rPr>
              <a:t>The Danger of Falling Away from the Christian Faith (6:4–8) </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36354"/>
            <a:ext cx="8673064" cy="5052314"/>
          </a:xfrm>
        </p:spPr>
        <p:txBody>
          <a:bodyPr>
            <a:normAutofit fontScale="92500" lnSpcReduction="20000"/>
          </a:bodyPr>
          <a:lstStyle/>
          <a:p>
            <a:r>
              <a:rPr lang="en-US" dirty="0"/>
              <a:t>So, regardless of what their status was </a:t>
            </a:r>
            <a:r>
              <a:rPr lang="en-US" b="1" i="1" dirty="0"/>
              <a:t>prior</a:t>
            </a:r>
            <a:r>
              <a:rPr lang="en-US" dirty="0"/>
              <a:t> to falling away, it’s clear that </a:t>
            </a:r>
            <a:r>
              <a:rPr lang="en-US" b="1" i="1" dirty="0"/>
              <a:t>at this point</a:t>
            </a:r>
            <a:r>
              <a:rPr lang="en-US" dirty="0"/>
              <a:t> the people in this group are </a:t>
            </a:r>
            <a:r>
              <a:rPr lang="en-US" b="1" i="1" dirty="0"/>
              <a:t>not</a:t>
            </a:r>
            <a:r>
              <a:rPr lang="en-US" dirty="0"/>
              <a:t> Christians and are </a:t>
            </a:r>
            <a:r>
              <a:rPr lang="en-US" b="1" i="1" dirty="0"/>
              <a:t>not</a:t>
            </a:r>
            <a:r>
              <a:rPr lang="en-US" dirty="0"/>
              <a:t> saved. </a:t>
            </a:r>
          </a:p>
          <a:p>
            <a:r>
              <a:rPr lang="en-US" dirty="0"/>
              <a:t>And not only that, but we’re told it’s </a:t>
            </a:r>
            <a:r>
              <a:rPr lang="en-US" b="1" i="1" dirty="0"/>
              <a:t>impossible</a:t>
            </a:r>
            <a:r>
              <a:rPr lang="en-US" dirty="0"/>
              <a:t> for them to </a:t>
            </a:r>
            <a:r>
              <a:rPr lang="en-US" b="1" i="1" dirty="0"/>
              <a:t>repent</a:t>
            </a:r>
            <a:r>
              <a:rPr lang="en-US" dirty="0"/>
              <a:t>, so now they can’t even </a:t>
            </a:r>
            <a:r>
              <a:rPr lang="en-US" b="1" i="1" dirty="0"/>
              <a:t>become</a:t>
            </a:r>
            <a:r>
              <a:rPr lang="en-US" dirty="0"/>
              <a:t> Christians!</a:t>
            </a:r>
          </a:p>
          <a:p>
            <a:r>
              <a:rPr lang="en-US" dirty="0"/>
              <a:t>Some people would argue that what we have here is a group of </a:t>
            </a:r>
            <a:r>
              <a:rPr lang="en-US" b="1" i="1" dirty="0"/>
              <a:t>genuine believers </a:t>
            </a:r>
            <a:r>
              <a:rPr lang="en-US" dirty="0"/>
              <a:t>who were genuinely saved but then they fell away and </a:t>
            </a:r>
            <a:r>
              <a:rPr lang="en-US" b="1" i="1" dirty="0"/>
              <a:t>lost their salvation</a:t>
            </a:r>
            <a:r>
              <a:rPr lang="en-US" dirty="0"/>
              <a:t>.</a:t>
            </a:r>
          </a:p>
          <a:p>
            <a:r>
              <a:rPr lang="en-US" dirty="0"/>
              <a:t>But there’s a </a:t>
            </a:r>
            <a:r>
              <a:rPr lang="en-US" b="1" i="1" dirty="0"/>
              <a:t>big problem</a:t>
            </a:r>
            <a:r>
              <a:rPr lang="en-US" dirty="0"/>
              <a:t> with this view: the idea of a genuinely saved believer losing their salvation flies in the face of </a:t>
            </a:r>
            <a:r>
              <a:rPr lang="en-US" b="1" i="1" dirty="0"/>
              <a:t>numerous</a:t>
            </a:r>
            <a:r>
              <a:rPr lang="en-US" dirty="0"/>
              <a:t> New Testament texts. </a:t>
            </a:r>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772608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fontScale="92500" lnSpcReduction="10000"/>
          </a:bodyPr>
          <a:lstStyle/>
          <a:p>
            <a:r>
              <a:rPr lang="en-US" dirty="0"/>
              <a:t>To give just a few examples of texts that teach that </a:t>
            </a:r>
            <a:r>
              <a:rPr lang="en-US" b="1" i="1" dirty="0"/>
              <a:t>all</a:t>
            </a:r>
            <a:r>
              <a:rPr lang="en-US" dirty="0"/>
              <a:t> genuine believers persevere to the end:</a:t>
            </a:r>
          </a:p>
          <a:p>
            <a:pPr lvl="1"/>
            <a:r>
              <a:rPr lang="en-US" i="1" dirty="0">
                <a:solidFill>
                  <a:srgbClr val="000099"/>
                </a:solidFill>
                <a:latin typeface="Cambria" panose="02040503050406030204" pitchFamily="18" charset="0"/>
                <a:ea typeface="Cambria" panose="02040503050406030204" pitchFamily="18" charset="0"/>
              </a:rPr>
              <a:t>[Jesus speaking:] And this is the will of him who sent me, that I should </a:t>
            </a:r>
            <a:r>
              <a:rPr lang="en-US" b="1" i="1" dirty="0">
                <a:solidFill>
                  <a:srgbClr val="000099"/>
                </a:solidFill>
                <a:latin typeface="Cambria" panose="02040503050406030204" pitchFamily="18" charset="0"/>
                <a:ea typeface="Cambria" panose="02040503050406030204" pitchFamily="18" charset="0"/>
              </a:rPr>
              <a:t>lose nothing </a:t>
            </a:r>
            <a:r>
              <a:rPr lang="en-US" i="1" dirty="0">
                <a:solidFill>
                  <a:srgbClr val="000099"/>
                </a:solidFill>
                <a:latin typeface="Cambria" panose="02040503050406030204" pitchFamily="18" charset="0"/>
                <a:ea typeface="Cambria" panose="02040503050406030204" pitchFamily="18" charset="0"/>
              </a:rPr>
              <a:t>of </a:t>
            </a:r>
            <a:r>
              <a:rPr lang="en-US" b="1" i="1" dirty="0">
                <a:solidFill>
                  <a:srgbClr val="000099"/>
                </a:solidFill>
                <a:latin typeface="Cambria" panose="02040503050406030204" pitchFamily="18" charset="0"/>
                <a:ea typeface="Cambria" panose="02040503050406030204" pitchFamily="18" charset="0"/>
              </a:rPr>
              <a:t>all</a:t>
            </a:r>
            <a:r>
              <a:rPr lang="en-US" i="1" dirty="0">
                <a:solidFill>
                  <a:srgbClr val="000099"/>
                </a:solidFill>
                <a:latin typeface="Cambria" panose="02040503050406030204" pitchFamily="18" charset="0"/>
                <a:ea typeface="Cambria" panose="02040503050406030204" pitchFamily="18" charset="0"/>
              </a:rPr>
              <a:t> that </a:t>
            </a:r>
            <a:r>
              <a:rPr lang="en-US" b="1" i="1" dirty="0">
                <a:solidFill>
                  <a:srgbClr val="000099"/>
                </a:solidFill>
                <a:latin typeface="Cambria" panose="02040503050406030204" pitchFamily="18" charset="0"/>
                <a:ea typeface="Cambria" panose="02040503050406030204" pitchFamily="18" charset="0"/>
              </a:rPr>
              <a:t>he has given me</a:t>
            </a:r>
            <a:r>
              <a:rPr lang="en-US" i="1" dirty="0">
                <a:solidFill>
                  <a:srgbClr val="000099"/>
                </a:solidFill>
                <a:latin typeface="Cambria" panose="02040503050406030204" pitchFamily="18" charset="0"/>
                <a:ea typeface="Cambria" panose="02040503050406030204" pitchFamily="18" charset="0"/>
              </a:rPr>
              <a:t>, but raise it up on the last day. For this is the will of my Father, that </a:t>
            </a:r>
            <a:r>
              <a:rPr lang="en-US" b="1" i="1" dirty="0">
                <a:solidFill>
                  <a:srgbClr val="000099"/>
                </a:solidFill>
                <a:latin typeface="Cambria" panose="02040503050406030204" pitchFamily="18" charset="0"/>
                <a:ea typeface="Cambria" panose="02040503050406030204" pitchFamily="18" charset="0"/>
              </a:rPr>
              <a:t>everyone who </a:t>
            </a:r>
            <a:r>
              <a:rPr lang="en-US" i="1" dirty="0">
                <a:solidFill>
                  <a:srgbClr val="000099"/>
                </a:solidFill>
                <a:latin typeface="Cambria" panose="02040503050406030204" pitchFamily="18" charset="0"/>
                <a:ea typeface="Cambria" panose="02040503050406030204" pitchFamily="18" charset="0"/>
              </a:rPr>
              <a:t>looks on the Son and </a:t>
            </a:r>
            <a:r>
              <a:rPr lang="en-US" b="1" i="1" dirty="0">
                <a:solidFill>
                  <a:srgbClr val="000099"/>
                </a:solidFill>
                <a:latin typeface="Cambria" panose="02040503050406030204" pitchFamily="18" charset="0"/>
                <a:ea typeface="Cambria" panose="02040503050406030204" pitchFamily="18" charset="0"/>
              </a:rPr>
              <a:t>believes in him </a:t>
            </a:r>
            <a:r>
              <a:rPr lang="en-US" i="1" dirty="0">
                <a:solidFill>
                  <a:srgbClr val="000099"/>
                </a:solidFill>
                <a:latin typeface="Cambria" panose="02040503050406030204" pitchFamily="18" charset="0"/>
                <a:ea typeface="Cambria" panose="02040503050406030204" pitchFamily="18" charset="0"/>
              </a:rPr>
              <a:t>should have eternal life, and </a:t>
            </a:r>
            <a:r>
              <a:rPr lang="en-US" b="1" i="1" dirty="0">
                <a:solidFill>
                  <a:srgbClr val="000099"/>
                </a:solidFill>
                <a:latin typeface="Cambria" panose="02040503050406030204" pitchFamily="18" charset="0"/>
                <a:ea typeface="Cambria" panose="02040503050406030204" pitchFamily="18" charset="0"/>
              </a:rPr>
              <a:t>I will raise him up on the last day</a:t>
            </a:r>
            <a:r>
              <a:rPr lang="en-US" i="1" dirty="0">
                <a:solidFill>
                  <a:srgbClr val="000099"/>
                </a:solidFill>
                <a:latin typeface="Cambria" panose="02040503050406030204" pitchFamily="18" charset="0"/>
                <a:ea typeface="Cambria" panose="02040503050406030204" pitchFamily="18" charset="0"/>
              </a:rPr>
              <a:t>. </a:t>
            </a:r>
            <a:r>
              <a:rPr lang="en-US" dirty="0"/>
              <a:t>(John 6:39-40)</a:t>
            </a:r>
          </a:p>
          <a:p>
            <a:pPr lvl="1"/>
            <a:r>
              <a:rPr lang="en-US" i="1" dirty="0">
                <a:solidFill>
                  <a:srgbClr val="000099"/>
                </a:solidFill>
                <a:latin typeface="Cambria" panose="02040503050406030204" pitchFamily="18" charset="0"/>
                <a:ea typeface="Cambria" panose="02040503050406030204" pitchFamily="18" charset="0"/>
              </a:rPr>
              <a:t>My sheep hear my voice, and I know them, and they follow me. </a:t>
            </a:r>
            <a:r>
              <a:rPr lang="en-US" b="1" i="1" dirty="0">
                <a:solidFill>
                  <a:srgbClr val="000099"/>
                </a:solidFill>
                <a:latin typeface="Cambria" panose="02040503050406030204" pitchFamily="18" charset="0"/>
                <a:ea typeface="Cambria" panose="02040503050406030204" pitchFamily="18" charset="0"/>
              </a:rPr>
              <a:t>I give them eternal life</a:t>
            </a:r>
            <a:r>
              <a:rPr lang="en-US" i="1" dirty="0">
                <a:solidFill>
                  <a:srgbClr val="000099"/>
                </a:solidFill>
                <a:latin typeface="Cambria" panose="02040503050406030204" pitchFamily="18" charset="0"/>
                <a:ea typeface="Cambria" panose="02040503050406030204" pitchFamily="18" charset="0"/>
              </a:rPr>
              <a:t>, and </a:t>
            </a:r>
            <a:r>
              <a:rPr lang="en-US" b="1" i="1" dirty="0">
                <a:solidFill>
                  <a:srgbClr val="000099"/>
                </a:solidFill>
                <a:latin typeface="Cambria" panose="02040503050406030204" pitchFamily="18" charset="0"/>
                <a:ea typeface="Cambria" panose="02040503050406030204" pitchFamily="18" charset="0"/>
              </a:rPr>
              <a:t>they will never perish</a:t>
            </a:r>
            <a:r>
              <a:rPr lang="en-US" i="1" dirty="0">
                <a:solidFill>
                  <a:srgbClr val="000099"/>
                </a:solidFill>
                <a:latin typeface="Cambria" panose="02040503050406030204" pitchFamily="18" charset="0"/>
                <a:ea typeface="Cambria" panose="02040503050406030204" pitchFamily="18" charset="0"/>
              </a:rPr>
              <a:t>, and no one will snatch them out of my hand. My Father, who has given them to me, is greater than all, and no one is able to snatch them out of the Father's hand. </a:t>
            </a:r>
            <a:r>
              <a:rPr lang="en-US" dirty="0"/>
              <a:t>(John 10:27-29)</a:t>
            </a:r>
          </a:p>
        </p:txBody>
      </p:sp>
    </p:spTree>
    <p:extLst>
      <p:ext uri="{BB962C8B-B14F-4D97-AF65-F5344CB8AC3E}">
        <p14:creationId xmlns:p14="http://schemas.microsoft.com/office/powerpoint/2010/main" val="79885931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a:bodyPr>
          <a:lstStyle/>
          <a:p>
            <a:r>
              <a:rPr lang="en-US" dirty="0"/>
              <a:t>Then, of course, there are the statements made by the Apostle Paul in Romans 8:</a:t>
            </a:r>
          </a:p>
          <a:p>
            <a:pPr lvl="1"/>
            <a:r>
              <a:rPr lang="en-US" i="1" dirty="0">
                <a:solidFill>
                  <a:srgbClr val="000099"/>
                </a:solidFill>
                <a:latin typeface="Cambria" panose="02040503050406030204" pitchFamily="18" charset="0"/>
                <a:ea typeface="Cambria" panose="02040503050406030204" pitchFamily="18" charset="0"/>
              </a:rPr>
              <a:t>There is therefore now </a:t>
            </a:r>
            <a:r>
              <a:rPr lang="en-US" b="1" i="1" dirty="0">
                <a:solidFill>
                  <a:srgbClr val="000099"/>
                </a:solidFill>
                <a:latin typeface="Cambria" panose="02040503050406030204" pitchFamily="18" charset="0"/>
                <a:ea typeface="Cambria" panose="02040503050406030204" pitchFamily="18" charset="0"/>
              </a:rPr>
              <a:t>no condemnation </a:t>
            </a:r>
            <a:r>
              <a:rPr lang="en-US" i="1" dirty="0">
                <a:solidFill>
                  <a:srgbClr val="000099"/>
                </a:solidFill>
                <a:latin typeface="Cambria" panose="02040503050406030204" pitchFamily="18" charset="0"/>
                <a:ea typeface="Cambria" panose="02040503050406030204" pitchFamily="18" charset="0"/>
              </a:rPr>
              <a:t>for those who are in Christ Jesus... </a:t>
            </a:r>
            <a:r>
              <a:rPr lang="en-US" b="1" i="1" dirty="0">
                <a:solidFill>
                  <a:srgbClr val="000099"/>
                </a:solidFill>
                <a:latin typeface="Cambria" panose="02040503050406030204" pitchFamily="18" charset="0"/>
                <a:ea typeface="Cambria" panose="02040503050406030204" pitchFamily="18" charset="0"/>
              </a:rPr>
              <a:t>those whom he predestined he also called, and those whom he called he also justified, and those whom he justified he also glorified</a:t>
            </a:r>
            <a:r>
              <a:rPr lang="en-US" i="1" dirty="0">
                <a:solidFill>
                  <a:srgbClr val="000099"/>
                </a:solidFill>
                <a:latin typeface="Cambria" panose="02040503050406030204" pitchFamily="18" charset="0"/>
                <a:ea typeface="Cambria" panose="02040503050406030204" pitchFamily="18" charset="0"/>
              </a:rPr>
              <a:t>… For I am sure that neither death nor life, nor angels nor rulers, nor things present nor things to come, nor powers, nor height nor depth, nor anything else in all creation, will be able to separate us from the love of God in Christ Jesus our Lord. </a:t>
            </a:r>
            <a:r>
              <a:rPr lang="en-US" dirty="0"/>
              <a:t>(Rom 8:1,30,38-39)</a:t>
            </a:r>
          </a:p>
          <a:p>
            <a:pPr lvl="1"/>
            <a:endParaRPr lang="en-US" dirty="0"/>
          </a:p>
        </p:txBody>
      </p:sp>
    </p:spTree>
    <p:extLst>
      <p:ext uri="{BB962C8B-B14F-4D97-AF65-F5344CB8AC3E}">
        <p14:creationId xmlns:p14="http://schemas.microsoft.com/office/powerpoint/2010/main" val="167453928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287225"/>
            <a:ext cx="8673064" cy="5201444"/>
          </a:xfrm>
        </p:spPr>
        <p:txBody>
          <a:bodyPr>
            <a:normAutofit fontScale="92500" lnSpcReduction="20000"/>
          </a:bodyPr>
          <a:lstStyle/>
          <a:p>
            <a:r>
              <a:rPr lang="en-US" dirty="0"/>
              <a:t>Some people say, “Yes, yes, we agree with that, but if we only had this passage and the book of Hebrews all by itself, then we might come to that conclusion that these believers </a:t>
            </a:r>
            <a:r>
              <a:rPr lang="en-US" b="1" i="1" dirty="0"/>
              <a:t>could</a:t>
            </a:r>
            <a:r>
              <a:rPr lang="en-US" dirty="0"/>
              <a:t>, in fact, lose their salvation.”</a:t>
            </a:r>
          </a:p>
          <a:p>
            <a:r>
              <a:rPr lang="en-US" dirty="0"/>
              <a:t>But I’m not even convinced of that, because before you get to Hebrews, chapter 6, you’ve got to read Hebrews 3:6b and 3:14, where we saw that one of the </a:t>
            </a:r>
            <a:r>
              <a:rPr lang="en-US" b="1" i="1" dirty="0"/>
              <a:t>essential</a:t>
            </a:r>
            <a:r>
              <a:rPr lang="en-US" dirty="0"/>
              <a:t> </a:t>
            </a:r>
            <a:r>
              <a:rPr lang="en-US" b="1" i="1" dirty="0"/>
              <a:t>definitions</a:t>
            </a:r>
            <a:r>
              <a:rPr lang="en-US" dirty="0"/>
              <a:t> of a genuine believer is that they </a:t>
            </a:r>
            <a:r>
              <a:rPr lang="en-US" b="1" i="1" dirty="0"/>
              <a:t>persevere</a:t>
            </a:r>
            <a:r>
              <a:rPr lang="en-US" dirty="0"/>
              <a:t> to the end!</a:t>
            </a:r>
          </a:p>
          <a:p>
            <a:r>
              <a:rPr lang="en-US" dirty="0"/>
              <a:t>Some people, knowing that a genuine believer cannot lose their salvation, have tried to argue that this passage simply refers to a group of genuine Christians who are </a:t>
            </a:r>
            <a:r>
              <a:rPr lang="en-US" b="1" i="1" dirty="0"/>
              <a:t>backsliding</a:t>
            </a:r>
            <a:r>
              <a:rPr lang="en-US" dirty="0"/>
              <a:t> – but </a:t>
            </a:r>
            <a:r>
              <a:rPr lang="en-US" b="1" i="1" dirty="0"/>
              <a:t>without</a:t>
            </a:r>
            <a:r>
              <a:rPr lang="en-US" dirty="0"/>
              <a:t> losing their salvation. </a:t>
            </a:r>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8955053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6" y="1310555"/>
            <a:ext cx="8673064" cy="5193595"/>
          </a:xfrm>
        </p:spPr>
        <p:txBody>
          <a:bodyPr>
            <a:normAutofit fontScale="85000" lnSpcReduction="10000"/>
          </a:bodyPr>
          <a:lstStyle/>
          <a:p>
            <a:r>
              <a:rPr lang="en-US" dirty="0"/>
              <a:t>But clearly the description given here is much too </a:t>
            </a:r>
            <a:r>
              <a:rPr lang="en-US" b="1" i="1" dirty="0"/>
              <a:t>severe</a:t>
            </a:r>
            <a:r>
              <a:rPr lang="en-US" dirty="0"/>
              <a:t> for that to be the case. </a:t>
            </a:r>
          </a:p>
          <a:p>
            <a:r>
              <a:rPr lang="en-US" dirty="0"/>
              <a:t>What’s at stake here is </a:t>
            </a:r>
            <a:r>
              <a:rPr lang="en-US" b="1" i="1" dirty="0"/>
              <a:t>apostasy </a:t>
            </a:r>
            <a:r>
              <a:rPr lang="en-US" dirty="0"/>
              <a:t>and</a:t>
            </a:r>
            <a:r>
              <a:rPr lang="en-US" b="1" i="1" dirty="0"/>
              <a:t> the renunciation of salvation</a:t>
            </a:r>
            <a:r>
              <a:rPr lang="en-US" dirty="0"/>
              <a:t>, the same thing that was at stake in the </a:t>
            </a:r>
            <a:r>
              <a:rPr lang="en-US" b="1" i="1" dirty="0"/>
              <a:t>earlier</a:t>
            </a:r>
            <a:r>
              <a:rPr lang="en-US" dirty="0"/>
              <a:t> warning passages that we looked at in this book.</a:t>
            </a:r>
          </a:p>
          <a:p>
            <a:r>
              <a:rPr lang="en-US" dirty="0"/>
              <a:t>We saw in in chapter 2 the readers were warned about </a:t>
            </a:r>
            <a:r>
              <a:rPr lang="en-US" b="1" i="1" dirty="0"/>
              <a:t>drifting away</a:t>
            </a:r>
            <a:r>
              <a:rPr lang="en-US" dirty="0"/>
              <a:t> (Heb 2:1) and </a:t>
            </a:r>
            <a:r>
              <a:rPr lang="en-US" b="1" i="1" dirty="0"/>
              <a:t>neglecting salvation</a:t>
            </a:r>
            <a:r>
              <a:rPr lang="en-US" dirty="0"/>
              <a:t> (2:3).</a:t>
            </a:r>
          </a:p>
          <a:p>
            <a:r>
              <a:rPr lang="en-US" dirty="0"/>
              <a:t>Then, in the warnings given in Heb 3:12-4:11, it’s even </a:t>
            </a:r>
            <a:r>
              <a:rPr lang="en-US" b="1" i="1" dirty="0"/>
              <a:t>clearer</a:t>
            </a:r>
            <a:r>
              <a:rPr lang="en-US" dirty="0"/>
              <a:t> that the issue is apostasy: </a:t>
            </a:r>
          </a:p>
          <a:p>
            <a:pPr lvl="1"/>
            <a:r>
              <a:rPr lang="en-US" dirty="0"/>
              <a:t>The readers warned not to “</a:t>
            </a:r>
            <a:r>
              <a:rPr lang="en-US" i="1" dirty="0">
                <a:solidFill>
                  <a:srgbClr val="000099"/>
                </a:solidFill>
                <a:latin typeface="Cambria" panose="02040503050406030204" pitchFamily="18" charset="0"/>
                <a:ea typeface="Cambria" panose="02040503050406030204" pitchFamily="18" charset="0"/>
              </a:rPr>
              <a:t>fall away from the living God</a:t>
            </a:r>
            <a:r>
              <a:rPr lang="en-US" dirty="0"/>
              <a:t>” (3:12).</a:t>
            </a:r>
          </a:p>
          <a:p>
            <a:pPr lvl="1"/>
            <a:r>
              <a:rPr lang="en-US" dirty="0"/>
              <a:t>They are warned against the </a:t>
            </a:r>
            <a:r>
              <a:rPr lang="en-US" b="1" i="1" dirty="0"/>
              <a:t>hardness of heart </a:t>
            </a:r>
            <a:r>
              <a:rPr lang="en-US" dirty="0"/>
              <a:t>(3:13, 15; 4:7), </a:t>
            </a:r>
            <a:r>
              <a:rPr lang="en-US" b="1" i="1" dirty="0"/>
              <a:t>rebellion</a:t>
            </a:r>
            <a:r>
              <a:rPr lang="en-US" dirty="0"/>
              <a:t> (3:15-16), </a:t>
            </a:r>
            <a:r>
              <a:rPr lang="en-US" b="1" i="1" dirty="0"/>
              <a:t>disobedience</a:t>
            </a:r>
            <a:r>
              <a:rPr lang="en-US" dirty="0"/>
              <a:t> (3:18; 4:6, 11), </a:t>
            </a:r>
            <a:r>
              <a:rPr lang="en-US" b="1" i="1" dirty="0"/>
              <a:t>unbelief</a:t>
            </a:r>
            <a:r>
              <a:rPr lang="en-US" dirty="0"/>
              <a:t> (3:12, 19; 4:2-3), and </a:t>
            </a:r>
            <a:r>
              <a:rPr lang="en-US" b="1" i="1" dirty="0"/>
              <a:t>falling short </a:t>
            </a:r>
            <a:r>
              <a:rPr lang="en-US" dirty="0"/>
              <a:t>(4:1)</a:t>
            </a:r>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486</a:t>
            </a:r>
          </a:p>
        </p:txBody>
      </p:sp>
    </p:spTree>
    <p:extLst>
      <p:ext uri="{BB962C8B-B14F-4D97-AF65-F5344CB8AC3E}">
        <p14:creationId xmlns:p14="http://schemas.microsoft.com/office/powerpoint/2010/main" val="237013127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fontScale="92500" lnSpcReduction="20000"/>
          </a:bodyPr>
          <a:lstStyle/>
          <a:p>
            <a:r>
              <a:rPr lang="en-US" dirty="0"/>
              <a:t>But even if you thought you could get away with calling the people here in chapter 6 backsliding believers, there’s no way you’ll be able to get away with saying that when we get to chapter 10 where the author makes these same kinds of warnings again and then concludes by saying:</a:t>
            </a:r>
          </a:p>
          <a:p>
            <a:pPr lvl="1"/>
            <a:r>
              <a:rPr lang="en-US" sz="3000" i="1" dirty="0">
                <a:solidFill>
                  <a:srgbClr val="000099"/>
                </a:solidFill>
                <a:latin typeface="Cambria" panose="02040503050406030204" pitchFamily="18" charset="0"/>
                <a:ea typeface="Cambria" panose="02040503050406030204" pitchFamily="18" charset="0"/>
              </a:rPr>
              <a:t>For if we go on </a:t>
            </a:r>
            <a:r>
              <a:rPr lang="en-US" sz="3000" b="1" i="1" dirty="0">
                <a:solidFill>
                  <a:srgbClr val="000099"/>
                </a:solidFill>
                <a:latin typeface="Cambria" panose="02040503050406030204" pitchFamily="18" charset="0"/>
                <a:ea typeface="Cambria" panose="02040503050406030204" pitchFamily="18" charset="0"/>
              </a:rPr>
              <a:t>sinning deliberately</a:t>
            </a:r>
            <a:r>
              <a:rPr lang="en-US" sz="3000" i="1" dirty="0">
                <a:solidFill>
                  <a:srgbClr val="000099"/>
                </a:solidFill>
                <a:latin typeface="Cambria" panose="02040503050406030204" pitchFamily="18" charset="0"/>
                <a:ea typeface="Cambria" panose="02040503050406030204" pitchFamily="18" charset="0"/>
              </a:rPr>
              <a:t> after receiving the knowledge of the truth, there </a:t>
            </a:r>
            <a:r>
              <a:rPr lang="en-US" sz="3000" b="1" i="1" dirty="0">
                <a:solidFill>
                  <a:srgbClr val="000099"/>
                </a:solidFill>
                <a:latin typeface="Cambria" panose="02040503050406030204" pitchFamily="18" charset="0"/>
                <a:ea typeface="Cambria" panose="02040503050406030204" pitchFamily="18" charset="0"/>
              </a:rPr>
              <a:t>no longer remains a sacrifice for sins</a:t>
            </a:r>
            <a:r>
              <a:rPr lang="en-US" sz="3000" i="1" dirty="0">
                <a:solidFill>
                  <a:srgbClr val="000099"/>
                </a:solidFill>
                <a:latin typeface="Cambria" panose="02040503050406030204" pitchFamily="18" charset="0"/>
                <a:ea typeface="Cambria" panose="02040503050406030204" pitchFamily="18" charset="0"/>
              </a:rPr>
              <a:t>, but a fearful expectation of </a:t>
            </a:r>
            <a:r>
              <a:rPr lang="en-US" sz="3000" b="1" i="1" dirty="0">
                <a:solidFill>
                  <a:srgbClr val="000099"/>
                </a:solidFill>
                <a:latin typeface="Cambria" panose="02040503050406030204" pitchFamily="18" charset="0"/>
                <a:ea typeface="Cambria" panose="02040503050406030204" pitchFamily="18" charset="0"/>
              </a:rPr>
              <a:t>judgment</a:t>
            </a:r>
            <a:r>
              <a:rPr lang="en-US" sz="3000" i="1" dirty="0">
                <a:solidFill>
                  <a:srgbClr val="000099"/>
                </a:solidFill>
                <a:latin typeface="Cambria" panose="02040503050406030204" pitchFamily="18" charset="0"/>
                <a:ea typeface="Cambria" panose="02040503050406030204" pitchFamily="18" charset="0"/>
              </a:rPr>
              <a:t>, and a fury of </a:t>
            </a:r>
            <a:r>
              <a:rPr lang="en-US" sz="3000" b="1" i="1" dirty="0">
                <a:solidFill>
                  <a:srgbClr val="000099"/>
                </a:solidFill>
                <a:latin typeface="Cambria" panose="02040503050406030204" pitchFamily="18" charset="0"/>
                <a:ea typeface="Cambria" panose="02040503050406030204" pitchFamily="18" charset="0"/>
              </a:rPr>
              <a:t>fire</a:t>
            </a:r>
            <a:r>
              <a:rPr lang="en-US" sz="3000" i="1" dirty="0">
                <a:solidFill>
                  <a:srgbClr val="000099"/>
                </a:solidFill>
                <a:latin typeface="Cambria" panose="02040503050406030204" pitchFamily="18" charset="0"/>
                <a:ea typeface="Cambria" panose="02040503050406030204" pitchFamily="18" charset="0"/>
              </a:rPr>
              <a:t> that will consume the adversaries. </a:t>
            </a:r>
            <a:r>
              <a:rPr lang="en-US" sz="3000" dirty="0"/>
              <a:t>(Heb 10:26-27)</a:t>
            </a:r>
          </a:p>
          <a:p>
            <a:r>
              <a:rPr lang="en-US" dirty="0"/>
              <a:t>Clearly the author is not talking about some backsliding believers who are experiencing a little temporal judgment!</a:t>
            </a:r>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32032735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94334" y="1308376"/>
            <a:ext cx="8673064" cy="5180292"/>
          </a:xfrm>
        </p:spPr>
        <p:txBody>
          <a:bodyPr>
            <a:normAutofit fontScale="92500" lnSpcReduction="20000"/>
          </a:bodyPr>
          <a:lstStyle/>
          <a:p>
            <a:r>
              <a:rPr lang="en-US" dirty="0"/>
              <a:t>There are one or two other ways that people have of understanding this difficult passage, but let me just tell you how I understand it. </a:t>
            </a:r>
          </a:p>
          <a:p>
            <a:r>
              <a:rPr lang="en-US" dirty="0"/>
              <a:t>Back in Heb 3:6 we were told: “</a:t>
            </a:r>
            <a:r>
              <a:rPr lang="en-US" i="1" dirty="0">
                <a:solidFill>
                  <a:srgbClr val="000099"/>
                </a:solidFill>
                <a:latin typeface="Cambria" panose="02040503050406030204" pitchFamily="18" charset="0"/>
                <a:ea typeface="Cambria" panose="02040503050406030204" pitchFamily="18" charset="0"/>
              </a:rPr>
              <a:t>But Christ is faithful over God's house as a son. And </a:t>
            </a:r>
            <a:r>
              <a:rPr lang="en-US" b="1" i="1" dirty="0">
                <a:solidFill>
                  <a:srgbClr val="000099"/>
                </a:solidFill>
                <a:latin typeface="Cambria" panose="02040503050406030204" pitchFamily="18" charset="0"/>
                <a:ea typeface="Cambria" panose="02040503050406030204" pitchFamily="18" charset="0"/>
              </a:rPr>
              <a:t>we are his house if indeed we hold fast </a:t>
            </a:r>
            <a:r>
              <a:rPr lang="en-US" i="1" dirty="0">
                <a:solidFill>
                  <a:srgbClr val="000099"/>
                </a:solidFill>
                <a:latin typeface="Cambria" panose="02040503050406030204" pitchFamily="18" charset="0"/>
                <a:ea typeface="Cambria" panose="02040503050406030204" pitchFamily="18" charset="0"/>
              </a:rPr>
              <a:t>our confidence and our boasting in our hope</a:t>
            </a:r>
            <a:r>
              <a:rPr lang="en-US" dirty="0"/>
              <a:t>.” </a:t>
            </a:r>
          </a:p>
          <a:p>
            <a:r>
              <a:rPr lang="en-US" dirty="0"/>
              <a:t>So we see from that verse that part of the </a:t>
            </a:r>
            <a:r>
              <a:rPr lang="en-US" b="1" i="1" dirty="0"/>
              <a:t>essential</a:t>
            </a:r>
            <a:r>
              <a:rPr lang="en-US" dirty="0"/>
              <a:t> </a:t>
            </a:r>
            <a:r>
              <a:rPr lang="en-US" b="1" i="1" dirty="0"/>
              <a:t>definition</a:t>
            </a:r>
            <a:r>
              <a:rPr lang="en-US" dirty="0"/>
              <a:t> of what constitutes a member of Christ’s household is </a:t>
            </a:r>
            <a:r>
              <a:rPr lang="en-US" b="1" i="1" dirty="0"/>
              <a:t>perseverance</a:t>
            </a:r>
            <a:r>
              <a:rPr lang="en-US" dirty="0"/>
              <a:t>.</a:t>
            </a:r>
          </a:p>
          <a:p>
            <a:r>
              <a:rPr lang="en-US" dirty="0"/>
              <a:t>Then in Heb 3:14 we were told: “</a:t>
            </a:r>
            <a:r>
              <a:rPr lang="en-US" sz="3300" i="1" dirty="0">
                <a:solidFill>
                  <a:srgbClr val="000099"/>
                </a:solidFill>
                <a:latin typeface="Cambria" panose="02040503050406030204" pitchFamily="18" charset="0"/>
                <a:ea typeface="Cambria" panose="02040503050406030204" pitchFamily="18" charset="0"/>
              </a:rPr>
              <a:t>For </a:t>
            </a:r>
            <a:r>
              <a:rPr lang="en-US" sz="3300" b="1" i="1" dirty="0">
                <a:solidFill>
                  <a:srgbClr val="000099"/>
                </a:solidFill>
                <a:latin typeface="Cambria" panose="02040503050406030204" pitchFamily="18" charset="0"/>
                <a:ea typeface="Cambria" panose="02040503050406030204" pitchFamily="18" charset="0"/>
              </a:rPr>
              <a:t>we</a:t>
            </a:r>
            <a:r>
              <a:rPr lang="en-US" sz="3300" i="1" dirty="0">
                <a:solidFill>
                  <a:srgbClr val="000099"/>
                </a:solidFill>
                <a:latin typeface="Cambria" panose="02040503050406030204" pitchFamily="18" charset="0"/>
                <a:ea typeface="Cambria" panose="02040503050406030204" pitchFamily="18" charset="0"/>
              </a:rPr>
              <a:t> have come to </a:t>
            </a:r>
            <a:r>
              <a:rPr lang="en-US" sz="3300" b="1" i="1" dirty="0">
                <a:solidFill>
                  <a:srgbClr val="000099"/>
                </a:solidFill>
                <a:latin typeface="Cambria" panose="02040503050406030204" pitchFamily="18" charset="0"/>
                <a:ea typeface="Cambria" panose="02040503050406030204" pitchFamily="18" charset="0"/>
              </a:rPr>
              <a:t>share in Christ</a:t>
            </a:r>
            <a:r>
              <a:rPr lang="en-US" sz="3300" i="1" dirty="0">
                <a:solidFill>
                  <a:srgbClr val="000099"/>
                </a:solidFill>
                <a:latin typeface="Cambria" panose="02040503050406030204" pitchFamily="18" charset="0"/>
                <a:ea typeface="Cambria" panose="02040503050406030204" pitchFamily="18" charset="0"/>
              </a:rPr>
              <a:t>, </a:t>
            </a:r>
            <a:r>
              <a:rPr lang="en-US" sz="3300" b="1" i="1" dirty="0">
                <a:solidFill>
                  <a:srgbClr val="000099"/>
                </a:solidFill>
                <a:latin typeface="Cambria" panose="02040503050406030204" pitchFamily="18" charset="0"/>
                <a:ea typeface="Cambria" panose="02040503050406030204" pitchFamily="18" charset="0"/>
              </a:rPr>
              <a:t>if indeed we hold our original confidence firm to the end</a:t>
            </a:r>
            <a:r>
              <a:rPr lang="en-US" dirty="0"/>
              <a:t>.” </a:t>
            </a:r>
          </a:p>
          <a:p>
            <a:r>
              <a:rPr lang="en-US" dirty="0"/>
              <a:t>The same idea, right?</a:t>
            </a:r>
          </a:p>
          <a:p>
            <a:pPr marL="0" indent="0">
              <a:buNone/>
            </a:pPr>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41831028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04071" y="1252453"/>
            <a:ext cx="8810421" cy="5309799"/>
          </a:xfrm>
        </p:spPr>
        <p:txBody>
          <a:bodyPr>
            <a:normAutofit fontScale="92500" lnSpcReduction="20000"/>
          </a:bodyPr>
          <a:lstStyle/>
          <a:p>
            <a:r>
              <a:rPr lang="en-US" dirty="0"/>
              <a:t>You may recall back when I covered those texts, I showed that this </a:t>
            </a:r>
            <a:r>
              <a:rPr lang="en-US" b="1" i="1" dirty="0"/>
              <a:t>same idea</a:t>
            </a:r>
            <a:r>
              <a:rPr lang="en-US" dirty="0"/>
              <a:t> is clearly taught in a number of </a:t>
            </a:r>
            <a:r>
              <a:rPr lang="en-US" b="1" i="1" dirty="0"/>
              <a:t>other</a:t>
            </a:r>
            <a:r>
              <a:rPr lang="en-US" dirty="0"/>
              <a:t> passages in the New Testament.</a:t>
            </a:r>
          </a:p>
          <a:p>
            <a:r>
              <a:rPr lang="en-US" dirty="0"/>
              <a:t>For example we looked at John 8:31 where Jesus says, “</a:t>
            </a:r>
            <a:r>
              <a:rPr lang="en-US" b="1" i="1" dirty="0">
                <a:solidFill>
                  <a:srgbClr val="000099"/>
                </a:solidFill>
                <a:latin typeface="Cambria" panose="02040503050406030204" pitchFamily="18" charset="0"/>
                <a:ea typeface="Cambria" panose="02040503050406030204" pitchFamily="18" charset="0"/>
              </a:rPr>
              <a:t>If you abide</a:t>
            </a:r>
            <a:r>
              <a:rPr lang="en-US" i="1" dirty="0">
                <a:solidFill>
                  <a:srgbClr val="000099"/>
                </a:solidFill>
                <a:latin typeface="Cambria" panose="02040503050406030204" pitchFamily="18" charset="0"/>
                <a:ea typeface="Cambria" panose="02040503050406030204" pitchFamily="18" charset="0"/>
              </a:rPr>
              <a:t> in my word, you are </a:t>
            </a:r>
            <a:r>
              <a:rPr lang="en-US" b="1" i="1" dirty="0">
                <a:solidFill>
                  <a:srgbClr val="000099"/>
                </a:solidFill>
                <a:latin typeface="Cambria" panose="02040503050406030204" pitchFamily="18" charset="0"/>
                <a:ea typeface="Cambria" panose="02040503050406030204" pitchFamily="18" charset="0"/>
              </a:rPr>
              <a:t>truly</a:t>
            </a:r>
            <a:r>
              <a:rPr lang="en-US" i="1" dirty="0">
                <a:solidFill>
                  <a:srgbClr val="000099"/>
                </a:solidFill>
                <a:latin typeface="Cambria" panose="02040503050406030204" pitchFamily="18" charset="0"/>
                <a:ea typeface="Cambria" panose="02040503050406030204" pitchFamily="18" charset="0"/>
              </a:rPr>
              <a:t> my disciples.</a:t>
            </a:r>
            <a:r>
              <a:rPr lang="en-US" dirty="0"/>
              <a:t>” </a:t>
            </a:r>
          </a:p>
          <a:p>
            <a:r>
              <a:rPr lang="en-US" dirty="0"/>
              <a:t>We also saw the same idea in the Apostle Paul’s writings:</a:t>
            </a:r>
          </a:p>
          <a:p>
            <a:pPr lvl="1"/>
            <a:r>
              <a:rPr lang="en-US" dirty="0"/>
              <a:t>Rom 11:22  – </a:t>
            </a:r>
            <a:r>
              <a:rPr lang="en-US" i="1" dirty="0">
                <a:solidFill>
                  <a:srgbClr val="000099"/>
                </a:solidFill>
                <a:latin typeface="Cambria" panose="02040503050406030204" pitchFamily="18" charset="0"/>
                <a:ea typeface="Cambria" panose="02040503050406030204" pitchFamily="18" charset="0"/>
              </a:rPr>
              <a:t>Note then the kindness and the severity of God: severity toward those who have fallen, but God's kindness to you, </a:t>
            </a:r>
            <a:r>
              <a:rPr lang="en-US" b="1" i="1" dirty="0">
                <a:solidFill>
                  <a:srgbClr val="000099"/>
                </a:solidFill>
                <a:latin typeface="Cambria" panose="02040503050406030204" pitchFamily="18" charset="0"/>
                <a:ea typeface="Cambria" panose="02040503050406030204" pitchFamily="18" charset="0"/>
              </a:rPr>
              <a:t>provided you continue </a:t>
            </a:r>
            <a:r>
              <a:rPr lang="en-US" i="1" dirty="0">
                <a:solidFill>
                  <a:srgbClr val="000099"/>
                </a:solidFill>
                <a:latin typeface="Cambria" panose="02040503050406030204" pitchFamily="18" charset="0"/>
                <a:ea typeface="Cambria" panose="02040503050406030204" pitchFamily="18" charset="0"/>
              </a:rPr>
              <a:t>in his kindness… </a:t>
            </a:r>
          </a:p>
          <a:p>
            <a:pPr lvl="1"/>
            <a:r>
              <a:rPr lang="en-US" dirty="0"/>
              <a:t>Col 1:22-23 – </a:t>
            </a:r>
            <a:r>
              <a:rPr lang="en-US" i="1" dirty="0">
                <a:solidFill>
                  <a:srgbClr val="000099"/>
                </a:solidFill>
                <a:latin typeface="Cambria" panose="02040503050406030204" pitchFamily="18" charset="0"/>
                <a:ea typeface="Cambria" panose="02040503050406030204" pitchFamily="18" charset="0"/>
              </a:rPr>
              <a:t>He has now reconciled in his body of flesh by his death, in order to present you holy and blameless and above reproach before him, </a:t>
            </a:r>
            <a:r>
              <a:rPr lang="en-US" b="1" i="1" dirty="0">
                <a:solidFill>
                  <a:srgbClr val="000099"/>
                </a:solidFill>
                <a:latin typeface="Cambria" panose="02040503050406030204" pitchFamily="18" charset="0"/>
                <a:ea typeface="Cambria" panose="02040503050406030204" pitchFamily="18" charset="0"/>
              </a:rPr>
              <a:t>if indeed you continue in the faith</a:t>
            </a:r>
            <a:r>
              <a:rPr lang="en-US" i="1" dirty="0">
                <a:solidFill>
                  <a:srgbClr val="000099"/>
                </a:solidFill>
                <a:latin typeface="Cambria" panose="02040503050406030204" pitchFamily="18" charset="0"/>
                <a:ea typeface="Cambria" panose="02040503050406030204" pitchFamily="18" charset="0"/>
              </a:rPr>
              <a:t>, stable and steadfast, not shifting from the hope of the gospel that you heard…</a:t>
            </a:r>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80256007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fontScale="85000" lnSpcReduction="20000"/>
          </a:bodyPr>
          <a:lstStyle/>
          <a:p>
            <a:r>
              <a:rPr lang="en-US" sz="3500" dirty="0"/>
              <a:t>I also reminded you how back when we studied 1 John we read that certain people had </a:t>
            </a:r>
            <a:r>
              <a:rPr lang="en-US" sz="3500" b="1" i="1" dirty="0"/>
              <a:t>abandoned</a:t>
            </a:r>
            <a:r>
              <a:rPr lang="en-US" sz="3500" dirty="0"/>
              <a:t> the church, and John says concerning them: </a:t>
            </a:r>
          </a:p>
          <a:p>
            <a:pPr lvl="1"/>
            <a:r>
              <a:rPr lang="en-US" sz="3000" dirty="0"/>
              <a:t>1 John 2:19 – </a:t>
            </a:r>
            <a:r>
              <a:rPr lang="en-US" sz="3000" i="1" dirty="0">
                <a:solidFill>
                  <a:srgbClr val="000099"/>
                </a:solidFill>
                <a:latin typeface="Cambria" panose="02040503050406030204" pitchFamily="18" charset="0"/>
                <a:ea typeface="Cambria" panose="02040503050406030204" pitchFamily="18" charset="0"/>
              </a:rPr>
              <a:t>They went out from us, but they were not of us; for </a:t>
            </a:r>
            <a:r>
              <a:rPr lang="en-US" sz="3000" b="1" i="1" dirty="0">
                <a:solidFill>
                  <a:srgbClr val="000099"/>
                </a:solidFill>
                <a:latin typeface="Cambria" panose="02040503050406030204" pitchFamily="18" charset="0"/>
                <a:ea typeface="Cambria" panose="02040503050406030204" pitchFamily="18" charset="0"/>
              </a:rPr>
              <a:t>if they had been of us, they would have continued with us</a:t>
            </a:r>
            <a:r>
              <a:rPr lang="en-US" sz="3000" i="1" dirty="0">
                <a:solidFill>
                  <a:srgbClr val="000099"/>
                </a:solidFill>
                <a:latin typeface="Cambria" panose="02040503050406030204" pitchFamily="18" charset="0"/>
                <a:ea typeface="Cambria" panose="02040503050406030204" pitchFamily="18" charset="0"/>
              </a:rPr>
              <a:t>. But they went out, that it might become plain that they all are </a:t>
            </a:r>
            <a:r>
              <a:rPr lang="en-US" sz="3000" b="1" i="1" dirty="0">
                <a:solidFill>
                  <a:srgbClr val="000099"/>
                </a:solidFill>
                <a:latin typeface="Cambria" panose="02040503050406030204" pitchFamily="18" charset="0"/>
                <a:ea typeface="Cambria" panose="02040503050406030204" pitchFamily="18" charset="0"/>
              </a:rPr>
              <a:t>not</a:t>
            </a:r>
            <a:r>
              <a:rPr lang="en-US" sz="3000" i="1" dirty="0">
                <a:solidFill>
                  <a:srgbClr val="000099"/>
                </a:solidFill>
                <a:latin typeface="Cambria" panose="02040503050406030204" pitchFamily="18" charset="0"/>
                <a:ea typeface="Cambria" panose="02040503050406030204" pitchFamily="18" charset="0"/>
              </a:rPr>
              <a:t> of us</a:t>
            </a:r>
            <a:r>
              <a:rPr lang="en-US" sz="3000" dirty="0"/>
              <a:t>. </a:t>
            </a:r>
          </a:p>
          <a:p>
            <a:r>
              <a:rPr lang="en-US" sz="3500" dirty="0"/>
              <a:t>In other words, it seems that in all of these cases, the New Testament writers, including the author of Hebrews, insists that genuine saving grace, </a:t>
            </a:r>
            <a:r>
              <a:rPr lang="en-US" sz="3500" b="1" i="1" dirty="0"/>
              <a:t>by definition</a:t>
            </a:r>
            <a:r>
              <a:rPr lang="en-US" sz="3500" dirty="0"/>
              <a:t>, </a:t>
            </a:r>
            <a:r>
              <a:rPr lang="en-US" sz="3500" b="1" i="1" dirty="0"/>
              <a:t>perseveres</a:t>
            </a:r>
            <a:r>
              <a:rPr lang="en-US" sz="3500" dirty="0"/>
              <a:t>. </a:t>
            </a:r>
          </a:p>
          <a:p>
            <a:r>
              <a:rPr lang="en-US" sz="3500" dirty="0"/>
              <a:t>So that means, then, that when you see a case like those talked about in Hebrews 6:4-8 where the people do </a:t>
            </a:r>
            <a:r>
              <a:rPr lang="en-US" sz="3500" b="1" i="1" dirty="0"/>
              <a:t>not</a:t>
            </a:r>
            <a:r>
              <a:rPr lang="en-US" sz="3500" dirty="0"/>
              <a:t> persevere, you are </a:t>
            </a:r>
            <a:r>
              <a:rPr lang="en-US" sz="3500" b="1" i="1" dirty="0"/>
              <a:t>not</a:t>
            </a:r>
            <a:r>
              <a:rPr lang="en-US" sz="3500" dirty="0"/>
              <a:t>, </a:t>
            </a:r>
            <a:r>
              <a:rPr lang="en-US" sz="3500" b="1" i="1" dirty="0"/>
              <a:t>by definition</a:t>
            </a:r>
            <a:r>
              <a:rPr lang="en-US" sz="3500" dirty="0"/>
              <a:t>, talking about genuine believers.</a:t>
            </a:r>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77619876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fontScale="92500" lnSpcReduction="10000"/>
          </a:bodyPr>
          <a:lstStyle/>
          <a:p>
            <a:r>
              <a:rPr lang="en-US" dirty="0"/>
              <a:t>Now, the </a:t>
            </a:r>
            <a:r>
              <a:rPr lang="en-US" b="1" i="1" dirty="0"/>
              <a:t>difficulty</a:t>
            </a:r>
            <a:r>
              <a:rPr lang="en-US" dirty="0"/>
              <a:t> with that interpretation is figuring out how the people talked about in Hebrews 6:4-8 can be </a:t>
            </a:r>
            <a:r>
              <a:rPr lang="en-US" b="1" i="1" dirty="0"/>
              <a:t>described</a:t>
            </a:r>
            <a:r>
              <a:rPr lang="en-US" dirty="0"/>
              <a:t> the way they are in the text, and yet </a:t>
            </a:r>
            <a:r>
              <a:rPr lang="en-US" b="1" i="1" dirty="0"/>
              <a:t>not</a:t>
            </a:r>
            <a:r>
              <a:rPr lang="en-US" dirty="0"/>
              <a:t> be saved.</a:t>
            </a:r>
          </a:p>
          <a:p>
            <a:r>
              <a:rPr lang="en-US" dirty="0"/>
              <a:t>As we have already noted, these people were </a:t>
            </a:r>
            <a:r>
              <a:rPr lang="en-US" b="1" i="1" dirty="0"/>
              <a:t>once enlightened</a:t>
            </a:r>
            <a:r>
              <a:rPr lang="en-US" dirty="0"/>
              <a:t>, they </a:t>
            </a:r>
            <a:r>
              <a:rPr lang="en-US" b="1" i="1" dirty="0"/>
              <a:t>tasted of the heavenly gift</a:t>
            </a:r>
            <a:r>
              <a:rPr lang="en-US" dirty="0"/>
              <a:t>, they were made </a:t>
            </a:r>
            <a:r>
              <a:rPr lang="en-US" b="1" i="1" dirty="0"/>
              <a:t>partakers of the Holy Spirit</a:t>
            </a:r>
            <a:r>
              <a:rPr lang="en-US" dirty="0"/>
              <a:t>, they </a:t>
            </a:r>
            <a:r>
              <a:rPr lang="en-US" b="1" i="1" dirty="0"/>
              <a:t>tasted</a:t>
            </a:r>
            <a:r>
              <a:rPr lang="en-US" dirty="0"/>
              <a:t> </a:t>
            </a:r>
            <a:r>
              <a:rPr lang="en-US" b="1" i="1" dirty="0"/>
              <a:t>the good Word of God</a:t>
            </a:r>
            <a:r>
              <a:rPr lang="en-US" dirty="0"/>
              <a:t>, and they tasted </a:t>
            </a:r>
            <a:r>
              <a:rPr lang="en-US" b="1" i="1" dirty="0"/>
              <a:t>the powers of the coming age</a:t>
            </a:r>
            <a:r>
              <a:rPr lang="en-US" dirty="0"/>
              <a:t>. </a:t>
            </a:r>
          </a:p>
          <a:p>
            <a:r>
              <a:rPr lang="en-US" dirty="0"/>
              <a:t>At face value, anyone who has experienced these wonderful things must surely be a Christian, right? </a:t>
            </a:r>
          </a:p>
          <a:p>
            <a:r>
              <a:rPr lang="en-US" dirty="0"/>
              <a:t>But that’s where I’m not convinced.</a:t>
            </a:r>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18303009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15275727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lnSpcReduction="10000"/>
          </a:bodyPr>
          <a:lstStyle/>
          <a:p>
            <a:r>
              <a:rPr lang="en-US" dirty="0"/>
              <a:t>The reason I’m not convinced is partly because of biblical examples where we see similar kinds of people, but partly, also, because already in this book the author has made a very careful distinction between those who were “saved” from slavery by the exodus and those who actually got into the Promised Land. </a:t>
            </a:r>
          </a:p>
          <a:p>
            <a:r>
              <a:rPr lang="en-US" dirty="0"/>
              <a:t>In other words, it was possible for a whole generation to be “saved” from slavery by the exodus and, in that sense, participate in “salvation” and its benefits, but </a:t>
            </a:r>
            <a:r>
              <a:rPr lang="en-US" b="1" i="1" dirty="0"/>
              <a:t>not</a:t>
            </a:r>
            <a:r>
              <a:rPr lang="en-US" dirty="0"/>
              <a:t> to get into the Promised Land.</a:t>
            </a:r>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90910146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fontScale="92500" lnSpcReduction="10000"/>
          </a:bodyPr>
          <a:lstStyle/>
          <a:p>
            <a:r>
              <a:rPr lang="en-US" dirty="0"/>
              <a:t>When you start looking around in the Bible, you can find a quite a few examples of this sort of thing.</a:t>
            </a:r>
          </a:p>
          <a:p>
            <a:r>
              <a:rPr lang="en-US" dirty="0"/>
              <a:t>There is Judas, for example. </a:t>
            </a:r>
          </a:p>
          <a:p>
            <a:r>
              <a:rPr lang="en-US" dirty="0"/>
              <a:t>He stands among the Twelve, and he’s performing miracles with the best of them and preaching the good news of the kingdom, and when Jesus sends out people on a trainee mission, they come back, according to Luke 10:18, and Jesus says, “</a:t>
            </a:r>
            <a:r>
              <a:rPr lang="en-US" i="1" dirty="0">
                <a:solidFill>
                  <a:srgbClr val="000099"/>
                </a:solidFill>
                <a:latin typeface="Cambria" panose="02040503050406030204" pitchFamily="18" charset="0"/>
                <a:ea typeface="Cambria" panose="02040503050406030204" pitchFamily="18" charset="0"/>
              </a:rPr>
              <a:t>I saw Satan fall like lightning from heaven…</a:t>
            </a:r>
            <a:r>
              <a:rPr lang="en-US" dirty="0"/>
              <a:t>” and so on. “Except in your case, Judas, nothing of what you did was any good.” </a:t>
            </a:r>
          </a:p>
          <a:p>
            <a:r>
              <a:rPr lang="en-US" dirty="0"/>
              <a:t>Is that what he says?</a:t>
            </a:r>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4333276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lnSpcReduction="10000"/>
          </a:bodyPr>
          <a:lstStyle/>
          <a:p>
            <a:r>
              <a:rPr lang="en-US" dirty="0"/>
              <a:t>Then you have the parable of the sower, with seed falling on rocky ground. (Mat 13:5)</a:t>
            </a:r>
          </a:p>
          <a:p>
            <a:r>
              <a:rPr lang="en-US" dirty="0"/>
              <a:t>Rocky ground in Palestine is earth with limestone bedrock not far under the soil, and so when the seed falls in it, because it’s such shallow dirt, then in the spring sunshine </a:t>
            </a:r>
            <a:r>
              <a:rPr lang="en-US" b="1" i="1" dirty="0"/>
              <a:t>that</a:t>
            </a:r>
            <a:r>
              <a:rPr lang="en-US" dirty="0"/>
              <a:t> dirt warms up the </a:t>
            </a:r>
            <a:r>
              <a:rPr lang="en-US" b="1" i="1" dirty="0"/>
              <a:t>fastest</a:t>
            </a:r>
            <a:r>
              <a:rPr lang="en-US" dirty="0"/>
              <a:t> and the seed there germinates the quickest.</a:t>
            </a:r>
          </a:p>
          <a:p>
            <a:r>
              <a:rPr lang="en-US" dirty="0"/>
              <a:t>But then the first rains stop, the latter rains don’t come for a few months, the roots look down to try to find moisture, they hit the limestone bedrock, and the plant keels over and dies.</a:t>
            </a:r>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16558208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fontScale="92500"/>
          </a:bodyPr>
          <a:lstStyle/>
          <a:p>
            <a:r>
              <a:rPr lang="en-US" dirty="0"/>
              <a:t>How does Jesus interpret this parable? He says, “</a:t>
            </a:r>
            <a:r>
              <a:rPr lang="en-US" i="1" dirty="0">
                <a:solidFill>
                  <a:srgbClr val="000099"/>
                </a:solidFill>
                <a:latin typeface="Cambria" panose="02040503050406030204" pitchFamily="18" charset="0"/>
                <a:ea typeface="Cambria" panose="02040503050406030204" pitchFamily="18" charset="0"/>
              </a:rPr>
              <a:t>this is the one who hears the word and </a:t>
            </a:r>
            <a:r>
              <a:rPr lang="en-US" b="1" i="1" dirty="0">
                <a:solidFill>
                  <a:srgbClr val="000099"/>
                </a:solidFill>
                <a:latin typeface="Cambria" panose="02040503050406030204" pitchFamily="18" charset="0"/>
                <a:ea typeface="Cambria" panose="02040503050406030204" pitchFamily="18" charset="0"/>
              </a:rPr>
              <a:t>immediately</a:t>
            </a:r>
            <a:r>
              <a:rPr lang="en-US" i="1" dirty="0">
                <a:solidFill>
                  <a:srgbClr val="000099"/>
                </a:solidFill>
                <a:latin typeface="Cambria" panose="02040503050406030204" pitchFamily="18" charset="0"/>
                <a:ea typeface="Cambria" panose="02040503050406030204" pitchFamily="18" charset="0"/>
              </a:rPr>
              <a:t> receives it with joy</a:t>
            </a:r>
            <a:r>
              <a:rPr lang="en-US" dirty="0"/>
              <a:t>.” (Mat 13:20). </a:t>
            </a:r>
          </a:p>
          <a:p>
            <a:r>
              <a:rPr lang="en-US" dirty="0"/>
              <a:t>The point is, not only do they </a:t>
            </a:r>
            <a:r>
              <a:rPr lang="en-US" b="1" i="1" dirty="0"/>
              <a:t>seem</a:t>
            </a:r>
            <a:r>
              <a:rPr lang="en-US" dirty="0"/>
              <a:t> to be converted; they seem to be the </a:t>
            </a:r>
            <a:r>
              <a:rPr lang="en-US" b="1" i="1" dirty="0"/>
              <a:t>most promising </a:t>
            </a:r>
            <a:r>
              <a:rPr lang="en-US" dirty="0"/>
              <a:t>of the crop! </a:t>
            </a:r>
          </a:p>
          <a:p>
            <a:r>
              <a:rPr lang="en-US" dirty="0"/>
              <a:t>They have life in some sense. They germinate, they grow, the plant is there… </a:t>
            </a:r>
          </a:p>
          <a:p>
            <a:r>
              <a:rPr lang="en-US" dirty="0"/>
              <a:t>But because, in fact, they never finally bear fruit, Jesus, in his interpretation of this parable, lumps them with those where the seed is taken away by the Devil before it germinates </a:t>
            </a:r>
            <a:r>
              <a:rPr lang="en-US" b="1" i="1" dirty="0"/>
              <a:t>at all</a:t>
            </a:r>
            <a:r>
              <a:rPr lang="en-US" dirty="0"/>
              <a:t>!</a:t>
            </a:r>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424479317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326037"/>
            <a:ext cx="8673064" cy="5239590"/>
          </a:xfrm>
        </p:spPr>
        <p:txBody>
          <a:bodyPr>
            <a:normAutofit fontScale="85000" lnSpcReduction="10000"/>
          </a:bodyPr>
          <a:lstStyle/>
          <a:p>
            <a:r>
              <a:rPr lang="en-US" dirty="0"/>
              <a:t>So there is a whole category in the New Testament for people who receive something of the blessings of the kingdom, who do taste something of the powers of the age to come, but are not </a:t>
            </a:r>
            <a:r>
              <a:rPr lang="en-US" b="1" i="1" dirty="0"/>
              <a:t>actually saved</a:t>
            </a:r>
            <a:r>
              <a:rPr lang="en-US" dirty="0"/>
              <a:t>.</a:t>
            </a:r>
          </a:p>
          <a:p>
            <a:r>
              <a:rPr lang="en-US" dirty="0"/>
              <a:t>Haven’t you seen people like that? It’s surprising sometimes how far people can go in what seems to be a genuine Christian life, only to fall away in the end. </a:t>
            </a:r>
          </a:p>
          <a:p>
            <a:r>
              <a:rPr lang="en-US" dirty="0"/>
              <a:t>After all, the Holy Spirit does his work of conviction, so in that sense they’ve become “partakers” of the Holy Spirit. </a:t>
            </a:r>
          </a:p>
          <a:p>
            <a:r>
              <a:rPr lang="en-US" dirty="0"/>
              <a:t>Remember how the Holy Spirit fell on Saul in the Old Testament (1 Sam 11:6). What happens to him? </a:t>
            </a:r>
          </a:p>
          <a:p>
            <a:r>
              <a:rPr lang="en-US" dirty="0"/>
              <a:t>It’s no wonder that when David’s confessing his sin, he cries out, “</a:t>
            </a:r>
            <a:r>
              <a:rPr lang="en-US" i="1" dirty="0">
                <a:solidFill>
                  <a:srgbClr val="000099"/>
                </a:solidFill>
                <a:latin typeface="Cambria" panose="02040503050406030204" pitchFamily="18" charset="0"/>
                <a:ea typeface="Cambria" panose="02040503050406030204" pitchFamily="18" charset="0"/>
              </a:rPr>
              <a:t>Take not your Holy Spirit from me</a:t>
            </a:r>
            <a:r>
              <a:rPr lang="en-US" dirty="0"/>
              <a:t>.” (Ps 51:11)</a:t>
            </a:r>
          </a:p>
          <a:p>
            <a:endParaRPr lang="en-US" dirty="0"/>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42313864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389259"/>
            <a:ext cx="8673064" cy="4976221"/>
          </a:xfrm>
        </p:spPr>
        <p:txBody>
          <a:bodyPr>
            <a:normAutofit fontScale="92500"/>
          </a:bodyPr>
          <a:lstStyle/>
          <a:p>
            <a:r>
              <a:rPr lang="en-US" dirty="0"/>
              <a:t>What do we do with a Simon Magus? “He believed and was baptized,” we’re told (Acts 8:13). </a:t>
            </a:r>
          </a:p>
          <a:p>
            <a:r>
              <a:rPr lang="en-US" dirty="0"/>
              <a:t>But Peter eventually tells him “</a:t>
            </a:r>
            <a:r>
              <a:rPr lang="en-US" i="1" dirty="0">
                <a:solidFill>
                  <a:srgbClr val="000099"/>
                </a:solidFill>
                <a:latin typeface="Cambria" panose="02040503050406030204" pitchFamily="18" charset="0"/>
                <a:ea typeface="Cambria" panose="02040503050406030204" pitchFamily="18" charset="0"/>
              </a:rPr>
              <a:t>May your silver perish with you, because you thought you could obtain the gift of God with money! You have neither part nor lot in this matter, for your heart is not right before God. Repent, therefore, of this wickedness of yours, and pray to the Lord that, if possible, the intent of your heart may be forgiven you</a:t>
            </a:r>
            <a:r>
              <a:rPr lang="en-US" dirty="0"/>
              <a:t>.” (Act 8:20-22)</a:t>
            </a:r>
          </a:p>
          <a:p>
            <a:r>
              <a:rPr lang="en-US" dirty="0"/>
              <a:t>Even though the man had believed and was baptized!</a:t>
            </a:r>
          </a:p>
          <a:p>
            <a:endParaRPr lang="en-US" dirty="0"/>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5911595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52051"/>
            <a:ext cx="8673064" cy="5113575"/>
          </a:xfrm>
        </p:spPr>
        <p:txBody>
          <a:bodyPr>
            <a:normAutofit/>
          </a:bodyPr>
          <a:lstStyle/>
          <a:p>
            <a:r>
              <a:rPr lang="en-US" dirty="0"/>
              <a:t>It seems to me, that the people described in Hebrews 6:4-8 are those who have been brought close enough to taste something of the transforming grace of God, seeing what the gospel truly is, understanding it, believing it, being, in some measure, cleaned up by it, and then, because there is </a:t>
            </a:r>
            <a:r>
              <a:rPr lang="en-US" b="1" i="1" dirty="0"/>
              <a:t>no</a:t>
            </a:r>
            <a:r>
              <a:rPr lang="en-US" dirty="0"/>
              <a:t> grace of </a:t>
            </a:r>
            <a:r>
              <a:rPr lang="en-US" b="1" i="1" dirty="0"/>
              <a:t>perseverance</a:t>
            </a:r>
            <a:r>
              <a:rPr lang="en-US" dirty="0"/>
              <a:t>, because that’s not a component of their faith, they look their Christian experience straight in the eye, see it for what it is, and walk away from it.</a:t>
            </a:r>
          </a:p>
          <a:p>
            <a:endParaRPr lang="en-US" dirty="0"/>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17435364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52051"/>
            <a:ext cx="8673064" cy="5113575"/>
          </a:xfrm>
        </p:spPr>
        <p:txBody>
          <a:bodyPr>
            <a:normAutofit/>
          </a:bodyPr>
          <a:lstStyle/>
          <a:p>
            <a:r>
              <a:rPr lang="en-US" dirty="0"/>
              <a:t>I think this is the equivalent of what Jesus warns about with respect to the blasphemy of the Holy Spirit, where he himself says, “</a:t>
            </a:r>
            <a:r>
              <a:rPr lang="en-US" i="1" dirty="0">
                <a:solidFill>
                  <a:srgbClr val="000099"/>
                </a:solidFill>
                <a:latin typeface="Cambria" panose="02040503050406030204" pitchFamily="18" charset="0"/>
                <a:ea typeface="Cambria" panose="02040503050406030204" pitchFamily="18" charset="0"/>
              </a:rPr>
              <a:t>whoever speaks against the Holy Spirit will not be forgiven, either in this age or in the age to come</a:t>
            </a:r>
            <a:r>
              <a:rPr lang="en-US" dirty="0"/>
              <a:t>” (Mat 12:32). </a:t>
            </a:r>
          </a:p>
          <a:p>
            <a:r>
              <a:rPr lang="en-US" dirty="0"/>
              <a:t>It’s not because blasphemy against the Holy Spirit is worse than blasphemy against the Son since the Holy Spirit is of a higher order than the Son. That’s not the point.</a:t>
            </a:r>
          </a:p>
          <a:p>
            <a:endParaRPr lang="en-US" dirty="0"/>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2251723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52051"/>
            <a:ext cx="8673064" cy="5113575"/>
          </a:xfrm>
        </p:spPr>
        <p:txBody>
          <a:bodyPr>
            <a:normAutofit lnSpcReduction="10000"/>
          </a:bodyPr>
          <a:lstStyle/>
          <a:p>
            <a:r>
              <a:rPr lang="en-US" dirty="0"/>
              <a:t>The point is that all of us having begun as unbelievers have criticized the Son, or slanderously spoken of the Son, or whatever as part of the steps that have brought us to the gospel.</a:t>
            </a:r>
          </a:p>
          <a:p>
            <a:r>
              <a:rPr lang="en-US" dirty="0"/>
              <a:t>But to come </a:t>
            </a:r>
            <a:r>
              <a:rPr lang="en-US" b="1" i="1" dirty="0"/>
              <a:t>so close </a:t>
            </a:r>
            <a:r>
              <a:rPr lang="en-US" dirty="0"/>
              <a:t>to seeing that this is the work of God, by the work of God the Holy Spirit transforming, converting, changing, cleaning up, to taste of the powers of the age to come, to see, experience, know, and then to deliberately say, “No. I dismiss this as Beelzebub,” and walk away. </a:t>
            </a:r>
          </a:p>
          <a:p>
            <a:r>
              <a:rPr lang="en-US" dirty="0"/>
              <a:t>There is no repentance for someone like that.</a:t>
            </a:r>
          </a:p>
          <a:p>
            <a:endParaRPr lang="en-US" dirty="0"/>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15262916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52051"/>
            <a:ext cx="8673064" cy="5113575"/>
          </a:xfrm>
        </p:spPr>
        <p:txBody>
          <a:bodyPr>
            <a:normAutofit fontScale="92500"/>
          </a:bodyPr>
          <a:lstStyle/>
          <a:p>
            <a:r>
              <a:rPr lang="en-US" dirty="0"/>
              <a:t>Now, it does not follow that we will always have a good idea of what particular category a person is in. </a:t>
            </a:r>
          </a:p>
          <a:p>
            <a:r>
              <a:rPr lang="en-US" dirty="0"/>
              <a:t>You can’t just go through life saying, “Well, in that case it’s backsliding and in this case it’s apostasy and in this case it’s never genuinely converted at all, just immaturity.” </a:t>
            </a:r>
          </a:p>
          <a:p>
            <a:r>
              <a:rPr lang="en-US" dirty="0"/>
              <a:t>Unless you have a lot more gift of discernment than I have, I don’t think you’re going to find it all that easy to decide these things, but there are a number of texts in the New Testament that reserve this category of apostasy for special danger.</a:t>
            </a:r>
          </a:p>
          <a:p>
            <a:endParaRPr lang="en-US" dirty="0"/>
          </a:p>
          <a:p>
            <a:endParaRPr lang="en-US" dirty="0"/>
          </a:p>
          <a:p>
            <a:endParaRPr lang="en-US" dirty="0"/>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162985944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Is a Compassionate But Sinless High Priest (4:14–16)</a:t>
            </a:r>
          </a:p>
          <a:p>
            <a:pPr marL="1028700" lvl="1" indent="-571500">
              <a:buFont typeface="+mj-lt"/>
              <a:buAutoNum type="alphaUcPeriod"/>
            </a:pPr>
            <a:r>
              <a:rPr lang="en-US" dirty="0">
                <a:solidFill>
                  <a:schemeClr val="tx1">
                    <a:lumMod val="50000"/>
                    <a:lumOff val="50000"/>
                  </a:schemeClr>
                </a:solidFill>
              </a:rPr>
              <a:t>Jesus Was Appointed By God to Be Our High Priest (5:1-10)</a:t>
            </a:r>
          </a:p>
          <a:p>
            <a:pPr marL="1028700" lvl="1" indent="-571500">
              <a:buFont typeface="+mj-lt"/>
              <a:buAutoNum type="alphaUcPeriod"/>
            </a:pPr>
            <a:r>
              <a:rPr lang="en-US" dirty="0"/>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solidFill>
                  <a:schemeClr val="tx1">
                    <a:lumMod val="50000"/>
                    <a:lumOff val="50000"/>
                  </a:schemeClr>
                </a:solidFill>
              </a:rPr>
              <a:t>The New Covenant Mediated By Jesus Is Better than the Old Covenant (8:1-13)</a:t>
            </a:r>
          </a:p>
          <a:p>
            <a:pPr marL="1028700" lvl="1" indent="-571500">
              <a:buFont typeface="+mj-lt"/>
              <a:buAutoNum type="alphaUcPeriod"/>
            </a:pPr>
            <a:r>
              <a:rPr lang="en-US" dirty="0">
                <a:solidFill>
                  <a:schemeClr val="tx1">
                    <a:lumMod val="50000"/>
                    <a:lumOff val="50000"/>
                  </a:schemeClr>
                </a:solidFill>
              </a:rPr>
              <a:t>Jesus’ Sacrifice Is Better Than the Temple Sacrifices (9:1-10:18)</a:t>
            </a:r>
          </a:p>
        </p:txBody>
      </p:sp>
    </p:spTree>
    <p:extLst>
      <p:ext uri="{BB962C8B-B14F-4D97-AF65-F5344CB8AC3E}">
        <p14:creationId xmlns:p14="http://schemas.microsoft.com/office/powerpoint/2010/main" val="26884036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326036"/>
          </a:xfrm>
        </p:spPr>
        <p:txBody>
          <a:bodyPr/>
          <a:lstStyle/>
          <a:p>
            <a:r>
              <a:rPr lang="en-US" sz="4400" dirty="0">
                <a:solidFill>
                  <a:srgbClr val="002060"/>
                </a:solidFill>
              </a:rPr>
              <a:t>The Danger of Falling Away from the Christian Faith (6:4–8)</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16731"/>
            <a:ext cx="8673064" cy="5071937"/>
          </a:xfrm>
        </p:spPr>
        <p:txBody>
          <a:bodyPr>
            <a:normAutofit fontScale="92500" lnSpcReduction="10000"/>
          </a:bodyPr>
          <a:lstStyle/>
          <a:p>
            <a:r>
              <a:rPr lang="en-US" dirty="0"/>
              <a:t>Do you remember when we covered the “</a:t>
            </a:r>
            <a:r>
              <a:rPr lang="en-US" i="1" dirty="0">
                <a:solidFill>
                  <a:srgbClr val="000099"/>
                </a:solidFill>
                <a:latin typeface="Cambria" panose="02040503050406030204" pitchFamily="18" charset="0"/>
                <a:ea typeface="Cambria" panose="02040503050406030204" pitchFamily="18" charset="0"/>
              </a:rPr>
              <a:t>sin leading to death</a:t>
            </a:r>
            <a:r>
              <a:rPr lang="en-US" dirty="0"/>
              <a:t>” in  1 John 5? </a:t>
            </a:r>
          </a:p>
          <a:p>
            <a:pPr lvl="1"/>
            <a:r>
              <a:rPr lang="en-US" sz="3000" i="1" dirty="0">
                <a:solidFill>
                  <a:srgbClr val="000099"/>
                </a:solidFill>
                <a:latin typeface="Cambria" panose="02040503050406030204" pitchFamily="18" charset="0"/>
                <a:ea typeface="Cambria" panose="02040503050406030204" pitchFamily="18" charset="0"/>
              </a:rPr>
              <a:t>If anyone sees his brother committing a sin </a:t>
            </a:r>
            <a:r>
              <a:rPr lang="en-US" sz="3000" b="1" i="1" dirty="0">
                <a:solidFill>
                  <a:srgbClr val="000099"/>
                </a:solidFill>
                <a:latin typeface="Cambria" panose="02040503050406030204" pitchFamily="18" charset="0"/>
                <a:ea typeface="Cambria" panose="02040503050406030204" pitchFamily="18" charset="0"/>
              </a:rPr>
              <a:t>not</a:t>
            </a:r>
            <a:r>
              <a:rPr lang="en-US" sz="3000" i="1" dirty="0">
                <a:solidFill>
                  <a:srgbClr val="000099"/>
                </a:solidFill>
                <a:latin typeface="Cambria" panose="02040503050406030204" pitchFamily="18" charset="0"/>
                <a:ea typeface="Cambria" panose="02040503050406030204" pitchFamily="18" charset="0"/>
              </a:rPr>
              <a:t> leading to death, he shall ask, and God will give him life--to those who commit sins that do </a:t>
            </a:r>
            <a:r>
              <a:rPr lang="en-US" sz="3000" b="1" i="1" dirty="0">
                <a:solidFill>
                  <a:srgbClr val="000099"/>
                </a:solidFill>
                <a:latin typeface="Cambria" panose="02040503050406030204" pitchFamily="18" charset="0"/>
                <a:ea typeface="Cambria" panose="02040503050406030204" pitchFamily="18" charset="0"/>
              </a:rPr>
              <a:t>not</a:t>
            </a:r>
            <a:r>
              <a:rPr lang="en-US" sz="3000" i="1" dirty="0">
                <a:solidFill>
                  <a:srgbClr val="000099"/>
                </a:solidFill>
                <a:latin typeface="Cambria" panose="02040503050406030204" pitchFamily="18" charset="0"/>
                <a:ea typeface="Cambria" panose="02040503050406030204" pitchFamily="18" charset="0"/>
              </a:rPr>
              <a:t> lead to death. There </a:t>
            </a:r>
            <a:r>
              <a:rPr lang="en-US" sz="3000" b="1" i="1" dirty="0">
                <a:solidFill>
                  <a:srgbClr val="000099"/>
                </a:solidFill>
                <a:latin typeface="Cambria" panose="02040503050406030204" pitchFamily="18" charset="0"/>
                <a:ea typeface="Cambria" panose="02040503050406030204" pitchFamily="18" charset="0"/>
              </a:rPr>
              <a:t>is</a:t>
            </a:r>
            <a:r>
              <a:rPr lang="en-US" sz="3000" i="1" dirty="0">
                <a:solidFill>
                  <a:srgbClr val="000099"/>
                </a:solidFill>
                <a:latin typeface="Cambria" panose="02040503050406030204" pitchFamily="18" charset="0"/>
                <a:ea typeface="Cambria" panose="02040503050406030204" pitchFamily="18" charset="0"/>
              </a:rPr>
              <a:t> sin that </a:t>
            </a:r>
            <a:r>
              <a:rPr lang="en-US" sz="3000" b="1" i="1" dirty="0">
                <a:solidFill>
                  <a:srgbClr val="000099"/>
                </a:solidFill>
                <a:latin typeface="Cambria" panose="02040503050406030204" pitchFamily="18" charset="0"/>
                <a:ea typeface="Cambria" panose="02040503050406030204" pitchFamily="18" charset="0"/>
              </a:rPr>
              <a:t>leads</a:t>
            </a:r>
            <a:r>
              <a:rPr lang="en-US" sz="3000" i="1" dirty="0">
                <a:solidFill>
                  <a:srgbClr val="000099"/>
                </a:solidFill>
                <a:latin typeface="Cambria" panose="02040503050406030204" pitchFamily="18" charset="0"/>
                <a:ea typeface="Cambria" panose="02040503050406030204" pitchFamily="18" charset="0"/>
              </a:rPr>
              <a:t> to death; I do </a:t>
            </a:r>
            <a:r>
              <a:rPr lang="en-US" sz="3000" b="1" i="1" dirty="0">
                <a:solidFill>
                  <a:srgbClr val="000099"/>
                </a:solidFill>
                <a:latin typeface="Cambria" panose="02040503050406030204" pitchFamily="18" charset="0"/>
                <a:ea typeface="Cambria" panose="02040503050406030204" pitchFamily="18" charset="0"/>
              </a:rPr>
              <a:t>not</a:t>
            </a:r>
            <a:r>
              <a:rPr lang="en-US" sz="3000" i="1" dirty="0">
                <a:solidFill>
                  <a:srgbClr val="000099"/>
                </a:solidFill>
                <a:latin typeface="Cambria" panose="02040503050406030204" pitchFamily="18" charset="0"/>
                <a:ea typeface="Cambria" panose="02040503050406030204" pitchFamily="18" charset="0"/>
              </a:rPr>
              <a:t> say that one should pray for </a:t>
            </a:r>
            <a:r>
              <a:rPr lang="en-US" sz="3000" b="1" i="1" dirty="0">
                <a:solidFill>
                  <a:srgbClr val="000099"/>
                </a:solidFill>
                <a:latin typeface="Cambria" panose="02040503050406030204" pitchFamily="18" charset="0"/>
                <a:ea typeface="Cambria" panose="02040503050406030204" pitchFamily="18" charset="0"/>
              </a:rPr>
              <a:t>that</a:t>
            </a:r>
            <a:r>
              <a:rPr lang="en-US" sz="3000" dirty="0"/>
              <a:t>. (1 John 5:16). </a:t>
            </a:r>
          </a:p>
          <a:p>
            <a:r>
              <a:rPr lang="en-US" dirty="0"/>
              <a:t>I take it, then, that the apostasy described in Hebrews 6 is that special kind of “falling away” where someone, after having already enjoyed all of the blessings listed in verses 4–5, deliberately and knowingly rejects the gospel and is consequently damned.</a:t>
            </a:r>
          </a:p>
          <a:p>
            <a:endParaRPr lang="en-US" dirty="0"/>
          </a:p>
        </p:txBody>
      </p:sp>
      <p:sp>
        <p:nvSpPr>
          <p:cNvPr id="6" name="TextBox 5">
            <a:extLst>
              <a:ext uri="{FF2B5EF4-FFF2-40B4-BE49-F238E27FC236}">
                <a16:creationId xmlns:a16="http://schemas.microsoft.com/office/drawing/2014/main" id="{AC0791A5-85B0-E9A0-F7CA-8BEA4B90C59D}"/>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403624040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2582578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a:bodyPr>
          <a:lstStyle/>
          <a:p>
            <a:r>
              <a:rPr lang="en-US" dirty="0"/>
              <a:t>Have you ever known someone who gave every appearance of being a genuine Christian only to later walk away from the faith? Tell us what that looked like.</a:t>
            </a:r>
          </a:p>
          <a:p>
            <a:r>
              <a:rPr lang="en-US" dirty="0"/>
              <a:t>Do you see how it is possible to have the kinds of blessings described in Hebrews 6:4-5 and still not be saved?</a:t>
            </a:r>
          </a:p>
          <a:p>
            <a:r>
              <a:rPr lang="en-US" dirty="0"/>
              <a:t>Do you see how a person who, after having experienced the kind of blessings described in Heb 6:4-5 and then knowingly and deliberately walks away the faith, would no longer be able to return to the faith they once professed to have?</a:t>
            </a:r>
          </a:p>
          <a:p>
            <a:r>
              <a:rPr lang="en-US" dirty="0"/>
              <a:t>Does knowing that such a category of professing Christian exists as we have seen described in our text give you cause for sober self-examination?</a:t>
            </a:r>
          </a:p>
          <a:p>
            <a:pPr lvl="0"/>
            <a:endParaRPr lang="en-US" dirty="0"/>
          </a:p>
        </p:txBody>
      </p:sp>
    </p:spTree>
    <p:extLst>
      <p:ext uri="{BB962C8B-B14F-4D97-AF65-F5344CB8AC3E}">
        <p14:creationId xmlns:p14="http://schemas.microsoft.com/office/powerpoint/2010/main" val="33485419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lnSpcReduction="10000"/>
          </a:bodyPr>
          <a:lstStyle/>
          <a:p>
            <a:pPr marL="571500" indent="-571500">
              <a:buFont typeface="+mj-lt"/>
              <a:buAutoNum type="alphaUcPeriod" startAt="3"/>
            </a:pPr>
            <a:r>
              <a:rPr lang="en-US" sz="4000" b="1" dirty="0"/>
              <a:t>Jesus Is Better – Don’t Apostatize (5:11-6:20)</a:t>
            </a:r>
          </a:p>
          <a:p>
            <a:pPr marL="1028700" lvl="1" indent="-571500">
              <a:buFont typeface="+mj-lt"/>
              <a:buAutoNum type="arabicPeriod"/>
            </a:pPr>
            <a:r>
              <a:rPr lang="en-US" sz="3600" b="1" dirty="0"/>
              <a:t>Warning (5:11-6:8)</a:t>
            </a:r>
          </a:p>
          <a:p>
            <a:pPr marL="1485900" lvl="2" indent="-571500">
              <a:buFont typeface="+mj-lt"/>
              <a:buAutoNum type="alphaLcPeriod"/>
            </a:pPr>
            <a:r>
              <a:rPr lang="en-US" sz="3200" dirty="0">
                <a:solidFill>
                  <a:schemeClr val="tx1">
                    <a:lumMod val="50000"/>
                    <a:lumOff val="50000"/>
                  </a:schemeClr>
                </a:solidFill>
              </a:rPr>
              <a:t>The Present Problem With His Readers (5:11–6:3) </a:t>
            </a:r>
          </a:p>
          <a:p>
            <a:pPr marL="1485900" lvl="2" indent="-571500">
              <a:buFont typeface="+mj-lt"/>
              <a:buAutoNum type="alphaLcPeriod"/>
            </a:pPr>
            <a:r>
              <a:rPr lang="en-US" sz="3200" dirty="0"/>
              <a:t>The Danger of Falling Away from the Christian Faith (6:4–8)</a:t>
            </a:r>
          </a:p>
          <a:p>
            <a:pPr marL="1028700" lvl="1" indent="-571500">
              <a:buFont typeface="+mj-lt"/>
              <a:buAutoNum type="arabicPeriod"/>
            </a:pPr>
            <a:r>
              <a:rPr lang="en-US" sz="3600" b="1" dirty="0"/>
              <a:t>Assurance (6:9-6:20)</a:t>
            </a:r>
          </a:p>
          <a:p>
            <a:pPr marL="1485900" lvl="2" indent="-571500">
              <a:buFont typeface="+mj-lt"/>
              <a:buAutoNum type="alphaLcPeriod"/>
            </a:pPr>
            <a:r>
              <a:rPr lang="en-US" sz="3200" dirty="0">
                <a:solidFill>
                  <a:schemeClr val="tx1">
                    <a:lumMod val="50000"/>
                    <a:lumOff val="50000"/>
                  </a:schemeClr>
                </a:solidFill>
              </a:rPr>
              <a:t>The Author’s Confidence In and Desire for His Readers (6:9–12) </a:t>
            </a:r>
          </a:p>
          <a:p>
            <a:pPr marL="1485900" lvl="2" indent="-571500">
              <a:buFont typeface="+mj-lt"/>
              <a:buAutoNum type="alphaLcPeriod"/>
            </a:pPr>
            <a:r>
              <a:rPr lang="en-US" sz="3200" dirty="0">
                <a:solidFill>
                  <a:schemeClr val="tx1">
                    <a:lumMod val="50000"/>
                    <a:lumOff val="50000"/>
                  </a:schemeClr>
                </a:solidFill>
              </a:rPr>
              <a:t>God’s Promise Is Our Basis of for Hope (6:13–20)</a:t>
            </a:r>
          </a:p>
          <a:p>
            <a:pPr marL="571500" indent="-571500">
              <a:buFont typeface="+mj-lt"/>
              <a:buAutoNum type="alphaUcPeriod" startAt="3"/>
            </a:pPr>
            <a:endParaRPr lang="en-US" dirty="0"/>
          </a:p>
        </p:txBody>
      </p:sp>
    </p:spTree>
    <p:extLst>
      <p:ext uri="{BB962C8B-B14F-4D97-AF65-F5344CB8AC3E}">
        <p14:creationId xmlns:p14="http://schemas.microsoft.com/office/powerpoint/2010/main" val="30729953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377488"/>
          </a:xfrm>
        </p:spPr>
        <p:txBody>
          <a:bodyPr/>
          <a:lstStyle/>
          <a:p>
            <a:r>
              <a:rPr lang="en-US" dirty="0">
                <a:solidFill>
                  <a:srgbClr val="002060"/>
                </a:solidFill>
              </a:rPr>
              <a:t>The Danger of Falling Away from the Christian Faith (6:4–8) </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448128"/>
            <a:ext cx="8398352" cy="5368666"/>
          </a:xfrm>
        </p:spPr>
        <p:txBody>
          <a:bodyPr>
            <a:normAutofit fontScale="92500" lnSpcReduction="10000"/>
          </a:bodyPr>
          <a:lstStyle/>
          <a:p>
            <a:pPr marL="173038" indent="-173038">
              <a:buNone/>
            </a:pPr>
            <a:r>
              <a:rPr lang="en-US" baseline="30000" dirty="0">
                <a:latin typeface="Candara" panose="020E0502030303020204" pitchFamily="34" charset="0"/>
                <a:ea typeface="Cambria" panose="02040503050406030204" pitchFamily="18" charset="0"/>
              </a:rPr>
              <a:t>4</a:t>
            </a:r>
            <a:r>
              <a:rPr lang="en-US" i="1" dirty="0">
                <a:solidFill>
                  <a:srgbClr val="000099"/>
                </a:solidFill>
                <a:latin typeface="Cambria" panose="02040503050406030204" pitchFamily="18" charset="0"/>
                <a:ea typeface="Cambria" panose="02040503050406030204" pitchFamily="18" charset="0"/>
              </a:rPr>
              <a:t> For it is impossible, in the case of those who have once been enlightened, who have tasted the heavenly gift, and have shared in the Holy Spirit, </a:t>
            </a:r>
            <a:r>
              <a:rPr lang="en-US" baseline="30000" dirty="0">
                <a:latin typeface="Candara" panose="020E0502030303020204" pitchFamily="34" charset="0"/>
                <a:ea typeface="Cambria" panose="02040503050406030204" pitchFamily="18" charset="0"/>
              </a:rPr>
              <a:t>5</a:t>
            </a:r>
            <a:r>
              <a:rPr lang="en-US" i="1" dirty="0">
                <a:solidFill>
                  <a:srgbClr val="000099"/>
                </a:solidFill>
                <a:latin typeface="Cambria" panose="02040503050406030204" pitchFamily="18" charset="0"/>
                <a:ea typeface="Cambria" panose="02040503050406030204" pitchFamily="18" charset="0"/>
              </a:rPr>
              <a:t> and have tasted the goodness of the word of God and the powers of the age to come, </a:t>
            </a:r>
            <a:r>
              <a:rPr lang="en-US" baseline="30000" dirty="0">
                <a:latin typeface="Candara" panose="020E0502030303020204" pitchFamily="34" charset="0"/>
                <a:ea typeface="Cambria" panose="02040503050406030204" pitchFamily="18" charset="0"/>
              </a:rPr>
              <a:t>6</a:t>
            </a:r>
            <a:r>
              <a:rPr lang="en-US" i="1" dirty="0">
                <a:solidFill>
                  <a:srgbClr val="000099"/>
                </a:solidFill>
                <a:latin typeface="Cambria" panose="02040503050406030204" pitchFamily="18" charset="0"/>
                <a:ea typeface="Cambria" panose="02040503050406030204" pitchFamily="18" charset="0"/>
              </a:rPr>
              <a:t> and then have fallen away, to restore them again to repentance, since they are crucifying once again the Son of God to their own harm and holding him up to contempt. </a:t>
            </a:r>
            <a:r>
              <a:rPr lang="en-US" baseline="30000" dirty="0">
                <a:latin typeface="Candara" panose="020E0502030303020204" pitchFamily="34" charset="0"/>
                <a:ea typeface="Cambria" panose="02040503050406030204" pitchFamily="18" charset="0"/>
              </a:rPr>
              <a:t>7</a:t>
            </a:r>
            <a:r>
              <a:rPr lang="en-US" i="1" dirty="0">
                <a:solidFill>
                  <a:srgbClr val="000099"/>
                </a:solidFill>
                <a:latin typeface="Cambria" panose="02040503050406030204" pitchFamily="18" charset="0"/>
                <a:ea typeface="Cambria" panose="02040503050406030204" pitchFamily="18" charset="0"/>
              </a:rPr>
              <a:t> For land that has drunk the rain that often falls on it, and produces a crop useful to those for whose sake it is cultivated, receives a blessing from God. </a:t>
            </a:r>
            <a:r>
              <a:rPr lang="en-US" baseline="30000" dirty="0">
                <a:latin typeface="Candara" panose="020E0502030303020204" pitchFamily="34" charset="0"/>
                <a:ea typeface="Cambria" panose="02040503050406030204" pitchFamily="18" charset="0"/>
              </a:rPr>
              <a:t>8</a:t>
            </a:r>
            <a:r>
              <a:rPr lang="en-US" i="1" dirty="0">
                <a:solidFill>
                  <a:srgbClr val="000099"/>
                </a:solidFill>
                <a:latin typeface="Cambria" panose="02040503050406030204" pitchFamily="18" charset="0"/>
                <a:ea typeface="Cambria" panose="02040503050406030204" pitchFamily="18" charset="0"/>
              </a:rPr>
              <a:t> But if it bears thorns and thistles, it is worthless and near to being cursed, and its end is to be burned.</a:t>
            </a:r>
          </a:p>
        </p:txBody>
      </p:sp>
    </p:spTree>
    <p:extLst>
      <p:ext uri="{BB962C8B-B14F-4D97-AF65-F5344CB8AC3E}">
        <p14:creationId xmlns:p14="http://schemas.microsoft.com/office/powerpoint/2010/main" val="13983824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695367"/>
          </a:xfrm>
        </p:spPr>
        <p:txBody>
          <a:bodyPr/>
          <a:lstStyle/>
          <a:p>
            <a:r>
              <a:rPr lang="en-US" sz="4400" dirty="0">
                <a:solidFill>
                  <a:srgbClr val="002060"/>
                </a:solidFill>
              </a:rPr>
              <a:t>The Danger of Falling Away from the Christian Faith (6:4–8) </a:t>
            </a:r>
            <a:br>
              <a:rPr lang="en-US" sz="4400" dirty="0">
                <a:solidFill>
                  <a:srgbClr val="002060"/>
                </a:solidFill>
              </a:rPr>
            </a:br>
            <a:r>
              <a:rPr lang="en-US" sz="3200" b="0" dirty="0">
                <a:solidFill>
                  <a:srgbClr val="002060"/>
                </a:solidFill>
              </a:rPr>
              <a:t>- Introduction -</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695368"/>
            <a:ext cx="8673064" cy="4793300"/>
          </a:xfrm>
        </p:spPr>
        <p:txBody>
          <a:bodyPr>
            <a:normAutofit/>
          </a:bodyPr>
          <a:lstStyle/>
          <a:p>
            <a:r>
              <a:rPr lang="en-US" dirty="0"/>
              <a:t>It is no exaggeration to say that the passage we now consider is one of the most </a:t>
            </a:r>
            <a:r>
              <a:rPr lang="en-US" b="1" i="1" dirty="0"/>
              <a:t>controversial</a:t>
            </a:r>
            <a:r>
              <a:rPr lang="en-US" dirty="0"/>
              <a:t> in the book of Hebrews—perhaps, one of the </a:t>
            </a:r>
            <a:r>
              <a:rPr lang="en-US" b="1" i="1" dirty="0"/>
              <a:t>most</a:t>
            </a:r>
            <a:r>
              <a:rPr lang="en-US" dirty="0"/>
              <a:t> </a:t>
            </a:r>
            <a:r>
              <a:rPr lang="en-US" b="1" i="1" dirty="0"/>
              <a:t>disputed</a:t>
            </a:r>
            <a:r>
              <a:rPr lang="en-US" dirty="0"/>
              <a:t> in the entire New Testament! </a:t>
            </a:r>
          </a:p>
          <a:p>
            <a:r>
              <a:rPr lang="en-US" dirty="0"/>
              <a:t>Because of the </a:t>
            </a:r>
            <a:r>
              <a:rPr lang="en-US" b="1" i="1" dirty="0"/>
              <a:t>difficulty</a:t>
            </a:r>
            <a:r>
              <a:rPr lang="en-US" dirty="0"/>
              <a:t> of this text and the fact that even conservative biblical scholars interpret this text in a variety of ways, I’m going to put off doing my usual verse by verse analysis of the text this morning, and begin </a:t>
            </a:r>
            <a:r>
              <a:rPr lang="en-US" b="1" i="1" dirty="0"/>
              <a:t>instead</a:t>
            </a:r>
            <a:r>
              <a:rPr lang="en-US" dirty="0"/>
              <a:t> with a high level overview of what I see going on in the here.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a:t>
            </a:r>
            <a:r>
              <a:rPr lang="en-US" dirty="0"/>
              <a:t>216-217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53837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695367"/>
          </a:xfrm>
        </p:spPr>
        <p:txBody>
          <a:bodyPr/>
          <a:lstStyle/>
          <a:p>
            <a:r>
              <a:rPr lang="en-US" sz="4400" dirty="0">
                <a:solidFill>
                  <a:srgbClr val="002060"/>
                </a:solidFill>
              </a:rPr>
              <a:t>The Danger of Falling Away from the Christian Faith (6:4–8) </a:t>
            </a:r>
            <a:br>
              <a:rPr lang="en-US" sz="4400" dirty="0">
                <a:solidFill>
                  <a:srgbClr val="002060"/>
                </a:solidFill>
              </a:rPr>
            </a:br>
            <a:r>
              <a:rPr lang="en-US" sz="3200" b="0" dirty="0">
                <a:solidFill>
                  <a:srgbClr val="002060"/>
                </a:solidFill>
              </a:rPr>
              <a:t>- Introduction -</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695368"/>
            <a:ext cx="8673064" cy="4793300"/>
          </a:xfrm>
        </p:spPr>
        <p:txBody>
          <a:bodyPr>
            <a:normAutofit fontScale="92500" lnSpcReduction="20000"/>
          </a:bodyPr>
          <a:lstStyle/>
          <a:p>
            <a:r>
              <a:rPr lang="en-US" dirty="0"/>
              <a:t>Specifically, this week I am going to:</a:t>
            </a:r>
          </a:p>
          <a:p>
            <a:pPr lvl="1"/>
            <a:r>
              <a:rPr lang="en-US" sz="3000" dirty="0"/>
              <a:t>First, lay out the </a:t>
            </a:r>
            <a:r>
              <a:rPr lang="en-US" sz="3000" b="1" i="1" dirty="0"/>
              <a:t>structure</a:t>
            </a:r>
            <a:r>
              <a:rPr lang="en-US" sz="3000" dirty="0"/>
              <a:t> of the first three verses of this text where the main argument is made, so that you can easily understand the flow of thought.</a:t>
            </a:r>
          </a:p>
          <a:p>
            <a:pPr lvl="1"/>
            <a:r>
              <a:rPr lang="en-US" sz="3000" dirty="0"/>
              <a:t>Next I will then present a couple of the most common ways that people have </a:t>
            </a:r>
            <a:r>
              <a:rPr lang="en-US" sz="3000" b="1" i="1" dirty="0"/>
              <a:t>mis</a:t>
            </a:r>
            <a:r>
              <a:rPr lang="en-US" sz="3000" dirty="0"/>
              <a:t>understood the text.</a:t>
            </a:r>
          </a:p>
          <a:p>
            <a:pPr lvl="1"/>
            <a:r>
              <a:rPr lang="en-US" sz="3000" dirty="0"/>
              <a:t>I will then give a high level overview of what I think the text is saying and show how the category of people the author is describing here fits into the wider theological framework of rest of this book, as well as the rest of scripture.</a:t>
            </a:r>
          </a:p>
          <a:p>
            <a:r>
              <a:rPr lang="en-US" dirty="0"/>
              <a:t>Then next week, I plan to go back through this </a:t>
            </a:r>
            <a:r>
              <a:rPr lang="en-US" b="1" i="1" dirty="0"/>
              <a:t>same text</a:t>
            </a:r>
            <a:r>
              <a:rPr lang="en-US" dirty="0"/>
              <a:t> (and perhaps the next section of Hebrews) in my usual verse by verse fashion.</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a:t>
            </a:r>
            <a:r>
              <a:rPr lang="en-US" dirty="0"/>
              <a:t>216-217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928123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695367"/>
          </a:xfrm>
        </p:spPr>
        <p:txBody>
          <a:bodyPr/>
          <a:lstStyle/>
          <a:p>
            <a:r>
              <a:rPr lang="en-US" sz="4400" dirty="0">
                <a:solidFill>
                  <a:srgbClr val="002060"/>
                </a:solidFill>
              </a:rPr>
              <a:t>The Danger of Falling Away from the Christian Faith (6:4–8) </a:t>
            </a:r>
            <a:br>
              <a:rPr lang="en-US" sz="4400" dirty="0">
                <a:solidFill>
                  <a:srgbClr val="002060"/>
                </a:solidFill>
              </a:rPr>
            </a:br>
            <a:r>
              <a:rPr lang="en-US" sz="3200" b="0" dirty="0">
                <a:solidFill>
                  <a:srgbClr val="002060"/>
                </a:solidFill>
              </a:rPr>
              <a:t>- Structure -</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695368"/>
            <a:ext cx="8673064" cy="4793300"/>
          </a:xfrm>
        </p:spPr>
        <p:txBody>
          <a:bodyPr>
            <a:normAutofit fontScale="92500" lnSpcReduction="20000"/>
          </a:bodyPr>
          <a:lstStyle/>
          <a:p>
            <a:r>
              <a:rPr lang="en-US" i="1" dirty="0">
                <a:solidFill>
                  <a:srgbClr val="000099"/>
                </a:solidFill>
                <a:latin typeface="Cambria" panose="02040503050406030204" pitchFamily="18" charset="0"/>
                <a:ea typeface="Cambria" panose="02040503050406030204" pitchFamily="18" charset="0"/>
              </a:rPr>
              <a:t>For it is impossible…</a:t>
            </a:r>
          </a:p>
          <a:p>
            <a:pPr lvl="1"/>
            <a:r>
              <a:rPr lang="en-US" dirty="0"/>
              <a:t>Description – </a:t>
            </a:r>
            <a:r>
              <a:rPr lang="en-US" i="1" dirty="0">
                <a:solidFill>
                  <a:srgbClr val="000099"/>
                </a:solidFill>
                <a:latin typeface="Cambria" panose="02040503050406030204" pitchFamily="18" charset="0"/>
                <a:ea typeface="Cambria" panose="02040503050406030204" pitchFamily="18" charset="0"/>
              </a:rPr>
              <a:t>for those who:</a:t>
            </a:r>
          </a:p>
          <a:p>
            <a:pPr lvl="2"/>
            <a:r>
              <a:rPr lang="en-US" sz="2600" i="1" dirty="0">
                <a:solidFill>
                  <a:srgbClr val="000099"/>
                </a:solidFill>
                <a:latin typeface="Cambria" panose="02040503050406030204" pitchFamily="18" charset="0"/>
                <a:ea typeface="Cambria" panose="02040503050406030204" pitchFamily="18" charset="0"/>
              </a:rPr>
              <a:t>have once been enlightened</a:t>
            </a:r>
          </a:p>
          <a:p>
            <a:pPr lvl="2"/>
            <a:r>
              <a:rPr lang="en-US" sz="2600" i="1" dirty="0">
                <a:solidFill>
                  <a:srgbClr val="000099"/>
                </a:solidFill>
                <a:latin typeface="Cambria" panose="02040503050406030204" pitchFamily="18" charset="0"/>
                <a:ea typeface="Cambria" panose="02040503050406030204" pitchFamily="18" charset="0"/>
              </a:rPr>
              <a:t>have tasted the heavenly gift</a:t>
            </a:r>
          </a:p>
          <a:p>
            <a:pPr lvl="2"/>
            <a:r>
              <a:rPr lang="en-US" sz="2600" i="1" dirty="0">
                <a:solidFill>
                  <a:srgbClr val="000099"/>
                </a:solidFill>
                <a:latin typeface="Cambria" panose="02040503050406030204" pitchFamily="18" charset="0"/>
                <a:ea typeface="Cambria" panose="02040503050406030204" pitchFamily="18" charset="0"/>
              </a:rPr>
              <a:t>have shared in the Holy Spirit</a:t>
            </a:r>
          </a:p>
          <a:p>
            <a:pPr lvl="2"/>
            <a:r>
              <a:rPr lang="en-US" sz="2600" i="1" dirty="0">
                <a:solidFill>
                  <a:srgbClr val="000099"/>
                </a:solidFill>
                <a:latin typeface="Cambria" panose="02040503050406030204" pitchFamily="18" charset="0"/>
                <a:ea typeface="Cambria" panose="02040503050406030204" pitchFamily="18" charset="0"/>
              </a:rPr>
              <a:t>have tasted: </a:t>
            </a:r>
          </a:p>
          <a:p>
            <a:pPr lvl="3"/>
            <a:r>
              <a:rPr lang="en-US" sz="2600" i="1" dirty="0">
                <a:solidFill>
                  <a:srgbClr val="000099"/>
                </a:solidFill>
                <a:latin typeface="Cambria" panose="02040503050406030204" pitchFamily="18" charset="0"/>
                <a:ea typeface="Cambria" panose="02040503050406030204" pitchFamily="18" charset="0"/>
              </a:rPr>
              <a:t>the goodness of the word of God </a:t>
            </a:r>
          </a:p>
          <a:p>
            <a:pPr lvl="3"/>
            <a:r>
              <a:rPr lang="en-US" sz="2600" i="1" dirty="0">
                <a:solidFill>
                  <a:srgbClr val="000099"/>
                </a:solidFill>
                <a:latin typeface="Cambria" panose="02040503050406030204" pitchFamily="18" charset="0"/>
                <a:ea typeface="Cambria" panose="02040503050406030204" pitchFamily="18" charset="0"/>
              </a:rPr>
              <a:t>and the powers of the age to come</a:t>
            </a:r>
          </a:p>
          <a:p>
            <a:pPr lvl="2"/>
            <a:r>
              <a:rPr lang="en-US" sz="2600" i="1" dirty="0">
                <a:solidFill>
                  <a:srgbClr val="000099"/>
                </a:solidFill>
                <a:latin typeface="Cambria" panose="02040503050406030204" pitchFamily="18" charset="0"/>
                <a:ea typeface="Cambria" panose="02040503050406030204" pitchFamily="18" charset="0"/>
              </a:rPr>
              <a:t>and </a:t>
            </a:r>
            <a:r>
              <a:rPr lang="en-US" sz="2600" dirty="0">
                <a:ea typeface="Cambria" panose="02040503050406030204" pitchFamily="18" charset="0"/>
              </a:rPr>
              <a:t>[then] </a:t>
            </a:r>
            <a:r>
              <a:rPr lang="en-US" sz="2600" i="1" dirty="0">
                <a:solidFill>
                  <a:srgbClr val="000099"/>
                </a:solidFill>
                <a:latin typeface="Cambria" panose="02040503050406030204" pitchFamily="18" charset="0"/>
                <a:ea typeface="Cambria" panose="02040503050406030204" pitchFamily="18" charset="0"/>
              </a:rPr>
              <a:t>have fallen away</a:t>
            </a:r>
          </a:p>
          <a:p>
            <a:r>
              <a:rPr lang="en-US" i="1" dirty="0">
                <a:solidFill>
                  <a:srgbClr val="000099"/>
                </a:solidFill>
                <a:latin typeface="Cambria" panose="02040503050406030204" pitchFamily="18" charset="0"/>
                <a:ea typeface="Cambria" panose="02040503050406030204" pitchFamily="18" charset="0"/>
              </a:rPr>
              <a:t>to restore them again to repentance</a:t>
            </a:r>
          </a:p>
          <a:p>
            <a:pPr lvl="1"/>
            <a:r>
              <a:rPr lang="en-US" dirty="0"/>
              <a:t>Explanation – </a:t>
            </a:r>
            <a:r>
              <a:rPr lang="en-US" i="1" dirty="0">
                <a:solidFill>
                  <a:srgbClr val="000099"/>
                </a:solidFill>
                <a:latin typeface="Cambria" panose="02040503050406030204" pitchFamily="18" charset="0"/>
                <a:ea typeface="Cambria" panose="02040503050406030204" pitchFamily="18" charset="0"/>
              </a:rPr>
              <a:t>since:</a:t>
            </a:r>
            <a:endParaRPr lang="en-US" dirty="0"/>
          </a:p>
          <a:p>
            <a:pPr lvl="2"/>
            <a:r>
              <a:rPr lang="en-US" sz="2600" i="1" dirty="0">
                <a:solidFill>
                  <a:srgbClr val="000099"/>
                </a:solidFill>
                <a:latin typeface="Cambria" panose="02040503050406030204" pitchFamily="18" charset="0"/>
                <a:ea typeface="Cambria" panose="02040503050406030204" pitchFamily="18" charset="0"/>
              </a:rPr>
              <a:t>they are crucifying once again the Son of God to their own harm </a:t>
            </a:r>
          </a:p>
          <a:p>
            <a:pPr lvl="2"/>
            <a:r>
              <a:rPr lang="en-US" sz="2600" i="1" dirty="0">
                <a:solidFill>
                  <a:srgbClr val="000099"/>
                </a:solidFill>
                <a:latin typeface="Cambria" panose="02040503050406030204" pitchFamily="18" charset="0"/>
                <a:ea typeface="Cambria" panose="02040503050406030204" pitchFamily="18" charset="0"/>
              </a:rPr>
              <a:t>and holding him up to contempt</a:t>
            </a:r>
          </a:p>
          <a:p>
            <a:pPr lvl="1"/>
            <a:endParaRPr lang="en-US" i="1" dirty="0">
              <a:solidFill>
                <a:srgbClr val="000099"/>
              </a:solidFill>
              <a:latin typeface="Cambria" panose="02040503050406030204" pitchFamily="18" charset="0"/>
              <a:ea typeface="Cambria" panose="02040503050406030204" pitchFamily="18" charset="0"/>
            </a:endParaRPr>
          </a:p>
          <a:p>
            <a:pPr lvl="1"/>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a:t>
            </a:r>
            <a:r>
              <a:rPr lang="en-US" dirty="0"/>
              <a:t>216-217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17248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 calcmode="lin" valueType="num">
                                      <p:cBhvr>
                                        <p:cTn id="56"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5">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 calcmode="lin" valueType="num">
                                      <p:cBhvr>
                                        <p:cTn id="63"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5">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5">
                                            <p:txEl>
                                              <p:pRg st="9" end="9"/>
                                            </p:txEl>
                                          </p:spTgt>
                                        </p:tgtEl>
                                        <p:attrNameLst>
                                          <p:attrName>style.visibility</p:attrName>
                                        </p:attrNameLst>
                                      </p:cBhvr>
                                      <p:to>
                                        <p:strVal val="visible"/>
                                      </p:to>
                                    </p:set>
                                    <p:anim calcmode="lin" valueType="num">
                                      <p:cBhvr>
                                        <p:cTn id="70"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5">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5">
                                            <p:txEl>
                                              <p:pRg st="10" end="10"/>
                                            </p:txEl>
                                          </p:spTgt>
                                        </p:tgtEl>
                                        <p:attrNameLst>
                                          <p:attrName>style.visibility</p:attrName>
                                        </p:attrNameLst>
                                      </p:cBhvr>
                                      <p:to>
                                        <p:strVal val="visible"/>
                                      </p:to>
                                    </p:set>
                                    <p:anim calcmode="lin" valueType="num">
                                      <p:cBhvr>
                                        <p:cTn id="77" dur="500" fill="hold"/>
                                        <p:tgtEl>
                                          <p:spTgt spid="5">
                                            <p:txEl>
                                              <p:pRg st="10" end="10"/>
                                            </p:txEl>
                                          </p:spTgt>
                                        </p:tgtEl>
                                        <p:attrNameLst>
                                          <p:attrName>ppt_w</p:attrName>
                                        </p:attrNameLst>
                                      </p:cBhvr>
                                      <p:tavLst>
                                        <p:tav tm="0">
                                          <p:val>
                                            <p:fltVal val="0"/>
                                          </p:val>
                                        </p:tav>
                                        <p:tav tm="100000">
                                          <p:val>
                                            <p:strVal val="#ppt_w"/>
                                          </p:val>
                                        </p:tav>
                                      </p:tavLst>
                                    </p:anim>
                                    <p:anim calcmode="lin" valueType="num">
                                      <p:cBhvr>
                                        <p:cTn id="78" dur="500" fill="hold"/>
                                        <p:tgtEl>
                                          <p:spTgt spid="5">
                                            <p:txEl>
                                              <p:pRg st="10" end="10"/>
                                            </p:txEl>
                                          </p:spTgt>
                                        </p:tgtEl>
                                        <p:attrNameLst>
                                          <p:attrName>ppt_h</p:attrName>
                                        </p:attrNameLst>
                                      </p:cBhvr>
                                      <p:tavLst>
                                        <p:tav tm="0">
                                          <p:val>
                                            <p:fltVal val="0"/>
                                          </p:val>
                                        </p:tav>
                                        <p:tav tm="100000">
                                          <p:val>
                                            <p:strVal val="#ppt_h"/>
                                          </p:val>
                                        </p:tav>
                                      </p:tavLst>
                                    </p:anim>
                                    <p:animEffect transition="in" filter="fade">
                                      <p:cBhvr>
                                        <p:cTn id="79" dur="500"/>
                                        <p:tgtEl>
                                          <p:spTgt spid="5">
                                            <p:txEl>
                                              <p:pRg st="10" end="1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5">
                                            <p:txEl>
                                              <p:pRg st="11" end="11"/>
                                            </p:txEl>
                                          </p:spTgt>
                                        </p:tgtEl>
                                        <p:attrNameLst>
                                          <p:attrName>style.visibility</p:attrName>
                                        </p:attrNameLst>
                                      </p:cBhvr>
                                      <p:to>
                                        <p:strVal val="visible"/>
                                      </p:to>
                                    </p:set>
                                    <p:anim calcmode="lin" valueType="num">
                                      <p:cBhvr>
                                        <p:cTn id="84" dur="500" fill="hold"/>
                                        <p:tgtEl>
                                          <p:spTgt spid="5">
                                            <p:txEl>
                                              <p:pRg st="11" end="11"/>
                                            </p:txEl>
                                          </p:spTgt>
                                        </p:tgtEl>
                                        <p:attrNameLst>
                                          <p:attrName>ppt_w</p:attrName>
                                        </p:attrNameLst>
                                      </p:cBhvr>
                                      <p:tavLst>
                                        <p:tav tm="0">
                                          <p:val>
                                            <p:fltVal val="0"/>
                                          </p:val>
                                        </p:tav>
                                        <p:tav tm="100000">
                                          <p:val>
                                            <p:strVal val="#ppt_w"/>
                                          </p:val>
                                        </p:tav>
                                      </p:tavLst>
                                    </p:anim>
                                    <p:anim calcmode="lin" valueType="num">
                                      <p:cBhvr>
                                        <p:cTn id="85" dur="500" fill="hold"/>
                                        <p:tgtEl>
                                          <p:spTgt spid="5">
                                            <p:txEl>
                                              <p:pRg st="11" end="11"/>
                                            </p:txEl>
                                          </p:spTgt>
                                        </p:tgtEl>
                                        <p:attrNameLst>
                                          <p:attrName>ppt_h</p:attrName>
                                        </p:attrNameLst>
                                      </p:cBhvr>
                                      <p:tavLst>
                                        <p:tav tm="0">
                                          <p:val>
                                            <p:fltVal val="0"/>
                                          </p:val>
                                        </p:tav>
                                        <p:tav tm="100000">
                                          <p:val>
                                            <p:strVal val="#ppt_h"/>
                                          </p:val>
                                        </p:tav>
                                      </p:tavLst>
                                    </p:anim>
                                    <p:animEffect transition="in" filter="fade">
                                      <p:cBhvr>
                                        <p:cTn id="86" dur="500"/>
                                        <p:tgtEl>
                                          <p:spTgt spid="5">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nodeType="clickEffect">
                                  <p:stCondLst>
                                    <p:cond delay="0"/>
                                  </p:stCondLst>
                                  <p:childTnLst>
                                    <p:set>
                                      <p:cBhvr>
                                        <p:cTn id="90" dur="1" fill="hold">
                                          <p:stCondLst>
                                            <p:cond delay="0"/>
                                          </p:stCondLst>
                                        </p:cTn>
                                        <p:tgtEl>
                                          <p:spTgt spid="5">
                                            <p:txEl>
                                              <p:pRg st="12" end="12"/>
                                            </p:txEl>
                                          </p:spTgt>
                                        </p:tgtEl>
                                        <p:attrNameLst>
                                          <p:attrName>style.visibility</p:attrName>
                                        </p:attrNameLst>
                                      </p:cBhvr>
                                      <p:to>
                                        <p:strVal val="visible"/>
                                      </p:to>
                                    </p:set>
                                    <p:anim calcmode="lin" valueType="num">
                                      <p:cBhvr>
                                        <p:cTn id="91" dur="500" fill="hold"/>
                                        <p:tgtEl>
                                          <p:spTgt spid="5">
                                            <p:txEl>
                                              <p:pRg st="12" end="12"/>
                                            </p:txEl>
                                          </p:spTgt>
                                        </p:tgtEl>
                                        <p:attrNameLst>
                                          <p:attrName>ppt_w</p:attrName>
                                        </p:attrNameLst>
                                      </p:cBhvr>
                                      <p:tavLst>
                                        <p:tav tm="0">
                                          <p:val>
                                            <p:fltVal val="0"/>
                                          </p:val>
                                        </p:tav>
                                        <p:tav tm="100000">
                                          <p:val>
                                            <p:strVal val="#ppt_w"/>
                                          </p:val>
                                        </p:tav>
                                      </p:tavLst>
                                    </p:anim>
                                    <p:anim calcmode="lin" valueType="num">
                                      <p:cBhvr>
                                        <p:cTn id="92" dur="500" fill="hold"/>
                                        <p:tgtEl>
                                          <p:spTgt spid="5">
                                            <p:txEl>
                                              <p:pRg st="12" end="12"/>
                                            </p:txEl>
                                          </p:spTgt>
                                        </p:tgtEl>
                                        <p:attrNameLst>
                                          <p:attrName>ppt_h</p:attrName>
                                        </p:attrNameLst>
                                      </p:cBhvr>
                                      <p:tavLst>
                                        <p:tav tm="0">
                                          <p:val>
                                            <p:fltVal val="0"/>
                                          </p:val>
                                        </p:tav>
                                        <p:tav tm="100000">
                                          <p:val>
                                            <p:strVal val="#ppt_h"/>
                                          </p:val>
                                        </p:tav>
                                      </p:tavLst>
                                    </p:anim>
                                    <p:animEffect transition="in" filter="fade">
                                      <p:cBhvr>
                                        <p:cTn id="93"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279374"/>
          </a:xfrm>
        </p:spPr>
        <p:txBody>
          <a:bodyPr/>
          <a:lstStyle/>
          <a:p>
            <a:r>
              <a:rPr lang="en-US" sz="4400" dirty="0">
                <a:solidFill>
                  <a:srgbClr val="002060"/>
                </a:solidFill>
              </a:rPr>
              <a:t>The Danger of Falling Away from the Christian Faith (6:4–8) </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322544"/>
            <a:ext cx="8673064" cy="5455004"/>
          </a:xfrm>
        </p:spPr>
        <p:txBody>
          <a:bodyPr>
            <a:normAutofit fontScale="92500" lnSpcReduction="20000"/>
          </a:bodyPr>
          <a:lstStyle/>
          <a:p>
            <a:r>
              <a:rPr lang="en-US" dirty="0"/>
              <a:t>So what’s going on here? The author describes a group of people who, </a:t>
            </a:r>
            <a:r>
              <a:rPr lang="en-US" b="1" i="1" dirty="0"/>
              <a:t>on the surface</a:t>
            </a:r>
            <a:r>
              <a:rPr lang="en-US" dirty="0"/>
              <a:t> at least, </a:t>
            </a:r>
            <a:r>
              <a:rPr lang="en-US" b="1" i="1" dirty="0"/>
              <a:t>sound</a:t>
            </a:r>
            <a:r>
              <a:rPr lang="en-US" dirty="0"/>
              <a:t> like saved Christians, right?</a:t>
            </a:r>
          </a:p>
          <a:p>
            <a:pPr lvl="1"/>
            <a:r>
              <a:rPr lang="en-US" i="1" dirty="0">
                <a:solidFill>
                  <a:srgbClr val="000099"/>
                </a:solidFill>
                <a:latin typeface="Cambria" panose="02040503050406030204" pitchFamily="18" charset="0"/>
                <a:ea typeface="Cambria" panose="02040503050406030204" pitchFamily="18" charset="0"/>
              </a:rPr>
              <a:t>have once been enlightened</a:t>
            </a:r>
          </a:p>
          <a:p>
            <a:pPr lvl="1"/>
            <a:r>
              <a:rPr lang="en-US" i="1" dirty="0">
                <a:solidFill>
                  <a:srgbClr val="000099"/>
                </a:solidFill>
                <a:latin typeface="Cambria" panose="02040503050406030204" pitchFamily="18" charset="0"/>
                <a:ea typeface="Cambria" panose="02040503050406030204" pitchFamily="18" charset="0"/>
              </a:rPr>
              <a:t>have tasted the heavenly gift</a:t>
            </a:r>
          </a:p>
          <a:p>
            <a:pPr lvl="1"/>
            <a:r>
              <a:rPr lang="en-US" i="1" dirty="0">
                <a:solidFill>
                  <a:srgbClr val="000099"/>
                </a:solidFill>
                <a:latin typeface="Cambria" panose="02040503050406030204" pitchFamily="18" charset="0"/>
                <a:ea typeface="Cambria" panose="02040503050406030204" pitchFamily="18" charset="0"/>
              </a:rPr>
              <a:t>have shared in the Holy Spirit</a:t>
            </a:r>
          </a:p>
          <a:p>
            <a:pPr lvl="1"/>
            <a:r>
              <a:rPr lang="en-US" i="1" dirty="0">
                <a:solidFill>
                  <a:srgbClr val="000099"/>
                </a:solidFill>
                <a:latin typeface="Cambria" panose="02040503050406030204" pitchFamily="18" charset="0"/>
                <a:ea typeface="Cambria" panose="02040503050406030204" pitchFamily="18" charset="0"/>
              </a:rPr>
              <a:t>have tasted the goodness of the word of God and the powers of the age to come</a:t>
            </a:r>
          </a:p>
          <a:p>
            <a:r>
              <a:rPr lang="en-US" dirty="0"/>
              <a:t>But </a:t>
            </a:r>
            <a:r>
              <a:rPr lang="en-US" b="1" i="1" dirty="0"/>
              <a:t>then</a:t>
            </a:r>
            <a:r>
              <a:rPr lang="en-US" dirty="0"/>
              <a:t> he tells us that this </a:t>
            </a:r>
            <a:r>
              <a:rPr lang="en-US" b="1" i="1" dirty="0"/>
              <a:t>same group</a:t>
            </a:r>
            <a:r>
              <a:rPr lang="en-US" dirty="0"/>
              <a:t> of people have subsequently “</a:t>
            </a:r>
            <a:r>
              <a:rPr lang="en-US" i="1" dirty="0">
                <a:solidFill>
                  <a:srgbClr val="000099"/>
                </a:solidFill>
                <a:latin typeface="Cambria" panose="02040503050406030204" pitchFamily="18" charset="0"/>
                <a:ea typeface="Cambria" panose="02040503050406030204" pitchFamily="18" charset="0"/>
              </a:rPr>
              <a:t>fallen away</a:t>
            </a:r>
            <a:r>
              <a:rPr lang="en-US" dirty="0"/>
              <a:t>”</a:t>
            </a:r>
          </a:p>
          <a:p>
            <a:r>
              <a:rPr lang="en-US" dirty="0"/>
              <a:t>And </a:t>
            </a:r>
            <a:r>
              <a:rPr lang="en-US" b="1" i="1" dirty="0"/>
              <a:t>furthermore</a:t>
            </a:r>
            <a:r>
              <a:rPr lang="en-US" dirty="0"/>
              <a:t>, the author tells us, they have fallen away in such a way that it is now “</a:t>
            </a:r>
            <a:r>
              <a:rPr lang="en-US" i="1" dirty="0">
                <a:solidFill>
                  <a:srgbClr val="000099"/>
                </a:solidFill>
                <a:latin typeface="Cambria" panose="02040503050406030204" pitchFamily="18" charset="0"/>
                <a:ea typeface="Cambria" panose="02040503050406030204" pitchFamily="18" charset="0"/>
              </a:rPr>
              <a:t>impossible… to restore them again to repentance…</a:t>
            </a:r>
            <a:r>
              <a:rPr lang="en-US" dirty="0"/>
              <a:t>” and in the Greek there is a </a:t>
            </a:r>
            <a:r>
              <a:rPr lang="en-US" b="1" i="1" dirty="0"/>
              <a:t>strong</a:t>
            </a:r>
            <a:r>
              <a:rPr lang="en-US" dirty="0"/>
              <a:t> emphasis on the word “</a:t>
            </a:r>
            <a:r>
              <a:rPr lang="en-US" i="1" dirty="0">
                <a:solidFill>
                  <a:srgbClr val="000099"/>
                </a:solidFill>
                <a:latin typeface="Cambria" panose="02040503050406030204" pitchFamily="18" charset="0"/>
                <a:ea typeface="Cambria" panose="02040503050406030204" pitchFamily="18" charset="0"/>
              </a:rPr>
              <a:t>impossible</a:t>
            </a:r>
            <a:r>
              <a:rPr lang="en-US" dirty="0"/>
              <a:t>”.</a:t>
            </a:r>
          </a:p>
        </p:txBody>
      </p:sp>
    </p:spTree>
    <p:extLst>
      <p:ext uri="{BB962C8B-B14F-4D97-AF65-F5344CB8AC3E}">
        <p14:creationId xmlns:p14="http://schemas.microsoft.com/office/powerpoint/2010/main" val="163327159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70355</TotalTime>
  <Words>4067</Words>
  <Application>Microsoft Office PowerPoint</Application>
  <PresentationFormat>On-screen Show (4:3)</PresentationFormat>
  <Paragraphs>198</Paragraphs>
  <Slides>32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The Danger of Falling Away from the Christian Faith (6:4–8) </vt:lpstr>
      <vt:lpstr>The Danger of Falling Away from the Christian Faith (6:4–8)  - Introduction -</vt:lpstr>
      <vt:lpstr>The Danger of Falling Away from the Christian Faith (6:4–8)  - Introduction -</vt:lpstr>
      <vt:lpstr>The Danger of Falling Away from the Christian Faith (6:4–8)  - Structure -</vt:lpstr>
      <vt:lpstr>The Danger of Falling Away from the Christian Faith (6:4–8) </vt:lpstr>
      <vt:lpstr>The Danger of Falling Away from the Christian Faith (6:4–8) </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The Danger of Falling Away from the Christian Faith (6:4–8)</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810</cp:revision>
  <cp:lastPrinted>2022-06-12T14:00:32Z</cp:lastPrinted>
  <dcterms:created xsi:type="dcterms:W3CDTF">2022-03-11T13:15:23Z</dcterms:created>
  <dcterms:modified xsi:type="dcterms:W3CDTF">2022-06-12T14:08:51Z</dcterms:modified>
</cp:coreProperties>
</file>