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5937" r:id="rId3"/>
    <p:sldId id="5947" r:id="rId4"/>
    <p:sldId id="5948" r:id="rId5"/>
    <p:sldId id="5949" r:id="rId6"/>
    <p:sldId id="5939" r:id="rId7"/>
    <p:sldId id="5940" r:id="rId8"/>
    <p:sldId id="5942" r:id="rId9"/>
    <p:sldId id="5967" r:id="rId10"/>
    <p:sldId id="5950" r:id="rId11"/>
    <p:sldId id="5953" r:id="rId12"/>
    <p:sldId id="5957" r:id="rId13"/>
    <p:sldId id="5955" r:id="rId14"/>
    <p:sldId id="5968" r:id="rId15"/>
    <p:sldId id="5959" r:id="rId16"/>
    <p:sldId id="5958" r:id="rId17"/>
    <p:sldId id="5961" r:id="rId18"/>
    <p:sldId id="5965" r:id="rId19"/>
    <p:sldId id="5969" r:id="rId20"/>
    <p:sldId id="5966" r:id="rId21"/>
    <p:sldId id="5972" r:id="rId22"/>
    <p:sldId id="5973" r:id="rId23"/>
    <p:sldId id="5974" r:id="rId24"/>
    <p:sldId id="5975" r:id="rId25"/>
    <p:sldId id="5977" r:id="rId26"/>
    <p:sldId id="5978" r:id="rId27"/>
    <p:sldId id="5979" r:id="rId28"/>
    <p:sldId id="5981" r:id="rId29"/>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6/18/2022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6/18/2022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6/18/2022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6/18/2022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6/18/2022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6/18/2022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4387071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330390"/>
          </a:xfrm>
          <a:solidFill>
            <a:schemeClr val="bg1"/>
          </a:solidFill>
          <a:ln w="25400">
            <a:solidFill>
              <a:srgbClr val="000099"/>
            </a:solidFill>
          </a:ln>
        </p:spPr>
        <p:txBody>
          <a:bodyPr/>
          <a:lstStyle/>
          <a:p>
            <a:pPr marL="173038" lvl="0" algn="l">
              <a:spcBef>
                <a:spcPts val="1000"/>
              </a:spcBef>
              <a:buClr>
                <a:srgbClr val="000099"/>
              </a:buClr>
              <a:defRPr/>
            </a:pPr>
            <a:r>
              <a:rPr lang="en-US" sz="2800" b="0" baseline="30000" dirty="0">
                <a:solidFill>
                  <a:prstClr val="black"/>
                </a:solidFill>
                <a:effectLst/>
                <a:ea typeface="Cambria" panose="02040503050406030204" pitchFamily="18" charset="0"/>
              </a:rPr>
              <a:t>4</a:t>
            </a:r>
            <a:r>
              <a:rPr lang="en-US" sz="2800" b="0" i="1" dirty="0">
                <a:effectLst/>
                <a:latin typeface="Cambria" panose="02040503050406030204" pitchFamily="18" charset="0"/>
                <a:ea typeface="Cambria" panose="02040503050406030204" pitchFamily="18" charset="0"/>
              </a:rPr>
              <a:t> For</a:t>
            </a:r>
            <a:r>
              <a:rPr lang="en-US" sz="2800" i="1" dirty="0">
                <a:effectLst/>
                <a:latin typeface="Cambria" panose="02040503050406030204" pitchFamily="18" charset="0"/>
                <a:ea typeface="Cambria" panose="02040503050406030204" pitchFamily="18" charset="0"/>
              </a:rPr>
              <a:t> it is impossible</a:t>
            </a:r>
            <a:r>
              <a:rPr lang="en-US" sz="2800" b="0" i="1" dirty="0">
                <a:effectLst/>
                <a:latin typeface="Cambria" panose="02040503050406030204" pitchFamily="18" charset="0"/>
                <a:ea typeface="Cambria" panose="02040503050406030204" pitchFamily="18" charset="0"/>
              </a:rPr>
              <a:t>, in the case of those who have once been enlightened, [etc.]… </a:t>
            </a:r>
            <a:r>
              <a:rPr lang="en-US" sz="2800" b="0" baseline="30000" dirty="0">
                <a:solidFill>
                  <a:prstClr val="black"/>
                </a:solidFill>
                <a:effectLst/>
                <a:ea typeface="Cambria" panose="02040503050406030204" pitchFamily="18" charset="0"/>
              </a:rPr>
              <a:t>6a </a:t>
            </a:r>
            <a:r>
              <a:rPr lang="en-US" sz="2800" i="1" dirty="0">
                <a:effectLst/>
                <a:latin typeface="Cambria" panose="02040503050406030204" pitchFamily="18" charset="0"/>
                <a:ea typeface="Cambria" panose="02040503050406030204" pitchFamily="18" charset="0"/>
              </a:rPr>
              <a:t>and then have fallen away</a:t>
            </a:r>
            <a:r>
              <a:rPr lang="en-US" sz="2800" b="0" i="1" dirty="0">
                <a:effectLst/>
                <a:latin typeface="Cambria" panose="02040503050406030204" pitchFamily="18" charset="0"/>
                <a:ea typeface="Cambria" panose="02040503050406030204" pitchFamily="18" charset="0"/>
              </a:rPr>
              <a:t>, </a:t>
            </a:r>
            <a:r>
              <a:rPr lang="en-US" sz="2800" i="1" dirty="0">
                <a:effectLst/>
                <a:latin typeface="Cambria" panose="02040503050406030204" pitchFamily="18" charset="0"/>
                <a:ea typeface="Cambria" panose="02040503050406030204" pitchFamily="18" charset="0"/>
              </a:rPr>
              <a:t>to restore them again to repentance</a:t>
            </a:r>
            <a:r>
              <a:rPr lang="en-US" sz="2800" b="0" i="1" dirty="0">
                <a:effectLst/>
                <a:latin typeface="Cambria" panose="02040503050406030204" pitchFamily="18" charset="0"/>
                <a:ea typeface="Cambria" panose="02040503050406030204" pitchFamily="18" charset="0"/>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38390"/>
            <a:ext cx="8421900" cy="4950278"/>
          </a:xfrm>
        </p:spPr>
        <p:txBody>
          <a:bodyPr>
            <a:normAutofit fontScale="85000" lnSpcReduction="20000"/>
          </a:bodyPr>
          <a:lstStyle/>
          <a:p>
            <a:r>
              <a:rPr lang="en-US" dirty="0"/>
              <a:t>In the Greek, the author places the term translated “</a:t>
            </a:r>
            <a:r>
              <a:rPr lang="en-US" i="1" dirty="0">
                <a:solidFill>
                  <a:srgbClr val="000099"/>
                </a:solidFill>
                <a:latin typeface="Cambria" panose="02040503050406030204" pitchFamily="18" charset="0"/>
                <a:ea typeface="Cambria" panose="02040503050406030204" pitchFamily="18" charset="0"/>
              </a:rPr>
              <a:t>impossible</a:t>
            </a:r>
            <a:r>
              <a:rPr lang="en-US" dirty="0"/>
              <a:t>” at the </a:t>
            </a:r>
            <a:r>
              <a:rPr lang="en-US" b="1" i="1" dirty="0"/>
              <a:t>beginning</a:t>
            </a:r>
            <a:r>
              <a:rPr lang="en-US" dirty="0"/>
              <a:t> of the sentence for </a:t>
            </a:r>
            <a:r>
              <a:rPr lang="en-US" b="1" i="1" dirty="0"/>
              <a:t>emphasis</a:t>
            </a:r>
            <a:r>
              <a:rPr lang="en-US" dirty="0"/>
              <a:t>. </a:t>
            </a:r>
          </a:p>
          <a:p>
            <a:r>
              <a:rPr lang="en-US" dirty="0"/>
              <a:t>He uses this word in </a:t>
            </a:r>
            <a:r>
              <a:rPr lang="en-US" b="1" i="1" dirty="0"/>
              <a:t>three</a:t>
            </a:r>
            <a:r>
              <a:rPr lang="en-US" dirty="0"/>
              <a:t> other places in this letter, proclaiming, for example, that it is:</a:t>
            </a:r>
          </a:p>
          <a:p>
            <a:pPr lvl="1"/>
            <a:r>
              <a:rPr lang="en-US" b="1" i="1" dirty="0">
                <a:solidFill>
                  <a:srgbClr val="000099"/>
                </a:solidFill>
                <a:latin typeface="Cambria" panose="02040503050406030204" pitchFamily="18" charset="0"/>
                <a:ea typeface="Cambria" panose="02040503050406030204" pitchFamily="18" charset="0"/>
              </a:rPr>
              <a:t>impossible</a:t>
            </a:r>
            <a:r>
              <a:rPr lang="en-US" i="1" dirty="0">
                <a:solidFill>
                  <a:srgbClr val="000099"/>
                </a:solidFill>
                <a:latin typeface="Cambria" panose="02040503050406030204" pitchFamily="18" charset="0"/>
                <a:ea typeface="Cambria" panose="02040503050406030204" pitchFamily="18" charset="0"/>
              </a:rPr>
              <a:t> for God to lie</a:t>
            </a:r>
            <a:r>
              <a:rPr lang="en-US" dirty="0"/>
              <a:t> (6:18), </a:t>
            </a:r>
          </a:p>
          <a:p>
            <a:pPr lvl="1"/>
            <a:r>
              <a:rPr lang="en-US" b="1" i="1" dirty="0">
                <a:solidFill>
                  <a:srgbClr val="000099"/>
                </a:solidFill>
                <a:latin typeface="Cambria" panose="02040503050406030204" pitchFamily="18" charset="0"/>
                <a:ea typeface="Cambria" panose="02040503050406030204" pitchFamily="18" charset="0"/>
              </a:rPr>
              <a:t>impossible</a:t>
            </a:r>
            <a:r>
              <a:rPr lang="en-US" i="1" dirty="0">
                <a:solidFill>
                  <a:srgbClr val="000099"/>
                </a:solidFill>
                <a:latin typeface="Cambria" panose="02040503050406030204" pitchFamily="18" charset="0"/>
                <a:ea typeface="Cambria" panose="02040503050406030204" pitchFamily="18" charset="0"/>
              </a:rPr>
              <a:t> for the blood of bulls and goats to take away sins</a:t>
            </a:r>
            <a:r>
              <a:rPr lang="en-US" dirty="0"/>
              <a:t> (10:4) </a:t>
            </a:r>
          </a:p>
          <a:p>
            <a:pPr lvl="1"/>
            <a:r>
              <a:rPr lang="en-US" b="1" i="1" dirty="0">
                <a:solidFill>
                  <a:srgbClr val="000099"/>
                </a:solidFill>
                <a:latin typeface="Cambria" panose="02040503050406030204" pitchFamily="18" charset="0"/>
                <a:ea typeface="Cambria" panose="02040503050406030204" pitchFamily="18" charset="0"/>
              </a:rPr>
              <a:t>impossible</a:t>
            </a:r>
            <a:r>
              <a:rPr lang="en-US" i="1" dirty="0">
                <a:solidFill>
                  <a:srgbClr val="000099"/>
                </a:solidFill>
                <a:latin typeface="Cambria" panose="02040503050406030204" pitchFamily="18" charset="0"/>
                <a:ea typeface="Cambria" panose="02040503050406030204" pitchFamily="18" charset="0"/>
              </a:rPr>
              <a:t> to please [God] </a:t>
            </a:r>
            <a:r>
              <a:rPr lang="en-US" dirty="0"/>
              <a:t>apart from faith (11:6). </a:t>
            </a:r>
          </a:p>
          <a:p>
            <a:r>
              <a:rPr lang="en-US" dirty="0"/>
              <a:t>The term clearly means that </a:t>
            </a:r>
            <a:r>
              <a:rPr lang="en-US" b="1" i="1" dirty="0"/>
              <a:t>something</a:t>
            </a:r>
            <a:r>
              <a:rPr lang="en-US" dirty="0"/>
              <a:t> </a:t>
            </a:r>
            <a:r>
              <a:rPr lang="en-US" b="1" i="1" dirty="0"/>
              <a:t>cannot</a:t>
            </a:r>
            <a:r>
              <a:rPr lang="en-US" dirty="0"/>
              <a:t> happen. </a:t>
            </a:r>
          </a:p>
          <a:p>
            <a:r>
              <a:rPr lang="en-US" dirty="0"/>
              <a:t>That “something”, in this case, is for people who experience the </a:t>
            </a:r>
            <a:r>
              <a:rPr lang="en-US" b="1" i="1" dirty="0"/>
              <a:t>five</a:t>
            </a:r>
            <a:r>
              <a:rPr lang="en-US" dirty="0"/>
              <a:t> spiritual benefits that he lists here and then “</a:t>
            </a:r>
            <a:r>
              <a:rPr lang="en-US" i="1" dirty="0">
                <a:solidFill>
                  <a:srgbClr val="000099"/>
                </a:solidFill>
                <a:latin typeface="Cambria" panose="02040503050406030204" pitchFamily="18" charset="0"/>
                <a:ea typeface="Cambria" panose="02040503050406030204" pitchFamily="18" charset="0"/>
              </a:rPr>
              <a:t>fall away</a:t>
            </a:r>
            <a:r>
              <a:rPr lang="en-US" dirty="0"/>
              <a:t>” (apostatize) to be restored again to “</a:t>
            </a:r>
            <a:r>
              <a:rPr lang="en-US" i="1" dirty="0">
                <a:solidFill>
                  <a:srgbClr val="000099"/>
                </a:solidFill>
                <a:latin typeface="Cambria" panose="02040503050406030204" pitchFamily="18" charset="0"/>
                <a:ea typeface="Cambria" panose="02040503050406030204" pitchFamily="18" charset="0"/>
              </a:rPr>
              <a:t>repentance</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a:t>
            </a:r>
            <a:r>
              <a:rPr lang="en-US" dirty="0"/>
              <a:t>218</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0055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259750"/>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been enlightened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have tasted the heavenly gift, and have shared in the Holy Spirit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82562" y="1318620"/>
            <a:ext cx="8657366" cy="5247007"/>
          </a:xfrm>
        </p:spPr>
        <p:txBody>
          <a:bodyPr>
            <a:normAutofit fontScale="85000" lnSpcReduction="20000"/>
          </a:bodyPr>
          <a:lstStyle/>
          <a:p>
            <a:r>
              <a:rPr lang="en-US" dirty="0"/>
              <a:t>The </a:t>
            </a:r>
            <a:r>
              <a:rPr lang="en-US" b="1" i="1" dirty="0"/>
              <a:t>first</a:t>
            </a:r>
            <a:r>
              <a:rPr lang="en-US" dirty="0"/>
              <a:t> of the five spiritual benefits that the authors lists is that they have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once been enlightened</a:t>
            </a:r>
            <a:r>
              <a:rPr lang="en-US" dirty="0"/>
              <a:t>”. </a:t>
            </a:r>
          </a:p>
          <a:p>
            <a:r>
              <a:rPr lang="en-US" dirty="0"/>
              <a:t>The word “</a:t>
            </a:r>
            <a:r>
              <a:rPr lang="en-US" i="1" dirty="0">
                <a:solidFill>
                  <a:srgbClr val="000099"/>
                </a:solidFill>
                <a:latin typeface="Cambria" panose="02040503050406030204" pitchFamily="18" charset="0"/>
                <a:ea typeface="Cambria" panose="02040503050406030204" pitchFamily="18" charset="0"/>
              </a:rPr>
              <a:t>enlightened</a:t>
            </a:r>
            <a:r>
              <a:rPr lang="en-US" dirty="0"/>
              <a:t>” translates a Greek word which refers to learning in general, but not </a:t>
            </a:r>
            <a:r>
              <a:rPr lang="en-US" b="1" i="1" dirty="0"/>
              <a:t>necessarily</a:t>
            </a:r>
            <a:r>
              <a:rPr lang="en-US" dirty="0"/>
              <a:t> learning that results in salvation – for example, it is used in:</a:t>
            </a:r>
          </a:p>
          <a:p>
            <a:pPr lvl="1"/>
            <a:r>
              <a:rPr lang="en-US" sz="3100" dirty="0"/>
              <a:t>1 Cor 4:5 of the “enlightening” that comes at the final judgment when the Lord “</a:t>
            </a:r>
            <a:r>
              <a:rPr lang="en-US" sz="3100" i="1" dirty="0">
                <a:solidFill>
                  <a:srgbClr val="000099"/>
                </a:solidFill>
                <a:latin typeface="Cambria" panose="02040503050406030204" pitchFamily="18" charset="0"/>
                <a:ea typeface="Cambria" panose="02040503050406030204" pitchFamily="18" charset="0"/>
              </a:rPr>
              <a:t>will </a:t>
            </a:r>
            <a:r>
              <a:rPr lang="en-US" sz="3100" b="1" i="1" dirty="0">
                <a:solidFill>
                  <a:srgbClr val="000099"/>
                </a:solidFill>
                <a:latin typeface="Cambria" panose="02040503050406030204" pitchFamily="18" charset="0"/>
                <a:ea typeface="Cambria" panose="02040503050406030204" pitchFamily="18" charset="0"/>
              </a:rPr>
              <a:t>bring to light </a:t>
            </a:r>
            <a:r>
              <a:rPr lang="en-US" sz="3100" i="1" dirty="0">
                <a:solidFill>
                  <a:srgbClr val="000099"/>
                </a:solidFill>
                <a:latin typeface="Cambria" panose="02040503050406030204" pitchFamily="18" charset="0"/>
                <a:ea typeface="Cambria" panose="02040503050406030204" pitchFamily="18" charset="0"/>
              </a:rPr>
              <a:t>the things now hidden in darkness</a:t>
            </a:r>
            <a:r>
              <a:rPr lang="en-US" sz="3100" dirty="0"/>
              <a:t>”.</a:t>
            </a:r>
          </a:p>
          <a:p>
            <a:pPr lvl="1"/>
            <a:r>
              <a:rPr lang="en-US" sz="3100" dirty="0"/>
              <a:t>Eph 1:18ff where Paul prays that God will “</a:t>
            </a:r>
            <a:r>
              <a:rPr lang="en-US" sz="3100" i="1" dirty="0">
                <a:solidFill>
                  <a:srgbClr val="000099"/>
                </a:solidFill>
                <a:latin typeface="Cambria" panose="02040503050406030204" pitchFamily="18" charset="0"/>
                <a:ea typeface="Cambria" panose="02040503050406030204" pitchFamily="18" charset="0"/>
              </a:rPr>
              <a:t>enlighten</a:t>
            </a:r>
            <a:r>
              <a:rPr lang="en-US" sz="3100" dirty="0"/>
              <a:t>” the eyes of the Ephesian believers’ hearts to understand all that God has done for them as believers.</a:t>
            </a:r>
          </a:p>
          <a:p>
            <a:r>
              <a:rPr lang="en-US" dirty="0"/>
              <a:t>In the case of the group described here, the enlightening probably indicates that they came to understand the truths of the gospel, but it does not </a:t>
            </a:r>
            <a:r>
              <a:rPr lang="en-US" b="1" i="1" dirty="0"/>
              <a:t>have</a:t>
            </a:r>
            <a:r>
              <a:rPr lang="en-US" dirty="0"/>
              <a:t> to be taken to mean that they responded to those truths with a genuine saving faith.</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 1897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0268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97792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once been enlightened, who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 the heavenly gift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shared in the Holy Spirit</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 the goodness of the word of God and the powers of the age to come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2193775"/>
            <a:ext cx="8421900" cy="4294893"/>
          </a:xfrm>
        </p:spPr>
        <p:txBody>
          <a:bodyPr>
            <a:normAutofit fontScale="92500" lnSpcReduction="20000"/>
          </a:bodyPr>
          <a:lstStyle/>
          <a:p>
            <a:r>
              <a:rPr lang="en-US" dirty="0"/>
              <a:t>The text further says that these people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heavenly gift</a:t>
            </a:r>
            <a:r>
              <a:rPr lang="en-US" dirty="0"/>
              <a:t>” and that they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have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 goodness of the word of God and the powers of the age to come</a:t>
            </a:r>
            <a:r>
              <a:rPr lang="en-US" dirty="0"/>
              <a:t>” (Heb. 6:4–5). </a:t>
            </a:r>
          </a:p>
          <a:p>
            <a:r>
              <a:rPr lang="en-US" dirty="0"/>
              <a:t>The word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a:t>
            </a:r>
            <a:r>
              <a:rPr lang="en-US" dirty="0"/>
              <a:t>” is probably used here in a figurative sense meaning “</a:t>
            </a:r>
            <a:r>
              <a:rPr lang="en-US" sz="3300" i="1" dirty="0">
                <a:latin typeface="Cambria" panose="02040503050406030204" pitchFamily="18" charset="0"/>
                <a:ea typeface="Cambria" panose="02040503050406030204" pitchFamily="18" charset="0"/>
              </a:rPr>
              <a:t>come to know or experience something</a:t>
            </a:r>
            <a:r>
              <a:rPr lang="en-US" dirty="0"/>
              <a:t>.” </a:t>
            </a:r>
          </a:p>
          <a:p>
            <a:r>
              <a:rPr lang="en-US" dirty="0"/>
              <a:t>It does not </a:t>
            </a:r>
            <a:r>
              <a:rPr lang="en-US" b="1" i="1" dirty="0"/>
              <a:t>necessarily</a:t>
            </a:r>
            <a:r>
              <a:rPr lang="en-US" dirty="0"/>
              <a:t> mean that they had genuine saving faith but may simply means that they experienced of the working of the Spirit in their lives – though the author does not specify in exactly what way they experienced it.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1897-1898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04661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97792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once been enlightened, who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 the heavenly gift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shared in the Holy Spirit</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5</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tasted the goodness of the word of God and the powers of the age to come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49130" y="2193775"/>
            <a:ext cx="8782949" cy="4294893"/>
          </a:xfrm>
        </p:spPr>
        <p:txBody>
          <a:bodyPr>
            <a:normAutofit fontScale="85000" lnSpcReduction="20000"/>
          </a:bodyPr>
          <a:lstStyle/>
          <a:p>
            <a:r>
              <a:rPr lang="en-US" dirty="0"/>
              <a:t>In the Gospel of Matthew, we see an example of what this might look like. </a:t>
            </a:r>
          </a:p>
          <a:p>
            <a:r>
              <a:rPr lang="en-US" dirty="0"/>
              <a:t>There, Jesus describes a group of people who experienced what </a:t>
            </a:r>
            <a:r>
              <a:rPr lang="en-US" b="1" i="1" dirty="0"/>
              <a:t>appears </a:t>
            </a:r>
            <a:r>
              <a:rPr lang="en-US" dirty="0"/>
              <a:t>to be manifestations of the Spirit in their life, but Jesus makes is clear that in spite of these spiritual experiences, they were </a:t>
            </a:r>
            <a:r>
              <a:rPr lang="en-US" b="1" i="1" dirty="0"/>
              <a:t>not</a:t>
            </a:r>
            <a:r>
              <a:rPr lang="en-US" dirty="0"/>
              <a:t>, nor had they </a:t>
            </a:r>
            <a:r>
              <a:rPr lang="en-US" b="1" i="1" dirty="0"/>
              <a:t>ever been</a:t>
            </a:r>
            <a:r>
              <a:rPr lang="en-US" dirty="0"/>
              <a:t>, genuine believers:</a:t>
            </a:r>
          </a:p>
          <a:p>
            <a:pPr lvl="1"/>
            <a:r>
              <a:rPr lang="en-US" i="1" dirty="0">
                <a:solidFill>
                  <a:srgbClr val="000099"/>
                </a:solidFill>
                <a:latin typeface="Cambria" panose="02040503050406030204" pitchFamily="18" charset="0"/>
                <a:ea typeface="Cambria" panose="02040503050406030204" pitchFamily="18" charset="0"/>
              </a:rPr>
              <a:t>Not everyone who says to me, ‘Lord, Lord,’ will enter the kingdom of heaven, but the one who does the will of my Father who is in heaven. On that day many will say to me, </a:t>
            </a:r>
            <a:r>
              <a:rPr lang="en-US" b="1" i="1" dirty="0">
                <a:solidFill>
                  <a:srgbClr val="000099"/>
                </a:solidFill>
                <a:latin typeface="Cambria" panose="02040503050406030204" pitchFamily="18" charset="0"/>
                <a:ea typeface="Cambria" panose="02040503050406030204" pitchFamily="18" charset="0"/>
              </a:rPr>
              <a:t>‘Lord, Lord, did we not prophesy in your name, and cast out demons in your name, and do many mighty works in your name?’</a:t>
            </a:r>
            <a:r>
              <a:rPr lang="en-US" i="1" dirty="0">
                <a:solidFill>
                  <a:srgbClr val="000099"/>
                </a:solidFill>
                <a:latin typeface="Cambria" panose="02040503050406030204" pitchFamily="18" charset="0"/>
                <a:ea typeface="Cambria" panose="02040503050406030204" pitchFamily="18" charset="0"/>
              </a:rPr>
              <a:t> And then will I declare to them, ‘I never knew you; depart from me, you workers of lawlessness.’ </a:t>
            </a:r>
            <a:r>
              <a:rPr lang="en-US" dirty="0"/>
              <a:t>(Mat 7:21-23)</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1897-1898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26590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3264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once been enlightened, who have tasted the heavenly gift, and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 in the Holy Spirit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0" y="1597258"/>
            <a:ext cx="8421900" cy="4891410"/>
          </a:xfrm>
        </p:spPr>
        <p:txBody>
          <a:bodyPr>
            <a:normAutofit fontScale="92500" lnSpcReduction="10000"/>
          </a:bodyPr>
          <a:lstStyle/>
          <a:p>
            <a:r>
              <a:rPr lang="en-US" dirty="0"/>
              <a:t>The author further describes these people as having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the Holy Spirit</a:t>
            </a:r>
            <a:r>
              <a:rPr lang="en-US" dirty="0"/>
              <a:t>”. </a:t>
            </a:r>
          </a:p>
          <a:p>
            <a:r>
              <a:rPr lang="en-US" dirty="0"/>
              <a:t>The word translated here 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a:t>
            </a:r>
            <a:r>
              <a:rPr lang="en-US" dirty="0"/>
              <a:t>” (</a:t>
            </a:r>
            <a:r>
              <a:rPr lang="en-US" i="1" dirty="0" err="1"/>
              <a:t>metochos</a:t>
            </a:r>
            <a:r>
              <a:rPr lang="en-US" i="1" dirty="0"/>
              <a:t>)</a:t>
            </a:r>
            <a:r>
              <a:rPr lang="en-US" dirty="0"/>
              <a:t> means “one who participates with, shares with, or accompanies in some activity.” </a:t>
            </a:r>
          </a:p>
          <a:p>
            <a:r>
              <a:rPr lang="en-US" dirty="0"/>
              <a:t>The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a:t>
            </a:r>
            <a:r>
              <a:rPr lang="en-US" dirty="0"/>
              <a:t>” here has a fairly wide range of meanings – from fairly weak to fairly strong association or participation, depending on the context.</a:t>
            </a:r>
          </a:p>
          <a:p>
            <a:r>
              <a:rPr lang="en-US" dirty="0"/>
              <a:t>For example, in Hebrews 3:14, to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 in </a:t>
            </a:r>
            <a:r>
              <a:rPr lang="en-US" dirty="0"/>
              <a:t>” Christ means to have a </a:t>
            </a:r>
            <a:r>
              <a:rPr lang="en-US" b="1" i="1" dirty="0"/>
              <a:t>very</a:t>
            </a:r>
            <a:r>
              <a:rPr lang="en-US" dirty="0"/>
              <a:t> </a:t>
            </a:r>
            <a:r>
              <a:rPr lang="en-US" b="1" i="1" dirty="0"/>
              <a:t>close</a:t>
            </a:r>
            <a:r>
              <a:rPr lang="en-US" dirty="0"/>
              <a:t> participation with him in a saving relationship.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1898-1899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00126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3264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once been enlightened, who have tasted the heavenly gift, and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 in the Holy Spirit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0" y="1597258"/>
            <a:ext cx="8421900" cy="4891410"/>
          </a:xfrm>
        </p:spPr>
        <p:txBody>
          <a:bodyPr>
            <a:normAutofit fontScale="92500" lnSpcReduction="20000"/>
          </a:bodyPr>
          <a:lstStyle/>
          <a:p>
            <a:r>
              <a:rPr lang="en-US" dirty="0"/>
              <a:t>On the other hand, the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a:t>
            </a:r>
            <a:r>
              <a:rPr lang="en-US" dirty="0"/>
              <a:t>” here can also be used in a much </a:t>
            </a:r>
            <a:r>
              <a:rPr lang="en-US" b="1" i="1" dirty="0"/>
              <a:t>looser</a:t>
            </a:r>
            <a:r>
              <a:rPr lang="en-US" dirty="0"/>
              <a:t> sense, simply to refer to associates or companions. </a:t>
            </a:r>
          </a:p>
          <a:p>
            <a:r>
              <a:rPr lang="en-US" dirty="0"/>
              <a:t>For example, we read in the Gospel of Luke that when the disciples took in a great catch of fish so that their nets were breaking, “</a:t>
            </a:r>
            <a:r>
              <a:rPr lang="en-US" i="1" dirty="0">
                <a:solidFill>
                  <a:srgbClr val="000099"/>
                </a:solidFill>
                <a:latin typeface="Cambria" panose="02040503050406030204" pitchFamily="18" charset="0"/>
                <a:ea typeface="Cambria" panose="02040503050406030204" pitchFamily="18" charset="0"/>
              </a:rPr>
              <a:t>They signaled to their </a:t>
            </a:r>
            <a:r>
              <a:rPr lang="en-US" b="1" i="1" dirty="0">
                <a:solidFill>
                  <a:srgbClr val="000099"/>
                </a:solidFill>
                <a:latin typeface="Cambria" panose="02040503050406030204" pitchFamily="18" charset="0"/>
                <a:ea typeface="Cambria" panose="02040503050406030204" pitchFamily="18" charset="0"/>
              </a:rPr>
              <a:t>partners</a:t>
            </a:r>
            <a:r>
              <a:rPr lang="en-US" i="1" dirty="0">
                <a:solidFill>
                  <a:srgbClr val="000099"/>
                </a:solidFill>
                <a:latin typeface="Cambria" panose="02040503050406030204" pitchFamily="18" charset="0"/>
                <a:ea typeface="Cambria" panose="02040503050406030204" pitchFamily="18" charset="0"/>
              </a:rPr>
              <a:t> in the other boat to come and help them</a:t>
            </a:r>
            <a:r>
              <a:rPr lang="en-US" dirty="0"/>
              <a:t>” (Luke 5:7). </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partners</a:t>
            </a:r>
            <a:r>
              <a:rPr lang="en-US" dirty="0"/>
              <a:t>” in Luke 5:7 is the same Greek word translated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a:t>
            </a:r>
            <a:r>
              <a:rPr lang="en-US" dirty="0"/>
              <a:t>” in Heb 6:4. </a:t>
            </a:r>
          </a:p>
          <a:p>
            <a:r>
              <a:rPr lang="en-US" dirty="0"/>
              <a:t>In this case it refers to those who were </a:t>
            </a:r>
            <a:r>
              <a:rPr lang="en-US" b="1" i="1" dirty="0"/>
              <a:t>companions or partners</a:t>
            </a:r>
            <a:r>
              <a:rPr lang="en-US" dirty="0"/>
              <a:t> with Peter and the other disciples in their fishing work.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1898-1899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7164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2"/>
            <a:ext cx="9144000" cy="132646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in the case of those who have once been enlightened, who have tasted the heavenly gift, and have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shared in the Holy Spirit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61050" y="1393185"/>
            <a:ext cx="8421900" cy="5095483"/>
          </a:xfrm>
        </p:spPr>
        <p:txBody>
          <a:bodyPr>
            <a:normAutofit lnSpcReduction="10000"/>
          </a:bodyPr>
          <a:lstStyle/>
          <a:p>
            <a:r>
              <a:rPr lang="en-US" dirty="0"/>
              <a:t>Peter and the disciples could be associated with them and even to some degree influenced by them without having a thoroughgoing change of life caused by that association. </a:t>
            </a:r>
          </a:p>
          <a:p>
            <a:r>
              <a:rPr lang="en-US" dirty="0"/>
              <a:t>This was apparently what had happened to these people spoken of in Hebrews 6, who had been associated with the church and as such </a:t>
            </a:r>
            <a:r>
              <a:rPr lang="en-US" b="1" i="1" dirty="0"/>
              <a:t>associated</a:t>
            </a:r>
            <a:r>
              <a:rPr lang="en-US" dirty="0"/>
              <a:t> with the work of the Holy Spirit, and had no doubt been influenced by him in some ways in their lives , but it doesn’t necessary </a:t>
            </a:r>
            <a:r>
              <a:rPr lang="en-US" b="1" i="1" dirty="0"/>
              <a:t>have</a:t>
            </a:r>
            <a:r>
              <a:rPr lang="en-US" dirty="0"/>
              <a:t> to imply that they were </a:t>
            </a:r>
            <a:r>
              <a:rPr lang="en-US" b="1" i="1" dirty="0"/>
              <a:t>regenerated</a:t>
            </a:r>
            <a:r>
              <a:rPr lang="en-US" dirty="0"/>
              <a:t> by the Holy Spirit.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1898-1899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79718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62792" y="0"/>
            <a:ext cx="9144000" cy="133039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6b</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restore them again to repentance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they are crucifying once again the Son of God to their own harm and holding him up to contempt.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92299" y="1428505"/>
            <a:ext cx="8779025" cy="5060162"/>
          </a:xfrm>
        </p:spPr>
        <p:txBody>
          <a:bodyPr>
            <a:normAutofit fontScale="92500" lnSpcReduction="20000"/>
          </a:bodyPr>
          <a:lstStyle/>
          <a:p>
            <a:r>
              <a:rPr lang="en-US" dirty="0"/>
              <a:t>At this point we may ask what kind of person is described by all of these terms. </a:t>
            </a:r>
          </a:p>
          <a:p>
            <a:r>
              <a:rPr lang="en-US" dirty="0"/>
              <a:t>These are no doubt people who have been affiliated closely with the fellowship of the church. </a:t>
            </a:r>
          </a:p>
          <a:p>
            <a:r>
              <a:rPr lang="en-US" dirty="0"/>
              <a:t>They have understood the gospel (they have been enlightened). </a:t>
            </a:r>
          </a:p>
          <a:p>
            <a:r>
              <a:rPr lang="en-US" dirty="0"/>
              <a:t>They have come to appreciate the attractiveness of the Christian life and the change that comes about in people’s lives because of becoming a Christian, and they have probably had answers to prayer in their own lives and felt the power of the Holy Spirit at work, perhaps even using some spiritual gifts in the manner of the unbelievers described by Jesus in Matthew 7:22.</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1900-1902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7631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62792" y="0"/>
            <a:ext cx="9144000" cy="161687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impossible…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6b</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restore them again to repentance, since they are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crucifying once again the Son of God to their own harm and holding him up to contempt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1722838"/>
            <a:ext cx="8508238" cy="4765829"/>
          </a:xfrm>
        </p:spPr>
        <p:txBody>
          <a:bodyPr>
            <a:normAutofit fontScale="85000" lnSpcReduction="10000"/>
          </a:bodyPr>
          <a:lstStyle/>
          <a:p>
            <a:r>
              <a:rPr lang="en-US" dirty="0"/>
              <a:t>They have been exposed to the true preaching of the Word and have appreciated much of its teachings (they have “tasted” the goodness of the Word of God). </a:t>
            </a:r>
          </a:p>
          <a:p>
            <a:r>
              <a:rPr lang="en-US" dirty="0"/>
              <a:t>But then in spite of all this, if they “fall away” and are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crucifying once again the Son of God to their own harm and holding him up to contempt</a:t>
            </a:r>
            <a:r>
              <a:rPr lang="en-US" dirty="0"/>
              <a:t>”, then they are </a:t>
            </a:r>
            <a:r>
              <a:rPr lang="en-US" b="1" i="1" dirty="0"/>
              <a:t>willfully</a:t>
            </a:r>
            <a:r>
              <a:rPr lang="en-US" dirty="0"/>
              <a:t> rejecting all of these blessings and turning decidedly against them. </a:t>
            </a:r>
          </a:p>
          <a:p>
            <a:r>
              <a:rPr lang="en-US" dirty="0"/>
              <a:t>Now the author tells us that if these people willfully turn away from all of these temporary blessings, then it will be impossible to restore them again to any kind of repentance or sorrow for sin. Their hearts will be hardened and their consciences calloused.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1900-1902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398487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62792" y="0"/>
            <a:ext cx="9144000" cy="142414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is impossible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6b</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restore them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again to repentance, since they are crucifying once again the Son of God to their own harm and holding him up to contempt.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1546240"/>
            <a:ext cx="8508238" cy="4942428"/>
          </a:xfrm>
        </p:spPr>
        <p:txBody>
          <a:bodyPr>
            <a:normAutofit fontScale="92500" lnSpcReduction="20000"/>
          </a:bodyPr>
          <a:lstStyle/>
          <a:p>
            <a:r>
              <a:rPr lang="en-US" dirty="0"/>
              <a:t>What more could be done to bring them to salvation? </a:t>
            </a:r>
          </a:p>
          <a:p>
            <a:pPr lvl="1"/>
            <a:r>
              <a:rPr lang="en-US" dirty="0"/>
              <a:t>If we tell them Scripture is true, they will say that they know it but they have decided to reject it. </a:t>
            </a:r>
          </a:p>
          <a:p>
            <a:pPr lvl="1"/>
            <a:r>
              <a:rPr lang="en-US" dirty="0"/>
              <a:t>If we tell them God answers prayer and changes lives, they will respond that they know that as well, but they want nothing of it. </a:t>
            </a:r>
          </a:p>
          <a:p>
            <a:pPr lvl="1"/>
            <a:r>
              <a:rPr lang="en-US" dirty="0"/>
              <a:t>If we tell them that the Holy Spirit is powerful to work in people’s lives and that the gift of eternal life is good beyond description, they will say that they understand that but want nothing of it. </a:t>
            </a:r>
          </a:p>
          <a:p>
            <a:r>
              <a:rPr lang="en-US" dirty="0"/>
              <a:t>Their repeated familiarity with the things of God and their experience of many influences of the Holy Spirit has simply served to </a:t>
            </a:r>
            <a:r>
              <a:rPr lang="en-US" b="1" i="1" dirty="0"/>
              <a:t>harden</a:t>
            </a:r>
            <a:r>
              <a:rPr lang="en-US" dirty="0"/>
              <a:t> them against conversion.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1900-1902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15788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16089606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62792" y="0"/>
            <a:ext cx="9144000" cy="189943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land that has drunk the rain that often falls on it, and produces a crop useful to those for whose sake it is cultivated, receives a blessing from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if it bears thorns and thistles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it is worthless and near to being cursed, and its end is to be burned.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1985778"/>
            <a:ext cx="8508238" cy="4532755"/>
          </a:xfrm>
        </p:spPr>
        <p:txBody>
          <a:bodyPr>
            <a:normAutofit fontScale="85000" lnSpcReduction="10000"/>
          </a:bodyPr>
          <a:lstStyle/>
          <a:p>
            <a:r>
              <a:rPr lang="en-US" dirty="0"/>
              <a:t>Next the author uses an agricultural metaphor where those who receive final judgment are compared to land that bears no vegetation or useful fruit but rather bears thorns and thistles. </a:t>
            </a:r>
          </a:p>
          <a:p>
            <a:r>
              <a:rPr lang="en-US" dirty="0"/>
              <a:t>When we recall the other metaphors in Scripture where good fruit is a sign of true spiritual life and fruitlessness is a sign of false believers (for example, Matt. 3:8–10; 7:15–20; 12:33–35), we already have an indication that the author is speaking of people whose most trustworthy evidence of their spiritual condition (the fruit they bear) is </a:t>
            </a:r>
            <a:r>
              <a:rPr lang="en-US" b="1" i="1" dirty="0"/>
              <a:t>negative</a:t>
            </a:r>
            <a:r>
              <a:rPr lang="en-US" dirty="0"/>
              <a:t> (“thorns and thistles,” v. 8), which would indicate that the author is talking about people who are not genuinely Christians.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 1895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9276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62792" y="0"/>
            <a:ext cx="9144000" cy="189943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land that has drunk the rain that often falls on it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produces a crop useful to those for whose sake it is cultivated, receives a blessing from God.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if it bears thorns and thistles, it is worthless and near to being cursed, and its end is to be burned.</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2146682"/>
            <a:ext cx="8508238" cy="4341986"/>
          </a:xfrm>
        </p:spPr>
        <p:txBody>
          <a:bodyPr>
            <a:normAutofit fontScale="85000" lnSpcReduction="10000"/>
          </a:bodyPr>
          <a:lstStyle/>
          <a:p>
            <a:r>
              <a:rPr lang="en-US" dirty="0"/>
              <a:t>This metaphor bluntly indicates that those who fall away are like the crop that is brought forth on land that has no worthwhile life growing on it, even though rain “</a:t>
            </a:r>
            <a:r>
              <a:rPr lang="en-US" i="1" dirty="0">
                <a:solidFill>
                  <a:srgbClr val="000099"/>
                </a:solidFill>
                <a:latin typeface="Cambria" panose="02040503050406030204" pitchFamily="18" charset="0"/>
                <a:ea typeface="Cambria" panose="02040503050406030204" pitchFamily="18" charset="0"/>
              </a:rPr>
              <a:t>often falls on it</a:t>
            </a:r>
            <a:r>
              <a:rPr lang="en-US" dirty="0"/>
              <a:t>” (such land is like a person that receives repeated blessings from God but bears no good fruit). </a:t>
            </a:r>
          </a:p>
          <a:p>
            <a:r>
              <a:rPr lang="en-US" dirty="0"/>
              <a:t>We should notice here that people who commit apostasy are not compared to a field that </a:t>
            </a:r>
            <a:r>
              <a:rPr lang="en-US" b="1" i="1" dirty="0"/>
              <a:t>once</a:t>
            </a:r>
            <a:r>
              <a:rPr lang="en-US" dirty="0"/>
              <a:t> bore good fruit and now does </a:t>
            </a:r>
            <a:r>
              <a:rPr lang="en-US" b="1" i="1" dirty="0"/>
              <a:t>not</a:t>
            </a:r>
            <a:r>
              <a:rPr lang="en-US" dirty="0"/>
              <a:t>, but that they are like land that </a:t>
            </a:r>
            <a:r>
              <a:rPr lang="en-US" b="1" i="1" dirty="0"/>
              <a:t>never</a:t>
            </a:r>
            <a:r>
              <a:rPr lang="en-US" dirty="0"/>
              <a:t> bore good fruit, but only thorns and thistles. </a:t>
            </a:r>
          </a:p>
          <a:p>
            <a:r>
              <a:rPr lang="en-US" dirty="0"/>
              <a:t>The land may </a:t>
            </a:r>
            <a:r>
              <a:rPr lang="en-US" b="1" i="1" dirty="0"/>
              <a:t>look</a:t>
            </a:r>
            <a:r>
              <a:rPr lang="en-US" dirty="0"/>
              <a:t> good before the crops start to come up, but the lack of fruit shows that it is bad.</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 1895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21731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1094925"/>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we speak in this way, yet in your case, beloved, we feel sure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--things that belong to salvation.</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1259753"/>
            <a:ext cx="8508238" cy="5228915"/>
          </a:xfrm>
        </p:spPr>
        <p:txBody>
          <a:bodyPr>
            <a:normAutofit lnSpcReduction="10000"/>
          </a:bodyPr>
          <a:lstStyle/>
          <a:p>
            <a:r>
              <a:rPr lang="en-US" dirty="0"/>
              <a:t>Though the author has been speaking harshly about the possibility of falling away, he now reassures them by telling them that hopes for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lang="en-US" dirty="0"/>
              <a:t>” in their case. </a:t>
            </a:r>
          </a:p>
          <a:p>
            <a:r>
              <a:rPr lang="en-US" dirty="0"/>
              <a:t>The question is,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lang="en-US" dirty="0"/>
              <a:t>” than what? </a:t>
            </a:r>
          </a:p>
          <a:p>
            <a:r>
              <a:rPr lang="en-US" dirty="0"/>
              <a:t>The plural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lang="en-US" dirty="0"/>
              <a:t>” forms an appropriate contrast to the good things that have been mentioned in verses 4–6: the author is truly hopeful that his readers have experienced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lang="en-US" dirty="0"/>
              <a:t>” than simply the partial and temporary influences of the Holy Spirit and the church talked about in verses 4–6.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1895-1896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41733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1263677"/>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Though we speak in this way, yet in your case, beloved, we feel sure of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things--things that belong to salvation</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1361789"/>
            <a:ext cx="8508238" cy="5126879"/>
          </a:xfrm>
        </p:spPr>
        <p:txBody>
          <a:bodyPr>
            <a:normAutofit lnSpcReduction="10000"/>
          </a:bodyPr>
          <a:lstStyle/>
          <a:p>
            <a:r>
              <a:rPr lang="en-US" dirty="0"/>
              <a:t>In fact, the author talks about these things by saying (literally) that they are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things--things that belong to salvation</a:t>
            </a:r>
            <a:r>
              <a:rPr lang="en-US" dirty="0"/>
              <a:t>.” </a:t>
            </a:r>
          </a:p>
          <a:p>
            <a:r>
              <a:rPr lang="en-US" dirty="0"/>
              <a:t>These are not only the temporary blessings talked about in verses 4–6, but these are </a:t>
            </a:r>
            <a:r>
              <a:rPr lang="en-US" b="1" i="1" dirty="0"/>
              <a:t>better things</a:t>
            </a:r>
            <a:r>
              <a:rPr lang="en-US" dirty="0"/>
              <a:t>, things having not only temporary influence, but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things that belong to </a:t>
            </a:r>
            <a:r>
              <a:rPr kumimoji="0" lang="en-US" sz="3200" b="1"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salvation</a:t>
            </a:r>
            <a:r>
              <a:rPr lang="en-US" dirty="0"/>
              <a:t>.” </a:t>
            </a:r>
          </a:p>
          <a:p>
            <a:r>
              <a:rPr lang="en-US" dirty="0"/>
              <a:t>By saying this, the author shows that salvation is something that was </a:t>
            </a:r>
            <a:r>
              <a:rPr lang="en-US" b="1" i="1" dirty="0"/>
              <a:t>not</a:t>
            </a:r>
            <a:r>
              <a:rPr lang="en-US" dirty="0"/>
              <a:t> part of the things mentioned in verses 4–6 above and therefore it becomes clear at this point that the people he describes in verses 4–6 were </a:t>
            </a:r>
            <a:r>
              <a:rPr lang="en-US" b="1" i="1" dirty="0"/>
              <a:t>not</a:t>
            </a:r>
            <a:r>
              <a:rPr lang="en-US" dirty="0"/>
              <a:t> saved.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1895-1896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998453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0"/>
            <a:ext cx="9144000" cy="206819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God is not unjust so as to overlook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your work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love that you have shown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his name in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serving the saints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you still do. </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we desire each one of you to show the same earnestness to have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full assurance of hope until the end</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4712" y="2303660"/>
            <a:ext cx="8508238" cy="4185008"/>
          </a:xfrm>
        </p:spPr>
        <p:txBody>
          <a:bodyPr>
            <a:normAutofit/>
          </a:bodyPr>
          <a:lstStyle/>
          <a:p>
            <a:r>
              <a:rPr lang="en-US" dirty="0"/>
              <a:t>So, what exactly are these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better things</a:t>
            </a:r>
            <a:r>
              <a:rPr lang="en-US" dirty="0"/>
              <a:t>”? </a:t>
            </a:r>
          </a:p>
          <a:p>
            <a:r>
              <a:rPr lang="en-US" dirty="0"/>
              <a:t>In addition to “</a:t>
            </a:r>
            <a:r>
              <a:rPr lang="en-US" i="1" dirty="0">
                <a:solidFill>
                  <a:srgbClr val="000099"/>
                </a:solidFill>
                <a:latin typeface="Cambria" panose="02040503050406030204" pitchFamily="18" charset="0"/>
                <a:ea typeface="Cambria" panose="02040503050406030204" pitchFamily="18" charset="0"/>
              </a:rPr>
              <a:t>salvation</a:t>
            </a:r>
            <a:r>
              <a:rPr lang="en-US" dirty="0"/>
              <a:t>” mentioned in verse 9, they are things that give </a:t>
            </a:r>
            <a:r>
              <a:rPr lang="en-US" b="1" i="1" dirty="0"/>
              <a:t>real</a:t>
            </a:r>
            <a:r>
              <a:rPr lang="en-US" dirty="0"/>
              <a:t> evidence of salvation:</a:t>
            </a:r>
          </a:p>
          <a:p>
            <a:pPr lvl="1"/>
            <a:r>
              <a:rPr lang="en-US" dirty="0"/>
              <a:t>Genuine fruit in their lives in which they show their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love</a:t>
            </a:r>
            <a:r>
              <a:rPr lang="en-US" dirty="0"/>
              <a:t>” for the Lord by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serving</a:t>
            </a:r>
            <a:r>
              <a:rPr lang="en-US" dirty="0"/>
              <a:t>” fellow believers (verse 10)</a:t>
            </a:r>
          </a:p>
          <a:p>
            <a:pPr lvl="1"/>
            <a:r>
              <a:rPr lang="en-US" dirty="0"/>
              <a: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Full assurance of hope </a:t>
            </a:r>
            <a:r>
              <a:rPr lang="en-US" dirty="0"/>
              <a:t>” that perseveres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until the end</a:t>
            </a: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a:t>
            </a:r>
            <a:r>
              <a:rPr lang="en-US" dirty="0"/>
              <a:t>” (verse 11)</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Grudem, Wayne – </a:t>
            </a:r>
            <a:r>
              <a:rPr lang="en-US" i="1" dirty="0"/>
              <a:t>Systematic Theology, Second Edition; </a:t>
            </a:r>
            <a:r>
              <a:rPr lang="en-US" dirty="0"/>
              <a:t>pp. 1896-1897 </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58730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1"/>
            <a:ext cx="9144000" cy="104783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that you may not be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sluggish</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imitators of those who through faith and patience inherit the promises</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39319" y="1194565"/>
            <a:ext cx="8865362" cy="5294102"/>
          </a:xfrm>
        </p:spPr>
        <p:txBody>
          <a:bodyPr>
            <a:normAutofit fontScale="92500" lnSpcReduction="10000"/>
          </a:bodyPr>
          <a:lstStyle/>
          <a:p>
            <a:r>
              <a:rPr lang="en-US" dirty="0"/>
              <a:t>In verse 12, the author tells his readers he does not want them to become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sluggish</a:t>
            </a:r>
            <a:r>
              <a:rPr lang="en-US" dirty="0"/>
              <a:t>”, but rather to become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imitators of those who through faith and patience inherit the promises</a:t>
            </a:r>
            <a:r>
              <a:rPr lang="en-US" dirty="0"/>
              <a:t>.” </a:t>
            </a:r>
          </a:p>
          <a:p>
            <a:r>
              <a:rPr lang="en-US" dirty="0"/>
              <a:t>We see the author’s intense desire for his readers to emulate great people of faith not only in this exhortation, but also in his use of positive examples throughout this letter, such as:</a:t>
            </a:r>
          </a:p>
          <a:p>
            <a:pPr lvl="1"/>
            <a:r>
              <a:rPr lang="en-US" dirty="0"/>
              <a:t>The Lord Jesus, as we saw in Heb 3:1-2: “</a:t>
            </a:r>
            <a:r>
              <a:rPr lang="en-US" i="1" dirty="0">
                <a:solidFill>
                  <a:srgbClr val="000099"/>
                </a:solidFill>
                <a:latin typeface="Cambria" panose="02040503050406030204" pitchFamily="18" charset="0"/>
                <a:ea typeface="Cambria" panose="02040503050406030204" pitchFamily="18" charset="0"/>
              </a:rPr>
              <a:t>consider Jesus, the apostle and high priest of our confession, who was faithful to him who appointed him…</a:t>
            </a:r>
            <a:r>
              <a:rPr lang="en-US" dirty="0"/>
              <a:t>”</a:t>
            </a:r>
          </a:p>
          <a:p>
            <a:pPr lvl="1"/>
            <a:r>
              <a:rPr lang="en-US" dirty="0"/>
              <a:t>Abraham in the verses that follow (Heb 6:13–15)</a:t>
            </a:r>
          </a:p>
          <a:p>
            <a:pPr lvl="1"/>
            <a:r>
              <a:rPr lang="en-US" dirty="0"/>
              <a:t>The great host of the faithful that he lists in the “hall of faith” in Hebrews 11.</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Guthrie, George H.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NIV Application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a:t>
            </a:r>
            <a:r>
              <a:rPr lang="en-US" dirty="0"/>
              <a:t>223</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734148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7381162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fontScale="92500" lnSpcReduction="20000"/>
          </a:bodyPr>
          <a:lstStyle/>
          <a:p>
            <a:r>
              <a:rPr lang="en-US" dirty="0"/>
              <a:t>One of the lessons that come out of the description of the unsaved people in Heb 6:4-8 is that participation in the Christian community does not necessarily equal genuine salvation. How might an understanding of this principle affect the way that you interact with other church members? </a:t>
            </a:r>
          </a:p>
          <a:p>
            <a:r>
              <a:rPr lang="en-US" dirty="0"/>
              <a:t>On one hand, we must accept one another’s profession of faith at face value, unless given reason to think otherwise. But on the other hand, when we compare a passage like Heb 6:4-8 with what Jesus says in Mat 7:21-23 about those who on the Day of Judgment are shocked to find that they don’t have the relationship with Jesus that they thought they had, we realize that all of us have the potential to be self-deceived about our true spiritual state. </a:t>
            </a:r>
          </a:p>
          <a:p>
            <a:r>
              <a:rPr lang="en-US" dirty="0"/>
              <a:t>When seeking to have spiritual assurance about our own salvation or the salvation of others, what should we be looking for? What, according to our text, constitutes evidence of a </a:t>
            </a:r>
            <a:r>
              <a:rPr lang="en-US" b="1" i="1" dirty="0"/>
              <a:t>genuine</a:t>
            </a:r>
            <a:r>
              <a:rPr lang="en-US" dirty="0"/>
              <a:t> faith – whether it be our own faith or the faith of others?</a:t>
            </a:r>
          </a:p>
          <a:p>
            <a:pPr lvl="0"/>
            <a:endParaRPr lang="en-US" dirty="0"/>
          </a:p>
        </p:txBody>
      </p:sp>
    </p:spTree>
    <p:extLst>
      <p:ext uri="{BB962C8B-B14F-4D97-AF65-F5344CB8AC3E}">
        <p14:creationId xmlns:p14="http://schemas.microsoft.com/office/powerpoint/2010/main" val="33438453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t>Jesus Is Better – Don’t Apostatize (5:11-6:20)</a:t>
            </a:r>
          </a:p>
          <a:p>
            <a:pPr marL="1028700" lvl="1" indent="-571500">
              <a:buFont typeface="+mj-lt"/>
              <a:buAutoNum type="alphaUcPeriod"/>
            </a:pPr>
            <a:r>
              <a:rPr lang="en-US" dirty="0">
                <a:solidFill>
                  <a:schemeClr val="tx1">
                    <a:lumMod val="50000"/>
                    <a:lumOff val="50000"/>
                  </a:schemeClr>
                </a:solidFill>
              </a:rPr>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15512227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lnSpcReduction="10000"/>
          </a:bodyPr>
          <a:lstStyle/>
          <a:p>
            <a:pPr marL="571500" indent="-571500">
              <a:buFont typeface="+mj-lt"/>
              <a:buAutoNum type="alphaUcPeriod" startAt="3"/>
            </a:pPr>
            <a:r>
              <a:rPr lang="en-US" sz="4000" b="1" dirty="0"/>
              <a:t>Jesus Is Better – Don’t Apostatize (5:11-6:20)</a:t>
            </a:r>
          </a:p>
          <a:p>
            <a:pPr marL="1028700" lvl="1" indent="-571500">
              <a:buFont typeface="+mj-lt"/>
              <a:buAutoNum type="arabicPeriod"/>
            </a:pPr>
            <a:r>
              <a:rPr lang="en-US" sz="3600" b="1" dirty="0"/>
              <a:t>Warning (5:11-6:8)</a:t>
            </a:r>
          </a:p>
          <a:p>
            <a:pPr marL="1485900" lvl="2" indent="-571500">
              <a:buFont typeface="+mj-lt"/>
              <a:buAutoNum type="alphaLcPeriod"/>
            </a:pPr>
            <a:r>
              <a:rPr lang="en-US" sz="3200" dirty="0">
                <a:solidFill>
                  <a:schemeClr val="tx1">
                    <a:lumMod val="50000"/>
                    <a:lumOff val="50000"/>
                  </a:schemeClr>
                </a:solidFill>
              </a:rPr>
              <a:t>The Present Problem With His Readers (5:11–6:3) </a:t>
            </a:r>
          </a:p>
          <a:p>
            <a:pPr marL="1485900" lvl="2" indent="-571500">
              <a:buFont typeface="+mj-lt"/>
              <a:buAutoNum type="alphaLcPeriod"/>
            </a:pPr>
            <a:r>
              <a:rPr lang="en-US" sz="3200" dirty="0"/>
              <a:t>The Danger of Falling Away from the Christian Faith (6:4–8)</a:t>
            </a:r>
          </a:p>
          <a:p>
            <a:pPr marL="1028700" lvl="1" indent="-571500">
              <a:buFont typeface="+mj-lt"/>
              <a:buAutoNum type="arabicPeriod"/>
            </a:pPr>
            <a:r>
              <a:rPr lang="en-US" sz="3600" b="1" dirty="0"/>
              <a:t>Assurance (6:9-6:20)</a:t>
            </a:r>
          </a:p>
          <a:p>
            <a:pPr marL="1485900" lvl="2" indent="-571500">
              <a:buFont typeface="+mj-lt"/>
              <a:buAutoNum type="alphaLcPeriod"/>
            </a:pPr>
            <a:r>
              <a:rPr lang="en-US" sz="3200" dirty="0"/>
              <a:t>The Author’s Confidence In and Desire for His Readers (6:9–12) </a:t>
            </a:r>
          </a:p>
          <a:p>
            <a:pPr marL="1485900" lvl="2" indent="-571500">
              <a:buFont typeface="+mj-lt"/>
              <a:buAutoNum type="alphaLcPeriod"/>
            </a:pPr>
            <a:r>
              <a:rPr lang="en-US" sz="3200" dirty="0">
                <a:solidFill>
                  <a:schemeClr val="tx1">
                    <a:lumMod val="50000"/>
                    <a:lumOff val="50000"/>
                  </a:schemeClr>
                </a:solidFill>
              </a:rPr>
              <a:t>God’s Promise Is Our Basis of for Hope (6:13–20)</a:t>
            </a:r>
          </a:p>
          <a:p>
            <a:pPr marL="571500" indent="-571500">
              <a:buFont typeface="+mj-lt"/>
              <a:buAutoNum type="alphaUcPeriod" startAt="3"/>
            </a:pPr>
            <a:endParaRPr lang="en-US" dirty="0"/>
          </a:p>
        </p:txBody>
      </p:sp>
    </p:spTree>
    <p:extLst>
      <p:ext uri="{BB962C8B-B14F-4D97-AF65-F5344CB8AC3E}">
        <p14:creationId xmlns:p14="http://schemas.microsoft.com/office/powerpoint/2010/main" val="42028317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0"/>
            <a:ext cx="9144000" cy="1377488"/>
          </a:xfrm>
        </p:spPr>
        <p:txBody>
          <a:bodyPr/>
          <a:lstStyle/>
          <a:p>
            <a:r>
              <a:rPr lang="en-US" dirty="0">
                <a:solidFill>
                  <a:srgbClr val="002060"/>
                </a:solidFill>
              </a:rPr>
              <a:t>The Danger of Falling Away from the Christian Faith (6:4–8) </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448128"/>
            <a:ext cx="8398352" cy="5368666"/>
          </a:xfrm>
        </p:spPr>
        <p:txBody>
          <a:bodyPr>
            <a:normAutofit fontScale="92500" lnSpcReduction="10000"/>
          </a:bodyPr>
          <a:lstStyle/>
          <a:p>
            <a:pPr marL="173038" indent="-173038">
              <a:buNone/>
            </a:pPr>
            <a:r>
              <a:rPr lang="en-US" baseline="30000" dirty="0">
                <a:latin typeface="Candara" panose="020E0502030303020204" pitchFamily="34" charset="0"/>
                <a:ea typeface="Cambria" panose="02040503050406030204" pitchFamily="18" charset="0"/>
              </a:rPr>
              <a:t>4</a:t>
            </a:r>
            <a:r>
              <a:rPr lang="en-US" i="1" dirty="0">
                <a:solidFill>
                  <a:srgbClr val="000099"/>
                </a:solidFill>
                <a:latin typeface="Cambria" panose="02040503050406030204" pitchFamily="18" charset="0"/>
                <a:ea typeface="Cambria" panose="02040503050406030204" pitchFamily="18" charset="0"/>
              </a:rPr>
              <a:t> For it is impossible, in the case of those who have once been enlightened, who have tasted the heavenly gift, and have shared in the Holy Spirit, </a:t>
            </a:r>
            <a:r>
              <a:rPr lang="en-US" baseline="30000" dirty="0">
                <a:latin typeface="Candara" panose="020E0502030303020204" pitchFamily="34" charset="0"/>
                <a:ea typeface="Cambria" panose="02040503050406030204" pitchFamily="18" charset="0"/>
              </a:rPr>
              <a:t>5</a:t>
            </a:r>
            <a:r>
              <a:rPr lang="en-US" i="1" dirty="0">
                <a:solidFill>
                  <a:srgbClr val="000099"/>
                </a:solidFill>
                <a:latin typeface="Cambria" panose="02040503050406030204" pitchFamily="18" charset="0"/>
                <a:ea typeface="Cambria" panose="02040503050406030204" pitchFamily="18" charset="0"/>
              </a:rPr>
              <a:t> and have tasted the goodness of the word of God and the powers of the age to come, </a:t>
            </a:r>
            <a:r>
              <a:rPr lang="en-US" baseline="30000" dirty="0">
                <a:latin typeface="Candara" panose="020E0502030303020204" pitchFamily="34" charset="0"/>
                <a:ea typeface="Cambria" panose="02040503050406030204" pitchFamily="18" charset="0"/>
              </a:rPr>
              <a:t>6</a:t>
            </a:r>
            <a:r>
              <a:rPr lang="en-US" i="1" dirty="0">
                <a:solidFill>
                  <a:srgbClr val="000099"/>
                </a:solidFill>
                <a:latin typeface="Cambria" panose="02040503050406030204" pitchFamily="18" charset="0"/>
                <a:ea typeface="Cambria" panose="02040503050406030204" pitchFamily="18" charset="0"/>
              </a:rPr>
              <a:t> and then have fallen away, to restore them again to repentance, since they are crucifying once again the Son of God to their own harm and holding him up to contempt. </a:t>
            </a:r>
            <a:r>
              <a:rPr lang="en-US" baseline="30000" dirty="0">
                <a:latin typeface="Candara" panose="020E0502030303020204" pitchFamily="34" charset="0"/>
                <a:ea typeface="Cambria" panose="02040503050406030204" pitchFamily="18" charset="0"/>
              </a:rPr>
              <a:t>7</a:t>
            </a:r>
            <a:r>
              <a:rPr lang="en-US" i="1" dirty="0">
                <a:solidFill>
                  <a:srgbClr val="000099"/>
                </a:solidFill>
                <a:latin typeface="Cambria" panose="02040503050406030204" pitchFamily="18" charset="0"/>
                <a:ea typeface="Cambria" panose="02040503050406030204" pitchFamily="18" charset="0"/>
              </a:rPr>
              <a:t> For land that has drunk the rain that often falls on it, and produces a crop useful to those for whose sake it is cultivated, receives a blessing from God. </a:t>
            </a:r>
            <a:r>
              <a:rPr lang="en-US" baseline="30000" dirty="0">
                <a:latin typeface="Candara" panose="020E0502030303020204" pitchFamily="34" charset="0"/>
                <a:ea typeface="Cambria" panose="02040503050406030204" pitchFamily="18" charset="0"/>
              </a:rPr>
              <a:t>8</a:t>
            </a:r>
            <a:r>
              <a:rPr lang="en-US" i="1" dirty="0">
                <a:solidFill>
                  <a:srgbClr val="000099"/>
                </a:solidFill>
                <a:latin typeface="Cambria" panose="02040503050406030204" pitchFamily="18" charset="0"/>
                <a:ea typeface="Cambria" panose="02040503050406030204" pitchFamily="18" charset="0"/>
              </a:rPr>
              <a:t> But if it bears thorns and thistles, it is worthless and near to being cursed, and its end is to be burned.</a:t>
            </a:r>
          </a:p>
        </p:txBody>
      </p:sp>
    </p:spTree>
    <p:extLst>
      <p:ext uri="{BB962C8B-B14F-4D97-AF65-F5344CB8AC3E}">
        <p14:creationId xmlns:p14="http://schemas.microsoft.com/office/powerpoint/2010/main" val="155362236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455977"/>
          </a:xfrm>
        </p:spPr>
        <p:txBody>
          <a:bodyPr/>
          <a:lstStyle/>
          <a:p>
            <a:r>
              <a:rPr lang="en-US" dirty="0">
                <a:solidFill>
                  <a:srgbClr val="002060"/>
                </a:solidFill>
              </a:rPr>
              <a:t>The Author’s Confidence In and Desire for His Readers (6:9–12) </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624728"/>
            <a:ext cx="8398352" cy="5192065"/>
          </a:xfrm>
        </p:spPr>
        <p:txBody>
          <a:bodyPr>
            <a:normAutofit/>
          </a:bodyPr>
          <a:lstStyle/>
          <a:p>
            <a:pPr marL="173038" indent="-173038">
              <a:buNone/>
            </a:pPr>
            <a:r>
              <a:rPr lang="en-US" baseline="30000" dirty="0">
                <a:latin typeface="Candara" panose="020E0502030303020204" pitchFamily="34" charset="0"/>
                <a:ea typeface="Cambria" panose="02040503050406030204" pitchFamily="18" charset="0"/>
              </a:rPr>
              <a:t>9</a:t>
            </a:r>
            <a:r>
              <a:rPr lang="en-US" i="1" dirty="0">
                <a:solidFill>
                  <a:srgbClr val="000099"/>
                </a:solidFill>
                <a:latin typeface="Cambria" panose="02040503050406030204" pitchFamily="18" charset="0"/>
                <a:ea typeface="Cambria" panose="02040503050406030204" pitchFamily="18" charset="0"/>
              </a:rPr>
              <a:t> Though we speak in this way, yet in your case, beloved, we feel sure of better things--things that belong to salvation. </a:t>
            </a:r>
            <a:r>
              <a:rPr lang="en-US" baseline="30000" dirty="0">
                <a:latin typeface="Candara" panose="020E0502030303020204" pitchFamily="34" charset="0"/>
                <a:ea typeface="Cambria" panose="02040503050406030204" pitchFamily="18" charset="0"/>
              </a:rPr>
              <a:t>10</a:t>
            </a:r>
            <a:r>
              <a:rPr lang="en-US" i="1" dirty="0">
                <a:solidFill>
                  <a:srgbClr val="000099"/>
                </a:solidFill>
                <a:latin typeface="Cambria" panose="02040503050406030204" pitchFamily="18" charset="0"/>
                <a:ea typeface="Cambria" panose="02040503050406030204" pitchFamily="18" charset="0"/>
              </a:rPr>
              <a:t> For God is not unjust so as to overlook your work and the love that you have shown for his name in serving the saints, as you still do. </a:t>
            </a:r>
            <a:r>
              <a:rPr lang="en-US"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And we desire each one of you to show the same earnestness to have the full assurance of hope until the end, </a:t>
            </a:r>
            <a:r>
              <a:rPr lang="en-US"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so that you may not be sluggish, but imitators of those who through faith and patience inherit the promises.</a:t>
            </a:r>
          </a:p>
        </p:txBody>
      </p:sp>
    </p:spTree>
    <p:extLst>
      <p:ext uri="{BB962C8B-B14F-4D97-AF65-F5344CB8AC3E}">
        <p14:creationId xmlns:p14="http://schemas.microsoft.com/office/powerpoint/2010/main" val="22883980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417924"/>
          </a:xfrm>
        </p:spPr>
        <p:txBody>
          <a:bodyPr/>
          <a:lstStyle/>
          <a:p>
            <a:r>
              <a:rPr lang="en-US" dirty="0">
                <a:solidFill>
                  <a:srgbClr val="002060"/>
                </a:solidFill>
              </a:rPr>
              <a:t>The Danger of Falling Away from the Christian Faith (6:4–8) </a:t>
            </a:r>
            <a:endParaRPr lang="en-US" sz="44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78347"/>
            <a:ext cx="8673064" cy="5317215"/>
          </a:xfrm>
        </p:spPr>
        <p:txBody>
          <a:bodyPr>
            <a:normAutofit fontScale="92500" lnSpcReduction="10000"/>
          </a:bodyPr>
          <a:lstStyle/>
          <a:p>
            <a:r>
              <a:rPr lang="en-US" dirty="0"/>
              <a:t>Last week I gave a high level overview of what I think this text is saying. </a:t>
            </a:r>
          </a:p>
          <a:p>
            <a:r>
              <a:rPr lang="en-US" dirty="0"/>
              <a:t>I then went on to show how the category of people the author is describing in this text ties into the wider theological framework of rest of this book, as well as the rest of scripture.</a:t>
            </a:r>
          </a:p>
          <a:p>
            <a:r>
              <a:rPr lang="en-US" dirty="0"/>
              <a:t>My conclusion was that the people described here are those who, though deeply involved in the Christian community at one point, did </a:t>
            </a:r>
            <a:r>
              <a:rPr lang="en-US" b="1" i="1" dirty="0"/>
              <a:t>not</a:t>
            </a:r>
            <a:r>
              <a:rPr lang="en-US" dirty="0"/>
              <a:t> have a </a:t>
            </a:r>
            <a:r>
              <a:rPr lang="en-US" b="1" i="1" dirty="0"/>
              <a:t>genuine saving faith</a:t>
            </a:r>
            <a:r>
              <a:rPr lang="en-US" dirty="0"/>
              <a:t>, as evidenced by the fact that they fell away (apostatized), which a genuine believer, by definition, cannot do (e.g., see Heb 3:6, 14)</a:t>
            </a:r>
          </a:p>
        </p:txBody>
      </p:sp>
    </p:spTree>
    <p:extLst>
      <p:ext uri="{BB962C8B-B14F-4D97-AF65-F5344CB8AC3E}">
        <p14:creationId xmlns:p14="http://schemas.microsoft.com/office/powerpoint/2010/main" val="23144772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417924"/>
          </a:xfrm>
        </p:spPr>
        <p:txBody>
          <a:bodyPr/>
          <a:lstStyle/>
          <a:p>
            <a:r>
              <a:rPr lang="en-US" dirty="0">
                <a:solidFill>
                  <a:srgbClr val="002060"/>
                </a:solidFill>
              </a:rPr>
              <a:t>The Danger of Falling Away from the Christian Faith (6:4–8) </a:t>
            </a:r>
            <a:endParaRPr lang="en-US" sz="4400" b="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78637" y="1478347"/>
            <a:ext cx="8673064" cy="5317215"/>
          </a:xfrm>
        </p:spPr>
        <p:txBody>
          <a:bodyPr>
            <a:normAutofit fontScale="92500" lnSpcReduction="20000"/>
          </a:bodyPr>
          <a:lstStyle/>
          <a:p>
            <a:r>
              <a:rPr lang="en-US" dirty="0"/>
              <a:t>This week, as I promised last week, I plan to go through this text verse by verse.</a:t>
            </a:r>
          </a:p>
          <a:p>
            <a:r>
              <a:rPr lang="en-US" dirty="0"/>
              <a:t>When we get to the portion of the text where the author lists five blessings received by a hypothetical group of people that he describes as eventually “</a:t>
            </a:r>
            <a:r>
              <a:rPr lang="en-US" i="1" dirty="0">
                <a:solidFill>
                  <a:srgbClr val="000099"/>
                </a:solidFill>
                <a:latin typeface="Cambria" panose="02040503050406030204" pitchFamily="18" charset="0"/>
                <a:ea typeface="Cambria" panose="02040503050406030204" pitchFamily="18" charset="0"/>
              </a:rPr>
              <a:t>falling away</a:t>
            </a:r>
            <a:r>
              <a:rPr lang="en-US" dirty="0"/>
              <a:t>”, one of the things I hope to show is that the blessings experienced by this group do </a:t>
            </a:r>
            <a:r>
              <a:rPr lang="en-US" b="1" i="1" dirty="0"/>
              <a:t>not</a:t>
            </a:r>
            <a:r>
              <a:rPr lang="en-US" dirty="0"/>
              <a:t> </a:t>
            </a:r>
            <a:r>
              <a:rPr lang="en-US" b="1" i="1" dirty="0"/>
              <a:t>require</a:t>
            </a:r>
            <a:r>
              <a:rPr lang="en-US" dirty="0"/>
              <a:t> us to believe that the people in this group were genuine Christians before they apostatized.</a:t>
            </a:r>
          </a:p>
          <a:p>
            <a:r>
              <a:rPr lang="en-US" dirty="0"/>
              <a:t>Furthermore, I hope to show that even in the </a:t>
            </a:r>
            <a:r>
              <a:rPr lang="en-US" b="1" i="1" dirty="0"/>
              <a:t>immediate context </a:t>
            </a:r>
            <a:r>
              <a:rPr lang="en-US" dirty="0"/>
              <a:t>of this passage, and </a:t>
            </a:r>
            <a:r>
              <a:rPr lang="en-US" b="1" i="1" dirty="0"/>
              <a:t>especially</a:t>
            </a:r>
            <a:r>
              <a:rPr lang="en-US" dirty="0"/>
              <a:t> in the next section, there are clear indications that the author does not intend for his readers to think that the hypothetical group of people he is describing had genuine salvation.</a:t>
            </a:r>
          </a:p>
        </p:txBody>
      </p:sp>
    </p:spTree>
    <p:extLst>
      <p:ext uri="{BB962C8B-B14F-4D97-AF65-F5344CB8AC3E}">
        <p14:creationId xmlns:p14="http://schemas.microsoft.com/office/powerpoint/2010/main" val="26237883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3"/>
            <a:ext cx="9144000" cy="1330390"/>
          </a:xfrm>
          <a:solidFill>
            <a:schemeClr val="bg1"/>
          </a:solidFill>
          <a:ln w="25400">
            <a:solidFill>
              <a:srgbClr val="000099"/>
            </a:solidFill>
          </a:ln>
        </p:spPr>
        <p:txBody>
          <a:bodyPr/>
          <a:lstStyle/>
          <a:p>
            <a:pPr marL="173038" lvl="0" algn="l">
              <a:spcBef>
                <a:spcPts val="1000"/>
              </a:spcBef>
              <a:buClr>
                <a:srgbClr val="000099"/>
              </a:buClr>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it is impossible, in the case of those who have once been enlightened, [etc.]…</a:t>
            </a:r>
            <a:r>
              <a:rPr lang="en-US" sz="2800" b="0" i="1" dirty="0">
                <a:effectLst/>
                <a:latin typeface="Cambria" panose="02040503050406030204" pitchFamily="18" charset="0"/>
                <a:ea typeface="Cambria" panose="02040503050406030204" pitchFamily="18" charset="0"/>
                <a:cs typeface="+mn-cs"/>
              </a:rPr>
              <a:t> </a:t>
            </a:r>
            <a:r>
              <a:rPr lang="en-US" sz="2800" b="0" baseline="30000" dirty="0">
                <a:solidFill>
                  <a:prstClr val="black"/>
                </a:solidFill>
                <a:effectLst/>
                <a:ea typeface="Cambria" panose="02040503050406030204" pitchFamily="18" charset="0"/>
              </a:rPr>
              <a:t>6a </a:t>
            </a:r>
            <a:r>
              <a:rPr lang="en-US" sz="2800" i="1" dirty="0">
                <a:effectLst/>
                <a:latin typeface="Cambria" panose="02040503050406030204" pitchFamily="18" charset="0"/>
                <a:ea typeface="Cambria" panose="02040503050406030204" pitchFamily="18" charset="0"/>
                <a:cs typeface="+mn-cs"/>
              </a:rPr>
              <a:t>and then have fallen away</a:t>
            </a:r>
            <a:r>
              <a:rPr lang="en-US" sz="2800" b="0" i="1" dirty="0">
                <a:effectLst/>
                <a:latin typeface="Cambria" panose="02040503050406030204" pitchFamily="18" charset="0"/>
                <a:ea typeface="Cambria" panose="02040503050406030204" pitchFamily="18" charset="0"/>
                <a:cs typeface="+mn-cs"/>
              </a:rPr>
              <a:t>, </a:t>
            </a:r>
            <a:r>
              <a:rPr lang="en-US" sz="2800" i="1" dirty="0">
                <a:effectLst/>
                <a:latin typeface="Cambria" panose="02040503050406030204" pitchFamily="18" charset="0"/>
                <a:ea typeface="Cambria" panose="02040503050406030204" pitchFamily="18" charset="0"/>
                <a:cs typeface="+mn-cs"/>
              </a:rPr>
              <a:t>to restore them again to repentance</a:t>
            </a:r>
            <a:r>
              <a:rPr lang="en-US" sz="2800" b="0" i="1" dirty="0">
                <a:effectLst/>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49277" y="1542314"/>
            <a:ext cx="8421900" cy="4946353"/>
          </a:xfrm>
        </p:spPr>
        <p:txBody>
          <a:bodyPr>
            <a:normAutofit fontScale="92500"/>
          </a:bodyPr>
          <a:lstStyle/>
          <a:p>
            <a:r>
              <a:rPr lang="en-US" dirty="0"/>
              <a:t>The “</a:t>
            </a:r>
            <a:r>
              <a:rPr lang="en-US" i="1" dirty="0">
                <a:solidFill>
                  <a:srgbClr val="000099"/>
                </a:solidFill>
                <a:latin typeface="Cambria" panose="02040503050406030204" pitchFamily="18" charset="0"/>
                <a:ea typeface="Cambria" panose="02040503050406030204" pitchFamily="18" charset="0"/>
              </a:rPr>
              <a:t>for</a:t>
            </a:r>
            <a:r>
              <a:rPr lang="en-US" dirty="0"/>
              <a:t>” explains why it is </a:t>
            </a:r>
            <a:r>
              <a:rPr lang="en-US" b="1" i="1" dirty="0"/>
              <a:t>imperative</a:t>
            </a:r>
            <a:r>
              <a:rPr lang="en-US" dirty="0"/>
              <a:t> that the readers progress onto maturity and </a:t>
            </a:r>
            <a:r>
              <a:rPr lang="en-US" b="1" i="1" dirty="0"/>
              <a:t>not</a:t>
            </a:r>
            <a:r>
              <a:rPr lang="en-US" dirty="0"/>
              <a:t> remain </a:t>
            </a:r>
            <a:r>
              <a:rPr lang="en-US" b="1" i="1" dirty="0"/>
              <a:t>spiritual infants</a:t>
            </a:r>
            <a:r>
              <a:rPr lang="en-US" dirty="0"/>
              <a:t>, as he described them in the previous section – they are in danger of </a:t>
            </a:r>
            <a:r>
              <a:rPr lang="en-US" b="1" i="1" dirty="0"/>
              <a:t>apostasy</a:t>
            </a:r>
            <a:r>
              <a:rPr lang="en-US" dirty="0"/>
              <a:t>.</a:t>
            </a:r>
          </a:p>
          <a:p>
            <a:r>
              <a:rPr lang="en-US" dirty="0"/>
              <a:t>The readers were being persecuted and were growing weary and exhausted in the trials of the Christian life. The author sees they are at a crossroads.</a:t>
            </a:r>
          </a:p>
          <a:p>
            <a:r>
              <a:rPr lang="en-US" dirty="0"/>
              <a:t>He is concerned that if they turn away from Christ, there will be no future repentance for them.</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486</a:t>
            </a:r>
          </a:p>
        </p:txBody>
      </p:sp>
    </p:spTree>
    <p:extLst>
      <p:ext uri="{BB962C8B-B14F-4D97-AF65-F5344CB8AC3E}">
        <p14:creationId xmlns:p14="http://schemas.microsoft.com/office/powerpoint/2010/main" val="21002630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74924</TotalTime>
  <Words>3925</Words>
  <Application>Microsoft Office PowerPoint</Application>
  <PresentationFormat>On-screen Show (4:3)</PresentationFormat>
  <Paragraphs>141</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Danger of Falling Away from the Christian Faith (6:4–8) </vt:lpstr>
      <vt:lpstr>The Author’s Confidence In and Desire for His Readers (6:9–12) </vt:lpstr>
      <vt:lpstr>The Danger of Falling Away from the Christian Faith (6:4–8) </vt:lpstr>
      <vt:lpstr>The Danger of Falling Away from the Christian Faith (6:4–8) </vt:lpstr>
      <vt:lpstr>4 For it is impossible, in the case of those who have once been enlightened, [etc.]… 6a and then have fallen away, to restore them again to repentance…</vt:lpstr>
      <vt:lpstr>4 For it is impossible, in the case of those who have once been enlightened, [etc.]… 6a and then have fallen away, to restore them again to repentance…</vt:lpstr>
      <vt:lpstr>4 For it is impossible, in the case of those who have once been enlightened, who have tasted the heavenly gift, and have shared in the Holy Spirit</vt:lpstr>
      <vt:lpstr>4 For it is impossible, in the case of those who have once been enlightened, who have tasted the heavenly gift, and have shared in the Holy Spirit 5 and have tasted the goodness of the word of God and the powers of the age to come…</vt:lpstr>
      <vt:lpstr>4 For it is impossible, in the case of those who have once been enlightened, who have tasted the heavenly gift, and have shared in the Holy Spirit 5 and have tasted the goodness of the word of God and the powers of the age to come…</vt:lpstr>
      <vt:lpstr>4 For it is impossible, in the case of those who have once been enlightened, who have tasted the heavenly gift, and have shared in the Holy Spirit…</vt:lpstr>
      <vt:lpstr>4 For it is impossible, in the case of those who have once been enlightened, who have tasted the heavenly gift, and have shared in the Holy Spirit…</vt:lpstr>
      <vt:lpstr>4 For it is impossible, in the case of those who have once been enlightened, who have tasted the heavenly gift, and have shared in the Holy Spirit…</vt:lpstr>
      <vt:lpstr>4 For it is impossible… 6b to restore them again to repentance, since they are crucifying once again the Son of God to their own harm and holding him up to contempt.</vt:lpstr>
      <vt:lpstr>4 For it is impossible… 6b to restore them again to repentance, since they are crucifying once again the Son of God to their own harm and holding him up to contempt.</vt:lpstr>
      <vt:lpstr>4 For it is impossible… 6b to restore them again to repentance, since they are crucifying once again the Son of God to their own harm and holding him up to contempt.</vt:lpstr>
      <vt:lpstr>7 For land that has drunk the rain that often falls on it, and produces a crop useful to those for whose sake it is cultivated, receives a blessing from God. 8 But if it bears thorns and thistles, it is worthless and near to being cursed, and its end is to be burned.</vt:lpstr>
      <vt:lpstr>7 For land that has drunk the rain that often falls on it, and produces a crop useful to those for whose sake it is cultivated, receives a blessing from God. 8 But if it bears thorns and thistles, it is worthless and near to being cursed, and its end is to be burned.</vt:lpstr>
      <vt:lpstr>9 Though we speak in this way, yet in your case, beloved, we feel sure of better things--things that belong to salvation.</vt:lpstr>
      <vt:lpstr>9 Though we speak in this way, yet in your case, beloved, we feel sure of better things--things that belong to salvation.</vt:lpstr>
      <vt:lpstr>10 For God is not unjust so as to overlook your work and the love that you have shown for his name in serving the saints, as you still do. 11 And we desire each one of you to show the same earnestness to have the full assurance of hope until the end…</vt:lpstr>
      <vt:lpstr>12 so that you may not be sluggish, but imitators of those who through faith and patience inherit the promises.</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852</cp:revision>
  <cp:lastPrinted>2022-06-19T14:23:10Z</cp:lastPrinted>
  <dcterms:created xsi:type="dcterms:W3CDTF">2022-03-11T13:15:23Z</dcterms:created>
  <dcterms:modified xsi:type="dcterms:W3CDTF">2022-06-19T14:23:49Z</dcterms:modified>
</cp:coreProperties>
</file>