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000" r:id="rId3"/>
    <p:sldId id="5982" r:id="rId4"/>
    <p:sldId id="5983" r:id="rId5"/>
    <p:sldId id="5984" r:id="rId6"/>
    <p:sldId id="5985" r:id="rId7"/>
    <p:sldId id="6009" r:id="rId8"/>
    <p:sldId id="5986" r:id="rId9"/>
    <p:sldId id="5987" r:id="rId10"/>
    <p:sldId id="5988" r:id="rId11"/>
    <p:sldId id="5989" r:id="rId12"/>
    <p:sldId id="5990" r:id="rId13"/>
    <p:sldId id="5991" r:id="rId14"/>
    <p:sldId id="5992" r:id="rId15"/>
    <p:sldId id="6010" r:id="rId16"/>
    <p:sldId id="5993" r:id="rId17"/>
    <p:sldId id="5994" r:id="rId18"/>
    <p:sldId id="5995" r:id="rId19"/>
    <p:sldId id="5996" r:id="rId20"/>
    <p:sldId id="5997" r:id="rId21"/>
    <p:sldId id="5998" r:id="rId22"/>
    <p:sldId id="6002" r:id="rId23"/>
    <p:sldId id="6006" r:id="rId24"/>
    <p:sldId id="6001" r:id="rId25"/>
    <p:sldId id="6003" r:id="rId26"/>
    <p:sldId id="5999" r:id="rId27"/>
    <p:sldId id="6004" r:id="rId28"/>
    <p:sldId id="6005" r:id="rId29"/>
    <p:sldId id="6011" r:id="rId30"/>
    <p:sldId id="6007" r:id="rId31"/>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6/21/2022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6/21/2022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6/21/2022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6/21/2022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6/21/2022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6/21/2022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6/21/2022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6/21/2022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6/21/2022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6/21/2022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6/21/2022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6/21/2022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blogs.bible.org/the-tabernacle-of-moses-gods-heavenly-pattern-for-our-spiritual-transformation-part-iii-the-holy-place/"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blogs.bible.org/the-tabernacle-of-moses-gods-heavenly-pattern-for-our-spiritual-transformation-part-iii-the-holy-place/"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7.xml"/><Relationship Id="rId1" Type="http://schemas.openxmlformats.org/officeDocument/2006/relationships/themeOverride" Target="../theme/themeOverride3.xml"/><Relationship Id="rId4" Type="http://schemas.openxmlformats.org/officeDocument/2006/relationships/hyperlink" Target="https://www.weareteachers.com/moving-beyond-classroom-discussions/"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2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2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578152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0"/>
            <a:ext cx="9144000" cy="124012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13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 when God made a promise to Abraham,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since he had no one greater by whom to swear, he swore by himself</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saying, "Surely I will bless you and multiply you."</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39319" y="1424795"/>
            <a:ext cx="8865362" cy="4960308"/>
          </a:xfrm>
        </p:spPr>
        <p:txBody>
          <a:bodyPr>
            <a:normAutofit/>
          </a:bodyPr>
          <a:lstStyle/>
          <a:p>
            <a:r>
              <a:rPr lang="en-US" dirty="0"/>
              <a:t>The purpose here is to emphasize the </a:t>
            </a:r>
            <a:r>
              <a:rPr lang="en-US" b="1" i="1" dirty="0"/>
              <a:t>certainty</a:t>
            </a:r>
            <a:r>
              <a:rPr lang="en-US" dirty="0"/>
              <a:t> of God’s promise.</a:t>
            </a:r>
          </a:p>
          <a:p>
            <a:r>
              <a:rPr lang="en-US" dirty="0"/>
              <a:t>God took an oath to certify the promise to Abraham. But by </a:t>
            </a:r>
            <a:r>
              <a:rPr lang="en-US" b="1" i="1" dirty="0"/>
              <a:t>what</a:t>
            </a:r>
            <a:r>
              <a:rPr lang="en-US" dirty="0"/>
              <a:t> did God swear?</a:t>
            </a:r>
          </a:p>
          <a:p>
            <a:r>
              <a:rPr lang="en-US" dirty="0"/>
              <a:t>God can’t swear by anyone greater than himself, for there is no being in heaven or on earth greater than God. </a:t>
            </a:r>
          </a:p>
          <a:p>
            <a:r>
              <a:rPr lang="en-US" dirty="0"/>
              <a:t>Hence, God swore “</a:t>
            </a:r>
            <a:r>
              <a:rPr lang="en-US" i="1" dirty="0">
                <a:solidFill>
                  <a:srgbClr val="000099"/>
                </a:solidFill>
                <a:latin typeface="Cambria" panose="02040503050406030204" pitchFamily="18" charset="0"/>
                <a:ea typeface="Cambria" panose="02040503050406030204" pitchFamily="18" charset="0"/>
              </a:rPr>
              <a:t>by himself</a:t>
            </a:r>
            <a:r>
              <a:rPr lang="en-US" dirty="0"/>
              <a:t>”, since he couldn’t swear by any higher entity.</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198-199</a:t>
            </a:r>
          </a:p>
        </p:txBody>
      </p:sp>
    </p:spTree>
    <p:extLst>
      <p:ext uri="{BB962C8B-B14F-4D97-AF65-F5344CB8AC3E}">
        <p14:creationId xmlns:p14="http://schemas.microsoft.com/office/powerpoint/2010/main" val="173905045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1"/>
            <a:ext cx="9144000" cy="1558011"/>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13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 when God made a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promise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to Abraham, since he had no one greater by whom to swear, he swore by himself,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saying,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Surely I will bless you and multiply you.</a:t>
            </a:r>
            <a:r>
              <a:rPr lang="en-US" sz="2800" b="0" i="1" dirty="0">
                <a:effectLst/>
                <a:latin typeface="Cambria" panose="02040503050406030204" pitchFamily="18" charset="0"/>
                <a:ea typeface="Cambria" panose="02040503050406030204" pitchFamily="18" charset="0"/>
                <a:cs typeface="+mn-cs"/>
              </a:rPr>
              <a: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[Gen 22:17]</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39319" y="1620803"/>
            <a:ext cx="8865362" cy="4930654"/>
          </a:xfrm>
        </p:spPr>
        <p:txBody>
          <a:bodyPr>
            <a:normAutofit lnSpcReduction="10000"/>
          </a:bodyPr>
          <a:lstStyle/>
          <a:p>
            <a:r>
              <a:rPr lang="en-US" dirty="0"/>
              <a:t>The oath God swore to Abraham is cited here from Gen 22:17, where God assured Abraham that he would “</a:t>
            </a:r>
            <a:r>
              <a:rPr lang="en-US" i="1" dirty="0">
                <a:solidFill>
                  <a:srgbClr val="7030A0"/>
                </a:solidFill>
                <a:latin typeface="Cambria" panose="02040503050406030204" pitchFamily="18" charset="0"/>
                <a:ea typeface="Cambria" panose="02040503050406030204" pitchFamily="18" charset="0"/>
              </a:rPr>
              <a:t>bless</a:t>
            </a:r>
            <a:r>
              <a:rPr lang="en-US" dirty="0"/>
              <a:t>” him and “</a:t>
            </a:r>
            <a:r>
              <a:rPr lang="en-US" i="1" dirty="0">
                <a:solidFill>
                  <a:srgbClr val="7030A0"/>
                </a:solidFill>
                <a:latin typeface="Cambria" panose="02040503050406030204" pitchFamily="18" charset="0"/>
                <a:ea typeface="Cambria" panose="02040503050406030204" pitchFamily="18" charset="0"/>
              </a:rPr>
              <a:t>multiply</a:t>
            </a:r>
            <a:r>
              <a:rPr lang="en-US" dirty="0"/>
              <a:t>” his offspring.</a:t>
            </a:r>
          </a:p>
          <a:p>
            <a:r>
              <a:rPr lang="en-US" dirty="0"/>
              <a:t>This is no ordinary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promise</a:t>
            </a:r>
            <a:r>
              <a:rPr lang="en-US" dirty="0"/>
              <a:t>”, because God underscores it with an </a:t>
            </a:r>
            <a:r>
              <a:rPr lang="en-US" b="1" i="1" dirty="0"/>
              <a:t>oath</a:t>
            </a:r>
            <a:r>
              <a:rPr lang="en-US" dirty="0"/>
              <a:t>, and therefore the promise and the blessing will </a:t>
            </a:r>
            <a:r>
              <a:rPr lang="en-US" b="1" i="1" dirty="0"/>
              <a:t>certainly</a:t>
            </a:r>
            <a:r>
              <a:rPr lang="en-US" dirty="0"/>
              <a:t> come to pass.</a:t>
            </a:r>
          </a:p>
          <a:p>
            <a:r>
              <a:rPr lang="en-US" dirty="0"/>
              <a:t>God’s oath in Genesis 22 is </a:t>
            </a:r>
            <a:r>
              <a:rPr lang="en-US" b="1" i="1" dirty="0"/>
              <a:t>accompanied by </a:t>
            </a:r>
            <a:r>
              <a:rPr lang="en-US" dirty="0"/>
              <a:t>his deliverance of Isaac, which certifies that God will </a:t>
            </a:r>
            <a:r>
              <a:rPr lang="en-US" b="1" i="1" dirty="0"/>
              <a:t>indeed</a:t>
            </a:r>
            <a:r>
              <a:rPr lang="en-US" dirty="0"/>
              <a:t> bless Abraham and multiply his offspring through Isaac.</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198-199</a:t>
            </a:r>
          </a:p>
        </p:txBody>
      </p:sp>
    </p:spTree>
    <p:extLst>
      <p:ext uri="{BB962C8B-B14F-4D97-AF65-F5344CB8AC3E}">
        <p14:creationId xmlns:p14="http://schemas.microsoft.com/office/powerpoint/2010/main" val="172798175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0"/>
            <a:ext cx="9144000" cy="93009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thus Abraham, having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patiently</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waited</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obtained the promise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39319" y="1055681"/>
            <a:ext cx="8865362" cy="5432985"/>
          </a:xfrm>
        </p:spPr>
        <p:txBody>
          <a:bodyPr>
            <a:normAutofit fontScale="92500" lnSpcReduction="20000"/>
          </a:bodyPr>
          <a:lstStyle/>
          <a:p>
            <a:r>
              <a:rPr lang="en-US" dirty="0"/>
              <a:t>Verse 15 </a:t>
            </a:r>
            <a:r>
              <a:rPr lang="en-US" b="1" i="1" dirty="0"/>
              <a:t>seems</a:t>
            </a:r>
            <a:r>
              <a:rPr lang="en-US" dirty="0"/>
              <a:t> to interrupt the flow of the argument. Verses 13-14 emphasize the </a:t>
            </a:r>
            <a:r>
              <a:rPr lang="en-US" b="1" i="1" dirty="0"/>
              <a:t>certainty</a:t>
            </a:r>
            <a:r>
              <a:rPr lang="en-US" dirty="0"/>
              <a:t> of God’s promise, because he </a:t>
            </a:r>
            <a:r>
              <a:rPr lang="en-US" b="1" i="1" dirty="0"/>
              <a:t>swore</a:t>
            </a:r>
            <a:r>
              <a:rPr lang="en-US" dirty="0"/>
              <a:t> to Abraham he would bless him.</a:t>
            </a:r>
          </a:p>
          <a:p>
            <a:r>
              <a:rPr lang="en-US" dirty="0"/>
              <a:t>So we </a:t>
            </a:r>
            <a:r>
              <a:rPr lang="en-US" b="1" i="1" dirty="0"/>
              <a:t>expect</a:t>
            </a:r>
            <a:r>
              <a:rPr lang="en-US" dirty="0"/>
              <a:t> the author to say, therefore, that the promise is </a:t>
            </a:r>
            <a:r>
              <a:rPr lang="en-US" b="1" i="1" dirty="0"/>
              <a:t>guaranteed</a:t>
            </a:r>
            <a:r>
              <a:rPr lang="en-US" dirty="0"/>
              <a:t> by virtue of the promise of God.</a:t>
            </a:r>
          </a:p>
          <a:p>
            <a:r>
              <a:rPr lang="en-US" b="1" i="1" dirty="0"/>
              <a:t>Instead</a:t>
            </a:r>
            <a:r>
              <a:rPr lang="en-US" dirty="0"/>
              <a:t> the text turns to the </a:t>
            </a:r>
            <a:r>
              <a:rPr lang="en-US" b="1" i="1" dirty="0"/>
              <a:t>response</a:t>
            </a:r>
            <a:r>
              <a:rPr lang="en-US" dirty="0"/>
              <a:t> of Abraham, affirming that he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obtained the promise</a:t>
            </a:r>
            <a:r>
              <a:rPr lang="en-US" dirty="0"/>
              <a:t>” because he “</a:t>
            </a:r>
            <a:r>
              <a:rPr lang="en-US" i="1" dirty="0">
                <a:solidFill>
                  <a:srgbClr val="000099"/>
                </a:solidFill>
                <a:latin typeface="Cambria" panose="02040503050406030204" pitchFamily="18" charset="0"/>
                <a:ea typeface="Cambria" panose="02040503050406030204" pitchFamily="18" charset="0"/>
              </a:rPr>
              <a:t>patiently waited</a:t>
            </a:r>
            <a:r>
              <a:rPr lang="en-US" b="1" i="1" dirty="0"/>
              <a:t>”</a:t>
            </a:r>
            <a:r>
              <a:rPr lang="en-US" dirty="0"/>
              <a:t>. </a:t>
            </a:r>
          </a:p>
          <a:p>
            <a:r>
              <a:rPr lang="en-US" dirty="0"/>
              <a:t>What is the author up to here?</a:t>
            </a:r>
          </a:p>
          <a:p>
            <a:r>
              <a:rPr lang="en-US" dirty="0"/>
              <a:t>Abraham received a “</a:t>
            </a:r>
            <a:r>
              <a:rPr lang="en-US" i="1" dirty="0">
                <a:solidFill>
                  <a:srgbClr val="000099"/>
                </a:solidFill>
                <a:latin typeface="Cambria" panose="02040503050406030204" pitchFamily="18" charset="0"/>
                <a:ea typeface="Cambria" panose="02040503050406030204" pitchFamily="18" charset="0"/>
              </a:rPr>
              <a:t>promise</a:t>
            </a:r>
            <a:r>
              <a:rPr lang="en-US" dirty="0"/>
              <a:t>” of land, offspring, and blessing in Gen 12:1-3, but </a:t>
            </a:r>
            <a:r>
              <a:rPr lang="en-US" b="1" i="1" dirty="0"/>
              <a:t>many years </a:t>
            </a:r>
            <a:r>
              <a:rPr lang="en-US" dirty="0"/>
              <a:t>passed before </a:t>
            </a:r>
            <a:r>
              <a:rPr lang="en-US" b="1" i="1" dirty="0"/>
              <a:t>even one </a:t>
            </a:r>
            <a:r>
              <a:rPr lang="en-US" dirty="0"/>
              <a:t>aspect of that “</a:t>
            </a:r>
            <a:r>
              <a:rPr lang="en-US" i="1" dirty="0">
                <a:solidFill>
                  <a:srgbClr val="000099"/>
                </a:solidFill>
                <a:latin typeface="Cambria" panose="02040503050406030204" pitchFamily="18" charset="0"/>
                <a:ea typeface="Cambria" panose="02040503050406030204" pitchFamily="18" charset="0"/>
              </a:rPr>
              <a:t>promise</a:t>
            </a:r>
            <a:r>
              <a:rPr lang="en-US" dirty="0"/>
              <a:t>” was fulfilled: that is, the </a:t>
            </a:r>
            <a:r>
              <a:rPr lang="en-US" b="1" i="1" dirty="0"/>
              <a:t>birth of Isaac</a:t>
            </a:r>
            <a:r>
              <a:rPr lang="en-US" dirty="0"/>
              <a:t>.</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198-199</a:t>
            </a:r>
          </a:p>
        </p:txBody>
      </p:sp>
    </p:spTree>
    <p:extLst>
      <p:ext uri="{BB962C8B-B14F-4D97-AF65-F5344CB8AC3E}">
        <p14:creationId xmlns:p14="http://schemas.microsoft.com/office/powerpoint/2010/main" val="320411180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0"/>
            <a:ext cx="9144000" cy="93009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thus Abraham,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having patiently waited, obtained the promise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39319" y="1055681"/>
            <a:ext cx="8865362" cy="5432985"/>
          </a:xfrm>
        </p:spPr>
        <p:txBody>
          <a:bodyPr>
            <a:normAutofit/>
          </a:bodyPr>
          <a:lstStyle/>
          <a:p>
            <a:r>
              <a:rPr lang="en-US" dirty="0"/>
              <a:t>What the author emphasizes here is Abraham’s </a:t>
            </a:r>
            <a:r>
              <a:rPr lang="en-US" b="1" i="1" dirty="0"/>
              <a:t>patience</a:t>
            </a:r>
            <a:r>
              <a:rPr lang="en-US" dirty="0"/>
              <a:t> – how he </a:t>
            </a:r>
            <a:r>
              <a:rPr lang="en-US" b="1" i="1" dirty="0"/>
              <a:t>endured in faith</a:t>
            </a:r>
            <a:r>
              <a:rPr lang="en-US" dirty="0"/>
              <a:t> as the years passed.</a:t>
            </a:r>
          </a:p>
          <a:p>
            <a:r>
              <a:rPr lang="en-US" dirty="0"/>
              <a:t>How often it must have seemed as if the promise would not be realized, for Isaac was a </a:t>
            </a:r>
            <a:r>
              <a:rPr lang="en-US" b="1" i="1" dirty="0"/>
              <a:t>long time </a:t>
            </a:r>
            <a:r>
              <a:rPr lang="en-US" dirty="0"/>
              <a:t>coming, and then after he arrived, God asked Abraham to sacrifice him!</a:t>
            </a:r>
          </a:p>
          <a:p>
            <a:r>
              <a:rPr lang="en-US" dirty="0"/>
              <a:t>The author wants his readers to </a:t>
            </a:r>
            <a:r>
              <a:rPr lang="en-US" b="1" i="1" dirty="0"/>
              <a:t>imitate</a:t>
            </a:r>
            <a:r>
              <a:rPr lang="en-US" dirty="0"/>
              <a:t> Abraham (cf. verse 12 where he exhorts them to be “</a:t>
            </a:r>
            <a:r>
              <a:rPr lang="en-US" b="1" i="1" dirty="0">
                <a:solidFill>
                  <a:srgbClr val="000099"/>
                </a:solidFill>
                <a:latin typeface="Cambria" panose="02040503050406030204" pitchFamily="18" charset="0"/>
                <a:ea typeface="Cambria" panose="02040503050406030204" pitchFamily="18" charset="0"/>
              </a:rPr>
              <a:t>imitators</a:t>
            </a:r>
            <a:r>
              <a:rPr lang="en-US" i="1" dirty="0">
                <a:solidFill>
                  <a:srgbClr val="000099"/>
                </a:solidFill>
                <a:latin typeface="Cambria" panose="02040503050406030204" pitchFamily="18" charset="0"/>
                <a:ea typeface="Cambria" panose="02040503050406030204" pitchFamily="18" charset="0"/>
              </a:rPr>
              <a:t> of those who through faith and </a:t>
            </a:r>
            <a:r>
              <a:rPr lang="en-US" b="1" i="1" dirty="0">
                <a:solidFill>
                  <a:srgbClr val="000099"/>
                </a:solidFill>
                <a:latin typeface="Cambria" panose="02040503050406030204" pitchFamily="18" charset="0"/>
                <a:ea typeface="Cambria" panose="02040503050406030204" pitchFamily="18" charset="0"/>
              </a:rPr>
              <a:t>patience</a:t>
            </a:r>
            <a:r>
              <a:rPr lang="en-US" i="1" dirty="0">
                <a:solidFill>
                  <a:srgbClr val="000099"/>
                </a:solidFill>
                <a:latin typeface="Cambria" panose="02040503050406030204" pitchFamily="18" charset="0"/>
                <a:ea typeface="Cambria" panose="02040503050406030204" pitchFamily="18" charset="0"/>
              </a:rPr>
              <a:t> inherit the </a:t>
            </a:r>
            <a:r>
              <a:rPr lang="en-US" b="1" i="1" dirty="0">
                <a:solidFill>
                  <a:srgbClr val="000099"/>
                </a:solidFill>
                <a:latin typeface="Cambria" panose="02040503050406030204" pitchFamily="18" charset="0"/>
                <a:ea typeface="Cambria" panose="02040503050406030204" pitchFamily="18" charset="0"/>
              </a:rPr>
              <a:t>promises.</a:t>
            </a:r>
            <a:r>
              <a:rPr lang="en-US" dirty="0"/>
              <a:t>”).</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200-201</a:t>
            </a:r>
          </a:p>
        </p:txBody>
      </p:sp>
    </p:spTree>
    <p:extLst>
      <p:ext uri="{BB962C8B-B14F-4D97-AF65-F5344CB8AC3E}">
        <p14:creationId xmlns:p14="http://schemas.microsoft.com/office/powerpoint/2010/main" val="312745186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0"/>
            <a:ext cx="9144000" cy="93009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thus Abraham,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having patiently waited, obtained the promise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39319" y="1055681"/>
            <a:ext cx="8865362" cy="5432985"/>
          </a:xfrm>
        </p:spPr>
        <p:txBody>
          <a:bodyPr>
            <a:normAutofit/>
          </a:bodyPr>
          <a:lstStyle/>
          <a:p>
            <a:r>
              <a:rPr lang="en-US" dirty="0"/>
              <a:t>The circumstances and sufferings of life can sometimes make it seem as if God’s promises are a charade – that they are disconnected from reality.</a:t>
            </a:r>
          </a:p>
          <a:p>
            <a:r>
              <a:rPr lang="en-US" dirty="0"/>
              <a:t>But Abraham faced the </a:t>
            </a:r>
            <a:r>
              <a:rPr lang="en-US" b="1" i="1" dirty="0"/>
              <a:t>same</a:t>
            </a:r>
            <a:r>
              <a:rPr lang="en-US" dirty="0"/>
              <a:t> temptation as the readers, for </a:t>
            </a:r>
            <a:r>
              <a:rPr lang="en-US" b="1" i="1" dirty="0"/>
              <a:t>he too </a:t>
            </a:r>
            <a:r>
              <a:rPr lang="en-US" dirty="0"/>
              <a:t>was tempted to think that God’s promise would not come true.</a:t>
            </a:r>
          </a:p>
          <a:p>
            <a:r>
              <a:rPr lang="en-US" b="1" i="1" dirty="0"/>
              <a:t>Like Abraham </a:t>
            </a:r>
            <a:r>
              <a:rPr lang="en-US" dirty="0"/>
              <a:t>they should </a:t>
            </a:r>
            <a:r>
              <a:rPr lang="en-US" b="1" dirty="0"/>
              <a:t>continue</a:t>
            </a:r>
            <a:r>
              <a:rPr lang="en-US" dirty="0"/>
              <a:t> to believe even when  their situation makes it seem as though God’s promise will </a:t>
            </a:r>
            <a:r>
              <a:rPr lang="en-US" b="1" i="1" dirty="0"/>
              <a:t>not</a:t>
            </a:r>
            <a:r>
              <a:rPr lang="en-US" dirty="0"/>
              <a:t> come true. </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200-201</a:t>
            </a:r>
          </a:p>
        </p:txBody>
      </p:sp>
    </p:spTree>
    <p:extLst>
      <p:ext uri="{BB962C8B-B14F-4D97-AF65-F5344CB8AC3E}">
        <p14:creationId xmlns:p14="http://schemas.microsoft.com/office/powerpoint/2010/main" val="409520140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0"/>
            <a:ext cx="9144000" cy="93009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thus Abraham,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having patiently waited, obtained the promise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16753" y="984285"/>
            <a:ext cx="8910494" cy="5227384"/>
          </a:xfrm>
        </p:spPr>
        <p:txBody>
          <a:bodyPr>
            <a:normAutofit fontScale="92500" lnSpcReduction="20000"/>
          </a:bodyPr>
          <a:lstStyle/>
          <a:p>
            <a:r>
              <a:rPr lang="en-US" dirty="0"/>
              <a:t>So here we see the connection between verses 13-14 and verse 15: the readers should be patient, but their patience should be </a:t>
            </a:r>
            <a:r>
              <a:rPr lang="en-US" b="1" i="1" dirty="0"/>
              <a:t>founded</a:t>
            </a:r>
            <a:r>
              <a:rPr lang="en-US" dirty="0"/>
              <a:t> on the </a:t>
            </a:r>
            <a:r>
              <a:rPr lang="en-US" b="1" i="1" dirty="0"/>
              <a:t>promise of God</a:t>
            </a:r>
            <a:r>
              <a:rPr lang="en-US" dirty="0"/>
              <a:t>, a promise that will </a:t>
            </a:r>
            <a:r>
              <a:rPr lang="en-US" b="1" i="1" dirty="0"/>
              <a:t>not</a:t>
            </a:r>
            <a:r>
              <a:rPr lang="en-US" dirty="0"/>
              <a:t> be broken.</a:t>
            </a:r>
            <a:r>
              <a:rPr kumimoji="0" lang="en-US" sz="3200" b="0" i="0" u="none" strike="noStrike" kern="1200" cap="none" spc="0" normalizeH="0" baseline="30000" noProof="0" dirty="0">
                <a:ln>
                  <a:noFill/>
                </a:ln>
                <a:solidFill>
                  <a:prstClr val="black"/>
                </a:solidFill>
                <a:effectLst/>
                <a:uLnTx/>
                <a:uFillTx/>
                <a:latin typeface="Calibri" panose="020F0502020204030204"/>
                <a:ea typeface="+mn-ea"/>
                <a:cs typeface="+mn-cs"/>
              </a:rPr>
              <a:t>1</a:t>
            </a:r>
            <a:endParaRPr lang="en-US" dirty="0"/>
          </a:p>
          <a:p>
            <a:r>
              <a:rPr lang="en-US" dirty="0"/>
              <a:t>But the summons to patience and perseverance is not </a:t>
            </a:r>
            <a:r>
              <a:rPr lang="en-US" b="1" i="1" dirty="0"/>
              <a:t>ultimately</a:t>
            </a:r>
            <a:r>
              <a:rPr lang="en-US" dirty="0"/>
              <a:t> a call to human virtue.</a:t>
            </a:r>
            <a:r>
              <a:rPr kumimoji="0" lang="en-US" sz="3200" b="0" i="0" u="none" strike="noStrike" kern="1200" cap="none" spc="0" normalizeH="0" baseline="30000" noProof="0" dirty="0">
                <a:ln>
                  <a:noFill/>
                </a:ln>
                <a:solidFill>
                  <a:prstClr val="black"/>
                </a:solidFill>
                <a:effectLst/>
                <a:uLnTx/>
                <a:uFillTx/>
                <a:latin typeface="Calibri" panose="020F0502020204030204"/>
                <a:ea typeface="+mn-ea"/>
                <a:cs typeface="+mn-cs"/>
              </a:rPr>
              <a:t>1</a:t>
            </a:r>
            <a:endParaRPr lang="en-US" dirty="0"/>
          </a:p>
          <a:p>
            <a:r>
              <a:rPr lang="en-US" dirty="0"/>
              <a:t>Abraham’s faith was grounded and established in the unbreakable promise of </a:t>
            </a:r>
            <a:r>
              <a:rPr lang="en-US" b="1" i="1" dirty="0"/>
              <a:t>God</a:t>
            </a:r>
            <a:r>
              <a:rPr lang="en-US" dirty="0"/>
              <a:t> – it’s what </a:t>
            </a:r>
            <a:r>
              <a:rPr lang="en-US" b="1" i="1" dirty="0"/>
              <a:t>God pledged</a:t>
            </a:r>
            <a:r>
              <a:rPr lang="en-US" dirty="0"/>
              <a:t> to him fueled his patience.</a:t>
            </a:r>
            <a:r>
              <a:rPr kumimoji="0" lang="en-US" sz="3200" b="0" i="0" u="none" strike="noStrike" kern="1200" cap="none" spc="0" normalizeH="0" baseline="30000" noProof="0" dirty="0">
                <a:ln>
                  <a:noFill/>
                </a:ln>
                <a:solidFill>
                  <a:prstClr val="black"/>
                </a:solidFill>
                <a:effectLst/>
                <a:uLnTx/>
                <a:uFillTx/>
                <a:latin typeface="Calibri" panose="020F0502020204030204"/>
                <a:ea typeface="+mn-ea"/>
                <a:cs typeface="+mn-cs"/>
              </a:rPr>
              <a:t>1</a:t>
            </a:r>
            <a:endParaRPr lang="en-US" dirty="0"/>
          </a:p>
          <a:p>
            <a:r>
              <a:rPr lang="en-US" dirty="0"/>
              <a:t>Abraham,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having patiently waited, obtained the promise</a:t>
            </a:r>
            <a:r>
              <a:rPr lang="en-US" dirty="0"/>
              <a:t>” made him a </a:t>
            </a:r>
            <a:r>
              <a:rPr lang="en-US" b="1" i="1" dirty="0"/>
              <a:t>fitting model </a:t>
            </a:r>
            <a:r>
              <a:rPr lang="en-US" dirty="0"/>
              <a:t>for “</a:t>
            </a:r>
            <a:r>
              <a:rPr lang="en-US" i="1" dirty="0">
                <a:solidFill>
                  <a:srgbClr val="000099"/>
                </a:solidFill>
                <a:latin typeface="Cambria" panose="02040503050406030204" pitchFamily="18" charset="0"/>
                <a:ea typeface="Cambria" panose="02040503050406030204" pitchFamily="18" charset="0"/>
              </a:rPr>
              <a:t>sluggish</a:t>
            </a:r>
            <a:r>
              <a:rPr lang="en-US" dirty="0"/>
              <a:t>” Christ-followers who were in need of refocusing attention on the promised rewards that come to those who </a:t>
            </a:r>
            <a:r>
              <a:rPr lang="en-US" b="1" i="1" dirty="0"/>
              <a:t>persevere</a:t>
            </a:r>
            <a:r>
              <a:rPr lang="en-US" dirty="0"/>
              <a:t>. (cf. Heb. 6:12)</a:t>
            </a:r>
            <a:r>
              <a:rPr kumimoji="0" lang="en-US" sz="3200" b="0" i="0" u="none" strike="noStrike" kern="1200" cap="none" spc="0" normalizeH="0" baseline="30000" noProof="0" dirty="0">
                <a:ln>
                  <a:noFill/>
                </a:ln>
                <a:solidFill>
                  <a:prstClr val="black"/>
                </a:solidFill>
                <a:effectLst/>
                <a:uLnTx/>
                <a:uFillTx/>
                <a:latin typeface="Calibri" panose="020F0502020204030204"/>
                <a:ea typeface="+mn-ea"/>
                <a:cs typeface="+mn-cs"/>
              </a:rPr>
              <a:t> 2</a:t>
            </a:r>
            <a:endParaRPr lang="en-US" dirty="0"/>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211669"/>
            <a:ext cx="914400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prstClr val="black"/>
                </a:solidFill>
                <a:effectLst/>
                <a:uLnTx/>
                <a:uFillTx/>
                <a:latin typeface="Calibri" panose="020F0502020204030204"/>
                <a:ea typeface="+mn-ea"/>
                <a:cs typeface="+mn-cs"/>
              </a:rPr>
              <a:t>1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200-201</a:t>
            </a:r>
          </a:p>
          <a:p>
            <a:pPr>
              <a:defRPr/>
            </a:pPr>
            <a:r>
              <a:rPr kumimoji="0" lang="en-US" sz="1800" b="0" i="0" u="none" strike="noStrike" kern="1200" cap="none" spc="0" normalizeH="0" baseline="30000" noProof="0" dirty="0">
                <a:ln>
                  <a:noFill/>
                </a:ln>
                <a:solidFill>
                  <a:prstClr val="black"/>
                </a:solidFill>
                <a:effectLst/>
                <a:uLnTx/>
                <a:uFillTx/>
                <a:latin typeface="Calibri" panose="020F0502020204030204"/>
                <a:ea typeface="+mn-ea"/>
                <a:cs typeface="+mn-cs"/>
              </a:rPr>
              <a:t>2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98025149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0"/>
            <a:ext cx="9144000" cy="93009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16</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people swear by something greater than themselves, and in all their disputes an oath is final for confirmation.</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39319" y="1055681"/>
            <a:ext cx="8865362" cy="5432985"/>
          </a:xfrm>
        </p:spPr>
        <p:txBody>
          <a:bodyPr>
            <a:normAutofit fontScale="92500" lnSpcReduction="20000"/>
          </a:bodyPr>
          <a:lstStyle/>
          <a:p>
            <a:r>
              <a:rPr lang="en-US" dirty="0"/>
              <a:t>The significance of God taking an oath is taken up again in verse 16-18.</a:t>
            </a:r>
          </a:p>
          <a:p>
            <a:r>
              <a:rPr lang="en-US" dirty="0"/>
              <a:t>First the significance of oaths among human beings is considered. Why do human beings take oaths? What is their significance?</a:t>
            </a:r>
          </a:p>
          <a:p>
            <a:r>
              <a:rPr lang="en-US" dirty="0"/>
              <a:t>When an oath is taken, one who is greater or superior is invoked.</a:t>
            </a:r>
          </a:p>
          <a:p>
            <a:r>
              <a:rPr lang="en-US" dirty="0"/>
              <a:t>Swearing by someone greater underscores the truthfulness of what is said.</a:t>
            </a:r>
          </a:p>
          <a:p>
            <a:r>
              <a:rPr lang="en-US" dirty="0"/>
              <a:t>Those who take an oath swear that their words truly accord with happened, bringing to a conclusion a debated matter.</a:t>
            </a:r>
          </a:p>
          <a:p>
            <a:r>
              <a:rPr lang="en-US" dirty="0"/>
              <a:t>Ordinarily, a word under oath is trusted and becomes the basis on which controversies are decided.</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200-201</a:t>
            </a:r>
          </a:p>
        </p:txBody>
      </p:sp>
    </p:spTree>
    <p:extLst>
      <p:ext uri="{BB962C8B-B14F-4D97-AF65-F5344CB8AC3E}">
        <p14:creationId xmlns:p14="http://schemas.microsoft.com/office/powerpoint/2010/main" val="283938847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1"/>
            <a:ext cx="9144000" cy="1173415"/>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17</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when God desired to show more convincingly to the heirs of the promise the unchangeable character of his purpose, he guaranteed it with an oath…</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66790" y="1240130"/>
            <a:ext cx="8865362" cy="5248537"/>
          </a:xfrm>
        </p:spPr>
        <p:txBody>
          <a:bodyPr>
            <a:normAutofit fontScale="92500" lnSpcReduction="20000"/>
          </a:bodyPr>
          <a:lstStyle/>
          <a:p>
            <a:r>
              <a:rPr lang="en-US" dirty="0"/>
              <a:t>While </a:t>
            </a:r>
            <a:r>
              <a:rPr lang="en-US" b="1" i="1" dirty="0"/>
              <a:t>human beings </a:t>
            </a:r>
            <a:r>
              <a:rPr lang="en-US" dirty="0"/>
              <a:t>sometimes</a:t>
            </a:r>
            <a:r>
              <a:rPr lang="en-US" b="1" i="1" dirty="0"/>
              <a:t> </a:t>
            </a:r>
            <a:r>
              <a:rPr lang="en-US" dirty="0"/>
              <a:t>end disputes with oaths, it </a:t>
            </a:r>
            <a:r>
              <a:rPr lang="en-US" b="1" i="1" dirty="0"/>
              <a:t>certainly</a:t>
            </a:r>
            <a:r>
              <a:rPr lang="en-US" dirty="0"/>
              <a:t> doesn’t follow that </a:t>
            </a:r>
            <a:r>
              <a:rPr lang="en-US" b="1" i="1" dirty="0"/>
              <a:t>God</a:t>
            </a:r>
            <a:r>
              <a:rPr lang="en-US" dirty="0"/>
              <a:t> needs to take one – which makes it all the more remarkable, then, that God swears an oath!</a:t>
            </a:r>
          </a:p>
          <a:p>
            <a:r>
              <a:rPr lang="en-US" dirty="0"/>
              <a:t>The oaths of human beings, though they may resolve disputes, are </a:t>
            </a:r>
            <a:r>
              <a:rPr lang="en-US" b="1" i="1" dirty="0"/>
              <a:t>not infallible</a:t>
            </a:r>
            <a:r>
              <a:rPr lang="en-US" dirty="0"/>
              <a:t>, for human beings often lie.</a:t>
            </a:r>
          </a:p>
          <a:p>
            <a:r>
              <a:rPr lang="en-US" dirty="0"/>
              <a:t>But </a:t>
            </a:r>
            <a:r>
              <a:rPr lang="en-US" b="1" i="1" dirty="0"/>
              <a:t>God’s</a:t>
            </a:r>
            <a:r>
              <a:rPr lang="en-US" dirty="0"/>
              <a:t> oaths are of a different character and nature. God doesn’t </a:t>
            </a:r>
            <a:r>
              <a:rPr lang="en-US" b="1" i="1" dirty="0"/>
              <a:t>need</a:t>
            </a:r>
            <a:r>
              <a:rPr lang="en-US" dirty="0"/>
              <a:t> to take an oath since his word is </a:t>
            </a:r>
            <a:r>
              <a:rPr lang="en-US" b="1" i="1" dirty="0"/>
              <a:t>always true</a:t>
            </a:r>
            <a:r>
              <a:rPr lang="en-US" dirty="0"/>
              <a:t> and his promises </a:t>
            </a:r>
            <a:r>
              <a:rPr lang="en-US" b="1" i="1" dirty="0"/>
              <a:t>never fail</a:t>
            </a:r>
            <a:r>
              <a:rPr lang="en-US" dirty="0"/>
              <a:t>.</a:t>
            </a:r>
          </a:p>
          <a:p>
            <a:r>
              <a:rPr lang="en-US" dirty="0"/>
              <a:t>And yet God still swore an oath to Abraham in order to make clear his unchangeable purpose.</a:t>
            </a:r>
          </a:p>
          <a:p>
            <a:r>
              <a:rPr lang="en-US" dirty="0"/>
              <a:t>Since God’s unalterable promise was the foundation of </a:t>
            </a:r>
            <a:r>
              <a:rPr lang="en-US" b="1" i="1" dirty="0"/>
              <a:t>Abraham’s</a:t>
            </a:r>
            <a:r>
              <a:rPr lang="en-US" dirty="0"/>
              <a:t> endurance, the same should be true for the readers of this letter.</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201-202</a:t>
            </a:r>
          </a:p>
        </p:txBody>
      </p:sp>
    </p:spTree>
    <p:extLst>
      <p:ext uri="{BB962C8B-B14F-4D97-AF65-F5344CB8AC3E}">
        <p14:creationId xmlns:p14="http://schemas.microsoft.com/office/powerpoint/2010/main" val="18127375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1"/>
            <a:ext cx="9144000" cy="1487373"/>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18</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that by two unchangeable things, in which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it is impossible for God to lie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we who have fled for refuge might have strong encouragement to hold fast to the hope set before us.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66790" y="1577634"/>
            <a:ext cx="8865362" cy="4911033"/>
          </a:xfrm>
        </p:spPr>
        <p:txBody>
          <a:bodyPr>
            <a:normAutofit fontScale="85000" lnSpcReduction="20000"/>
          </a:bodyPr>
          <a:lstStyle/>
          <a:p>
            <a:r>
              <a:rPr lang="en-US" dirty="0"/>
              <a:t>The oath is given to confirm the certainty of the promise, which is designed to encourage the readers to persevere in faith and hope.</a:t>
            </a:r>
          </a:p>
          <a:p>
            <a:r>
              <a:rPr lang="en-US" dirty="0"/>
              <a:t>The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two unchangeable things</a:t>
            </a:r>
            <a:r>
              <a:rPr lang="en-US" dirty="0"/>
              <a:t>” are: God’s word and his oath.</a:t>
            </a:r>
          </a:p>
          <a:p>
            <a:r>
              <a:rPr lang="en-US" dirty="0"/>
              <a:t>God’s word is irrevocable, but his oath will never be rescinded either.</a:t>
            </a:r>
          </a:p>
          <a:p>
            <a:r>
              <a:rPr lang="en-US" dirty="0"/>
              <a:t>The author’s purpose here is to console his readers, and so he goes further, affirming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it is impossible for God to lie.</a:t>
            </a:r>
            <a:r>
              <a:rPr lang="en-US" dirty="0"/>
              <a:t>”</a:t>
            </a:r>
          </a:p>
          <a:p>
            <a:r>
              <a:rPr lang="en-US" dirty="0"/>
              <a:t>God’s word alone is sufficient for faith. Nevertheless, he adds his oath.</a:t>
            </a:r>
          </a:p>
          <a:p>
            <a:r>
              <a:rPr lang="en-US" dirty="0"/>
              <a:t>The oath is given for the sake of human beings, to reassure them of God’s faithfulness.</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201-202</a:t>
            </a:r>
          </a:p>
        </p:txBody>
      </p:sp>
    </p:spTree>
    <p:extLst>
      <p:ext uri="{BB962C8B-B14F-4D97-AF65-F5344CB8AC3E}">
        <p14:creationId xmlns:p14="http://schemas.microsoft.com/office/powerpoint/2010/main" val="53361285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1"/>
            <a:ext cx="9144000" cy="1487373"/>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18</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that by two unchangeable things, in which it is impossible for God to lie, we who have fled for refuge might have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strong encouragement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to hold fast to the hope set before us.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33579" y="1714992"/>
            <a:ext cx="8359108" cy="4677960"/>
          </a:xfrm>
        </p:spPr>
        <p:txBody>
          <a:bodyPr>
            <a:normAutofit fontScale="85000" lnSpcReduction="20000"/>
          </a:bodyPr>
          <a:lstStyle/>
          <a:p>
            <a:r>
              <a:rPr lang="en-US" dirty="0"/>
              <a:t>Though God is </a:t>
            </a:r>
            <a:r>
              <a:rPr lang="en-US" b="1" i="1" dirty="0"/>
              <a:t>omnipotent</a:t>
            </a:r>
            <a:r>
              <a:rPr lang="en-US" dirty="0"/>
              <a:t>, there </a:t>
            </a:r>
            <a:r>
              <a:rPr lang="en-US" b="1" i="1" dirty="0"/>
              <a:t>are</a:t>
            </a:r>
            <a:r>
              <a:rPr lang="en-US" dirty="0"/>
              <a:t> things God </a:t>
            </a:r>
            <a:r>
              <a:rPr lang="en-US" b="1" i="1" dirty="0"/>
              <a:t>cannot</a:t>
            </a:r>
            <a:r>
              <a:rPr lang="en-US" dirty="0"/>
              <a:t> do, such as things that would be a denial of his divinity.</a:t>
            </a:r>
          </a:p>
          <a:p>
            <a:r>
              <a:rPr lang="en-US" dirty="0"/>
              <a:t>Here we see it is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impossible</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God to lie.</a:t>
            </a:r>
            <a:r>
              <a:rPr lang="en-US" dirty="0"/>
              <a:t>” He wouldn’t be God if he could lie.</a:t>
            </a:r>
          </a:p>
          <a:p>
            <a:r>
              <a:rPr lang="en-US" dirty="0"/>
              <a:t>The inviolable promise of God is not an abstract truth unrelated to life. </a:t>
            </a:r>
          </a:p>
          <a:p>
            <a:r>
              <a:rPr lang="en-US" dirty="0"/>
              <a:t>It is intended to give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strong encouragement</a:t>
            </a:r>
            <a:r>
              <a:rPr lang="en-US" dirty="0"/>
              <a:t>” to believers.</a:t>
            </a:r>
          </a:p>
          <a:p>
            <a:r>
              <a:rPr lang="en-US" dirty="0"/>
              <a:t>They are assured that God will fulfill what he has promised.</a:t>
            </a:r>
          </a:p>
          <a:p>
            <a:r>
              <a:rPr lang="en-US" dirty="0"/>
              <a:t>Believers should persevere to the end with confidence and joy, knowing that God </a:t>
            </a:r>
            <a:r>
              <a:rPr lang="en-US" b="1" i="1" dirty="0"/>
              <a:t>will fulfill </a:t>
            </a:r>
            <a:r>
              <a:rPr lang="en-US" dirty="0"/>
              <a:t>his eschatological promises.</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201-202</a:t>
            </a:r>
          </a:p>
        </p:txBody>
      </p:sp>
    </p:spTree>
    <p:extLst>
      <p:ext uri="{BB962C8B-B14F-4D97-AF65-F5344CB8AC3E}">
        <p14:creationId xmlns:p14="http://schemas.microsoft.com/office/powerpoint/2010/main" val="257906557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t>Jesus’ Priesthood Is Better Than the Levitical Priesthood (4:14-10:18)</a:t>
            </a:r>
          </a:p>
        </p:txBody>
      </p:sp>
    </p:spTree>
    <p:extLst>
      <p:ext uri="{BB962C8B-B14F-4D97-AF65-F5344CB8AC3E}">
        <p14:creationId xmlns:p14="http://schemas.microsoft.com/office/powerpoint/2010/main" val="21973921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1"/>
            <a:ext cx="9144000" cy="1612956"/>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We have this as a sure and steadfast anchor of the soul, a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hope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enters into the inner place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behind the curtain</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where Jesus has gone as a forerunner on our behalf, having become a high priest forever after the order of Melchizedek.</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33505" y="1644351"/>
            <a:ext cx="8779025" cy="4936975"/>
          </a:xfrm>
        </p:spPr>
        <p:txBody>
          <a:bodyPr>
            <a:normAutofit/>
          </a:bodyPr>
          <a:lstStyle/>
          <a:p>
            <a:r>
              <a:rPr lang="en-US" dirty="0"/>
              <a:t>Because of the nature of the Christian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hope</a:t>
            </a:r>
            <a:r>
              <a:rPr lang="en-US" dirty="0"/>
              <a:t>” as confident expectation, hope serves as an “</a:t>
            </a:r>
            <a:r>
              <a:rPr lang="en-US" i="1" dirty="0">
                <a:solidFill>
                  <a:srgbClr val="000099"/>
                </a:solidFill>
                <a:latin typeface="Cambria" panose="02040503050406030204" pitchFamily="18" charset="0"/>
                <a:ea typeface="Cambria" panose="02040503050406030204" pitchFamily="18" charset="0"/>
              </a:rPr>
              <a:t>anchor of the soul</a:t>
            </a:r>
            <a:r>
              <a:rPr lang="en-US" dirty="0"/>
              <a:t>”, and therefore it can counteract the tendency to “</a:t>
            </a:r>
            <a:r>
              <a:rPr lang="en-US" i="1" dirty="0">
                <a:solidFill>
                  <a:srgbClr val="000099"/>
                </a:solidFill>
                <a:latin typeface="Cambria" panose="02040503050406030204" pitchFamily="18" charset="0"/>
                <a:ea typeface="Cambria" panose="02040503050406030204" pitchFamily="18" charset="0"/>
              </a:rPr>
              <a:t>drift away</a:t>
            </a:r>
            <a:r>
              <a:rPr lang="en-US" dirty="0"/>
              <a:t>” that the author warns about in Heb 2:1. </a:t>
            </a:r>
          </a:p>
          <a:p>
            <a:r>
              <a:rPr lang="en-US" dirty="0"/>
              <a:t>Our hope depends entirely on the priestly work of Jesus. </a:t>
            </a:r>
          </a:p>
          <a:p>
            <a:r>
              <a:rPr lang="en-US" dirty="0"/>
              <a:t>This firm and secure hope is said metaphorically to enter the “</a:t>
            </a:r>
            <a:r>
              <a:rPr lang="en-US" i="1" dirty="0">
                <a:solidFill>
                  <a:srgbClr val="000099"/>
                </a:solidFill>
                <a:latin typeface="Cambria" panose="02040503050406030204" pitchFamily="18" charset="0"/>
                <a:ea typeface="Cambria" panose="02040503050406030204" pitchFamily="18" charset="0"/>
              </a:rPr>
              <a:t>inner place behind the curtain</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98-99</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26875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1"/>
            <a:ext cx="9144000" cy="1612956"/>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We have this as a sure and steadfast anchor of the soul, a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hope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enters into the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inner place behind the curtain</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where Jesus has gone as a forerunner on our behalf, having become a high priest forever after the order of Melchizedek.</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400295" y="1766010"/>
            <a:ext cx="8359108" cy="4722658"/>
          </a:xfrm>
        </p:spPr>
        <p:txBody>
          <a:bodyPr>
            <a:normAutofit/>
          </a:bodyPr>
          <a:lstStyle/>
          <a:p>
            <a:r>
              <a:rPr lang="en-US" dirty="0"/>
              <a:t>When the author tells us that our “</a:t>
            </a:r>
            <a:r>
              <a:rPr lang="en-US" i="1" dirty="0">
                <a:solidFill>
                  <a:srgbClr val="000099"/>
                </a:solidFill>
                <a:latin typeface="Cambria" panose="02040503050406030204" pitchFamily="18" charset="0"/>
                <a:ea typeface="Cambria" panose="02040503050406030204" pitchFamily="18" charset="0"/>
              </a:rPr>
              <a:t>hope</a:t>
            </a:r>
            <a:r>
              <a:rPr lang="en-US" dirty="0"/>
              <a:t>” enters the “</a:t>
            </a:r>
            <a:r>
              <a:rPr lang="en-US" i="1" dirty="0">
                <a:solidFill>
                  <a:srgbClr val="000099"/>
                </a:solidFill>
                <a:latin typeface="Cambria" panose="02040503050406030204" pitchFamily="18" charset="0"/>
                <a:ea typeface="Cambria" panose="02040503050406030204" pitchFamily="18" charset="0"/>
              </a:rPr>
              <a:t>inner place behind the curtain</a:t>
            </a:r>
            <a:r>
              <a:rPr lang="en-US" dirty="0"/>
              <a:t>”, he is referring to the Most Holy Place (or “Holy of Holies”), that most sacred of space in the Hebrew tabernacle, which was identified as the place of God’s presence. </a:t>
            </a:r>
          </a:p>
          <a:p>
            <a:r>
              <a:rPr lang="en-US" dirty="0"/>
              <a:t>Under the old covenant only the high priest could go behind the curtain separating the outer part of the Holy Place from the inner, and then only once a year on the Day of Atonement.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87286223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8FD8E-3819-0FD7-AAE4-59EC26732302}"/>
              </a:ext>
            </a:extLst>
          </p:cNvPr>
          <p:cNvSpPr>
            <a:spLocks noGrp="1"/>
          </p:cNvSpPr>
          <p:nvPr>
            <p:ph type="title"/>
          </p:nvPr>
        </p:nvSpPr>
        <p:spPr>
          <a:xfrm>
            <a:off x="0" y="0"/>
            <a:ext cx="9144000" cy="922249"/>
          </a:xfrm>
        </p:spPr>
        <p:txBody>
          <a:bodyPr/>
          <a:lstStyle/>
          <a:p>
            <a:r>
              <a:rPr lang="en-US" sz="6600" dirty="0">
                <a:solidFill>
                  <a:srgbClr val="002060"/>
                </a:solidFill>
              </a:rPr>
              <a:t>The Jewish Tabernacle</a:t>
            </a:r>
          </a:p>
        </p:txBody>
      </p:sp>
      <p:pic>
        <p:nvPicPr>
          <p:cNvPr id="5" name="Content Placeholder 4">
            <a:extLst>
              <a:ext uri="{FF2B5EF4-FFF2-40B4-BE49-F238E27FC236}">
                <a16:creationId xmlns:a16="http://schemas.microsoft.com/office/drawing/2014/main" id="{6129A314-C47E-95C2-A011-ED02AC3BDF0A}"/>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347208" y="1225059"/>
            <a:ext cx="8332486" cy="4880456"/>
          </a:xfrm>
        </p:spPr>
      </p:pic>
      <p:sp>
        <p:nvSpPr>
          <p:cNvPr id="6" name="TextBox 5">
            <a:extLst>
              <a:ext uri="{FF2B5EF4-FFF2-40B4-BE49-F238E27FC236}">
                <a16:creationId xmlns:a16="http://schemas.microsoft.com/office/drawing/2014/main" id="{017FEBD7-FC35-59F4-5B9E-23AA6570C830}"/>
              </a:ext>
            </a:extLst>
          </p:cNvPr>
          <p:cNvSpPr txBox="1"/>
          <p:nvPr/>
        </p:nvSpPr>
        <p:spPr>
          <a:xfrm>
            <a:off x="0" y="6581001"/>
            <a:ext cx="9144000" cy="276999"/>
          </a:xfrm>
          <a:prstGeom prst="rect">
            <a:avLst/>
          </a:prstGeom>
          <a:noFill/>
        </p:spPr>
        <p:txBody>
          <a:bodyPr wrap="square" rtlCol="0">
            <a:spAutoFit/>
          </a:bodyPr>
          <a:lstStyle/>
          <a:p>
            <a:r>
              <a:rPr lang="en-US" sz="1200" dirty="0">
                <a:hlinkClick r:id="rId3"/>
              </a:rPr>
              <a:t>https://blogs.bible.org/the-tabernacle-of-moses-gods-heavenly-pattern-for-our-spiritual-transformation-part-iii-the-holy-place/</a:t>
            </a:r>
            <a:r>
              <a:rPr lang="en-US" sz="1200" dirty="0"/>
              <a:t> </a:t>
            </a:r>
          </a:p>
        </p:txBody>
      </p:sp>
    </p:spTree>
    <p:extLst>
      <p:ext uri="{BB962C8B-B14F-4D97-AF65-F5344CB8AC3E}">
        <p14:creationId xmlns:p14="http://schemas.microsoft.com/office/powerpoint/2010/main" val="175700071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8FD8E-3819-0FD7-AAE4-59EC26732302}"/>
              </a:ext>
            </a:extLst>
          </p:cNvPr>
          <p:cNvSpPr>
            <a:spLocks noGrp="1"/>
          </p:cNvSpPr>
          <p:nvPr>
            <p:ph type="title"/>
          </p:nvPr>
        </p:nvSpPr>
        <p:spPr>
          <a:xfrm>
            <a:off x="0" y="0"/>
            <a:ext cx="9144000" cy="922249"/>
          </a:xfrm>
        </p:spPr>
        <p:txBody>
          <a:bodyPr/>
          <a:lstStyle/>
          <a:p>
            <a:r>
              <a:rPr lang="en-US" sz="6600" dirty="0">
                <a:solidFill>
                  <a:srgbClr val="002060"/>
                </a:solidFill>
              </a:rPr>
              <a:t>The Jewish Tabernacle</a:t>
            </a:r>
          </a:p>
        </p:txBody>
      </p:sp>
      <p:pic>
        <p:nvPicPr>
          <p:cNvPr id="5" name="Content Placeholder 4">
            <a:extLst>
              <a:ext uri="{FF2B5EF4-FFF2-40B4-BE49-F238E27FC236}">
                <a16:creationId xmlns:a16="http://schemas.microsoft.com/office/drawing/2014/main" id="{6129A314-C47E-95C2-A011-ED02AC3BDF0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4972" y="1225059"/>
            <a:ext cx="8436959" cy="4880456"/>
          </a:xfrm>
        </p:spPr>
      </p:pic>
      <p:sp>
        <p:nvSpPr>
          <p:cNvPr id="6" name="TextBox 5">
            <a:extLst>
              <a:ext uri="{FF2B5EF4-FFF2-40B4-BE49-F238E27FC236}">
                <a16:creationId xmlns:a16="http://schemas.microsoft.com/office/drawing/2014/main" id="{017FEBD7-FC35-59F4-5B9E-23AA6570C830}"/>
              </a:ext>
            </a:extLst>
          </p:cNvPr>
          <p:cNvSpPr txBox="1"/>
          <p:nvPr/>
        </p:nvSpPr>
        <p:spPr>
          <a:xfrm>
            <a:off x="0" y="6581001"/>
            <a:ext cx="9144000" cy="276999"/>
          </a:xfrm>
          <a:prstGeom prst="rect">
            <a:avLst/>
          </a:prstGeom>
          <a:noFill/>
        </p:spPr>
        <p:txBody>
          <a:bodyPr wrap="square" rtlCol="0">
            <a:spAutoFit/>
          </a:bodyPr>
          <a:lstStyle/>
          <a:p>
            <a:r>
              <a:rPr lang="en-US" sz="1200" dirty="0">
                <a:hlinkClick r:id="rId3"/>
              </a:rPr>
              <a:t>https://blogs.bible.org/the-tabernacle-of-moses-gods-heavenly-pattern-for-our-spiritual-transformation-part-iii-the-holy-place/</a:t>
            </a:r>
            <a:r>
              <a:rPr lang="en-US" sz="1200" dirty="0"/>
              <a:t> </a:t>
            </a:r>
          </a:p>
        </p:txBody>
      </p:sp>
    </p:spTree>
    <p:extLst>
      <p:ext uri="{BB962C8B-B14F-4D97-AF65-F5344CB8AC3E}">
        <p14:creationId xmlns:p14="http://schemas.microsoft.com/office/powerpoint/2010/main" val="237801931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1"/>
            <a:ext cx="9144000" cy="1612956"/>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We have this as a sure and steadfast anchor of the soul, a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hope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enters into the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inner place behind the curtain</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where Jesus has gone as a forerunner on our behalf, having become a high priest forever after the order of Melchizedek.</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400295" y="1766010"/>
            <a:ext cx="8359108" cy="4722658"/>
          </a:xfrm>
        </p:spPr>
        <p:txBody>
          <a:bodyPr>
            <a:normAutofit fontScale="92500" lnSpcReduction="20000"/>
          </a:bodyPr>
          <a:lstStyle/>
          <a:p>
            <a:r>
              <a:rPr lang="en-US" dirty="0"/>
              <a:t>This barrier that once kept the broader people of God from entering into the presence of God has been torn away in the new covenant— so that we </a:t>
            </a:r>
            <a:r>
              <a:rPr lang="en-US" b="1" i="1" dirty="0"/>
              <a:t>all</a:t>
            </a:r>
            <a:r>
              <a:rPr lang="en-US" dirty="0"/>
              <a:t> now may enter into the presence of God by following Jesus. </a:t>
            </a:r>
          </a:p>
          <a:p>
            <a:r>
              <a:rPr lang="en-US" dirty="0"/>
              <a:t>The security of our souls rests firmly in the eternal, high-priestly work of Christ, by which he has entered into God’s presence on our behalf and made a way for us to follow. </a:t>
            </a:r>
          </a:p>
          <a:p>
            <a:r>
              <a:rPr lang="en-US" dirty="0"/>
              <a:t>Therefore the stability of our soul comes from all the power and provisions to be found as we stand before the face of God.</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426905145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2"/>
            <a:ext cx="9144000" cy="1875895"/>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We have this as a sure and steadfast anchor of the soul, a hope that enters into the inner place behind the curtain,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where Jesus has gone as a forerunner on our behalf, having become a high priest forever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after the order of Melchizedek</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400295" y="2017174"/>
            <a:ext cx="8359108" cy="4471494"/>
          </a:xfrm>
        </p:spPr>
        <p:txBody>
          <a:bodyPr>
            <a:normAutofit/>
          </a:bodyPr>
          <a:lstStyle/>
          <a:p>
            <a:r>
              <a:rPr lang="en-US" dirty="0"/>
              <a:t>“</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After the order of Melchizedek</a:t>
            </a:r>
            <a:r>
              <a:rPr lang="en-US" dirty="0"/>
              <a:t>” is another brief allusion to Psalm 110:4, which was first quoted in Heb 5:6 and will developed further in the verses that follow. </a:t>
            </a:r>
          </a:p>
          <a:p>
            <a:r>
              <a:rPr lang="en-US" dirty="0"/>
              <a:t>Having again mentioned Melchizedek and Jesus’ high priesthood, the author has now come back to the argument he began in Heb 5:1-10 and is ready to begin an in depth discussion of Jesus’ Melchizedekian high priesthood.</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98-99</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4905263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422834931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a:t>*Class Discussion Time</a:t>
            </a:r>
          </a:p>
        </p:txBody>
      </p:sp>
      <p:sp>
        <p:nvSpPr>
          <p:cNvPr id="4" name="Content Placeholder 3"/>
          <p:cNvSpPr>
            <a:spLocks noGrp="1"/>
          </p:cNvSpPr>
          <p:nvPr>
            <p:ph idx="1"/>
          </p:nvPr>
        </p:nvSpPr>
        <p:spPr>
          <a:xfrm>
            <a:off x="31629" y="685799"/>
            <a:ext cx="9069201" cy="6142609"/>
          </a:xfrm>
        </p:spPr>
        <p:txBody>
          <a:bodyPr>
            <a:normAutofit/>
          </a:bodyPr>
          <a:lstStyle/>
          <a:p>
            <a:r>
              <a:rPr lang="en-US" dirty="0"/>
              <a:t>We observed in today’s material that the circumstances and sufferings of life can sometimes make it seem as if God’s promises are a charade – that they are disconnected from reality. The readers of Hebrews were suffering persecution from their culture for their Christian beliefs and were therefore tempted to give in and go along with the culture. </a:t>
            </a:r>
          </a:p>
          <a:p>
            <a:r>
              <a:rPr lang="en-US" dirty="0"/>
              <a:t>Our culture is becoming more and more hostile to Christianity. Can you envision a time when we might be tempted to go along with the culture to avoid persecution? What might that look like and how do you see yourself handling it?</a:t>
            </a:r>
          </a:p>
        </p:txBody>
      </p:sp>
    </p:spTree>
    <p:extLst>
      <p:ext uri="{BB962C8B-B14F-4D97-AF65-F5344CB8AC3E}">
        <p14:creationId xmlns:p14="http://schemas.microsoft.com/office/powerpoint/2010/main" val="232249191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a:t>*Class Discussion Time</a:t>
            </a:r>
          </a:p>
        </p:txBody>
      </p:sp>
      <p:sp>
        <p:nvSpPr>
          <p:cNvPr id="4" name="Content Placeholder 3"/>
          <p:cNvSpPr>
            <a:spLocks noGrp="1"/>
          </p:cNvSpPr>
          <p:nvPr>
            <p:ph idx="1"/>
          </p:nvPr>
        </p:nvSpPr>
        <p:spPr>
          <a:xfrm>
            <a:off x="31629" y="685799"/>
            <a:ext cx="9069201" cy="6142609"/>
          </a:xfrm>
        </p:spPr>
        <p:txBody>
          <a:bodyPr>
            <a:normAutofit fontScale="77500" lnSpcReduction="20000"/>
          </a:bodyPr>
          <a:lstStyle/>
          <a:p>
            <a:r>
              <a:rPr lang="en-US" sz="3100" dirty="0"/>
              <a:t>In our text today, Abraham is commended for having patience in waiting for God to provide something that he strongly desired. </a:t>
            </a:r>
          </a:p>
          <a:p>
            <a:r>
              <a:rPr lang="en-US" sz="3100" dirty="0"/>
              <a:t>C. H. Spurgeon once wrote:</a:t>
            </a:r>
          </a:p>
          <a:p>
            <a:pPr lvl="1"/>
            <a:r>
              <a:rPr lang="en-US" i="1" dirty="0">
                <a:latin typeface="Cambria" panose="02040503050406030204" pitchFamily="18" charset="0"/>
                <a:ea typeface="Cambria" panose="02040503050406030204" pitchFamily="18" charset="0"/>
              </a:rPr>
              <a:t>[Waiting] is one of the postures which a Christian soldier learns not without years of teaching. Marching and quick-marching are much easier to God’s warriors than standing still. There are hours of perplexity when the most willing spirit, anxiously desirous to serve the Lord, knows not what part to take. Then what shall it do? Vex itself by despair? Fly back in cowardice, turn to the right hand in fear, or rush forward in presumption? No, but simply wait. Wait in prayer, however. Call upon God, and spread the case before Him; tell Him your difficulty, and plead His promise of aid.… But wait in faith. Express your </a:t>
            </a:r>
            <a:r>
              <a:rPr lang="en-US" i="1" dirty="0" err="1">
                <a:latin typeface="Cambria" panose="02040503050406030204" pitchFamily="18" charset="0"/>
                <a:ea typeface="Cambria" panose="02040503050406030204" pitchFamily="18" charset="0"/>
              </a:rPr>
              <a:t>unstaggering</a:t>
            </a:r>
            <a:r>
              <a:rPr lang="en-US" i="1" dirty="0">
                <a:latin typeface="Cambria" panose="02040503050406030204" pitchFamily="18" charset="0"/>
                <a:ea typeface="Cambria" panose="02040503050406030204" pitchFamily="18" charset="0"/>
              </a:rPr>
              <a:t> confidence in Him; for unfaithful, untrusting waiting, is but an insult to the Lord. Believe that if He keep you tarrying even till midnight, yet He will come at the right time; the vision shall come and shall not tarry. Wait in quiet patience, not rebelling because you are under the affliction, but blessing your God for it. Never murmur against the second cause, as the children of Israel did against Moses; never wish you could go back to the world again, but accept the case as it is, and put it as it stands, simply and with your whole heart, without any self-will, into the hand of your covenant God, saying, “Now, Lord, not my will, but Thine be done. I know not what to do; I am brought to extremities, but I will wait until Thou shalt cleave the floods, or drive back my foes. I will wait, if Thou keep me many a day, for my heart is fixed upon Thee alone, O God, and my spirit </a:t>
            </a:r>
            <a:r>
              <a:rPr lang="en-US" i="1" dirty="0" err="1">
                <a:latin typeface="Cambria" panose="02040503050406030204" pitchFamily="18" charset="0"/>
                <a:ea typeface="Cambria" panose="02040503050406030204" pitchFamily="18" charset="0"/>
              </a:rPr>
              <a:t>waiteth</a:t>
            </a:r>
            <a:r>
              <a:rPr lang="en-US" i="1" dirty="0">
                <a:latin typeface="Cambria" panose="02040503050406030204" pitchFamily="18" charset="0"/>
                <a:ea typeface="Cambria" panose="02040503050406030204" pitchFamily="18" charset="0"/>
              </a:rPr>
              <a:t> for Thee in the full conviction that Thou wilt yet be my joy and my salvation, my refuge and my strong tower.</a:t>
            </a:r>
          </a:p>
          <a:p>
            <a:endParaRPr lang="en-US" dirty="0"/>
          </a:p>
        </p:txBody>
      </p:sp>
    </p:spTree>
    <p:extLst>
      <p:ext uri="{BB962C8B-B14F-4D97-AF65-F5344CB8AC3E}">
        <p14:creationId xmlns:p14="http://schemas.microsoft.com/office/powerpoint/2010/main" val="225983129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 calcmode="lin" valueType="num">
                                      <p:cBhvr>
                                        <p:cTn id="12"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a:t>*Class Discussion Time</a:t>
            </a:r>
          </a:p>
        </p:txBody>
      </p:sp>
      <p:sp>
        <p:nvSpPr>
          <p:cNvPr id="4" name="Content Placeholder 3"/>
          <p:cNvSpPr>
            <a:spLocks noGrp="1"/>
          </p:cNvSpPr>
          <p:nvPr>
            <p:ph idx="1"/>
          </p:nvPr>
        </p:nvSpPr>
        <p:spPr>
          <a:xfrm>
            <a:off x="31629" y="685799"/>
            <a:ext cx="9069201" cy="6142609"/>
          </a:xfrm>
        </p:spPr>
        <p:txBody>
          <a:bodyPr>
            <a:normAutofit/>
          </a:bodyPr>
          <a:lstStyle/>
          <a:p>
            <a:r>
              <a:rPr lang="en-US" dirty="0"/>
              <a:t>Can you think of a time when you were earnestly praying for something you strongly desired and answers to that prayer were slow in coming? How did you handle the wait? What was the final outcome? Would you be willing to share the details of your example with the class?</a:t>
            </a:r>
          </a:p>
        </p:txBody>
      </p:sp>
    </p:spTree>
    <p:extLst>
      <p:ext uri="{BB962C8B-B14F-4D97-AF65-F5344CB8AC3E}">
        <p14:creationId xmlns:p14="http://schemas.microsoft.com/office/powerpoint/2010/main" val="276539373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302184" y="812366"/>
            <a:ext cx="8622046" cy="6053484"/>
          </a:xfrm>
        </p:spPr>
        <p:txBody>
          <a:bodyPr>
            <a:normAutofit/>
          </a:bodyPr>
          <a:lstStyle/>
          <a:p>
            <a:pPr marL="571500" indent="-571500">
              <a:buFont typeface="+mj-lt"/>
              <a:buAutoNum type="romanUcPeriod" startAt="4"/>
            </a:pPr>
            <a:r>
              <a:rPr lang="en-US" sz="3600" b="1" dirty="0"/>
              <a:t>Jesus’ Priesthood Is Better Than the Levitical Priesthood (4:14-10:18)</a:t>
            </a:r>
          </a:p>
          <a:p>
            <a:pPr marL="1028700" lvl="1" indent="-571500">
              <a:buFont typeface="+mj-lt"/>
              <a:buAutoNum type="alphaUcPeriod"/>
            </a:pPr>
            <a:r>
              <a:rPr lang="en-US" dirty="0">
                <a:solidFill>
                  <a:schemeClr val="tx1">
                    <a:lumMod val="50000"/>
                    <a:lumOff val="50000"/>
                  </a:schemeClr>
                </a:solidFill>
              </a:rPr>
              <a:t>Jesus Is a Compassionate But Sinless High Priest (4:14–16)</a:t>
            </a:r>
          </a:p>
          <a:p>
            <a:pPr marL="1028700" lvl="1" indent="-571500">
              <a:buFont typeface="+mj-lt"/>
              <a:buAutoNum type="alphaUcPeriod"/>
            </a:pPr>
            <a:r>
              <a:rPr lang="en-US" dirty="0">
                <a:solidFill>
                  <a:schemeClr val="tx1">
                    <a:lumMod val="50000"/>
                    <a:lumOff val="50000"/>
                  </a:schemeClr>
                </a:solidFill>
              </a:rPr>
              <a:t>Jesus Was Appointed By God to Be Our High Priest (5:1-10)</a:t>
            </a:r>
          </a:p>
          <a:p>
            <a:pPr marL="1028700" lvl="1" indent="-571500">
              <a:buFont typeface="+mj-lt"/>
              <a:buAutoNum type="alphaUcPeriod"/>
            </a:pPr>
            <a:r>
              <a:rPr lang="en-US" dirty="0"/>
              <a:t>Jesus Is Better – Don’t Apostatize (5:11-6:20)</a:t>
            </a:r>
          </a:p>
          <a:p>
            <a:pPr marL="1028700" lvl="1" indent="-571500">
              <a:buFont typeface="+mj-lt"/>
              <a:buAutoNum type="alphaUcPeriod"/>
            </a:pPr>
            <a:r>
              <a:rPr lang="en-US" dirty="0">
                <a:solidFill>
                  <a:schemeClr val="tx1">
                    <a:lumMod val="50000"/>
                    <a:lumOff val="50000"/>
                  </a:schemeClr>
                </a:solidFill>
              </a:rPr>
              <a:t>Jesus Is a Priest After the Order of Melchizedek (7:1-28)</a:t>
            </a:r>
          </a:p>
          <a:p>
            <a:pPr marL="1028700" lvl="1" indent="-571500">
              <a:buFont typeface="+mj-lt"/>
              <a:buAutoNum type="alphaUcPeriod"/>
            </a:pPr>
            <a:r>
              <a:rPr lang="en-US" dirty="0">
                <a:solidFill>
                  <a:schemeClr val="tx1">
                    <a:lumMod val="50000"/>
                    <a:lumOff val="50000"/>
                  </a:schemeClr>
                </a:solidFill>
              </a:rPr>
              <a:t>The New Covenant Mediated By Jesus Is Better than the Old Covenant (8:1-13)</a:t>
            </a:r>
          </a:p>
          <a:p>
            <a:pPr marL="1028700" lvl="1" indent="-571500">
              <a:buFont typeface="+mj-lt"/>
              <a:buAutoNum type="alphaUcPeriod"/>
            </a:pPr>
            <a:r>
              <a:rPr lang="en-US" dirty="0">
                <a:solidFill>
                  <a:schemeClr val="tx1">
                    <a:lumMod val="50000"/>
                    <a:lumOff val="50000"/>
                  </a:schemeClr>
                </a:solidFill>
              </a:rPr>
              <a:t>Jesus’ Sacrifice Is Better Than the Temple Sacrifices (9:1-10:18)</a:t>
            </a:r>
          </a:p>
        </p:txBody>
      </p:sp>
    </p:spTree>
    <p:extLst>
      <p:ext uri="{BB962C8B-B14F-4D97-AF65-F5344CB8AC3E}">
        <p14:creationId xmlns:p14="http://schemas.microsoft.com/office/powerpoint/2010/main" val="922458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302184" y="812366"/>
            <a:ext cx="8622046" cy="6053484"/>
          </a:xfrm>
        </p:spPr>
        <p:txBody>
          <a:bodyPr>
            <a:normAutofit lnSpcReduction="10000"/>
          </a:bodyPr>
          <a:lstStyle/>
          <a:p>
            <a:pPr marL="571500" indent="-571500">
              <a:buFont typeface="+mj-lt"/>
              <a:buAutoNum type="alphaUcPeriod" startAt="3"/>
            </a:pPr>
            <a:r>
              <a:rPr lang="en-US" sz="4000" b="1" dirty="0"/>
              <a:t>Jesus Is Better – Don’t Apostatize (5:11-6:20)</a:t>
            </a:r>
          </a:p>
          <a:p>
            <a:pPr marL="1028700" lvl="1" indent="-571500">
              <a:buFont typeface="+mj-lt"/>
              <a:buAutoNum type="arabicPeriod"/>
            </a:pPr>
            <a:r>
              <a:rPr lang="en-US" sz="3600" b="1" dirty="0">
                <a:solidFill>
                  <a:schemeClr val="tx1">
                    <a:lumMod val="50000"/>
                    <a:lumOff val="50000"/>
                  </a:schemeClr>
                </a:solidFill>
              </a:rPr>
              <a:t>Warning (5:11-6:8)</a:t>
            </a:r>
          </a:p>
          <a:p>
            <a:pPr marL="1485900" lvl="2" indent="-571500">
              <a:buFont typeface="+mj-lt"/>
              <a:buAutoNum type="alphaLcPeriod"/>
            </a:pPr>
            <a:r>
              <a:rPr lang="en-US" sz="3200" dirty="0">
                <a:solidFill>
                  <a:schemeClr val="tx1">
                    <a:lumMod val="50000"/>
                    <a:lumOff val="50000"/>
                  </a:schemeClr>
                </a:solidFill>
              </a:rPr>
              <a:t>The Present Problem With His Readers (5:11–6:3) </a:t>
            </a:r>
          </a:p>
          <a:p>
            <a:pPr marL="1485900" lvl="2" indent="-571500">
              <a:buFont typeface="+mj-lt"/>
              <a:buAutoNum type="alphaLcPeriod"/>
            </a:pPr>
            <a:r>
              <a:rPr lang="en-US" sz="3200" dirty="0">
                <a:solidFill>
                  <a:schemeClr val="tx1">
                    <a:lumMod val="50000"/>
                    <a:lumOff val="50000"/>
                  </a:schemeClr>
                </a:solidFill>
              </a:rPr>
              <a:t>The Danger of Falling Away from the Christian Faith (6:4–8)</a:t>
            </a:r>
          </a:p>
          <a:p>
            <a:pPr marL="1028700" lvl="1" indent="-571500">
              <a:buFont typeface="+mj-lt"/>
              <a:buAutoNum type="arabicPeriod"/>
            </a:pPr>
            <a:r>
              <a:rPr lang="en-US" sz="3600" b="1" dirty="0"/>
              <a:t>Assurance (6:9-6:20)</a:t>
            </a:r>
          </a:p>
          <a:p>
            <a:pPr marL="1485900" lvl="2" indent="-571500">
              <a:buFont typeface="+mj-lt"/>
              <a:buAutoNum type="alphaLcPeriod"/>
            </a:pPr>
            <a:r>
              <a:rPr lang="en-US" sz="3200" dirty="0">
                <a:solidFill>
                  <a:schemeClr val="tx1">
                    <a:lumMod val="50000"/>
                    <a:lumOff val="50000"/>
                  </a:schemeClr>
                </a:solidFill>
              </a:rPr>
              <a:t>The Author’s Confidence In and Desire for His Readers (6:9–12) </a:t>
            </a:r>
          </a:p>
          <a:p>
            <a:pPr marL="1485900" lvl="2" indent="-571500">
              <a:buFont typeface="+mj-lt"/>
              <a:buAutoNum type="alphaLcPeriod"/>
            </a:pPr>
            <a:r>
              <a:rPr lang="en-US" sz="3200" dirty="0"/>
              <a:t>God’s Promise Is Our Basis for Hope (6:13–20)</a:t>
            </a:r>
          </a:p>
          <a:p>
            <a:pPr marL="571500" indent="-571500">
              <a:buFont typeface="+mj-lt"/>
              <a:buAutoNum type="alphaUcPeriod" startAt="3"/>
            </a:pPr>
            <a:endParaRPr lang="en-US" dirty="0"/>
          </a:p>
        </p:txBody>
      </p:sp>
    </p:spTree>
    <p:extLst>
      <p:ext uri="{BB962C8B-B14F-4D97-AF65-F5344CB8AC3E}">
        <p14:creationId xmlns:p14="http://schemas.microsoft.com/office/powerpoint/2010/main" val="18575134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0"/>
            <a:ext cx="9144000" cy="1377488"/>
          </a:xfrm>
        </p:spPr>
        <p:txBody>
          <a:bodyPr/>
          <a:lstStyle/>
          <a:p>
            <a:r>
              <a:rPr lang="en-US" dirty="0">
                <a:solidFill>
                  <a:srgbClr val="002060"/>
                </a:solidFill>
              </a:rPr>
              <a:t>God’s Promise Is Our Basis for Hope (6:13–20)</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1448128"/>
            <a:ext cx="8398352" cy="5368666"/>
          </a:xfrm>
        </p:spPr>
        <p:txBody>
          <a:bodyPr>
            <a:normAutofit/>
          </a:bodyPr>
          <a:lstStyle/>
          <a:p>
            <a:pPr marL="173038" indent="-173038">
              <a:buNone/>
            </a:pPr>
            <a:r>
              <a:rPr lang="en-US" baseline="30000" dirty="0">
                <a:latin typeface="Candara" panose="020E0502030303020204" pitchFamily="34" charset="0"/>
                <a:ea typeface="Cambria" panose="02040503050406030204" pitchFamily="18" charset="0"/>
              </a:rPr>
              <a:t>13 </a:t>
            </a:r>
            <a:r>
              <a:rPr lang="en-US" i="1" dirty="0">
                <a:solidFill>
                  <a:srgbClr val="000099"/>
                </a:solidFill>
                <a:latin typeface="Cambria" panose="02040503050406030204" pitchFamily="18" charset="0"/>
                <a:ea typeface="Cambria" panose="02040503050406030204" pitchFamily="18" charset="0"/>
              </a:rPr>
              <a:t>For when God made a promise to Abraham, since he had no one greater by whom to swear, he swore by himself, </a:t>
            </a:r>
            <a:r>
              <a:rPr lang="en-US" baseline="30000" dirty="0">
                <a:latin typeface="Candara" panose="020E0502030303020204" pitchFamily="34" charset="0"/>
                <a:ea typeface="Cambria" panose="02040503050406030204" pitchFamily="18" charset="0"/>
              </a:rPr>
              <a:t>14</a:t>
            </a:r>
            <a:r>
              <a:rPr lang="en-US" i="1" dirty="0">
                <a:solidFill>
                  <a:srgbClr val="000099"/>
                </a:solidFill>
                <a:latin typeface="Cambria" panose="02040503050406030204" pitchFamily="18" charset="0"/>
                <a:ea typeface="Cambria" panose="02040503050406030204" pitchFamily="18" charset="0"/>
              </a:rPr>
              <a:t> saying, </a:t>
            </a:r>
          </a:p>
          <a:p>
            <a:pPr marL="630238" lvl="1" indent="-173038">
              <a:buNone/>
            </a:pPr>
            <a:r>
              <a:rPr lang="en-US" i="1" dirty="0">
                <a:solidFill>
                  <a:srgbClr val="000099"/>
                </a:solidFill>
                <a:latin typeface="Cambria" panose="02040503050406030204" pitchFamily="18" charset="0"/>
                <a:ea typeface="Cambria" panose="02040503050406030204" pitchFamily="18" charset="0"/>
              </a:rPr>
              <a:t>“</a:t>
            </a:r>
            <a:r>
              <a:rPr lang="en-US" i="1" dirty="0">
                <a:solidFill>
                  <a:srgbClr val="7030A0"/>
                </a:solidFill>
                <a:latin typeface="Cambria" panose="02040503050406030204" pitchFamily="18" charset="0"/>
                <a:ea typeface="Cambria" panose="02040503050406030204" pitchFamily="18" charset="0"/>
              </a:rPr>
              <a:t>Surely I will bless you and multiply you</a:t>
            </a:r>
            <a:r>
              <a:rPr lang="en-US" i="1" dirty="0">
                <a:solidFill>
                  <a:srgbClr val="000099"/>
                </a:solidFill>
                <a:latin typeface="Cambria" panose="02040503050406030204" pitchFamily="18" charset="0"/>
                <a:ea typeface="Cambria" panose="02040503050406030204" pitchFamily="18" charset="0"/>
              </a:rPr>
              <a:t>.” </a:t>
            </a:r>
            <a:r>
              <a:rPr lang="en-US" i="1" dirty="0">
                <a:solidFill>
                  <a:srgbClr val="7030A0"/>
                </a:solidFill>
                <a:latin typeface="Cambria" panose="02040503050406030204" pitchFamily="18" charset="0"/>
                <a:ea typeface="Cambria" panose="02040503050406030204" pitchFamily="18" charset="0"/>
              </a:rPr>
              <a:t>[Gen 22:17] </a:t>
            </a:r>
          </a:p>
          <a:p>
            <a:pPr marL="173038" indent="-173038">
              <a:buNone/>
            </a:pPr>
            <a:r>
              <a:rPr lang="en-US" baseline="30000" dirty="0">
                <a:latin typeface="Candara" panose="020E0502030303020204" pitchFamily="34" charset="0"/>
                <a:ea typeface="Cambria" panose="02040503050406030204" pitchFamily="18" charset="0"/>
              </a:rPr>
              <a:t>15</a:t>
            </a:r>
            <a:r>
              <a:rPr lang="en-US" i="1" dirty="0">
                <a:solidFill>
                  <a:srgbClr val="000099"/>
                </a:solidFill>
                <a:latin typeface="Cambria" panose="02040503050406030204" pitchFamily="18" charset="0"/>
                <a:ea typeface="Cambria" panose="02040503050406030204" pitchFamily="18" charset="0"/>
              </a:rPr>
              <a:t> And thus Abraham, having patiently waited, obtained the promise. </a:t>
            </a:r>
          </a:p>
        </p:txBody>
      </p:sp>
    </p:spTree>
    <p:extLst>
      <p:ext uri="{BB962C8B-B14F-4D97-AF65-F5344CB8AC3E}">
        <p14:creationId xmlns:p14="http://schemas.microsoft.com/office/powerpoint/2010/main" val="322577323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0"/>
            <a:ext cx="9144000" cy="1377488"/>
          </a:xfrm>
        </p:spPr>
        <p:txBody>
          <a:bodyPr/>
          <a:lstStyle/>
          <a:p>
            <a:r>
              <a:rPr lang="en-US" dirty="0">
                <a:solidFill>
                  <a:srgbClr val="002060"/>
                </a:solidFill>
              </a:rPr>
              <a:t>God’s Promise Is Our Basis for Hope (6:13–20)</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1448128"/>
            <a:ext cx="8398352" cy="5368666"/>
          </a:xfrm>
        </p:spPr>
        <p:txBody>
          <a:bodyPr>
            <a:normAutofit fontScale="92500" lnSpcReduction="20000"/>
          </a:bodyPr>
          <a:lstStyle/>
          <a:p>
            <a:pPr marL="173038" indent="-173038">
              <a:buNone/>
            </a:pPr>
            <a:r>
              <a:rPr lang="en-US" baseline="30000" dirty="0">
                <a:latin typeface="Candara" panose="020E0502030303020204" pitchFamily="34" charset="0"/>
                <a:ea typeface="Cambria" panose="02040503050406030204" pitchFamily="18" charset="0"/>
              </a:rPr>
              <a:t>16</a:t>
            </a:r>
            <a:r>
              <a:rPr lang="en-US" i="1" dirty="0">
                <a:solidFill>
                  <a:srgbClr val="000099"/>
                </a:solidFill>
                <a:latin typeface="Cambria" panose="02040503050406030204" pitchFamily="18" charset="0"/>
                <a:ea typeface="Cambria" panose="02040503050406030204" pitchFamily="18" charset="0"/>
              </a:rPr>
              <a:t> For people swear by something greater than themselves, and in all their disputes an oath is final for confirmation. </a:t>
            </a:r>
            <a:r>
              <a:rPr lang="en-US" baseline="30000" dirty="0">
                <a:latin typeface="Candara" panose="020E0502030303020204" pitchFamily="34" charset="0"/>
                <a:ea typeface="Cambria" panose="02040503050406030204" pitchFamily="18" charset="0"/>
              </a:rPr>
              <a:t>17</a:t>
            </a:r>
            <a:r>
              <a:rPr lang="en-US" i="1" dirty="0">
                <a:solidFill>
                  <a:srgbClr val="000099"/>
                </a:solidFill>
                <a:latin typeface="Cambria" panose="02040503050406030204" pitchFamily="18" charset="0"/>
                <a:ea typeface="Cambria" panose="02040503050406030204" pitchFamily="18" charset="0"/>
              </a:rPr>
              <a:t> So when God desired to show more convincingly to the heirs of the promise the unchangeable character of his purpose, he guaranteed it with an oath, </a:t>
            </a:r>
            <a:r>
              <a:rPr lang="en-US" baseline="30000" dirty="0">
                <a:latin typeface="Candara" panose="020E0502030303020204" pitchFamily="34" charset="0"/>
                <a:ea typeface="Cambria" panose="02040503050406030204" pitchFamily="18" charset="0"/>
              </a:rPr>
              <a:t>18</a:t>
            </a:r>
            <a:r>
              <a:rPr lang="en-US" i="1" dirty="0">
                <a:solidFill>
                  <a:srgbClr val="000099"/>
                </a:solidFill>
                <a:latin typeface="Cambria" panose="02040503050406030204" pitchFamily="18" charset="0"/>
                <a:ea typeface="Cambria" panose="02040503050406030204" pitchFamily="18" charset="0"/>
              </a:rPr>
              <a:t> so that by two unchangeable things, in which it is impossible for God to lie, we who have fled for refuge might have strong encouragement to hold fast to the hope set before us. </a:t>
            </a:r>
            <a:r>
              <a:rPr lang="en-US" baseline="30000" dirty="0">
                <a:latin typeface="Candara" panose="020E0502030303020204" pitchFamily="34" charset="0"/>
                <a:ea typeface="Cambria" panose="02040503050406030204" pitchFamily="18" charset="0"/>
              </a:rPr>
              <a:t>19</a:t>
            </a:r>
            <a:r>
              <a:rPr lang="en-US" i="1" dirty="0">
                <a:solidFill>
                  <a:srgbClr val="000099"/>
                </a:solidFill>
                <a:latin typeface="Cambria" panose="02040503050406030204" pitchFamily="18" charset="0"/>
                <a:ea typeface="Cambria" panose="02040503050406030204" pitchFamily="18" charset="0"/>
              </a:rPr>
              <a:t> We have this as a sure and steadfast anchor of the soul, a hope that enters into the inner place behind the curtain, </a:t>
            </a:r>
            <a:r>
              <a:rPr lang="en-US" baseline="30000" dirty="0">
                <a:latin typeface="Candara" panose="020E0502030303020204" pitchFamily="34" charset="0"/>
                <a:ea typeface="Cambria" panose="02040503050406030204" pitchFamily="18" charset="0"/>
              </a:rPr>
              <a:t>20</a:t>
            </a:r>
            <a:r>
              <a:rPr lang="en-US" i="1" dirty="0">
                <a:solidFill>
                  <a:srgbClr val="000099"/>
                </a:solidFill>
                <a:latin typeface="Cambria" panose="02040503050406030204" pitchFamily="18" charset="0"/>
                <a:ea typeface="Cambria" panose="02040503050406030204" pitchFamily="18" charset="0"/>
              </a:rPr>
              <a:t> where Jesus has gone as a forerunner on our behalf, having become a high priest forever after the order of Melchizedek. </a:t>
            </a:r>
          </a:p>
        </p:txBody>
      </p:sp>
    </p:spTree>
    <p:extLst>
      <p:ext uri="{BB962C8B-B14F-4D97-AF65-F5344CB8AC3E}">
        <p14:creationId xmlns:p14="http://schemas.microsoft.com/office/powerpoint/2010/main" val="124203439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1417924"/>
          </a:xfrm>
        </p:spPr>
        <p:txBody>
          <a:bodyPr/>
          <a:lstStyle/>
          <a:p>
            <a:r>
              <a:rPr lang="en-US" dirty="0">
                <a:solidFill>
                  <a:srgbClr val="002060"/>
                </a:solidFill>
              </a:rPr>
              <a:t>God’s Promise Is Our Basis for Hope (6:13–20)</a:t>
            </a:r>
            <a:endParaRPr lang="en-US" sz="44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84450" y="1478347"/>
            <a:ext cx="8767251" cy="5010319"/>
          </a:xfrm>
        </p:spPr>
        <p:txBody>
          <a:bodyPr>
            <a:normAutofit fontScale="85000" lnSpcReduction="20000"/>
          </a:bodyPr>
          <a:lstStyle/>
          <a:p>
            <a:r>
              <a:rPr lang="en-US" dirty="0"/>
              <a:t>Starting in Heb 5:11, the author of Hebrews temporarily </a:t>
            </a:r>
            <a:r>
              <a:rPr lang="en-US" b="1" i="1" dirty="0"/>
              <a:t>set aside </a:t>
            </a:r>
            <a:r>
              <a:rPr lang="en-US" dirty="0"/>
              <a:t>the topic of Christ’s appointment as high priest in order to </a:t>
            </a:r>
            <a:r>
              <a:rPr lang="en-US" b="1" i="1" dirty="0"/>
              <a:t>warn</a:t>
            </a:r>
            <a:r>
              <a:rPr lang="en-US" dirty="0"/>
              <a:t> his readers of their spiritual immaturity.</a:t>
            </a:r>
          </a:p>
          <a:p>
            <a:pPr lvl="1"/>
            <a:r>
              <a:rPr lang="en-US" dirty="0"/>
              <a:t>He gave an assessment of their condition. (5:11–6:3)</a:t>
            </a:r>
          </a:p>
          <a:p>
            <a:pPr lvl="1"/>
            <a:r>
              <a:rPr lang="en-US" dirty="0"/>
              <a:t>He gave them a </a:t>
            </a:r>
            <a:r>
              <a:rPr lang="en-US" b="1" i="1" dirty="0"/>
              <a:t>strong</a:t>
            </a:r>
            <a:r>
              <a:rPr lang="en-US" dirty="0"/>
              <a:t> warning. (6:4–8)</a:t>
            </a:r>
          </a:p>
          <a:p>
            <a:pPr lvl="1"/>
            <a:r>
              <a:rPr lang="en-US" dirty="0"/>
              <a:t>He then </a:t>
            </a:r>
            <a:r>
              <a:rPr lang="en-US" b="1" i="1" dirty="0"/>
              <a:t>mitigated</a:t>
            </a:r>
            <a:r>
              <a:rPr lang="en-US" dirty="0"/>
              <a:t> that warning with a word of </a:t>
            </a:r>
            <a:r>
              <a:rPr lang="en-US" b="1" i="1" dirty="0"/>
              <a:t>encouragement</a:t>
            </a:r>
            <a:r>
              <a:rPr lang="en-US" dirty="0"/>
              <a:t> where he expressed his </a:t>
            </a:r>
            <a:r>
              <a:rPr lang="en-US" b="1" i="1" dirty="0"/>
              <a:t>confidence</a:t>
            </a:r>
            <a:r>
              <a:rPr lang="en-US" dirty="0"/>
              <a:t> that they were, in fact, genuinely saved and would </a:t>
            </a:r>
            <a:r>
              <a:rPr lang="en-US" b="1" i="1" dirty="0"/>
              <a:t>ultimately</a:t>
            </a:r>
            <a:r>
              <a:rPr lang="en-US" dirty="0"/>
              <a:t> persevere. (6:9–12) </a:t>
            </a:r>
          </a:p>
          <a:p>
            <a:r>
              <a:rPr lang="en-US" dirty="0"/>
              <a:t>In our </a:t>
            </a:r>
            <a:r>
              <a:rPr lang="en-US" b="1" i="1" dirty="0"/>
              <a:t>present</a:t>
            </a:r>
            <a:r>
              <a:rPr lang="en-US" dirty="0"/>
              <a:t> text (6:13–20) the author </a:t>
            </a:r>
            <a:r>
              <a:rPr lang="en-US" b="1" i="1" dirty="0"/>
              <a:t>builds</a:t>
            </a:r>
            <a:r>
              <a:rPr lang="en-US" dirty="0"/>
              <a:t> on the exhortation begun in Heb 5:11 while, </a:t>
            </a:r>
            <a:r>
              <a:rPr lang="en-US" b="1" i="1" dirty="0"/>
              <a:t>at the same time</a:t>
            </a:r>
            <a:r>
              <a:rPr lang="en-US" dirty="0"/>
              <a:t>, </a:t>
            </a:r>
            <a:r>
              <a:rPr lang="en-US" b="1" i="1" dirty="0"/>
              <a:t>moving back</a:t>
            </a:r>
            <a:r>
              <a:rPr lang="en-US" dirty="0"/>
              <a:t> toward his discussion of Christ’s superior priestly ministry. </a:t>
            </a:r>
          </a:p>
          <a:p>
            <a:r>
              <a:rPr lang="en-US" dirty="0"/>
              <a:t>So this section serves as a sort of “on-ramp” that transitions from the strategically placed exhortation of Heb 5:11–6:12 back to the exposition on Jesus’ Melchizedekian appointment as high priest that he started earlier.</a:t>
            </a:r>
          </a:p>
        </p:txBody>
      </p:sp>
      <p:sp>
        <p:nvSpPr>
          <p:cNvPr id="7" name="TextBox 6">
            <a:extLst>
              <a:ext uri="{FF2B5EF4-FFF2-40B4-BE49-F238E27FC236}">
                <a16:creationId xmlns:a16="http://schemas.microsoft.com/office/drawing/2014/main" id="{B17783C6-2259-B62A-FD5A-8A83B427E356}"/>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78738138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0"/>
            <a:ext cx="9144000" cy="124012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13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when God made a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promise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to Abraham, since he had no one greater by whom to swear, he swore by himself,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saying, "Surely I will bless you and multiply you."</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4713" y="1377485"/>
            <a:ext cx="8315938" cy="5156747"/>
          </a:xfrm>
        </p:spPr>
        <p:txBody>
          <a:bodyPr>
            <a:normAutofit fontScale="85000" lnSpcReduction="20000"/>
          </a:bodyPr>
          <a:lstStyle/>
          <a:p>
            <a:r>
              <a:rPr lang="en-US" dirty="0"/>
              <a:t>The word “</a:t>
            </a:r>
            <a:r>
              <a:rPr lang="en-US" i="1" dirty="0">
                <a:solidFill>
                  <a:srgbClr val="000099"/>
                </a:solidFill>
                <a:latin typeface="Cambria" panose="02040503050406030204" pitchFamily="18" charset="0"/>
                <a:ea typeface="Cambria" panose="02040503050406030204" pitchFamily="18" charset="0"/>
              </a:rPr>
              <a:t>for</a:t>
            </a:r>
            <a:r>
              <a:rPr lang="en-US" dirty="0"/>
              <a:t>” and the idea of “</a:t>
            </a:r>
            <a:r>
              <a:rPr lang="en-US" i="1" dirty="0">
                <a:solidFill>
                  <a:srgbClr val="000099"/>
                </a:solidFill>
                <a:latin typeface="Cambria" panose="02040503050406030204" pitchFamily="18" charset="0"/>
                <a:ea typeface="Cambria" panose="02040503050406030204" pitchFamily="18" charset="0"/>
              </a:rPr>
              <a:t>promise</a:t>
            </a:r>
            <a:r>
              <a:rPr lang="en-US" dirty="0"/>
              <a:t>” </a:t>
            </a:r>
            <a:r>
              <a:rPr lang="en-US" b="1" i="1" dirty="0"/>
              <a:t>links</a:t>
            </a:r>
            <a:r>
              <a:rPr lang="en-US" dirty="0"/>
              <a:t> this verse to the </a:t>
            </a:r>
            <a:r>
              <a:rPr lang="en-US" b="1" i="1" dirty="0"/>
              <a:t>previous</a:t>
            </a:r>
            <a:r>
              <a:rPr lang="en-US" dirty="0"/>
              <a:t> verse at the end of the last section where believers were encouraged to be “</a:t>
            </a:r>
            <a:r>
              <a:rPr lang="en-US" i="1" dirty="0">
                <a:solidFill>
                  <a:srgbClr val="000099"/>
                </a:solidFill>
                <a:latin typeface="Cambria" panose="02040503050406030204" pitchFamily="18" charset="0"/>
                <a:ea typeface="Cambria" panose="02040503050406030204" pitchFamily="18" charset="0"/>
              </a:rPr>
              <a:t>imitators of those who through faith and patience inherit the </a:t>
            </a:r>
            <a:r>
              <a:rPr lang="en-US" b="1" i="1" dirty="0">
                <a:solidFill>
                  <a:srgbClr val="000099"/>
                </a:solidFill>
                <a:latin typeface="Cambria" panose="02040503050406030204" pitchFamily="18" charset="0"/>
                <a:ea typeface="Cambria" panose="02040503050406030204" pitchFamily="18" charset="0"/>
              </a:rPr>
              <a:t>promises.</a:t>
            </a:r>
            <a:r>
              <a:rPr lang="en-US" dirty="0"/>
              <a:t>”</a:t>
            </a:r>
          </a:p>
          <a:p>
            <a:r>
              <a:rPr lang="en-US" b="1" i="1" dirty="0"/>
              <a:t>Now</a:t>
            </a:r>
            <a:r>
              <a:rPr lang="en-US" dirty="0"/>
              <a:t> the author wants them to contemplate the </a:t>
            </a:r>
            <a:r>
              <a:rPr lang="en-US" b="1" i="1" dirty="0"/>
              <a:t>nature</a:t>
            </a:r>
            <a:r>
              <a:rPr lang="en-US" dirty="0"/>
              <a:t> of God’s “</a:t>
            </a:r>
            <a:r>
              <a:rPr lang="en-US" i="1" dirty="0">
                <a:solidFill>
                  <a:srgbClr val="000099"/>
                </a:solidFill>
                <a:latin typeface="Cambria" panose="02040503050406030204" pitchFamily="18" charset="0"/>
                <a:ea typeface="Cambria" panose="02040503050406030204" pitchFamily="18" charset="0"/>
              </a:rPr>
              <a:t>promise</a:t>
            </a:r>
            <a:r>
              <a:rPr lang="en-US" dirty="0"/>
              <a:t>” and the grandeur and faithfulness of the one who made it by reflecting on the promise that God made to </a:t>
            </a:r>
            <a:r>
              <a:rPr lang="en-US" b="1" i="1" dirty="0"/>
              <a:t>Abraham</a:t>
            </a:r>
            <a:r>
              <a:rPr lang="en-US" dirty="0"/>
              <a:t>.</a:t>
            </a:r>
          </a:p>
          <a:p>
            <a:r>
              <a:rPr lang="en-US" dirty="0"/>
              <a:t>The promise to Abraham is a central theme in the book of Genesis. God promised Abraham land, offspring, and universal blessing (Gen 12:1-3; 18:17-18; 22:17-18).</a:t>
            </a:r>
          </a:p>
          <a:p>
            <a:r>
              <a:rPr lang="en-US" dirty="0"/>
              <a:t>Blessing is promised for the </a:t>
            </a:r>
            <a:r>
              <a:rPr lang="en-US" b="1" i="1" dirty="0"/>
              <a:t>whole world </a:t>
            </a:r>
            <a:r>
              <a:rPr lang="en-US" dirty="0"/>
              <a:t>through the offspring of Abraham; and the NT proclaims that </a:t>
            </a:r>
            <a:r>
              <a:rPr lang="en-US" b="1" i="1" dirty="0"/>
              <a:t>Jesus Christ</a:t>
            </a:r>
            <a:r>
              <a:rPr lang="en-US" dirty="0"/>
              <a:t> is the one through whom the stunning blessings promised to Abraham become a reality. (Gal 3:16)</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198-199</a:t>
            </a:r>
          </a:p>
        </p:txBody>
      </p:sp>
    </p:spTree>
    <p:extLst>
      <p:ext uri="{BB962C8B-B14F-4D97-AF65-F5344CB8AC3E}">
        <p14:creationId xmlns:p14="http://schemas.microsoft.com/office/powerpoint/2010/main" val="26215399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0"/>
            <a:ext cx="9144000" cy="1628652"/>
          </a:xfrm>
          <a:solidFill>
            <a:schemeClr val="bg1"/>
          </a:solidFill>
          <a:ln w="25400">
            <a:solidFill>
              <a:srgbClr val="000099"/>
            </a:solidFill>
          </a:ln>
        </p:spPr>
        <p:txBody>
          <a:bodyPr/>
          <a:lstStyle/>
          <a:p>
            <a:pPr marL="173038" lvl="0" algn="l">
              <a:spcBef>
                <a:spcPts val="1000"/>
              </a:spcBef>
              <a:buClr>
                <a:srgbClr val="000099"/>
              </a:buClr>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13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 when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God made a promise to Abraham</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he had no one greater by whom to swear, he swore by himself,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saying, </a:t>
            </a:r>
            <a:r>
              <a:rPr lang="en-US" sz="2800" b="0" i="1" dirty="0">
                <a:effectLst/>
                <a:latin typeface="Cambria" panose="02040503050406030204" pitchFamily="18" charset="0"/>
                <a:ea typeface="Cambria" panose="02040503050406030204" pitchFamily="18" charset="0"/>
              </a:rPr>
              <a:t>“</a:t>
            </a:r>
            <a:r>
              <a:rPr lang="en-US" sz="2800" i="1" dirty="0">
                <a:solidFill>
                  <a:srgbClr val="7030A0"/>
                </a:solidFill>
                <a:effectLst/>
                <a:latin typeface="Cambria" panose="02040503050406030204" pitchFamily="18" charset="0"/>
                <a:ea typeface="Cambria" panose="02040503050406030204" pitchFamily="18" charset="0"/>
              </a:rPr>
              <a:t>Surely I will bless you and multiply you.</a:t>
            </a:r>
            <a:r>
              <a:rPr lang="en-US" sz="2800" b="0" i="1" dirty="0">
                <a:effectLst/>
                <a:latin typeface="Cambria" panose="02040503050406030204" pitchFamily="18" charset="0"/>
                <a:ea typeface="Cambria" panose="02040503050406030204" pitchFamily="18" charset="0"/>
              </a:rPr>
              <a:t>” </a:t>
            </a:r>
            <a:r>
              <a:rPr lang="en-US" sz="2800" b="0" i="1" dirty="0">
                <a:solidFill>
                  <a:srgbClr val="7030A0"/>
                </a:solidFill>
                <a:effectLst/>
                <a:latin typeface="Cambria" panose="02040503050406030204" pitchFamily="18" charset="0"/>
                <a:ea typeface="Cambria" panose="02040503050406030204" pitchFamily="18" charset="0"/>
              </a:rPr>
              <a:t>[Gen 22:17]</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769933"/>
            <a:ext cx="8622046" cy="4681885"/>
          </a:xfrm>
        </p:spPr>
        <p:txBody>
          <a:bodyPr>
            <a:normAutofit fontScale="92500" lnSpcReduction="20000"/>
          </a:bodyPr>
          <a:lstStyle/>
          <a:p>
            <a:r>
              <a:rPr lang="en-US" dirty="0"/>
              <a:t>The focus here is on Gen 22:17, where God swears to Abraham that he will bless him.</a:t>
            </a:r>
          </a:p>
          <a:p>
            <a:r>
              <a:rPr lang="en-US" dirty="0"/>
              <a:t>The blessing comes after what is perhaps the most dramatic and terrifying test in Abraham’s life, for the Lord had just summoned him to </a:t>
            </a:r>
            <a:r>
              <a:rPr lang="en-US" b="1" i="1" dirty="0"/>
              <a:t>sacrifice</a:t>
            </a:r>
            <a:r>
              <a:rPr lang="en-US" dirty="0"/>
              <a:t> Isaac, the son of promise.</a:t>
            </a:r>
          </a:p>
          <a:p>
            <a:r>
              <a:rPr lang="en-US" dirty="0"/>
              <a:t>Abraham’s faith in God </a:t>
            </a:r>
            <a:r>
              <a:rPr lang="en-US" b="1" i="1" dirty="0"/>
              <a:t>shines</a:t>
            </a:r>
            <a:r>
              <a:rPr lang="en-US" dirty="0"/>
              <a:t>, for he takes the Lord at his word and is prepared to sacrifice his son, the son of promise, if God commands it.</a:t>
            </a:r>
          </a:p>
          <a:p>
            <a:r>
              <a:rPr lang="en-US" dirty="0"/>
              <a:t>The Lord, of course, </a:t>
            </a:r>
            <a:r>
              <a:rPr lang="en-US" b="1" i="1" dirty="0"/>
              <a:t>spares</a:t>
            </a:r>
            <a:r>
              <a:rPr lang="en-US" dirty="0"/>
              <a:t> Isaac, and pronounces the words of “</a:t>
            </a:r>
            <a:r>
              <a:rPr lang="en-US" i="1" dirty="0">
                <a:solidFill>
                  <a:srgbClr val="000099"/>
                </a:solidFill>
                <a:latin typeface="Cambria" panose="02040503050406030204" pitchFamily="18" charset="0"/>
                <a:ea typeface="Cambria" panose="02040503050406030204" pitchFamily="18" charset="0"/>
              </a:rPr>
              <a:t>promise to Abraham</a:t>
            </a:r>
            <a:r>
              <a:rPr lang="en-US" dirty="0"/>
              <a:t>” that our text now reflects on.</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198-199</a:t>
            </a:r>
          </a:p>
        </p:txBody>
      </p:sp>
    </p:spTree>
    <p:extLst>
      <p:ext uri="{BB962C8B-B14F-4D97-AF65-F5344CB8AC3E}">
        <p14:creationId xmlns:p14="http://schemas.microsoft.com/office/powerpoint/2010/main" val="355538585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81545</TotalTime>
  <Words>3722</Words>
  <Application>Microsoft Office PowerPoint</Application>
  <PresentationFormat>On-screen Show (4:3)</PresentationFormat>
  <Paragraphs>151</Paragraphs>
  <Slides>29</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29</vt:i4>
      </vt:variant>
    </vt:vector>
  </HeadingPairs>
  <TitlesOfParts>
    <vt:vector size="36"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Outline of Hebrews</vt:lpstr>
      <vt:lpstr>God’s Promise Is Our Basis for Hope (6:13–20)</vt:lpstr>
      <vt:lpstr>God’s Promise Is Our Basis for Hope (6:13–20)</vt:lpstr>
      <vt:lpstr>God’s Promise Is Our Basis for Hope (6:13–20)</vt:lpstr>
      <vt:lpstr>13 For when God made a promise to Abraham, since he had no one greater by whom to swear, he swore by himself, 14 saying, "Surely I will bless you and multiply you."</vt:lpstr>
      <vt:lpstr>13 For when God made a promise to Abraham, since he had no one greater by whom to swear, he swore by himself, 14 saying, “Surely I will bless you and multiply you.” [Gen 22:17]</vt:lpstr>
      <vt:lpstr>13 For when God made a promise to Abraham, since he had no one greater by whom to swear, he swore by himself, 14 saying, "Surely I will bless you and multiply you."</vt:lpstr>
      <vt:lpstr>13 For when God made a promise to Abraham, since he had no one greater by whom to swear, he swore by himself, 14 saying, “Surely I will bless you and multiply you.” [Gen 22:17]</vt:lpstr>
      <vt:lpstr>15 And thus Abraham, having patiently waited, obtained the promise.</vt:lpstr>
      <vt:lpstr>15 And thus Abraham, having patiently waited, obtained the promise.</vt:lpstr>
      <vt:lpstr>15 And thus Abraham, having patiently waited, obtained the promise.</vt:lpstr>
      <vt:lpstr>15 And thus Abraham, having patiently waited, obtained the promise.</vt:lpstr>
      <vt:lpstr>16 For people swear by something greater than themselves, and in all their disputes an oath is final for confirmation.</vt:lpstr>
      <vt:lpstr>17 So when God desired to show more convincingly to the heirs of the promise the unchangeable character of his purpose, he guaranteed it with an oath…</vt:lpstr>
      <vt:lpstr>18 …so that by two unchangeable things, in which it is impossible for God to lie, we who have fled for refuge might have strong encouragement to hold fast to the hope set before us.</vt:lpstr>
      <vt:lpstr>18 …so that by two unchangeable things, in which it is impossible for God to lie, we who have fled for refuge might have strong encouragement to hold fast to the hope set before us.</vt:lpstr>
      <vt:lpstr>19 We have this as a sure and steadfast anchor of the soul, a hope that enters into the inner place behind the curtain, 20 where Jesus has gone as a forerunner on our behalf, having become a high priest forever after the order of Melchizedek.</vt:lpstr>
      <vt:lpstr>19 We have this as a sure and steadfast anchor of the soul, a hope that enters into the inner place behind the curtain, 20 where Jesus has gone as a forerunner on our behalf, having become a high priest forever after the order of Melchizedek.</vt:lpstr>
      <vt:lpstr>The Jewish Tabernacle</vt:lpstr>
      <vt:lpstr>The Jewish Tabernacle</vt:lpstr>
      <vt:lpstr>19 We have this as a sure and steadfast anchor of the soul, a hope that enters into the inner place behind the curtain, 20 where Jesus has gone as a forerunner on our behalf, having become a high priest forever after the order of Melchizedek.</vt:lpstr>
      <vt:lpstr>19 We have this as a sure and steadfast anchor of the soul, a hope that enters into the inner place behind the curtain, 20 where Jesus has gone as a forerunner on our behalf, having become a high priest forever after the order of Melchizedek.</vt:lpstr>
      <vt:lpstr>Class Discussion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921</cp:revision>
  <cp:lastPrinted>2022-06-26T14:06:12Z</cp:lastPrinted>
  <dcterms:created xsi:type="dcterms:W3CDTF">2022-03-11T13:15:23Z</dcterms:created>
  <dcterms:modified xsi:type="dcterms:W3CDTF">2022-06-26T14:15:38Z</dcterms:modified>
</cp:coreProperties>
</file>