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014" r:id="rId3"/>
    <p:sldId id="6012" r:id="rId4"/>
    <p:sldId id="6013" r:id="rId5"/>
    <p:sldId id="6016" r:id="rId6"/>
    <p:sldId id="6015" r:id="rId7"/>
    <p:sldId id="6017" r:id="rId8"/>
    <p:sldId id="6021" r:id="rId9"/>
    <p:sldId id="6024" r:id="rId10"/>
    <p:sldId id="6026" r:id="rId11"/>
    <p:sldId id="6025" r:id="rId12"/>
    <p:sldId id="6023" r:id="rId13"/>
    <p:sldId id="6028" r:id="rId14"/>
    <p:sldId id="6029" r:id="rId15"/>
    <p:sldId id="6030" r:id="rId16"/>
    <p:sldId id="6031" r:id="rId17"/>
    <p:sldId id="6032" r:id="rId18"/>
    <p:sldId id="6033" r:id="rId19"/>
    <p:sldId id="6034" r:id="rId20"/>
    <p:sldId id="6035" r:id="rId21"/>
    <p:sldId id="6036" r:id="rId22"/>
    <p:sldId id="6037" r:id="rId23"/>
    <p:sldId id="6039" r:id="rId24"/>
    <p:sldId id="6040" r:id="rId25"/>
    <p:sldId id="6043" r:id="rId26"/>
    <p:sldId id="6042" r:id="rId27"/>
    <p:sldId id="6052" r:id="rId28"/>
    <p:sldId id="6046" r:id="rId29"/>
    <p:sldId id="6047" r:id="rId30"/>
    <p:sldId id="6048" r:id="rId31"/>
    <p:sldId id="6049" r:id="rId32"/>
    <p:sldId id="6060" r:id="rId33"/>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7.xml"/><Relationship Id="rId1" Type="http://schemas.openxmlformats.org/officeDocument/2006/relationships/themeOverride" Target="../theme/themeOverride5.xml"/><Relationship Id="rId4" Type="http://schemas.openxmlformats.org/officeDocument/2006/relationships/hyperlink" Target="https://www.weareteachers.com/moving-beyond-classroom-discussion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hyperlink" Target="http://www.jesuswalk.com/abraham/3_rescue.htm"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6599888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808440"/>
          </a:xfrm>
        </p:spPr>
        <p:txBody>
          <a:bodyPr/>
          <a:lstStyle/>
          <a:p>
            <a:r>
              <a:rPr lang="en-US" sz="5400" dirty="0">
                <a:solidFill>
                  <a:srgbClr val="002060"/>
                </a:solidFill>
              </a:rPr>
              <a:t>Genesis 14:14-24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843760"/>
            <a:ext cx="8398352" cy="5973033"/>
          </a:xfrm>
        </p:spPr>
        <p:txBody>
          <a:bodyPr>
            <a:normAutofit fontScale="92500" lnSpcReduction="20000"/>
          </a:bodyPr>
          <a:lstStyle/>
          <a:p>
            <a:pPr marL="173038" indent="-173038">
              <a:buNone/>
            </a:pPr>
            <a:r>
              <a:rPr lang="en-US" sz="3100" baseline="30000" dirty="0">
                <a:latin typeface="Candara" panose="020E0502030303020204" pitchFamily="34" charset="0"/>
                <a:ea typeface="Cambria" panose="02040503050406030204" pitchFamily="18" charset="0"/>
              </a:rPr>
              <a:t>18</a:t>
            </a:r>
            <a:r>
              <a:rPr lang="en-US" i="1" dirty="0">
                <a:solidFill>
                  <a:srgbClr val="000099"/>
                </a:solidFill>
                <a:latin typeface="Cambria" panose="02040503050406030204" pitchFamily="18" charset="0"/>
                <a:ea typeface="Cambria" panose="02040503050406030204" pitchFamily="18" charset="0"/>
              </a:rPr>
              <a:t> And Melchizedek king of Salem brought out bread and wine. (He was priest of God Most High.) </a:t>
            </a:r>
            <a:r>
              <a:rPr lang="en-US" sz="3100" baseline="30000" dirty="0">
                <a:latin typeface="Candara" panose="020E0502030303020204" pitchFamily="34" charset="0"/>
                <a:ea typeface="Cambria" panose="02040503050406030204" pitchFamily="18" charset="0"/>
              </a:rPr>
              <a:t>19</a:t>
            </a:r>
            <a:r>
              <a:rPr lang="en-US" i="1" dirty="0">
                <a:solidFill>
                  <a:srgbClr val="000099"/>
                </a:solidFill>
                <a:latin typeface="Cambria" panose="02040503050406030204" pitchFamily="18" charset="0"/>
                <a:ea typeface="Cambria" panose="02040503050406030204" pitchFamily="18" charset="0"/>
              </a:rPr>
              <a:t> And he blessed him and said, "Blessed be Abram by God Most High, Possessor of heaven and earth; </a:t>
            </a:r>
            <a:r>
              <a:rPr lang="en-US" sz="3100" baseline="30000" dirty="0">
                <a:latin typeface="Candara" panose="020E0502030303020204" pitchFamily="34" charset="0"/>
                <a:ea typeface="Cambria" panose="02040503050406030204" pitchFamily="18" charset="0"/>
              </a:rPr>
              <a:t>20</a:t>
            </a:r>
            <a:r>
              <a:rPr lang="en-US" i="1" dirty="0">
                <a:solidFill>
                  <a:srgbClr val="000099"/>
                </a:solidFill>
                <a:latin typeface="Cambria" panose="02040503050406030204" pitchFamily="18" charset="0"/>
                <a:ea typeface="Cambria" panose="02040503050406030204" pitchFamily="18" charset="0"/>
              </a:rPr>
              <a:t> and blessed be God Most High, who has delivered your enemies into your hand!" And Abram gave him a tenth of everything. </a:t>
            </a:r>
            <a:r>
              <a:rPr lang="en-US" sz="3100" baseline="30000" dirty="0">
                <a:latin typeface="Candara" panose="020E0502030303020204" pitchFamily="34" charset="0"/>
                <a:ea typeface="Cambria" panose="02040503050406030204" pitchFamily="18" charset="0"/>
              </a:rPr>
              <a:t>21</a:t>
            </a:r>
            <a:r>
              <a:rPr lang="en-US" i="1" dirty="0">
                <a:solidFill>
                  <a:srgbClr val="000099"/>
                </a:solidFill>
                <a:latin typeface="Cambria" panose="02040503050406030204" pitchFamily="18" charset="0"/>
                <a:ea typeface="Cambria" panose="02040503050406030204" pitchFamily="18" charset="0"/>
              </a:rPr>
              <a:t> And the king of Sodom said to Abram, “Give me the persons, but take the goods for yourself.” </a:t>
            </a:r>
            <a:r>
              <a:rPr lang="en-US" sz="3100" baseline="30000" dirty="0">
                <a:latin typeface="Candara" panose="020E0502030303020204" pitchFamily="34" charset="0"/>
                <a:ea typeface="Cambria" panose="02040503050406030204" pitchFamily="18" charset="0"/>
              </a:rPr>
              <a:t>22</a:t>
            </a:r>
            <a:r>
              <a:rPr lang="en-US" i="1" dirty="0">
                <a:solidFill>
                  <a:srgbClr val="000099"/>
                </a:solidFill>
                <a:latin typeface="Cambria" panose="02040503050406030204" pitchFamily="18" charset="0"/>
                <a:ea typeface="Cambria" panose="02040503050406030204" pitchFamily="18" charset="0"/>
              </a:rPr>
              <a:t> But Abram said to the king of Sodom, “I have lifted my hand to the LORD, God Most High, Possessor of heaven and earth, </a:t>
            </a:r>
            <a:r>
              <a:rPr lang="en-US" sz="3100" baseline="30000" dirty="0">
                <a:latin typeface="Candara" panose="020E0502030303020204" pitchFamily="34" charset="0"/>
                <a:ea typeface="Cambria" panose="02040503050406030204" pitchFamily="18" charset="0"/>
              </a:rPr>
              <a:t>23</a:t>
            </a:r>
            <a:r>
              <a:rPr lang="en-US" i="1" dirty="0">
                <a:solidFill>
                  <a:srgbClr val="000099"/>
                </a:solidFill>
                <a:latin typeface="Cambria" panose="02040503050406030204" pitchFamily="18" charset="0"/>
                <a:ea typeface="Cambria" panose="02040503050406030204" pitchFamily="18" charset="0"/>
              </a:rPr>
              <a:t> that I would not take a thread or a sandal strap or anything that is yours, lest you should say, ‘I have made Abram rich.’ </a:t>
            </a:r>
            <a:r>
              <a:rPr lang="en-US" sz="3100" baseline="30000" dirty="0">
                <a:latin typeface="Candara" panose="020E0502030303020204" pitchFamily="34"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I will take nothing but what the young men have eaten, and the share of the men who went with me. Let Aner, </a:t>
            </a:r>
            <a:r>
              <a:rPr lang="en-US" i="1" dirty="0" err="1">
                <a:solidFill>
                  <a:srgbClr val="000099"/>
                </a:solidFill>
                <a:latin typeface="Cambria" panose="02040503050406030204" pitchFamily="18" charset="0"/>
                <a:ea typeface="Cambria" panose="02040503050406030204" pitchFamily="18" charset="0"/>
              </a:rPr>
              <a:t>Eshcol</a:t>
            </a:r>
            <a:r>
              <a:rPr lang="en-US" i="1" dirty="0">
                <a:solidFill>
                  <a:srgbClr val="000099"/>
                </a:solidFill>
                <a:latin typeface="Cambria" panose="02040503050406030204" pitchFamily="18" charset="0"/>
                <a:ea typeface="Cambria" panose="02040503050406030204" pitchFamily="18" charset="0"/>
              </a:rPr>
              <a:t>, and </a:t>
            </a:r>
            <a:r>
              <a:rPr lang="en-US" i="1" dirty="0" err="1">
                <a:solidFill>
                  <a:srgbClr val="000099"/>
                </a:solidFill>
                <a:latin typeface="Cambria" panose="02040503050406030204" pitchFamily="18" charset="0"/>
                <a:ea typeface="Cambria" panose="02040503050406030204" pitchFamily="18" charset="0"/>
              </a:rPr>
              <a:t>Mamre</a:t>
            </a:r>
            <a:r>
              <a:rPr lang="en-US" i="1" dirty="0">
                <a:solidFill>
                  <a:srgbClr val="000099"/>
                </a:solidFill>
                <a:latin typeface="Cambria" panose="02040503050406030204" pitchFamily="18" charset="0"/>
                <a:ea typeface="Cambria" panose="02040503050406030204" pitchFamily="18" charset="0"/>
              </a:rPr>
              <a:t> take their share.”</a:t>
            </a:r>
          </a:p>
        </p:txBody>
      </p:sp>
    </p:spTree>
    <p:extLst>
      <p:ext uri="{BB962C8B-B14F-4D97-AF65-F5344CB8AC3E}">
        <p14:creationId xmlns:p14="http://schemas.microsoft.com/office/powerpoint/2010/main" val="32200870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737799"/>
          </a:xfrm>
        </p:spPr>
        <p:txBody>
          <a:bodyPr/>
          <a:lstStyle/>
          <a:p>
            <a:r>
              <a:rPr lang="en-US" sz="4000" dirty="0">
                <a:solidFill>
                  <a:srgbClr val="002060"/>
                </a:solidFill>
              </a:rPr>
              <a:t>Some Observations on Genesis 14:18-20</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902627"/>
            <a:ext cx="8563179" cy="5631605"/>
          </a:xfrm>
        </p:spPr>
        <p:txBody>
          <a:bodyPr>
            <a:normAutofit fontScale="92500" lnSpcReduction="20000"/>
          </a:bodyPr>
          <a:lstStyle/>
          <a:p>
            <a:r>
              <a:rPr lang="en-US" dirty="0"/>
              <a:t>If you’re just reading through the book of Genesis and you’re not aware of how this little section on Melchizedek (verses 18–20) is later referenced in Psalm 110 or the book of Hebrews, you might be tempted to ask, “What on earth does this little detail of the story contribute to anything?”</a:t>
            </a:r>
          </a:p>
          <a:p>
            <a:r>
              <a:rPr lang="en-US" dirty="0"/>
              <a:t>How greatly impoverished would the storyline of Genesis be if you left out the little section of the text that talks about Melchizedek? </a:t>
            </a:r>
          </a:p>
          <a:p>
            <a:r>
              <a:rPr lang="en-US" dirty="0"/>
              <a:t>Probably not much.</a:t>
            </a:r>
          </a:p>
          <a:p>
            <a:r>
              <a:rPr lang="en-US" dirty="0"/>
              <a:t>If you left in the part about Abram defeating the kings and then refusing to accept any goods from the hand of the king of Sodom, wouldn’t that say enough about Abram and his character and his commitment to righteousness and all of that?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2075028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737799"/>
          </a:xfrm>
        </p:spPr>
        <p:txBody>
          <a:bodyPr/>
          <a:lstStyle/>
          <a:p>
            <a:r>
              <a:rPr lang="en-US" sz="4000" dirty="0">
                <a:solidFill>
                  <a:srgbClr val="002060"/>
                </a:solidFill>
              </a:rPr>
              <a:t>Some Observations on Genesis 14:18-20</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902627"/>
            <a:ext cx="8563179" cy="5631605"/>
          </a:xfrm>
        </p:spPr>
        <p:txBody>
          <a:bodyPr>
            <a:normAutofit/>
          </a:bodyPr>
          <a:lstStyle/>
          <a:p>
            <a:r>
              <a:rPr lang="en-US" dirty="0"/>
              <a:t>What on earth does this little snippet about Melchizedek have to do with </a:t>
            </a:r>
            <a:r>
              <a:rPr lang="en-US" b="1" i="1" dirty="0"/>
              <a:t>anything</a:t>
            </a:r>
            <a:r>
              <a:rPr lang="en-US" dirty="0"/>
              <a:t>? </a:t>
            </a:r>
          </a:p>
          <a:p>
            <a:r>
              <a:rPr lang="en-US" dirty="0"/>
              <a:t>And if Melchizedek is </a:t>
            </a:r>
            <a:r>
              <a:rPr lang="en-US" b="1" i="1" dirty="0"/>
              <a:t>so important</a:t>
            </a:r>
            <a:r>
              <a:rPr lang="en-US" dirty="0"/>
              <a:t>, why, in a book like this where </a:t>
            </a:r>
            <a:r>
              <a:rPr lang="en-US" b="1" i="1" dirty="0"/>
              <a:t>everybody who is important</a:t>
            </a:r>
            <a:r>
              <a:rPr lang="en-US" dirty="0"/>
              <a:t> is connected by genealogy to other important people, does Melchizedek just pop out of nowhere and then disappear? </a:t>
            </a:r>
          </a:p>
          <a:p>
            <a:r>
              <a:rPr lang="en-US" dirty="0"/>
              <a:t>It’s a very odd account.</a:t>
            </a:r>
          </a:p>
          <a:p>
            <a:r>
              <a:rPr lang="en-US" dirty="0"/>
              <a:t>So with those questions hanging in our minds, let’s take a look at what the author of Hebrews does with this text…</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47189926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39668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this Melchizedek, king of Salem, priest of the Most High God, met Abraham returning from the slaughter of the kings and blessed him</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400295" y="1526616"/>
            <a:ext cx="8359108" cy="4962052"/>
          </a:xfrm>
        </p:spPr>
        <p:txBody>
          <a:bodyPr>
            <a:normAutofit fontScale="92500" lnSpcReduction="10000"/>
          </a:bodyPr>
          <a:lstStyle/>
          <a:p>
            <a:r>
              <a:rPr lang="en-US" dirty="0"/>
              <a:t>All the author has done so far is say what the text says: “</a:t>
            </a:r>
            <a:r>
              <a:rPr lang="en-US" i="1" dirty="0">
                <a:solidFill>
                  <a:srgbClr val="000099"/>
                </a:solidFill>
                <a:latin typeface="Cambria" panose="02040503050406030204" pitchFamily="18" charset="0"/>
                <a:ea typeface="Cambria" panose="02040503050406030204" pitchFamily="18" charset="0"/>
              </a:rPr>
              <a:t>Melchizedek</a:t>
            </a:r>
            <a:r>
              <a:rPr lang="en-US" dirty="0"/>
              <a:t>” was “</a:t>
            </a:r>
            <a:r>
              <a:rPr lang="en-US" i="1" dirty="0">
                <a:solidFill>
                  <a:srgbClr val="000099"/>
                </a:solidFill>
                <a:latin typeface="Cambria" panose="02040503050406030204" pitchFamily="18" charset="0"/>
                <a:ea typeface="Cambria" panose="02040503050406030204" pitchFamily="18" charset="0"/>
              </a:rPr>
              <a:t>king of Salem</a:t>
            </a:r>
            <a:r>
              <a:rPr lang="en-US" dirty="0"/>
              <a:t>” and “</a:t>
            </a:r>
            <a:r>
              <a:rPr lang="en-US" i="1" dirty="0">
                <a:solidFill>
                  <a:srgbClr val="000099"/>
                </a:solidFill>
                <a:latin typeface="Cambria" panose="02040503050406030204" pitchFamily="18" charset="0"/>
                <a:ea typeface="Cambria" panose="02040503050406030204" pitchFamily="18" charset="0"/>
              </a:rPr>
              <a:t>priest of the Most High God</a:t>
            </a:r>
            <a:r>
              <a:rPr lang="en-US" dirty="0"/>
              <a:t>” (</a:t>
            </a:r>
            <a:r>
              <a:rPr lang="en-US" i="1" dirty="0"/>
              <a:t>El Elyon </a:t>
            </a:r>
            <a:r>
              <a:rPr lang="en-US" dirty="0"/>
              <a:t>in the Hebrew).</a:t>
            </a:r>
          </a:p>
          <a:p>
            <a:r>
              <a:rPr lang="en-US" dirty="0"/>
              <a:t>It’s interesting to notice that when </a:t>
            </a:r>
            <a:r>
              <a:rPr lang="en-US" b="1" i="1" dirty="0"/>
              <a:t>Abraham</a:t>
            </a:r>
            <a:r>
              <a:rPr lang="en-US" dirty="0"/>
              <a:t> speaks of God, uses the </a:t>
            </a:r>
            <a:r>
              <a:rPr lang="en-US" b="1" i="1" dirty="0"/>
              <a:t>covenantal</a:t>
            </a:r>
            <a:r>
              <a:rPr lang="en-US" dirty="0"/>
              <a:t> word for God: </a:t>
            </a:r>
            <a:r>
              <a:rPr lang="en-US" i="1" dirty="0"/>
              <a:t>Yahweh</a:t>
            </a:r>
            <a:r>
              <a:rPr lang="en-US" dirty="0"/>
              <a:t> (translated in our English test as “</a:t>
            </a:r>
            <a:r>
              <a:rPr lang="en-US" i="1" dirty="0">
                <a:solidFill>
                  <a:srgbClr val="000099"/>
                </a:solidFill>
                <a:latin typeface="Cambria" panose="02040503050406030204" pitchFamily="18" charset="0"/>
                <a:ea typeface="Cambria" panose="02040503050406030204" pitchFamily="18" charset="0"/>
              </a:rPr>
              <a:t>LORD</a:t>
            </a:r>
            <a:r>
              <a:rPr lang="en-US" dirty="0"/>
              <a:t>”)</a:t>
            </a:r>
          </a:p>
          <a:p>
            <a:r>
              <a:rPr lang="en-US" dirty="0"/>
              <a:t>Whereas </a:t>
            </a:r>
            <a:r>
              <a:rPr lang="en-US" b="1" i="1" dirty="0"/>
              <a:t>Melchizedek</a:t>
            </a:r>
            <a:r>
              <a:rPr lang="en-US" dirty="0"/>
              <a:t> uses the more </a:t>
            </a:r>
            <a:r>
              <a:rPr lang="en-US" b="1" i="1" dirty="0"/>
              <a:t>generic</a:t>
            </a:r>
            <a:r>
              <a:rPr lang="en-US" dirty="0"/>
              <a:t> word for the God, </a:t>
            </a:r>
            <a:r>
              <a:rPr lang="en-US" i="1" dirty="0"/>
              <a:t>El Elyon</a:t>
            </a:r>
            <a:r>
              <a:rPr lang="en-US" dirty="0"/>
              <a:t>, “</a:t>
            </a:r>
            <a:r>
              <a:rPr lang="en-US" i="1" dirty="0">
                <a:solidFill>
                  <a:srgbClr val="000099"/>
                </a:solidFill>
                <a:latin typeface="Cambria" panose="02040503050406030204" pitchFamily="18" charset="0"/>
                <a:ea typeface="Cambria" panose="02040503050406030204" pitchFamily="18" charset="0"/>
              </a:rPr>
              <a:t>the </a:t>
            </a:r>
            <a:r>
              <a:rPr lang="en-US" b="1" i="1" dirty="0">
                <a:solidFill>
                  <a:srgbClr val="000099"/>
                </a:solidFill>
                <a:latin typeface="Cambria" panose="02040503050406030204" pitchFamily="18" charset="0"/>
                <a:ea typeface="Cambria" panose="02040503050406030204" pitchFamily="18" charset="0"/>
              </a:rPr>
              <a:t>Most High God</a:t>
            </a:r>
            <a:r>
              <a:rPr lang="en-US" dirty="0"/>
              <a:t>”.</a:t>
            </a:r>
          </a:p>
          <a:p>
            <a:r>
              <a:rPr lang="en-US" dirty="0"/>
              <a:t>The author continues summarizing: “</a:t>
            </a:r>
            <a:r>
              <a:rPr lang="en-US" i="1" dirty="0">
                <a:solidFill>
                  <a:srgbClr val="000099"/>
                </a:solidFill>
                <a:latin typeface="Cambria" panose="02040503050406030204" pitchFamily="18" charset="0"/>
                <a:ea typeface="Cambria" panose="02040503050406030204" pitchFamily="18" charset="0"/>
              </a:rPr>
              <a:t>Melchizedek…</a:t>
            </a:r>
            <a:r>
              <a:rPr lang="en-US" dirty="0"/>
              <a:t> </a:t>
            </a:r>
            <a:r>
              <a:rPr lang="en-US" i="1" dirty="0">
                <a:solidFill>
                  <a:srgbClr val="000099"/>
                </a:solidFill>
                <a:latin typeface="Cambria" panose="02040503050406030204" pitchFamily="18" charset="0"/>
                <a:ea typeface="Cambria" panose="02040503050406030204" pitchFamily="18" charset="0"/>
              </a:rPr>
              <a:t>met Abraham returning from the slaughter of the kings and blessed him…</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19168873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68752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to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Abraham apportioned a tenth part of everything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first,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translation of his name, king of righteousness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then he is also king of Salem, that is, king of peace.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400295" y="1922988"/>
            <a:ext cx="8359108" cy="4565680"/>
          </a:xfrm>
        </p:spPr>
        <p:txBody>
          <a:bodyPr>
            <a:normAutofit lnSpcReduction="10000"/>
          </a:bodyPr>
          <a:lstStyle/>
          <a:p>
            <a:r>
              <a:rPr lang="en-US" dirty="0"/>
              <a:t>In verse 2, the author continues summarizing: “</a:t>
            </a:r>
            <a:r>
              <a:rPr lang="en-US" i="1" dirty="0">
                <a:solidFill>
                  <a:srgbClr val="000099"/>
                </a:solidFill>
                <a:latin typeface="Cambria" panose="02040503050406030204" pitchFamily="18" charset="0"/>
                <a:ea typeface="Cambria" panose="02040503050406030204" pitchFamily="18" charset="0"/>
              </a:rPr>
              <a:t>and to him [i.e., Melchizedek] Abraham apportioned a tenth part of everything.</a:t>
            </a:r>
            <a:r>
              <a:rPr lang="en-US" dirty="0"/>
              <a:t>” </a:t>
            </a:r>
          </a:p>
          <a:p>
            <a:r>
              <a:rPr lang="en-US" dirty="0"/>
              <a:t>“</a:t>
            </a:r>
            <a:r>
              <a:rPr lang="en-US" i="1" dirty="0">
                <a:solidFill>
                  <a:srgbClr val="000099"/>
                </a:solidFill>
                <a:latin typeface="Cambria" panose="02040503050406030204" pitchFamily="18" charset="0"/>
                <a:ea typeface="Cambria" panose="02040503050406030204" pitchFamily="18" charset="0"/>
              </a:rPr>
              <a:t>He [Melchizedek] is first, by translation of his name, </a:t>
            </a:r>
            <a:r>
              <a:rPr lang="en-US" b="1" i="1" dirty="0">
                <a:solidFill>
                  <a:srgbClr val="000099"/>
                </a:solidFill>
                <a:latin typeface="Cambria" panose="02040503050406030204" pitchFamily="18" charset="0"/>
                <a:ea typeface="Cambria" panose="02040503050406030204" pitchFamily="18" charset="0"/>
              </a:rPr>
              <a:t>king of righteousness</a:t>
            </a:r>
            <a:r>
              <a:rPr lang="en-US" i="1" dirty="0">
                <a:solidFill>
                  <a:srgbClr val="000099"/>
                </a:solidFill>
                <a:latin typeface="Cambria" panose="02040503050406030204" pitchFamily="18" charset="0"/>
                <a:ea typeface="Cambria" panose="02040503050406030204" pitchFamily="18" charset="0"/>
              </a:rPr>
              <a:t>…</a:t>
            </a:r>
            <a:r>
              <a:rPr lang="en-US" dirty="0"/>
              <a:t>” </a:t>
            </a:r>
          </a:p>
          <a:p>
            <a:r>
              <a:rPr lang="en-US" dirty="0"/>
              <a:t>In Hebrew, “</a:t>
            </a:r>
            <a:r>
              <a:rPr lang="en-US" i="1" dirty="0">
                <a:solidFill>
                  <a:srgbClr val="000099"/>
                </a:solidFill>
                <a:latin typeface="Cambria" panose="02040503050406030204" pitchFamily="18" charset="0"/>
                <a:ea typeface="Cambria" panose="02040503050406030204" pitchFamily="18" charset="0"/>
              </a:rPr>
              <a:t>Melchizedek</a:t>
            </a:r>
            <a:r>
              <a:rPr lang="en-US" dirty="0"/>
              <a:t>” means precisely that: </a:t>
            </a:r>
          </a:p>
          <a:p>
            <a:pPr lvl="1"/>
            <a:r>
              <a:rPr lang="en-US" dirty="0"/>
              <a:t>“</a:t>
            </a:r>
            <a:r>
              <a:rPr lang="en-US" i="1" dirty="0" err="1">
                <a:solidFill>
                  <a:srgbClr val="000099"/>
                </a:solidFill>
                <a:latin typeface="Cambria" panose="02040503050406030204" pitchFamily="18" charset="0"/>
                <a:ea typeface="Cambria" panose="02040503050406030204" pitchFamily="18" charset="0"/>
              </a:rPr>
              <a:t>Melch</a:t>
            </a:r>
            <a:r>
              <a:rPr lang="en-US" dirty="0"/>
              <a:t>” is from the Hebrew root </a:t>
            </a:r>
            <a:r>
              <a:rPr lang="en-US" i="1" dirty="0" err="1"/>
              <a:t>melek</a:t>
            </a:r>
            <a:r>
              <a:rPr lang="en-US" dirty="0"/>
              <a:t>, which means “king” </a:t>
            </a:r>
          </a:p>
          <a:p>
            <a:pPr lvl="1"/>
            <a:r>
              <a:rPr lang="en-US" i="1" dirty="0"/>
              <a:t>“</a:t>
            </a:r>
            <a:r>
              <a:rPr lang="en-US" i="1" dirty="0" err="1">
                <a:solidFill>
                  <a:srgbClr val="000099"/>
                </a:solidFill>
                <a:latin typeface="Cambria" panose="02040503050406030204" pitchFamily="18" charset="0"/>
                <a:ea typeface="Cambria" panose="02040503050406030204" pitchFamily="18" charset="0"/>
              </a:rPr>
              <a:t>zedek</a:t>
            </a:r>
            <a:r>
              <a:rPr lang="en-US" i="1" dirty="0"/>
              <a:t>”</a:t>
            </a:r>
            <a:r>
              <a:rPr lang="en-US" dirty="0"/>
              <a:t> is from the Hebrew </a:t>
            </a:r>
            <a:r>
              <a:rPr lang="en-US" i="1" dirty="0" err="1"/>
              <a:t>tsedeq</a:t>
            </a:r>
            <a:r>
              <a:rPr lang="en-US" dirty="0"/>
              <a:t> word group which means “righteousness or justice”.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18623391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61688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to him Abraham apportioned a tenth part of everything. He is first, by translation of his name, king of righteousness, and then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is also king of Salem</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king of peace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71970"/>
            <a:ext cx="8704460" cy="4616698"/>
          </a:xfrm>
        </p:spPr>
        <p:txBody>
          <a:bodyPr>
            <a:normAutofit fontScale="92500" lnSpcReduction="20000"/>
          </a:bodyPr>
          <a:lstStyle/>
          <a:p>
            <a:r>
              <a:rPr lang="en-US" dirty="0"/>
              <a:t>By </a:t>
            </a:r>
            <a:r>
              <a:rPr lang="en-US" b="1" i="1" dirty="0"/>
              <a:t>title</a:t>
            </a:r>
            <a:r>
              <a:rPr lang="en-US" dirty="0"/>
              <a:t>, Melchizedek is called “</a:t>
            </a:r>
            <a:r>
              <a:rPr lang="en-US" i="1" dirty="0">
                <a:solidFill>
                  <a:srgbClr val="000099"/>
                </a:solidFill>
                <a:latin typeface="Cambria" panose="02040503050406030204" pitchFamily="18" charset="0"/>
                <a:ea typeface="Cambria" panose="02040503050406030204" pitchFamily="18" charset="0"/>
              </a:rPr>
              <a:t>king of Salem</a:t>
            </a:r>
            <a:r>
              <a:rPr lang="en-US" dirty="0"/>
              <a:t>.” </a:t>
            </a:r>
          </a:p>
          <a:p>
            <a:r>
              <a:rPr lang="en-US" dirty="0"/>
              <a:t>Now in Hebrew, they originally didn’t have the vowels in, so the </a:t>
            </a:r>
            <a:r>
              <a:rPr lang="en-US" i="1" dirty="0"/>
              <a:t>S-L-M</a:t>
            </a:r>
            <a:r>
              <a:rPr lang="en-US" dirty="0"/>
              <a:t> is exactly the same root as </a:t>
            </a:r>
            <a:r>
              <a:rPr lang="en-US" b="1" i="1" dirty="0"/>
              <a:t>s</a:t>
            </a:r>
            <a:r>
              <a:rPr lang="en-US" i="1" dirty="0"/>
              <a:t>ha</a:t>
            </a:r>
            <a:r>
              <a:rPr lang="en-US" b="1" i="1" dirty="0"/>
              <a:t>l</a:t>
            </a:r>
            <a:r>
              <a:rPr lang="en-US" i="1" dirty="0"/>
              <a:t>o</a:t>
            </a:r>
            <a:r>
              <a:rPr lang="en-US" b="1" i="1" dirty="0"/>
              <a:t>m</a:t>
            </a:r>
            <a:r>
              <a:rPr lang="en-US" dirty="0"/>
              <a:t>, the Hebrew word for “peace”.</a:t>
            </a:r>
          </a:p>
          <a:p>
            <a:r>
              <a:rPr lang="en-US" dirty="0"/>
              <a:t>So “</a:t>
            </a:r>
            <a:r>
              <a:rPr lang="en-US" i="1" dirty="0">
                <a:solidFill>
                  <a:srgbClr val="000099"/>
                </a:solidFill>
                <a:latin typeface="Cambria" panose="02040503050406030204" pitchFamily="18" charset="0"/>
                <a:ea typeface="Cambria" panose="02040503050406030204" pitchFamily="18" charset="0"/>
              </a:rPr>
              <a:t>king of Salem</a:t>
            </a:r>
            <a:r>
              <a:rPr lang="en-US" dirty="0"/>
              <a:t>” means he’s “</a:t>
            </a:r>
            <a:r>
              <a:rPr lang="en-US" i="1" dirty="0">
                <a:solidFill>
                  <a:srgbClr val="000099"/>
                </a:solidFill>
                <a:latin typeface="Cambria" panose="02040503050406030204" pitchFamily="18" charset="0"/>
                <a:ea typeface="Cambria" panose="02040503050406030204" pitchFamily="18" charset="0"/>
              </a:rPr>
              <a:t>king of peace</a:t>
            </a:r>
            <a:r>
              <a:rPr lang="en-US" dirty="0"/>
              <a:t>”, not just peace in a psychological sense, but a fundamental well-being in the universe before God. </a:t>
            </a:r>
          </a:p>
          <a:p>
            <a:r>
              <a:rPr lang="en-US" dirty="0"/>
              <a:t>It’s also a word that is used in Hebrew for </a:t>
            </a:r>
            <a:r>
              <a:rPr lang="en-US" b="1" i="1" dirty="0"/>
              <a:t>greeting</a:t>
            </a:r>
            <a:r>
              <a:rPr lang="en-US" dirty="0"/>
              <a:t>, but it has this deeper connotation to it. </a:t>
            </a:r>
          </a:p>
          <a:p>
            <a:r>
              <a:rPr lang="en-US" dirty="0"/>
              <a:t>Historically this city of “</a:t>
            </a:r>
            <a:r>
              <a:rPr lang="en-US" i="1" dirty="0">
                <a:solidFill>
                  <a:srgbClr val="000099"/>
                </a:solidFill>
                <a:latin typeface="Cambria" panose="02040503050406030204" pitchFamily="18" charset="0"/>
                <a:ea typeface="Cambria" panose="02040503050406030204" pitchFamily="18" charset="0"/>
              </a:rPr>
              <a:t>Salem</a:t>
            </a:r>
            <a:r>
              <a:rPr lang="en-US" dirty="0"/>
              <a:t>” </a:t>
            </a:r>
            <a:r>
              <a:rPr lang="en-US" b="1" i="1" dirty="0"/>
              <a:t>may</a:t>
            </a:r>
            <a:r>
              <a:rPr lang="en-US" dirty="0"/>
              <a:t> well be the city of  Jeru-</a:t>
            </a:r>
            <a:r>
              <a:rPr lang="en-US" b="1" i="1" dirty="0" err="1"/>
              <a:t>salem</a:t>
            </a:r>
            <a:r>
              <a:rPr lang="en-US" dirty="0"/>
              <a:t>, but that’s not quite provable; though it’s highly likely.</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6840138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33824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father or mother or genealogy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having neither beginning of days nor end of life,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resembling the Son of God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401033"/>
            <a:ext cx="8704460" cy="5087635"/>
          </a:xfrm>
        </p:spPr>
        <p:txBody>
          <a:bodyPr>
            <a:normAutofit fontScale="85000" lnSpcReduction="20000"/>
          </a:bodyPr>
          <a:lstStyle/>
          <a:p>
            <a:r>
              <a:rPr lang="en-US" dirty="0"/>
              <a:t>This verse has convinced many thoughtful Christian readers that the Old Testament Melchizedek is, in fact, a preincarnate appearance of Jesus. </a:t>
            </a:r>
          </a:p>
          <a:p>
            <a:r>
              <a:rPr lang="en-US" dirty="0"/>
              <a:t>While I respect those who take that view, in all fairness I think they’re deeply mistaken.</a:t>
            </a:r>
          </a:p>
          <a:p>
            <a:r>
              <a:rPr lang="en-US" dirty="0"/>
              <a:t>For starters, the text does </a:t>
            </a:r>
            <a:r>
              <a:rPr lang="en-US" b="1" i="1" dirty="0"/>
              <a:t>not</a:t>
            </a:r>
            <a:r>
              <a:rPr lang="en-US" dirty="0"/>
              <a:t> say that he </a:t>
            </a:r>
            <a:r>
              <a:rPr lang="en-US" b="1" i="1" dirty="0"/>
              <a:t>was</a:t>
            </a:r>
            <a:r>
              <a:rPr lang="en-US" dirty="0"/>
              <a:t> the Son of God; it says he was “</a:t>
            </a:r>
            <a:r>
              <a:rPr lang="en-US" i="1" dirty="0">
                <a:solidFill>
                  <a:srgbClr val="000099"/>
                </a:solidFill>
                <a:latin typeface="Cambria" panose="02040503050406030204" pitchFamily="18" charset="0"/>
                <a:ea typeface="Cambria" panose="02040503050406030204" pitchFamily="18" charset="0"/>
              </a:rPr>
              <a:t>resembling</a:t>
            </a:r>
            <a:r>
              <a:rPr lang="en-US" dirty="0"/>
              <a:t>” the Son of God. </a:t>
            </a:r>
          </a:p>
          <a:p>
            <a:r>
              <a:rPr lang="en-US" dirty="0"/>
              <a:t>What the author is doing is directing your attention to the historical details of the text. </a:t>
            </a:r>
          </a:p>
          <a:p>
            <a:r>
              <a:rPr lang="en-US" dirty="0"/>
              <a:t>You read about Abraham and you know who his parents are. You know how died. </a:t>
            </a:r>
          </a:p>
          <a:p>
            <a:r>
              <a:rPr lang="en-US" dirty="0"/>
              <a:t>Later, when you read about Isaac; you know the same kinds of things. That’s the way the whole account of the family runs.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9560773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44028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without father or mother</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or genealogy, having neither beginning of days nor end of life, but resembling the Son of God 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1560"/>
            <a:ext cx="8704460" cy="4907108"/>
          </a:xfrm>
        </p:spPr>
        <p:txBody>
          <a:bodyPr>
            <a:normAutofit lnSpcReduction="10000"/>
          </a:bodyPr>
          <a:lstStyle/>
          <a:p>
            <a:r>
              <a:rPr lang="en-US" dirty="0"/>
              <a:t>But, for </a:t>
            </a:r>
            <a:r>
              <a:rPr lang="en-US" b="1" i="1" dirty="0"/>
              <a:t>this</a:t>
            </a:r>
            <a:r>
              <a:rPr lang="en-US" dirty="0"/>
              <a:t> man (Melchizedek), he’s “</a:t>
            </a:r>
            <a:r>
              <a:rPr lang="en-US" i="1" dirty="0">
                <a:solidFill>
                  <a:srgbClr val="000099"/>
                </a:solidFill>
                <a:latin typeface="Cambria" panose="02040503050406030204" pitchFamily="18" charset="0"/>
                <a:ea typeface="Cambria" panose="02040503050406030204" pitchFamily="18" charset="0"/>
              </a:rPr>
              <a:t>without father or mother</a:t>
            </a:r>
            <a:r>
              <a:rPr lang="en-US" dirty="0"/>
              <a:t>.” That is to say, there’s no </a:t>
            </a:r>
            <a:r>
              <a:rPr lang="en-US" b="1" i="1" dirty="0"/>
              <a:t>mention</a:t>
            </a:r>
            <a:r>
              <a:rPr lang="en-US" dirty="0"/>
              <a:t> of his father or mother in the text. </a:t>
            </a:r>
          </a:p>
          <a:p>
            <a:r>
              <a:rPr lang="en-US" dirty="0"/>
              <a:t>He’s not saying he </a:t>
            </a:r>
            <a:r>
              <a:rPr lang="en-US" b="1" i="1" dirty="0"/>
              <a:t>literally</a:t>
            </a:r>
            <a:r>
              <a:rPr lang="en-US" dirty="0"/>
              <a:t> has no father or mother; he’s just saying that </a:t>
            </a:r>
            <a:r>
              <a:rPr lang="en-US" b="1" i="1" dirty="0"/>
              <a:t>so far as the record goes</a:t>
            </a:r>
            <a:r>
              <a:rPr lang="en-US" dirty="0"/>
              <a:t>, there is no father or mother mentioned in a text where you would </a:t>
            </a:r>
            <a:r>
              <a:rPr lang="en-US" b="1" i="1" dirty="0"/>
              <a:t>normally</a:t>
            </a:r>
            <a:r>
              <a:rPr lang="en-US" dirty="0"/>
              <a:t> expect to see them mentioned. There is no genealogy. </a:t>
            </a:r>
          </a:p>
          <a:p>
            <a:r>
              <a:rPr lang="en-US" dirty="0"/>
              <a:t>In fact, </a:t>
            </a:r>
            <a:r>
              <a:rPr lang="en-US" b="1" i="1" dirty="0"/>
              <a:t>like</a:t>
            </a:r>
            <a:r>
              <a:rPr lang="en-US" dirty="0"/>
              <a:t> the Son of God, he seems to just continue forever – there is no mention of his death, unlike, for example, Genesis chapter 5.</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8332307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36964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without father or mother or genealogy, having neither beginning of days nor end of life, but resembling the Son of God 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26616"/>
            <a:ext cx="8704460" cy="4962051"/>
          </a:xfrm>
        </p:spPr>
        <p:txBody>
          <a:bodyPr>
            <a:normAutofit lnSpcReduction="10000"/>
          </a:bodyPr>
          <a:lstStyle/>
          <a:p>
            <a:r>
              <a:rPr lang="en-US" dirty="0"/>
              <a:t>What do you read in  Genesis chapter 5? </a:t>
            </a:r>
          </a:p>
          <a:p>
            <a:pPr lvl="1"/>
            <a:r>
              <a:rPr lang="en-US" dirty="0"/>
              <a:t>So and so lived so many years, he begat so and so, he lived so many more years, and then he died. </a:t>
            </a:r>
          </a:p>
          <a:p>
            <a:pPr lvl="1"/>
            <a:r>
              <a:rPr lang="en-US" dirty="0"/>
              <a:t>So and so lived so many years, he begat so and so, he lived so many more years, and then he died. </a:t>
            </a:r>
          </a:p>
          <a:p>
            <a:pPr lvl="1"/>
            <a:r>
              <a:rPr lang="en-US" dirty="0"/>
              <a:t>…then he died … and he died … and he died. </a:t>
            </a:r>
          </a:p>
          <a:p>
            <a:r>
              <a:rPr lang="en-US" dirty="0"/>
              <a:t>But Melchizedek? There is </a:t>
            </a:r>
            <a:r>
              <a:rPr lang="en-US" b="1" i="1" dirty="0"/>
              <a:t>no account </a:t>
            </a:r>
            <a:r>
              <a:rPr lang="en-US" dirty="0"/>
              <a:t>of his death. In a book like Genesis, that raises a flag. </a:t>
            </a:r>
          </a:p>
          <a:p>
            <a:r>
              <a:rPr lang="en-US" dirty="0"/>
              <a:t>So what’s going on? If he’s </a:t>
            </a:r>
            <a:r>
              <a:rPr lang="en-US" b="1" i="1" dirty="0"/>
              <a:t>not</a:t>
            </a:r>
            <a:r>
              <a:rPr lang="en-US" dirty="0"/>
              <a:t> the preincarnate Jesus in some sense, how are we to understand this?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35952339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32647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without father or mother or genealogy, having neither beginning of days nor end of life, but resembling the Son of God 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0788" y="1491296"/>
            <a:ext cx="8704460" cy="5103332"/>
          </a:xfrm>
        </p:spPr>
        <p:txBody>
          <a:bodyPr>
            <a:normAutofit fontScale="92500" lnSpcReduction="10000"/>
          </a:bodyPr>
          <a:lstStyle/>
          <a:p>
            <a:r>
              <a:rPr lang="en-US" dirty="0"/>
              <a:t>It’s not reasonable to think that Abraham was the </a:t>
            </a:r>
            <a:r>
              <a:rPr lang="en-US" b="1" i="1" dirty="0"/>
              <a:t>only</a:t>
            </a:r>
            <a:r>
              <a:rPr lang="en-US" dirty="0"/>
              <a:t> person since the flood who had any memory of the one Sovereign God, God Most High. </a:t>
            </a:r>
          </a:p>
          <a:p>
            <a:r>
              <a:rPr lang="en-US" dirty="0"/>
              <a:t>We shouldn’t assume that.</a:t>
            </a:r>
          </a:p>
          <a:p>
            <a:r>
              <a:rPr lang="en-US" dirty="0"/>
              <a:t>I think that what happens, rather, is that Abraham is called by God into this land. </a:t>
            </a:r>
          </a:p>
          <a:p>
            <a:r>
              <a:rPr lang="en-US" dirty="0"/>
              <a:t>He meets all kinds of people, but there’s one man with whom he has a kind of kinship – this monotheist, this king of Salem.</a:t>
            </a:r>
          </a:p>
          <a:p>
            <a:r>
              <a:rPr lang="en-US" dirty="0"/>
              <a:t>This king, who really does believe in </a:t>
            </a:r>
            <a:r>
              <a:rPr lang="en-US" i="1" dirty="0"/>
              <a:t>El Elyon, </a:t>
            </a:r>
            <a:r>
              <a:rPr lang="en-US" dirty="0"/>
              <a:t>is functioning, </a:t>
            </a:r>
            <a:r>
              <a:rPr lang="en-US" b="1" i="1" dirty="0"/>
              <a:t>not only</a:t>
            </a:r>
            <a:r>
              <a:rPr lang="en-US" dirty="0"/>
              <a:t> as a </a:t>
            </a:r>
            <a:r>
              <a:rPr lang="en-US" b="1" i="1" dirty="0"/>
              <a:t>king</a:t>
            </a:r>
            <a:r>
              <a:rPr lang="en-US" dirty="0"/>
              <a:t> over this town, but he seems to have a kind of </a:t>
            </a:r>
            <a:r>
              <a:rPr lang="en-US" b="1" i="1" dirty="0"/>
              <a:t>priestly</a:t>
            </a:r>
            <a:r>
              <a:rPr lang="en-US" dirty="0"/>
              <a:t> function as well.</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98175231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8471821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37748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without father or mother or genealogy, having neither beginning of days nor end of life, but resembling the Son of God 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03070"/>
            <a:ext cx="8704460" cy="4985597"/>
          </a:xfrm>
        </p:spPr>
        <p:txBody>
          <a:bodyPr>
            <a:normAutofit fontScale="92500" lnSpcReduction="20000"/>
          </a:bodyPr>
          <a:lstStyle/>
          <a:p>
            <a:r>
              <a:rPr lang="en-US" dirty="0"/>
              <a:t>So he’s </a:t>
            </a:r>
            <a:r>
              <a:rPr lang="en-US" b="1" i="1" dirty="0"/>
              <a:t>both</a:t>
            </a:r>
            <a:r>
              <a:rPr lang="en-US" dirty="0"/>
              <a:t> a </a:t>
            </a:r>
            <a:r>
              <a:rPr lang="en-US" b="1" i="1" dirty="0"/>
              <a:t>priest</a:t>
            </a:r>
            <a:r>
              <a:rPr lang="en-US" dirty="0"/>
              <a:t> and a </a:t>
            </a:r>
            <a:r>
              <a:rPr lang="en-US" b="1" i="1" dirty="0"/>
              <a:t>king</a:t>
            </a:r>
            <a:r>
              <a:rPr lang="en-US" dirty="0"/>
              <a:t>, and Abraham seems to have a kind of kinship with him. </a:t>
            </a:r>
          </a:p>
          <a:p>
            <a:r>
              <a:rPr lang="en-US" dirty="0"/>
              <a:t>So when Melchizedek comes and meets Abraham afterwards, Abraham gives Melchizedek honor, and the Melchizedek blesses Abraham. </a:t>
            </a:r>
          </a:p>
          <a:p>
            <a:r>
              <a:rPr lang="en-US" dirty="0"/>
              <a:t>I suspect this hints at all kinds of deep relationships that have been going on for some time. </a:t>
            </a:r>
          </a:p>
          <a:p>
            <a:r>
              <a:rPr lang="en-US" dirty="0"/>
              <a:t>But that’s not the point. </a:t>
            </a:r>
          </a:p>
          <a:p>
            <a:r>
              <a:rPr lang="en-US" dirty="0"/>
              <a:t>The point is, </a:t>
            </a:r>
            <a:r>
              <a:rPr lang="en-US" b="1" i="1" dirty="0"/>
              <a:t>not</a:t>
            </a:r>
            <a:r>
              <a:rPr lang="en-US" dirty="0"/>
              <a:t> the psychology of friendship in the life of Abraham. </a:t>
            </a:r>
          </a:p>
          <a:p>
            <a:r>
              <a:rPr lang="en-US" dirty="0"/>
              <a:t>The point is, </a:t>
            </a:r>
            <a:r>
              <a:rPr lang="en-US" b="1" i="1" dirty="0"/>
              <a:t>why</a:t>
            </a:r>
            <a:r>
              <a:rPr lang="en-US" dirty="0"/>
              <a:t> does the Genesis account </a:t>
            </a:r>
            <a:r>
              <a:rPr lang="en-US" b="1" i="1" dirty="0"/>
              <a:t>mention</a:t>
            </a:r>
            <a:r>
              <a:rPr lang="en-US" dirty="0"/>
              <a:t> this brief encounter between Abraham and Melchizedek?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11315958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37748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 is without father or mother or genealogy, having neither beginning of days nor end of life, but resembling the Son of God he continues a priest forever.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03070"/>
            <a:ext cx="8704460" cy="4985597"/>
          </a:xfrm>
        </p:spPr>
        <p:txBody>
          <a:bodyPr>
            <a:normAutofit fontScale="85000" lnSpcReduction="20000"/>
          </a:bodyPr>
          <a:lstStyle/>
          <a:p>
            <a:r>
              <a:rPr lang="en-US" dirty="0"/>
              <a:t>So to recap what we’ve seen so far, the author of Hebrews points out that, in the Genesis account, there is no father, there is no mother, there is no genealogy, there is no mention of beginning of days, there is no mention of end of life. </a:t>
            </a:r>
          </a:p>
          <a:p>
            <a:r>
              <a:rPr lang="en-US" dirty="0"/>
              <a:t>And therefore the author concludes that, </a:t>
            </a:r>
            <a:r>
              <a:rPr lang="en-US" b="1" i="1" dirty="0"/>
              <a:t>like</a:t>
            </a:r>
            <a:r>
              <a:rPr lang="en-US" dirty="0"/>
              <a:t> the Son of God, he remains a priest </a:t>
            </a:r>
            <a:r>
              <a:rPr lang="en-US" b="1" i="1" dirty="0"/>
              <a:t>forever</a:t>
            </a:r>
            <a:r>
              <a:rPr lang="en-US" dirty="0"/>
              <a:t>.</a:t>
            </a:r>
          </a:p>
          <a:p>
            <a:r>
              <a:rPr lang="en-US" dirty="0"/>
              <a:t>Of course, he didn’t literally remain forever or he’d still be around. He wasn’t there in Moses’ time as far as we know, and as far as we know, he wasn’t there in Joshua’s time. </a:t>
            </a:r>
          </a:p>
          <a:p>
            <a:r>
              <a:rPr lang="en-US" dirty="0"/>
              <a:t>So he doesn’t </a:t>
            </a:r>
            <a:r>
              <a:rPr lang="en-US" b="1" i="1" dirty="0"/>
              <a:t>literally</a:t>
            </a:r>
            <a:r>
              <a:rPr lang="en-US" dirty="0"/>
              <a:t> remain forever. It’s just </a:t>
            </a:r>
            <a:r>
              <a:rPr lang="en-US" b="1" i="1" dirty="0"/>
              <a:t>so far as the account goes</a:t>
            </a:r>
            <a:r>
              <a:rPr lang="en-US" dirty="0"/>
              <a:t>, there is no record of his origin or his ending. </a:t>
            </a:r>
          </a:p>
          <a:p>
            <a:r>
              <a:rPr lang="en-US" dirty="0"/>
              <a:t>But the author sees there is </a:t>
            </a:r>
            <a:r>
              <a:rPr lang="en-US" b="1" i="1" dirty="0"/>
              <a:t>something significant</a:t>
            </a:r>
            <a:r>
              <a:rPr lang="en-US" dirty="0"/>
              <a:t> going on regarding Melchizedek within the Genesis account itself.</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2369055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907291"/>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See how great this man was to whom Abraham the patriarch gave a tenth of the spoils!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those descendants of Levi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receive the priestly office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a commandment in the law to take tithes from the people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that is, from their brothers, though these also are descended from Abraham.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50458"/>
            <a:ext cx="8704460" cy="4538210"/>
          </a:xfrm>
        </p:spPr>
        <p:txBody>
          <a:bodyPr>
            <a:normAutofit fontScale="92500" lnSpcReduction="10000"/>
          </a:bodyPr>
          <a:lstStyle/>
          <a:p>
            <a:r>
              <a:rPr lang="en-US" dirty="0"/>
              <a:t>“</a:t>
            </a:r>
            <a:r>
              <a:rPr lang="en-US" i="1" dirty="0">
                <a:solidFill>
                  <a:srgbClr val="000099"/>
                </a:solidFill>
                <a:latin typeface="Cambria" panose="02040503050406030204" pitchFamily="18" charset="0"/>
                <a:ea typeface="Cambria" panose="02040503050406030204" pitchFamily="18" charset="0"/>
              </a:rPr>
              <a:t>The law</a:t>
            </a:r>
            <a:r>
              <a:rPr lang="en-US" dirty="0"/>
              <a:t>” here refers to the law given to Moses in about 1400 BC. </a:t>
            </a:r>
          </a:p>
          <a:p>
            <a:r>
              <a:rPr lang="en-US" dirty="0"/>
              <a:t>Abraham is about 2000 BC. </a:t>
            </a:r>
          </a:p>
          <a:p>
            <a:r>
              <a:rPr lang="en-US" dirty="0"/>
              <a:t>So more than half a millennium </a:t>
            </a:r>
            <a:r>
              <a:rPr lang="en-US" b="1" i="1" dirty="0"/>
              <a:t>after</a:t>
            </a:r>
            <a:r>
              <a:rPr lang="en-US" dirty="0"/>
              <a:t> the events described in Genesis 14, “</a:t>
            </a:r>
            <a:r>
              <a:rPr lang="en-US" i="1" dirty="0">
                <a:solidFill>
                  <a:srgbClr val="000099"/>
                </a:solidFill>
                <a:latin typeface="Cambria" panose="02040503050406030204" pitchFamily="18" charset="0"/>
                <a:ea typeface="Cambria" panose="02040503050406030204" pitchFamily="18" charset="0"/>
              </a:rPr>
              <a:t>the law</a:t>
            </a:r>
            <a:r>
              <a:rPr lang="en-US" dirty="0"/>
              <a:t>” is given through Moses and stipulates what’s to be done. </a:t>
            </a:r>
          </a:p>
          <a:p>
            <a:r>
              <a:rPr lang="en-US" dirty="0"/>
              <a:t>A </a:t>
            </a:r>
            <a:r>
              <a:rPr lang="en-US" b="1" i="1" dirty="0"/>
              <a:t>tithe</a:t>
            </a:r>
            <a:r>
              <a:rPr lang="en-US" dirty="0"/>
              <a:t> is to be given to God by the people through the </a:t>
            </a:r>
            <a:r>
              <a:rPr lang="en-US" b="1" i="1" dirty="0"/>
              <a:t>Levites</a:t>
            </a:r>
            <a:r>
              <a:rPr lang="en-US" dirty="0"/>
              <a:t> who collect it. </a:t>
            </a:r>
          </a:p>
          <a:p>
            <a:r>
              <a:rPr lang="en-US" dirty="0"/>
              <a:t>That’s what the law says. The descendants of Levi became priests and collected a tithe from the people.</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6183630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23228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this man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does not have his descent from them </a:t>
            </a:r>
            <a:r>
              <a:rPr lang="en-US" sz="2700" b="0" i="1" dirty="0">
                <a:effectLst/>
                <a:latin typeface="Cambria" panose="02040503050406030204" pitchFamily="18" charset="0"/>
                <a:ea typeface="Cambria" panose="02040503050406030204" pitchFamily="18" charset="0"/>
                <a:cs typeface="+mn-cs"/>
              </a:rPr>
              <a:t>received tithes from Abraham and blessed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him who had the promises.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06847"/>
            <a:ext cx="8704460" cy="5258780"/>
          </a:xfrm>
        </p:spPr>
        <p:txBody>
          <a:bodyPr>
            <a:normAutofit fontScale="92500" lnSpcReduction="10000"/>
          </a:bodyPr>
          <a:lstStyle/>
          <a:p>
            <a:r>
              <a:rPr lang="en-US" dirty="0"/>
              <a:t>Melchizedek was not descended from Levi, therefore he would not be authorized </a:t>
            </a:r>
            <a:r>
              <a:rPr lang="en-US" b="1" i="1" dirty="0"/>
              <a:t>by the law </a:t>
            </a:r>
            <a:r>
              <a:rPr lang="en-US" dirty="0"/>
              <a:t>to collect a tithe. </a:t>
            </a:r>
          </a:p>
          <a:p>
            <a:r>
              <a:rPr lang="en-US" dirty="0"/>
              <a:t>Furthermore, this incident where Abram pays a tithe to Melchizedek takes place </a:t>
            </a:r>
            <a:r>
              <a:rPr lang="en-US" b="1" i="1" dirty="0"/>
              <a:t>before</a:t>
            </a:r>
            <a:r>
              <a:rPr lang="en-US" dirty="0"/>
              <a:t> Levi is </a:t>
            </a:r>
            <a:r>
              <a:rPr lang="en-US" b="1" i="1" dirty="0"/>
              <a:t>even born</a:t>
            </a:r>
            <a:r>
              <a:rPr lang="en-US" dirty="0"/>
              <a:t>. </a:t>
            </a:r>
          </a:p>
          <a:p>
            <a:r>
              <a:rPr lang="en-US" dirty="0"/>
              <a:t>You’re dealing here with Abraham, the </a:t>
            </a:r>
            <a:r>
              <a:rPr lang="en-US" b="1" i="1" dirty="0"/>
              <a:t>great-grandfather</a:t>
            </a:r>
            <a:r>
              <a:rPr lang="en-US" dirty="0"/>
              <a:t> of Levi.</a:t>
            </a:r>
          </a:p>
          <a:p>
            <a:r>
              <a:rPr lang="en-US" dirty="0"/>
              <a:t>And at this point, the </a:t>
            </a:r>
            <a:r>
              <a:rPr lang="en-US" b="1" i="1" dirty="0"/>
              <a:t>whole law </a:t>
            </a:r>
            <a:r>
              <a:rPr lang="en-US" dirty="0"/>
              <a:t>given to the Levitical heirs (six centuries later) hasn’t even happened yet. </a:t>
            </a:r>
          </a:p>
          <a:p>
            <a:r>
              <a:rPr lang="en-US" dirty="0"/>
              <a:t>So obviously Melchizedek is </a:t>
            </a:r>
            <a:r>
              <a:rPr lang="en-US" b="1" i="1" dirty="0"/>
              <a:t>not</a:t>
            </a:r>
            <a:r>
              <a:rPr lang="en-US" dirty="0"/>
              <a:t> collecting this money because he’s a Levite operating according to the law of Moses.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6089406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23228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this man who does not have his descent from them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received tithes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from Abraham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blessed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him who had the promises.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06847"/>
            <a:ext cx="8704460" cy="5258780"/>
          </a:xfrm>
        </p:spPr>
        <p:txBody>
          <a:bodyPr>
            <a:normAutofit fontScale="92500" lnSpcReduction="10000"/>
          </a:bodyPr>
          <a:lstStyle/>
          <a:p>
            <a:r>
              <a:rPr lang="en-US" dirty="0"/>
              <a:t>Yet Melchizedek “</a:t>
            </a:r>
            <a:r>
              <a:rPr lang="en-US" i="1" dirty="0">
                <a:solidFill>
                  <a:srgbClr val="000099"/>
                </a:solidFill>
                <a:latin typeface="Cambria" panose="02040503050406030204" pitchFamily="18" charset="0"/>
                <a:ea typeface="Cambria" panose="02040503050406030204" pitchFamily="18" charset="0"/>
              </a:rPr>
              <a:t>received tithes from Abraham and blessed him who had the promises</a:t>
            </a:r>
            <a:r>
              <a:rPr lang="en-US" dirty="0"/>
              <a:t>.” </a:t>
            </a:r>
          </a:p>
          <a:p>
            <a:r>
              <a:rPr lang="en-US" dirty="0"/>
              <a:t>The </a:t>
            </a:r>
            <a:r>
              <a:rPr lang="en-US" i="1" dirty="0">
                <a:solidFill>
                  <a:srgbClr val="000099"/>
                </a:solidFill>
                <a:latin typeface="Cambria" panose="02040503050406030204" pitchFamily="18" charset="0"/>
                <a:ea typeface="Cambria" panose="02040503050406030204" pitchFamily="18" charset="0"/>
              </a:rPr>
              <a:t>“promises</a:t>
            </a:r>
            <a:r>
              <a:rPr lang="en-US" dirty="0"/>
              <a:t>” here refer to those promises God had </a:t>
            </a:r>
            <a:r>
              <a:rPr lang="en-US" b="1" i="1" dirty="0"/>
              <a:t>already given</a:t>
            </a:r>
            <a:r>
              <a:rPr lang="en-US" dirty="0"/>
              <a:t> to Abraham back in Genesis 12.</a:t>
            </a:r>
          </a:p>
          <a:p>
            <a:r>
              <a:rPr lang="en-US" dirty="0"/>
              <a:t>These promises to Abraham are then reemphasized in Genesis 15 and a covenant is cut. </a:t>
            </a:r>
          </a:p>
          <a:p>
            <a:r>
              <a:rPr lang="en-US" dirty="0"/>
              <a:t>You remember how that fire passes through the cut animals and Abraham passes through it as well? </a:t>
            </a:r>
          </a:p>
          <a:p>
            <a:r>
              <a:rPr lang="en-US" dirty="0"/>
              <a:t>This is that </a:t>
            </a:r>
            <a:r>
              <a:rPr lang="en-US" b="1" i="1" dirty="0"/>
              <a:t>same Abraham</a:t>
            </a:r>
            <a:r>
              <a:rPr lang="en-US" dirty="0"/>
              <a:t>, and yet, Abraham pays Melchizedek a tithe!</a:t>
            </a:r>
          </a:p>
          <a:p>
            <a:r>
              <a:rPr lang="en-US" dirty="0"/>
              <a:t>And not only did Melchizedek </a:t>
            </a:r>
            <a:r>
              <a:rPr lang="en-US" b="1" i="1" dirty="0"/>
              <a:t>receive tithes </a:t>
            </a:r>
            <a:r>
              <a:rPr lang="en-US" dirty="0"/>
              <a:t>from Abraham, but he also “</a:t>
            </a:r>
            <a:r>
              <a:rPr lang="en-US" i="1" dirty="0">
                <a:solidFill>
                  <a:srgbClr val="000099"/>
                </a:solidFill>
                <a:latin typeface="Cambria" panose="02040503050406030204" pitchFamily="18" charset="0"/>
                <a:ea typeface="Cambria" panose="02040503050406030204" pitchFamily="18" charset="0"/>
              </a:rPr>
              <a:t>blessed</a:t>
            </a:r>
            <a:r>
              <a:rPr lang="en-US" dirty="0"/>
              <a:t>” him.</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5169163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04390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beyond dispute that the inferior is blessed by the superior.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96961"/>
            <a:ext cx="8704460" cy="5291706"/>
          </a:xfrm>
        </p:spPr>
        <p:txBody>
          <a:bodyPr>
            <a:normAutofit/>
          </a:bodyPr>
          <a:lstStyle/>
          <a:p>
            <a:r>
              <a:rPr lang="en-US" dirty="0"/>
              <a:t>The giving of blessing was a significant act in antiquity. As Calvin puts it, “</a:t>
            </a:r>
            <a:r>
              <a:rPr lang="en-US" i="1" dirty="0">
                <a:latin typeface="Cambria" panose="02040503050406030204" pitchFamily="18" charset="0"/>
                <a:ea typeface="Cambria" panose="02040503050406030204" pitchFamily="18" charset="0"/>
              </a:rPr>
              <a:t>Blessing is a solemn act of prayer with which one who is endowed with some outstanding public honor commends God to private individuals under his care.</a:t>
            </a:r>
            <a:r>
              <a:rPr lang="en-US" dirty="0"/>
              <a:t>”</a:t>
            </a:r>
          </a:p>
          <a:p>
            <a:r>
              <a:rPr lang="en-US" dirty="0"/>
              <a:t>There are senses of the word “bless” in which men “bless” God, i.e., praise him, or in which an inferior prays that God will prosper some superior.</a:t>
            </a:r>
          </a:p>
          <a:p>
            <a:r>
              <a:rPr lang="en-US" dirty="0"/>
              <a:t>But the word is not used in that way here. What the author is talking about here is an official pronouncement given by an authorized person.</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750771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04390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beyond dispute that the inferior is blessed by the superior.</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77339"/>
            <a:ext cx="8704460" cy="5388288"/>
          </a:xfrm>
        </p:spPr>
        <p:txBody>
          <a:bodyPr>
            <a:normAutofit fontScale="85000" lnSpcReduction="10000"/>
          </a:bodyPr>
          <a:lstStyle/>
          <a:p>
            <a:r>
              <a:rPr lang="en-US" dirty="0"/>
              <a:t>When that happens, there is no denying that it proceeds from a superior: “</a:t>
            </a:r>
            <a:r>
              <a:rPr lang="en-US" i="1" dirty="0">
                <a:solidFill>
                  <a:srgbClr val="000099"/>
                </a:solidFill>
                <a:latin typeface="Cambria" panose="02040503050406030204" pitchFamily="18" charset="0"/>
                <a:ea typeface="Cambria" panose="02040503050406030204" pitchFamily="18" charset="0"/>
              </a:rPr>
              <a:t>the inferior is blessed by the superior.</a:t>
            </a:r>
            <a:r>
              <a:rPr lang="en-US" dirty="0"/>
              <a:t>”</a:t>
            </a:r>
          </a:p>
          <a:p>
            <a:r>
              <a:rPr lang="en-US" dirty="0"/>
              <a:t>In the Genesis account, neither Melchizedek nor Abraham make any </a:t>
            </a:r>
            <a:r>
              <a:rPr lang="en-US" b="1" i="1" dirty="0"/>
              <a:t>explicit</a:t>
            </a:r>
            <a:r>
              <a:rPr lang="en-US" dirty="0"/>
              <a:t> claims about their relationship.</a:t>
            </a:r>
          </a:p>
          <a:p>
            <a:r>
              <a:rPr lang="en-US" dirty="0"/>
              <a:t>But Abram gave a tithe from the spoils, thus </a:t>
            </a:r>
            <a:r>
              <a:rPr lang="en-US" b="1" i="1" dirty="0"/>
              <a:t>implicitly</a:t>
            </a:r>
            <a:r>
              <a:rPr lang="en-US" dirty="0"/>
              <a:t> </a:t>
            </a:r>
            <a:r>
              <a:rPr lang="en-US" b="1" i="1" dirty="0"/>
              <a:t>acknowledging</a:t>
            </a:r>
            <a:r>
              <a:rPr lang="en-US" dirty="0"/>
              <a:t> the </a:t>
            </a:r>
            <a:r>
              <a:rPr lang="en-US" b="1" i="1" dirty="0"/>
              <a:t>superior status </a:t>
            </a:r>
            <a:r>
              <a:rPr lang="en-US" dirty="0"/>
              <a:t>of Melchizedek. </a:t>
            </a:r>
          </a:p>
          <a:p>
            <a:r>
              <a:rPr lang="en-US" dirty="0"/>
              <a:t>And Melchizedek proceeded to bless Abraham, </a:t>
            </a:r>
            <a:r>
              <a:rPr lang="en-US" b="1" i="1" dirty="0"/>
              <a:t>accepting</a:t>
            </a:r>
            <a:r>
              <a:rPr lang="en-US" dirty="0"/>
              <a:t> the implied superiority.</a:t>
            </a:r>
          </a:p>
          <a:p>
            <a:r>
              <a:rPr lang="en-US" dirty="0"/>
              <a:t>The situation is clear to all parties involved.</a:t>
            </a:r>
          </a:p>
          <a:p>
            <a:r>
              <a:rPr lang="en-US" dirty="0"/>
              <a:t>So the author is simply drawing attention to what the narrative clearly implies when he brings out the superior status of Melchizedek.</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7963876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04390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the one case tithes are received by mortal men, but in the other case, by one of whom it is testified that he lives.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06847"/>
            <a:ext cx="8704460" cy="5258780"/>
          </a:xfrm>
        </p:spPr>
        <p:txBody>
          <a:bodyPr>
            <a:normAutofit lnSpcReduction="10000"/>
          </a:bodyPr>
          <a:lstStyle/>
          <a:p>
            <a:r>
              <a:rPr lang="en-US" dirty="0"/>
              <a:t>Here the author of Hebrews makes a further point: we know that the Levites died generation after generation after generation and when they did, new people were put in their place. </a:t>
            </a:r>
          </a:p>
          <a:p>
            <a:r>
              <a:rPr lang="en-US" dirty="0"/>
              <a:t>Therefore in the “</a:t>
            </a:r>
            <a:r>
              <a:rPr lang="en-US" i="1" dirty="0">
                <a:solidFill>
                  <a:srgbClr val="000099"/>
                </a:solidFill>
                <a:latin typeface="Cambria" panose="02040503050406030204" pitchFamily="18" charset="0"/>
                <a:ea typeface="Cambria" panose="02040503050406030204" pitchFamily="18" charset="0"/>
              </a:rPr>
              <a:t>one case</a:t>
            </a:r>
            <a:r>
              <a:rPr lang="en-US" dirty="0"/>
              <a:t>” (the case of the Levites), the tithes received from the people “</a:t>
            </a:r>
            <a:r>
              <a:rPr lang="en-US" i="1" dirty="0">
                <a:solidFill>
                  <a:srgbClr val="000099"/>
                </a:solidFill>
                <a:latin typeface="Cambria" panose="02040503050406030204" pitchFamily="18" charset="0"/>
                <a:ea typeface="Cambria" panose="02040503050406030204" pitchFamily="18" charset="0"/>
              </a:rPr>
              <a:t>are received by </a:t>
            </a:r>
            <a:r>
              <a:rPr lang="en-US" b="1" i="1" dirty="0">
                <a:solidFill>
                  <a:srgbClr val="000099"/>
                </a:solidFill>
                <a:latin typeface="Cambria" panose="02040503050406030204" pitchFamily="18" charset="0"/>
                <a:ea typeface="Cambria" panose="02040503050406030204" pitchFamily="18" charset="0"/>
              </a:rPr>
              <a:t>mortal men</a:t>
            </a:r>
            <a:r>
              <a:rPr lang="en-US" i="1" dirty="0">
                <a:solidFill>
                  <a:srgbClr val="000099"/>
                </a:solidFill>
                <a:latin typeface="Cambria" panose="02040503050406030204" pitchFamily="18" charset="0"/>
                <a:ea typeface="Cambria" panose="02040503050406030204" pitchFamily="18" charset="0"/>
              </a:rPr>
              <a:t>.</a:t>
            </a:r>
            <a:r>
              <a:rPr lang="en-US" dirty="0"/>
              <a:t>”</a:t>
            </a:r>
          </a:p>
          <a:p>
            <a:r>
              <a:rPr lang="en-US" dirty="0"/>
              <a:t>“</a:t>
            </a:r>
            <a:r>
              <a:rPr lang="en-US" i="1" dirty="0">
                <a:solidFill>
                  <a:srgbClr val="000099"/>
                </a:solidFill>
                <a:latin typeface="Cambria" panose="02040503050406030204" pitchFamily="18" charset="0"/>
                <a:ea typeface="Cambria" panose="02040503050406030204" pitchFamily="18" charset="0"/>
              </a:rPr>
              <a:t>…but in the </a:t>
            </a:r>
            <a:r>
              <a:rPr lang="en-US" b="1" i="1" dirty="0">
                <a:solidFill>
                  <a:srgbClr val="000099"/>
                </a:solidFill>
                <a:latin typeface="Cambria" panose="02040503050406030204" pitchFamily="18" charset="0"/>
                <a:ea typeface="Cambria" panose="02040503050406030204" pitchFamily="18" charset="0"/>
              </a:rPr>
              <a:t>other case </a:t>
            </a:r>
            <a:r>
              <a:rPr lang="en-US" i="1" dirty="0">
                <a:solidFill>
                  <a:srgbClr val="000099"/>
                </a:solidFill>
                <a:latin typeface="Cambria" panose="02040503050406030204" pitchFamily="18" charset="0"/>
                <a:ea typeface="Cambria" panose="02040503050406030204" pitchFamily="18" charset="0"/>
              </a:rPr>
              <a:t>[i.e., in the case of Melchizedek tithes are received] by one of whom it is testified that </a:t>
            </a:r>
            <a:r>
              <a:rPr lang="en-US" b="1" i="1" dirty="0">
                <a:solidFill>
                  <a:srgbClr val="000099"/>
                </a:solidFill>
                <a:latin typeface="Cambria" panose="02040503050406030204" pitchFamily="18" charset="0"/>
                <a:ea typeface="Cambria" panose="02040503050406030204" pitchFamily="18" charset="0"/>
              </a:rPr>
              <a:t>he lives</a:t>
            </a:r>
            <a:r>
              <a:rPr lang="en-US" i="1" dirty="0">
                <a:solidFill>
                  <a:srgbClr val="000099"/>
                </a:solidFill>
                <a:latin typeface="Cambria" panose="02040503050406030204" pitchFamily="18" charset="0"/>
                <a:ea typeface="Cambria" panose="02040503050406030204" pitchFamily="18" charset="0"/>
              </a:rPr>
              <a:t>…</a:t>
            </a:r>
            <a:r>
              <a:rPr lang="en-US" dirty="0"/>
              <a:t>” that is to say, by him who </a:t>
            </a:r>
            <a:r>
              <a:rPr lang="en-US" b="1" i="1" dirty="0"/>
              <a:t>according to the account</a:t>
            </a:r>
            <a:r>
              <a:rPr lang="en-US" dirty="0"/>
              <a:t>, has no mention of death whatsoever.</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3931207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25582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One might even say that Levi himself, who receives tithes, paid tithes through Abraham,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was still in the loins of his ancestor when Melchizedek met him.</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69785"/>
            <a:ext cx="8704460" cy="4995842"/>
          </a:xfrm>
        </p:spPr>
        <p:txBody>
          <a:bodyPr>
            <a:normAutofit fontScale="92500" lnSpcReduction="20000"/>
          </a:bodyPr>
          <a:lstStyle/>
          <a:p>
            <a:r>
              <a:rPr lang="en-US" dirty="0"/>
              <a:t>Then, to push this even further, the author says, “</a:t>
            </a:r>
            <a:r>
              <a:rPr lang="en-US" i="1" dirty="0">
                <a:solidFill>
                  <a:srgbClr val="000099"/>
                </a:solidFill>
                <a:latin typeface="Cambria" panose="02040503050406030204" pitchFamily="18" charset="0"/>
                <a:ea typeface="Cambria" panose="02040503050406030204" pitchFamily="18" charset="0"/>
              </a:rPr>
              <a:t>that Levi himself, who </a:t>
            </a:r>
            <a:r>
              <a:rPr lang="en-US" b="1" i="1" dirty="0">
                <a:solidFill>
                  <a:srgbClr val="000099"/>
                </a:solidFill>
                <a:latin typeface="Cambria" panose="02040503050406030204" pitchFamily="18" charset="0"/>
                <a:ea typeface="Cambria" panose="02040503050406030204" pitchFamily="18" charset="0"/>
              </a:rPr>
              <a:t>receives</a:t>
            </a:r>
            <a:r>
              <a:rPr lang="en-US" i="1" dirty="0">
                <a:solidFill>
                  <a:srgbClr val="000099"/>
                </a:solidFill>
                <a:latin typeface="Cambria" panose="02040503050406030204" pitchFamily="18" charset="0"/>
                <a:ea typeface="Cambria" panose="02040503050406030204" pitchFamily="18" charset="0"/>
              </a:rPr>
              <a:t> tithes,</a:t>
            </a:r>
            <a:r>
              <a:rPr lang="en-US" dirty="0"/>
              <a:t>” according to the law of Moses, “</a:t>
            </a:r>
            <a:r>
              <a:rPr lang="en-US" b="1" i="1" dirty="0">
                <a:solidFill>
                  <a:srgbClr val="000099"/>
                </a:solidFill>
                <a:latin typeface="Cambria" panose="02040503050406030204" pitchFamily="18" charset="0"/>
                <a:ea typeface="Cambria" panose="02040503050406030204" pitchFamily="18" charset="0"/>
              </a:rPr>
              <a:t>paid</a:t>
            </a:r>
            <a:r>
              <a:rPr lang="en-US" i="1" dirty="0">
                <a:solidFill>
                  <a:srgbClr val="000099"/>
                </a:solidFill>
                <a:latin typeface="Cambria" panose="02040503050406030204" pitchFamily="18" charset="0"/>
                <a:ea typeface="Cambria" panose="02040503050406030204" pitchFamily="18" charset="0"/>
              </a:rPr>
              <a:t> tithes through Abraham</a:t>
            </a:r>
            <a:r>
              <a:rPr lang="en-US" dirty="0"/>
              <a:t>” – in the sense that Levi “</a:t>
            </a:r>
            <a:r>
              <a:rPr lang="en-US" i="1" dirty="0">
                <a:solidFill>
                  <a:srgbClr val="000099"/>
                </a:solidFill>
                <a:latin typeface="Cambria" panose="02040503050406030204" pitchFamily="18" charset="0"/>
                <a:ea typeface="Cambria" panose="02040503050406030204" pitchFamily="18" charset="0"/>
              </a:rPr>
              <a:t>was still in the loins</a:t>
            </a:r>
            <a:r>
              <a:rPr lang="en-US" dirty="0"/>
              <a:t>” of his great-granddaddy when Abraham was paying a tithe to Melchizedek.</a:t>
            </a:r>
          </a:p>
          <a:p>
            <a:r>
              <a:rPr lang="en-US" dirty="0"/>
              <a:t>Now all of this is designed to point out the </a:t>
            </a:r>
            <a:r>
              <a:rPr lang="en-US" b="1" i="1" dirty="0"/>
              <a:t>greatness</a:t>
            </a:r>
            <a:r>
              <a:rPr lang="en-US" dirty="0"/>
              <a:t> of Melchizedek historically and how he is a biblical </a:t>
            </a:r>
            <a:r>
              <a:rPr lang="en-US" b="1" i="1" dirty="0"/>
              <a:t>type</a:t>
            </a:r>
            <a:r>
              <a:rPr lang="en-US" dirty="0"/>
              <a:t> of something yet future, but none of this is worked out yet in Genesis 14. </a:t>
            </a:r>
          </a:p>
          <a:p>
            <a:r>
              <a:rPr lang="en-US" dirty="0"/>
              <a:t>That’s going to come from the </a:t>
            </a:r>
            <a:r>
              <a:rPr lang="en-US" b="1" i="1" dirty="0"/>
              <a:t>next</a:t>
            </a:r>
            <a:r>
              <a:rPr lang="en-US" dirty="0"/>
              <a:t> text of Scripture that our author deals with concerning Melchizedek: Psalm 110 – which I plan to cover </a:t>
            </a:r>
            <a:r>
              <a:rPr lang="en-US" b="1" i="1" dirty="0"/>
              <a:t>next</a:t>
            </a:r>
            <a:r>
              <a:rPr lang="en-US" dirty="0"/>
              <a:t> week.</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17356572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25582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One might even say that Levi himself, who receives tithes, paid tithes through Abraham,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was still in the loins of his ancestor when Melchizedek met him.</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69785"/>
            <a:ext cx="8704460" cy="4995842"/>
          </a:xfrm>
        </p:spPr>
        <p:txBody>
          <a:bodyPr>
            <a:normAutofit fontScale="92500"/>
          </a:bodyPr>
          <a:lstStyle/>
          <a:p>
            <a:r>
              <a:rPr lang="en-US" dirty="0"/>
              <a:t>And when we see the author’s comments on Psalm 110 next week, it’s going to shed </a:t>
            </a:r>
            <a:r>
              <a:rPr lang="en-US" b="1" i="1" dirty="0"/>
              <a:t>more light </a:t>
            </a:r>
            <a:r>
              <a:rPr lang="en-US" dirty="0"/>
              <a:t>on his handling of Genesis 14 that we looked at this week.</a:t>
            </a:r>
          </a:p>
          <a:p>
            <a:r>
              <a:rPr lang="en-US" dirty="0"/>
              <a:t>Because the author of Hebrews interprets the Melchizedek narrative of Genesis 14:17–20 </a:t>
            </a:r>
            <a:r>
              <a:rPr lang="en-US" b="1" i="1" dirty="0"/>
              <a:t>in light of </a:t>
            </a:r>
            <a:r>
              <a:rPr lang="en-US" dirty="0"/>
              <a:t>that which the psalmist declares in Psalm 110:4: “</a:t>
            </a:r>
            <a:r>
              <a:rPr lang="en-US" i="1" dirty="0">
                <a:solidFill>
                  <a:srgbClr val="000099"/>
                </a:solidFill>
                <a:latin typeface="Cambria" panose="02040503050406030204" pitchFamily="18" charset="0"/>
                <a:ea typeface="Cambria" panose="02040503050406030204" pitchFamily="18" charset="0"/>
              </a:rPr>
              <a:t>You are a priest </a:t>
            </a:r>
            <a:r>
              <a:rPr lang="en-US" b="1" i="1" dirty="0">
                <a:solidFill>
                  <a:srgbClr val="000099"/>
                </a:solidFill>
                <a:latin typeface="Cambria" panose="02040503050406030204" pitchFamily="18" charset="0"/>
                <a:ea typeface="Cambria" panose="02040503050406030204" pitchFamily="18" charset="0"/>
              </a:rPr>
              <a:t>forever</a:t>
            </a:r>
            <a:r>
              <a:rPr lang="en-US" i="1" dirty="0">
                <a:solidFill>
                  <a:srgbClr val="000099"/>
                </a:solidFill>
                <a:latin typeface="Cambria" panose="02040503050406030204" pitchFamily="18" charset="0"/>
                <a:ea typeface="Cambria" panose="02040503050406030204" pitchFamily="18" charset="0"/>
              </a:rPr>
              <a:t> in the order of Melchizedek</a:t>
            </a:r>
            <a:r>
              <a:rPr lang="en-US" dirty="0"/>
              <a:t>”. </a:t>
            </a:r>
          </a:p>
          <a:p>
            <a:r>
              <a:rPr lang="en-US" dirty="0"/>
              <a:t>The author picks up on the word “</a:t>
            </a:r>
            <a:r>
              <a:rPr lang="en-US" sz="3100" i="1" dirty="0">
                <a:solidFill>
                  <a:srgbClr val="000099"/>
                </a:solidFill>
                <a:latin typeface="Cambria" panose="02040503050406030204" pitchFamily="18" charset="0"/>
                <a:ea typeface="Cambria" panose="02040503050406030204" pitchFamily="18" charset="0"/>
              </a:rPr>
              <a:t>forever</a:t>
            </a:r>
            <a:r>
              <a:rPr lang="en-US" dirty="0"/>
              <a:t>”, and sees that Scripture here associates </a:t>
            </a:r>
            <a:r>
              <a:rPr lang="en-US" b="1" i="1" dirty="0"/>
              <a:t>eternality</a:t>
            </a:r>
            <a:r>
              <a:rPr lang="en-US" dirty="0"/>
              <a:t> with a Melchizedekian-type priesthood – a fact he will explain in more detail in the </a:t>
            </a:r>
            <a:r>
              <a:rPr lang="en-US" b="1" i="1" dirty="0"/>
              <a:t>rest</a:t>
            </a:r>
            <a:r>
              <a:rPr lang="en-US" dirty="0"/>
              <a:t> of chapter 7. </a:t>
            </a:r>
          </a:p>
          <a:p>
            <a:endParaRPr lang="en-US" dirty="0"/>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78010162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12967841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7263748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5699303"/>
          </a:xfrm>
        </p:spPr>
        <p:txBody>
          <a:bodyPr>
            <a:normAutofit lnSpcReduction="10000"/>
          </a:bodyPr>
          <a:lstStyle/>
          <a:p>
            <a:r>
              <a:rPr lang="en-US" dirty="0"/>
              <a:t>The logic inherent in the author’s argument in Hebrews 7:1–10 is perhaps, a bit perplexing for those unfamiliar with his conventions.</a:t>
            </a:r>
          </a:p>
          <a:p>
            <a:r>
              <a:rPr lang="en-US" dirty="0"/>
              <a:t>Following a common exegetical practice known as “argument from silence,” the author uses what the Old Testament narrative does </a:t>
            </a:r>
            <a:r>
              <a:rPr lang="en-US" b="1" i="1" dirty="0"/>
              <a:t>not</a:t>
            </a:r>
            <a:r>
              <a:rPr lang="en-US" dirty="0"/>
              <a:t> say to make his argument. </a:t>
            </a:r>
          </a:p>
          <a:p>
            <a:r>
              <a:rPr lang="en-US" dirty="0"/>
              <a:t>Specifically he sees Genesis 14’s lack of any reference to Melchizedek’s ancestry, birth, or death as the Melchizedekian priesthood is an </a:t>
            </a:r>
            <a:r>
              <a:rPr lang="en-US" b="1" i="1" dirty="0"/>
              <a:t>eternal</a:t>
            </a:r>
            <a:r>
              <a:rPr lang="en-US" dirty="0"/>
              <a:t> priesthood.</a:t>
            </a:r>
          </a:p>
          <a:p>
            <a:r>
              <a:rPr lang="en-US" dirty="0"/>
              <a:t>In our discussion time, I thought it would be good for us to reflect on how or perhaps </a:t>
            </a:r>
            <a:r>
              <a:rPr lang="en-US" b="1" i="1" dirty="0"/>
              <a:t>if</a:t>
            </a:r>
            <a:r>
              <a:rPr lang="en-US" dirty="0"/>
              <a:t> the method of interpretation used by the author is something that we should use when doing biblical interpretation?</a:t>
            </a:r>
          </a:p>
          <a:p>
            <a:endParaRPr lang="en-US" dirty="0"/>
          </a:p>
        </p:txBody>
      </p:sp>
      <p:sp>
        <p:nvSpPr>
          <p:cNvPr id="5" name="TextBox 4">
            <a:extLst>
              <a:ext uri="{FF2B5EF4-FFF2-40B4-BE49-F238E27FC236}">
                <a16:creationId xmlns:a16="http://schemas.microsoft.com/office/drawing/2014/main" id="{693488B0-422F-962D-2773-5CE68BB2551D}"/>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7871101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482709" y="812366"/>
            <a:ext cx="8182506" cy="5776808"/>
          </a:xfrm>
        </p:spPr>
        <p:txBody>
          <a:bodyPr>
            <a:normAutofit/>
          </a:bodyPr>
          <a:lstStyle/>
          <a:p>
            <a:pPr marL="742950" indent="-742950">
              <a:buFont typeface="+mj-lt"/>
              <a:buAutoNum type="alphaUcPeriod" startAt="4"/>
            </a:pPr>
            <a:r>
              <a:rPr lang="en-US" sz="4000" b="1" dirty="0"/>
              <a:t>Jesus Is a Priest After the Order of Melchizedek (7:1-28)</a:t>
            </a:r>
          </a:p>
          <a:p>
            <a:pPr marL="1028700" lvl="1" indent="-571500">
              <a:buFont typeface="+mj-lt"/>
              <a:buAutoNum type="arabicPeriod"/>
            </a:pPr>
            <a:r>
              <a:rPr lang="en-US" sz="3600" dirty="0"/>
              <a:t>The Melchizedekian Priesthood Is Superior to the Levitical Priesthood </a:t>
            </a:r>
            <a:r>
              <a:rPr lang="en-US" sz="3600" b="1" dirty="0"/>
              <a:t>(7:1-10)</a:t>
            </a:r>
          </a:p>
          <a:p>
            <a:pPr marL="1028700" lvl="1" indent="-571500">
              <a:buFont typeface="+mj-lt"/>
              <a:buAutoNum type="arabicPeriod"/>
            </a:pPr>
            <a:r>
              <a:rPr lang="en-US" sz="3600" dirty="0"/>
              <a:t>The Obsolescence of the Levitical Priesthood and Mosaic Law </a:t>
            </a:r>
            <a:r>
              <a:rPr lang="en-US" sz="3600" b="1" dirty="0"/>
              <a:t>(7:11-16)</a:t>
            </a:r>
          </a:p>
          <a:p>
            <a:pPr marL="1028700" lvl="1" indent="-571500">
              <a:buFont typeface="+mj-lt"/>
              <a:buAutoNum type="arabicPeriod"/>
            </a:pPr>
            <a:r>
              <a:rPr lang="en-US" sz="3600" dirty="0"/>
              <a:t>The Stunning Announcement of Psalm 110 and It’s Implications </a:t>
            </a:r>
            <a:r>
              <a:rPr lang="en-US" sz="3600" b="1" dirty="0"/>
              <a:t>(7:17–28)</a:t>
            </a:r>
          </a:p>
        </p:txBody>
      </p:sp>
    </p:spTree>
    <p:extLst>
      <p:ext uri="{BB962C8B-B14F-4D97-AF65-F5344CB8AC3E}">
        <p14:creationId xmlns:p14="http://schemas.microsoft.com/office/powerpoint/2010/main" val="20062578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711067"/>
          </a:xfrm>
        </p:spPr>
        <p:txBody>
          <a:bodyPr/>
          <a:lstStyle/>
          <a:p>
            <a:r>
              <a:rPr lang="en-US" sz="6000" dirty="0">
                <a:solidFill>
                  <a:srgbClr val="002060"/>
                </a:solidFill>
              </a:rPr>
              <a:t>Melchizedek Is Superior to Levi (7:1-10)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711066"/>
            <a:ext cx="8398352" cy="5105727"/>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1</a:t>
            </a:r>
            <a:r>
              <a:rPr lang="en-US" i="1" dirty="0">
                <a:solidFill>
                  <a:srgbClr val="000099"/>
                </a:solidFill>
                <a:latin typeface="Cambria" panose="02040503050406030204" pitchFamily="18" charset="0"/>
                <a:ea typeface="Cambria" panose="02040503050406030204" pitchFamily="18" charset="0"/>
              </a:rPr>
              <a:t> For this Melchizedek, king of Salem, priest of the Most High God, met Abraham returning from the slaughter of the kings and blessed him, </a:t>
            </a:r>
            <a:r>
              <a:rPr lang="en-US" baseline="30000" dirty="0">
                <a:latin typeface="Candara" panose="020E0502030303020204" pitchFamily="34" charset="0"/>
                <a:ea typeface="Cambria" panose="02040503050406030204" pitchFamily="18" charset="0"/>
              </a:rPr>
              <a:t>2</a:t>
            </a:r>
            <a:r>
              <a:rPr lang="en-US" i="1" dirty="0">
                <a:solidFill>
                  <a:srgbClr val="000099"/>
                </a:solidFill>
                <a:latin typeface="Cambria" panose="02040503050406030204" pitchFamily="18" charset="0"/>
                <a:ea typeface="Cambria" panose="02040503050406030204" pitchFamily="18" charset="0"/>
              </a:rPr>
              <a:t> and to him Abraham apportioned a tenth part of everything. He is first, by translation of his name, king of righteousness, and then he is also king of Salem, that is, king of peace. </a:t>
            </a:r>
            <a:r>
              <a:rPr lang="en-US" baseline="30000" dirty="0">
                <a:latin typeface="Candara" panose="020E0502030303020204" pitchFamily="34" charset="0"/>
                <a:ea typeface="Cambria" panose="02040503050406030204" pitchFamily="18" charset="0"/>
              </a:rPr>
              <a:t>3</a:t>
            </a:r>
            <a:r>
              <a:rPr lang="en-US" i="1" dirty="0">
                <a:solidFill>
                  <a:srgbClr val="000099"/>
                </a:solidFill>
                <a:latin typeface="Cambria" panose="02040503050406030204" pitchFamily="18" charset="0"/>
                <a:ea typeface="Cambria" panose="02040503050406030204" pitchFamily="18" charset="0"/>
              </a:rPr>
              <a:t> He is without father or mother or genealogy, having neither beginning of days nor end of life, but resembling the Son of God he continues a priest forever.</a:t>
            </a:r>
          </a:p>
        </p:txBody>
      </p:sp>
    </p:spTree>
    <p:extLst>
      <p:ext uri="{BB962C8B-B14F-4D97-AF65-F5344CB8AC3E}">
        <p14:creationId xmlns:p14="http://schemas.microsoft.com/office/powerpoint/2010/main" val="31964503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738538"/>
          </a:xfrm>
        </p:spPr>
        <p:txBody>
          <a:bodyPr/>
          <a:lstStyle/>
          <a:p>
            <a:r>
              <a:rPr lang="en-US" sz="6000" dirty="0">
                <a:solidFill>
                  <a:srgbClr val="002060"/>
                </a:solidFill>
              </a:rPr>
              <a:t>Melchizedek Is Superior to Levi (7:1-10)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777782"/>
            <a:ext cx="8398352" cy="5039011"/>
          </a:xfrm>
        </p:spPr>
        <p:txBody>
          <a:bodyPr>
            <a:normAutofit fontScale="85000" lnSpcReduction="10000"/>
          </a:bodyPr>
          <a:lstStyle/>
          <a:p>
            <a:pPr marL="173038" indent="-173038">
              <a:buNone/>
            </a:pPr>
            <a:r>
              <a:rPr lang="en-US" baseline="30000" dirty="0">
                <a:latin typeface="Candara" panose="020E0502030303020204" pitchFamily="34" charset="0"/>
                <a:ea typeface="Cambria" panose="02040503050406030204" pitchFamily="18" charset="0"/>
              </a:rPr>
              <a:t>4 </a:t>
            </a:r>
            <a:r>
              <a:rPr lang="en-US" i="1" dirty="0">
                <a:solidFill>
                  <a:srgbClr val="000099"/>
                </a:solidFill>
                <a:latin typeface="Cambria" panose="02040503050406030204" pitchFamily="18" charset="0"/>
                <a:ea typeface="Cambria" panose="02040503050406030204" pitchFamily="18" charset="0"/>
              </a:rPr>
              <a:t>See how great this man was to whom Abraham the patriarch gave a tenth of the spoils! </a:t>
            </a:r>
            <a:r>
              <a:rPr lang="en-US"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And those descendants of Levi who receive the priestly office have a commandment in the law to take tithes from the people, that is, from their brothers, though these also are descended from Abraham. </a:t>
            </a:r>
            <a:r>
              <a:rPr lang="en-US" baseline="30000" dirty="0">
                <a:latin typeface="Candara" panose="020E0502030303020204" pitchFamily="34" charset="0"/>
                <a:ea typeface="Cambria" panose="02040503050406030204" pitchFamily="18" charset="0"/>
              </a:rPr>
              <a:t>6</a:t>
            </a:r>
            <a:r>
              <a:rPr lang="en-US" i="1" dirty="0">
                <a:solidFill>
                  <a:srgbClr val="000099"/>
                </a:solidFill>
                <a:latin typeface="Cambria" panose="02040503050406030204" pitchFamily="18" charset="0"/>
                <a:ea typeface="Cambria" panose="02040503050406030204" pitchFamily="18" charset="0"/>
              </a:rPr>
              <a:t> But this man who does not have his descent from them received tithes from Abraham and blessed him who had the promises. </a:t>
            </a:r>
            <a:r>
              <a:rPr lang="en-US"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It is beyond dispute that the inferior is blessed by the superior. </a:t>
            </a:r>
            <a:r>
              <a:rPr lang="en-US"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In the one case tithes are received by mortal men, but in the other case, by one of whom it is testified that he lives. </a:t>
            </a:r>
            <a:r>
              <a:rPr lang="en-US" baseline="30000" dirty="0">
                <a:latin typeface="Candara" panose="020E0502030303020204" pitchFamily="34" charset="0"/>
                <a:ea typeface="Cambria" panose="02040503050406030204" pitchFamily="18" charset="0"/>
              </a:rPr>
              <a:t>9 </a:t>
            </a:r>
            <a:r>
              <a:rPr lang="en-US" i="1" dirty="0">
                <a:solidFill>
                  <a:srgbClr val="000099"/>
                </a:solidFill>
                <a:latin typeface="Cambria" panose="02040503050406030204" pitchFamily="18" charset="0"/>
                <a:ea typeface="Cambria" panose="02040503050406030204" pitchFamily="18" charset="0"/>
              </a:rPr>
              <a:t>One might even say that Levi himself, who receives tithes, paid tithes through Abraham, </a:t>
            </a:r>
            <a:r>
              <a:rPr lang="en-US" baseline="30000" dirty="0">
                <a:latin typeface="Candara" panose="020E0502030303020204" pitchFamily="34" charset="0"/>
                <a:ea typeface="Cambria" panose="02040503050406030204" pitchFamily="18" charset="0"/>
              </a:rPr>
              <a:t>10</a:t>
            </a:r>
            <a:r>
              <a:rPr lang="en-US" i="1" dirty="0">
                <a:solidFill>
                  <a:srgbClr val="000099"/>
                </a:solidFill>
                <a:latin typeface="Cambria" panose="02040503050406030204" pitchFamily="18" charset="0"/>
                <a:ea typeface="Cambria" panose="02040503050406030204" pitchFamily="18" charset="0"/>
              </a:rPr>
              <a:t> for he was still in the loins of his ancestor when Melchizedek met him.</a:t>
            </a:r>
          </a:p>
        </p:txBody>
      </p:sp>
    </p:spTree>
    <p:extLst>
      <p:ext uri="{BB962C8B-B14F-4D97-AF65-F5344CB8AC3E}">
        <p14:creationId xmlns:p14="http://schemas.microsoft.com/office/powerpoint/2010/main" val="30740882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408883"/>
          </a:xfrm>
        </p:spPr>
        <p:txBody>
          <a:bodyPr/>
          <a:lstStyle/>
          <a:p>
            <a:r>
              <a:rPr lang="en-US" dirty="0">
                <a:solidFill>
                  <a:srgbClr val="002060"/>
                </a:solidFill>
              </a:rPr>
              <a:t>Melchizedek Is Superior to Levi (7:1-10)</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1452051"/>
            <a:ext cx="8767251" cy="5036615"/>
          </a:xfrm>
        </p:spPr>
        <p:txBody>
          <a:bodyPr>
            <a:normAutofit fontScale="92500" lnSpcReduction="20000"/>
          </a:bodyPr>
          <a:lstStyle/>
          <a:p>
            <a:r>
              <a:rPr lang="en-US" dirty="0"/>
              <a:t>Earlier in Heb 5:11 the author indicated to his readers that he had a great deal to tell them about Melchizedek – and now he’s about to do just that! </a:t>
            </a:r>
          </a:p>
          <a:p>
            <a:r>
              <a:rPr lang="en-US" dirty="0"/>
              <a:t>In order to show the superiority of Christ’s Melchizedekian priesthood the author draws from the </a:t>
            </a:r>
            <a:r>
              <a:rPr lang="en-US" b="1" i="1" dirty="0"/>
              <a:t>only</a:t>
            </a:r>
            <a:r>
              <a:rPr lang="en-US" dirty="0"/>
              <a:t> </a:t>
            </a:r>
            <a:r>
              <a:rPr lang="en-US" b="1" i="1" dirty="0"/>
              <a:t>two</a:t>
            </a:r>
            <a:r>
              <a:rPr lang="en-US" dirty="0"/>
              <a:t> Old Testament passages that </a:t>
            </a:r>
            <a:r>
              <a:rPr lang="en-US" b="1" i="1" dirty="0"/>
              <a:t>mention</a:t>
            </a:r>
            <a:r>
              <a:rPr lang="en-US" dirty="0"/>
              <a:t> Melchizedek:</a:t>
            </a:r>
          </a:p>
          <a:p>
            <a:pPr lvl="1"/>
            <a:r>
              <a:rPr lang="en-US" dirty="0"/>
              <a:t>Genesis 14:18-20</a:t>
            </a:r>
          </a:p>
          <a:p>
            <a:pPr lvl="1"/>
            <a:r>
              <a:rPr lang="en-US" dirty="0"/>
              <a:t>Psalm 110</a:t>
            </a:r>
          </a:p>
          <a:p>
            <a:r>
              <a:rPr lang="en-US" dirty="0"/>
              <a:t>The author </a:t>
            </a:r>
            <a:r>
              <a:rPr lang="en-US" b="1" i="1" dirty="0"/>
              <a:t>begins</a:t>
            </a:r>
            <a:r>
              <a:rPr lang="en-US" dirty="0"/>
              <a:t> with the account of Abraham and Melchizedek in Genesis 14. </a:t>
            </a:r>
          </a:p>
          <a:p>
            <a:r>
              <a:rPr lang="en-US" dirty="0"/>
              <a:t>But </a:t>
            </a:r>
            <a:r>
              <a:rPr lang="en-US" b="1" i="1" dirty="0"/>
              <a:t>before</a:t>
            </a:r>
            <a:r>
              <a:rPr lang="en-US" dirty="0"/>
              <a:t> we look at the </a:t>
            </a:r>
            <a:r>
              <a:rPr lang="en-US" b="1" i="1" dirty="0"/>
              <a:t>author’s comments </a:t>
            </a:r>
            <a:r>
              <a:rPr lang="en-US" dirty="0"/>
              <a:t>on Genesis 14:18-20, I </a:t>
            </a:r>
            <a:r>
              <a:rPr lang="en-US" b="1" i="1" dirty="0"/>
              <a:t>first</a:t>
            </a:r>
            <a:r>
              <a:rPr lang="en-US" dirty="0"/>
              <a:t> want to </a:t>
            </a:r>
            <a:r>
              <a:rPr lang="en-US" b="1" i="1" dirty="0"/>
              <a:t>read</a:t>
            </a:r>
            <a:r>
              <a:rPr lang="en-US" dirty="0"/>
              <a:t> that passage along with some of the surrounding context.</a:t>
            </a:r>
          </a:p>
        </p:txBody>
      </p:sp>
      <p:sp>
        <p:nvSpPr>
          <p:cNvPr id="7" name="TextBox 6">
            <a:extLst>
              <a:ext uri="{FF2B5EF4-FFF2-40B4-BE49-F238E27FC236}">
                <a16:creationId xmlns:a16="http://schemas.microsoft.com/office/drawing/2014/main" id="{B17783C6-2259-B62A-FD5A-8A83B427E356}"/>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400890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808440"/>
          </a:xfrm>
        </p:spPr>
        <p:txBody>
          <a:bodyPr/>
          <a:lstStyle/>
          <a:p>
            <a:r>
              <a:rPr lang="en-US" sz="5400" dirty="0">
                <a:solidFill>
                  <a:srgbClr val="002060"/>
                </a:solidFill>
              </a:rPr>
              <a:t>Genesis 14:14-24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843760"/>
            <a:ext cx="8398352" cy="5973033"/>
          </a:xfrm>
        </p:spPr>
        <p:txBody>
          <a:bodyPr>
            <a:normAutofit lnSpcReduction="10000"/>
          </a:bodyPr>
          <a:lstStyle/>
          <a:p>
            <a:pPr marL="173038" indent="-173038">
              <a:buNone/>
            </a:pPr>
            <a:r>
              <a:rPr lang="en-US"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When Abram heard that his kinsman had been taken captive, he led forth his trained men, born in his house, 318 of them, and went in pursuit as far as Dan. </a:t>
            </a:r>
            <a:r>
              <a:rPr lang="en-US" sz="3100"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And he divided his forces against them by night, he and his servants, and defeated them and pursued them to </a:t>
            </a:r>
            <a:r>
              <a:rPr lang="en-US" i="1" dirty="0" err="1">
                <a:solidFill>
                  <a:srgbClr val="000099"/>
                </a:solidFill>
                <a:latin typeface="Cambria" panose="02040503050406030204" pitchFamily="18" charset="0"/>
                <a:ea typeface="Cambria" panose="02040503050406030204" pitchFamily="18" charset="0"/>
              </a:rPr>
              <a:t>Hobah</a:t>
            </a:r>
            <a:r>
              <a:rPr lang="en-US" i="1" dirty="0">
                <a:solidFill>
                  <a:srgbClr val="000099"/>
                </a:solidFill>
                <a:latin typeface="Cambria" panose="02040503050406030204" pitchFamily="18" charset="0"/>
                <a:ea typeface="Cambria" panose="02040503050406030204" pitchFamily="18" charset="0"/>
              </a:rPr>
              <a:t>, north of Damascus. </a:t>
            </a:r>
            <a:r>
              <a:rPr lang="en-US" sz="3100"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Then he brought back all the possessions, and also brought back his kinsman Lot with his possessions, and the women and the people. </a:t>
            </a:r>
            <a:r>
              <a:rPr lang="en-US" sz="3100" baseline="30000" dirty="0">
                <a:latin typeface="Candara" panose="020E0502030303020204" pitchFamily="34" charset="0"/>
                <a:ea typeface="Cambria" panose="02040503050406030204" pitchFamily="18" charset="0"/>
              </a:rPr>
              <a:t>17</a:t>
            </a:r>
            <a:r>
              <a:rPr lang="en-US" i="1" dirty="0">
                <a:solidFill>
                  <a:srgbClr val="000099"/>
                </a:solidFill>
                <a:latin typeface="Cambria" panose="02040503050406030204" pitchFamily="18" charset="0"/>
                <a:ea typeface="Cambria" panose="02040503050406030204" pitchFamily="18" charset="0"/>
              </a:rPr>
              <a:t> After his return from the defeat of </a:t>
            </a:r>
            <a:r>
              <a:rPr lang="en-US" i="1" dirty="0" err="1">
                <a:solidFill>
                  <a:srgbClr val="000099"/>
                </a:solidFill>
                <a:latin typeface="Cambria" panose="02040503050406030204" pitchFamily="18" charset="0"/>
                <a:ea typeface="Cambria" panose="02040503050406030204" pitchFamily="18" charset="0"/>
              </a:rPr>
              <a:t>Chedorlaomer</a:t>
            </a:r>
            <a:r>
              <a:rPr lang="en-US" i="1" dirty="0">
                <a:solidFill>
                  <a:srgbClr val="000099"/>
                </a:solidFill>
                <a:latin typeface="Cambria" panose="02040503050406030204" pitchFamily="18" charset="0"/>
                <a:ea typeface="Cambria" panose="02040503050406030204" pitchFamily="18" charset="0"/>
              </a:rPr>
              <a:t> and the kings who were with him, the king of Sodom went out to meet him at the Valley of </a:t>
            </a:r>
            <a:r>
              <a:rPr lang="en-US" i="1" dirty="0" err="1">
                <a:solidFill>
                  <a:srgbClr val="000099"/>
                </a:solidFill>
                <a:latin typeface="Cambria" panose="02040503050406030204" pitchFamily="18" charset="0"/>
                <a:ea typeface="Cambria" panose="02040503050406030204" pitchFamily="18" charset="0"/>
              </a:rPr>
              <a:t>Shaveh</a:t>
            </a:r>
            <a:r>
              <a:rPr lang="en-US" i="1" dirty="0">
                <a:solidFill>
                  <a:srgbClr val="000099"/>
                </a:solidFill>
                <a:latin typeface="Cambria" panose="02040503050406030204" pitchFamily="18" charset="0"/>
                <a:ea typeface="Cambria" panose="02040503050406030204" pitchFamily="18" charset="0"/>
              </a:rPr>
              <a:t> (that is, the King's Valley). </a:t>
            </a:r>
          </a:p>
        </p:txBody>
      </p:sp>
    </p:spTree>
    <p:extLst>
      <p:ext uri="{BB962C8B-B14F-4D97-AF65-F5344CB8AC3E}">
        <p14:creationId xmlns:p14="http://schemas.microsoft.com/office/powerpoint/2010/main" val="755248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0"/>
            <a:ext cx="9144000" cy="1408882"/>
          </a:xfrm>
        </p:spPr>
        <p:txBody>
          <a:bodyPr/>
          <a:lstStyle/>
          <a:p>
            <a:r>
              <a:rPr lang="en-US" sz="5400" dirty="0">
                <a:solidFill>
                  <a:srgbClr val="002060"/>
                </a:solidFill>
              </a:rPr>
              <a:t>Abraham Rescues Lot</a:t>
            </a:r>
            <a:br>
              <a:rPr lang="en-US" sz="5400" dirty="0">
                <a:solidFill>
                  <a:srgbClr val="002060"/>
                </a:solidFill>
              </a:rPr>
            </a:br>
            <a:r>
              <a:rPr lang="en-US" sz="5400" dirty="0">
                <a:solidFill>
                  <a:srgbClr val="002060"/>
                </a:solidFill>
              </a:rPr>
              <a:t>Genesis 14</a:t>
            </a:r>
          </a:p>
        </p:txBody>
      </p:sp>
      <p:pic>
        <p:nvPicPr>
          <p:cNvPr id="5" name="Content Placeholder 4">
            <a:extLst>
              <a:ext uri="{FF2B5EF4-FFF2-40B4-BE49-F238E27FC236}">
                <a16:creationId xmlns:a16="http://schemas.microsoft.com/office/drawing/2014/main" id="{6129A314-C47E-95C2-A011-ED02AC3BDF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2820803" y="1668524"/>
            <a:ext cx="3754196" cy="4880456"/>
          </a:xfrm>
        </p:spPr>
      </p:pic>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http://www.jesuswalk.com/abraham/3_rescue.htm</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385281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88124</TotalTime>
  <Words>4084</Words>
  <Application>Microsoft Office PowerPoint</Application>
  <PresentationFormat>On-screen Show (4:3)</PresentationFormat>
  <Paragraphs>175</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Melchizedek Is Superior to Levi (7:1-10)</vt:lpstr>
      <vt:lpstr>Melchizedek Is Superior to Levi (7:1-10)</vt:lpstr>
      <vt:lpstr>Melchizedek Is Superior to Levi (7:1-10)</vt:lpstr>
      <vt:lpstr>Genesis 14:14-24</vt:lpstr>
      <vt:lpstr>Abraham Rescues Lot Genesis 14</vt:lpstr>
      <vt:lpstr>Genesis 14:14-24</vt:lpstr>
      <vt:lpstr>Some Observations on Genesis 14:18-20</vt:lpstr>
      <vt:lpstr>Some Observations on Genesis 14:18-20</vt:lpstr>
      <vt:lpstr>1 For this Melchizedek, king of Salem, priest of the Most High God, met Abraham returning from the slaughter of the kings and blessed him</vt:lpstr>
      <vt:lpstr>2 …and to him Abraham apportioned a tenth part of everything. He is first, by translation of his name, king of righteousness, and then he is also king of Salem, that is, king of peace.</vt:lpstr>
      <vt:lpstr>2 …and to him Abraham apportioned a tenth part of everything. He is first, by translation of his name, king of righteousness, and then he is also king of Salem, that is, king of peace.</vt:lpstr>
      <vt:lpstr>3 He is without father or mother or genealogy, having neither beginning of days nor end of life, but resembling the Son of God he continues a priest forever.</vt:lpstr>
      <vt:lpstr>3 He is without father or mother or genealogy, having neither beginning of days nor end of life, but resembling the Son of God he continues a priest forever.</vt:lpstr>
      <vt:lpstr>3 He is without father or mother or genealogy, having neither beginning of days nor end of life, but resembling the Son of God he continues a priest forever.</vt:lpstr>
      <vt:lpstr>3 He is without father or mother or genealogy, having neither beginning of days nor end of life, but resembling the Son of God he continues a priest forever.</vt:lpstr>
      <vt:lpstr>3 He is without father or mother or genealogy, having neither beginning of days nor end of life, but resembling the Son of God he continues a priest forever.</vt:lpstr>
      <vt:lpstr>3 He is without father or mother or genealogy, having neither beginning of days nor end of life, but resembling the Son of God he continues a priest forever.</vt:lpstr>
      <vt:lpstr>4 See how great this man was to whom Abraham the patriarch gave a tenth of the spoils! 5 And those descendants of Levi who receive the priestly office have a commandment in the law to take tithes from the people, that is, from their brothers, though these also are descended from Abraham. </vt:lpstr>
      <vt:lpstr>6 But this man who does not have his descent from them received tithes from Abraham and blessed him who had the promises. </vt:lpstr>
      <vt:lpstr>6 But this man who does not have his descent from them received tithes from Abraham and blessed him who had the promises. </vt:lpstr>
      <vt:lpstr>7 It is beyond dispute that the inferior is blessed by the superior.</vt:lpstr>
      <vt:lpstr>7 It is beyond dispute that the inferior is blessed by the superior.</vt:lpstr>
      <vt:lpstr>8 In the one case tithes are received by mortal men, but in the other case, by one of whom it is testified that he lives.</vt:lpstr>
      <vt:lpstr>9 One might even say that Levi himself, who receives tithes, paid tithes through Abraham, 10 for he was still in the loins of his ancestor when Melchizedek met him.</vt:lpstr>
      <vt:lpstr>9 One might even say that Levi himself, who receives tithes, paid tithes through Abraham, 10 for he was still in the loins of his ancestor when Melchizedek met him.</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1004</cp:revision>
  <cp:lastPrinted>2022-07-03T14:15:44Z</cp:lastPrinted>
  <dcterms:created xsi:type="dcterms:W3CDTF">2022-03-11T13:15:23Z</dcterms:created>
  <dcterms:modified xsi:type="dcterms:W3CDTF">2022-07-03T14:17:56Z</dcterms:modified>
</cp:coreProperties>
</file>