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6022" r:id="rId3"/>
    <p:sldId id="6054" r:id="rId4"/>
    <p:sldId id="6055" r:id="rId5"/>
    <p:sldId id="6056" r:id="rId6"/>
    <p:sldId id="6018" r:id="rId7"/>
    <p:sldId id="6065" r:id="rId8"/>
    <p:sldId id="6084" r:id="rId9"/>
    <p:sldId id="6066" r:id="rId10"/>
    <p:sldId id="6067" r:id="rId11"/>
    <p:sldId id="6068" r:id="rId12"/>
    <p:sldId id="6069" r:id="rId13"/>
    <p:sldId id="6070" r:id="rId14"/>
    <p:sldId id="6071" r:id="rId15"/>
    <p:sldId id="6072" r:id="rId16"/>
    <p:sldId id="6073" r:id="rId17"/>
    <p:sldId id="6081" r:id="rId18"/>
    <p:sldId id="6082" r:id="rId19"/>
    <p:sldId id="6074" r:id="rId20"/>
    <p:sldId id="6078" r:id="rId21"/>
    <p:sldId id="6075" r:id="rId22"/>
    <p:sldId id="6076" r:id="rId23"/>
    <p:sldId id="6077" r:id="rId24"/>
    <p:sldId id="6083" r:id="rId25"/>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07" d="100"/>
          <a:sy n="107" d="100"/>
        </p:scale>
        <p:origin x="432" y="10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7/5/2022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7/5/2022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7/5/2022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7/5/2022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7/5/2022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7/5/2022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7/5/2022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7/5/2022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7/5/2022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2.xml"/><Relationship Id="rId4" Type="http://schemas.openxmlformats.org/officeDocument/2006/relationships/hyperlink" Target="https://www.weareteachers.com/moving-beyond-classroom-discussions/"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36616583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887669"/>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11</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Now if perfection had been attainable through the Levitical priesthood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(for under it the people received the law)</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what further need would there have been for another priest to arise after the order of Melchizedek, rather than one named after the order of Aaron?</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017173"/>
            <a:ext cx="8704460" cy="4548453"/>
          </a:xfrm>
        </p:spPr>
        <p:txBody>
          <a:bodyPr>
            <a:normAutofit fontScale="85000" lnSpcReduction="20000"/>
          </a:bodyPr>
          <a:lstStyle/>
          <a:p>
            <a:r>
              <a:rPr lang="en-US" dirty="0"/>
              <a:t>Now go back to the parenthetical clause in verse 11. This is stunning: “</a:t>
            </a:r>
            <a:r>
              <a:rPr lang="en-US" i="1" dirty="0">
                <a:solidFill>
                  <a:srgbClr val="000099"/>
                </a:solidFill>
                <a:latin typeface="Cambria" panose="02040503050406030204" pitchFamily="18" charset="0"/>
                <a:ea typeface="Cambria" panose="02040503050406030204" pitchFamily="18" charset="0"/>
              </a:rPr>
              <a:t>Now if perfection had been attainable through the Levitical priesthood (for under </a:t>
            </a:r>
            <a:r>
              <a:rPr lang="en-US" b="1" i="1" dirty="0">
                <a:solidFill>
                  <a:srgbClr val="000099"/>
                </a:solidFill>
                <a:latin typeface="Cambria" panose="02040503050406030204" pitchFamily="18" charset="0"/>
                <a:ea typeface="Cambria" panose="02040503050406030204" pitchFamily="18" charset="0"/>
              </a:rPr>
              <a:t>it</a:t>
            </a:r>
            <a:r>
              <a:rPr lang="en-US" i="1" dirty="0">
                <a:solidFill>
                  <a:srgbClr val="000099"/>
                </a:solidFill>
                <a:latin typeface="Cambria" panose="02040503050406030204" pitchFamily="18" charset="0"/>
                <a:ea typeface="Cambria" panose="02040503050406030204" pitchFamily="18" charset="0"/>
              </a:rPr>
              <a:t> the people received the law)</a:t>
            </a:r>
            <a:r>
              <a:rPr lang="en-US" dirty="0"/>
              <a:t>.…” Do you see what he’s saying here? </a:t>
            </a:r>
          </a:p>
          <a:p>
            <a:r>
              <a:rPr lang="en-US" dirty="0"/>
              <a:t>What the author is saying here is </a:t>
            </a:r>
            <a:r>
              <a:rPr lang="en-US" b="1" i="1" dirty="0"/>
              <a:t>precisely</a:t>
            </a:r>
            <a:r>
              <a:rPr lang="en-US" dirty="0"/>
              <a:t> how most Christians today do </a:t>
            </a:r>
            <a:r>
              <a:rPr lang="en-US" b="1" i="1" dirty="0"/>
              <a:t>not</a:t>
            </a:r>
            <a:r>
              <a:rPr lang="en-US" dirty="0"/>
              <a:t> look at the law. </a:t>
            </a:r>
          </a:p>
          <a:p>
            <a:r>
              <a:rPr lang="en-US" dirty="0"/>
              <a:t>Most Christians today think of the law as basically </a:t>
            </a:r>
            <a:r>
              <a:rPr lang="en-US" b="1" i="1" dirty="0"/>
              <a:t>moral</a:t>
            </a:r>
            <a:r>
              <a:rPr lang="en-US" dirty="0"/>
              <a:t>. </a:t>
            </a:r>
          </a:p>
          <a:p>
            <a:r>
              <a:rPr lang="en-US" dirty="0"/>
              <a:t>Then we’ve got these </a:t>
            </a:r>
            <a:r>
              <a:rPr lang="en-US" b="1" i="1" dirty="0"/>
              <a:t>ceremonial</a:t>
            </a:r>
            <a:r>
              <a:rPr lang="en-US" dirty="0"/>
              <a:t> and </a:t>
            </a:r>
            <a:r>
              <a:rPr lang="en-US" b="1" i="1" dirty="0"/>
              <a:t>civil</a:t>
            </a:r>
            <a:r>
              <a:rPr lang="en-US" dirty="0"/>
              <a:t> parts that are attached. </a:t>
            </a:r>
          </a:p>
          <a:p>
            <a:r>
              <a:rPr lang="en-US" dirty="0"/>
              <a:t>But now that  Jesus has come, we can detach the ceremonial and civil parts of the law because we’ve still got the central “moral” part of the law.</a:t>
            </a:r>
          </a:p>
          <a:p>
            <a:r>
              <a:rPr lang="en-US" dirty="0"/>
              <a:t>But that’s </a:t>
            </a:r>
            <a:r>
              <a:rPr lang="en-US" b="1" i="1" dirty="0"/>
              <a:t>not</a:t>
            </a:r>
            <a:r>
              <a:rPr lang="en-US" dirty="0"/>
              <a:t> how the author of Hebrews sees it </a:t>
            </a:r>
            <a:r>
              <a:rPr lang="en-US" b="1" i="1" dirty="0"/>
              <a:t>at all</a:t>
            </a:r>
            <a:r>
              <a:rPr lang="en-US" dirty="0"/>
              <a:t>!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5200733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887669"/>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11</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Now if perfection had been attainable through the Levitical priesthood (for under it the people received the law), what further need would there have been for another priest to arise after the order of Melchizedek, rather than one named after the order of Aaron?</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017173"/>
            <a:ext cx="8704460" cy="4548453"/>
          </a:xfrm>
        </p:spPr>
        <p:txBody>
          <a:bodyPr>
            <a:normAutofit fontScale="92500" lnSpcReduction="20000"/>
          </a:bodyPr>
          <a:lstStyle/>
          <a:p>
            <a:r>
              <a:rPr lang="en-US" dirty="0"/>
              <a:t>The writer of Hebrews sees that more </a:t>
            </a:r>
            <a:r>
              <a:rPr lang="en-US" b="1" i="1" dirty="0"/>
              <a:t>foundational</a:t>
            </a:r>
            <a:r>
              <a:rPr lang="en-US" dirty="0"/>
              <a:t> than </a:t>
            </a:r>
            <a:r>
              <a:rPr lang="en-US" b="1" i="1" dirty="0"/>
              <a:t>anything</a:t>
            </a:r>
            <a:r>
              <a:rPr lang="en-US" dirty="0"/>
              <a:t> is the </a:t>
            </a:r>
            <a:r>
              <a:rPr lang="en-US" b="1" i="1" dirty="0"/>
              <a:t>priestly structure</a:t>
            </a:r>
            <a:r>
              <a:rPr lang="en-US" dirty="0"/>
              <a:t>, and, he says, the entire law covenant was given on the </a:t>
            </a:r>
            <a:r>
              <a:rPr lang="en-US" b="1" i="1" dirty="0"/>
              <a:t>basis</a:t>
            </a:r>
            <a:r>
              <a:rPr lang="en-US" dirty="0"/>
              <a:t> of the priestly structure. Do you see that? </a:t>
            </a:r>
          </a:p>
          <a:p>
            <a:r>
              <a:rPr lang="en-US" dirty="0"/>
              <a:t>When you stop to think about it, if you just read through Exodus, Leviticus, Numbers, and Deuteronomy, where is most of the attention put? On an exposition of Exodus 20 and the Ten Commandments? I don’t think so.</a:t>
            </a:r>
          </a:p>
          <a:p>
            <a:r>
              <a:rPr lang="en-US" dirty="0"/>
              <a:t>It’s on the priestly garments. It’s on what you do on Yom Kippur. It’s on what you do on this festival and that festival. It’s on what kind of animal skins you use to build the tabernacle, and on and on and on.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262871409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887669"/>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11</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Now if perfection had been attainable through the Levitical priesthood (for under it the people received the law), what further need would there have been for another priest to arise after the order of Melchizedek, rather than one named after the order of Aaron?</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017173"/>
            <a:ext cx="8704460" cy="4548453"/>
          </a:xfrm>
        </p:spPr>
        <p:txBody>
          <a:bodyPr>
            <a:normAutofit/>
          </a:bodyPr>
          <a:lstStyle/>
          <a:p>
            <a:r>
              <a:rPr lang="en-US" dirty="0"/>
              <a:t>The great burden of the entire Mosaic code is deeply </a:t>
            </a:r>
            <a:r>
              <a:rPr lang="en-US" b="1" i="1" dirty="0"/>
              <a:t>priestly</a:t>
            </a:r>
            <a:r>
              <a:rPr lang="en-US" dirty="0"/>
              <a:t>, and on the basis of this priestly function, the whole law covenant was given. </a:t>
            </a:r>
          </a:p>
          <a:p>
            <a:r>
              <a:rPr lang="en-US" dirty="0"/>
              <a:t>That’s what the text says in the parenthesis of verse 11:</a:t>
            </a:r>
            <a:r>
              <a:rPr lang="en-US" i="1" dirty="0">
                <a:solidFill>
                  <a:srgbClr val="000099"/>
                </a:solidFill>
                <a:latin typeface="Cambria" panose="02040503050406030204" pitchFamily="18" charset="0"/>
                <a:ea typeface="Cambria" panose="02040503050406030204" pitchFamily="18" charset="0"/>
              </a:rPr>
              <a:t> under [the Levitical priesthood] the people received the law</a:t>
            </a:r>
            <a:endParaRPr lang="en-US"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36031978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020363"/>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12</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when there is a change in the priesthood, there is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necessarily</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 change in the law as well.</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142019"/>
            <a:ext cx="8704460" cy="5423607"/>
          </a:xfrm>
        </p:spPr>
        <p:txBody>
          <a:bodyPr>
            <a:normAutofit fontScale="85000" lnSpcReduction="10000"/>
          </a:bodyPr>
          <a:lstStyle/>
          <a:p>
            <a:r>
              <a:rPr lang="en-US" dirty="0"/>
              <a:t>What </a:t>
            </a:r>
            <a:r>
              <a:rPr lang="en-US" b="1" i="1" dirty="0"/>
              <a:t>conclusion</a:t>
            </a:r>
            <a:r>
              <a:rPr lang="en-US" dirty="0"/>
              <a:t> does the author draw from this? Look at verse 12: If, in fact, the law came out of the Levitical priesthood, then if you then change the priesthood, you </a:t>
            </a:r>
            <a:r>
              <a:rPr lang="en-US" b="1" i="1" dirty="0"/>
              <a:t>have</a:t>
            </a:r>
            <a:r>
              <a:rPr lang="en-US" dirty="0"/>
              <a:t> to change the </a:t>
            </a:r>
            <a:r>
              <a:rPr lang="en-US" b="1" i="1" dirty="0"/>
              <a:t>whole thing </a:t>
            </a:r>
            <a:r>
              <a:rPr lang="en-US" dirty="0"/>
              <a:t>– </a:t>
            </a:r>
            <a:r>
              <a:rPr lang="en-US" b="1" i="1" dirty="0"/>
              <a:t>including</a:t>
            </a:r>
            <a:r>
              <a:rPr lang="en-US" dirty="0"/>
              <a:t> the law covenant. You don’t have any choice! </a:t>
            </a:r>
          </a:p>
          <a:p>
            <a:r>
              <a:rPr lang="en-US" dirty="0"/>
              <a:t>It’s not a question of lopping off the inconvenient “ceremonial parts” of the law, because, based on what the author of Hebrews is telling us </a:t>
            </a:r>
            <a:r>
              <a:rPr lang="en-US" b="1" i="1" dirty="0"/>
              <a:t>here</a:t>
            </a:r>
            <a:r>
              <a:rPr lang="en-US" dirty="0"/>
              <a:t>, those so-called “ceremonial parts” (which consist in large part of things related to the Levitical priesthood) lie at the </a:t>
            </a:r>
            <a:r>
              <a:rPr lang="en-US" b="1" i="1" dirty="0"/>
              <a:t>heart </a:t>
            </a:r>
            <a:r>
              <a:rPr lang="en-US" dirty="0"/>
              <a:t>of the entire Mosaic covenant.</a:t>
            </a:r>
          </a:p>
          <a:p>
            <a:r>
              <a:rPr lang="en-US" dirty="0"/>
              <a:t>So when there is “</a:t>
            </a:r>
            <a:r>
              <a:rPr lang="en-US" i="1" dirty="0">
                <a:solidFill>
                  <a:srgbClr val="000099"/>
                </a:solidFill>
                <a:latin typeface="Cambria" panose="02040503050406030204" pitchFamily="18" charset="0"/>
                <a:ea typeface="Cambria" panose="02040503050406030204" pitchFamily="18" charset="0"/>
              </a:rPr>
              <a:t>a change in the priesthood</a:t>
            </a:r>
            <a:r>
              <a:rPr lang="en-US" dirty="0"/>
              <a:t>”, there must </a:t>
            </a:r>
            <a:r>
              <a:rPr lang="en-US" b="1" i="1" dirty="0"/>
              <a:t>also</a:t>
            </a:r>
            <a:r>
              <a:rPr lang="en-US" dirty="0"/>
              <a:t> be “</a:t>
            </a:r>
            <a:r>
              <a:rPr lang="en-US" i="1" dirty="0">
                <a:solidFill>
                  <a:srgbClr val="000099"/>
                </a:solidFill>
                <a:latin typeface="Cambria" panose="02040503050406030204" pitchFamily="18" charset="0"/>
                <a:ea typeface="Cambria" panose="02040503050406030204" pitchFamily="18" charset="0"/>
              </a:rPr>
              <a:t>a change in the law </a:t>
            </a:r>
            <a:r>
              <a:rPr lang="en-US" dirty="0"/>
              <a:t>.” “</a:t>
            </a:r>
            <a:r>
              <a:rPr lang="en-US" i="1" dirty="0">
                <a:solidFill>
                  <a:srgbClr val="000099"/>
                </a:solidFill>
                <a:latin typeface="Cambria" panose="02040503050406030204" pitchFamily="18" charset="0"/>
                <a:ea typeface="Cambria" panose="02040503050406030204" pitchFamily="18" charset="0"/>
              </a:rPr>
              <a:t>Law</a:t>
            </a:r>
            <a:r>
              <a:rPr lang="en-US" i="1" dirty="0"/>
              <a:t>”</a:t>
            </a:r>
            <a:r>
              <a:rPr lang="en-US" dirty="0"/>
              <a:t> here refers to the law covenant, i.e., the whole Mosaic Law.</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270483737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977932"/>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13</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the one of whom these things are spoken belonged to another tribe, from which no one has ever served at the altar. </a:t>
            </a:r>
            <a:r>
              <a:rPr kumimoji="0" lang="en-US" sz="2700" b="0" i="0" u="none" strike="noStrike" kern="1200" cap="none" spc="0" normalizeH="0" baseline="30000" noProof="0" dirty="0">
                <a:ln>
                  <a:noFill/>
                </a:ln>
                <a:solidFill>
                  <a:prstClr val="black"/>
                </a:solidFill>
                <a:effectLst/>
                <a:uLnTx/>
                <a:uFillTx/>
                <a:latin typeface="Cambria" panose="02040503050406030204" pitchFamily="18" charset="0"/>
                <a:ea typeface="Cambria" panose="02040503050406030204" pitchFamily="18" charset="0"/>
                <a:cs typeface="+mn-cs"/>
              </a:rPr>
              <a:t>14</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it is evident that our Lord was descended from Judah, and in connection with that tribe Moses said nothing about priests. </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178077"/>
            <a:ext cx="8704460" cy="4387549"/>
          </a:xfrm>
        </p:spPr>
        <p:txBody>
          <a:bodyPr>
            <a:normAutofit fontScale="85000" lnSpcReduction="20000"/>
          </a:bodyPr>
          <a:lstStyle/>
          <a:p>
            <a:r>
              <a:rPr lang="en-US" dirty="0"/>
              <a:t>Verse 13 begins with the word “</a:t>
            </a:r>
            <a:r>
              <a:rPr lang="en-US" i="1" dirty="0">
                <a:solidFill>
                  <a:srgbClr val="000099"/>
                </a:solidFill>
                <a:latin typeface="Cambria" panose="02040503050406030204" pitchFamily="18" charset="0"/>
                <a:ea typeface="Cambria" panose="02040503050406030204" pitchFamily="18" charset="0"/>
              </a:rPr>
              <a:t>for</a:t>
            </a:r>
            <a:r>
              <a:rPr lang="en-US" dirty="0"/>
              <a:t>” – a </a:t>
            </a:r>
            <a:r>
              <a:rPr lang="en-US" b="1" i="1" dirty="0"/>
              <a:t>connecting</a:t>
            </a:r>
            <a:r>
              <a:rPr lang="en-US" dirty="0"/>
              <a:t> word that lets us know that the author is about to draw </a:t>
            </a:r>
            <a:r>
              <a:rPr lang="en-US" b="1" i="1" dirty="0"/>
              <a:t>further conclusion</a:t>
            </a:r>
            <a:r>
              <a:rPr lang="en-US" dirty="0"/>
              <a:t> from the things he has just said – a conclusion pertaining to the priesthood of Jesus.</a:t>
            </a:r>
          </a:p>
          <a:p>
            <a:r>
              <a:rPr lang="en-US" dirty="0"/>
              <a:t>So he says: “</a:t>
            </a:r>
            <a:r>
              <a:rPr lang="en-US" i="1" dirty="0">
                <a:solidFill>
                  <a:srgbClr val="000099"/>
                </a:solidFill>
                <a:latin typeface="Cambria" panose="02040503050406030204" pitchFamily="18" charset="0"/>
                <a:ea typeface="Cambria" panose="02040503050406030204" pitchFamily="18" charset="0"/>
              </a:rPr>
              <a:t>the one of whom these things are spoken belonged to </a:t>
            </a:r>
            <a:r>
              <a:rPr lang="en-US" b="1" i="1" dirty="0">
                <a:solidFill>
                  <a:srgbClr val="000099"/>
                </a:solidFill>
                <a:latin typeface="Cambria" panose="02040503050406030204" pitchFamily="18" charset="0"/>
                <a:ea typeface="Cambria" panose="02040503050406030204" pitchFamily="18" charset="0"/>
              </a:rPr>
              <a:t>another</a:t>
            </a:r>
            <a:r>
              <a:rPr lang="en-US" i="1" dirty="0">
                <a:solidFill>
                  <a:srgbClr val="000099"/>
                </a:solidFill>
                <a:latin typeface="Cambria" panose="02040503050406030204" pitchFamily="18" charset="0"/>
                <a:ea typeface="Cambria" panose="02040503050406030204" pitchFamily="18" charset="0"/>
              </a:rPr>
              <a:t> tribe…</a:t>
            </a:r>
            <a:r>
              <a:rPr lang="en-US" dirty="0"/>
              <a:t>” </a:t>
            </a:r>
          </a:p>
          <a:p>
            <a:r>
              <a:rPr lang="en-US" dirty="0"/>
              <a:t>Both the author of Hebrews and his readers know that Psalm 110 applies to Jesus, and they know Jesus comes from the tribe of Judah and “</a:t>
            </a:r>
            <a:r>
              <a:rPr lang="en-US" i="1" dirty="0">
                <a:solidFill>
                  <a:srgbClr val="000099"/>
                </a:solidFill>
                <a:latin typeface="Cambria" panose="02040503050406030204" pitchFamily="18" charset="0"/>
                <a:ea typeface="Cambria" panose="02040503050406030204" pitchFamily="18" charset="0"/>
              </a:rPr>
              <a:t>no one </a:t>
            </a:r>
            <a:r>
              <a:rPr lang="en-US" dirty="0"/>
              <a:t>” from that tribe “</a:t>
            </a:r>
            <a:r>
              <a:rPr lang="en-US" i="1" dirty="0">
                <a:solidFill>
                  <a:srgbClr val="000099"/>
                </a:solidFill>
                <a:latin typeface="Cambria" panose="02040503050406030204" pitchFamily="18" charset="0"/>
                <a:ea typeface="Cambria" panose="02040503050406030204" pitchFamily="18" charset="0"/>
              </a:rPr>
              <a:t>has </a:t>
            </a:r>
            <a:r>
              <a:rPr lang="en-US" b="1" i="1" dirty="0">
                <a:solidFill>
                  <a:srgbClr val="000099"/>
                </a:solidFill>
                <a:latin typeface="Cambria" panose="02040503050406030204" pitchFamily="18" charset="0"/>
                <a:ea typeface="Cambria" panose="02040503050406030204" pitchFamily="18" charset="0"/>
              </a:rPr>
              <a:t>ever</a:t>
            </a:r>
            <a:r>
              <a:rPr lang="en-US" i="1" dirty="0">
                <a:solidFill>
                  <a:srgbClr val="000099"/>
                </a:solidFill>
                <a:latin typeface="Cambria" panose="02040503050406030204" pitchFamily="18" charset="0"/>
                <a:ea typeface="Cambria" panose="02040503050406030204" pitchFamily="18" charset="0"/>
              </a:rPr>
              <a:t> served at the altar</a:t>
            </a:r>
            <a:r>
              <a:rPr lang="en-US" dirty="0"/>
              <a:t>.” </a:t>
            </a:r>
          </a:p>
          <a:p>
            <a:r>
              <a:rPr lang="en-US" dirty="0"/>
              <a:t>“</a:t>
            </a:r>
            <a:r>
              <a:rPr lang="en-US" i="1" dirty="0">
                <a:solidFill>
                  <a:srgbClr val="000099"/>
                </a:solidFill>
                <a:latin typeface="Cambria" panose="02040503050406030204" pitchFamily="18" charset="0"/>
                <a:ea typeface="Cambria" panose="02040503050406030204" pitchFamily="18" charset="0"/>
              </a:rPr>
              <a:t>For it is evident that </a:t>
            </a:r>
            <a:r>
              <a:rPr lang="en-US" b="1" i="1" dirty="0">
                <a:solidFill>
                  <a:srgbClr val="000099"/>
                </a:solidFill>
                <a:latin typeface="Cambria" panose="02040503050406030204" pitchFamily="18" charset="0"/>
                <a:ea typeface="Cambria" panose="02040503050406030204" pitchFamily="18" charset="0"/>
              </a:rPr>
              <a:t>our Lord </a:t>
            </a:r>
            <a:r>
              <a:rPr lang="en-US" i="1" dirty="0">
                <a:solidFill>
                  <a:srgbClr val="000099"/>
                </a:solidFill>
                <a:latin typeface="Cambria" panose="02040503050406030204" pitchFamily="18" charset="0"/>
                <a:ea typeface="Cambria" panose="02040503050406030204" pitchFamily="18" charset="0"/>
              </a:rPr>
              <a:t>was descended from </a:t>
            </a:r>
            <a:r>
              <a:rPr lang="en-US" b="1" i="1" dirty="0">
                <a:solidFill>
                  <a:srgbClr val="000099"/>
                </a:solidFill>
                <a:latin typeface="Cambria" panose="02040503050406030204" pitchFamily="18" charset="0"/>
                <a:ea typeface="Cambria" panose="02040503050406030204" pitchFamily="18" charset="0"/>
              </a:rPr>
              <a:t>Judah</a:t>
            </a:r>
            <a:r>
              <a:rPr lang="en-US" i="1" dirty="0">
                <a:solidFill>
                  <a:srgbClr val="000099"/>
                </a:solidFill>
                <a:latin typeface="Cambria" panose="02040503050406030204" pitchFamily="18" charset="0"/>
                <a:ea typeface="Cambria" panose="02040503050406030204" pitchFamily="18" charset="0"/>
              </a:rPr>
              <a:t>, and in connection with </a:t>
            </a:r>
            <a:r>
              <a:rPr lang="en-US" b="1" i="1" dirty="0">
                <a:solidFill>
                  <a:srgbClr val="000099"/>
                </a:solidFill>
                <a:latin typeface="Cambria" panose="02040503050406030204" pitchFamily="18" charset="0"/>
                <a:ea typeface="Cambria" panose="02040503050406030204" pitchFamily="18" charset="0"/>
              </a:rPr>
              <a:t>that tribe </a:t>
            </a:r>
            <a:r>
              <a:rPr lang="en-US" i="1" dirty="0">
                <a:solidFill>
                  <a:srgbClr val="000099"/>
                </a:solidFill>
                <a:latin typeface="Cambria" panose="02040503050406030204" pitchFamily="18" charset="0"/>
                <a:ea typeface="Cambria" panose="02040503050406030204" pitchFamily="18" charset="0"/>
              </a:rPr>
              <a:t>Moses said </a:t>
            </a:r>
            <a:r>
              <a:rPr lang="en-US" b="1" i="1" dirty="0">
                <a:solidFill>
                  <a:srgbClr val="000099"/>
                </a:solidFill>
                <a:latin typeface="Cambria" panose="02040503050406030204" pitchFamily="18" charset="0"/>
                <a:ea typeface="Cambria" panose="02040503050406030204" pitchFamily="18" charset="0"/>
              </a:rPr>
              <a:t>nothing</a:t>
            </a:r>
            <a:r>
              <a:rPr lang="en-US" i="1" dirty="0">
                <a:solidFill>
                  <a:srgbClr val="000099"/>
                </a:solidFill>
                <a:latin typeface="Cambria" panose="02040503050406030204" pitchFamily="18" charset="0"/>
                <a:ea typeface="Cambria" panose="02040503050406030204" pitchFamily="18" charset="0"/>
              </a:rPr>
              <a:t> about priests. </a:t>
            </a:r>
            <a:r>
              <a:rPr lang="en-US" dirty="0"/>
              <a:t>”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217778146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785633"/>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This becomes even more evident when another priest arises in the likeness of Melchizedek,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has become a priest, not on the basis of a legal requirement concerning bodily descent, but by the power of an indestructible life.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34761"/>
            <a:ext cx="8704460" cy="4630865"/>
          </a:xfrm>
        </p:spPr>
        <p:txBody>
          <a:bodyPr>
            <a:normAutofit fontScale="85000" lnSpcReduction="20000"/>
          </a:bodyPr>
          <a:lstStyle/>
          <a:p>
            <a:r>
              <a:rPr lang="en-US" dirty="0"/>
              <a:t>The words “</a:t>
            </a:r>
            <a:r>
              <a:rPr lang="en-US" b="1" i="1" dirty="0">
                <a:solidFill>
                  <a:srgbClr val="000099"/>
                </a:solidFill>
                <a:latin typeface="Cambria" panose="02040503050406030204" pitchFamily="18" charset="0"/>
                <a:ea typeface="Cambria" panose="02040503050406030204" pitchFamily="18" charset="0"/>
              </a:rPr>
              <a:t>This</a:t>
            </a:r>
            <a:r>
              <a:rPr lang="en-US" i="1" dirty="0">
                <a:solidFill>
                  <a:srgbClr val="000099"/>
                </a:solidFill>
                <a:latin typeface="Cambria" panose="02040503050406030204" pitchFamily="18" charset="0"/>
                <a:ea typeface="Cambria" panose="02040503050406030204" pitchFamily="18" charset="0"/>
              </a:rPr>
              <a:t> becomes even more evident</a:t>
            </a:r>
            <a:r>
              <a:rPr lang="en-US" dirty="0"/>
              <a:t>” introduce verse 15. </a:t>
            </a:r>
            <a:r>
              <a:rPr lang="en-US" b="1" i="1" dirty="0"/>
              <a:t>What</a:t>
            </a:r>
            <a:r>
              <a:rPr lang="en-US" dirty="0"/>
              <a:t> has become more evident?</a:t>
            </a:r>
          </a:p>
          <a:p>
            <a:r>
              <a:rPr lang="en-US" dirty="0"/>
              <a:t>That God has </a:t>
            </a:r>
            <a:r>
              <a:rPr lang="en-US" b="1" i="1" dirty="0"/>
              <a:t>unmistakably</a:t>
            </a:r>
            <a:r>
              <a:rPr lang="en-US" dirty="0"/>
              <a:t> communicated that a </a:t>
            </a:r>
            <a:r>
              <a:rPr lang="en-US" b="1" i="1" dirty="0"/>
              <a:t>new</a:t>
            </a:r>
            <a:r>
              <a:rPr lang="en-US" dirty="0"/>
              <a:t> priesthood has arrived, and therefore the </a:t>
            </a:r>
            <a:r>
              <a:rPr lang="en-US" b="1" i="1" dirty="0"/>
              <a:t>old</a:t>
            </a:r>
            <a:r>
              <a:rPr lang="en-US" dirty="0"/>
              <a:t> Levitical priesthood is </a:t>
            </a:r>
            <a:r>
              <a:rPr lang="en-US" b="1" i="1" dirty="0"/>
              <a:t>no longer applicable</a:t>
            </a:r>
            <a:r>
              <a:rPr lang="en-US" dirty="0"/>
              <a:t>.</a:t>
            </a:r>
          </a:p>
          <a:p>
            <a:r>
              <a:rPr lang="en-US" dirty="0"/>
              <a:t>The readers of the letter were not facing an ambiguous, complex situation where they could legitimately claim that perhaps the Levitical system was the best option for them.</a:t>
            </a:r>
          </a:p>
          <a:p>
            <a:r>
              <a:rPr lang="en-US" dirty="0"/>
              <a:t>The </a:t>
            </a:r>
            <a:r>
              <a:rPr lang="en-US" b="1" i="1" dirty="0"/>
              <a:t>superiority</a:t>
            </a:r>
            <a:r>
              <a:rPr lang="en-US" dirty="0"/>
              <a:t> of the Melchizedekian priesthood and the </a:t>
            </a:r>
            <a:r>
              <a:rPr lang="en-US" b="1" i="1" dirty="0"/>
              <a:t>obsolescence</a:t>
            </a:r>
            <a:r>
              <a:rPr lang="en-US" dirty="0"/>
              <a:t> of the Levitical priesthood are plain to see, for God has now fulfilled – as the resurrection of Jesus makes especially evident – his promise (in Psalm 110:4) to bring in a priest after the order of Melchizedek.</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221-222 </a:t>
            </a:r>
          </a:p>
        </p:txBody>
      </p:sp>
    </p:spTree>
    <p:extLst>
      <p:ext uri="{BB962C8B-B14F-4D97-AF65-F5344CB8AC3E}">
        <p14:creationId xmlns:p14="http://schemas.microsoft.com/office/powerpoint/2010/main" val="172110923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785633"/>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This becomes even more evident when another priest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arises</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in the likeness of Melchizedek,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has become a priest, </a:t>
            </a:r>
            <a:r>
              <a:rPr kumimoji="0" lang="en-US" sz="27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not on the basis of a legal requirement concerning bodily descent</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but by the power of an indestructible life.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34761"/>
            <a:ext cx="8704460" cy="4630865"/>
          </a:xfrm>
        </p:spPr>
        <p:txBody>
          <a:bodyPr>
            <a:normAutofit fontScale="85000" lnSpcReduction="20000"/>
          </a:bodyPr>
          <a:lstStyle/>
          <a:p>
            <a:r>
              <a:rPr lang="en-US" dirty="0"/>
              <a:t>The word “</a:t>
            </a:r>
            <a:r>
              <a:rPr lang="en-US" i="1" dirty="0">
                <a:solidFill>
                  <a:srgbClr val="000099"/>
                </a:solidFill>
                <a:latin typeface="Cambria" panose="02040503050406030204" pitchFamily="18" charset="0"/>
                <a:ea typeface="Cambria" panose="02040503050406030204" pitchFamily="18" charset="0"/>
              </a:rPr>
              <a:t>arises</a:t>
            </a:r>
            <a:r>
              <a:rPr lang="en-US" dirty="0"/>
              <a:t>” is probably a play on words so that it refers not only to Jesus appearing on the scene as a priest, but also to his resurrection.</a:t>
            </a:r>
          </a:p>
          <a:p>
            <a:r>
              <a:rPr lang="en-US" dirty="0"/>
              <a:t>The author continues to explain why Jesus’s priesthood is </a:t>
            </a:r>
            <a:r>
              <a:rPr lang="en-US" b="1" i="1" dirty="0"/>
              <a:t>superior</a:t>
            </a:r>
            <a:r>
              <a:rPr lang="en-US" dirty="0"/>
              <a:t> and </a:t>
            </a:r>
            <a:r>
              <a:rPr lang="en-US" b="1" i="1" dirty="0"/>
              <a:t>permanent</a:t>
            </a:r>
            <a:r>
              <a:rPr lang="en-US" dirty="0"/>
              <a:t>, while the Levitical arrangement was </a:t>
            </a:r>
            <a:r>
              <a:rPr lang="en-US" b="1" i="1" dirty="0"/>
              <a:t>inferior</a:t>
            </a:r>
            <a:r>
              <a:rPr lang="en-US" dirty="0"/>
              <a:t> and </a:t>
            </a:r>
            <a:r>
              <a:rPr lang="en-US" b="1" i="1" dirty="0"/>
              <a:t>temporary</a:t>
            </a:r>
            <a:r>
              <a:rPr lang="en-US" dirty="0"/>
              <a:t>.</a:t>
            </a:r>
          </a:p>
          <a:p>
            <a:r>
              <a:rPr lang="en-US" dirty="0"/>
              <a:t>Levitical priests served “</a:t>
            </a:r>
            <a:r>
              <a:rPr lang="en-US" i="1" dirty="0">
                <a:solidFill>
                  <a:srgbClr val="000099"/>
                </a:solidFill>
                <a:latin typeface="Cambria" panose="02040503050406030204" pitchFamily="18" charset="0"/>
                <a:ea typeface="Cambria" panose="02040503050406030204" pitchFamily="18" charset="0"/>
              </a:rPr>
              <a:t>on the basis of a legal requirement</a:t>
            </a:r>
            <a:r>
              <a:rPr lang="en-US" dirty="0"/>
              <a:t>” – the NIV does a good job of capturing the author’s intent here when it says that Jesus was not appointed “</a:t>
            </a:r>
            <a:r>
              <a:rPr lang="en-US" i="1" dirty="0">
                <a:solidFill>
                  <a:srgbClr val="000099"/>
                </a:solidFill>
                <a:latin typeface="Cambria" panose="02040503050406030204" pitchFamily="18" charset="0"/>
                <a:ea typeface="Cambria" panose="02040503050406030204" pitchFamily="18" charset="0"/>
              </a:rPr>
              <a:t>on the basis of a regulation as to his </a:t>
            </a:r>
            <a:r>
              <a:rPr lang="en-US" b="1" i="1" dirty="0">
                <a:solidFill>
                  <a:srgbClr val="000099"/>
                </a:solidFill>
                <a:latin typeface="Cambria" panose="02040503050406030204" pitchFamily="18" charset="0"/>
                <a:ea typeface="Cambria" panose="02040503050406030204" pitchFamily="18" charset="0"/>
              </a:rPr>
              <a:t>ancestry</a:t>
            </a:r>
            <a:r>
              <a:rPr lang="en-US" i="1" dirty="0">
                <a:solidFill>
                  <a:srgbClr val="000099"/>
                </a:solidFill>
                <a:latin typeface="Cambria" panose="02040503050406030204" pitchFamily="18" charset="0"/>
                <a:ea typeface="Cambria" panose="02040503050406030204" pitchFamily="18" charset="0"/>
              </a:rPr>
              <a:t>…</a:t>
            </a:r>
            <a:r>
              <a:rPr lang="en-US" dirty="0"/>
              <a:t>” </a:t>
            </a:r>
          </a:p>
          <a:p>
            <a:r>
              <a:rPr lang="en-US" dirty="0"/>
              <a:t>No intrinsic virtue qualified someone to be a Levitical priest. All a person needed to become a Levitical priest was the right family tree, the appropriate genealogical roots.</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221-222 </a:t>
            </a:r>
          </a:p>
        </p:txBody>
      </p:sp>
    </p:spTree>
    <p:extLst>
      <p:ext uri="{BB962C8B-B14F-4D97-AF65-F5344CB8AC3E}">
        <p14:creationId xmlns:p14="http://schemas.microsoft.com/office/powerpoint/2010/main" val="66430369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785633"/>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This becomes even more evident when another priest arises in the likeness of Melchizedek,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has become a priest, not on the basis of a legal requirement concerning bodily descent, but by the power of an indestructible life.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34761"/>
            <a:ext cx="8704460" cy="4630865"/>
          </a:xfrm>
        </p:spPr>
        <p:txBody>
          <a:bodyPr>
            <a:normAutofit fontScale="85000" lnSpcReduction="10000"/>
          </a:bodyPr>
          <a:lstStyle/>
          <a:p>
            <a:r>
              <a:rPr lang="en-US" dirty="0"/>
              <a:t>Jesus’ priesthood, however, was of a radically </a:t>
            </a:r>
            <a:r>
              <a:rPr lang="en-US" b="1" i="1" dirty="0"/>
              <a:t>different</a:t>
            </a:r>
            <a:r>
              <a:rPr lang="en-US" dirty="0"/>
              <a:t> nature.</a:t>
            </a:r>
          </a:p>
          <a:p>
            <a:r>
              <a:rPr lang="en-US" dirty="0"/>
              <a:t>He didn’t qualify as priest by virtue of his genealogy. In fact, he </a:t>
            </a:r>
            <a:r>
              <a:rPr lang="en-US" b="1" i="1" dirty="0"/>
              <a:t>failed</a:t>
            </a:r>
            <a:r>
              <a:rPr lang="en-US" dirty="0"/>
              <a:t> the genealogical test, for he was clearly </a:t>
            </a:r>
            <a:r>
              <a:rPr lang="en-US" b="1" i="1" dirty="0"/>
              <a:t>not</a:t>
            </a:r>
            <a:r>
              <a:rPr lang="en-US" dirty="0"/>
              <a:t> from the tribe of Levi.</a:t>
            </a:r>
          </a:p>
          <a:p>
            <a:r>
              <a:rPr lang="en-US" dirty="0"/>
              <a:t>Jesus didn’t merely meet an external legal requirement. He became a priest by “</a:t>
            </a:r>
            <a:r>
              <a:rPr lang="en-US" i="1" dirty="0">
                <a:solidFill>
                  <a:srgbClr val="000099"/>
                </a:solidFill>
                <a:latin typeface="Cambria" panose="02040503050406030204" pitchFamily="18" charset="0"/>
                <a:ea typeface="Cambria" panose="02040503050406030204" pitchFamily="18" charset="0"/>
              </a:rPr>
              <a:t>the power of an indestructible life.</a:t>
            </a:r>
            <a:r>
              <a:rPr lang="en-US" dirty="0"/>
              <a:t>”</a:t>
            </a:r>
          </a:p>
          <a:p>
            <a:r>
              <a:rPr lang="en-US" b="1" i="1" dirty="0"/>
              <a:t>All</a:t>
            </a:r>
            <a:r>
              <a:rPr lang="en-US" dirty="0"/>
              <a:t> Levitical priests </a:t>
            </a:r>
            <a:r>
              <a:rPr lang="en-US" b="1" i="1" dirty="0"/>
              <a:t>die</a:t>
            </a:r>
            <a:r>
              <a:rPr lang="en-US" dirty="0"/>
              <a:t>, but Jesus is a priest who has triumphed over death </a:t>
            </a:r>
            <a:r>
              <a:rPr lang="en-US" b="1" i="1" dirty="0"/>
              <a:t>forever</a:t>
            </a:r>
            <a:r>
              <a:rPr lang="en-US" dirty="0"/>
              <a:t> by his resurrection.</a:t>
            </a:r>
          </a:p>
          <a:p>
            <a:r>
              <a:rPr lang="en-US" dirty="0"/>
              <a:t>His life will </a:t>
            </a:r>
            <a:r>
              <a:rPr lang="en-US" b="1" i="1" dirty="0"/>
              <a:t>never</a:t>
            </a:r>
            <a:r>
              <a:rPr lang="en-US" dirty="0"/>
              <a:t> be brought to an end. Surely such a priesthood is superior  to one  where death leads to an endless </a:t>
            </a:r>
            <a:r>
              <a:rPr lang="en-US" b="1" i="1" dirty="0"/>
              <a:t>succession</a:t>
            </a:r>
            <a:r>
              <a:rPr lang="en-US" dirty="0"/>
              <a:t> of priests.</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221-222 </a:t>
            </a:r>
          </a:p>
        </p:txBody>
      </p:sp>
    </p:spTree>
    <p:extLst>
      <p:ext uri="{BB962C8B-B14F-4D97-AF65-F5344CB8AC3E}">
        <p14:creationId xmlns:p14="http://schemas.microsoft.com/office/powerpoint/2010/main" val="408175889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785633"/>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This becomes even more evident when another priest arises in the likeness of Melchizedek,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has become a priest, not on the basis of a legal requirement concerning bodily descent, but by the power of an indestructible life.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82414" y="1883743"/>
            <a:ext cx="8896759" cy="4693657"/>
          </a:xfrm>
        </p:spPr>
        <p:txBody>
          <a:bodyPr>
            <a:normAutofit fontScale="85000" lnSpcReduction="10000"/>
          </a:bodyPr>
          <a:lstStyle/>
          <a:p>
            <a:r>
              <a:rPr lang="en-US" dirty="0"/>
              <a:t>The whole Levitical system is now </a:t>
            </a:r>
            <a:r>
              <a:rPr lang="en-US" b="1" i="1" dirty="0"/>
              <a:t>obsolete</a:t>
            </a:r>
            <a:r>
              <a:rPr lang="en-US" dirty="0"/>
              <a:t> – you no longer need priest, who replaces a previous priest, who replaced an earlier one, who replaced a still earlier one. You don’t need that. </a:t>
            </a:r>
          </a:p>
          <a:p>
            <a:r>
              <a:rPr lang="en-US" dirty="0"/>
              <a:t>You’ve got one who now has a genuine </a:t>
            </a:r>
            <a:r>
              <a:rPr lang="en-US" b="1" i="1" dirty="0"/>
              <a:t>endless life</a:t>
            </a:r>
            <a:r>
              <a:rPr lang="en-US" dirty="0"/>
              <a:t>. After all, isn’t that what that great messianic text said, “</a:t>
            </a:r>
            <a:r>
              <a:rPr lang="en-US" sz="3300" i="1" dirty="0">
                <a:solidFill>
                  <a:srgbClr val="000099"/>
                </a:solidFill>
                <a:latin typeface="Cambria" panose="02040503050406030204" pitchFamily="18" charset="0"/>
                <a:ea typeface="Cambria" panose="02040503050406030204" pitchFamily="18" charset="0"/>
              </a:rPr>
              <a:t>You are a priest </a:t>
            </a:r>
            <a:r>
              <a:rPr lang="en-US" sz="3300" b="1" i="1" dirty="0">
                <a:solidFill>
                  <a:srgbClr val="000099"/>
                </a:solidFill>
                <a:latin typeface="Cambria" panose="02040503050406030204" pitchFamily="18" charset="0"/>
                <a:ea typeface="Cambria" panose="02040503050406030204" pitchFamily="18" charset="0"/>
              </a:rPr>
              <a:t>forever</a:t>
            </a:r>
            <a:r>
              <a:rPr lang="en-US" sz="3300" i="1" dirty="0">
                <a:solidFill>
                  <a:srgbClr val="000099"/>
                </a:solidFill>
                <a:latin typeface="Cambria" panose="02040503050406030204" pitchFamily="18" charset="0"/>
                <a:ea typeface="Cambria" panose="02040503050406030204" pitchFamily="18" charset="0"/>
              </a:rPr>
              <a:t>, in the order of Melchizedek</a:t>
            </a:r>
            <a:r>
              <a:rPr lang="en-US" dirty="0"/>
              <a:t>.”</a:t>
            </a:r>
          </a:p>
          <a:p>
            <a:r>
              <a:rPr lang="en-US" dirty="0"/>
              <a:t>So the author is arguing here that when you put together the </a:t>
            </a:r>
            <a:r>
              <a:rPr lang="en-US" b="1" i="1" dirty="0"/>
              <a:t>only two passages </a:t>
            </a:r>
            <a:r>
              <a:rPr lang="en-US" dirty="0"/>
              <a:t>that actually </a:t>
            </a:r>
            <a:r>
              <a:rPr lang="en-US" b="1" i="1" dirty="0"/>
              <a:t>explicitly</a:t>
            </a:r>
            <a:r>
              <a:rPr lang="en-US" dirty="0"/>
              <a:t> mention Melchizedek, then the later one (Psalm 110), whatever else it does (he’s going to mention some more things later on), because it comes </a:t>
            </a:r>
            <a:r>
              <a:rPr lang="en-US" b="1" i="1" dirty="0"/>
              <a:t>after</a:t>
            </a:r>
            <a:r>
              <a:rPr lang="en-US" dirty="0"/>
              <a:t> the inauguration of the Levitical priesthood, it renders that priesthood obsolete in principle.</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392929639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785633"/>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This becomes even more evident when another priest arises in the likeness of Melchizedek,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has become a priest, not on the basis of a legal requirement concerning bodily descent, but by the power of an indestructible life.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13808" y="1871970"/>
            <a:ext cx="8975249" cy="4616698"/>
          </a:xfrm>
        </p:spPr>
        <p:txBody>
          <a:bodyPr>
            <a:normAutofit fontScale="85000" lnSpcReduction="20000"/>
          </a:bodyPr>
          <a:lstStyle/>
          <a:p>
            <a:r>
              <a:rPr lang="en-US" dirty="0"/>
              <a:t>And if the </a:t>
            </a:r>
            <a:r>
              <a:rPr lang="en-US" b="1" i="1" dirty="0"/>
              <a:t>priesthood</a:t>
            </a:r>
            <a:r>
              <a:rPr lang="en-US" dirty="0"/>
              <a:t> is rendered obsolete, then the </a:t>
            </a:r>
            <a:r>
              <a:rPr lang="en-US" b="1" i="1" dirty="0"/>
              <a:t>law covenant</a:t>
            </a:r>
            <a:r>
              <a:rPr lang="en-US" dirty="0"/>
              <a:t> is obsolete as well, because verses 11–12 say that it’s on the basis of the priesthood that the entire thing hangs together. </a:t>
            </a:r>
          </a:p>
          <a:p>
            <a:r>
              <a:rPr lang="en-US" dirty="0"/>
              <a:t>That’s very strong language. But it’s no stronger than what you get in the </a:t>
            </a:r>
            <a:r>
              <a:rPr lang="en-US" b="1" i="1" dirty="0"/>
              <a:t>next</a:t>
            </a:r>
            <a:r>
              <a:rPr lang="en-US" dirty="0"/>
              <a:t> chapter.</a:t>
            </a:r>
          </a:p>
          <a:p>
            <a:r>
              <a:rPr lang="en-US" dirty="0"/>
              <a:t>In the next chapter, Jesus is presented as the high priest of a </a:t>
            </a:r>
            <a:r>
              <a:rPr lang="en-US" b="1" i="1" dirty="0"/>
              <a:t>new covenant</a:t>
            </a:r>
            <a:r>
              <a:rPr lang="en-US" dirty="0"/>
              <a:t>, and the author begins in Heb 8:8 by quoting Jer 31:31 :</a:t>
            </a:r>
          </a:p>
          <a:p>
            <a:pPr lvl="1"/>
            <a:r>
              <a:rPr lang="en-US" i="1" dirty="0">
                <a:solidFill>
                  <a:srgbClr val="000099"/>
                </a:solidFill>
                <a:latin typeface="Cambria" panose="02040503050406030204" pitchFamily="18" charset="0"/>
                <a:ea typeface="Cambria" panose="02040503050406030204" pitchFamily="18" charset="0"/>
              </a:rPr>
              <a:t>Behold, the days are coming, declares the Lord, when I will establish a </a:t>
            </a:r>
            <a:r>
              <a:rPr lang="en-US" b="1" i="1" dirty="0">
                <a:solidFill>
                  <a:srgbClr val="000099"/>
                </a:solidFill>
                <a:latin typeface="Cambria" panose="02040503050406030204" pitchFamily="18" charset="0"/>
                <a:ea typeface="Cambria" panose="02040503050406030204" pitchFamily="18" charset="0"/>
              </a:rPr>
              <a:t>new covenant</a:t>
            </a:r>
            <a:r>
              <a:rPr lang="en-US" i="1" dirty="0">
                <a:solidFill>
                  <a:srgbClr val="000099"/>
                </a:solidFill>
                <a:latin typeface="Cambria" panose="02040503050406030204" pitchFamily="18" charset="0"/>
                <a:ea typeface="Cambria" panose="02040503050406030204" pitchFamily="18" charset="0"/>
              </a:rPr>
              <a:t> with the house of Israel and with the house of Judah…</a:t>
            </a:r>
            <a:r>
              <a:rPr lang="en-US" dirty="0"/>
              <a:t>” </a:t>
            </a:r>
          </a:p>
          <a:p>
            <a:r>
              <a:rPr lang="en-US" dirty="0"/>
              <a:t>And then the inference is drawn in verse 13: </a:t>
            </a:r>
          </a:p>
          <a:p>
            <a:pPr lvl="1"/>
            <a:r>
              <a:rPr lang="en-US" i="1" dirty="0">
                <a:solidFill>
                  <a:srgbClr val="000099"/>
                </a:solidFill>
                <a:latin typeface="Cambria" panose="02040503050406030204" pitchFamily="18" charset="0"/>
                <a:ea typeface="Cambria" panose="02040503050406030204" pitchFamily="18" charset="0"/>
              </a:rPr>
              <a:t>In speaking of a </a:t>
            </a:r>
            <a:r>
              <a:rPr lang="en-US" b="1" i="1" dirty="0">
                <a:solidFill>
                  <a:srgbClr val="000099"/>
                </a:solidFill>
                <a:latin typeface="Cambria" panose="02040503050406030204" pitchFamily="18" charset="0"/>
                <a:ea typeface="Cambria" panose="02040503050406030204" pitchFamily="18" charset="0"/>
              </a:rPr>
              <a:t>new covenant</a:t>
            </a:r>
            <a:r>
              <a:rPr lang="en-US" i="1" dirty="0">
                <a:solidFill>
                  <a:srgbClr val="000099"/>
                </a:solidFill>
                <a:latin typeface="Cambria" panose="02040503050406030204" pitchFamily="18" charset="0"/>
                <a:ea typeface="Cambria" panose="02040503050406030204" pitchFamily="18" charset="0"/>
              </a:rPr>
              <a:t>, he makes the first one </a:t>
            </a:r>
            <a:r>
              <a:rPr lang="en-US" b="1" i="1" dirty="0">
                <a:solidFill>
                  <a:srgbClr val="000099"/>
                </a:solidFill>
                <a:latin typeface="Cambria" panose="02040503050406030204" pitchFamily="18" charset="0"/>
                <a:ea typeface="Cambria" panose="02040503050406030204" pitchFamily="18" charset="0"/>
              </a:rPr>
              <a:t>obsolete</a:t>
            </a:r>
            <a:r>
              <a:rPr lang="en-US" i="1" dirty="0">
                <a:solidFill>
                  <a:srgbClr val="000099"/>
                </a:solidFill>
                <a:latin typeface="Cambria" panose="02040503050406030204" pitchFamily="18" charset="0"/>
                <a:ea typeface="Cambria" panose="02040503050406030204" pitchFamily="18" charset="0"/>
              </a:rPr>
              <a:t>.</a:t>
            </a:r>
            <a:endParaRPr lang="en-US"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222018348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t>Jesus’ Priesthood Is Better Than the Levitical Priesthood (4:14-10:18)</a:t>
            </a:r>
          </a:p>
        </p:txBody>
      </p:sp>
    </p:spTree>
    <p:extLst>
      <p:ext uri="{BB962C8B-B14F-4D97-AF65-F5344CB8AC3E}">
        <p14:creationId xmlns:p14="http://schemas.microsoft.com/office/powerpoint/2010/main" val="23687809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785633"/>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15</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This becomes even more evident when another priest arises in the likeness of Melchizedek, </a:t>
            </a: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16</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who has become a priest, not on the basis of a legal requirement concerning bodily descent, but by the power of an indestructible life.</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1934761"/>
            <a:ext cx="8704460" cy="4630865"/>
          </a:xfrm>
        </p:spPr>
        <p:txBody>
          <a:bodyPr>
            <a:normAutofit fontScale="92500" lnSpcReduction="10000"/>
          </a:bodyPr>
          <a:lstStyle/>
          <a:p>
            <a:r>
              <a:rPr lang="en-US" dirty="0"/>
              <a:t>I hope you can see from what we have read in our text this morning, this is a very clear passage that makes very strong point that, if understood rightly, will come as a theological shock to most modern conservative evangelicals.</a:t>
            </a:r>
          </a:p>
          <a:p>
            <a:r>
              <a:rPr lang="en-US" dirty="0"/>
              <a:t>D.A. Carson puts it this way: </a:t>
            </a:r>
            <a:r>
              <a:rPr lang="en-US" i="1" dirty="0">
                <a:latin typeface="Cambria" panose="02040503050406030204" pitchFamily="18" charset="0"/>
                <a:ea typeface="Cambria" panose="02040503050406030204" pitchFamily="18" charset="0"/>
              </a:rPr>
              <a:t>Now no matter what position you approach this text from, you simply have to stick that in your systemic structure and smoke it. That’s what the text says. If you can’t say that the Mosaic law covenant is obsolete… then you’re not very biblical. That’s what the text says.</a:t>
            </a:r>
          </a:p>
          <a:p>
            <a:endParaRPr lang="en-US" dirty="0"/>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50632141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29977208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rmAutofit fontScale="90000"/>
          </a:bodyPr>
          <a:lstStyle/>
          <a:p>
            <a:r>
              <a:rPr lang="en-US" sz="3600" b="1" dirty="0"/>
              <a:t>*Class Discussion Time</a:t>
            </a:r>
          </a:p>
        </p:txBody>
      </p:sp>
      <p:sp>
        <p:nvSpPr>
          <p:cNvPr id="4" name="Content Placeholder 3"/>
          <p:cNvSpPr>
            <a:spLocks noGrp="1"/>
          </p:cNvSpPr>
          <p:nvPr>
            <p:ph idx="1"/>
          </p:nvPr>
        </p:nvSpPr>
        <p:spPr>
          <a:xfrm>
            <a:off x="31629" y="659311"/>
            <a:ext cx="9069201" cy="6169098"/>
          </a:xfrm>
        </p:spPr>
        <p:txBody>
          <a:bodyPr>
            <a:normAutofit fontScale="92500" lnSpcReduction="20000"/>
          </a:bodyPr>
          <a:lstStyle/>
          <a:p>
            <a:r>
              <a:rPr lang="en-US" dirty="0"/>
              <a:t>We have focused this morning on the argument presented by the writer of Hebrews. It should not come as a surprise to you that </a:t>
            </a:r>
            <a:r>
              <a:rPr lang="en-US" b="1" i="1" dirty="0"/>
              <a:t>other</a:t>
            </a:r>
            <a:r>
              <a:rPr lang="en-US" dirty="0"/>
              <a:t> New Testament writers make many of the same points, though put in a slightly different way.</a:t>
            </a:r>
          </a:p>
          <a:p>
            <a:r>
              <a:rPr lang="en-US" dirty="0"/>
              <a:t>The Apostle Paul, for example, makes this comment:</a:t>
            </a:r>
          </a:p>
          <a:p>
            <a:pPr lvl="1"/>
            <a:r>
              <a:rPr lang="en-US" i="1" dirty="0">
                <a:solidFill>
                  <a:srgbClr val="000099"/>
                </a:solidFill>
                <a:latin typeface="Cambria" panose="02040503050406030204" pitchFamily="18" charset="0"/>
                <a:ea typeface="Cambria" panose="02040503050406030204" pitchFamily="18" charset="0"/>
              </a:rPr>
              <a:t>To the Jews I became as a Jew, in order to win Jews. To those under the law I became as one under the law (though </a:t>
            </a:r>
            <a:r>
              <a:rPr lang="en-US" b="1" i="1" dirty="0">
                <a:solidFill>
                  <a:srgbClr val="000099"/>
                </a:solidFill>
                <a:latin typeface="Cambria" panose="02040503050406030204" pitchFamily="18" charset="0"/>
                <a:ea typeface="Cambria" panose="02040503050406030204" pitchFamily="18" charset="0"/>
              </a:rPr>
              <a:t>not being myself under the law</a:t>
            </a:r>
            <a:r>
              <a:rPr lang="en-US" i="1" dirty="0">
                <a:solidFill>
                  <a:srgbClr val="000099"/>
                </a:solidFill>
                <a:latin typeface="Cambria" panose="02040503050406030204" pitchFamily="18" charset="0"/>
                <a:ea typeface="Cambria" panose="02040503050406030204" pitchFamily="18" charset="0"/>
              </a:rPr>
              <a:t>) that I might win those under the law. To those outside the law I became as one outside the law (not being outside the law of God but </a:t>
            </a:r>
            <a:r>
              <a:rPr lang="en-US" b="1" i="1" dirty="0">
                <a:solidFill>
                  <a:srgbClr val="000099"/>
                </a:solidFill>
                <a:latin typeface="Cambria" panose="02040503050406030204" pitchFamily="18" charset="0"/>
                <a:ea typeface="Cambria" panose="02040503050406030204" pitchFamily="18" charset="0"/>
              </a:rPr>
              <a:t>under the law of Christ</a:t>
            </a:r>
            <a:r>
              <a:rPr lang="en-US" i="1" dirty="0">
                <a:solidFill>
                  <a:srgbClr val="000099"/>
                </a:solidFill>
                <a:latin typeface="Cambria" panose="02040503050406030204" pitchFamily="18" charset="0"/>
                <a:ea typeface="Cambria" panose="02040503050406030204" pitchFamily="18" charset="0"/>
              </a:rPr>
              <a:t>) that I might win those outside the law. </a:t>
            </a:r>
            <a:r>
              <a:rPr lang="en-US" dirty="0"/>
              <a:t>(1Cor 9:20-21)</a:t>
            </a:r>
          </a:p>
          <a:p>
            <a:r>
              <a:rPr lang="en-US" dirty="0"/>
              <a:t>Can you see how Paul’s comment here meshes well with the theological idea expressed by the author of Hebrews that the entire Mosaic system is now obsolete – the Mosaic Law covenant and the Levitical priesthood upon which it is deeply dependent. </a:t>
            </a:r>
          </a:p>
          <a:p>
            <a:r>
              <a:rPr lang="en-US" dirty="0"/>
              <a:t>As such, Paul no longer considered himself to be under “</a:t>
            </a:r>
            <a:r>
              <a:rPr lang="en-US" i="1" dirty="0">
                <a:solidFill>
                  <a:srgbClr val="000099"/>
                </a:solidFill>
                <a:latin typeface="Cambria" panose="02040503050406030204" pitchFamily="18" charset="0"/>
                <a:ea typeface="Cambria" panose="02040503050406030204" pitchFamily="18" charset="0"/>
              </a:rPr>
              <a:t>the law</a:t>
            </a:r>
            <a:r>
              <a:rPr lang="en-US" dirty="0"/>
              <a:t>” of Moses, but instead, “</a:t>
            </a:r>
            <a:r>
              <a:rPr lang="en-US" i="1" dirty="0">
                <a:solidFill>
                  <a:srgbClr val="000099"/>
                </a:solidFill>
                <a:latin typeface="Cambria" panose="02040503050406030204" pitchFamily="18" charset="0"/>
                <a:ea typeface="Cambria" panose="02040503050406030204" pitchFamily="18" charset="0"/>
              </a:rPr>
              <a:t>under the law of Christ</a:t>
            </a:r>
            <a:r>
              <a:rPr lang="en-US" dirty="0"/>
              <a:t>”.</a:t>
            </a:r>
          </a:p>
          <a:p>
            <a:endParaRPr lang="en-US" dirty="0"/>
          </a:p>
        </p:txBody>
      </p:sp>
    </p:spTree>
    <p:extLst>
      <p:ext uri="{BB962C8B-B14F-4D97-AF65-F5344CB8AC3E}">
        <p14:creationId xmlns:p14="http://schemas.microsoft.com/office/powerpoint/2010/main" val="359097022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808608"/>
          </a:xfrm>
        </p:spPr>
        <p:txBody>
          <a:bodyPr>
            <a:normAutofit/>
          </a:bodyPr>
          <a:lstStyle/>
          <a:p>
            <a:r>
              <a:rPr lang="en-US" sz="3600" b="1"/>
              <a:t>*Class Discussion Time</a:t>
            </a:r>
          </a:p>
        </p:txBody>
      </p:sp>
      <p:sp>
        <p:nvSpPr>
          <p:cNvPr id="4" name="Content Placeholder 3"/>
          <p:cNvSpPr>
            <a:spLocks noGrp="1"/>
          </p:cNvSpPr>
          <p:nvPr>
            <p:ph idx="1"/>
          </p:nvPr>
        </p:nvSpPr>
        <p:spPr>
          <a:xfrm>
            <a:off x="31629" y="685799"/>
            <a:ext cx="9069201" cy="6142609"/>
          </a:xfrm>
        </p:spPr>
        <p:txBody>
          <a:bodyPr>
            <a:normAutofit lnSpcReduction="10000"/>
          </a:bodyPr>
          <a:lstStyle/>
          <a:p>
            <a:r>
              <a:rPr lang="en-US" dirty="0"/>
              <a:t>Can you see how this view of the Mosaic law is antithetical to what is taught by many modern conservative evangelicals who try to justify the fact that there are parts of the law that we all agree we should not longer keep by breaking the Law into three parts and throwing away two of them (something the </a:t>
            </a:r>
            <a:r>
              <a:rPr lang="en-US" b="1" i="1" dirty="0"/>
              <a:t>scriptures</a:t>
            </a:r>
            <a:r>
              <a:rPr lang="en-US" dirty="0"/>
              <a:t> </a:t>
            </a:r>
            <a:r>
              <a:rPr lang="en-US" b="1" i="1" dirty="0"/>
              <a:t>never</a:t>
            </a:r>
            <a:r>
              <a:rPr lang="en-US" dirty="0"/>
              <a:t> do) rather than realizing that the </a:t>
            </a:r>
            <a:r>
              <a:rPr lang="en-US" b="1" i="1" dirty="0"/>
              <a:t>entire</a:t>
            </a:r>
            <a:r>
              <a:rPr lang="en-US" dirty="0"/>
              <a:t> Mosaic law is now </a:t>
            </a:r>
            <a:r>
              <a:rPr lang="en-US" b="1" i="1" dirty="0"/>
              <a:t>obsolete</a:t>
            </a:r>
            <a:r>
              <a:rPr lang="en-US" dirty="0"/>
              <a:t>, having been </a:t>
            </a:r>
            <a:r>
              <a:rPr lang="en-US" b="1" i="1" dirty="0"/>
              <a:t>replaced</a:t>
            </a:r>
            <a:r>
              <a:rPr lang="en-US" dirty="0"/>
              <a:t> by an entirely </a:t>
            </a:r>
            <a:r>
              <a:rPr lang="en-US" b="1" i="1" dirty="0"/>
              <a:t>new law</a:t>
            </a:r>
            <a:r>
              <a:rPr lang="en-US" dirty="0"/>
              <a:t>, which the apostle Paul refers to as “</a:t>
            </a:r>
            <a:r>
              <a:rPr lang="en-US" i="1" dirty="0">
                <a:solidFill>
                  <a:srgbClr val="000099"/>
                </a:solidFill>
                <a:latin typeface="Cambria" panose="02040503050406030204" pitchFamily="18" charset="0"/>
                <a:ea typeface="Cambria" panose="02040503050406030204" pitchFamily="18" charset="0"/>
              </a:rPr>
              <a:t>the law of Christ</a:t>
            </a:r>
            <a:r>
              <a:rPr lang="en-US" dirty="0"/>
              <a:t>”.</a:t>
            </a:r>
          </a:p>
          <a:p>
            <a:r>
              <a:rPr lang="en-US" dirty="0"/>
              <a:t>Does this view that we have seen presented by the author of Hebrews this morning makes sense to you? Do the ideas we have looked at this morning make you think that there are perhaps aspects of your previously held views in this area that may need to be adjusted?</a:t>
            </a:r>
          </a:p>
          <a:p>
            <a:endParaRPr lang="en-US" dirty="0"/>
          </a:p>
        </p:txBody>
      </p:sp>
    </p:spTree>
    <p:extLst>
      <p:ext uri="{BB962C8B-B14F-4D97-AF65-F5344CB8AC3E}">
        <p14:creationId xmlns:p14="http://schemas.microsoft.com/office/powerpoint/2010/main" val="406933600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302184" y="812366"/>
            <a:ext cx="8622046" cy="6053484"/>
          </a:xfrm>
        </p:spPr>
        <p:txBody>
          <a:bodyPr>
            <a:normAutofit/>
          </a:bodyPr>
          <a:lstStyle/>
          <a:p>
            <a:pPr marL="571500" indent="-571500">
              <a:buFont typeface="+mj-lt"/>
              <a:buAutoNum type="romanUcPeriod" startAt="4"/>
            </a:pPr>
            <a:r>
              <a:rPr lang="en-US" sz="3600" b="1" dirty="0"/>
              <a:t>Jesus’ Priesthood Is Better Than the Levitical Priesthood (4:14-10:18)</a:t>
            </a:r>
          </a:p>
          <a:p>
            <a:pPr marL="1028700" lvl="1" indent="-571500">
              <a:buFont typeface="+mj-lt"/>
              <a:buAutoNum type="alphaUcPeriod"/>
            </a:pPr>
            <a:r>
              <a:rPr lang="en-US" dirty="0">
                <a:solidFill>
                  <a:schemeClr val="tx1">
                    <a:lumMod val="50000"/>
                    <a:lumOff val="50000"/>
                  </a:schemeClr>
                </a:solidFill>
              </a:rPr>
              <a:t>Jesus Is a Compassionate But Sinless High Priest (4:14–16)</a:t>
            </a:r>
          </a:p>
          <a:p>
            <a:pPr marL="1028700" lvl="1" indent="-571500">
              <a:buFont typeface="+mj-lt"/>
              <a:buAutoNum type="alphaUcPeriod"/>
            </a:pPr>
            <a:r>
              <a:rPr lang="en-US" dirty="0">
                <a:solidFill>
                  <a:schemeClr val="tx1">
                    <a:lumMod val="50000"/>
                    <a:lumOff val="50000"/>
                  </a:schemeClr>
                </a:solidFill>
              </a:rPr>
              <a:t>Jesus Was Appointed By God to Be Our High Priest (5:1-10)</a:t>
            </a:r>
          </a:p>
          <a:p>
            <a:pPr marL="1028700" lvl="1" indent="-571500">
              <a:buFont typeface="+mj-lt"/>
              <a:buAutoNum type="alphaUcPeriod"/>
            </a:pPr>
            <a:r>
              <a:rPr lang="en-US" dirty="0">
                <a:solidFill>
                  <a:schemeClr val="tx1">
                    <a:lumMod val="50000"/>
                    <a:lumOff val="50000"/>
                  </a:schemeClr>
                </a:solidFill>
              </a:rPr>
              <a:t>Jesus Is Better – Don’t Apostatize (5:11-6:20)</a:t>
            </a:r>
          </a:p>
          <a:p>
            <a:pPr marL="1028700" lvl="1" indent="-571500">
              <a:buFont typeface="+mj-lt"/>
              <a:buAutoNum type="alphaUcPeriod"/>
            </a:pPr>
            <a:r>
              <a:rPr lang="en-US" dirty="0"/>
              <a:t>Jesus Is a Priest After the Order of Melchizedek (7:1-28)</a:t>
            </a:r>
          </a:p>
          <a:p>
            <a:pPr marL="1028700" lvl="1" indent="-571500">
              <a:buFont typeface="+mj-lt"/>
              <a:buAutoNum type="alphaUcPeriod"/>
            </a:pPr>
            <a:r>
              <a:rPr lang="en-US" dirty="0">
                <a:solidFill>
                  <a:schemeClr val="tx1">
                    <a:lumMod val="50000"/>
                    <a:lumOff val="50000"/>
                  </a:schemeClr>
                </a:solidFill>
              </a:rPr>
              <a:t>The New Covenant Mediated By Jesus Is Better than the Old Covenant (8:1-13)</a:t>
            </a:r>
          </a:p>
          <a:p>
            <a:pPr marL="1028700" lvl="1" indent="-571500">
              <a:buFont typeface="+mj-lt"/>
              <a:buAutoNum type="alphaUcPeriod"/>
            </a:pPr>
            <a:r>
              <a:rPr lang="en-US" dirty="0">
                <a:solidFill>
                  <a:schemeClr val="tx1">
                    <a:lumMod val="50000"/>
                    <a:lumOff val="50000"/>
                  </a:schemeClr>
                </a:solidFill>
              </a:rPr>
              <a:t>Jesus’ Sacrifice Is Better Than the Temple Sacrifices (9:1-10:18)</a:t>
            </a:r>
          </a:p>
        </p:txBody>
      </p:sp>
    </p:spTree>
    <p:extLst>
      <p:ext uri="{BB962C8B-B14F-4D97-AF65-F5344CB8AC3E}">
        <p14:creationId xmlns:p14="http://schemas.microsoft.com/office/powerpoint/2010/main" val="33229486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0"/>
            <a:ext cx="9144000" cy="804516"/>
          </a:xfrm>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482709" y="812366"/>
            <a:ext cx="8182506" cy="5776808"/>
          </a:xfrm>
        </p:spPr>
        <p:txBody>
          <a:bodyPr>
            <a:normAutofit/>
          </a:bodyPr>
          <a:lstStyle/>
          <a:p>
            <a:pPr marL="742950" indent="-742950">
              <a:buFont typeface="+mj-lt"/>
              <a:buAutoNum type="alphaUcPeriod" startAt="4"/>
            </a:pPr>
            <a:r>
              <a:rPr lang="en-US" sz="4000" b="1" dirty="0"/>
              <a:t>Jesus Is a Priest After the Order of Melchizedek (7:1-28)</a:t>
            </a:r>
          </a:p>
          <a:p>
            <a:pPr marL="1028700" lvl="1" indent="-571500">
              <a:buFont typeface="+mj-lt"/>
              <a:buAutoNum type="arabicPeriod"/>
            </a:pPr>
            <a:r>
              <a:rPr lang="en-US" sz="3600" dirty="0">
                <a:solidFill>
                  <a:schemeClr val="tx1">
                    <a:lumMod val="50000"/>
                    <a:lumOff val="50000"/>
                  </a:schemeClr>
                </a:solidFill>
              </a:rPr>
              <a:t>Melchizedek Is Superior to Levi </a:t>
            </a:r>
            <a:r>
              <a:rPr lang="en-US" sz="3600" b="1" dirty="0">
                <a:solidFill>
                  <a:schemeClr val="tx1">
                    <a:lumMod val="50000"/>
                    <a:lumOff val="50000"/>
                  </a:schemeClr>
                </a:solidFill>
              </a:rPr>
              <a:t>(7:1-10)</a:t>
            </a:r>
          </a:p>
          <a:p>
            <a:pPr marL="1028700" lvl="1" indent="-571500">
              <a:buFont typeface="+mj-lt"/>
              <a:buAutoNum type="arabicPeriod"/>
            </a:pPr>
            <a:r>
              <a:rPr lang="en-US" sz="3600" dirty="0"/>
              <a:t>The Obsolescence of the Levitical Priesthood and Mosaic Law </a:t>
            </a:r>
            <a:r>
              <a:rPr lang="en-US" sz="3600" b="1" dirty="0"/>
              <a:t>(7:11-16)</a:t>
            </a:r>
          </a:p>
          <a:p>
            <a:pPr marL="1028700" lvl="1" indent="-571500">
              <a:buFont typeface="+mj-lt"/>
              <a:buAutoNum type="arabicPeriod"/>
            </a:pPr>
            <a:r>
              <a:rPr lang="en-US" sz="3600" dirty="0">
                <a:solidFill>
                  <a:schemeClr val="tx1">
                    <a:lumMod val="50000"/>
                    <a:lumOff val="50000"/>
                  </a:schemeClr>
                </a:solidFill>
              </a:rPr>
              <a:t>The Stunning Announcement of Psalm 110 and It’s Implications </a:t>
            </a:r>
            <a:r>
              <a:rPr lang="en-US" sz="3600" b="1" dirty="0">
                <a:solidFill>
                  <a:schemeClr val="tx1">
                    <a:lumMod val="50000"/>
                    <a:lumOff val="50000"/>
                  </a:schemeClr>
                </a:solidFill>
              </a:rPr>
              <a:t>(7:17–28)</a:t>
            </a:r>
          </a:p>
        </p:txBody>
      </p:sp>
    </p:spTree>
    <p:extLst>
      <p:ext uri="{BB962C8B-B14F-4D97-AF65-F5344CB8AC3E}">
        <p14:creationId xmlns:p14="http://schemas.microsoft.com/office/powerpoint/2010/main" val="150669059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1"/>
            <a:ext cx="9144000" cy="1530541"/>
          </a:xfrm>
        </p:spPr>
        <p:txBody>
          <a:bodyPr/>
          <a:lstStyle/>
          <a:p>
            <a:r>
              <a:rPr lang="en-US" sz="4400" dirty="0">
                <a:solidFill>
                  <a:srgbClr val="002060"/>
                </a:solidFill>
              </a:rPr>
              <a:t>The Obsolescence of the Levitical Priesthood and Mosaic Law (7:11-16)</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361051" y="1530540"/>
            <a:ext cx="8398352" cy="5286253"/>
          </a:xfrm>
        </p:spPr>
        <p:txBody>
          <a:bodyPr>
            <a:normAutofit fontScale="85000" lnSpcReduction="20000"/>
          </a:bodyPr>
          <a:lstStyle/>
          <a:p>
            <a:pPr marL="0" indent="0">
              <a:buNone/>
            </a:pPr>
            <a:r>
              <a:rPr lang="en-US" baseline="30000" dirty="0">
                <a:latin typeface="Candara" panose="020E0502030303020204" pitchFamily="34" charset="0"/>
                <a:ea typeface="Cambria" panose="02040503050406030204" pitchFamily="18" charset="0"/>
              </a:rPr>
              <a:t>11</a:t>
            </a:r>
            <a:r>
              <a:rPr lang="en-US" i="1" dirty="0">
                <a:solidFill>
                  <a:srgbClr val="000099"/>
                </a:solidFill>
                <a:latin typeface="Cambria" panose="02040503050406030204" pitchFamily="18" charset="0"/>
                <a:ea typeface="Cambria" panose="02040503050406030204" pitchFamily="18" charset="0"/>
              </a:rPr>
              <a:t> Now if perfection had been attainable through the Levitical priesthood (for under it the people received the law), what further need would there have been for another priest to arise after the order of Melchizedek, rather than one named after the order of Aaron? </a:t>
            </a:r>
            <a:r>
              <a:rPr lang="en-US" baseline="30000" dirty="0">
                <a:latin typeface="Candara" panose="020E0502030303020204" pitchFamily="34" charset="0"/>
                <a:ea typeface="Cambria" panose="02040503050406030204" pitchFamily="18" charset="0"/>
              </a:rPr>
              <a:t>12</a:t>
            </a:r>
            <a:r>
              <a:rPr lang="en-US" i="1" dirty="0">
                <a:solidFill>
                  <a:srgbClr val="000099"/>
                </a:solidFill>
                <a:latin typeface="Cambria" panose="02040503050406030204" pitchFamily="18" charset="0"/>
                <a:ea typeface="Cambria" panose="02040503050406030204" pitchFamily="18" charset="0"/>
              </a:rPr>
              <a:t> For when there is a change in the priesthood, there is necessarily a change in the law as well. </a:t>
            </a:r>
            <a:r>
              <a:rPr lang="en-US" baseline="30000" dirty="0">
                <a:latin typeface="Candara" panose="020E0502030303020204" pitchFamily="34" charset="0"/>
                <a:ea typeface="Cambria" panose="02040503050406030204" pitchFamily="18" charset="0"/>
              </a:rPr>
              <a:t>13</a:t>
            </a:r>
            <a:r>
              <a:rPr lang="en-US" i="1" dirty="0">
                <a:solidFill>
                  <a:srgbClr val="000099"/>
                </a:solidFill>
                <a:latin typeface="Cambria" panose="02040503050406030204" pitchFamily="18" charset="0"/>
                <a:ea typeface="Cambria" panose="02040503050406030204" pitchFamily="18" charset="0"/>
              </a:rPr>
              <a:t> For the one of whom these things are spoken belonged to another tribe, from which no one has ever served at the altar. </a:t>
            </a:r>
            <a:r>
              <a:rPr lang="en-US" baseline="30000" dirty="0">
                <a:latin typeface="Candara" panose="020E0502030303020204" pitchFamily="34" charset="0"/>
                <a:ea typeface="Cambria" panose="02040503050406030204" pitchFamily="18" charset="0"/>
              </a:rPr>
              <a:t>14</a:t>
            </a:r>
            <a:r>
              <a:rPr lang="en-US" i="1" dirty="0">
                <a:solidFill>
                  <a:srgbClr val="000099"/>
                </a:solidFill>
                <a:latin typeface="Cambria" panose="02040503050406030204" pitchFamily="18" charset="0"/>
                <a:ea typeface="Cambria" panose="02040503050406030204" pitchFamily="18" charset="0"/>
              </a:rPr>
              <a:t> For it is evident that our Lord was descended from Judah, and in connection with that tribe Moses said nothing about priests. </a:t>
            </a:r>
            <a:r>
              <a:rPr lang="en-US" baseline="30000" dirty="0">
                <a:latin typeface="Candara" panose="020E0502030303020204" pitchFamily="34" charset="0"/>
                <a:ea typeface="Cambria" panose="02040503050406030204" pitchFamily="18" charset="0"/>
              </a:rPr>
              <a:t>15</a:t>
            </a:r>
            <a:r>
              <a:rPr lang="en-US" i="1" dirty="0">
                <a:solidFill>
                  <a:srgbClr val="000099"/>
                </a:solidFill>
                <a:latin typeface="Cambria" panose="02040503050406030204" pitchFamily="18" charset="0"/>
                <a:ea typeface="Cambria" panose="02040503050406030204" pitchFamily="18" charset="0"/>
              </a:rPr>
              <a:t> This becomes even more evident when another priest arises in the likeness of Melchizedek, </a:t>
            </a:r>
            <a:r>
              <a:rPr lang="en-US" baseline="30000" dirty="0">
                <a:latin typeface="Candara" panose="020E0502030303020204" pitchFamily="34" charset="0"/>
                <a:ea typeface="Cambria" panose="02040503050406030204" pitchFamily="18" charset="0"/>
              </a:rPr>
              <a:t>16</a:t>
            </a:r>
            <a:r>
              <a:rPr lang="en-US" i="1" dirty="0">
                <a:solidFill>
                  <a:srgbClr val="000099"/>
                </a:solidFill>
                <a:latin typeface="Cambria" panose="02040503050406030204" pitchFamily="18" charset="0"/>
                <a:ea typeface="Cambria" panose="02040503050406030204" pitchFamily="18" charset="0"/>
              </a:rPr>
              <a:t> who has become a priest, not on the basis of a legal requirement concerning bodily descent, but by the power of an indestructible life. </a:t>
            </a:r>
          </a:p>
        </p:txBody>
      </p:sp>
    </p:spTree>
    <p:extLst>
      <p:ext uri="{BB962C8B-B14F-4D97-AF65-F5344CB8AC3E}">
        <p14:creationId xmlns:p14="http://schemas.microsoft.com/office/powerpoint/2010/main" val="1698765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408883"/>
          </a:xfrm>
        </p:spPr>
        <p:txBody>
          <a:bodyPr/>
          <a:lstStyle/>
          <a:p>
            <a:r>
              <a:rPr lang="en-US" sz="4400" dirty="0">
                <a:solidFill>
                  <a:srgbClr val="002060"/>
                </a:solidFill>
              </a:rPr>
              <a:t>The Obsolescence of the Levitical Priesthood and Mosaic Law (7:11-16)</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84450" y="1452051"/>
            <a:ext cx="8767251" cy="5405949"/>
          </a:xfrm>
        </p:spPr>
        <p:txBody>
          <a:bodyPr>
            <a:normAutofit lnSpcReduction="10000"/>
          </a:bodyPr>
          <a:lstStyle/>
          <a:p>
            <a:r>
              <a:rPr lang="en-US" dirty="0"/>
              <a:t>In the section of the letter that we’re covering today, the author of Hebrews reaches the </a:t>
            </a:r>
            <a:r>
              <a:rPr lang="en-US" b="1" i="1" dirty="0"/>
              <a:t>pinnacle</a:t>
            </a:r>
            <a:r>
              <a:rPr lang="en-US" dirty="0"/>
              <a:t> of his argument for the appointment of the Son as a </a:t>
            </a:r>
            <a:r>
              <a:rPr lang="en-US" b="1" i="1" dirty="0"/>
              <a:t>superior high priest</a:t>
            </a:r>
            <a:r>
              <a:rPr lang="en-US" dirty="0"/>
              <a:t> after the order of Melchizedek.</a:t>
            </a:r>
          </a:p>
          <a:p>
            <a:r>
              <a:rPr lang="en-US" dirty="0"/>
              <a:t>The author began his </a:t>
            </a:r>
            <a:r>
              <a:rPr lang="en-US" b="1" i="1" dirty="0"/>
              <a:t>introduction</a:t>
            </a:r>
            <a:r>
              <a:rPr lang="en-US" dirty="0"/>
              <a:t> of Jesus’ Melchizedekian high priesthood in </a:t>
            </a:r>
            <a:r>
              <a:rPr lang="en-US" dirty="0">
                <a:solidFill>
                  <a:srgbClr val="000099"/>
                </a:solidFill>
              </a:rPr>
              <a:t>Heb 5:1–10</a:t>
            </a:r>
            <a:r>
              <a:rPr lang="en-US" dirty="0"/>
              <a:t>. </a:t>
            </a:r>
          </a:p>
          <a:p>
            <a:r>
              <a:rPr lang="en-US" dirty="0"/>
              <a:t>In that section, he alluded </a:t>
            </a:r>
            <a:r>
              <a:rPr lang="en-US" b="1" i="1" dirty="0"/>
              <a:t>two times</a:t>
            </a:r>
            <a:r>
              <a:rPr lang="en-US" dirty="0"/>
              <a:t> to </a:t>
            </a:r>
            <a:r>
              <a:rPr lang="en-US" dirty="0">
                <a:solidFill>
                  <a:srgbClr val="7030A0"/>
                </a:solidFill>
              </a:rPr>
              <a:t>Psalm 110:4</a:t>
            </a:r>
            <a:r>
              <a:rPr lang="en-US" dirty="0"/>
              <a:t>, which says:</a:t>
            </a:r>
          </a:p>
          <a:p>
            <a:pPr lvl="1"/>
            <a:r>
              <a:rPr lang="en-US" i="1" dirty="0">
                <a:solidFill>
                  <a:srgbClr val="000099"/>
                </a:solidFill>
                <a:latin typeface="Cambria" panose="02040503050406030204" pitchFamily="18" charset="0"/>
                <a:ea typeface="Cambria" panose="02040503050406030204" pitchFamily="18" charset="0"/>
              </a:rPr>
              <a:t>The LORD has sworn and will not change his mind, “You are a priest </a:t>
            </a:r>
            <a:r>
              <a:rPr lang="en-US" b="1" i="1" dirty="0">
                <a:solidFill>
                  <a:srgbClr val="000099"/>
                </a:solidFill>
                <a:latin typeface="Cambria" panose="02040503050406030204" pitchFamily="18" charset="0"/>
                <a:ea typeface="Cambria" panose="02040503050406030204" pitchFamily="18" charset="0"/>
              </a:rPr>
              <a:t>forever</a:t>
            </a:r>
            <a:r>
              <a:rPr lang="en-US" i="1" dirty="0">
                <a:solidFill>
                  <a:srgbClr val="000099"/>
                </a:solidFill>
                <a:latin typeface="Cambria" panose="02040503050406030204" pitchFamily="18" charset="0"/>
                <a:ea typeface="Cambria" panose="02040503050406030204" pitchFamily="18" charset="0"/>
              </a:rPr>
              <a:t> after the order of </a:t>
            </a:r>
            <a:r>
              <a:rPr lang="en-US" b="1" i="1" dirty="0">
                <a:solidFill>
                  <a:srgbClr val="000099"/>
                </a:solidFill>
                <a:latin typeface="Cambria" panose="02040503050406030204" pitchFamily="18" charset="0"/>
                <a:ea typeface="Cambria" panose="02040503050406030204" pitchFamily="18" charset="0"/>
              </a:rPr>
              <a:t>Melchizedek</a:t>
            </a:r>
            <a:r>
              <a:rPr lang="en-US" i="1" dirty="0">
                <a:solidFill>
                  <a:srgbClr val="000099"/>
                </a:solidFill>
                <a:latin typeface="Cambria" panose="02040503050406030204" pitchFamily="18" charset="0"/>
                <a:ea typeface="Cambria" panose="02040503050406030204" pitchFamily="18" charset="0"/>
              </a:rPr>
              <a:t>.”</a:t>
            </a:r>
            <a:endParaRPr lang="en-US" dirty="0"/>
          </a:p>
          <a:p>
            <a:endParaRPr lang="en-US" dirty="0"/>
          </a:p>
        </p:txBody>
      </p:sp>
    </p:spTree>
    <p:extLst>
      <p:ext uri="{BB962C8B-B14F-4D97-AF65-F5344CB8AC3E}">
        <p14:creationId xmlns:p14="http://schemas.microsoft.com/office/powerpoint/2010/main" val="234899927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1408883"/>
          </a:xfrm>
        </p:spPr>
        <p:txBody>
          <a:bodyPr/>
          <a:lstStyle/>
          <a:p>
            <a:r>
              <a:rPr lang="en-US" sz="4400" dirty="0">
                <a:solidFill>
                  <a:srgbClr val="002060"/>
                </a:solidFill>
              </a:rPr>
              <a:t>The Obsolescence of the Levitical Priesthood and Mosaic Law (7:11-16)</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84450" y="1452051"/>
            <a:ext cx="8767251" cy="5405949"/>
          </a:xfrm>
        </p:spPr>
        <p:txBody>
          <a:bodyPr>
            <a:normAutofit/>
          </a:bodyPr>
          <a:lstStyle/>
          <a:p>
            <a:r>
              <a:rPr lang="en-US" dirty="0"/>
              <a:t>Then, after some warning and encouragement to his readers in </a:t>
            </a:r>
            <a:r>
              <a:rPr lang="en-US" dirty="0">
                <a:solidFill>
                  <a:srgbClr val="000099"/>
                </a:solidFill>
              </a:rPr>
              <a:t>Heb 5:11-6:20</a:t>
            </a:r>
            <a:r>
              <a:rPr lang="en-US" dirty="0"/>
              <a:t>, the author used the account of Abraham and Melchizedek in </a:t>
            </a:r>
            <a:r>
              <a:rPr lang="en-US" dirty="0">
                <a:solidFill>
                  <a:srgbClr val="7030A0"/>
                </a:solidFill>
              </a:rPr>
              <a:t>Genesis 14:18-20</a:t>
            </a:r>
            <a:r>
              <a:rPr lang="en-US" dirty="0"/>
              <a:t> to demonstrate the </a:t>
            </a:r>
            <a:r>
              <a:rPr lang="en-US" b="1" i="1" dirty="0"/>
              <a:t>superiority</a:t>
            </a:r>
            <a:r>
              <a:rPr lang="en-US" dirty="0"/>
              <a:t> of Melchizedek over the Levitical priests, as we saw last week in </a:t>
            </a:r>
            <a:r>
              <a:rPr lang="en-US" dirty="0">
                <a:solidFill>
                  <a:srgbClr val="000099"/>
                </a:solidFill>
              </a:rPr>
              <a:t>Heb 7:1–10</a:t>
            </a:r>
            <a:r>
              <a:rPr lang="en-US" dirty="0"/>
              <a:t>. </a:t>
            </a:r>
          </a:p>
          <a:p>
            <a:r>
              <a:rPr lang="en-US" dirty="0"/>
              <a:t>Now, as we begin looking at </a:t>
            </a:r>
            <a:r>
              <a:rPr lang="en-US" dirty="0">
                <a:solidFill>
                  <a:srgbClr val="000099"/>
                </a:solidFill>
              </a:rPr>
              <a:t>Heb 7:11–16</a:t>
            </a:r>
            <a:r>
              <a:rPr lang="en-US" dirty="0"/>
              <a:t>, we see the author </a:t>
            </a:r>
            <a:r>
              <a:rPr lang="en-US" b="1" i="1" dirty="0"/>
              <a:t>once again </a:t>
            </a:r>
            <a:r>
              <a:rPr lang="en-US" dirty="0"/>
              <a:t>bringing </a:t>
            </a:r>
            <a:r>
              <a:rPr lang="en-US" dirty="0">
                <a:solidFill>
                  <a:srgbClr val="7030A0"/>
                </a:solidFill>
              </a:rPr>
              <a:t>Psalm 110:4</a:t>
            </a:r>
            <a:r>
              <a:rPr lang="en-US" dirty="0"/>
              <a:t> to the forefront, as he </a:t>
            </a:r>
            <a:r>
              <a:rPr lang="en-US" b="1" i="1" dirty="0"/>
              <a:t>continues</a:t>
            </a:r>
            <a:r>
              <a:rPr lang="en-US" dirty="0"/>
              <a:t> arguing for the superiority of Jesus, as our Melchizedekian high priest.</a:t>
            </a:r>
          </a:p>
          <a:p>
            <a:endParaRPr lang="en-US" dirty="0"/>
          </a:p>
        </p:txBody>
      </p:sp>
    </p:spTree>
    <p:extLst>
      <p:ext uri="{BB962C8B-B14F-4D97-AF65-F5344CB8AC3E}">
        <p14:creationId xmlns:p14="http://schemas.microsoft.com/office/powerpoint/2010/main" val="392830576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887669"/>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11</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Now if perfection had been attainable through the Levitical priesthood (for under it the people received the law), what further need would there have been for another priest to arise after the order of Melchizedek, rather than one named after the order of Aaron?</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51018" y="2017173"/>
            <a:ext cx="8896759" cy="4548453"/>
          </a:xfrm>
        </p:spPr>
        <p:txBody>
          <a:bodyPr>
            <a:normAutofit fontScale="85000" lnSpcReduction="10000"/>
          </a:bodyPr>
          <a:lstStyle/>
          <a:p>
            <a:r>
              <a:rPr lang="en-US" dirty="0"/>
              <a:t>Heb 7:11–12, are perhaps the </a:t>
            </a:r>
            <a:r>
              <a:rPr lang="en-US" b="1" i="1" dirty="0"/>
              <a:t>two most important verses </a:t>
            </a:r>
            <a:r>
              <a:rPr lang="en-US" dirty="0"/>
              <a:t>in the entire letter, and perhaps the most important </a:t>
            </a:r>
            <a:r>
              <a:rPr lang="en-US" b="1" i="1" dirty="0"/>
              <a:t>clause</a:t>
            </a:r>
            <a:r>
              <a:rPr lang="en-US" dirty="0"/>
              <a:t> is the one in parentheses, though it is often overlooked. </a:t>
            </a:r>
          </a:p>
          <a:p>
            <a:r>
              <a:rPr lang="en-US" dirty="0"/>
              <a:t>“</a:t>
            </a:r>
            <a:r>
              <a:rPr lang="en-US" i="1" dirty="0">
                <a:solidFill>
                  <a:srgbClr val="000099"/>
                </a:solidFill>
                <a:latin typeface="Cambria" panose="02040503050406030204" pitchFamily="18" charset="0"/>
                <a:ea typeface="Cambria" panose="02040503050406030204" pitchFamily="18" charset="0"/>
              </a:rPr>
              <a:t>Now if perfection had been attainable through the Levitical priesthood… </a:t>
            </a:r>
            <a:r>
              <a:rPr lang="en-US" dirty="0"/>
              <a:t>(We’ll skip the parentheses for now.) </a:t>
            </a:r>
            <a:r>
              <a:rPr lang="en-US" i="1" dirty="0">
                <a:solidFill>
                  <a:srgbClr val="000099"/>
                </a:solidFill>
                <a:latin typeface="Cambria" panose="02040503050406030204" pitchFamily="18" charset="0"/>
                <a:ea typeface="Cambria" panose="02040503050406030204" pitchFamily="18" charset="0"/>
              </a:rPr>
              <a:t>what further need would there have been for another priest to arise </a:t>
            </a:r>
            <a:r>
              <a:rPr lang="en-US" dirty="0"/>
              <a:t>…”</a:t>
            </a:r>
          </a:p>
          <a:p>
            <a:r>
              <a:rPr lang="en-US" dirty="0"/>
              <a:t>In other words, if the </a:t>
            </a:r>
            <a:r>
              <a:rPr lang="en-US" b="1" i="1" dirty="0"/>
              <a:t>ultimate</a:t>
            </a:r>
            <a:r>
              <a:rPr lang="en-US" dirty="0"/>
              <a:t> revelation about how priesthood would work came with Levi and the Mosaic code, if that was the </a:t>
            </a:r>
            <a:r>
              <a:rPr lang="en-US" b="1" i="1" dirty="0"/>
              <a:t>high point</a:t>
            </a:r>
            <a:r>
              <a:rPr lang="en-US" dirty="0"/>
              <a:t>, then why is there need for </a:t>
            </a:r>
            <a:r>
              <a:rPr lang="en-US" b="1" i="1" dirty="0"/>
              <a:t>another</a:t>
            </a:r>
            <a:r>
              <a:rPr lang="en-US" dirty="0"/>
              <a:t> priest to come “</a:t>
            </a:r>
            <a:r>
              <a:rPr lang="en-US" i="1" dirty="0">
                <a:solidFill>
                  <a:srgbClr val="000099"/>
                </a:solidFill>
                <a:latin typeface="Cambria" panose="02040503050406030204" pitchFamily="18" charset="0"/>
                <a:ea typeface="Cambria" panose="02040503050406030204" pitchFamily="18" charset="0"/>
              </a:rPr>
              <a:t>after the order of </a:t>
            </a:r>
            <a:r>
              <a:rPr lang="en-US" b="1" i="1" dirty="0">
                <a:solidFill>
                  <a:srgbClr val="000099"/>
                </a:solidFill>
                <a:latin typeface="Cambria" panose="02040503050406030204" pitchFamily="18" charset="0"/>
                <a:ea typeface="Cambria" panose="02040503050406030204" pitchFamily="18" charset="0"/>
              </a:rPr>
              <a:t>Melchizedek</a:t>
            </a:r>
            <a:r>
              <a:rPr lang="en-US" i="1" dirty="0">
                <a:solidFill>
                  <a:srgbClr val="000099"/>
                </a:solidFill>
                <a:latin typeface="Cambria" panose="02040503050406030204" pitchFamily="18" charset="0"/>
                <a:ea typeface="Cambria" panose="02040503050406030204" pitchFamily="18" charset="0"/>
              </a:rPr>
              <a:t>, rather than one named after the order of </a:t>
            </a:r>
            <a:r>
              <a:rPr lang="en-US" b="1" i="1" dirty="0">
                <a:solidFill>
                  <a:srgbClr val="000099"/>
                </a:solidFill>
                <a:latin typeface="Cambria" panose="02040503050406030204" pitchFamily="18" charset="0"/>
                <a:ea typeface="Cambria" panose="02040503050406030204" pitchFamily="18" charset="0"/>
              </a:rPr>
              <a:t>Aaron</a:t>
            </a:r>
            <a:r>
              <a:rPr lang="en-US" dirty="0"/>
              <a: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5658028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51018" y="-2"/>
            <a:ext cx="9144000" cy="1887669"/>
          </a:xfrm>
          <a:solidFill>
            <a:schemeClr val="bg1"/>
          </a:solidFill>
          <a:ln w="25400">
            <a:solidFill>
              <a:srgbClr val="000099"/>
            </a:solidFill>
          </a:ln>
        </p:spPr>
        <p:txBody>
          <a:bodyPr/>
          <a:lstStyle/>
          <a:p>
            <a:pPr marL="173038"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tab pos="400050" algn="l"/>
              </a:tabLst>
              <a:defRPr/>
            </a:pPr>
            <a:r>
              <a:rPr kumimoji="0" lang="en-US" sz="27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11</a:t>
            </a:r>
            <a:r>
              <a:rPr kumimoji="0" lang="en-US" sz="27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Now if perfection had been attainable through the Levitical priesthood (for under it the people received the law), what further need would there have been for another priest to arise after the order of Melchizedek, rather than one named after the order of Aaron?</a:t>
            </a:r>
            <a:endParaRPr kumimoji="0" lang="en-US" sz="2400" b="0" i="1" u="none" strike="noStrike" kern="1200" cap="none" spc="0" normalizeH="0" baseline="0" noProof="0" dirty="0">
              <a:ln>
                <a:noFill/>
              </a:ln>
              <a:solidFill>
                <a:srgbClr val="7030A0"/>
              </a:solidFill>
              <a:effectLst/>
              <a:uLnTx/>
              <a:uFillTx/>
              <a:latin typeface="Cambria" panose="02040503050406030204" pitchFamily="18" charset="0"/>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43317" y="2017173"/>
            <a:ext cx="8704460" cy="4548453"/>
          </a:xfrm>
        </p:spPr>
        <p:txBody>
          <a:bodyPr>
            <a:normAutofit fontScale="92500" lnSpcReduction="20000"/>
          </a:bodyPr>
          <a:lstStyle/>
          <a:p>
            <a:r>
              <a:rPr lang="en-US" dirty="0"/>
              <a:t>Though the author doesn’t yet </a:t>
            </a:r>
            <a:r>
              <a:rPr lang="en-US" b="1" i="1" dirty="0"/>
              <a:t>explicitly</a:t>
            </a:r>
            <a:r>
              <a:rPr lang="en-US" dirty="0"/>
              <a:t> mention it (yet), the assumptions </a:t>
            </a:r>
            <a:r>
              <a:rPr lang="en-US" b="1" i="1" dirty="0"/>
              <a:t>behind</a:t>
            </a:r>
            <a:r>
              <a:rPr lang="en-US" dirty="0"/>
              <a:t> what he is saying here is based on </a:t>
            </a:r>
            <a:r>
              <a:rPr lang="en-US" dirty="0">
                <a:solidFill>
                  <a:srgbClr val="7030A0"/>
                </a:solidFill>
              </a:rPr>
              <a:t>Psalm 110</a:t>
            </a:r>
            <a:r>
              <a:rPr lang="en-US" dirty="0"/>
              <a:t>, a Davidic psalm written almost half a millennium after Moses and the law.</a:t>
            </a:r>
          </a:p>
          <a:p>
            <a:r>
              <a:rPr lang="en-US" dirty="0"/>
              <a:t>In Psalm 110, </a:t>
            </a:r>
            <a:r>
              <a:rPr lang="en-US" b="1" i="1" dirty="0"/>
              <a:t>God</a:t>
            </a:r>
            <a:r>
              <a:rPr lang="en-US" dirty="0"/>
              <a:t> talks about a priesthood “</a:t>
            </a:r>
            <a:r>
              <a:rPr lang="en-US" i="1" dirty="0">
                <a:solidFill>
                  <a:srgbClr val="000099"/>
                </a:solidFill>
                <a:latin typeface="Cambria" panose="02040503050406030204" pitchFamily="18" charset="0"/>
                <a:ea typeface="Cambria" panose="02040503050406030204" pitchFamily="18" charset="0"/>
              </a:rPr>
              <a:t>after the order of </a:t>
            </a:r>
            <a:r>
              <a:rPr lang="en-US" b="1" i="1" dirty="0">
                <a:solidFill>
                  <a:srgbClr val="000099"/>
                </a:solidFill>
                <a:latin typeface="Cambria" panose="02040503050406030204" pitchFamily="18" charset="0"/>
                <a:ea typeface="Cambria" panose="02040503050406030204" pitchFamily="18" charset="0"/>
              </a:rPr>
              <a:t>Melchizedek</a:t>
            </a:r>
            <a:r>
              <a:rPr lang="en-US" dirty="0"/>
              <a:t>” – and yet the </a:t>
            </a:r>
            <a:r>
              <a:rPr lang="en-US" b="1" i="1" dirty="0"/>
              <a:t>law of Moses</a:t>
            </a:r>
            <a:r>
              <a:rPr lang="en-US" dirty="0"/>
              <a:t> says you mustn’t have priests from any other tribe but </a:t>
            </a:r>
            <a:r>
              <a:rPr lang="en-US" b="1" i="1" dirty="0"/>
              <a:t>Levi</a:t>
            </a:r>
            <a:r>
              <a:rPr lang="en-US" dirty="0"/>
              <a:t>. </a:t>
            </a:r>
          </a:p>
          <a:p>
            <a:r>
              <a:rPr lang="en-US" dirty="0"/>
              <a:t>If you’re not allowed to have any other priests than priests from </a:t>
            </a:r>
            <a:r>
              <a:rPr lang="en-US" b="1" i="1" dirty="0"/>
              <a:t>Levi</a:t>
            </a:r>
            <a:r>
              <a:rPr lang="en-US" dirty="0"/>
              <a:t>, and now in Psalm 110 </a:t>
            </a:r>
            <a:r>
              <a:rPr lang="en-US" b="1" i="1" dirty="0"/>
              <a:t>God himself</a:t>
            </a:r>
            <a:r>
              <a:rPr lang="en-US" dirty="0"/>
              <a:t> is announcing some priests “</a:t>
            </a:r>
            <a:r>
              <a:rPr lang="en-US" i="1" dirty="0">
                <a:solidFill>
                  <a:srgbClr val="000099"/>
                </a:solidFill>
                <a:latin typeface="Cambria" panose="02040503050406030204" pitchFamily="18" charset="0"/>
                <a:ea typeface="Cambria" panose="02040503050406030204" pitchFamily="18" charset="0"/>
              </a:rPr>
              <a:t>after the order of </a:t>
            </a:r>
            <a:r>
              <a:rPr lang="en-US" b="1" i="1" dirty="0">
                <a:solidFill>
                  <a:srgbClr val="000099"/>
                </a:solidFill>
                <a:latin typeface="Cambria" panose="02040503050406030204" pitchFamily="18" charset="0"/>
                <a:ea typeface="Cambria" panose="02040503050406030204" pitchFamily="18" charset="0"/>
              </a:rPr>
              <a:t>Melchizedek</a:t>
            </a:r>
            <a:r>
              <a:rPr lang="en-US" dirty="0"/>
              <a:t>”, </a:t>
            </a:r>
            <a:r>
              <a:rPr lang="en-US" b="1" i="1" dirty="0"/>
              <a:t>in principle</a:t>
            </a:r>
            <a:r>
              <a:rPr lang="en-US" dirty="0"/>
              <a:t> you’re announcing the </a:t>
            </a:r>
            <a:r>
              <a:rPr lang="en-US" b="1" i="1" dirty="0"/>
              <a:t>obsolescence</a:t>
            </a:r>
            <a:r>
              <a:rPr lang="en-US" dirty="0"/>
              <a:t> of the Levitical priesthood.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7"/>
            <a:ext cx="9144000"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DA Carson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Jesus is Better – Six Studies in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(2002)</a:t>
            </a:r>
          </a:p>
        </p:txBody>
      </p:sp>
    </p:spTree>
    <p:extLst>
      <p:ext uri="{BB962C8B-B14F-4D97-AF65-F5344CB8AC3E}">
        <p14:creationId xmlns:p14="http://schemas.microsoft.com/office/powerpoint/2010/main" val="320289190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94700</TotalTime>
  <Words>3397</Words>
  <Application>Microsoft Office PowerPoint</Application>
  <PresentationFormat>On-screen Show (4:3)</PresentationFormat>
  <Paragraphs>118</Paragraphs>
  <Slides>23</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23</vt:i4>
      </vt:variant>
    </vt:vector>
  </HeadingPairs>
  <TitlesOfParts>
    <vt:vector size="30" baseType="lpstr">
      <vt:lpstr>Arial</vt:lpstr>
      <vt:lpstr>Bwhebb</vt:lpstr>
      <vt:lpstr>Calibri</vt:lpstr>
      <vt:lpstr>Cambria</vt:lpstr>
      <vt:lpstr>Candara</vt:lpstr>
      <vt:lpstr>1_Office Theme</vt:lpstr>
      <vt:lpstr>2_Office Theme</vt:lpstr>
      <vt:lpstr>PowerPoint Presentation</vt:lpstr>
      <vt:lpstr>Outline of Hebrews “Jesus is Better”</vt:lpstr>
      <vt:lpstr>Outline of Hebrews</vt:lpstr>
      <vt:lpstr>Outline of Hebrews</vt:lpstr>
      <vt:lpstr>The Obsolescence of the Levitical Priesthood and Mosaic Law (7:11-16)</vt:lpstr>
      <vt:lpstr>The Obsolescence of the Levitical Priesthood and Mosaic Law (7:11-16)</vt:lpstr>
      <vt:lpstr>The Obsolescence of the Levitical Priesthood and Mosaic Law (7:11-16)</vt:lpstr>
      <vt:lpstr>11 Now if perfection had been attainable through the Levitical priesthood (for under it the people received the law), what further need would there have been for another priest to arise after the order of Melchizedek, rather than one named after the order of Aaron?</vt:lpstr>
      <vt:lpstr>11 Now if perfection had been attainable through the Levitical priesthood (for under it the people received the law), what further need would there have been for another priest to arise after the order of Melchizedek, rather than one named after the order of Aaron?</vt:lpstr>
      <vt:lpstr>11 Now if perfection had been attainable through the Levitical priesthood (for under it the people received the law), what further need would there have been for another priest to arise after the order of Melchizedek, rather than one named after the order of Aaron?</vt:lpstr>
      <vt:lpstr>11 Now if perfection had been attainable through the Levitical priesthood (for under it the people received the law), what further need would there have been for another priest to arise after the order of Melchizedek, rather than one named after the order of Aaron?</vt:lpstr>
      <vt:lpstr>11 Now if perfection had been attainable through the Levitical priesthood (for under it the people received the law), what further need would there have been for another priest to arise after the order of Melchizedek, rather than one named after the order of Aaron?</vt:lpstr>
      <vt:lpstr>12 For when there is a change in the priesthood, there is necessarily a change in the law as well.</vt:lpstr>
      <vt:lpstr>13 For the one of whom these things are spoken belonged to another tribe, from which no one has ever served at the altar. 14 For it is evident that our Lord was descended from Judah, and in connection with that tribe Moses said nothing about priests. </vt:lpstr>
      <vt:lpstr>15 This becomes even more evident when another priest arises in the likeness of Melchizedek, 16 who has become a priest, not on the basis of a legal requirement concerning bodily descent, but by the power of an indestructible life.</vt:lpstr>
      <vt:lpstr>15 This becomes even more evident when another priest arises in the likeness of Melchizedek, 16 who has become a priest, not on the basis of a legal requirement concerning bodily descent, but by the power of an indestructible life.</vt:lpstr>
      <vt:lpstr>15 This becomes even more evident when another priest arises in the likeness of Melchizedek, 16 who has become a priest, not on the basis of a legal requirement concerning bodily descent, but by the power of an indestructible life.</vt:lpstr>
      <vt:lpstr>15 This becomes even more evident when another priest arises in the likeness of Melchizedek, 16 who has become a priest, not on the basis of a legal requirement concerning bodily descent, but by the power of an indestructible life.</vt:lpstr>
      <vt:lpstr>15 This becomes even more evident when another priest arises in the likeness of Melchizedek, 16 who has become a priest, not on the basis of a legal requirement concerning bodily descent, but by the power of an indestructible life.</vt:lpstr>
      <vt:lpstr>15 This becomes even more evident when another priest arises in the likeness of Melchizedek, 16 who has become a priest, not on the basis of a legal requirement concerning bodily descent, but by the power of an indestructible life.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1052</cp:revision>
  <cp:lastPrinted>2022-07-10T13:46:30Z</cp:lastPrinted>
  <dcterms:created xsi:type="dcterms:W3CDTF">2022-03-11T13:15:23Z</dcterms:created>
  <dcterms:modified xsi:type="dcterms:W3CDTF">2022-07-10T15:52:09Z</dcterms:modified>
</cp:coreProperties>
</file>