
<file path=[Content_Types].xml><?xml version="1.0" encoding="utf-8"?>
<Types xmlns="http://schemas.openxmlformats.org/package/2006/content-types">
  <Default Extension="gif" ContentType="image/gi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6115" r:id="rId2"/>
    <p:sldId id="6116" r:id="rId3"/>
    <p:sldId id="6117" r:id="rId4"/>
    <p:sldId id="6118" r:id="rId5"/>
    <p:sldId id="6119" r:id="rId6"/>
    <p:sldId id="6120" r:id="rId7"/>
    <p:sldId id="6130" r:id="rId8"/>
    <p:sldId id="6121" r:id="rId9"/>
    <p:sldId id="6122" r:id="rId10"/>
    <p:sldId id="6123" r:id="rId11"/>
    <p:sldId id="6132" r:id="rId12"/>
    <p:sldId id="6124" r:id="rId13"/>
    <p:sldId id="6127" r:id="rId14"/>
  </p:sldIdLst>
  <p:sldSz cx="9144000" cy="6858000" type="screen4x3"/>
  <p:notesSz cx="7102475" cy="938847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9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006" autoAdjust="0"/>
    <p:restoredTop sz="94660"/>
  </p:normalViewPr>
  <p:slideViewPr>
    <p:cSldViewPr snapToGrid="0">
      <p:cViewPr varScale="1">
        <p:scale>
          <a:sx n="162" d="100"/>
          <a:sy n="162" d="100"/>
        </p:scale>
        <p:origin x="1036" y="76"/>
      </p:cViewPr>
      <p:guideLst/>
    </p:cSldViewPr>
  </p:slideViewPr>
  <p:notesTextViewPr>
    <p:cViewPr>
      <p:scale>
        <a:sx n="3" d="2"/>
        <a:sy n="3" d="2"/>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a:xfrm>
            <a:off x="628650" y="6356353"/>
            <a:ext cx="2057400" cy="365125"/>
          </a:xfrm>
          <a:prstGeom prst="rect">
            <a:avLst/>
          </a:prstGeom>
        </p:spPr>
        <p:txBody>
          <a:bodyPr/>
          <a:lstStyle/>
          <a:p>
            <a:fld id="{CDCF1E19-1E14-4595-B82B-B0C642045AEA}" type="datetimeFigureOut">
              <a:rPr lang="en-US" smtClean="0"/>
              <a:t>7/19/2022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457950" y="6356353"/>
            <a:ext cx="2057400" cy="365125"/>
          </a:xfrm>
          <a:prstGeom prst="rect">
            <a:avLst/>
          </a:prstGeom>
        </p:spPr>
        <p:txBody>
          <a:bodyPr/>
          <a:lstStyle/>
          <a:p>
            <a:fld id="{D221954E-B32C-48CD-80CC-D5FB39CBD77D}" type="slidenum">
              <a:rPr lang="en-US" smtClean="0"/>
              <a:t>‹#›</a:t>
            </a:fld>
            <a:endParaRPr lang="en-US"/>
          </a:p>
        </p:txBody>
      </p:sp>
    </p:spTree>
    <p:extLst>
      <p:ext uri="{BB962C8B-B14F-4D97-AF65-F5344CB8AC3E}">
        <p14:creationId xmlns:p14="http://schemas.microsoft.com/office/powerpoint/2010/main" val="392811649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628650" y="6356353"/>
            <a:ext cx="2057400" cy="365125"/>
          </a:xfrm>
          <a:prstGeom prst="rect">
            <a:avLst/>
          </a:prstGeom>
        </p:spPr>
        <p:txBody>
          <a:bodyPr/>
          <a:lstStyle/>
          <a:p>
            <a:fld id="{CDCF1E19-1E14-4595-B82B-B0C642045AEA}" type="datetimeFigureOut">
              <a:rPr lang="en-US" smtClean="0"/>
              <a:t>7/19/2022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457950" y="6356353"/>
            <a:ext cx="2057400" cy="365125"/>
          </a:xfrm>
          <a:prstGeom prst="rect">
            <a:avLst/>
          </a:prstGeom>
        </p:spPr>
        <p:txBody>
          <a:bodyPr/>
          <a:lstStyle/>
          <a:p>
            <a:fld id="{D221954E-B32C-48CD-80CC-D5FB39CBD77D}" type="slidenum">
              <a:rPr lang="en-US" smtClean="0"/>
              <a:t>‹#›</a:t>
            </a:fld>
            <a:endParaRPr lang="en-US"/>
          </a:p>
        </p:txBody>
      </p:sp>
    </p:spTree>
    <p:extLst>
      <p:ext uri="{BB962C8B-B14F-4D97-AF65-F5344CB8AC3E}">
        <p14:creationId xmlns:p14="http://schemas.microsoft.com/office/powerpoint/2010/main" val="23965920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6"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1"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628650" y="6356353"/>
            <a:ext cx="2057400" cy="365125"/>
          </a:xfrm>
          <a:prstGeom prst="rect">
            <a:avLst/>
          </a:prstGeom>
        </p:spPr>
        <p:txBody>
          <a:bodyPr/>
          <a:lstStyle/>
          <a:p>
            <a:fld id="{CDCF1E19-1E14-4595-B82B-B0C642045AEA}" type="datetimeFigureOut">
              <a:rPr lang="en-US" smtClean="0"/>
              <a:t>7/19/2022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457950" y="6356353"/>
            <a:ext cx="2057400" cy="365125"/>
          </a:xfrm>
          <a:prstGeom prst="rect">
            <a:avLst/>
          </a:prstGeom>
        </p:spPr>
        <p:txBody>
          <a:bodyPr/>
          <a:lstStyle/>
          <a:p>
            <a:fld id="{D221954E-B32C-48CD-80CC-D5FB39CBD77D}" type="slidenum">
              <a:rPr lang="en-US" smtClean="0"/>
              <a:t>‹#›</a:t>
            </a:fld>
            <a:endParaRPr lang="en-US"/>
          </a:p>
        </p:txBody>
      </p:sp>
    </p:spTree>
    <p:extLst>
      <p:ext uri="{BB962C8B-B14F-4D97-AF65-F5344CB8AC3E}">
        <p14:creationId xmlns:p14="http://schemas.microsoft.com/office/powerpoint/2010/main" val="352290642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749573"/>
          </a:xfrm>
        </p:spPr>
        <p:txBody>
          <a:bodyPr/>
          <a:lstStyle>
            <a:lvl1pPr algn="ctr">
              <a:defRPr b="1">
                <a:solidFill>
                  <a:srgbClr val="000099"/>
                </a:solidFill>
                <a:effectLst>
                  <a:outerShdw blurRad="38100" dist="38100" dir="2700000" algn="tl">
                    <a:srgbClr val="000000">
                      <a:alpha val="43137"/>
                    </a:srgbClr>
                  </a:outerShdw>
                </a:effectLst>
                <a:latin typeface="Candara" panose="020E0502030303020204" pitchFamily="34" charset="0"/>
              </a:defRPr>
            </a:lvl1pPr>
          </a:lstStyle>
          <a:p>
            <a:r>
              <a:rPr lang="en-US" dirty="0"/>
              <a:t>Click to edit Master title style</a:t>
            </a:r>
          </a:p>
        </p:txBody>
      </p:sp>
      <p:sp>
        <p:nvSpPr>
          <p:cNvPr id="3" name="Content Placeholder 2"/>
          <p:cNvSpPr>
            <a:spLocks noGrp="1"/>
          </p:cNvSpPr>
          <p:nvPr>
            <p:ph idx="1"/>
          </p:nvPr>
        </p:nvSpPr>
        <p:spPr>
          <a:xfrm>
            <a:off x="361051" y="930098"/>
            <a:ext cx="8398352" cy="5490324"/>
          </a:xfrm>
        </p:spPr>
        <p:txBody>
          <a:bodyPr/>
          <a:lstStyle>
            <a:lvl1pPr>
              <a:defRPr sz="3200"/>
            </a:lvl1pPr>
            <a:lvl2pPr>
              <a:defRPr sz="2800"/>
            </a:lvl2pPr>
            <a:lvl3pPr>
              <a:defRPr sz="2400"/>
            </a:lvl3pPr>
            <a:lvl4pPr>
              <a:defRPr sz="2000"/>
            </a:lvl4pPr>
            <a:lvl5pPr>
              <a:defRPr sz="20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p:cNvSpPr>
            <a:spLocks noGrp="1"/>
          </p:cNvSpPr>
          <p:nvPr>
            <p:ph type="ftr" sz="quarter" idx="11"/>
          </p:nvPr>
        </p:nvSpPr>
        <p:spPr>
          <a:xfrm>
            <a:off x="0" y="6487823"/>
            <a:ext cx="9144000" cy="365125"/>
          </a:xfrm>
        </p:spPr>
        <p:txBody>
          <a:bodyPr/>
          <a:lstStyle/>
          <a:p>
            <a:endParaRPr lang="en-US"/>
          </a:p>
        </p:txBody>
      </p:sp>
    </p:spTree>
    <p:extLst>
      <p:ext uri="{BB962C8B-B14F-4D97-AF65-F5344CB8AC3E}">
        <p14:creationId xmlns:p14="http://schemas.microsoft.com/office/powerpoint/2010/main" val="41120088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41"/>
            <a:ext cx="7886700" cy="2852737"/>
          </a:xfrm>
        </p:spPr>
        <p:txBody>
          <a:bodyPr anchor="ctr">
            <a:normAutofit/>
          </a:bodyPr>
          <a:lstStyle>
            <a:lvl1pPr algn="ctr">
              <a:defRPr sz="7200" b="1">
                <a:solidFill>
                  <a:srgbClr val="000099"/>
                </a:solidFill>
                <a:effectLst>
                  <a:outerShdw blurRad="38100" dist="38100" dir="2700000" algn="tl">
                    <a:srgbClr val="000000">
                      <a:alpha val="43137"/>
                    </a:srgbClr>
                  </a:outerShdw>
                </a:effectLst>
                <a:latin typeface="Candara" panose="020E0502030303020204" pitchFamily="34" charset="0"/>
              </a:defRPr>
            </a:lvl1pPr>
          </a:lstStyle>
          <a:p>
            <a:r>
              <a:rPr lang="en-US" dirty="0"/>
              <a:t>Click to edit Master title style</a:t>
            </a:r>
          </a:p>
        </p:txBody>
      </p:sp>
      <p:sp>
        <p:nvSpPr>
          <p:cNvPr id="3" name="Text Placeholder 2"/>
          <p:cNvSpPr>
            <a:spLocks noGrp="1"/>
          </p:cNvSpPr>
          <p:nvPr>
            <p:ph type="body" idx="1"/>
          </p:nvPr>
        </p:nvSpPr>
        <p:spPr>
          <a:xfrm>
            <a:off x="623888" y="4589466"/>
            <a:ext cx="7886700" cy="1500187"/>
          </a:xfrm>
        </p:spPr>
        <p:txBody>
          <a:bodyPr anchor="ctr">
            <a:normAutofit/>
          </a:bodyPr>
          <a:lstStyle>
            <a:lvl1pPr marL="0" indent="0" algn="ctr">
              <a:buNone/>
              <a:defRPr sz="3600" b="1">
                <a:solidFill>
                  <a:srgbClr val="000099"/>
                </a:solidFill>
                <a:effectLst>
                  <a:outerShdw blurRad="38100" dist="38100" dir="2700000" algn="tl">
                    <a:srgbClr val="000000">
                      <a:alpha val="43137"/>
                    </a:srgbClr>
                  </a:outerShdw>
                </a:effectLst>
                <a:latin typeface="Candara" panose="020E0502030303020204"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Master text styles</a:t>
            </a:r>
          </a:p>
        </p:txBody>
      </p:sp>
    </p:spTree>
    <p:extLst>
      <p:ext uri="{BB962C8B-B14F-4D97-AF65-F5344CB8AC3E}">
        <p14:creationId xmlns:p14="http://schemas.microsoft.com/office/powerpoint/2010/main" val="20844629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a:xfrm>
            <a:off x="628650" y="6356353"/>
            <a:ext cx="2057400" cy="365125"/>
          </a:xfrm>
          <a:prstGeom prst="rect">
            <a:avLst/>
          </a:prstGeom>
        </p:spPr>
        <p:txBody>
          <a:bodyPr/>
          <a:lstStyle/>
          <a:p>
            <a:fld id="{CDCF1E19-1E14-4595-B82B-B0C642045AEA}" type="datetimeFigureOut">
              <a:rPr lang="en-US" smtClean="0"/>
              <a:t>7/19/2022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6457950" y="6356353"/>
            <a:ext cx="2057400" cy="365125"/>
          </a:xfrm>
          <a:prstGeom prst="rect">
            <a:avLst/>
          </a:prstGeom>
        </p:spPr>
        <p:txBody>
          <a:bodyPr/>
          <a:lstStyle/>
          <a:p>
            <a:fld id="{D221954E-B32C-48CD-80CC-D5FB39CBD77D}" type="slidenum">
              <a:rPr lang="en-US" smtClean="0"/>
              <a:t>‹#›</a:t>
            </a:fld>
            <a:endParaRPr lang="en-US"/>
          </a:p>
        </p:txBody>
      </p:sp>
    </p:spTree>
    <p:extLst>
      <p:ext uri="{BB962C8B-B14F-4D97-AF65-F5344CB8AC3E}">
        <p14:creationId xmlns:p14="http://schemas.microsoft.com/office/powerpoint/2010/main" val="267742593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8"/>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1"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1"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a:xfrm>
            <a:off x="628650" y="6356353"/>
            <a:ext cx="2057400" cy="365125"/>
          </a:xfrm>
          <a:prstGeom prst="rect">
            <a:avLst/>
          </a:prstGeom>
        </p:spPr>
        <p:txBody>
          <a:bodyPr/>
          <a:lstStyle/>
          <a:p>
            <a:fld id="{CDCF1E19-1E14-4595-B82B-B0C642045AEA}" type="datetimeFigureOut">
              <a:rPr lang="en-US" smtClean="0"/>
              <a:t>7/19/2022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a:xfrm>
            <a:off x="6457950" y="6356353"/>
            <a:ext cx="2057400" cy="365125"/>
          </a:xfrm>
          <a:prstGeom prst="rect">
            <a:avLst/>
          </a:prstGeom>
        </p:spPr>
        <p:txBody>
          <a:bodyPr/>
          <a:lstStyle/>
          <a:p>
            <a:fld id="{D221954E-B32C-48CD-80CC-D5FB39CBD77D}" type="slidenum">
              <a:rPr lang="en-US" smtClean="0"/>
              <a:t>‹#›</a:t>
            </a:fld>
            <a:endParaRPr lang="en-US"/>
          </a:p>
        </p:txBody>
      </p:sp>
    </p:spTree>
    <p:extLst>
      <p:ext uri="{BB962C8B-B14F-4D97-AF65-F5344CB8AC3E}">
        <p14:creationId xmlns:p14="http://schemas.microsoft.com/office/powerpoint/2010/main" val="26783493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a:xfrm>
            <a:off x="628650" y="6356353"/>
            <a:ext cx="2057400" cy="365125"/>
          </a:xfrm>
          <a:prstGeom prst="rect">
            <a:avLst/>
          </a:prstGeom>
        </p:spPr>
        <p:txBody>
          <a:bodyPr/>
          <a:lstStyle/>
          <a:p>
            <a:fld id="{CDCF1E19-1E14-4595-B82B-B0C642045AEA}" type="datetimeFigureOut">
              <a:rPr lang="en-US" smtClean="0"/>
              <a:t>7/19/2022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a:xfrm>
            <a:off x="6457950" y="6356353"/>
            <a:ext cx="2057400" cy="365125"/>
          </a:xfrm>
          <a:prstGeom prst="rect">
            <a:avLst/>
          </a:prstGeom>
        </p:spPr>
        <p:txBody>
          <a:bodyPr/>
          <a:lstStyle/>
          <a:p>
            <a:fld id="{D221954E-B32C-48CD-80CC-D5FB39CBD77D}" type="slidenum">
              <a:rPr lang="en-US" smtClean="0"/>
              <a:t>‹#›</a:t>
            </a:fld>
            <a:endParaRPr lang="en-US"/>
          </a:p>
        </p:txBody>
      </p:sp>
    </p:spTree>
    <p:extLst>
      <p:ext uri="{BB962C8B-B14F-4D97-AF65-F5344CB8AC3E}">
        <p14:creationId xmlns:p14="http://schemas.microsoft.com/office/powerpoint/2010/main" val="181767877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628650" y="6356353"/>
            <a:ext cx="2057400" cy="365125"/>
          </a:xfrm>
          <a:prstGeom prst="rect">
            <a:avLst/>
          </a:prstGeom>
        </p:spPr>
        <p:txBody>
          <a:bodyPr/>
          <a:lstStyle/>
          <a:p>
            <a:fld id="{CDCF1E19-1E14-4595-B82B-B0C642045AEA}" type="datetimeFigureOut">
              <a:rPr lang="en-US" smtClean="0"/>
              <a:t>7/19/2022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a:xfrm>
            <a:off x="6457950" y="6356353"/>
            <a:ext cx="2057400" cy="365125"/>
          </a:xfrm>
          <a:prstGeom prst="rect">
            <a:avLst/>
          </a:prstGeom>
        </p:spPr>
        <p:txBody>
          <a:bodyPr/>
          <a:lstStyle/>
          <a:p>
            <a:fld id="{D221954E-B32C-48CD-80CC-D5FB39CBD77D}" type="slidenum">
              <a:rPr lang="en-US" smtClean="0"/>
              <a:t>‹#›</a:t>
            </a:fld>
            <a:endParaRPr lang="en-US"/>
          </a:p>
        </p:txBody>
      </p:sp>
    </p:spTree>
    <p:extLst>
      <p:ext uri="{BB962C8B-B14F-4D97-AF65-F5344CB8AC3E}">
        <p14:creationId xmlns:p14="http://schemas.microsoft.com/office/powerpoint/2010/main" val="76076921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8"/>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628650" y="6356353"/>
            <a:ext cx="2057400" cy="365125"/>
          </a:xfrm>
          <a:prstGeom prst="rect">
            <a:avLst/>
          </a:prstGeom>
        </p:spPr>
        <p:txBody>
          <a:bodyPr/>
          <a:lstStyle/>
          <a:p>
            <a:fld id="{CDCF1E19-1E14-4595-B82B-B0C642045AEA}" type="datetimeFigureOut">
              <a:rPr lang="en-US" smtClean="0"/>
              <a:t>7/19/2022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6457950" y="6356353"/>
            <a:ext cx="2057400" cy="365125"/>
          </a:xfrm>
          <a:prstGeom prst="rect">
            <a:avLst/>
          </a:prstGeom>
        </p:spPr>
        <p:txBody>
          <a:bodyPr/>
          <a:lstStyle/>
          <a:p>
            <a:fld id="{D221954E-B32C-48CD-80CC-D5FB39CBD77D}" type="slidenum">
              <a:rPr lang="en-US" smtClean="0"/>
              <a:t>‹#›</a:t>
            </a:fld>
            <a:endParaRPr lang="en-US"/>
          </a:p>
        </p:txBody>
      </p:sp>
    </p:spTree>
    <p:extLst>
      <p:ext uri="{BB962C8B-B14F-4D97-AF65-F5344CB8AC3E}">
        <p14:creationId xmlns:p14="http://schemas.microsoft.com/office/powerpoint/2010/main" val="165621698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8"/>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628650" y="6356353"/>
            <a:ext cx="2057400" cy="365125"/>
          </a:xfrm>
          <a:prstGeom prst="rect">
            <a:avLst/>
          </a:prstGeom>
        </p:spPr>
        <p:txBody>
          <a:bodyPr/>
          <a:lstStyle/>
          <a:p>
            <a:fld id="{CDCF1E19-1E14-4595-B82B-B0C642045AEA}" type="datetimeFigureOut">
              <a:rPr lang="en-US" smtClean="0"/>
              <a:t>7/19/2022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6457950" y="6356353"/>
            <a:ext cx="2057400" cy="365125"/>
          </a:xfrm>
          <a:prstGeom prst="rect">
            <a:avLst/>
          </a:prstGeom>
        </p:spPr>
        <p:txBody>
          <a:bodyPr/>
          <a:lstStyle/>
          <a:p>
            <a:fld id="{D221954E-B32C-48CD-80CC-D5FB39CBD77D}" type="slidenum">
              <a:rPr lang="en-US" smtClean="0"/>
              <a:t>‹#›</a:t>
            </a:fld>
            <a:endParaRPr lang="en-US"/>
          </a:p>
        </p:txBody>
      </p:sp>
    </p:spTree>
    <p:extLst>
      <p:ext uri="{BB962C8B-B14F-4D97-AF65-F5344CB8AC3E}">
        <p14:creationId xmlns:p14="http://schemas.microsoft.com/office/powerpoint/2010/main" val="26890930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3736" y="154"/>
            <a:ext cx="9157736" cy="635609"/>
          </a:xfrm>
          <a:prstGeom prst="rect">
            <a:avLst/>
          </a:prstGeom>
        </p:spPr>
        <p:txBody>
          <a:bodyPr vert="horz" lIns="91440" tIns="45720" rIns="91440" bIns="45720" rtlCol="0" anchor="ctr">
            <a:noAutofit/>
          </a:bodyPr>
          <a:lstStyle/>
          <a:p>
            <a:r>
              <a:rPr lang="en-US" dirty="0"/>
              <a:t>Click to edit Master title style</a:t>
            </a:r>
          </a:p>
        </p:txBody>
      </p:sp>
      <p:sp>
        <p:nvSpPr>
          <p:cNvPr id="3" name="Text Placeholder 2"/>
          <p:cNvSpPr>
            <a:spLocks noGrp="1"/>
          </p:cNvSpPr>
          <p:nvPr>
            <p:ph type="body" idx="1"/>
          </p:nvPr>
        </p:nvSpPr>
        <p:spPr>
          <a:xfrm>
            <a:off x="302183" y="729950"/>
            <a:ext cx="8512161" cy="5698321"/>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p:cNvSpPr>
            <a:spLocks noGrp="1"/>
          </p:cNvSpPr>
          <p:nvPr>
            <p:ph type="ftr" sz="quarter" idx="3"/>
          </p:nvPr>
        </p:nvSpPr>
        <p:spPr>
          <a:xfrm>
            <a:off x="-13736" y="6492872"/>
            <a:ext cx="9171471"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Tree>
    <p:extLst>
      <p:ext uri="{BB962C8B-B14F-4D97-AF65-F5344CB8AC3E}">
        <p14:creationId xmlns:p14="http://schemas.microsoft.com/office/powerpoint/2010/main" val="224954118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lnSpc>
          <a:spcPct val="90000"/>
        </a:lnSpc>
        <a:spcBef>
          <a:spcPct val="0"/>
        </a:spcBef>
        <a:buNone/>
        <a:defRPr sz="4800" b="1" kern="1200">
          <a:solidFill>
            <a:srgbClr val="000099"/>
          </a:solidFill>
          <a:effectLst>
            <a:outerShdw blurRad="38100" dist="38100" dir="2700000" algn="tl">
              <a:srgbClr val="000000">
                <a:alpha val="43137"/>
              </a:srgbClr>
            </a:outerShdw>
          </a:effectLst>
          <a:latin typeface="Candara" panose="020E0502030303020204" pitchFamily="34" charset="0"/>
          <a:ea typeface="+mj-ea"/>
          <a:cs typeface="+mj-cs"/>
        </a:defRPr>
      </a:lvl1pPr>
    </p:titleStyle>
    <p:bodyStyle>
      <a:lvl1pPr marL="228600" indent="-228600" algn="l" defTabSz="914400" rtl="0" eaLnBrk="1" latinLnBrk="0" hangingPunct="1">
        <a:lnSpc>
          <a:spcPct val="90000"/>
        </a:lnSpc>
        <a:spcBef>
          <a:spcPts val="1000"/>
        </a:spcBef>
        <a:buClr>
          <a:srgbClr val="000099"/>
        </a:buClr>
        <a:buFont typeface="Arial" panose="020B0604020202020204" pitchFamily="34" charset="0"/>
        <a:buChar char="•"/>
        <a:defRPr sz="32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Clr>
          <a:srgbClr val="000099"/>
        </a:buClr>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Clr>
          <a:srgbClr val="000099"/>
        </a:buClr>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Clr>
          <a:srgbClr val="000099"/>
        </a:buClr>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Clr>
          <a:srgbClr val="000099"/>
        </a:buClr>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www.purifiedbyfaith.com/Hebrews/Hebrews.htm" TargetMode="External"/><Relationship Id="rId2" Type="http://schemas.openxmlformats.org/officeDocument/2006/relationships/image" Target="../media/image1.gif"/><Relationship Id="rId1" Type="http://schemas.openxmlformats.org/officeDocument/2006/relationships/slideLayout" Target="../slideLayouts/slideLayout7.xml"/><Relationship Id="rId4" Type="http://schemas.openxmlformats.org/officeDocument/2006/relationships/hyperlink" Target="https://www.crosswalk.com/faith/bible-study/what-is-the-significance-of-jesus-saying-i-thirst.html" TargetMode="Externa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r="-16000"/>
          </a:stretch>
        </a:blipFill>
        <a:effectLst/>
      </p:bgPr>
    </p:bg>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1395250B-D5FB-49B2-8567-269B8AC89810}"/>
              </a:ext>
            </a:extLst>
          </p:cNvPr>
          <p:cNvSpPr txBox="1"/>
          <p:nvPr/>
        </p:nvSpPr>
        <p:spPr>
          <a:xfrm>
            <a:off x="251168" y="453363"/>
            <a:ext cx="5125349" cy="6247864"/>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"Lorem ipsum dolor sit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amet</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consectetur</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adipiscing</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elit</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sed do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eiusmod</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tempor</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incididunt</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ut</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labore et dolore magna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aliqua</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Ut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enim</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ad minim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veniam</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quis</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nostrud</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exercitation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ullamco</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laboris</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nisi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ut</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aliquip</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ex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ea</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commodo</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consequat</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Duis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aute</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irure</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dolor in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reprehenderit</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in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voluptate</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velit</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esse</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cillum</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dolore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eu</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fugiat</a:t>
            </a:r>
            <a:endParaRPr kumimoji="0" lang="he-IL" sz="44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Arial" panose="020B0604020202020204" pitchFamily="34" charset="0"/>
            </a:endParaRPr>
          </a:p>
        </p:txBody>
      </p:sp>
      <p:sp>
        <p:nvSpPr>
          <p:cNvPr id="7" name="TextBox 6">
            <a:extLst>
              <a:ext uri="{FF2B5EF4-FFF2-40B4-BE49-F238E27FC236}">
                <a16:creationId xmlns:a16="http://schemas.microsoft.com/office/drawing/2014/main" id="{EC35D7F6-4E5C-4D5D-B50B-1ED51723762B}"/>
              </a:ext>
            </a:extLst>
          </p:cNvPr>
          <p:cNvSpPr txBox="1"/>
          <p:nvPr/>
        </p:nvSpPr>
        <p:spPr>
          <a:xfrm>
            <a:off x="0" y="510180"/>
            <a:ext cx="6008354" cy="2539157"/>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5400" b="1" i="0" u="none" strike="noStrike" kern="1200" cap="none" spc="0" normalizeH="0" baseline="0" noProof="0">
                <a:ln w="12700">
                  <a:solidFill>
                    <a:srgbClr val="4472C4"/>
                  </a:solidFill>
                  <a:prstDash val="solid"/>
                </a:ln>
                <a:solidFill>
                  <a:srgbClr val="4472C4">
                    <a:lumMod val="60000"/>
                    <a:lumOff val="40000"/>
                  </a:srgbClr>
                </a:solidFill>
                <a:effectLst>
                  <a:glow rad="228600">
                    <a:srgbClr val="5B9BD5">
                      <a:satMod val="175000"/>
                      <a:alpha val="40000"/>
                    </a:srgbClr>
                  </a:glow>
                  <a:outerShdw blurRad="114300" dist="50800" dir="2700000" algn="tl" rotWithShape="0">
                    <a:prstClr val="black"/>
                  </a:outerShdw>
                </a:effectLst>
                <a:uLnTx/>
                <a:uFillTx/>
                <a:latin typeface="Candara" panose="020E0502030303020204" pitchFamily="34" charset="0"/>
                <a:ea typeface="+mn-ea"/>
                <a:cs typeface="Calibri" panose="020F0502020204030204" pitchFamily="34" charset="0"/>
              </a:rPr>
              <a:t>The Book of </a:t>
            </a:r>
            <a:r>
              <a:rPr kumimoji="0" lang="en-US" sz="10500" b="1" i="0" u="none" strike="noStrike" kern="1200" cap="none" spc="0" normalizeH="0" baseline="0" noProof="0">
                <a:ln w="12700">
                  <a:solidFill>
                    <a:srgbClr val="4472C4"/>
                  </a:solidFill>
                  <a:prstDash val="solid"/>
                </a:ln>
                <a:solidFill>
                  <a:srgbClr val="4472C4">
                    <a:lumMod val="60000"/>
                    <a:lumOff val="40000"/>
                  </a:srgbClr>
                </a:solidFill>
                <a:effectLst>
                  <a:glow rad="228600">
                    <a:srgbClr val="5B9BD5">
                      <a:satMod val="175000"/>
                      <a:alpha val="40000"/>
                    </a:srgbClr>
                  </a:glow>
                  <a:outerShdw blurRad="114300" dist="50800" dir="2700000" algn="tl" rotWithShape="0">
                    <a:prstClr val="black"/>
                  </a:outerShdw>
                </a:effectLst>
                <a:uLnTx/>
                <a:uFillTx/>
                <a:latin typeface="Candara" panose="020E0502030303020204" pitchFamily="34" charset="0"/>
                <a:ea typeface="+mn-ea"/>
                <a:cs typeface="Calibri" panose="020F0502020204030204" pitchFamily="34" charset="0"/>
              </a:rPr>
              <a:t>Hebrews</a:t>
            </a:r>
          </a:p>
        </p:txBody>
      </p:sp>
      <p:sp>
        <p:nvSpPr>
          <p:cNvPr id="5" name="TextBox 4">
            <a:extLst>
              <a:ext uri="{FF2B5EF4-FFF2-40B4-BE49-F238E27FC236}">
                <a16:creationId xmlns:a16="http://schemas.microsoft.com/office/drawing/2014/main" id="{C5506E4C-45B4-48F8-A84C-6BBB3072CD29}"/>
              </a:ext>
            </a:extLst>
          </p:cNvPr>
          <p:cNvSpPr txBox="1"/>
          <p:nvPr/>
        </p:nvSpPr>
        <p:spPr>
          <a:xfrm>
            <a:off x="4836695" y="6334780"/>
            <a:ext cx="4307306" cy="523220"/>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400" b="0" i="0" u="none" strike="noStrike" kern="0" cap="none" spc="0" normalizeH="0" baseline="0" noProof="0">
                <a:ln>
                  <a:noFill/>
                </a:ln>
                <a:solidFill>
                  <a:srgbClr val="4472C4">
                    <a:lumMod val="60000"/>
                    <a:lumOff val="40000"/>
                  </a:srgbClr>
                </a:solidFill>
                <a:effectLst>
                  <a:outerShdw blurRad="63500" dist="63500" dir="2700000" algn="tl" rotWithShape="0">
                    <a:prstClr val="white">
                      <a:alpha val="40000"/>
                    </a:prstClr>
                  </a:outerShdw>
                </a:effectLst>
                <a:uLnTx/>
                <a:uFillTx/>
                <a:latin typeface="Calibri" panose="020F0502020204030204"/>
                <a:ea typeface="+mn-ea"/>
                <a:cs typeface="+mn-cs"/>
              </a:rPr>
              <a:t>To Download this lesson go to: </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400" b="0" i="0" u="none" strike="noStrike" kern="0" cap="none" spc="0" normalizeH="0" baseline="0" noProof="0">
                <a:ln>
                  <a:noFill/>
                </a:ln>
                <a:solidFill>
                  <a:prstClr val="black"/>
                </a:solidFill>
                <a:effectLst/>
                <a:uLnTx/>
                <a:uFillTx/>
                <a:latin typeface="Calibri" panose="020F0502020204030204"/>
                <a:ea typeface="+mn-ea"/>
                <a:cs typeface="+mn-cs"/>
                <a:hlinkClick r:id="rId3"/>
              </a:rPr>
              <a:t>http://www.purifiedbyfaith.com/Hebrews/Hebrews.htm</a:t>
            </a:r>
            <a:r>
              <a:rPr kumimoji="0" lang="en-US" sz="1400" b="0" i="0" u="none" strike="noStrike" kern="0" cap="none" spc="0" normalizeH="0" baseline="0" noProof="0">
                <a:ln>
                  <a:noFill/>
                </a:ln>
                <a:solidFill>
                  <a:prstClr val="black"/>
                </a:solidFill>
                <a:effectLst/>
                <a:uLnTx/>
                <a:uFillTx/>
                <a:latin typeface="Calibri" panose="020F0502020204030204"/>
                <a:ea typeface="+mn-ea"/>
                <a:cs typeface="+mn-cs"/>
              </a:rPr>
              <a:t> </a:t>
            </a:r>
          </a:p>
        </p:txBody>
      </p:sp>
      <p:sp>
        <p:nvSpPr>
          <p:cNvPr id="6" name="Rectangle 5">
            <a:extLst>
              <a:ext uri="{FF2B5EF4-FFF2-40B4-BE49-F238E27FC236}">
                <a16:creationId xmlns:a16="http://schemas.microsoft.com/office/drawing/2014/main" id="{695BA771-C29C-4AE3-BDBB-7228C2A73CB1}"/>
              </a:ext>
            </a:extLst>
          </p:cNvPr>
          <p:cNvSpPr/>
          <p:nvPr/>
        </p:nvSpPr>
        <p:spPr>
          <a:xfrm>
            <a:off x="1" y="6396335"/>
            <a:ext cx="3553326" cy="461665"/>
          </a:xfrm>
          <a:prstGeom prst="rect">
            <a:avLst/>
          </a:prstGeom>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200" b="0" i="0" u="none" strike="noStrike" kern="0" cap="none" spc="0" normalizeH="0" baseline="0" noProof="0">
                <a:ln>
                  <a:noFill/>
                </a:ln>
                <a:solidFill>
                  <a:srgbClr val="4472C4">
                    <a:lumMod val="60000"/>
                    <a:lumOff val="40000"/>
                  </a:srgbClr>
                </a:solidFill>
                <a:effectLst/>
                <a:uLnTx/>
                <a:uFillTx/>
                <a:latin typeface="Calibri" panose="020F0502020204030204"/>
                <a:ea typeface="+mn-ea"/>
                <a:cs typeface="+mn-cs"/>
                <a:hlinkClick r:id="rId4">
                  <a:extLst>
                    <a:ext uri="{A12FA001-AC4F-418D-AE19-62706E023703}">
                      <ahyp:hlinkClr xmlns:ahyp="http://schemas.microsoft.com/office/drawing/2018/hyperlinkcolor" val="tx"/>
                    </a:ext>
                  </a:extLst>
                </a:hlinkClick>
              </a:rPr>
              <a:t>https://www.crosswalk.com/faith/bible-study/what-is-the-significance-of-jesus-saying-i-thirst.html</a:t>
            </a:r>
            <a:r>
              <a:rPr kumimoji="0" lang="en-US" sz="1200" b="0" i="0" u="none" strike="noStrike" kern="0" cap="none" spc="0" normalizeH="0" baseline="0" noProof="0">
                <a:ln>
                  <a:noFill/>
                </a:ln>
                <a:solidFill>
                  <a:srgbClr val="4472C4">
                    <a:lumMod val="60000"/>
                    <a:lumOff val="40000"/>
                  </a:srgbClr>
                </a:solidFill>
                <a:effectLst/>
                <a:uLnTx/>
                <a:uFillTx/>
                <a:latin typeface="Calibri" panose="020F0502020204030204"/>
                <a:ea typeface="+mn-ea"/>
                <a:cs typeface="+mn-cs"/>
              </a:rPr>
              <a:t> </a:t>
            </a:r>
          </a:p>
        </p:txBody>
      </p:sp>
    </p:spTree>
    <p:extLst>
      <p:ext uri="{BB962C8B-B14F-4D97-AF65-F5344CB8AC3E}">
        <p14:creationId xmlns:p14="http://schemas.microsoft.com/office/powerpoint/2010/main" val="1247828491"/>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0" y="-1"/>
            <a:ext cx="9195018" cy="1253867"/>
          </a:xfrm>
          <a:solidFill>
            <a:schemeClr val="bg1"/>
          </a:solidFill>
          <a:ln w="25400">
            <a:solidFill>
              <a:srgbClr val="000099"/>
            </a:solidFill>
          </a:ln>
        </p:spPr>
        <p:txBody>
          <a:bodyPr/>
          <a:lstStyle/>
          <a:p>
            <a:pPr marL="173038" marR="0" lvl="0" indent="0" algn="l" defTabSz="914400" rtl="0" eaLnBrk="1" fontAlgn="auto" latinLnBrk="0" hangingPunct="1">
              <a:lnSpc>
                <a:spcPct val="90000"/>
              </a:lnSpc>
              <a:spcBef>
                <a:spcPts val="1000"/>
              </a:spcBef>
              <a:spcAft>
                <a:spcPts val="0"/>
              </a:spcAft>
              <a:buClr>
                <a:srgbClr val="000099"/>
              </a:buClr>
              <a:buSzTx/>
              <a:buFont typeface="Arial" panose="020B0604020202020204" pitchFamily="34" charset="0"/>
              <a:buNone/>
              <a:tabLst>
                <a:tab pos="400050" algn="l"/>
              </a:tabLst>
              <a:defRPr/>
            </a:pPr>
            <a:r>
              <a:rPr kumimoji="0" lang="en-US" sz="2800" b="0" i="0" u="none" strike="noStrike" kern="1200" cap="none" spc="0" normalizeH="0" baseline="30000" noProof="0" dirty="0">
                <a:ln>
                  <a:noFill/>
                </a:ln>
                <a:solidFill>
                  <a:prstClr val="black"/>
                </a:solidFill>
                <a:effectLst/>
                <a:uLnTx/>
                <a:uFillTx/>
                <a:latin typeface="Candara" panose="020E0502030303020204" pitchFamily="34" charset="0"/>
                <a:ea typeface="Cambria" panose="02040503050406030204" pitchFamily="18" charset="0"/>
                <a:cs typeface="+mn-cs"/>
              </a:rPr>
              <a:t>27</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He has no need, like those high priests, to offer sacrifices daily, first for his own sins and then for those of the people, since he did this once for all when he offered up himself.</a:t>
            </a:r>
            <a:endParaRPr kumimoji="0" lang="en-US" sz="2000" b="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n-cs"/>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243317" y="1412807"/>
            <a:ext cx="8704460" cy="5152819"/>
          </a:xfrm>
        </p:spPr>
        <p:txBody>
          <a:bodyPr>
            <a:normAutofit fontScale="85000" lnSpcReduction="20000"/>
          </a:bodyPr>
          <a:lstStyle/>
          <a:p>
            <a:r>
              <a:rPr lang="en-US" dirty="0"/>
              <a:t>Because Jesus was </a:t>
            </a:r>
            <a:r>
              <a:rPr lang="en-US" b="1" i="1" dirty="0"/>
              <a:t>without sin</a:t>
            </a:r>
            <a:r>
              <a:rPr lang="en-US" dirty="0"/>
              <a:t>, “</a:t>
            </a:r>
            <a:r>
              <a:rPr lang="en-US" i="1" dirty="0">
                <a:solidFill>
                  <a:srgbClr val="000099"/>
                </a:solidFill>
                <a:latin typeface="Cambria" panose="02040503050406030204" pitchFamily="18" charset="0"/>
                <a:ea typeface="Cambria" panose="02040503050406030204" pitchFamily="18" charset="0"/>
              </a:rPr>
              <a:t>he has </a:t>
            </a:r>
            <a:r>
              <a:rPr lang="en-US" b="1" i="1" dirty="0">
                <a:solidFill>
                  <a:srgbClr val="000099"/>
                </a:solidFill>
                <a:latin typeface="Cambria" panose="02040503050406030204" pitchFamily="18" charset="0"/>
                <a:ea typeface="Cambria" panose="02040503050406030204" pitchFamily="18" charset="0"/>
              </a:rPr>
              <a:t>no need</a:t>
            </a:r>
            <a:r>
              <a:rPr lang="en-US" dirty="0"/>
              <a:t>” to offer a sacrifice “</a:t>
            </a:r>
            <a:r>
              <a:rPr kumimoji="0" lang="en-US" sz="32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first </a:t>
            </a:r>
            <a:r>
              <a:rPr kumimoji="0" lang="en-US" sz="3200" b="1"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for his own sins </a:t>
            </a:r>
            <a:r>
              <a:rPr kumimoji="0" lang="en-US" sz="32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and then for those of the people</a:t>
            </a:r>
            <a:r>
              <a:rPr lang="en-US" dirty="0"/>
              <a:t>”.</a:t>
            </a:r>
          </a:p>
          <a:p>
            <a:r>
              <a:rPr lang="en-US" dirty="0"/>
              <a:t>Jesus atoned for sin “</a:t>
            </a:r>
            <a:r>
              <a:rPr kumimoji="0" lang="en-US" sz="3200" b="1"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once for all </a:t>
            </a:r>
            <a:r>
              <a:rPr kumimoji="0" lang="en-US" sz="32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when he offered up </a:t>
            </a:r>
            <a:r>
              <a:rPr kumimoji="0" lang="en-US" sz="3200" b="1"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himself</a:t>
            </a:r>
            <a:r>
              <a:rPr kumimoji="0" lang="en-US" sz="32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a:t>
            </a:r>
            <a:r>
              <a:rPr lang="en-US" dirty="0"/>
              <a:t>”</a:t>
            </a:r>
          </a:p>
          <a:p>
            <a:r>
              <a:rPr lang="en-US" dirty="0"/>
              <a:t>Jesus sinlessness stands in </a:t>
            </a:r>
            <a:r>
              <a:rPr lang="en-US" b="1" i="1" dirty="0"/>
              <a:t>sharp contrast</a:t>
            </a:r>
            <a:r>
              <a:rPr lang="en-US" dirty="0"/>
              <a:t> to all other human beings. </a:t>
            </a:r>
            <a:r>
              <a:rPr lang="en-US" b="1" i="1" dirty="0"/>
              <a:t>Their</a:t>
            </a:r>
            <a:r>
              <a:rPr lang="en-US" dirty="0"/>
              <a:t> sin requires “</a:t>
            </a:r>
            <a:r>
              <a:rPr lang="en-US" i="1" dirty="0">
                <a:solidFill>
                  <a:srgbClr val="000099"/>
                </a:solidFill>
                <a:latin typeface="Cambria" panose="02040503050406030204" pitchFamily="18" charset="0"/>
                <a:ea typeface="Cambria" panose="02040503050406030204" pitchFamily="18" charset="0"/>
              </a:rPr>
              <a:t>daily</a:t>
            </a:r>
            <a:r>
              <a:rPr lang="en-US" dirty="0"/>
              <a:t>” sacrifices.</a:t>
            </a:r>
          </a:p>
          <a:p>
            <a:r>
              <a:rPr lang="en-US" dirty="0"/>
              <a:t>Once again, the fallibility of the Levitical priests becomes evident. The author has already emphasized their </a:t>
            </a:r>
            <a:r>
              <a:rPr lang="en-US" b="1" i="1" dirty="0"/>
              <a:t>mortality</a:t>
            </a:r>
            <a:r>
              <a:rPr lang="en-US" dirty="0"/>
              <a:t>: they all die (7:23). But </a:t>
            </a:r>
            <a:r>
              <a:rPr lang="en-US" b="1" i="1" dirty="0"/>
              <a:t>here</a:t>
            </a:r>
            <a:r>
              <a:rPr lang="en-US" dirty="0"/>
              <a:t> he reminds us of their </a:t>
            </a:r>
            <a:r>
              <a:rPr lang="en-US" b="1" i="1" dirty="0"/>
              <a:t>sins</a:t>
            </a:r>
            <a:r>
              <a:rPr lang="en-US" dirty="0"/>
              <a:t>.</a:t>
            </a:r>
          </a:p>
          <a:p>
            <a:r>
              <a:rPr lang="en-US" dirty="0"/>
              <a:t>Despite the reputation and holiness of the Levitical high priests, they were required to offer sacrifices for their own sin (Lev 9:7; 16:6). Then they were to offer sacrifices for the sins of the people (Lev 16:15)</a:t>
            </a:r>
          </a:p>
          <a:p>
            <a:endParaRPr lang="en-US" dirty="0"/>
          </a:p>
        </p:txBody>
      </p:sp>
      <p:sp>
        <p:nvSpPr>
          <p:cNvPr id="6" name="TextBox 5">
            <a:extLst>
              <a:ext uri="{FF2B5EF4-FFF2-40B4-BE49-F238E27FC236}">
                <a16:creationId xmlns:a16="http://schemas.microsoft.com/office/drawing/2014/main" id="{A48EED75-CAE2-4CE9-8DEF-CF77722B6015}"/>
              </a:ext>
            </a:extLst>
          </p:cNvPr>
          <p:cNvSpPr txBox="1"/>
          <p:nvPr/>
        </p:nvSpPr>
        <p:spPr>
          <a:xfrm>
            <a:off x="0" y="6488667"/>
            <a:ext cx="9144000" cy="369332"/>
          </a:xfrm>
          <a:prstGeom prst="rect">
            <a:avLst/>
          </a:prstGeom>
          <a:noFill/>
        </p:spPr>
        <p:txBody>
          <a:bodyPr wrap="square" rtlCol="0">
            <a:spAutoFit/>
          </a:bodyPr>
          <a:lstStyle/>
          <a:p>
            <a:pPr lvl="0">
              <a:defRPr/>
            </a:pPr>
            <a:r>
              <a:rPr lang="en-US" dirty="0">
                <a:solidFill>
                  <a:prstClr val="black"/>
                </a:solidFill>
              </a:rPr>
              <a:t>Schreiner, Thomas R. – </a:t>
            </a:r>
            <a:r>
              <a:rPr lang="en-US" i="1" dirty="0">
                <a:solidFill>
                  <a:prstClr val="black"/>
                </a:solidFill>
              </a:rPr>
              <a:t>Evangelical Biblical Theology Commentary - Hebrews</a:t>
            </a:r>
            <a:r>
              <a:rPr lang="en-US" dirty="0">
                <a:solidFill>
                  <a:prstClr val="black"/>
                </a:solidFill>
              </a:rPr>
              <a:t>; p. 237</a:t>
            </a:r>
          </a:p>
        </p:txBody>
      </p:sp>
    </p:spTree>
    <p:extLst>
      <p:ext uri="{BB962C8B-B14F-4D97-AF65-F5344CB8AC3E}">
        <p14:creationId xmlns:p14="http://schemas.microsoft.com/office/powerpoint/2010/main" val="3341237730"/>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3" end="3"/>
                                            </p:txEl>
                                          </p:spTgt>
                                        </p:tgtEl>
                                        <p:attrNameLst>
                                          <p:attrName>style.visibility</p:attrName>
                                        </p:attrNameLst>
                                      </p:cBhvr>
                                      <p:to>
                                        <p:strVal val="visible"/>
                                      </p:to>
                                    </p:set>
                                    <p:anim calcmode="lin" valueType="num">
                                      <p:cBhvr>
                                        <p:cTn id="21"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5">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5">
                                            <p:txEl>
                                              <p:pRg st="4" end="4"/>
                                            </p:txEl>
                                          </p:spTgt>
                                        </p:tgtEl>
                                        <p:attrNameLst>
                                          <p:attrName>style.visibility</p:attrName>
                                        </p:attrNameLst>
                                      </p:cBhvr>
                                      <p:to>
                                        <p:strVal val="visible"/>
                                      </p:to>
                                    </p:set>
                                    <p:anim calcmode="lin" valueType="num">
                                      <p:cBhvr>
                                        <p:cTn id="28" dur="500" fill="hold"/>
                                        <p:tgtEl>
                                          <p:spTgt spid="5">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5">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0" y="-1"/>
            <a:ext cx="9195018" cy="1253867"/>
          </a:xfrm>
          <a:solidFill>
            <a:schemeClr val="bg1"/>
          </a:solidFill>
          <a:ln w="25400">
            <a:solidFill>
              <a:srgbClr val="000099"/>
            </a:solidFill>
          </a:ln>
        </p:spPr>
        <p:txBody>
          <a:bodyPr/>
          <a:lstStyle/>
          <a:p>
            <a:pPr marL="173038" marR="0" lvl="0" indent="0" algn="l" defTabSz="914400" rtl="0" eaLnBrk="1" fontAlgn="auto" latinLnBrk="0" hangingPunct="1">
              <a:lnSpc>
                <a:spcPct val="90000"/>
              </a:lnSpc>
              <a:spcBef>
                <a:spcPts val="1000"/>
              </a:spcBef>
              <a:spcAft>
                <a:spcPts val="0"/>
              </a:spcAft>
              <a:buClr>
                <a:srgbClr val="000099"/>
              </a:buClr>
              <a:buSzTx/>
              <a:buFont typeface="Arial" panose="020B0604020202020204" pitchFamily="34" charset="0"/>
              <a:buNone/>
              <a:tabLst>
                <a:tab pos="400050" algn="l"/>
              </a:tabLst>
              <a:defRPr/>
            </a:pPr>
            <a:r>
              <a:rPr kumimoji="0" lang="en-US" sz="2800" b="0" i="0" u="none" strike="noStrike" kern="1200" cap="none" spc="0" normalizeH="0" baseline="30000" noProof="0" dirty="0">
                <a:ln>
                  <a:noFill/>
                </a:ln>
                <a:solidFill>
                  <a:prstClr val="black"/>
                </a:solidFill>
                <a:effectLst/>
                <a:uLnTx/>
                <a:uFillTx/>
                <a:latin typeface="Candara" panose="020E0502030303020204" pitchFamily="34" charset="0"/>
                <a:ea typeface="Cambria" panose="02040503050406030204" pitchFamily="18" charset="0"/>
                <a:cs typeface="+mn-cs"/>
              </a:rPr>
              <a:t>27</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He has no need, like those high priests, to offer sacrifices daily, first for his own sins and then for those of the people, since he did this once for all when he offered up himself.</a:t>
            </a:r>
            <a:endParaRPr kumimoji="0" lang="en-US" sz="2000" b="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n-cs"/>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243317" y="1412807"/>
            <a:ext cx="8704460" cy="5152819"/>
          </a:xfrm>
        </p:spPr>
        <p:txBody>
          <a:bodyPr>
            <a:normAutofit fontScale="85000" lnSpcReduction="10000"/>
          </a:bodyPr>
          <a:lstStyle/>
          <a:p>
            <a:r>
              <a:rPr lang="en-US" dirty="0"/>
              <a:t>Jesus as a high priest is </a:t>
            </a:r>
            <a:r>
              <a:rPr lang="en-US" b="1" i="1" dirty="0"/>
              <a:t>different</a:t>
            </a:r>
            <a:r>
              <a:rPr lang="en-US" dirty="0"/>
              <a:t>. </a:t>
            </a:r>
          </a:p>
          <a:p>
            <a:r>
              <a:rPr lang="en-US" dirty="0"/>
              <a:t>As the sinless one he didn’t </a:t>
            </a:r>
            <a:r>
              <a:rPr lang="en-US" b="1" i="1" dirty="0"/>
              <a:t>need</a:t>
            </a:r>
            <a:r>
              <a:rPr lang="en-US" dirty="0"/>
              <a:t> to offer a sacrifice for his </a:t>
            </a:r>
            <a:r>
              <a:rPr lang="en-US" b="1" i="1" dirty="0"/>
              <a:t>own</a:t>
            </a:r>
            <a:r>
              <a:rPr lang="en-US" dirty="0"/>
              <a:t> sins.</a:t>
            </a:r>
          </a:p>
          <a:p>
            <a:r>
              <a:rPr lang="en-US" dirty="0"/>
              <a:t>Furthermore, a new sacrifice wasn’t required </a:t>
            </a:r>
            <a:r>
              <a:rPr lang="en-US" b="1" i="1" dirty="0"/>
              <a:t>every day</a:t>
            </a:r>
            <a:r>
              <a:rPr lang="en-US" dirty="0"/>
              <a:t>.</a:t>
            </a:r>
          </a:p>
          <a:p>
            <a:r>
              <a:rPr lang="en-US" dirty="0"/>
              <a:t>Instead, Jesus offered himself as a sacrifice “</a:t>
            </a:r>
            <a:r>
              <a:rPr kumimoji="0" lang="en-US" sz="32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once for all .</a:t>
            </a:r>
            <a:r>
              <a:rPr lang="en-US" dirty="0"/>
              <a:t>”</a:t>
            </a:r>
          </a:p>
          <a:p>
            <a:r>
              <a:rPr lang="en-US" dirty="0"/>
              <a:t>His sacrifice </a:t>
            </a:r>
            <a:r>
              <a:rPr lang="en-US" b="1" i="1" dirty="0"/>
              <a:t>definitively and finally</a:t>
            </a:r>
            <a:r>
              <a:rPr lang="en-US" dirty="0"/>
              <a:t> dealt with sin, and therefore </a:t>
            </a:r>
            <a:r>
              <a:rPr lang="en-US" b="1" i="1" dirty="0"/>
              <a:t>no further sacrifices were needed</a:t>
            </a:r>
            <a:r>
              <a:rPr lang="en-US" dirty="0"/>
              <a:t>, showing that sin had been </a:t>
            </a:r>
            <a:r>
              <a:rPr lang="en-US" b="1" i="1" dirty="0"/>
              <a:t>truly cleansed </a:t>
            </a:r>
            <a:r>
              <a:rPr lang="en-US" dirty="0"/>
              <a:t>through the sacrifice of Christ.</a:t>
            </a:r>
          </a:p>
          <a:p>
            <a:r>
              <a:rPr lang="en-US" dirty="0"/>
              <a:t>The priests did not offer themselves but </a:t>
            </a:r>
            <a:r>
              <a:rPr lang="en-US" b="1" i="1" dirty="0"/>
              <a:t>animals</a:t>
            </a:r>
            <a:r>
              <a:rPr lang="en-US" dirty="0"/>
              <a:t>. Jesus secured forgiveness “</a:t>
            </a:r>
            <a:r>
              <a:rPr kumimoji="0" lang="en-US" sz="32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when he offered up </a:t>
            </a:r>
            <a:r>
              <a:rPr kumimoji="0" lang="en-US" sz="3200" b="1"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himself.</a:t>
            </a:r>
            <a:r>
              <a:rPr lang="en-US" dirty="0"/>
              <a:t>”</a:t>
            </a:r>
          </a:p>
          <a:p>
            <a:r>
              <a:rPr lang="en-US" dirty="0"/>
              <a:t>And so, </a:t>
            </a:r>
            <a:r>
              <a:rPr lang="en-US" b="1" i="1" dirty="0"/>
              <a:t>unlike</a:t>
            </a:r>
            <a:r>
              <a:rPr lang="en-US" dirty="0"/>
              <a:t> the priests, Jesus was both the </a:t>
            </a:r>
            <a:r>
              <a:rPr lang="en-US" b="1" i="1" dirty="0"/>
              <a:t>priest</a:t>
            </a:r>
            <a:r>
              <a:rPr lang="en-US" dirty="0"/>
              <a:t> </a:t>
            </a:r>
            <a:r>
              <a:rPr lang="en-US" b="1" i="1" dirty="0"/>
              <a:t>and</a:t>
            </a:r>
            <a:r>
              <a:rPr lang="en-US" dirty="0"/>
              <a:t> </a:t>
            </a:r>
            <a:r>
              <a:rPr lang="en-US" b="1" i="1" dirty="0"/>
              <a:t>the</a:t>
            </a:r>
            <a:r>
              <a:rPr lang="en-US" dirty="0"/>
              <a:t> </a:t>
            </a:r>
            <a:r>
              <a:rPr lang="en-US" b="1" i="1" dirty="0"/>
              <a:t>victim</a:t>
            </a:r>
            <a:r>
              <a:rPr lang="en-US" dirty="0"/>
              <a:t> offered in sacrifice.</a:t>
            </a:r>
          </a:p>
          <a:p>
            <a:endParaRPr lang="en-US" dirty="0"/>
          </a:p>
        </p:txBody>
      </p:sp>
      <p:sp>
        <p:nvSpPr>
          <p:cNvPr id="6" name="TextBox 5">
            <a:extLst>
              <a:ext uri="{FF2B5EF4-FFF2-40B4-BE49-F238E27FC236}">
                <a16:creationId xmlns:a16="http://schemas.microsoft.com/office/drawing/2014/main" id="{A48EED75-CAE2-4CE9-8DEF-CF77722B6015}"/>
              </a:ext>
            </a:extLst>
          </p:cNvPr>
          <p:cNvSpPr txBox="1"/>
          <p:nvPr/>
        </p:nvSpPr>
        <p:spPr>
          <a:xfrm>
            <a:off x="0" y="6488667"/>
            <a:ext cx="9144000" cy="369332"/>
          </a:xfrm>
          <a:prstGeom prst="rect">
            <a:avLst/>
          </a:prstGeom>
          <a:noFill/>
        </p:spPr>
        <p:txBody>
          <a:bodyPr wrap="square" rtlCol="0">
            <a:spAutoFit/>
          </a:bodyPr>
          <a:lstStyle/>
          <a:p>
            <a:pPr lvl="0">
              <a:defRPr/>
            </a:pPr>
            <a:r>
              <a:rPr lang="en-US" dirty="0">
                <a:solidFill>
                  <a:prstClr val="black"/>
                </a:solidFill>
              </a:rPr>
              <a:t>Schreiner, Thomas R. – </a:t>
            </a:r>
            <a:r>
              <a:rPr lang="en-US" i="1" dirty="0">
                <a:solidFill>
                  <a:prstClr val="black"/>
                </a:solidFill>
              </a:rPr>
              <a:t>Evangelical Biblical Theology Commentary - Hebrews</a:t>
            </a:r>
            <a:r>
              <a:rPr lang="en-US" dirty="0">
                <a:solidFill>
                  <a:prstClr val="black"/>
                </a:solidFill>
              </a:rPr>
              <a:t>; p. 237</a:t>
            </a:r>
          </a:p>
        </p:txBody>
      </p:sp>
    </p:spTree>
    <p:extLst>
      <p:ext uri="{BB962C8B-B14F-4D97-AF65-F5344CB8AC3E}">
        <p14:creationId xmlns:p14="http://schemas.microsoft.com/office/powerpoint/2010/main" val="579756915"/>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3" end="3"/>
                                            </p:txEl>
                                          </p:spTgt>
                                        </p:tgtEl>
                                        <p:attrNameLst>
                                          <p:attrName>style.visibility</p:attrName>
                                        </p:attrNameLst>
                                      </p:cBhvr>
                                      <p:to>
                                        <p:strVal val="visible"/>
                                      </p:to>
                                    </p:set>
                                    <p:anim calcmode="lin" valueType="num">
                                      <p:cBhvr>
                                        <p:cTn id="21"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5">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5">
                                            <p:txEl>
                                              <p:pRg st="4" end="4"/>
                                            </p:txEl>
                                          </p:spTgt>
                                        </p:tgtEl>
                                        <p:attrNameLst>
                                          <p:attrName>style.visibility</p:attrName>
                                        </p:attrNameLst>
                                      </p:cBhvr>
                                      <p:to>
                                        <p:strVal val="visible"/>
                                      </p:to>
                                    </p:set>
                                    <p:anim calcmode="lin" valueType="num">
                                      <p:cBhvr>
                                        <p:cTn id="28" dur="500" fill="hold"/>
                                        <p:tgtEl>
                                          <p:spTgt spid="5">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5">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5">
                                            <p:txEl>
                                              <p:pRg st="4" end="4"/>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5">
                                            <p:txEl>
                                              <p:pRg st="5" end="5"/>
                                            </p:txEl>
                                          </p:spTgt>
                                        </p:tgtEl>
                                        <p:attrNameLst>
                                          <p:attrName>style.visibility</p:attrName>
                                        </p:attrNameLst>
                                      </p:cBhvr>
                                      <p:to>
                                        <p:strVal val="visible"/>
                                      </p:to>
                                    </p:set>
                                    <p:anim calcmode="lin" valueType="num">
                                      <p:cBhvr>
                                        <p:cTn id="35" dur="500" fill="hold"/>
                                        <p:tgtEl>
                                          <p:spTgt spid="5">
                                            <p:txEl>
                                              <p:pRg st="5" end="5"/>
                                            </p:txEl>
                                          </p:spTgt>
                                        </p:tgtEl>
                                        <p:attrNameLst>
                                          <p:attrName>ppt_w</p:attrName>
                                        </p:attrNameLst>
                                      </p:cBhvr>
                                      <p:tavLst>
                                        <p:tav tm="0">
                                          <p:val>
                                            <p:fltVal val="0"/>
                                          </p:val>
                                        </p:tav>
                                        <p:tav tm="100000">
                                          <p:val>
                                            <p:strVal val="#ppt_w"/>
                                          </p:val>
                                        </p:tav>
                                      </p:tavLst>
                                    </p:anim>
                                    <p:anim calcmode="lin" valueType="num">
                                      <p:cBhvr>
                                        <p:cTn id="36" dur="500" fill="hold"/>
                                        <p:tgtEl>
                                          <p:spTgt spid="5">
                                            <p:txEl>
                                              <p:pRg st="5" end="5"/>
                                            </p:txEl>
                                          </p:spTgt>
                                        </p:tgtEl>
                                        <p:attrNameLst>
                                          <p:attrName>ppt_h</p:attrName>
                                        </p:attrNameLst>
                                      </p:cBhvr>
                                      <p:tavLst>
                                        <p:tav tm="0">
                                          <p:val>
                                            <p:fltVal val="0"/>
                                          </p:val>
                                        </p:tav>
                                        <p:tav tm="100000">
                                          <p:val>
                                            <p:strVal val="#ppt_h"/>
                                          </p:val>
                                        </p:tav>
                                      </p:tavLst>
                                    </p:anim>
                                    <p:animEffect transition="in" filter="fade">
                                      <p:cBhvr>
                                        <p:cTn id="37" dur="500"/>
                                        <p:tgtEl>
                                          <p:spTgt spid="5">
                                            <p:txEl>
                                              <p:pRg st="5" end="5"/>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53" presetClass="entr" presetSubtype="16" fill="hold" nodeType="clickEffect">
                                  <p:stCondLst>
                                    <p:cond delay="0"/>
                                  </p:stCondLst>
                                  <p:childTnLst>
                                    <p:set>
                                      <p:cBhvr>
                                        <p:cTn id="41" dur="1" fill="hold">
                                          <p:stCondLst>
                                            <p:cond delay="0"/>
                                          </p:stCondLst>
                                        </p:cTn>
                                        <p:tgtEl>
                                          <p:spTgt spid="5">
                                            <p:txEl>
                                              <p:pRg st="6" end="6"/>
                                            </p:txEl>
                                          </p:spTgt>
                                        </p:tgtEl>
                                        <p:attrNameLst>
                                          <p:attrName>style.visibility</p:attrName>
                                        </p:attrNameLst>
                                      </p:cBhvr>
                                      <p:to>
                                        <p:strVal val="visible"/>
                                      </p:to>
                                    </p:set>
                                    <p:anim calcmode="lin" valueType="num">
                                      <p:cBhvr>
                                        <p:cTn id="42" dur="500" fill="hold"/>
                                        <p:tgtEl>
                                          <p:spTgt spid="5">
                                            <p:txEl>
                                              <p:pRg st="6" end="6"/>
                                            </p:txEl>
                                          </p:spTgt>
                                        </p:tgtEl>
                                        <p:attrNameLst>
                                          <p:attrName>ppt_w</p:attrName>
                                        </p:attrNameLst>
                                      </p:cBhvr>
                                      <p:tavLst>
                                        <p:tav tm="0">
                                          <p:val>
                                            <p:fltVal val="0"/>
                                          </p:val>
                                        </p:tav>
                                        <p:tav tm="100000">
                                          <p:val>
                                            <p:strVal val="#ppt_w"/>
                                          </p:val>
                                        </p:tav>
                                      </p:tavLst>
                                    </p:anim>
                                    <p:anim calcmode="lin" valueType="num">
                                      <p:cBhvr>
                                        <p:cTn id="43" dur="500" fill="hold"/>
                                        <p:tgtEl>
                                          <p:spTgt spid="5">
                                            <p:txEl>
                                              <p:pRg st="6" end="6"/>
                                            </p:txEl>
                                          </p:spTgt>
                                        </p:tgtEl>
                                        <p:attrNameLst>
                                          <p:attrName>ppt_h</p:attrName>
                                        </p:attrNameLst>
                                      </p:cBhvr>
                                      <p:tavLst>
                                        <p:tav tm="0">
                                          <p:val>
                                            <p:fltVal val="0"/>
                                          </p:val>
                                        </p:tav>
                                        <p:tav tm="100000">
                                          <p:val>
                                            <p:strVal val="#ppt_h"/>
                                          </p:val>
                                        </p:tav>
                                      </p:tavLst>
                                    </p:anim>
                                    <p:animEffect transition="in" filter="fade">
                                      <p:cBhvr>
                                        <p:cTn id="44" dur="500"/>
                                        <p:tgtEl>
                                          <p:spTgt spid="5">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0" y="-1"/>
            <a:ext cx="9195018" cy="1253867"/>
          </a:xfrm>
          <a:solidFill>
            <a:schemeClr val="bg1"/>
          </a:solidFill>
          <a:ln w="25400">
            <a:solidFill>
              <a:srgbClr val="000099"/>
            </a:solidFill>
          </a:ln>
        </p:spPr>
        <p:txBody>
          <a:bodyPr/>
          <a:lstStyle/>
          <a:p>
            <a:pPr marL="173038" marR="0" lvl="0" indent="0" algn="l" defTabSz="914400" rtl="0" eaLnBrk="1" fontAlgn="auto" latinLnBrk="0" hangingPunct="1">
              <a:lnSpc>
                <a:spcPct val="90000"/>
              </a:lnSpc>
              <a:spcBef>
                <a:spcPts val="1000"/>
              </a:spcBef>
              <a:spcAft>
                <a:spcPts val="0"/>
              </a:spcAft>
              <a:buClr>
                <a:srgbClr val="000099"/>
              </a:buClr>
              <a:buSzTx/>
              <a:buFont typeface="Arial" panose="020B0604020202020204" pitchFamily="34" charset="0"/>
              <a:buNone/>
              <a:tabLst>
                <a:tab pos="400050" algn="l"/>
              </a:tabLst>
              <a:defRPr/>
            </a:pPr>
            <a:r>
              <a:rPr kumimoji="0" lang="en-US" sz="2800" b="0" i="0" u="none" strike="noStrike" kern="1200" cap="none" spc="0" normalizeH="0" baseline="30000" noProof="0" dirty="0">
                <a:ln>
                  <a:noFill/>
                </a:ln>
                <a:solidFill>
                  <a:prstClr val="black"/>
                </a:solidFill>
                <a:effectLst/>
                <a:uLnTx/>
                <a:uFillTx/>
                <a:latin typeface="Candara" panose="020E0502030303020204" pitchFamily="34" charset="0"/>
                <a:ea typeface="Cambria" panose="02040503050406030204" pitchFamily="18" charset="0"/>
                <a:cs typeface="+mn-cs"/>
              </a:rPr>
              <a:t>28</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For the law appoints men in their weakness as high priests, but the word of the oath, which came later than the law, appoints a Son who has been made perfect forever.</a:t>
            </a:r>
            <a:endParaRPr kumimoji="0" lang="en-US" sz="2800" b="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n-cs"/>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243317" y="1377487"/>
            <a:ext cx="8704460" cy="5188140"/>
          </a:xfrm>
        </p:spPr>
        <p:txBody>
          <a:bodyPr>
            <a:normAutofit lnSpcReduction="10000"/>
          </a:bodyPr>
          <a:lstStyle/>
          <a:p>
            <a:r>
              <a:rPr lang="en-US" dirty="0"/>
              <a:t>“</a:t>
            </a:r>
            <a:r>
              <a:rPr kumimoji="0" lang="en-US" sz="32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For the </a:t>
            </a:r>
            <a:r>
              <a:rPr kumimoji="0" lang="en-US" sz="3200" b="1"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law</a:t>
            </a:r>
            <a:r>
              <a:rPr kumimoji="0" lang="en-US" sz="32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a:t>
            </a:r>
            <a:r>
              <a:rPr lang="en-US" dirty="0"/>
              <a:t>” That is, the Mosaic law, the law covenant. “</a:t>
            </a:r>
            <a:r>
              <a:rPr kumimoji="0" lang="en-US" sz="32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…appoints men in their weakness as high priests…</a:t>
            </a:r>
            <a:r>
              <a:rPr lang="en-US" dirty="0"/>
              <a:t>” </a:t>
            </a:r>
          </a:p>
          <a:p>
            <a:r>
              <a:rPr lang="en-US" dirty="0"/>
              <a:t>They sin, and then they die. They sin, and then they die. They sin, and then they die. </a:t>
            </a:r>
          </a:p>
          <a:p>
            <a:r>
              <a:rPr lang="en-US" dirty="0"/>
              <a:t>“</a:t>
            </a:r>
            <a:r>
              <a:rPr kumimoji="0" lang="en-US" sz="32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…but the </a:t>
            </a:r>
            <a:r>
              <a:rPr kumimoji="0" lang="en-US" sz="3200" b="1"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word of the oath</a:t>
            </a:r>
            <a:r>
              <a:rPr kumimoji="0" lang="en-US" sz="32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a:t>
            </a:r>
            <a:r>
              <a:rPr lang="en-US" dirty="0"/>
              <a:t>” The oath of Psalm 110. “</a:t>
            </a:r>
            <a:r>
              <a:rPr kumimoji="0" lang="en-US" sz="32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…which came later than the law…</a:t>
            </a:r>
            <a:r>
              <a:rPr lang="en-US" dirty="0"/>
              <a:t>” </a:t>
            </a:r>
          </a:p>
          <a:p>
            <a:r>
              <a:rPr lang="en-US" dirty="0"/>
              <a:t>Notice that salvation-historical understanding. It came </a:t>
            </a:r>
            <a:r>
              <a:rPr lang="en-US" b="1" i="1" dirty="0"/>
              <a:t>after</a:t>
            </a:r>
            <a:r>
              <a:rPr lang="en-US" dirty="0"/>
              <a:t> the law. That’s why it takes </a:t>
            </a:r>
            <a:r>
              <a:rPr lang="en-US" b="1" i="1" dirty="0"/>
              <a:t>precedence</a:t>
            </a:r>
            <a:r>
              <a:rPr lang="en-US" dirty="0"/>
              <a:t> over the law and  renders it </a:t>
            </a:r>
            <a:r>
              <a:rPr lang="en-US" b="1" i="1" dirty="0"/>
              <a:t>obsolete</a:t>
            </a:r>
            <a:r>
              <a:rPr lang="en-US" dirty="0"/>
              <a:t>: It came </a:t>
            </a:r>
            <a:r>
              <a:rPr lang="en-US" b="1" i="1" dirty="0"/>
              <a:t>after</a:t>
            </a:r>
            <a:r>
              <a:rPr lang="en-US" dirty="0"/>
              <a:t> the law. </a:t>
            </a:r>
          </a:p>
        </p:txBody>
      </p:sp>
      <p:sp>
        <p:nvSpPr>
          <p:cNvPr id="6" name="TextBox 5">
            <a:extLst>
              <a:ext uri="{FF2B5EF4-FFF2-40B4-BE49-F238E27FC236}">
                <a16:creationId xmlns:a16="http://schemas.microsoft.com/office/drawing/2014/main" id="{A48EED75-CAE2-4CE9-8DEF-CF77722B6015}"/>
              </a:ext>
            </a:extLst>
          </p:cNvPr>
          <p:cNvSpPr txBox="1"/>
          <p:nvPr/>
        </p:nvSpPr>
        <p:spPr>
          <a:xfrm>
            <a:off x="0" y="6488667"/>
            <a:ext cx="9144000"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DA Carson – </a:t>
            </a:r>
            <a:r>
              <a:rPr kumimoji="0" lang="en-US" sz="1800" b="0" i="1" u="none" strike="noStrike" kern="1200" cap="none" spc="0" normalizeH="0" baseline="0" noProof="0" dirty="0">
                <a:ln>
                  <a:noFill/>
                </a:ln>
                <a:solidFill>
                  <a:prstClr val="black"/>
                </a:solidFill>
                <a:effectLst/>
                <a:uLnTx/>
                <a:uFillTx/>
                <a:latin typeface="Calibri" panose="020F0502020204030204"/>
                <a:ea typeface="+mn-ea"/>
                <a:cs typeface="+mn-cs"/>
              </a:rPr>
              <a:t>Jesus is Better – Six Studies in Hebrews </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(2002)</a:t>
            </a:r>
          </a:p>
        </p:txBody>
      </p:sp>
    </p:spTree>
    <p:extLst>
      <p:ext uri="{BB962C8B-B14F-4D97-AF65-F5344CB8AC3E}">
        <p14:creationId xmlns:p14="http://schemas.microsoft.com/office/powerpoint/2010/main" val="2011464199"/>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3" end="3"/>
                                            </p:txEl>
                                          </p:spTgt>
                                        </p:tgtEl>
                                        <p:attrNameLst>
                                          <p:attrName>style.visibility</p:attrName>
                                        </p:attrNameLst>
                                      </p:cBhvr>
                                      <p:to>
                                        <p:strVal val="visible"/>
                                      </p:to>
                                    </p:set>
                                    <p:anim calcmode="lin" valueType="num">
                                      <p:cBhvr>
                                        <p:cTn id="21"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0" y="-1"/>
            <a:ext cx="9195018" cy="1253867"/>
          </a:xfrm>
          <a:solidFill>
            <a:schemeClr val="bg1"/>
          </a:solidFill>
          <a:ln w="25400">
            <a:solidFill>
              <a:srgbClr val="000099"/>
            </a:solidFill>
          </a:ln>
        </p:spPr>
        <p:txBody>
          <a:bodyPr/>
          <a:lstStyle/>
          <a:p>
            <a:pPr marL="173038" marR="0" lvl="0" indent="0" algn="l" defTabSz="914400" rtl="0" eaLnBrk="1" fontAlgn="auto" latinLnBrk="0" hangingPunct="1">
              <a:lnSpc>
                <a:spcPct val="90000"/>
              </a:lnSpc>
              <a:spcBef>
                <a:spcPts val="1000"/>
              </a:spcBef>
              <a:spcAft>
                <a:spcPts val="0"/>
              </a:spcAft>
              <a:buClr>
                <a:srgbClr val="000099"/>
              </a:buClr>
              <a:buSzTx/>
              <a:buFont typeface="Arial" panose="020B0604020202020204" pitchFamily="34" charset="0"/>
              <a:buNone/>
              <a:tabLst>
                <a:tab pos="400050" algn="l"/>
              </a:tabLst>
              <a:defRPr/>
            </a:pPr>
            <a:r>
              <a:rPr kumimoji="0" lang="en-US" sz="2800" b="0" i="0" u="none" strike="noStrike" kern="1200" cap="none" spc="0" normalizeH="0" baseline="30000" noProof="0" dirty="0">
                <a:ln>
                  <a:noFill/>
                </a:ln>
                <a:solidFill>
                  <a:prstClr val="black"/>
                </a:solidFill>
                <a:effectLst/>
                <a:uLnTx/>
                <a:uFillTx/>
                <a:latin typeface="Candara" panose="020E0502030303020204" pitchFamily="34" charset="0"/>
                <a:ea typeface="Cambria" panose="02040503050406030204" pitchFamily="18" charset="0"/>
                <a:cs typeface="+mn-cs"/>
              </a:rPr>
              <a:t>28</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For the law appoints men in their weakness as high priests, but the word of the oath, which came later than the law, appoints a Son who has been made perfect forever.</a:t>
            </a:r>
            <a:endParaRPr kumimoji="0" lang="en-US" sz="2800" b="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n-cs"/>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243317" y="1385335"/>
            <a:ext cx="8704460" cy="5180291"/>
          </a:xfrm>
        </p:spPr>
        <p:txBody>
          <a:bodyPr>
            <a:normAutofit/>
          </a:bodyPr>
          <a:lstStyle/>
          <a:p>
            <a:r>
              <a:rPr lang="en-US" dirty="0"/>
              <a:t>“</a:t>
            </a:r>
            <a:r>
              <a:rPr lang="en-US" i="1" dirty="0">
                <a:solidFill>
                  <a:srgbClr val="000099"/>
                </a:solidFill>
                <a:latin typeface="Cambria" panose="02040503050406030204" pitchFamily="18" charset="0"/>
                <a:ea typeface="Cambria" panose="02040503050406030204" pitchFamily="18" charset="0"/>
              </a:rPr>
              <a:t>the word of the oath… </a:t>
            </a:r>
            <a:r>
              <a:rPr kumimoji="0" lang="en-US" sz="32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appoints a </a:t>
            </a:r>
            <a:r>
              <a:rPr kumimoji="0" lang="en-US" sz="3200" b="1"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Son</a:t>
            </a:r>
            <a:r>
              <a:rPr kumimoji="0" lang="en-US" sz="32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a:t>
            </a:r>
            <a:r>
              <a:rPr lang="en-US" dirty="0"/>
              <a:t>” The son </a:t>
            </a:r>
            <a:r>
              <a:rPr lang="en-US" b="1" i="1" dirty="0"/>
              <a:t>par excellence</a:t>
            </a:r>
            <a:r>
              <a:rPr lang="en-US" dirty="0"/>
              <a:t>. So David was a son, but </a:t>
            </a:r>
            <a:r>
              <a:rPr lang="en-US" b="1" i="1" dirty="0"/>
              <a:t>this</a:t>
            </a:r>
            <a:r>
              <a:rPr lang="en-US" dirty="0"/>
              <a:t> is the son par excellence. </a:t>
            </a:r>
          </a:p>
          <a:p>
            <a:r>
              <a:rPr lang="en-US" dirty="0"/>
              <a:t>“</a:t>
            </a:r>
            <a:r>
              <a:rPr kumimoji="0" lang="en-US" sz="32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…who has been made perfect…</a:t>
            </a:r>
            <a:r>
              <a:rPr lang="en-US" dirty="0"/>
              <a:t>” That is, perfect in his priestly function. “</a:t>
            </a:r>
            <a:r>
              <a:rPr kumimoji="0" lang="en-US" sz="32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…forever</a:t>
            </a:r>
            <a:r>
              <a:rPr lang="en-US" dirty="0"/>
              <a:t>.” </a:t>
            </a:r>
          </a:p>
          <a:p>
            <a:r>
              <a:rPr lang="en-US" dirty="0"/>
              <a:t>That is why you and I, knowing something of the sinfulness of sin in our own lives, the way it comes back and sneaks up on us again and again and again, can go to bed and sleep at night.</a:t>
            </a:r>
          </a:p>
        </p:txBody>
      </p:sp>
      <p:sp>
        <p:nvSpPr>
          <p:cNvPr id="6" name="TextBox 5">
            <a:extLst>
              <a:ext uri="{FF2B5EF4-FFF2-40B4-BE49-F238E27FC236}">
                <a16:creationId xmlns:a16="http://schemas.microsoft.com/office/drawing/2014/main" id="{A48EED75-CAE2-4CE9-8DEF-CF77722B6015}"/>
              </a:ext>
            </a:extLst>
          </p:cNvPr>
          <p:cNvSpPr txBox="1"/>
          <p:nvPr/>
        </p:nvSpPr>
        <p:spPr>
          <a:xfrm>
            <a:off x="0" y="6488667"/>
            <a:ext cx="9144000"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DA Carson – </a:t>
            </a:r>
            <a:r>
              <a:rPr kumimoji="0" lang="en-US" sz="1800" b="0" i="1" u="none" strike="noStrike" kern="1200" cap="none" spc="0" normalizeH="0" baseline="0" noProof="0" dirty="0">
                <a:ln>
                  <a:noFill/>
                </a:ln>
                <a:solidFill>
                  <a:prstClr val="black"/>
                </a:solidFill>
                <a:effectLst/>
                <a:uLnTx/>
                <a:uFillTx/>
                <a:latin typeface="Calibri" panose="020F0502020204030204"/>
                <a:ea typeface="+mn-ea"/>
                <a:cs typeface="+mn-cs"/>
              </a:rPr>
              <a:t>Jesus is Better – Six Studies in Hebrews </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(2002)</a:t>
            </a:r>
          </a:p>
        </p:txBody>
      </p:sp>
    </p:spTree>
    <p:extLst>
      <p:ext uri="{BB962C8B-B14F-4D97-AF65-F5344CB8AC3E}">
        <p14:creationId xmlns:p14="http://schemas.microsoft.com/office/powerpoint/2010/main" val="1433427523"/>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2">
                <a:lumMod val="5000"/>
                <a:lumOff val="95000"/>
              </a:schemeClr>
            </a:gs>
            <a:gs pos="74000">
              <a:schemeClr val="accent2">
                <a:lumMod val="45000"/>
                <a:lumOff val="55000"/>
              </a:schemeClr>
            </a:gs>
            <a:gs pos="83000">
              <a:schemeClr val="accent2">
                <a:lumMod val="45000"/>
                <a:lumOff val="55000"/>
              </a:schemeClr>
            </a:gs>
            <a:gs pos="100000">
              <a:schemeClr val="accent2">
                <a:lumMod val="30000"/>
                <a:lumOff val="70000"/>
              </a:schemeClr>
            </a:gs>
          </a:gsLst>
          <a:lin ang="5400000" scaled="1"/>
          <a:tileRect/>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836E2E-821D-4771-8C70-279ED1F63548}"/>
              </a:ext>
            </a:extLst>
          </p:cNvPr>
          <p:cNvSpPr>
            <a:spLocks noGrp="1"/>
          </p:cNvSpPr>
          <p:nvPr>
            <p:ph type="title"/>
          </p:nvPr>
        </p:nvSpPr>
        <p:spPr>
          <a:xfrm>
            <a:off x="0" y="-1"/>
            <a:ext cx="9144000" cy="1518767"/>
          </a:xfrm>
        </p:spPr>
        <p:txBody>
          <a:bodyPr/>
          <a:lstStyle/>
          <a:p>
            <a:r>
              <a:rPr lang="en-US" sz="6000" dirty="0"/>
              <a:t>Outline of Hebrews</a:t>
            </a:r>
            <a:br>
              <a:rPr lang="en-US" sz="6000" dirty="0"/>
            </a:br>
            <a:r>
              <a:rPr lang="en-US" sz="4400" dirty="0"/>
              <a:t>“Jesus is Better”</a:t>
            </a:r>
            <a:endParaRPr lang="en-US" sz="6000" dirty="0"/>
          </a:p>
        </p:txBody>
      </p:sp>
      <p:sp>
        <p:nvSpPr>
          <p:cNvPr id="3" name="Content Placeholder 2">
            <a:extLst>
              <a:ext uri="{FF2B5EF4-FFF2-40B4-BE49-F238E27FC236}">
                <a16:creationId xmlns:a16="http://schemas.microsoft.com/office/drawing/2014/main" id="{00BF05AE-4878-436B-B491-82AAA3CC0985}"/>
              </a:ext>
            </a:extLst>
          </p:cNvPr>
          <p:cNvSpPr>
            <a:spLocks noGrp="1"/>
          </p:cNvSpPr>
          <p:nvPr>
            <p:ph idx="1"/>
          </p:nvPr>
        </p:nvSpPr>
        <p:spPr>
          <a:xfrm>
            <a:off x="154092" y="1593332"/>
            <a:ext cx="8835816" cy="5264668"/>
          </a:xfrm>
        </p:spPr>
        <p:txBody>
          <a:bodyPr>
            <a:normAutofit/>
          </a:bodyPr>
          <a:lstStyle/>
          <a:p>
            <a:pPr marL="571500" indent="-571500">
              <a:buFont typeface="+mj-lt"/>
              <a:buAutoNum type="romanUcPeriod"/>
            </a:pPr>
            <a:r>
              <a:rPr lang="en-US" sz="3500" b="1" dirty="0">
                <a:solidFill>
                  <a:schemeClr val="tx1">
                    <a:lumMod val="50000"/>
                    <a:lumOff val="50000"/>
                  </a:schemeClr>
                </a:solidFill>
              </a:rPr>
              <a:t>Jesus Is Better Than the OT Prophets (1:1-4)</a:t>
            </a:r>
          </a:p>
          <a:p>
            <a:pPr marL="571500" indent="-571500">
              <a:buFont typeface="+mj-lt"/>
              <a:buAutoNum type="romanUcPeriod"/>
            </a:pPr>
            <a:r>
              <a:rPr lang="en-US" sz="3500" b="1" dirty="0">
                <a:solidFill>
                  <a:schemeClr val="tx1">
                    <a:lumMod val="50000"/>
                    <a:lumOff val="50000"/>
                  </a:schemeClr>
                </a:solidFill>
              </a:rPr>
              <a:t>Jesus Is Better Than the Angels (1:5-2:18)</a:t>
            </a:r>
          </a:p>
          <a:p>
            <a:pPr marL="571500" indent="-571500">
              <a:buFont typeface="+mj-lt"/>
              <a:buAutoNum type="romanUcPeriod" startAt="3"/>
            </a:pPr>
            <a:r>
              <a:rPr lang="en-US" sz="3500" b="1" dirty="0">
                <a:solidFill>
                  <a:schemeClr val="tx1">
                    <a:lumMod val="50000"/>
                    <a:lumOff val="50000"/>
                  </a:schemeClr>
                </a:solidFill>
              </a:rPr>
              <a:t>Jesus Is Better Than Moses (3:1-4:13)</a:t>
            </a:r>
          </a:p>
          <a:p>
            <a:pPr marL="571500" indent="-571500">
              <a:buFont typeface="+mj-lt"/>
              <a:buAutoNum type="romanUcPeriod" startAt="4"/>
            </a:pPr>
            <a:r>
              <a:rPr lang="en-US" sz="3500" b="1" dirty="0"/>
              <a:t>Jesus’ Priesthood Is Better Than the Levitical Priesthood (4:14-10:18)</a:t>
            </a:r>
          </a:p>
        </p:txBody>
      </p:sp>
    </p:spTree>
    <p:extLst>
      <p:ext uri="{BB962C8B-B14F-4D97-AF65-F5344CB8AC3E}">
        <p14:creationId xmlns:p14="http://schemas.microsoft.com/office/powerpoint/2010/main" val="2758484761"/>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2">
                <a:lumMod val="5000"/>
                <a:lumOff val="95000"/>
              </a:schemeClr>
            </a:gs>
            <a:gs pos="74000">
              <a:schemeClr val="accent2">
                <a:lumMod val="45000"/>
                <a:lumOff val="55000"/>
              </a:schemeClr>
            </a:gs>
            <a:gs pos="83000">
              <a:schemeClr val="accent2">
                <a:lumMod val="45000"/>
                <a:lumOff val="55000"/>
              </a:schemeClr>
            </a:gs>
            <a:gs pos="100000">
              <a:schemeClr val="accent2">
                <a:lumMod val="30000"/>
                <a:lumOff val="70000"/>
              </a:schemeClr>
            </a:gs>
          </a:gsLst>
          <a:lin ang="5400000" scaled="1"/>
          <a:tileRect/>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836E2E-821D-4771-8C70-279ED1F63548}"/>
              </a:ext>
            </a:extLst>
          </p:cNvPr>
          <p:cNvSpPr>
            <a:spLocks noGrp="1"/>
          </p:cNvSpPr>
          <p:nvPr>
            <p:ph type="title"/>
          </p:nvPr>
        </p:nvSpPr>
        <p:spPr>
          <a:xfrm>
            <a:off x="0" y="0"/>
            <a:ext cx="9144000" cy="804516"/>
          </a:xfrm>
        </p:spPr>
        <p:txBody>
          <a:bodyPr/>
          <a:lstStyle/>
          <a:p>
            <a:r>
              <a:rPr lang="en-US" sz="6000" dirty="0"/>
              <a:t>Outline of Hebrews</a:t>
            </a:r>
          </a:p>
        </p:txBody>
      </p:sp>
      <p:sp>
        <p:nvSpPr>
          <p:cNvPr id="3" name="Content Placeholder 2">
            <a:extLst>
              <a:ext uri="{FF2B5EF4-FFF2-40B4-BE49-F238E27FC236}">
                <a16:creationId xmlns:a16="http://schemas.microsoft.com/office/drawing/2014/main" id="{00BF05AE-4878-436B-B491-82AAA3CC0985}"/>
              </a:ext>
            </a:extLst>
          </p:cNvPr>
          <p:cNvSpPr>
            <a:spLocks noGrp="1"/>
          </p:cNvSpPr>
          <p:nvPr>
            <p:ph idx="1"/>
          </p:nvPr>
        </p:nvSpPr>
        <p:spPr>
          <a:xfrm>
            <a:off x="302184" y="812366"/>
            <a:ext cx="8622046" cy="6053484"/>
          </a:xfrm>
        </p:spPr>
        <p:txBody>
          <a:bodyPr>
            <a:normAutofit/>
          </a:bodyPr>
          <a:lstStyle/>
          <a:p>
            <a:pPr marL="571500" indent="-571500">
              <a:buFont typeface="+mj-lt"/>
              <a:buAutoNum type="romanUcPeriod" startAt="4"/>
            </a:pPr>
            <a:r>
              <a:rPr lang="en-US" sz="3600" b="1" dirty="0"/>
              <a:t>Jesus’ Priesthood Is Better Than the Levitical Priesthood (4:14-10:18)</a:t>
            </a:r>
          </a:p>
          <a:p>
            <a:pPr marL="1028700" lvl="1" indent="-571500">
              <a:buFont typeface="+mj-lt"/>
              <a:buAutoNum type="alphaUcPeriod"/>
            </a:pPr>
            <a:r>
              <a:rPr lang="en-US" dirty="0">
                <a:solidFill>
                  <a:schemeClr val="tx1">
                    <a:lumMod val="50000"/>
                    <a:lumOff val="50000"/>
                  </a:schemeClr>
                </a:solidFill>
              </a:rPr>
              <a:t>Jesus Is a Compassionate But Sinless High Priest (4:14–16)</a:t>
            </a:r>
          </a:p>
          <a:p>
            <a:pPr marL="1028700" lvl="1" indent="-571500">
              <a:buFont typeface="+mj-lt"/>
              <a:buAutoNum type="alphaUcPeriod"/>
            </a:pPr>
            <a:r>
              <a:rPr lang="en-US" dirty="0">
                <a:solidFill>
                  <a:schemeClr val="tx1">
                    <a:lumMod val="50000"/>
                    <a:lumOff val="50000"/>
                  </a:schemeClr>
                </a:solidFill>
              </a:rPr>
              <a:t>Jesus Was Appointed By God to Be Our High Priest (5:1-10)</a:t>
            </a:r>
          </a:p>
          <a:p>
            <a:pPr marL="1028700" lvl="1" indent="-571500">
              <a:buFont typeface="+mj-lt"/>
              <a:buAutoNum type="alphaUcPeriod"/>
            </a:pPr>
            <a:r>
              <a:rPr lang="en-US" dirty="0">
                <a:solidFill>
                  <a:schemeClr val="tx1">
                    <a:lumMod val="50000"/>
                    <a:lumOff val="50000"/>
                  </a:schemeClr>
                </a:solidFill>
              </a:rPr>
              <a:t>Jesus Is Better – Don’t Apostatize (5:11-6:20)</a:t>
            </a:r>
          </a:p>
          <a:p>
            <a:pPr marL="1028700" lvl="1" indent="-571500">
              <a:buFont typeface="+mj-lt"/>
              <a:buAutoNum type="alphaUcPeriod"/>
            </a:pPr>
            <a:r>
              <a:rPr lang="en-US" dirty="0"/>
              <a:t>Jesus Is a Priest After the Order of Melchizedek (7:1-28)</a:t>
            </a:r>
          </a:p>
          <a:p>
            <a:pPr marL="1028700" lvl="1" indent="-571500">
              <a:buFont typeface="+mj-lt"/>
              <a:buAutoNum type="alphaUcPeriod"/>
            </a:pPr>
            <a:r>
              <a:rPr lang="en-US" dirty="0">
                <a:solidFill>
                  <a:schemeClr val="tx1">
                    <a:lumMod val="50000"/>
                    <a:lumOff val="50000"/>
                  </a:schemeClr>
                </a:solidFill>
              </a:rPr>
              <a:t>The New Covenant Mediated By Jesus Is Better than the Old Covenant (8:1-13)</a:t>
            </a:r>
          </a:p>
          <a:p>
            <a:pPr marL="1028700" lvl="1" indent="-571500">
              <a:buFont typeface="+mj-lt"/>
              <a:buAutoNum type="alphaUcPeriod"/>
            </a:pPr>
            <a:r>
              <a:rPr lang="en-US" dirty="0">
                <a:solidFill>
                  <a:schemeClr val="tx1">
                    <a:lumMod val="50000"/>
                    <a:lumOff val="50000"/>
                  </a:schemeClr>
                </a:solidFill>
              </a:rPr>
              <a:t>Jesus’ Sacrifice Is Better Than the Temple Sacrifices (9:1-10:18)</a:t>
            </a:r>
          </a:p>
        </p:txBody>
      </p:sp>
    </p:spTree>
    <p:extLst>
      <p:ext uri="{BB962C8B-B14F-4D97-AF65-F5344CB8AC3E}">
        <p14:creationId xmlns:p14="http://schemas.microsoft.com/office/powerpoint/2010/main" val="1671618724"/>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2">
                <a:lumMod val="5000"/>
                <a:lumOff val="95000"/>
              </a:schemeClr>
            </a:gs>
            <a:gs pos="74000">
              <a:schemeClr val="accent2">
                <a:lumMod val="45000"/>
                <a:lumOff val="55000"/>
              </a:schemeClr>
            </a:gs>
            <a:gs pos="83000">
              <a:schemeClr val="accent2">
                <a:lumMod val="45000"/>
                <a:lumOff val="55000"/>
              </a:schemeClr>
            </a:gs>
            <a:gs pos="100000">
              <a:schemeClr val="accent2">
                <a:lumMod val="30000"/>
                <a:lumOff val="70000"/>
              </a:schemeClr>
            </a:gs>
          </a:gsLst>
          <a:lin ang="5400000" scaled="1"/>
          <a:tileRect/>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836E2E-821D-4771-8C70-279ED1F63548}"/>
              </a:ext>
            </a:extLst>
          </p:cNvPr>
          <p:cNvSpPr>
            <a:spLocks noGrp="1"/>
          </p:cNvSpPr>
          <p:nvPr>
            <p:ph type="title"/>
          </p:nvPr>
        </p:nvSpPr>
        <p:spPr>
          <a:xfrm>
            <a:off x="0" y="0"/>
            <a:ext cx="9144000" cy="804516"/>
          </a:xfrm>
        </p:spPr>
        <p:txBody>
          <a:bodyPr/>
          <a:lstStyle/>
          <a:p>
            <a:r>
              <a:rPr lang="en-US" sz="6000" dirty="0"/>
              <a:t>Outline of Hebrews</a:t>
            </a:r>
          </a:p>
        </p:txBody>
      </p:sp>
      <p:sp>
        <p:nvSpPr>
          <p:cNvPr id="3" name="Content Placeholder 2">
            <a:extLst>
              <a:ext uri="{FF2B5EF4-FFF2-40B4-BE49-F238E27FC236}">
                <a16:creationId xmlns:a16="http://schemas.microsoft.com/office/drawing/2014/main" id="{00BF05AE-4878-436B-B491-82AAA3CC0985}"/>
              </a:ext>
            </a:extLst>
          </p:cNvPr>
          <p:cNvSpPr>
            <a:spLocks noGrp="1"/>
          </p:cNvSpPr>
          <p:nvPr>
            <p:ph idx="1"/>
          </p:nvPr>
        </p:nvSpPr>
        <p:spPr>
          <a:xfrm>
            <a:off x="482709" y="812366"/>
            <a:ext cx="8182506" cy="5776808"/>
          </a:xfrm>
        </p:spPr>
        <p:txBody>
          <a:bodyPr>
            <a:normAutofit lnSpcReduction="10000"/>
          </a:bodyPr>
          <a:lstStyle/>
          <a:p>
            <a:pPr marL="742950" indent="-742950">
              <a:buFont typeface="+mj-lt"/>
              <a:buAutoNum type="alphaUcPeriod" startAt="4"/>
            </a:pPr>
            <a:r>
              <a:rPr lang="en-US" sz="4000" b="1" dirty="0"/>
              <a:t>Jesus Is a Priest After the Order of Melchizedek (7:1-28)</a:t>
            </a:r>
          </a:p>
          <a:p>
            <a:pPr marL="1028700" lvl="1" indent="-571500">
              <a:buFont typeface="+mj-lt"/>
              <a:buAutoNum type="arabicPeriod"/>
            </a:pPr>
            <a:r>
              <a:rPr lang="en-US" sz="3600" dirty="0">
                <a:solidFill>
                  <a:schemeClr val="tx1">
                    <a:lumMod val="50000"/>
                    <a:lumOff val="50000"/>
                  </a:schemeClr>
                </a:solidFill>
              </a:rPr>
              <a:t>Melchizedek Is Superior to Levi </a:t>
            </a:r>
            <a:r>
              <a:rPr lang="en-US" sz="3600" b="1" dirty="0">
                <a:solidFill>
                  <a:schemeClr val="tx1">
                    <a:lumMod val="50000"/>
                    <a:lumOff val="50000"/>
                  </a:schemeClr>
                </a:solidFill>
              </a:rPr>
              <a:t>(7:1-10)</a:t>
            </a:r>
          </a:p>
          <a:p>
            <a:pPr marL="1028700" lvl="1" indent="-571500">
              <a:buFont typeface="+mj-lt"/>
              <a:buAutoNum type="arabicPeriod"/>
            </a:pPr>
            <a:r>
              <a:rPr lang="en-US" sz="3600" dirty="0">
                <a:solidFill>
                  <a:schemeClr val="tx1">
                    <a:lumMod val="50000"/>
                    <a:lumOff val="50000"/>
                  </a:schemeClr>
                </a:solidFill>
              </a:rPr>
              <a:t>The Obsolescence of the Levitical Priesthood and Mosaic Law </a:t>
            </a:r>
            <a:r>
              <a:rPr lang="en-US" sz="3600" b="1" dirty="0">
                <a:solidFill>
                  <a:schemeClr val="tx1">
                    <a:lumMod val="50000"/>
                    <a:lumOff val="50000"/>
                  </a:schemeClr>
                </a:solidFill>
              </a:rPr>
              <a:t>(7:11-16)</a:t>
            </a:r>
          </a:p>
          <a:p>
            <a:pPr marL="1028700" lvl="1" indent="-571500">
              <a:buFont typeface="+mj-lt"/>
              <a:buAutoNum type="arabicPeriod"/>
            </a:pPr>
            <a:r>
              <a:rPr lang="en-US" sz="3600" dirty="0">
                <a:solidFill>
                  <a:schemeClr val="tx1">
                    <a:lumMod val="50000"/>
                    <a:lumOff val="50000"/>
                  </a:schemeClr>
                </a:solidFill>
              </a:rPr>
              <a:t>The Stunning Announcement of Psalm 110 and It’s Implications </a:t>
            </a:r>
            <a:r>
              <a:rPr lang="en-US" sz="3600" b="1" dirty="0">
                <a:solidFill>
                  <a:schemeClr val="tx1">
                    <a:lumMod val="50000"/>
                    <a:lumOff val="50000"/>
                  </a:schemeClr>
                </a:solidFill>
              </a:rPr>
              <a:t>(7:17–22)</a:t>
            </a:r>
          </a:p>
          <a:p>
            <a:pPr marL="1028700" lvl="1" indent="-571500">
              <a:buFont typeface="+mj-lt"/>
              <a:buAutoNum type="arabicPeriod"/>
            </a:pPr>
            <a:r>
              <a:rPr lang="en-US" sz="3600" dirty="0"/>
              <a:t>Reflecting on the Implications of the Previous Sections </a:t>
            </a:r>
            <a:r>
              <a:rPr lang="en-US" sz="3600" b="1" dirty="0"/>
              <a:t>(7:23-28)</a:t>
            </a:r>
          </a:p>
        </p:txBody>
      </p:sp>
    </p:spTree>
    <p:extLst>
      <p:ext uri="{BB962C8B-B14F-4D97-AF65-F5344CB8AC3E}">
        <p14:creationId xmlns:p14="http://schemas.microsoft.com/office/powerpoint/2010/main" val="982077515"/>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DED62C-2914-437D-8989-084E79153785}"/>
              </a:ext>
            </a:extLst>
          </p:cNvPr>
          <p:cNvSpPr>
            <a:spLocks noGrp="1"/>
          </p:cNvSpPr>
          <p:nvPr>
            <p:ph type="title"/>
          </p:nvPr>
        </p:nvSpPr>
        <p:spPr>
          <a:xfrm>
            <a:off x="0" y="0"/>
            <a:ext cx="9144000" cy="788817"/>
          </a:xfrm>
        </p:spPr>
        <p:txBody>
          <a:bodyPr/>
          <a:lstStyle/>
          <a:p>
            <a:r>
              <a:rPr lang="en-US" sz="4000" dirty="0">
                <a:solidFill>
                  <a:srgbClr val="002060"/>
                </a:solidFill>
              </a:rPr>
              <a:t>Reflecting on the Implications (7:23-28)</a:t>
            </a:r>
          </a:p>
        </p:txBody>
      </p:sp>
      <p:sp>
        <p:nvSpPr>
          <p:cNvPr id="3" name="Content Placeholder 2">
            <a:extLst>
              <a:ext uri="{FF2B5EF4-FFF2-40B4-BE49-F238E27FC236}">
                <a16:creationId xmlns:a16="http://schemas.microsoft.com/office/drawing/2014/main" id="{155ABB83-AA25-4D93-BCCF-ECE34B7F1419}"/>
              </a:ext>
            </a:extLst>
          </p:cNvPr>
          <p:cNvSpPr>
            <a:spLocks noGrp="1"/>
          </p:cNvSpPr>
          <p:nvPr>
            <p:ph idx="1"/>
          </p:nvPr>
        </p:nvSpPr>
        <p:spPr>
          <a:xfrm>
            <a:off x="361051" y="871231"/>
            <a:ext cx="8398352" cy="5945563"/>
          </a:xfrm>
        </p:spPr>
        <p:txBody>
          <a:bodyPr>
            <a:normAutofit fontScale="92500" lnSpcReduction="20000"/>
          </a:bodyPr>
          <a:lstStyle/>
          <a:p>
            <a:pPr marL="0" indent="0">
              <a:buNone/>
            </a:pPr>
            <a:r>
              <a:rPr lang="en-US" baseline="30000" dirty="0">
                <a:latin typeface="Candara" panose="020E0502030303020204" pitchFamily="34" charset="0"/>
                <a:ea typeface="Cambria" panose="02040503050406030204" pitchFamily="18" charset="0"/>
              </a:rPr>
              <a:t>23</a:t>
            </a:r>
            <a:r>
              <a:rPr lang="en-US" i="1" dirty="0">
                <a:solidFill>
                  <a:srgbClr val="000099"/>
                </a:solidFill>
                <a:latin typeface="Cambria" panose="02040503050406030204" pitchFamily="18" charset="0"/>
                <a:ea typeface="Cambria" panose="02040503050406030204" pitchFamily="18" charset="0"/>
              </a:rPr>
              <a:t> The former priests were many in number, because they were prevented by death from continuing in office, </a:t>
            </a:r>
            <a:r>
              <a:rPr lang="en-US" baseline="30000" dirty="0">
                <a:latin typeface="Candara" panose="020E0502030303020204" pitchFamily="34" charset="0"/>
                <a:ea typeface="Cambria" panose="02040503050406030204" pitchFamily="18" charset="0"/>
              </a:rPr>
              <a:t>24</a:t>
            </a:r>
            <a:r>
              <a:rPr lang="en-US" i="1" dirty="0">
                <a:solidFill>
                  <a:srgbClr val="000099"/>
                </a:solidFill>
                <a:latin typeface="Cambria" panose="02040503050406030204" pitchFamily="18" charset="0"/>
                <a:ea typeface="Cambria" panose="02040503050406030204" pitchFamily="18" charset="0"/>
              </a:rPr>
              <a:t> but he holds his priesthood permanently, because he continues forever. </a:t>
            </a:r>
            <a:r>
              <a:rPr lang="en-US" baseline="30000" dirty="0">
                <a:latin typeface="Candara" panose="020E0502030303020204" pitchFamily="34" charset="0"/>
                <a:ea typeface="Cambria" panose="02040503050406030204" pitchFamily="18" charset="0"/>
              </a:rPr>
              <a:t>25</a:t>
            </a:r>
            <a:r>
              <a:rPr lang="en-US" i="1" dirty="0">
                <a:solidFill>
                  <a:srgbClr val="000099"/>
                </a:solidFill>
                <a:latin typeface="Cambria" panose="02040503050406030204" pitchFamily="18" charset="0"/>
                <a:ea typeface="Cambria" panose="02040503050406030204" pitchFamily="18" charset="0"/>
              </a:rPr>
              <a:t> Consequently, he is able to save to the uttermost those who draw near to God through him, since he always lives to make intercession for them. </a:t>
            </a:r>
            <a:r>
              <a:rPr lang="en-US" baseline="30000" dirty="0">
                <a:latin typeface="Candara" panose="020E0502030303020204" pitchFamily="34" charset="0"/>
                <a:ea typeface="Cambria" panose="02040503050406030204" pitchFamily="18" charset="0"/>
              </a:rPr>
              <a:t>26</a:t>
            </a:r>
            <a:r>
              <a:rPr lang="en-US" i="1" dirty="0">
                <a:solidFill>
                  <a:srgbClr val="000099"/>
                </a:solidFill>
                <a:latin typeface="Cambria" panose="02040503050406030204" pitchFamily="18" charset="0"/>
                <a:ea typeface="Cambria" panose="02040503050406030204" pitchFamily="18" charset="0"/>
              </a:rPr>
              <a:t> For it was indeed fitting that we should have such a high priest, holy, innocent, unstained, separated from sinners, and exalted above the heavens. </a:t>
            </a:r>
            <a:r>
              <a:rPr lang="en-US" baseline="30000" dirty="0">
                <a:latin typeface="Candara" panose="020E0502030303020204" pitchFamily="34" charset="0"/>
                <a:ea typeface="Cambria" panose="02040503050406030204" pitchFamily="18" charset="0"/>
              </a:rPr>
              <a:t>27</a:t>
            </a:r>
            <a:r>
              <a:rPr lang="en-US" i="1" dirty="0">
                <a:solidFill>
                  <a:srgbClr val="000099"/>
                </a:solidFill>
                <a:latin typeface="Cambria" panose="02040503050406030204" pitchFamily="18" charset="0"/>
                <a:ea typeface="Cambria" panose="02040503050406030204" pitchFamily="18" charset="0"/>
              </a:rPr>
              <a:t> He has no need, like those high priests, to offer sacrifices daily, first for his own sins and then for those of the people, since he did this once for all when he offered up himself. </a:t>
            </a:r>
            <a:r>
              <a:rPr lang="en-US" baseline="30000" dirty="0">
                <a:latin typeface="Candara" panose="020E0502030303020204" pitchFamily="34" charset="0"/>
                <a:ea typeface="Cambria" panose="02040503050406030204" pitchFamily="18" charset="0"/>
              </a:rPr>
              <a:t>28</a:t>
            </a:r>
            <a:r>
              <a:rPr lang="en-US" i="1" dirty="0">
                <a:solidFill>
                  <a:srgbClr val="000099"/>
                </a:solidFill>
                <a:latin typeface="Cambria" panose="02040503050406030204" pitchFamily="18" charset="0"/>
                <a:ea typeface="Cambria" panose="02040503050406030204" pitchFamily="18" charset="0"/>
              </a:rPr>
              <a:t> For the law appoints men in their weakness as high priests, but the word of the oath, which came later than the law, appoints a Son who has been made perfect forever.</a:t>
            </a:r>
          </a:p>
        </p:txBody>
      </p:sp>
    </p:spTree>
    <p:extLst>
      <p:ext uri="{BB962C8B-B14F-4D97-AF65-F5344CB8AC3E}">
        <p14:creationId xmlns:p14="http://schemas.microsoft.com/office/powerpoint/2010/main" val="3316590007"/>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0" y="-1"/>
            <a:ext cx="9195018" cy="1016438"/>
          </a:xfrm>
          <a:solidFill>
            <a:schemeClr val="bg1"/>
          </a:solidFill>
          <a:ln w="25400">
            <a:solidFill>
              <a:srgbClr val="000099"/>
            </a:solidFill>
          </a:ln>
        </p:spPr>
        <p:txBody>
          <a:bodyPr/>
          <a:lstStyle/>
          <a:p>
            <a:pPr marL="173038" marR="0" lvl="0" indent="0" algn="l" defTabSz="914400" rtl="0" eaLnBrk="1" fontAlgn="auto" latinLnBrk="0" hangingPunct="1">
              <a:lnSpc>
                <a:spcPct val="90000"/>
              </a:lnSpc>
              <a:spcBef>
                <a:spcPts val="1000"/>
              </a:spcBef>
              <a:spcAft>
                <a:spcPts val="0"/>
              </a:spcAft>
              <a:buClr>
                <a:srgbClr val="000099"/>
              </a:buClr>
              <a:buSzTx/>
              <a:buFont typeface="Arial" panose="020B0604020202020204" pitchFamily="34" charset="0"/>
              <a:buNone/>
              <a:tabLst>
                <a:tab pos="400050" algn="l"/>
              </a:tabLst>
              <a:defRPr/>
            </a:pPr>
            <a:r>
              <a:rPr kumimoji="0" lang="en-US" sz="2800" b="0" i="0" u="none" strike="noStrike" kern="1200" cap="none" spc="0" normalizeH="0" baseline="30000" noProof="0" dirty="0">
                <a:ln>
                  <a:noFill/>
                </a:ln>
                <a:solidFill>
                  <a:prstClr val="black"/>
                </a:solidFill>
                <a:effectLst/>
                <a:uLnTx/>
                <a:uFillTx/>
                <a:latin typeface="Candara" panose="020E0502030303020204" pitchFamily="34" charset="0"/>
                <a:ea typeface="Cambria" panose="02040503050406030204" pitchFamily="18" charset="0"/>
                <a:cs typeface="+mn-cs"/>
              </a:rPr>
              <a:t>23</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The former priests were many in number, because they were prevented by death from continuing in office</a:t>
            </a:r>
            <a:endParaRPr kumimoji="0" lang="en-US" sz="2800" b="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n-cs"/>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243317" y="1193037"/>
            <a:ext cx="8704460" cy="5372589"/>
          </a:xfrm>
        </p:spPr>
        <p:txBody>
          <a:bodyPr>
            <a:normAutofit lnSpcReduction="10000"/>
          </a:bodyPr>
          <a:lstStyle/>
          <a:p>
            <a:r>
              <a:rPr lang="en-US" dirty="0"/>
              <a:t>“</a:t>
            </a:r>
            <a:r>
              <a:rPr lang="en-US" i="1" dirty="0">
                <a:solidFill>
                  <a:srgbClr val="000099"/>
                </a:solidFill>
                <a:latin typeface="Cambria" panose="02040503050406030204" pitchFamily="18" charset="0"/>
                <a:ea typeface="Cambria" panose="02040503050406030204" pitchFamily="18" charset="0"/>
              </a:rPr>
              <a:t>The former priests </a:t>
            </a:r>
            <a:r>
              <a:rPr lang="en-US" dirty="0"/>
              <a:t>[the Levitical priests] </a:t>
            </a:r>
            <a:r>
              <a:rPr lang="en-US" i="1" dirty="0">
                <a:solidFill>
                  <a:srgbClr val="000099"/>
                </a:solidFill>
                <a:latin typeface="Cambria" panose="02040503050406030204" pitchFamily="18" charset="0"/>
                <a:ea typeface="Cambria" panose="02040503050406030204" pitchFamily="18" charset="0"/>
              </a:rPr>
              <a:t>were many in number</a:t>
            </a:r>
            <a:r>
              <a:rPr lang="en-US" dirty="0"/>
              <a:t> </a:t>
            </a:r>
            <a:r>
              <a:rPr lang="en-US" i="1" dirty="0">
                <a:solidFill>
                  <a:srgbClr val="000099"/>
                </a:solidFill>
                <a:latin typeface="Cambria" panose="02040503050406030204" pitchFamily="18" charset="0"/>
                <a:ea typeface="Cambria" panose="02040503050406030204" pitchFamily="18" charset="0"/>
              </a:rPr>
              <a:t>because they were prevented by death from continuing in office…</a:t>
            </a:r>
            <a:r>
              <a:rPr lang="en-US" dirty="0"/>
              <a:t>” </a:t>
            </a:r>
          </a:p>
          <a:p>
            <a:r>
              <a:rPr lang="en-US" dirty="0"/>
              <a:t>The author has already alluded to this idea earlier in the letter – the Levitical priesthood is an </a:t>
            </a:r>
            <a:r>
              <a:rPr lang="en-US" b="1" i="1" dirty="0"/>
              <a:t>inferior</a:t>
            </a:r>
            <a:r>
              <a:rPr lang="en-US" dirty="0"/>
              <a:t> priesthood because (first of all) the Levitical priests (like all human beings) are “</a:t>
            </a:r>
            <a:r>
              <a:rPr lang="en-US" i="1" dirty="0">
                <a:solidFill>
                  <a:srgbClr val="000099"/>
                </a:solidFill>
                <a:latin typeface="Cambria" panose="02040503050406030204" pitchFamily="18" charset="0"/>
                <a:ea typeface="Cambria" panose="02040503050406030204" pitchFamily="18" charset="0"/>
              </a:rPr>
              <a:t>mortal</a:t>
            </a:r>
            <a:r>
              <a:rPr lang="en-US" dirty="0"/>
              <a:t>”. (Heb 7:8) </a:t>
            </a:r>
          </a:p>
          <a:p>
            <a:r>
              <a:rPr lang="en-US" dirty="0"/>
              <a:t>There were </a:t>
            </a:r>
            <a:r>
              <a:rPr lang="en-US" b="1" i="1" dirty="0"/>
              <a:t>scores</a:t>
            </a:r>
            <a:r>
              <a:rPr lang="en-US" dirty="0"/>
              <a:t> of priests throughout Old Testament history, but </a:t>
            </a:r>
            <a:r>
              <a:rPr lang="en-US" b="1" i="1" dirty="0"/>
              <a:t>no</a:t>
            </a:r>
            <a:r>
              <a:rPr lang="en-US" dirty="0"/>
              <a:t> Levitical priest lasted more than a generation – each and every one </a:t>
            </a:r>
            <a:r>
              <a:rPr lang="en-US" b="1" i="1" dirty="0"/>
              <a:t>eventually died</a:t>
            </a:r>
            <a:r>
              <a:rPr lang="en-US" dirty="0"/>
              <a:t>.</a:t>
            </a:r>
          </a:p>
        </p:txBody>
      </p:sp>
      <p:sp>
        <p:nvSpPr>
          <p:cNvPr id="6" name="TextBox 5">
            <a:extLst>
              <a:ext uri="{FF2B5EF4-FFF2-40B4-BE49-F238E27FC236}">
                <a16:creationId xmlns:a16="http://schemas.microsoft.com/office/drawing/2014/main" id="{A48EED75-CAE2-4CE9-8DEF-CF77722B6015}"/>
              </a:ext>
            </a:extLst>
          </p:cNvPr>
          <p:cNvSpPr txBox="1"/>
          <p:nvPr/>
        </p:nvSpPr>
        <p:spPr>
          <a:xfrm>
            <a:off x="0" y="6488667"/>
            <a:ext cx="9144000" cy="369332"/>
          </a:xfrm>
          <a:prstGeom prst="rect">
            <a:avLst/>
          </a:prstGeom>
          <a:noFill/>
        </p:spPr>
        <p:txBody>
          <a:bodyPr wrap="square" rtlCol="0">
            <a:spAutoFit/>
          </a:bodyPr>
          <a:lstStyle/>
          <a:p>
            <a:pPr lvl="0">
              <a:defRPr/>
            </a:pPr>
            <a:r>
              <a:rPr lang="en-US" dirty="0">
                <a:solidFill>
                  <a:prstClr val="black"/>
                </a:solidFill>
              </a:rPr>
              <a:t>Schreiner, Thomas R. – </a:t>
            </a:r>
            <a:r>
              <a:rPr lang="en-US" i="1" dirty="0">
                <a:solidFill>
                  <a:prstClr val="black"/>
                </a:solidFill>
              </a:rPr>
              <a:t>Evangelical Biblical Theology Commentary - Hebrews</a:t>
            </a:r>
            <a:r>
              <a:rPr lang="en-US" dirty="0">
                <a:solidFill>
                  <a:prstClr val="black"/>
                </a:solidFill>
              </a:rPr>
              <a:t>; p. 232 </a:t>
            </a:r>
          </a:p>
        </p:txBody>
      </p:sp>
    </p:spTree>
    <p:extLst>
      <p:ext uri="{BB962C8B-B14F-4D97-AF65-F5344CB8AC3E}">
        <p14:creationId xmlns:p14="http://schemas.microsoft.com/office/powerpoint/2010/main" val="1382086139"/>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0" y="-2"/>
            <a:ext cx="9195018" cy="1106701"/>
          </a:xfrm>
          <a:solidFill>
            <a:schemeClr val="bg1"/>
          </a:solidFill>
          <a:ln w="25400">
            <a:solidFill>
              <a:srgbClr val="000099"/>
            </a:solidFill>
          </a:ln>
        </p:spPr>
        <p:txBody>
          <a:bodyPr/>
          <a:lstStyle/>
          <a:p>
            <a:pPr marL="173038" marR="0" lvl="0" indent="0" algn="l" defTabSz="914400" rtl="0" eaLnBrk="1" fontAlgn="auto" latinLnBrk="0" hangingPunct="1">
              <a:lnSpc>
                <a:spcPct val="90000"/>
              </a:lnSpc>
              <a:spcBef>
                <a:spcPts val="1000"/>
              </a:spcBef>
              <a:spcAft>
                <a:spcPts val="0"/>
              </a:spcAft>
              <a:buClr>
                <a:srgbClr val="000099"/>
              </a:buClr>
              <a:buSzTx/>
              <a:buFont typeface="Arial" panose="020B0604020202020204" pitchFamily="34" charset="0"/>
              <a:buNone/>
              <a:tabLst>
                <a:tab pos="400050" algn="l"/>
              </a:tabLst>
              <a:defRPr/>
            </a:pPr>
            <a:r>
              <a:rPr kumimoji="0" lang="en-US" sz="2800" b="0" i="0" u="none" strike="noStrike" kern="1200" cap="none" spc="0" normalizeH="0" baseline="30000" noProof="0" dirty="0">
                <a:ln>
                  <a:noFill/>
                </a:ln>
                <a:solidFill>
                  <a:prstClr val="black"/>
                </a:solidFill>
                <a:effectLst/>
                <a:uLnTx/>
                <a:uFillTx/>
                <a:latin typeface="Candara" panose="020E0502030303020204" pitchFamily="34" charset="0"/>
                <a:ea typeface="Cambria" panose="02040503050406030204" pitchFamily="18" charset="0"/>
                <a:cs typeface="+mn-cs"/>
              </a:rPr>
              <a:t>24</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but he holds his priesthood permanently, because he continues forever. </a:t>
            </a:r>
            <a:endParaRPr kumimoji="0" lang="en-US" sz="2800" b="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n-cs"/>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243317" y="1193037"/>
            <a:ext cx="8704460" cy="5372589"/>
          </a:xfrm>
        </p:spPr>
        <p:txBody>
          <a:bodyPr>
            <a:normAutofit/>
          </a:bodyPr>
          <a:lstStyle/>
          <a:p>
            <a:r>
              <a:rPr lang="en-US" dirty="0"/>
              <a:t>“</a:t>
            </a:r>
            <a:r>
              <a:rPr lang="en-US" i="1" dirty="0">
                <a:solidFill>
                  <a:srgbClr val="000099"/>
                </a:solidFill>
                <a:latin typeface="Cambria" panose="02040503050406030204" pitchFamily="18" charset="0"/>
                <a:ea typeface="Cambria" panose="02040503050406030204" pitchFamily="18" charset="0"/>
              </a:rPr>
              <a:t>…but he </a:t>
            </a:r>
            <a:r>
              <a:rPr lang="en-US" dirty="0"/>
              <a:t>[Jesus] </a:t>
            </a:r>
            <a:r>
              <a:rPr lang="en-US" i="1" dirty="0">
                <a:solidFill>
                  <a:srgbClr val="000099"/>
                </a:solidFill>
                <a:latin typeface="Cambria" panose="02040503050406030204" pitchFamily="18" charset="0"/>
                <a:ea typeface="Cambria" panose="02040503050406030204" pitchFamily="18" charset="0"/>
              </a:rPr>
              <a:t>holds </a:t>
            </a:r>
            <a:r>
              <a:rPr lang="en-US" b="1" i="1" dirty="0">
                <a:solidFill>
                  <a:srgbClr val="000099"/>
                </a:solidFill>
                <a:latin typeface="Cambria" panose="02040503050406030204" pitchFamily="18" charset="0"/>
                <a:ea typeface="Cambria" panose="02040503050406030204" pitchFamily="18" charset="0"/>
              </a:rPr>
              <a:t>his</a:t>
            </a:r>
            <a:r>
              <a:rPr lang="en-US" i="1" dirty="0">
                <a:solidFill>
                  <a:srgbClr val="000099"/>
                </a:solidFill>
                <a:latin typeface="Cambria" panose="02040503050406030204" pitchFamily="18" charset="0"/>
                <a:ea typeface="Cambria" panose="02040503050406030204" pitchFamily="18" charset="0"/>
              </a:rPr>
              <a:t> priesthood </a:t>
            </a:r>
            <a:r>
              <a:rPr lang="en-US" b="1" i="1" dirty="0">
                <a:solidFill>
                  <a:srgbClr val="000099"/>
                </a:solidFill>
                <a:latin typeface="Cambria" panose="02040503050406030204" pitchFamily="18" charset="0"/>
                <a:ea typeface="Cambria" panose="02040503050406030204" pitchFamily="18" charset="0"/>
              </a:rPr>
              <a:t>permanently</a:t>
            </a:r>
            <a:r>
              <a:rPr lang="en-US" i="1" dirty="0">
                <a:solidFill>
                  <a:srgbClr val="000099"/>
                </a:solidFill>
                <a:latin typeface="Cambria" panose="02040503050406030204" pitchFamily="18" charset="0"/>
                <a:ea typeface="Cambria" panose="02040503050406030204" pitchFamily="18" charset="0"/>
              </a:rPr>
              <a:t>, because </a:t>
            </a:r>
            <a:r>
              <a:rPr lang="en-US" b="1" i="1" dirty="0">
                <a:solidFill>
                  <a:srgbClr val="000099"/>
                </a:solidFill>
                <a:latin typeface="Cambria" panose="02040503050406030204" pitchFamily="18" charset="0"/>
                <a:ea typeface="Cambria" panose="02040503050406030204" pitchFamily="18" charset="0"/>
              </a:rPr>
              <a:t>he</a:t>
            </a:r>
            <a:r>
              <a:rPr lang="en-US" i="1" dirty="0">
                <a:solidFill>
                  <a:srgbClr val="000099"/>
                </a:solidFill>
                <a:latin typeface="Cambria" panose="02040503050406030204" pitchFamily="18" charset="0"/>
                <a:ea typeface="Cambria" panose="02040503050406030204" pitchFamily="18" charset="0"/>
              </a:rPr>
              <a:t> continues </a:t>
            </a:r>
            <a:r>
              <a:rPr lang="en-US" b="1" i="1" dirty="0">
                <a:solidFill>
                  <a:srgbClr val="000099"/>
                </a:solidFill>
                <a:latin typeface="Cambria" panose="02040503050406030204" pitchFamily="18" charset="0"/>
                <a:ea typeface="Cambria" panose="02040503050406030204" pitchFamily="18" charset="0"/>
              </a:rPr>
              <a:t>forever</a:t>
            </a:r>
            <a:r>
              <a:rPr lang="en-US" i="1" dirty="0">
                <a:solidFill>
                  <a:srgbClr val="000099"/>
                </a:solidFill>
                <a:latin typeface="Cambria" panose="02040503050406030204" pitchFamily="18" charset="0"/>
                <a:ea typeface="Cambria" panose="02040503050406030204" pitchFamily="18" charset="0"/>
              </a:rPr>
              <a:t>.</a:t>
            </a:r>
            <a:r>
              <a:rPr lang="en-US" dirty="0"/>
              <a:t>” </a:t>
            </a:r>
          </a:p>
          <a:p>
            <a:r>
              <a:rPr lang="en-US" dirty="0"/>
              <a:t>As we have already seen:</a:t>
            </a:r>
          </a:p>
          <a:p>
            <a:pPr lvl="1"/>
            <a:r>
              <a:rPr lang="en-US" dirty="0"/>
              <a:t>This was modeled, first of all, by Melchizedek in Gen 14, where there is no mention of his death. </a:t>
            </a:r>
          </a:p>
          <a:p>
            <a:pPr lvl="1"/>
            <a:r>
              <a:rPr lang="en-US" dirty="0"/>
              <a:t>It was </a:t>
            </a:r>
            <a:r>
              <a:rPr lang="en-US" b="1" i="1" dirty="0"/>
              <a:t>also</a:t>
            </a:r>
            <a:r>
              <a:rPr lang="en-US" dirty="0"/>
              <a:t> declared to be true by the LORD (Yahweh) in an oracular messianic psalm a thousand years </a:t>
            </a:r>
            <a:r>
              <a:rPr lang="en-US" b="1" i="1" dirty="0"/>
              <a:t>before</a:t>
            </a:r>
            <a:r>
              <a:rPr lang="en-US" dirty="0"/>
              <a:t> Christ, when he says: “</a:t>
            </a:r>
            <a:r>
              <a:rPr lang="en-US" i="1" dirty="0">
                <a:solidFill>
                  <a:srgbClr val="000099"/>
                </a:solidFill>
                <a:latin typeface="Cambria" panose="02040503050406030204" pitchFamily="18" charset="0"/>
                <a:ea typeface="Cambria" panose="02040503050406030204" pitchFamily="18" charset="0"/>
              </a:rPr>
              <a:t>You are a priest </a:t>
            </a:r>
            <a:r>
              <a:rPr lang="en-US" b="1" i="1" dirty="0">
                <a:solidFill>
                  <a:srgbClr val="000099"/>
                </a:solidFill>
                <a:latin typeface="Cambria" panose="02040503050406030204" pitchFamily="18" charset="0"/>
                <a:ea typeface="Cambria" panose="02040503050406030204" pitchFamily="18" charset="0"/>
              </a:rPr>
              <a:t>forever</a:t>
            </a:r>
            <a:r>
              <a:rPr lang="en-US" i="1" dirty="0">
                <a:solidFill>
                  <a:srgbClr val="000099"/>
                </a:solidFill>
                <a:latin typeface="Cambria" panose="02040503050406030204" pitchFamily="18" charset="0"/>
                <a:ea typeface="Cambria" panose="02040503050406030204" pitchFamily="18" charset="0"/>
              </a:rPr>
              <a:t>, according to the order of Melchizedek.</a:t>
            </a:r>
            <a:r>
              <a:rPr lang="en-US" dirty="0"/>
              <a:t>”</a:t>
            </a:r>
          </a:p>
        </p:txBody>
      </p:sp>
      <p:sp>
        <p:nvSpPr>
          <p:cNvPr id="6" name="TextBox 5">
            <a:extLst>
              <a:ext uri="{FF2B5EF4-FFF2-40B4-BE49-F238E27FC236}">
                <a16:creationId xmlns:a16="http://schemas.microsoft.com/office/drawing/2014/main" id="{A48EED75-CAE2-4CE9-8DEF-CF77722B6015}"/>
              </a:ext>
            </a:extLst>
          </p:cNvPr>
          <p:cNvSpPr txBox="1"/>
          <p:nvPr/>
        </p:nvSpPr>
        <p:spPr>
          <a:xfrm>
            <a:off x="0" y="6488667"/>
            <a:ext cx="9144000"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DA Carson – </a:t>
            </a:r>
            <a:r>
              <a:rPr kumimoji="0" lang="en-US" sz="1800" b="0" i="1" u="none" strike="noStrike" kern="1200" cap="none" spc="0" normalizeH="0" baseline="0" noProof="0" dirty="0">
                <a:ln>
                  <a:noFill/>
                </a:ln>
                <a:solidFill>
                  <a:prstClr val="black"/>
                </a:solidFill>
                <a:effectLst/>
                <a:uLnTx/>
                <a:uFillTx/>
                <a:latin typeface="Calibri" panose="020F0502020204030204"/>
                <a:ea typeface="+mn-ea"/>
                <a:cs typeface="+mn-cs"/>
              </a:rPr>
              <a:t>Jesus is Better – Six Studies in Hebrews </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(2002)</a:t>
            </a:r>
          </a:p>
        </p:txBody>
      </p:sp>
    </p:spTree>
    <p:extLst>
      <p:ext uri="{BB962C8B-B14F-4D97-AF65-F5344CB8AC3E}">
        <p14:creationId xmlns:p14="http://schemas.microsoft.com/office/powerpoint/2010/main" val="412619152"/>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3" end="3"/>
                                            </p:txEl>
                                          </p:spTgt>
                                        </p:tgtEl>
                                        <p:attrNameLst>
                                          <p:attrName>style.visibility</p:attrName>
                                        </p:attrNameLst>
                                      </p:cBhvr>
                                      <p:to>
                                        <p:strVal val="visible"/>
                                      </p:to>
                                    </p:set>
                                    <p:anim calcmode="lin" valueType="num">
                                      <p:cBhvr>
                                        <p:cTn id="21"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0" y="-1"/>
            <a:ext cx="9195018" cy="1369640"/>
          </a:xfrm>
          <a:solidFill>
            <a:schemeClr val="bg1"/>
          </a:solidFill>
          <a:ln w="25400">
            <a:solidFill>
              <a:srgbClr val="000099"/>
            </a:solidFill>
          </a:ln>
        </p:spPr>
        <p:txBody>
          <a:bodyPr/>
          <a:lstStyle/>
          <a:p>
            <a:pPr marL="173038" marR="0" lvl="0" indent="0" algn="l" defTabSz="914400" rtl="0" eaLnBrk="1" fontAlgn="auto" latinLnBrk="0" hangingPunct="1">
              <a:lnSpc>
                <a:spcPct val="90000"/>
              </a:lnSpc>
              <a:spcBef>
                <a:spcPts val="1000"/>
              </a:spcBef>
              <a:spcAft>
                <a:spcPts val="0"/>
              </a:spcAft>
              <a:buClr>
                <a:srgbClr val="000099"/>
              </a:buClr>
              <a:buSzTx/>
              <a:buFont typeface="Arial" panose="020B0604020202020204" pitchFamily="34" charset="0"/>
              <a:buNone/>
              <a:tabLst>
                <a:tab pos="400050" algn="l"/>
              </a:tabLst>
              <a:defRPr/>
            </a:pPr>
            <a:r>
              <a:rPr kumimoji="0" lang="en-US" sz="2800" b="0" i="0" u="none" strike="noStrike" kern="1200" cap="none" spc="0" normalizeH="0" baseline="30000" noProof="0" dirty="0">
                <a:ln>
                  <a:noFill/>
                </a:ln>
                <a:solidFill>
                  <a:prstClr val="black"/>
                </a:solidFill>
                <a:effectLst/>
                <a:uLnTx/>
                <a:uFillTx/>
                <a:latin typeface="Candara" panose="020E0502030303020204" pitchFamily="34" charset="0"/>
                <a:ea typeface="Cambria" panose="02040503050406030204" pitchFamily="18" charset="0"/>
                <a:cs typeface="+mn-cs"/>
              </a:rPr>
              <a:t>25</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Consequently, he is able to save to the uttermost those who draw near to God through him, since he always lives to make intercession for them. </a:t>
            </a:r>
            <a:endParaRPr kumimoji="0" lang="en-US" sz="2800" b="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n-cs"/>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243317" y="1546239"/>
            <a:ext cx="8704460" cy="5019387"/>
          </a:xfrm>
        </p:spPr>
        <p:txBody>
          <a:bodyPr>
            <a:normAutofit fontScale="92500" lnSpcReduction="20000"/>
          </a:bodyPr>
          <a:lstStyle/>
          <a:p>
            <a:r>
              <a:rPr lang="en-US" dirty="0"/>
              <a:t>In verse 25 we see a </a:t>
            </a:r>
            <a:r>
              <a:rPr lang="en-US" b="1" i="1" dirty="0"/>
              <a:t>pastoral</a:t>
            </a:r>
            <a:r>
              <a:rPr lang="en-US" dirty="0"/>
              <a:t> implication of what the author has just noted: “</a:t>
            </a:r>
            <a:r>
              <a:rPr kumimoji="0" lang="en-US" sz="32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Consequently, [Jesus] is able to save to the </a:t>
            </a:r>
            <a:r>
              <a:rPr kumimoji="0" lang="en-US" sz="3200" b="1"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uttermost</a:t>
            </a:r>
            <a:r>
              <a:rPr kumimoji="0" lang="en-US" sz="32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those who draw near to God through him… </a:t>
            </a:r>
            <a:r>
              <a:rPr lang="en-US" dirty="0"/>
              <a:t>”</a:t>
            </a:r>
          </a:p>
          <a:p>
            <a:r>
              <a:rPr lang="en-US" dirty="0"/>
              <a:t>Not only has Jesus offered the one perfect sacrifice that doesn’t have to be repeated (this comes up again in chapters 9 and 10 as we’ll see), but he is an </a:t>
            </a:r>
            <a:r>
              <a:rPr lang="en-US" b="1" i="1" dirty="0"/>
              <a:t>enduring</a:t>
            </a:r>
            <a:r>
              <a:rPr lang="en-US" dirty="0"/>
              <a:t> priest and so he is able to save </a:t>
            </a:r>
            <a:r>
              <a:rPr lang="en-US" b="1" i="1" dirty="0"/>
              <a:t>completely</a:t>
            </a:r>
            <a:r>
              <a:rPr lang="en-US" dirty="0"/>
              <a:t>. </a:t>
            </a:r>
          </a:p>
          <a:p>
            <a:r>
              <a:rPr lang="en-US" dirty="0"/>
              <a:t>He doesn’t continue for a while in his priestly duties and then eventually die so that he has to pass on his duties to the next generation of priests. </a:t>
            </a:r>
          </a:p>
          <a:p>
            <a:r>
              <a:rPr lang="en-US" dirty="0"/>
              <a:t>No, Jesus is a high priest who is </a:t>
            </a:r>
            <a:r>
              <a:rPr lang="en-US" b="1" i="1" dirty="0"/>
              <a:t>fully able </a:t>
            </a:r>
            <a:r>
              <a:rPr lang="en-US" dirty="0"/>
              <a:t>to </a:t>
            </a:r>
            <a:r>
              <a:rPr lang="en-US" b="1" i="1" dirty="0"/>
              <a:t>meet our need</a:t>
            </a:r>
            <a:r>
              <a:rPr lang="en-US" dirty="0"/>
              <a:t>. </a:t>
            </a:r>
          </a:p>
        </p:txBody>
      </p:sp>
      <p:sp>
        <p:nvSpPr>
          <p:cNvPr id="6" name="TextBox 5">
            <a:extLst>
              <a:ext uri="{FF2B5EF4-FFF2-40B4-BE49-F238E27FC236}">
                <a16:creationId xmlns:a16="http://schemas.microsoft.com/office/drawing/2014/main" id="{A48EED75-CAE2-4CE9-8DEF-CF77722B6015}"/>
              </a:ext>
            </a:extLst>
          </p:cNvPr>
          <p:cNvSpPr txBox="1"/>
          <p:nvPr/>
        </p:nvSpPr>
        <p:spPr>
          <a:xfrm>
            <a:off x="0" y="6488667"/>
            <a:ext cx="9144000"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DA Carson – </a:t>
            </a:r>
            <a:r>
              <a:rPr kumimoji="0" lang="en-US" sz="1800" b="0" i="1" u="none" strike="noStrike" kern="1200" cap="none" spc="0" normalizeH="0" baseline="0" noProof="0" dirty="0">
                <a:ln>
                  <a:noFill/>
                </a:ln>
                <a:solidFill>
                  <a:prstClr val="black"/>
                </a:solidFill>
                <a:effectLst/>
                <a:uLnTx/>
                <a:uFillTx/>
                <a:latin typeface="Calibri" panose="020F0502020204030204"/>
                <a:ea typeface="+mn-ea"/>
                <a:cs typeface="+mn-cs"/>
              </a:rPr>
              <a:t>Jesus is Better – Six Studies in Hebrews </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(2002)</a:t>
            </a:r>
          </a:p>
        </p:txBody>
      </p:sp>
    </p:spTree>
    <p:extLst>
      <p:ext uri="{BB962C8B-B14F-4D97-AF65-F5344CB8AC3E}">
        <p14:creationId xmlns:p14="http://schemas.microsoft.com/office/powerpoint/2010/main" val="2451614032"/>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3" end="3"/>
                                            </p:txEl>
                                          </p:spTgt>
                                        </p:tgtEl>
                                        <p:attrNameLst>
                                          <p:attrName>style.visibility</p:attrName>
                                        </p:attrNameLst>
                                      </p:cBhvr>
                                      <p:to>
                                        <p:strVal val="visible"/>
                                      </p:to>
                                    </p:set>
                                    <p:anim calcmode="lin" valueType="num">
                                      <p:cBhvr>
                                        <p:cTn id="21"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0" y="-1"/>
            <a:ext cx="9195018" cy="1253867"/>
          </a:xfrm>
          <a:solidFill>
            <a:schemeClr val="bg1"/>
          </a:solidFill>
          <a:ln w="25400">
            <a:solidFill>
              <a:srgbClr val="000099"/>
            </a:solidFill>
          </a:ln>
        </p:spPr>
        <p:txBody>
          <a:bodyPr/>
          <a:lstStyle/>
          <a:p>
            <a:pPr marL="173038" marR="0" lvl="0" indent="0" algn="l" defTabSz="914400" rtl="0" eaLnBrk="1" fontAlgn="auto" latinLnBrk="0" hangingPunct="1">
              <a:lnSpc>
                <a:spcPct val="90000"/>
              </a:lnSpc>
              <a:spcBef>
                <a:spcPts val="1000"/>
              </a:spcBef>
              <a:spcAft>
                <a:spcPts val="0"/>
              </a:spcAft>
              <a:buClr>
                <a:srgbClr val="000099"/>
              </a:buClr>
              <a:buSzTx/>
              <a:buFont typeface="Arial" panose="020B0604020202020204" pitchFamily="34" charset="0"/>
              <a:buNone/>
              <a:tabLst>
                <a:tab pos="400050" algn="l"/>
              </a:tabLst>
              <a:defRPr/>
            </a:pPr>
            <a:r>
              <a:rPr kumimoji="0" lang="en-US" sz="2800" b="0" i="0" u="none" strike="noStrike" kern="1200" cap="none" spc="0" normalizeH="0" baseline="30000" noProof="0" dirty="0">
                <a:ln>
                  <a:noFill/>
                </a:ln>
                <a:solidFill>
                  <a:prstClr val="black"/>
                </a:solidFill>
                <a:effectLst/>
                <a:uLnTx/>
                <a:uFillTx/>
                <a:latin typeface="Candara" panose="020E0502030303020204" pitchFamily="34" charset="0"/>
                <a:ea typeface="Cambria" panose="02040503050406030204" pitchFamily="18" charset="0"/>
                <a:cs typeface="+mn-cs"/>
              </a:rPr>
              <a:t>26</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For it was indeed fitting that we should have such a high priest, holy, innocent, unstained, separated from sinners, and exalted above the heavens.</a:t>
            </a:r>
            <a:endParaRPr kumimoji="0" lang="en-US" sz="2400" b="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n-cs"/>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243317" y="1412807"/>
            <a:ext cx="8704460" cy="5152819"/>
          </a:xfrm>
        </p:spPr>
        <p:txBody>
          <a:bodyPr>
            <a:normAutofit fontScale="85000" lnSpcReduction="20000"/>
          </a:bodyPr>
          <a:lstStyle/>
          <a:p>
            <a:r>
              <a:rPr lang="en-US" dirty="0"/>
              <a:t>The superiority of Jesus’ priesthood is evident from his </a:t>
            </a:r>
            <a:r>
              <a:rPr lang="en-US" b="1" i="1" dirty="0"/>
              <a:t>qualifications</a:t>
            </a:r>
            <a:r>
              <a:rPr lang="en-US" dirty="0"/>
              <a:t>.</a:t>
            </a:r>
          </a:p>
          <a:p>
            <a:r>
              <a:rPr lang="en-US" dirty="0"/>
              <a:t>He is a “</a:t>
            </a:r>
            <a:r>
              <a:rPr kumimoji="0" lang="en-US" sz="32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fitting</a:t>
            </a:r>
            <a:r>
              <a:rPr lang="en-US" dirty="0"/>
              <a:t>” high priest – one that matches what humans need since he is a sinless.</a:t>
            </a:r>
          </a:p>
          <a:p>
            <a:r>
              <a:rPr lang="en-US" dirty="0"/>
              <a:t>The author uses a number of terms to describe Jesus’ virtues.</a:t>
            </a:r>
          </a:p>
          <a:p>
            <a:r>
              <a:rPr lang="en-US" dirty="0"/>
              <a:t>He is “</a:t>
            </a:r>
            <a:r>
              <a:rPr kumimoji="0" lang="en-US" sz="32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holy</a:t>
            </a:r>
            <a:r>
              <a:rPr lang="en-US" dirty="0"/>
              <a:t>” – always living righteously in a way that pleases God.</a:t>
            </a:r>
          </a:p>
          <a:p>
            <a:r>
              <a:rPr lang="en-US" dirty="0"/>
              <a:t>He is “</a:t>
            </a:r>
            <a:r>
              <a:rPr kumimoji="0" lang="en-US" sz="32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innocent</a:t>
            </a:r>
            <a:r>
              <a:rPr lang="en-US" dirty="0"/>
              <a:t>” and devoted to what is good.</a:t>
            </a:r>
          </a:p>
          <a:p>
            <a:r>
              <a:rPr lang="en-US" dirty="0"/>
              <a:t>He is “</a:t>
            </a:r>
            <a:r>
              <a:rPr kumimoji="0" lang="en-US" sz="32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unstained</a:t>
            </a:r>
            <a:r>
              <a:rPr lang="en-US" dirty="0"/>
              <a:t>” by sin. The same word is used for the sexual purity demanded in marriage (Heb 13:4).</a:t>
            </a:r>
          </a:p>
          <a:p>
            <a:r>
              <a:rPr lang="en-US" dirty="0"/>
              <a:t>Jesus was also “</a:t>
            </a:r>
            <a:r>
              <a:rPr kumimoji="0" lang="en-US" sz="32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separated from sinners</a:t>
            </a:r>
            <a:r>
              <a:rPr lang="en-US" dirty="0"/>
              <a:t>” in that he was without sin, and was “</a:t>
            </a:r>
            <a:r>
              <a:rPr kumimoji="0" lang="en-US" sz="32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exalted above the heavens</a:t>
            </a:r>
            <a:r>
              <a:rPr lang="en-US" dirty="0"/>
              <a:t>” as we saw described last week when we looked at Psalm 110.</a:t>
            </a:r>
          </a:p>
        </p:txBody>
      </p:sp>
      <p:sp>
        <p:nvSpPr>
          <p:cNvPr id="6" name="TextBox 5">
            <a:extLst>
              <a:ext uri="{FF2B5EF4-FFF2-40B4-BE49-F238E27FC236}">
                <a16:creationId xmlns:a16="http://schemas.microsoft.com/office/drawing/2014/main" id="{A48EED75-CAE2-4CE9-8DEF-CF77722B6015}"/>
              </a:ext>
            </a:extLst>
          </p:cNvPr>
          <p:cNvSpPr txBox="1"/>
          <p:nvPr/>
        </p:nvSpPr>
        <p:spPr>
          <a:xfrm>
            <a:off x="0" y="6488667"/>
            <a:ext cx="9144000" cy="369332"/>
          </a:xfrm>
          <a:prstGeom prst="rect">
            <a:avLst/>
          </a:prstGeom>
          <a:noFill/>
        </p:spPr>
        <p:txBody>
          <a:bodyPr wrap="square" rtlCol="0">
            <a:spAutoFit/>
          </a:bodyPr>
          <a:lstStyle/>
          <a:p>
            <a:pPr lvl="0">
              <a:defRPr/>
            </a:pPr>
            <a:r>
              <a:rPr lang="en-US" dirty="0">
                <a:solidFill>
                  <a:prstClr val="black"/>
                </a:solidFill>
              </a:rPr>
              <a:t>Schreiner, Thomas R. – </a:t>
            </a:r>
            <a:r>
              <a:rPr lang="en-US" i="1" dirty="0">
                <a:solidFill>
                  <a:prstClr val="black"/>
                </a:solidFill>
              </a:rPr>
              <a:t>Evangelical Biblical Theology Commentary - Hebrews</a:t>
            </a:r>
            <a:r>
              <a:rPr lang="en-US" dirty="0">
                <a:solidFill>
                  <a:prstClr val="black"/>
                </a:solidFill>
              </a:rPr>
              <a:t>; p. 237</a:t>
            </a:r>
          </a:p>
        </p:txBody>
      </p:sp>
    </p:spTree>
    <p:extLst>
      <p:ext uri="{BB962C8B-B14F-4D97-AF65-F5344CB8AC3E}">
        <p14:creationId xmlns:p14="http://schemas.microsoft.com/office/powerpoint/2010/main" val="4141542583"/>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p:cTn id="7" dur="500" fill="hold"/>
                                        <p:tgtEl>
                                          <p:spTgt spid="5">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5">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5">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1" end="1"/>
                                            </p:txEl>
                                          </p:spTgt>
                                        </p:tgtEl>
                                        <p:attrNameLst>
                                          <p:attrName>style.visibility</p:attrName>
                                        </p:attrNameLst>
                                      </p:cBhvr>
                                      <p:to>
                                        <p:strVal val="visible"/>
                                      </p:to>
                                    </p:set>
                                    <p:anim calcmode="lin" valueType="num">
                                      <p:cBhvr>
                                        <p:cTn id="14"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5">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2" end="2"/>
                                            </p:txEl>
                                          </p:spTgt>
                                        </p:tgtEl>
                                        <p:attrNameLst>
                                          <p:attrName>style.visibility</p:attrName>
                                        </p:attrNameLst>
                                      </p:cBhvr>
                                      <p:to>
                                        <p:strVal val="visible"/>
                                      </p:to>
                                    </p:set>
                                    <p:anim calcmode="lin" valueType="num">
                                      <p:cBhvr>
                                        <p:cTn id="21"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5">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5">
                                            <p:txEl>
                                              <p:pRg st="3" end="3"/>
                                            </p:txEl>
                                          </p:spTgt>
                                        </p:tgtEl>
                                        <p:attrNameLst>
                                          <p:attrName>style.visibility</p:attrName>
                                        </p:attrNameLst>
                                      </p:cBhvr>
                                      <p:to>
                                        <p:strVal val="visible"/>
                                      </p:to>
                                    </p:set>
                                    <p:anim calcmode="lin" valueType="num">
                                      <p:cBhvr>
                                        <p:cTn id="28"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5">
                                            <p:txEl>
                                              <p:pRg st="3" end="3"/>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5">
                                            <p:txEl>
                                              <p:pRg st="4" end="4"/>
                                            </p:txEl>
                                          </p:spTgt>
                                        </p:tgtEl>
                                        <p:attrNameLst>
                                          <p:attrName>style.visibility</p:attrName>
                                        </p:attrNameLst>
                                      </p:cBhvr>
                                      <p:to>
                                        <p:strVal val="visible"/>
                                      </p:to>
                                    </p:set>
                                    <p:anim calcmode="lin" valueType="num">
                                      <p:cBhvr>
                                        <p:cTn id="35" dur="500" fill="hold"/>
                                        <p:tgtEl>
                                          <p:spTgt spid="5">
                                            <p:txEl>
                                              <p:pRg st="4" end="4"/>
                                            </p:txEl>
                                          </p:spTgt>
                                        </p:tgtEl>
                                        <p:attrNameLst>
                                          <p:attrName>ppt_w</p:attrName>
                                        </p:attrNameLst>
                                      </p:cBhvr>
                                      <p:tavLst>
                                        <p:tav tm="0">
                                          <p:val>
                                            <p:fltVal val="0"/>
                                          </p:val>
                                        </p:tav>
                                        <p:tav tm="100000">
                                          <p:val>
                                            <p:strVal val="#ppt_w"/>
                                          </p:val>
                                        </p:tav>
                                      </p:tavLst>
                                    </p:anim>
                                    <p:anim calcmode="lin" valueType="num">
                                      <p:cBhvr>
                                        <p:cTn id="36" dur="500" fill="hold"/>
                                        <p:tgtEl>
                                          <p:spTgt spid="5">
                                            <p:txEl>
                                              <p:pRg st="4" end="4"/>
                                            </p:txEl>
                                          </p:spTgt>
                                        </p:tgtEl>
                                        <p:attrNameLst>
                                          <p:attrName>ppt_h</p:attrName>
                                        </p:attrNameLst>
                                      </p:cBhvr>
                                      <p:tavLst>
                                        <p:tav tm="0">
                                          <p:val>
                                            <p:fltVal val="0"/>
                                          </p:val>
                                        </p:tav>
                                        <p:tav tm="100000">
                                          <p:val>
                                            <p:strVal val="#ppt_h"/>
                                          </p:val>
                                        </p:tav>
                                      </p:tavLst>
                                    </p:anim>
                                    <p:animEffect transition="in" filter="fade">
                                      <p:cBhvr>
                                        <p:cTn id="37" dur="500"/>
                                        <p:tgtEl>
                                          <p:spTgt spid="5">
                                            <p:txEl>
                                              <p:pRg st="4" end="4"/>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53" presetClass="entr" presetSubtype="16" fill="hold" nodeType="clickEffect">
                                  <p:stCondLst>
                                    <p:cond delay="0"/>
                                  </p:stCondLst>
                                  <p:childTnLst>
                                    <p:set>
                                      <p:cBhvr>
                                        <p:cTn id="41" dur="1" fill="hold">
                                          <p:stCondLst>
                                            <p:cond delay="0"/>
                                          </p:stCondLst>
                                        </p:cTn>
                                        <p:tgtEl>
                                          <p:spTgt spid="5">
                                            <p:txEl>
                                              <p:pRg st="5" end="5"/>
                                            </p:txEl>
                                          </p:spTgt>
                                        </p:tgtEl>
                                        <p:attrNameLst>
                                          <p:attrName>style.visibility</p:attrName>
                                        </p:attrNameLst>
                                      </p:cBhvr>
                                      <p:to>
                                        <p:strVal val="visible"/>
                                      </p:to>
                                    </p:set>
                                    <p:anim calcmode="lin" valueType="num">
                                      <p:cBhvr>
                                        <p:cTn id="42" dur="500" fill="hold"/>
                                        <p:tgtEl>
                                          <p:spTgt spid="5">
                                            <p:txEl>
                                              <p:pRg st="5" end="5"/>
                                            </p:txEl>
                                          </p:spTgt>
                                        </p:tgtEl>
                                        <p:attrNameLst>
                                          <p:attrName>ppt_w</p:attrName>
                                        </p:attrNameLst>
                                      </p:cBhvr>
                                      <p:tavLst>
                                        <p:tav tm="0">
                                          <p:val>
                                            <p:fltVal val="0"/>
                                          </p:val>
                                        </p:tav>
                                        <p:tav tm="100000">
                                          <p:val>
                                            <p:strVal val="#ppt_w"/>
                                          </p:val>
                                        </p:tav>
                                      </p:tavLst>
                                    </p:anim>
                                    <p:anim calcmode="lin" valueType="num">
                                      <p:cBhvr>
                                        <p:cTn id="43" dur="500" fill="hold"/>
                                        <p:tgtEl>
                                          <p:spTgt spid="5">
                                            <p:txEl>
                                              <p:pRg st="5" end="5"/>
                                            </p:txEl>
                                          </p:spTgt>
                                        </p:tgtEl>
                                        <p:attrNameLst>
                                          <p:attrName>ppt_h</p:attrName>
                                        </p:attrNameLst>
                                      </p:cBhvr>
                                      <p:tavLst>
                                        <p:tav tm="0">
                                          <p:val>
                                            <p:fltVal val="0"/>
                                          </p:val>
                                        </p:tav>
                                        <p:tav tm="100000">
                                          <p:val>
                                            <p:strVal val="#ppt_h"/>
                                          </p:val>
                                        </p:tav>
                                      </p:tavLst>
                                    </p:anim>
                                    <p:animEffect transition="in" filter="fade">
                                      <p:cBhvr>
                                        <p:cTn id="44" dur="500"/>
                                        <p:tgtEl>
                                          <p:spTgt spid="5">
                                            <p:txEl>
                                              <p:pRg st="5" end="5"/>
                                            </p:txEl>
                                          </p:spTgt>
                                        </p:tgtEl>
                                      </p:cBhvr>
                                    </p:animEffect>
                                  </p:childTnLst>
                                </p:cTn>
                              </p:par>
                            </p:childTnLst>
                          </p:cTn>
                        </p:par>
                      </p:childTnLst>
                    </p:cTn>
                  </p:par>
                  <p:par>
                    <p:cTn id="45" fill="hold">
                      <p:stCondLst>
                        <p:cond delay="indefinite"/>
                      </p:stCondLst>
                      <p:childTnLst>
                        <p:par>
                          <p:cTn id="46" fill="hold">
                            <p:stCondLst>
                              <p:cond delay="0"/>
                            </p:stCondLst>
                            <p:childTnLst>
                              <p:par>
                                <p:cTn id="47" presetID="53" presetClass="entr" presetSubtype="16" fill="hold" nodeType="clickEffect">
                                  <p:stCondLst>
                                    <p:cond delay="0"/>
                                  </p:stCondLst>
                                  <p:childTnLst>
                                    <p:set>
                                      <p:cBhvr>
                                        <p:cTn id="48" dur="1" fill="hold">
                                          <p:stCondLst>
                                            <p:cond delay="0"/>
                                          </p:stCondLst>
                                        </p:cTn>
                                        <p:tgtEl>
                                          <p:spTgt spid="5">
                                            <p:txEl>
                                              <p:pRg st="6" end="6"/>
                                            </p:txEl>
                                          </p:spTgt>
                                        </p:tgtEl>
                                        <p:attrNameLst>
                                          <p:attrName>style.visibility</p:attrName>
                                        </p:attrNameLst>
                                      </p:cBhvr>
                                      <p:to>
                                        <p:strVal val="visible"/>
                                      </p:to>
                                    </p:set>
                                    <p:anim calcmode="lin" valueType="num">
                                      <p:cBhvr>
                                        <p:cTn id="49" dur="500" fill="hold"/>
                                        <p:tgtEl>
                                          <p:spTgt spid="5">
                                            <p:txEl>
                                              <p:pRg st="6" end="6"/>
                                            </p:txEl>
                                          </p:spTgt>
                                        </p:tgtEl>
                                        <p:attrNameLst>
                                          <p:attrName>ppt_w</p:attrName>
                                        </p:attrNameLst>
                                      </p:cBhvr>
                                      <p:tavLst>
                                        <p:tav tm="0">
                                          <p:val>
                                            <p:fltVal val="0"/>
                                          </p:val>
                                        </p:tav>
                                        <p:tav tm="100000">
                                          <p:val>
                                            <p:strVal val="#ppt_w"/>
                                          </p:val>
                                        </p:tav>
                                      </p:tavLst>
                                    </p:anim>
                                    <p:anim calcmode="lin" valueType="num">
                                      <p:cBhvr>
                                        <p:cTn id="50" dur="500" fill="hold"/>
                                        <p:tgtEl>
                                          <p:spTgt spid="5">
                                            <p:txEl>
                                              <p:pRg st="6" end="6"/>
                                            </p:txEl>
                                          </p:spTgt>
                                        </p:tgtEl>
                                        <p:attrNameLst>
                                          <p:attrName>ppt_h</p:attrName>
                                        </p:attrNameLst>
                                      </p:cBhvr>
                                      <p:tavLst>
                                        <p:tav tm="0">
                                          <p:val>
                                            <p:fltVal val="0"/>
                                          </p:val>
                                        </p:tav>
                                        <p:tav tm="100000">
                                          <p:val>
                                            <p:strVal val="#ppt_h"/>
                                          </p:val>
                                        </p:tav>
                                      </p:tavLst>
                                    </p:anim>
                                    <p:animEffect transition="in" filter="fade">
                                      <p:cBhvr>
                                        <p:cTn id="51" dur="500"/>
                                        <p:tgtEl>
                                          <p:spTgt spid="5">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107680</TotalTime>
  <Words>1735</Words>
  <Application>Microsoft Office PowerPoint</Application>
  <PresentationFormat>On-screen Show (4:3)</PresentationFormat>
  <Paragraphs>79</Paragraphs>
  <Slides>13</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13</vt:i4>
      </vt:variant>
    </vt:vector>
  </HeadingPairs>
  <TitlesOfParts>
    <vt:vector size="19" baseType="lpstr">
      <vt:lpstr>Arial</vt:lpstr>
      <vt:lpstr>Bwhebb</vt:lpstr>
      <vt:lpstr>Calibri</vt:lpstr>
      <vt:lpstr>Cambria</vt:lpstr>
      <vt:lpstr>Candara</vt:lpstr>
      <vt:lpstr>1_Office Theme</vt:lpstr>
      <vt:lpstr>PowerPoint Presentation</vt:lpstr>
      <vt:lpstr>Outline of Hebrews “Jesus is Better”</vt:lpstr>
      <vt:lpstr>Outline of Hebrews</vt:lpstr>
      <vt:lpstr>Outline of Hebrews</vt:lpstr>
      <vt:lpstr>Reflecting on the Implications (7:23-28)</vt:lpstr>
      <vt:lpstr>23 The former priests were many in number, because they were prevented by death from continuing in office</vt:lpstr>
      <vt:lpstr>24 but he holds his priesthood permanently, because he continues forever. </vt:lpstr>
      <vt:lpstr>25 Consequently, he is able to save to the uttermost those who draw near to God through him, since he always lives to make intercession for them. </vt:lpstr>
      <vt:lpstr>26 For it was indeed fitting that we should have such a high priest, holy, innocent, unstained, separated from sinners, and exalted above the heavens.</vt:lpstr>
      <vt:lpstr>27 He has no need, like those high priests, to offer sacrifices daily, first for his own sins and then for those of the people, since he did this once for all when he offered up himself.</vt:lpstr>
      <vt:lpstr>27 He has no need, like those high priests, to offer sacrifices daily, first for his own sins and then for those of the people, since he did this once for all when he offered up himself.</vt:lpstr>
      <vt:lpstr>28 For the law appoints men in their weakness as high priests, but the word of the oath, which came later than the law, appoints a Son who has been made perfect forever.</vt:lpstr>
      <vt:lpstr>28 For the law appoints men in their weakness as high priests, but the word of the oath, which came later than the law, appoints a Son who has been made perfect forever.</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Robert Connolly</dc:creator>
  <cp:lastModifiedBy>Robert Connolly</cp:lastModifiedBy>
  <cp:revision>1159</cp:revision>
  <cp:lastPrinted>2022-07-24T13:59:09Z</cp:lastPrinted>
  <dcterms:created xsi:type="dcterms:W3CDTF">2022-03-11T13:15:23Z</dcterms:created>
  <dcterms:modified xsi:type="dcterms:W3CDTF">2022-07-24T14:05:20Z</dcterms:modified>
</cp:coreProperties>
</file>