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133" r:id="rId3"/>
    <p:sldId id="6134" r:id="rId4"/>
    <p:sldId id="6135" r:id="rId5"/>
    <p:sldId id="6136" r:id="rId6"/>
    <p:sldId id="6137" r:id="rId7"/>
    <p:sldId id="6153" r:id="rId8"/>
    <p:sldId id="6138" r:id="rId9"/>
    <p:sldId id="6139" r:id="rId10"/>
    <p:sldId id="6152" r:id="rId11"/>
    <p:sldId id="6140" r:id="rId12"/>
    <p:sldId id="6159" r:id="rId13"/>
    <p:sldId id="6158" r:id="rId14"/>
    <p:sldId id="6157" r:id="rId15"/>
    <p:sldId id="6141" r:id="rId16"/>
    <p:sldId id="6142" r:id="rId17"/>
    <p:sldId id="6143" r:id="rId18"/>
    <p:sldId id="6145" r:id="rId19"/>
    <p:sldId id="6146" r:id="rId20"/>
    <p:sldId id="6147" r:id="rId21"/>
    <p:sldId id="6149" r:id="rId22"/>
    <p:sldId id="6150" r:id="rId23"/>
    <p:sldId id="6151" r:id="rId24"/>
    <p:sldId id="6155" r:id="rId25"/>
    <p:sldId id="6156" r:id="rId26"/>
    <p:sldId id="6160" r:id="rId27"/>
    <p:sldId id="6161" r:id="rId2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4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7/26/2022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arrencampdesign.com/hebrews/part2/week21.php"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blogs.bible.org/the-tabernacle-of-moses-gods-heavenly-pattern-for-our-spiritual-transformation-part-iii-the-holy-place/"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blogs.bible.org/the-tabernacle-of-moses-gods-heavenly-pattern-for-our-spiritual-transformation-part-iii-the-holy-place/"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7105012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91440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 minister in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holy places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true tent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the Lord set up, not man.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024285"/>
            <a:ext cx="8704460" cy="5541341"/>
          </a:xfrm>
        </p:spPr>
        <p:txBody>
          <a:bodyPr>
            <a:normAutofit fontScale="92500" lnSpcReduction="20000"/>
          </a:bodyPr>
          <a:lstStyle/>
          <a:p>
            <a:r>
              <a:rPr lang="en-US" dirty="0"/>
              <a:t>Jesus serves as “</a:t>
            </a:r>
            <a:r>
              <a:rPr lang="en-US" i="1" dirty="0">
                <a:solidFill>
                  <a:srgbClr val="000099"/>
                </a:solidFill>
                <a:latin typeface="Cambria" panose="02040503050406030204" pitchFamily="18" charset="0"/>
                <a:ea typeface="Cambria" panose="02040503050406030204" pitchFamily="18" charset="0"/>
              </a:rPr>
              <a:t>a minister in the </a:t>
            </a:r>
            <a:r>
              <a:rPr lang="en-US" b="1" i="1" dirty="0">
                <a:solidFill>
                  <a:srgbClr val="000099"/>
                </a:solidFill>
                <a:latin typeface="Cambria" panose="02040503050406030204" pitchFamily="18" charset="0"/>
                <a:ea typeface="Cambria" panose="02040503050406030204" pitchFamily="18" charset="0"/>
              </a:rPr>
              <a:t>holy places</a:t>
            </a:r>
            <a:r>
              <a:rPr lang="en-US" dirty="0"/>
              <a:t>”, that is, in the </a:t>
            </a:r>
            <a:r>
              <a:rPr lang="en-US" b="1" i="1" dirty="0"/>
              <a:t>sanctuary</a:t>
            </a:r>
            <a:r>
              <a:rPr lang="en-US" dirty="0"/>
              <a:t> or dwelling place of God (cf. Heb 9:2, 8, 12, 24, 25; 10:19; 13:11).</a:t>
            </a:r>
          </a:p>
          <a:p>
            <a:r>
              <a:rPr lang="en-US" dirty="0"/>
              <a:t>God’s sanctuary where Jesus serves is also described here as “</a:t>
            </a:r>
            <a:r>
              <a:rPr lang="en-US" i="1" dirty="0">
                <a:solidFill>
                  <a:srgbClr val="000099"/>
                </a:solidFill>
                <a:latin typeface="Cambria" panose="02040503050406030204" pitchFamily="18" charset="0"/>
                <a:ea typeface="Cambria" panose="02040503050406030204" pitchFamily="18" charset="0"/>
              </a:rPr>
              <a:t>the true tent. </a:t>
            </a:r>
            <a:r>
              <a:rPr lang="en-US" dirty="0"/>
              <a:t>” The “</a:t>
            </a:r>
            <a:r>
              <a:rPr lang="en-US" i="1" dirty="0">
                <a:solidFill>
                  <a:srgbClr val="000099"/>
                </a:solidFill>
                <a:latin typeface="Cambria" panose="02040503050406030204" pitchFamily="18" charset="0"/>
                <a:ea typeface="Cambria" panose="02040503050406030204" pitchFamily="18" charset="0"/>
              </a:rPr>
              <a:t>true tent</a:t>
            </a:r>
            <a:r>
              <a:rPr lang="en-US" dirty="0"/>
              <a:t>” is </a:t>
            </a:r>
            <a:r>
              <a:rPr lang="en-US" b="1" i="1" dirty="0"/>
              <a:t>not earthly</a:t>
            </a:r>
            <a:r>
              <a:rPr lang="en-US" dirty="0"/>
              <a:t> but </a:t>
            </a:r>
            <a:r>
              <a:rPr lang="en-US" b="1" i="1" dirty="0"/>
              <a:t>heavenly</a:t>
            </a:r>
            <a:r>
              <a:rPr lang="en-US" dirty="0"/>
              <a:t>.</a:t>
            </a:r>
          </a:p>
          <a:p>
            <a:r>
              <a:rPr lang="en-US" dirty="0"/>
              <a:t>It is called the “</a:t>
            </a:r>
            <a:r>
              <a:rPr lang="en-US" b="1" i="1" dirty="0">
                <a:solidFill>
                  <a:srgbClr val="000099"/>
                </a:solidFill>
                <a:latin typeface="Cambria" panose="02040503050406030204" pitchFamily="18" charset="0"/>
                <a:ea typeface="Cambria" panose="02040503050406030204" pitchFamily="18" charset="0"/>
              </a:rPr>
              <a:t>true</a:t>
            </a:r>
            <a:r>
              <a:rPr lang="en-US" i="1" dirty="0">
                <a:solidFill>
                  <a:srgbClr val="000099"/>
                </a:solidFill>
                <a:latin typeface="Cambria" panose="02040503050406030204" pitchFamily="18" charset="0"/>
                <a:ea typeface="Cambria" panose="02040503050406030204" pitchFamily="18" charset="0"/>
              </a:rPr>
              <a:t> tent</a:t>
            </a:r>
            <a:r>
              <a:rPr lang="en-US" dirty="0"/>
              <a:t>” because the “</a:t>
            </a:r>
            <a:r>
              <a:rPr lang="en-US" i="1" dirty="0">
                <a:solidFill>
                  <a:srgbClr val="000099"/>
                </a:solidFill>
                <a:latin typeface="Cambria" panose="02040503050406030204" pitchFamily="18" charset="0"/>
                <a:ea typeface="Cambria" panose="02040503050406030204" pitchFamily="18" charset="0"/>
              </a:rPr>
              <a:t>tent</a:t>
            </a:r>
            <a:r>
              <a:rPr lang="en-US" dirty="0"/>
              <a:t>” (or tabernacle) set up by the Israelites in the Old Testament </a:t>
            </a:r>
            <a:r>
              <a:rPr lang="en-US" b="1" i="1" dirty="0"/>
              <a:t>pointed forward </a:t>
            </a:r>
            <a:r>
              <a:rPr lang="en-US" dirty="0"/>
              <a:t>to this </a:t>
            </a:r>
            <a:r>
              <a:rPr lang="en-US" b="1" dirty="0"/>
              <a:t>heavenly</a:t>
            </a:r>
            <a:r>
              <a:rPr lang="en-US" dirty="0"/>
              <a:t> tabernacle that Jesus would enter after his death and resurrection.</a:t>
            </a:r>
          </a:p>
          <a:p>
            <a:r>
              <a:rPr lang="en-US" dirty="0"/>
              <a:t>By calling the heavenly tabernacle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true</a:t>
            </a:r>
            <a:r>
              <a:rPr lang="en-US" i="1" dirty="0">
                <a:solidFill>
                  <a:srgbClr val="000099"/>
                </a:solidFill>
                <a:latin typeface="Cambria" panose="02040503050406030204" pitchFamily="18" charset="0"/>
                <a:ea typeface="Cambria" panose="02040503050406030204" pitchFamily="18" charset="0"/>
              </a:rPr>
              <a:t> tent</a:t>
            </a:r>
            <a:r>
              <a:rPr lang="en-US" dirty="0"/>
              <a:t>” it is </a:t>
            </a:r>
            <a:r>
              <a:rPr lang="en-US" b="1" i="1" dirty="0"/>
              <a:t>not</a:t>
            </a:r>
            <a:r>
              <a:rPr lang="en-US" dirty="0"/>
              <a:t> saying that the earthly tabernacle set up by the Israelites was a </a:t>
            </a:r>
            <a:r>
              <a:rPr lang="en-US" b="1" i="1" dirty="0"/>
              <a:t>false tabernacle</a:t>
            </a:r>
            <a:r>
              <a:rPr lang="en-US" dirty="0"/>
              <a:t>, but that it was </a:t>
            </a:r>
            <a:r>
              <a:rPr lang="en-US" b="1" i="1" dirty="0"/>
              <a:t>temporary</a:t>
            </a:r>
            <a:r>
              <a:rPr lang="en-US" dirty="0"/>
              <a:t> and pointed to something </a:t>
            </a:r>
            <a:r>
              <a:rPr lang="en-US" b="1" i="1" dirty="0"/>
              <a:t>greater</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28120710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6600" dirty="0">
                <a:solidFill>
                  <a:srgbClr val="002060"/>
                </a:solidFill>
              </a:rPr>
              <a:t>The Jewish Tabernacle</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441208" y="1012512"/>
            <a:ext cx="8223299" cy="5356892"/>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https://www.warrencampdesign.com/hebrews/part2/week21.php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53821287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6600" dirty="0">
                <a:solidFill>
                  <a:srgbClr val="002060"/>
                </a:solidFill>
              </a:rPr>
              <a:t>The Jewish Tabernacle</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972" y="1225059"/>
            <a:ext cx="8436959"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https://blogs.bible.org/the-tabernacle-of-moses-gods-heavenly-pattern-for-our-spiritual-transformation-part-iii-the-holy-place/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5922834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922249"/>
          </a:xfrm>
        </p:spPr>
        <p:txBody>
          <a:bodyPr/>
          <a:lstStyle/>
          <a:p>
            <a:r>
              <a:rPr lang="en-US" sz="6600" dirty="0">
                <a:solidFill>
                  <a:srgbClr val="002060"/>
                </a:solidFill>
              </a:rPr>
              <a:t>The Jewish Tabernacle</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47208" y="1225059"/>
            <a:ext cx="8332486"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https://blogs.bible.org/the-tabernacle-of-moses-gods-heavenly-pattern-for-our-spiritual-transformation-part-iii-the-holy-place/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9344824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91440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 minister in the holy places, in the true tent that the Lord set up, not man.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30245"/>
            <a:ext cx="8704460" cy="5435381"/>
          </a:xfrm>
        </p:spPr>
        <p:txBody>
          <a:bodyPr>
            <a:normAutofit/>
          </a:bodyPr>
          <a:lstStyle/>
          <a:p>
            <a:r>
              <a:rPr lang="en-US" dirty="0"/>
              <a:t>When the author says the Lord “</a:t>
            </a:r>
            <a:r>
              <a:rPr lang="en-US" i="1" dirty="0">
                <a:solidFill>
                  <a:srgbClr val="000099"/>
                </a:solidFill>
                <a:latin typeface="Cambria" panose="02040503050406030204" pitchFamily="18" charset="0"/>
                <a:ea typeface="Cambria" panose="02040503050406030204" pitchFamily="18" charset="0"/>
              </a:rPr>
              <a:t>set up</a:t>
            </a:r>
            <a:r>
              <a:rPr lang="en-US" dirty="0"/>
              <a:t>” the </a:t>
            </a:r>
            <a:r>
              <a:rPr lang="en-US" b="1" i="1" dirty="0"/>
              <a:t>true</a:t>
            </a:r>
            <a:r>
              <a:rPr lang="en-US" dirty="0"/>
              <a:t> tent, he is not suggesting there is a </a:t>
            </a:r>
            <a:r>
              <a:rPr lang="en-US" b="1" i="1" dirty="0"/>
              <a:t>literal</a:t>
            </a:r>
            <a:r>
              <a:rPr lang="en-US" dirty="0"/>
              <a:t> tent in heaven.</a:t>
            </a:r>
          </a:p>
          <a:p>
            <a:r>
              <a:rPr lang="en-US" dirty="0"/>
              <a:t>The “</a:t>
            </a:r>
            <a:r>
              <a:rPr lang="en-US" i="1" dirty="0">
                <a:solidFill>
                  <a:srgbClr val="000099"/>
                </a:solidFill>
                <a:latin typeface="Cambria" panose="02040503050406030204" pitchFamily="18" charset="0"/>
                <a:ea typeface="Cambria" panose="02040503050406030204" pitchFamily="18" charset="0"/>
              </a:rPr>
              <a:t>true tent</a:t>
            </a:r>
            <a:r>
              <a:rPr lang="en-US" dirty="0"/>
              <a:t>” refers to the place where God dwells and rules.</a:t>
            </a:r>
          </a:p>
          <a:p>
            <a:r>
              <a:rPr lang="en-US" dirty="0"/>
              <a:t>Jesus is therefore the </a:t>
            </a:r>
            <a:r>
              <a:rPr lang="en-US" b="1" i="1" dirty="0"/>
              <a:t>greatest</a:t>
            </a:r>
            <a:r>
              <a:rPr lang="en-US" dirty="0"/>
              <a:t> priest since he dwells in </a:t>
            </a:r>
            <a:r>
              <a:rPr lang="en-US" b="1" i="1" dirty="0"/>
              <a:t>God’s presence</a:t>
            </a:r>
            <a:r>
              <a:rPr lang="en-US" dirty="0"/>
              <a:t> and ministers in the </a:t>
            </a:r>
            <a:r>
              <a:rPr lang="en-US" b="1" i="1" dirty="0"/>
              <a:t>heavenly realm</a:t>
            </a:r>
            <a:r>
              <a:rPr lang="en-US" dirty="0"/>
              <a:t> where God dwells.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155020649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17341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every high priest is appointed to offer gifts and sacrifices; thus it 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necessary</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this priest also to have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something to offer</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26469"/>
            <a:ext cx="8704460" cy="5239157"/>
          </a:xfrm>
        </p:spPr>
        <p:txBody>
          <a:bodyPr>
            <a:normAutofit fontScale="85000" lnSpcReduction="20000"/>
          </a:bodyPr>
          <a:lstStyle/>
          <a:p>
            <a:r>
              <a:rPr lang="en-US" dirty="0"/>
              <a:t>The author has already said in Heb 5:1 what he says again here – that high priests are appointed “</a:t>
            </a:r>
            <a:r>
              <a:rPr lang="en-US" i="1" dirty="0">
                <a:solidFill>
                  <a:srgbClr val="000099"/>
                </a:solidFill>
                <a:latin typeface="Cambria" panose="02040503050406030204" pitchFamily="18" charset="0"/>
                <a:ea typeface="Cambria" panose="02040503050406030204" pitchFamily="18" charset="0"/>
              </a:rPr>
              <a:t>to offer gifts and sacrifices</a:t>
            </a:r>
            <a:r>
              <a:rPr lang="en-US" dirty="0"/>
              <a:t>”.</a:t>
            </a:r>
          </a:p>
          <a:p>
            <a:r>
              <a:rPr lang="en-US" dirty="0"/>
              <a:t>“</a:t>
            </a:r>
            <a:r>
              <a:rPr lang="en-US" i="1" dirty="0">
                <a:solidFill>
                  <a:srgbClr val="000099"/>
                </a:solidFill>
                <a:latin typeface="Cambria" panose="02040503050406030204" pitchFamily="18" charset="0"/>
                <a:ea typeface="Cambria" panose="02040503050406030204" pitchFamily="18" charset="0"/>
              </a:rPr>
              <a:t>For</a:t>
            </a:r>
            <a:r>
              <a:rPr lang="en-US" dirty="0"/>
              <a:t>” links the argument here to what was said previously – as Christ ministers in the “</a:t>
            </a:r>
            <a:r>
              <a:rPr lang="en-US" i="1" dirty="0">
                <a:solidFill>
                  <a:srgbClr val="000099"/>
                </a:solidFill>
                <a:latin typeface="Cambria" panose="02040503050406030204" pitchFamily="18" charset="0"/>
                <a:ea typeface="Cambria" panose="02040503050406030204" pitchFamily="18" charset="0"/>
              </a:rPr>
              <a:t>true</a:t>
            </a:r>
            <a:r>
              <a:rPr lang="en-US" dirty="0"/>
              <a:t>” tabernacle the author finds it “</a:t>
            </a:r>
            <a:r>
              <a:rPr lang="en-US" i="1" dirty="0">
                <a:solidFill>
                  <a:srgbClr val="000099"/>
                </a:solidFill>
                <a:latin typeface="Cambria" panose="02040503050406030204" pitchFamily="18" charset="0"/>
                <a:ea typeface="Cambria" panose="02040503050406030204" pitchFamily="18" charset="0"/>
              </a:rPr>
              <a:t>necessary</a:t>
            </a:r>
            <a:r>
              <a:rPr lang="en-US" dirty="0"/>
              <a:t>” that Christ have “</a:t>
            </a:r>
            <a:r>
              <a:rPr lang="en-US" b="1" i="1" dirty="0">
                <a:solidFill>
                  <a:srgbClr val="000099"/>
                </a:solidFill>
                <a:latin typeface="Cambria" panose="02040503050406030204" pitchFamily="18" charset="0"/>
                <a:ea typeface="Cambria" panose="02040503050406030204" pitchFamily="18" charset="0"/>
              </a:rPr>
              <a:t>something</a:t>
            </a:r>
            <a:r>
              <a:rPr lang="en-US" i="1" dirty="0">
                <a:solidFill>
                  <a:srgbClr val="000099"/>
                </a:solidFill>
                <a:latin typeface="Cambria" panose="02040503050406030204" pitchFamily="18" charset="0"/>
                <a:ea typeface="Cambria" panose="02040503050406030204" pitchFamily="18" charset="0"/>
              </a:rPr>
              <a:t> to offer</a:t>
            </a:r>
            <a:r>
              <a:rPr lang="en-US" dirty="0"/>
              <a:t>” because “</a:t>
            </a:r>
            <a:r>
              <a:rPr lang="en-US" i="1" dirty="0">
                <a:solidFill>
                  <a:srgbClr val="000099"/>
                </a:solidFill>
                <a:latin typeface="Cambria" panose="02040503050406030204" pitchFamily="18" charset="0"/>
                <a:ea typeface="Cambria" panose="02040503050406030204" pitchFamily="18" charset="0"/>
              </a:rPr>
              <a:t>to offer gifts and sacrifices</a:t>
            </a:r>
            <a:r>
              <a:rPr lang="en-US" dirty="0"/>
              <a:t>” is the </a:t>
            </a:r>
            <a:r>
              <a:rPr lang="en-US" b="1" i="1" dirty="0"/>
              <a:t>essence</a:t>
            </a:r>
            <a:r>
              <a:rPr lang="en-US" dirty="0"/>
              <a:t> of being a high priest.</a:t>
            </a:r>
          </a:p>
          <a:p>
            <a:r>
              <a:rPr lang="en-US" dirty="0"/>
              <a:t>But Christ’s offering is </a:t>
            </a:r>
            <a:r>
              <a:rPr lang="en-US" b="1" i="1" dirty="0"/>
              <a:t>not</a:t>
            </a:r>
            <a:r>
              <a:rPr lang="en-US" dirty="0"/>
              <a:t> an unending series of offerings like those offered by the Levitical priests, instead his offering is “</a:t>
            </a:r>
            <a:r>
              <a:rPr lang="en-US" i="1" dirty="0">
                <a:solidFill>
                  <a:srgbClr val="000099"/>
                </a:solidFill>
                <a:latin typeface="Cambria" panose="02040503050406030204" pitchFamily="18" charset="0"/>
                <a:ea typeface="Cambria" panose="02040503050406030204" pitchFamily="18" charset="0"/>
              </a:rPr>
              <a:t>something</a:t>
            </a:r>
            <a:r>
              <a:rPr lang="en-US" dirty="0"/>
              <a:t>” offered at a point of time (aorist tense in the Greek) “</a:t>
            </a:r>
            <a:r>
              <a:rPr lang="en-US" i="1" dirty="0">
                <a:solidFill>
                  <a:srgbClr val="000099"/>
                </a:solidFill>
                <a:latin typeface="Cambria" panose="02040503050406030204" pitchFamily="18" charset="0"/>
                <a:ea typeface="Cambria" panose="02040503050406030204" pitchFamily="18" charset="0"/>
              </a:rPr>
              <a:t>once for all</a:t>
            </a:r>
            <a:r>
              <a:rPr lang="en-US" dirty="0"/>
              <a:t>” (cf. Heb 7:27).</a:t>
            </a:r>
          </a:p>
          <a:p>
            <a:r>
              <a:rPr lang="en-US" dirty="0"/>
              <a:t>The </a:t>
            </a:r>
            <a:r>
              <a:rPr lang="en-US" b="1" i="1" dirty="0"/>
              <a:t>nature</a:t>
            </a:r>
            <a:r>
              <a:rPr lang="en-US" dirty="0"/>
              <a:t> of Christ’s offering, though not </a:t>
            </a:r>
            <a:r>
              <a:rPr lang="en-US" b="1" i="1" dirty="0"/>
              <a:t>explicitly</a:t>
            </a:r>
            <a:r>
              <a:rPr lang="en-US" dirty="0"/>
              <a:t> spelled out here, has already been mentioned in Heb 7:27 (</a:t>
            </a:r>
            <a:r>
              <a:rPr lang="en-US" i="1" dirty="0">
                <a:solidFill>
                  <a:srgbClr val="000099"/>
                </a:solidFill>
                <a:latin typeface="Cambria" panose="02040503050406030204" pitchFamily="18" charset="0"/>
                <a:ea typeface="Cambria" panose="02040503050406030204" pitchFamily="18" charset="0"/>
              </a:rPr>
              <a:t>he offered up </a:t>
            </a:r>
            <a:r>
              <a:rPr lang="en-US" b="1" i="1" dirty="0">
                <a:solidFill>
                  <a:srgbClr val="000099"/>
                </a:solidFill>
                <a:latin typeface="Cambria" panose="02040503050406030204" pitchFamily="18" charset="0"/>
                <a:ea typeface="Cambria" panose="02040503050406030204" pitchFamily="18" charset="0"/>
              </a:rPr>
              <a:t>himself</a:t>
            </a:r>
            <a:r>
              <a:rPr lang="en-US" dirty="0"/>
              <a:t>), and will be discussed further in Heb 9:14.</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345838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03409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if he were on earth, he would not be a priest at all</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there are priests who offer gifts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according to the law</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77339"/>
            <a:ext cx="8704460" cy="5388287"/>
          </a:xfrm>
        </p:spPr>
        <p:txBody>
          <a:bodyPr>
            <a:normAutofit fontScale="92500" lnSpcReduction="20000"/>
          </a:bodyPr>
          <a:lstStyle/>
          <a:p>
            <a:r>
              <a:rPr lang="en-US" dirty="0"/>
              <a:t>That Jesus' high-priestly ministry must be exercised in the </a:t>
            </a:r>
            <a:r>
              <a:rPr lang="en-US" b="1" i="1" dirty="0"/>
              <a:t>heavenly sanctuary</a:t>
            </a:r>
            <a:r>
              <a:rPr lang="en-US" dirty="0"/>
              <a:t> is further shown by the fact that he would </a:t>
            </a:r>
            <a:r>
              <a:rPr lang="en-US" b="1" i="1" dirty="0"/>
              <a:t>not be authorized</a:t>
            </a:r>
            <a:r>
              <a:rPr lang="en-US" dirty="0"/>
              <a:t> to exercise it in the earthly sanctuary. </a:t>
            </a:r>
          </a:p>
          <a:p>
            <a:r>
              <a:rPr lang="en-US" dirty="0"/>
              <a:t>In the earthly sanctuary, the high priesthood was confined to </a:t>
            </a:r>
            <a:r>
              <a:rPr lang="en-US" b="1" i="1" dirty="0"/>
              <a:t>one family</a:t>
            </a:r>
            <a:r>
              <a:rPr lang="en-US" dirty="0"/>
              <a:t>; and far from belonging to that family, Jesus did not even belong to the tribe from which it came.</a:t>
            </a:r>
          </a:p>
          <a:p>
            <a:r>
              <a:rPr lang="en-US" dirty="0"/>
              <a:t>On earth Jesus was a </a:t>
            </a:r>
            <a:r>
              <a:rPr lang="en-US" b="1" i="1" dirty="0"/>
              <a:t>layman</a:t>
            </a:r>
            <a:r>
              <a:rPr lang="en-US" dirty="0"/>
              <a:t>, </a:t>
            </a:r>
            <a:r>
              <a:rPr lang="en-US" b="1" i="1" dirty="0"/>
              <a:t>excluded</a:t>
            </a:r>
            <a:r>
              <a:rPr lang="en-US" dirty="0"/>
              <a:t> by the Mosaic law from </a:t>
            </a:r>
            <a:r>
              <a:rPr lang="en-US" b="1" i="1" dirty="0"/>
              <a:t>all</a:t>
            </a:r>
            <a:r>
              <a:rPr lang="en-US" dirty="0"/>
              <a:t> priestly functions. </a:t>
            </a:r>
          </a:p>
          <a:p>
            <a:r>
              <a:rPr lang="en-US" dirty="0"/>
              <a:t>But to our author, this simply emphasizes the </a:t>
            </a:r>
            <a:r>
              <a:rPr lang="en-US" b="1" i="1" dirty="0"/>
              <a:t>dignity</a:t>
            </a:r>
            <a:r>
              <a:rPr lang="en-US" dirty="0"/>
              <a:t> of Jesus' high priesthood; for a high priesthood exercised in any </a:t>
            </a:r>
            <a:r>
              <a:rPr lang="en-US" b="1" i="1" dirty="0"/>
              <a:t>earthly</a:t>
            </a:r>
            <a:r>
              <a:rPr lang="en-US" dirty="0"/>
              <a:t> shrine is far </a:t>
            </a:r>
            <a:r>
              <a:rPr lang="en-US" b="1" i="1" dirty="0"/>
              <a:t>inferior</a:t>
            </a:r>
            <a:r>
              <a:rPr lang="en-US" dirty="0"/>
              <a:t> to that heavenly high priesthood which depends for its exercise on a </a:t>
            </a:r>
            <a:r>
              <a:rPr lang="en-US" b="1" i="1" dirty="0"/>
              <a:t>perfect</a:t>
            </a:r>
            <a:r>
              <a:rPr lang="en-US" dirty="0"/>
              <a:t> sacrifice offered </a:t>
            </a:r>
            <a:r>
              <a:rPr lang="en-US" b="1" i="1" dirty="0"/>
              <a:t>once for all</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lvl="0">
              <a:defRPr/>
            </a:pPr>
            <a:r>
              <a:rPr lang="en-US" dirty="0"/>
              <a:t>F. F. Bruce – </a:t>
            </a:r>
            <a:r>
              <a:rPr lang="en-US" i="1" dirty="0"/>
              <a:t>The Epistle to the Hebrews</a:t>
            </a:r>
            <a:endParaRPr kumimoji="0" lang="en-US" sz="1800" b="0" i="1" u="none" strike="noStrike" kern="1200" cap="none" spc="0" normalizeH="0" baseline="0" noProof="0" dirty="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28838164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69144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They serve a copy and shadow of the heavenly things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Moses was about to erect the tent, he was instructed by God, saying, “</a:t>
            </a:r>
            <a:r>
              <a:rPr kumimoji="0" lang="en-US" sz="27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See that you make everything according to the pattern that was shown you on the mountain [Ex. 25:40]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4120"/>
            <a:ext cx="8704460" cy="4701506"/>
          </a:xfrm>
        </p:spPr>
        <p:txBody>
          <a:bodyPr>
            <a:normAutofit/>
          </a:bodyPr>
          <a:lstStyle/>
          <a:p>
            <a:r>
              <a:rPr lang="en-US" dirty="0"/>
              <a:t>The Levitical priests served at an </a:t>
            </a:r>
            <a:r>
              <a:rPr lang="en-US" b="1" i="1" dirty="0"/>
              <a:t>earthly</a:t>
            </a:r>
            <a:r>
              <a:rPr lang="en-US" dirty="0"/>
              <a:t> sanctuary – the tabernacle that God commanded Israel to build (cf. Exodus 25-31; 35-40)</a:t>
            </a:r>
          </a:p>
          <a:p>
            <a:r>
              <a:rPr lang="en-US" dirty="0"/>
              <a:t>“</a:t>
            </a:r>
            <a:r>
              <a:rPr lang="en-US" i="1" dirty="0">
                <a:solidFill>
                  <a:srgbClr val="000099"/>
                </a:solidFill>
                <a:latin typeface="Cambria" panose="02040503050406030204" pitchFamily="18" charset="0"/>
                <a:ea typeface="Cambria" panose="02040503050406030204" pitchFamily="18" charset="0"/>
              </a:rPr>
              <a:t>They serve a copy and shadow of the heavenly things.</a:t>
            </a:r>
            <a:r>
              <a:rPr lang="en-US" dirty="0"/>
              <a:t>”</a:t>
            </a:r>
          </a:p>
          <a:p>
            <a:r>
              <a:rPr lang="en-US" dirty="0"/>
              <a:t>The earthly sanctuary, however, was never meant to be </a:t>
            </a:r>
            <a:r>
              <a:rPr lang="en-US" b="1" i="1" dirty="0"/>
              <a:t>ultimate</a:t>
            </a:r>
            <a:r>
              <a:rPr lang="en-US" dirty="0"/>
              <a:t>.</a:t>
            </a:r>
          </a:p>
          <a:p>
            <a:r>
              <a:rPr lang="en-US" dirty="0"/>
              <a:t>It served as a “</a:t>
            </a:r>
            <a:r>
              <a:rPr lang="en-US" i="1" dirty="0">
                <a:solidFill>
                  <a:srgbClr val="000099"/>
                </a:solidFill>
                <a:latin typeface="Cambria" panose="02040503050406030204" pitchFamily="18" charset="0"/>
                <a:ea typeface="Cambria" panose="02040503050406030204" pitchFamily="18" charset="0"/>
              </a:rPr>
              <a:t>copy and shadow</a:t>
            </a:r>
            <a:r>
              <a:rPr lang="en-US" dirty="0"/>
              <a:t>” of the </a:t>
            </a:r>
            <a:r>
              <a:rPr lang="en-US" b="1" i="1" dirty="0"/>
              <a:t>heavenly</a:t>
            </a:r>
            <a:r>
              <a:rPr lang="en-US" dirty="0"/>
              <a:t> sanctuary.</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3332149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99755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serve a copy and shadow of the heavenly things. For when Moses was about to erect the tent, he was instructed by God, saying, “</a:t>
            </a:r>
            <a:r>
              <a:rPr kumimoji="0" lang="en-US" sz="27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See that you </a:t>
            </a:r>
            <a:r>
              <a:rPr kumimoji="0" lang="en-US" sz="27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make everything according to the pattern that was shown you on the mountain [Ex. 25:40]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225170"/>
            <a:ext cx="8704460" cy="4340455"/>
          </a:xfrm>
        </p:spPr>
        <p:txBody>
          <a:bodyPr>
            <a:normAutofit fontScale="92500" lnSpcReduction="10000"/>
          </a:bodyPr>
          <a:lstStyle/>
          <a:p>
            <a:r>
              <a:rPr lang="en-US" dirty="0"/>
              <a:t>Still, the author views the earthly tabernacle as an </a:t>
            </a:r>
            <a:r>
              <a:rPr lang="en-US" b="1" i="1" dirty="0"/>
              <a:t>inferior</a:t>
            </a:r>
            <a:r>
              <a:rPr lang="en-US" dirty="0"/>
              <a:t> </a:t>
            </a:r>
            <a:r>
              <a:rPr lang="en-US" b="1" i="1" dirty="0"/>
              <a:t>reflection</a:t>
            </a:r>
            <a:r>
              <a:rPr lang="en-US" dirty="0"/>
              <a:t> of the heavenly tabernacle.</a:t>
            </a:r>
          </a:p>
          <a:p>
            <a:r>
              <a:rPr lang="en-US" dirty="0"/>
              <a:t>The Mosaic law and the earthly tabernacle were intended to be in force under the </a:t>
            </a:r>
            <a:r>
              <a:rPr lang="en-US" b="1" i="1" dirty="0"/>
              <a:t>old</a:t>
            </a:r>
            <a:r>
              <a:rPr lang="en-US" dirty="0"/>
              <a:t> covenant. </a:t>
            </a:r>
          </a:p>
          <a:p>
            <a:r>
              <a:rPr lang="en-US" dirty="0"/>
              <a:t>They were set in place for a limited period of salvation history.</a:t>
            </a:r>
          </a:p>
          <a:p>
            <a:r>
              <a:rPr lang="en-US" dirty="0"/>
              <a:t>When Moses was instructed to build the tabernacle, he was commanded to “</a:t>
            </a:r>
            <a:r>
              <a:rPr lang="en-US" i="1" dirty="0">
                <a:solidFill>
                  <a:srgbClr val="7030A0"/>
                </a:solidFill>
                <a:latin typeface="Cambria" panose="02040503050406030204" pitchFamily="18" charset="0"/>
                <a:ea typeface="Cambria" panose="02040503050406030204" pitchFamily="18" charset="0"/>
              </a:rPr>
              <a:t>make everything according to the pattern that was shown you on the mountain. [Ex. 25:40]</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12362222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69144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serve a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copy</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shadow</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the heavenly things. For when Moses was about to erect the tent, he was instructed by God, saying, “</a:t>
            </a:r>
            <a:r>
              <a:rPr kumimoji="0" lang="en-US" sz="27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See that you make everything according to the </a:t>
            </a:r>
            <a:r>
              <a:rPr kumimoji="0" lang="en-US" sz="27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pattern</a:t>
            </a:r>
            <a:r>
              <a:rPr kumimoji="0" lang="en-US" sz="27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 that was shown you on the mountain [Ex. 25:40]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797404"/>
            <a:ext cx="8704460" cy="4768222"/>
          </a:xfrm>
        </p:spPr>
        <p:txBody>
          <a:bodyPr>
            <a:normAutofit lnSpcReduction="10000"/>
          </a:bodyPr>
          <a:lstStyle/>
          <a:p>
            <a:r>
              <a:rPr lang="en-US" dirty="0"/>
              <a:t>The </a:t>
            </a:r>
            <a:r>
              <a:rPr lang="en-US" b="1" i="1" dirty="0"/>
              <a:t>typological</a:t>
            </a:r>
            <a:r>
              <a:rPr lang="en-US" dirty="0"/>
              <a:t> role of the Old Testament tabernacle is communicated by three different terms:</a:t>
            </a:r>
          </a:p>
          <a:p>
            <a:pPr lvl="1"/>
            <a:r>
              <a:rPr lang="en-US" dirty="0"/>
              <a:t>“</a:t>
            </a:r>
            <a:r>
              <a:rPr lang="en-US" i="1" dirty="0">
                <a:solidFill>
                  <a:srgbClr val="000099"/>
                </a:solidFill>
                <a:latin typeface="Cambria" panose="02040503050406030204" pitchFamily="18" charset="0"/>
                <a:ea typeface="Cambria" panose="02040503050406030204" pitchFamily="18" charset="0"/>
              </a:rPr>
              <a:t>copy</a:t>
            </a:r>
            <a:r>
              <a:rPr lang="en-US" dirty="0"/>
              <a:t>”</a:t>
            </a:r>
          </a:p>
          <a:p>
            <a:pPr lvl="1"/>
            <a:r>
              <a:rPr lang="en-US" dirty="0"/>
              <a:t>“</a:t>
            </a:r>
            <a:r>
              <a:rPr lang="en-US" i="1" dirty="0">
                <a:solidFill>
                  <a:srgbClr val="000099"/>
                </a:solidFill>
                <a:latin typeface="Cambria" panose="02040503050406030204" pitchFamily="18" charset="0"/>
                <a:ea typeface="Cambria" panose="02040503050406030204" pitchFamily="18" charset="0"/>
              </a:rPr>
              <a:t>shadow</a:t>
            </a:r>
            <a:r>
              <a:rPr lang="en-US" dirty="0"/>
              <a:t>”</a:t>
            </a:r>
          </a:p>
          <a:p>
            <a:pPr lvl="1"/>
            <a:r>
              <a:rPr lang="en-US" dirty="0"/>
              <a:t>“</a:t>
            </a:r>
            <a:r>
              <a:rPr lang="en-US" i="1" dirty="0">
                <a:solidFill>
                  <a:srgbClr val="000099"/>
                </a:solidFill>
                <a:latin typeface="Cambria" panose="02040503050406030204" pitchFamily="18" charset="0"/>
                <a:ea typeface="Cambria" panose="02040503050406030204" pitchFamily="18" charset="0"/>
              </a:rPr>
              <a:t>pattern</a:t>
            </a:r>
            <a:r>
              <a:rPr lang="en-US" dirty="0"/>
              <a:t>”</a:t>
            </a:r>
          </a:p>
          <a:p>
            <a:r>
              <a:rPr lang="en-US" dirty="0"/>
              <a:t>The original plan for the tabernacle (given in Exodus 25:40) reveals from the beginning that it signified a </a:t>
            </a:r>
            <a:r>
              <a:rPr lang="en-US" b="1" i="1" dirty="0"/>
              <a:t>greater</a:t>
            </a:r>
            <a:r>
              <a:rPr lang="en-US" dirty="0"/>
              <a:t> reality, that the earthly place of God’s residence only </a:t>
            </a:r>
            <a:r>
              <a:rPr lang="en-US" b="1" i="1" dirty="0"/>
              <a:t>figuratively</a:t>
            </a:r>
            <a:r>
              <a:rPr lang="en-US" dirty="0"/>
              <a:t> represented his residence in heaven.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15026455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22140423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20088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as it is, Christ has obtained a ministry that is as much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more excellent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than the old as the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covenant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mediates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is better</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it is enacted on better promises.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46091"/>
            <a:ext cx="8704460" cy="5219535"/>
          </a:xfrm>
        </p:spPr>
        <p:txBody>
          <a:bodyPr>
            <a:normAutofit fontScale="85000" lnSpcReduction="10000"/>
          </a:bodyPr>
          <a:lstStyle/>
          <a:p>
            <a:r>
              <a:rPr lang="en-US" dirty="0"/>
              <a:t>If </a:t>
            </a:r>
            <a:r>
              <a:rPr lang="en-US" b="1" i="1" dirty="0"/>
              <a:t>one</a:t>
            </a:r>
            <a:r>
              <a:rPr lang="en-US" dirty="0"/>
              <a:t> word were to summarize this verse, it is the word “</a:t>
            </a:r>
            <a:r>
              <a:rPr lang="en-US" i="1" dirty="0">
                <a:solidFill>
                  <a:srgbClr val="000099"/>
                </a:solidFill>
                <a:latin typeface="Cambria" panose="02040503050406030204" pitchFamily="18" charset="0"/>
                <a:ea typeface="Cambria" panose="02040503050406030204" pitchFamily="18" charset="0"/>
              </a:rPr>
              <a:t>better.</a:t>
            </a:r>
            <a:r>
              <a:rPr lang="en-US" dirty="0"/>
              <a:t>” There is a:</a:t>
            </a:r>
          </a:p>
          <a:p>
            <a:pPr lvl="1"/>
            <a:r>
              <a:rPr lang="en-US" dirty="0"/>
              <a:t>More excellent (= better) “</a:t>
            </a:r>
            <a:r>
              <a:rPr lang="en-US" i="1" dirty="0">
                <a:solidFill>
                  <a:srgbClr val="000099"/>
                </a:solidFill>
                <a:latin typeface="Cambria" panose="02040503050406030204" pitchFamily="18" charset="0"/>
                <a:ea typeface="Cambria" panose="02040503050406030204" pitchFamily="18" charset="0"/>
              </a:rPr>
              <a:t>ministry</a:t>
            </a:r>
            <a:r>
              <a:rPr lang="en-US" dirty="0"/>
              <a:t>”</a:t>
            </a:r>
          </a:p>
          <a:p>
            <a:pPr lvl="1"/>
            <a:r>
              <a:rPr lang="en-US" dirty="0"/>
              <a:t>Better “</a:t>
            </a:r>
            <a:r>
              <a:rPr lang="en-US" i="1" dirty="0">
                <a:solidFill>
                  <a:srgbClr val="000099"/>
                </a:solidFill>
                <a:latin typeface="Cambria" panose="02040503050406030204" pitchFamily="18" charset="0"/>
                <a:ea typeface="Cambria" panose="02040503050406030204" pitchFamily="18" charset="0"/>
              </a:rPr>
              <a:t>covenant</a:t>
            </a:r>
            <a:r>
              <a:rPr lang="en-US" dirty="0"/>
              <a:t>”</a:t>
            </a:r>
          </a:p>
          <a:p>
            <a:pPr lvl="1"/>
            <a:r>
              <a:rPr lang="en-US" dirty="0"/>
              <a:t>Better “</a:t>
            </a:r>
            <a:r>
              <a:rPr lang="en-US" i="1" dirty="0">
                <a:solidFill>
                  <a:srgbClr val="000099"/>
                </a:solidFill>
                <a:latin typeface="Cambria" panose="02040503050406030204" pitchFamily="18" charset="0"/>
                <a:ea typeface="Cambria" panose="02040503050406030204" pitchFamily="18" charset="0"/>
              </a:rPr>
              <a:t>promises</a:t>
            </a:r>
            <a:r>
              <a:rPr lang="en-US" dirty="0"/>
              <a:t>”</a:t>
            </a:r>
          </a:p>
          <a:p>
            <a:r>
              <a:rPr lang="en-US" dirty="0"/>
              <a:t>Jesus therefore has a ministry that is “</a:t>
            </a:r>
            <a:r>
              <a:rPr lang="en-US" i="1" dirty="0">
                <a:solidFill>
                  <a:srgbClr val="000099"/>
                </a:solidFill>
                <a:latin typeface="Cambria" panose="02040503050406030204" pitchFamily="18" charset="0"/>
                <a:ea typeface="Cambria" panose="02040503050406030204" pitchFamily="18" charset="0"/>
              </a:rPr>
              <a:t>more excellent</a:t>
            </a:r>
            <a:r>
              <a:rPr lang="en-US" dirty="0"/>
              <a:t>” than the ministry of the Levitical priests, because, as the preceding verses have clarified, his ministry is carried out in God’s very presence, in the </a:t>
            </a:r>
            <a:r>
              <a:rPr lang="en-US" b="1" i="1" dirty="0"/>
              <a:t>true</a:t>
            </a:r>
            <a:r>
              <a:rPr lang="en-US" dirty="0"/>
              <a:t> sanctuary.</a:t>
            </a:r>
          </a:p>
          <a:p>
            <a:r>
              <a:rPr lang="en-US" dirty="0"/>
              <a:t>Furthermore, Jesus’ ministry is tied to a </a:t>
            </a:r>
            <a:r>
              <a:rPr lang="en-US" b="1" i="1" dirty="0"/>
              <a:t>better covenant</a:t>
            </a:r>
            <a:r>
              <a:rPr lang="en-US" dirty="0"/>
              <a:t> of which he is the covenant mediator.</a:t>
            </a:r>
          </a:p>
          <a:p>
            <a:r>
              <a:rPr lang="en-US" dirty="0"/>
              <a:t>The better covenant referred to here is the </a:t>
            </a:r>
            <a:r>
              <a:rPr lang="en-US" b="1" i="1" dirty="0"/>
              <a:t>new covenant</a:t>
            </a:r>
            <a:r>
              <a:rPr lang="en-US" dirty="0"/>
              <a:t>, as the author will make plain in subsequent verses.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29736187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20088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as it is, Christ has obtained a ministry that is as much more excellent than the old as the covenant he mediates is better, since it is enacted on better promises.</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46091"/>
            <a:ext cx="8704460" cy="5219535"/>
          </a:xfrm>
        </p:spPr>
        <p:txBody>
          <a:bodyPr>
            <a:normAutofit fontScale="92500" lnSpcReduction="10000"/>
          </a:bodyPr>
          <a:lstStyle/>
          <a:p>
            <a:r>
              <a:rPr lang="en-US" dirty="0"/>
              <a:t>On </a:t>
            </a:r>
            <a:r>
              <a:rPr lang="en-US" b="1" i="1" dirty="0"/>
              <a:t>two</a:t>
            </a:r>
            <a:r>
              <a:rPr lang="en-US" dirty="0"/>
              <a:t> other occasions (Heb 9:15; 12:24) the author refers to Jesus as “</a:t>
            </a:r>
            <a:r>
              <a:rPr lang="en-US" i="1" dirty="0">
                <a:solidFill>
                  <a:srgbClr val="000099"/>
                </a:solidFill>
                <a:latin typeface="Cambria" panose="02040503050406030204" pitchFamily="18" charset="0"/>
                <a:ea typeface="Cambria" panose="02040503050406030204" pitchFamily="18" charset="0"/>
              </a:rPr>
              <a:t>the mediator of a new covenant”</a:t>
            </a:r>
            <a:r>
              <a:rPr lang="en-US" dirty="0"/>
              <a:t> and in </a:t>
            </a:r>
            <a:r>
              <a:rPr lang="en-US" b="1" i="1" dirty="0"/>
              <a:t>both</a:t>
            </a:r>
            <a:r>
              <a:rPr lang="en-US" dirty="0"/>
              <a:t> places his role as mediator is tied to his </a:t>
            </a:r>
            <a:r>
              <a:rPr lang="en-US" b="1" i="1" dirty="0"/>
              <a:t>death</a:t>
            </a:r>
            <a:r>
              <a:rPr lang="en-US" dirty="0"/>
              <a:t>.</a:t>
            </a:r>
          </a:p>
          <a:p>
            <a:r>
              <a:rPr lang="en-US" dirty="0"/>
              <a:t>Such a connection reflects the Gospel traditions where Jesus inaugurates the new covenant by shedding his blood (Mat 26:28; Mark 14:24; Luke 22:20).</a:t>
            </a:r>
          </a:p>
          <a:p>
            <a:r>
              <a:rPr lang="en-US" b="1" i="1" dirty="0"/>
              <a:t>Moses</a:t>
            </a:r>
            <a:r>
              <a:rPr lang="en-US" dirty="0"/>
              <a:t> mediated the </a:t>
            </a:r>
            <a:r>
              <a:rPr lang="en-US" b="1" i="1" dirty="0"/>
              <a:t>old</a:t>
            </a:r>
            <a:r>
              <a:rPr lang="en-US" dirty="0"/>
              <a:t> covenant, but, as we have already seen, Jesus is </a:t>
            </a:r>
            <a:r>
              <a:rPr lang="en-US" b="1" i="1" dirty="0"/>
              <a:t>superior</a:t>
            </a:r>
            <a:r>
              <a:rPr lang="en-US" dirty="0"/>
              <a:t> to Moses (Heb 3:1-6), and this is no surprise since he, as the Son of God, establishes the new covenant by sacrificing </a:t>
            </a:r>
            <a:r>
              <a:rPr lang="en-US" b="1" i="1" dirty="0"/>
              <a:t>himself</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3566197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200886"/>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as it is, Christ has obtained a ministry that is as much more excellent than the old as the covenant he mediates is better, since it is enacted on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promises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46091"/>
            <a:ext cx="8704460" cy="5219535"/>
          </a:xfrm>
        </p:spPr>
        <p:txBody>
          <a:bodyPr>
            <a:normAutofit/>
          </a:bodyPr>
          <a:lstStyle/>
          <a:p>
            <a:r>
              <a:rPr lang="en-US" dirty="0"/>
              <a:t>The author tells us that the new covenant is “</a:t>
            </a:r>
            <a:r>
              <a:rPr lang="en-US" i="1" dirty="0">
                <a:solidFill>
                  <a:srgbClr val="000099"/>
                </a:solidFill>
                <a:latin typeface="Cambria" panose="02040503050406030204" pitchFamily="18" charset="0"/>
                <a:ea typeface="Cambria" panose="02040503050406030204" pitchFamily="18" charset="0"/>
              </a:rPr>
              <a:t>better</a:t>
            </a:r>
            <a:r>
              <a:rPr lang="en-US" dirty="0"/>
              <a:t>” than the old covenant </a:t>
            </a:r>
            <a:r>
              <a:rPr lang="en-US" b="1" i="1" dirty="0"/>
              <a:t>because</a:t>
            </a:r>
            <a:r>
              <a:rPr lang="en-US" dirty="0"/>
              <a:t> it is established on the basis of “</a:t>
            </a:r>
            <a:r>
              <a:rPr lang="en-US" i="1" dirty="0">
                <a:solidFill>
                  <a:srgbClr val="000099"/>
                </a:solidFill>
                <a:latin typeface="Cambria" panose="02040503050406030204" pitchFamily="18" charset="0"/>
                <a:ea typeface="Cambria" panose="02040503050406030204" pitchFamily="18" charset="0"/>
              </a:rPr>
              <a:t>better promises</a:t>
            </a:r>
            <a:r>
              <a:rPr lang="en-US" dirty="0"/>
              <a:t>”.</a:t>
            </a:r>
          </a:p>
          <a:p>
            <a:r>
              <a:rPr lang="en-US" dirty="0"/>
              <a:t>The better promises are revealed in the </a:t>
            </a:r>
            <a:r>
              <a:rPr lang="en-US" b="1" i="1" dirty="0"/>
              <a:t>terms</a:t>
            </a:r>
            <a:r>
              <a:rPr lang="en-US" dirty="0"/>
              <a:t> of the new covenant which the author will discuss in the </a:t>
            </a:r>
            <a:r>
              <a:rPr lang="en-US" b="1" i="1" dirty="0"/>
              <a:t>next</a:t>
            </a:r>
            <a:r>
              <a:rPr lang="en-US" dirty="0"/>
              <a:t> section: </a:t>
            </a:r>
          </a:p>
          <a:p>
            <a:pPr lvl="1"/>
            <a:r>
              <a:rPr lang="en-US" dirty="0"/>
              <a:t>God will write the law on the hearts of his people (Heb 8:10)</a:t>
            </a:r>
          </a:p>
          <a:p>
            <a:pPr lvl="1"/>
            <a:r>
              <a:rPr lang="en-US" dirty="0"/>
              <a:t>All covenant members will know the Lord (Heb 8:11)</a:t>
            </a:r>
          </a:p>
          <a:p>
            <a:pPr lvl="1"/>
            <a:r>
              <a:rPr lang="en-US" dirty="0"/>
              <a:t>Sins are forgiven fully and definitively (Heb 8:12)</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243 </a:t>
            </a:r>
          </a:p>
        </p:txBody>
      </p:sp>
    </p:spTree>
    <p:extLst>
      <p:ext uri="{BB962C8B-B14F-4D97-AF65-F5344CB8AC3E}">
        <p14:creationId xmlns:p14="http://schemas.microsoft.com/office/powerpoint/2010/main" val="37626784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7578734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fontScale="92500" lnSpcReduction="10000"/>
          </a:bodyPr>
          <a:lstStyle/>
          <a:p>
            <a:r>
              <a:rPr lang="en-US" dirty="0"/>
              <a:t>One of the ideas talked about in this section is how the earthly tabernacle used by the Israelites, was an imperfect copy of the true heavenly tabernacle.</a:t>
            </a:r>
          </a:p>
          <a:p>
            <a:r>
              <a:rPr lang="en-US" dirty="0"/>
              <a:t>Reading this reminded me of something I once read in C.S Lewis’ </a:t>
            </a:r>
            <a:r>
              <a:rPr lang="en-US" i="1" dirty="0"/>
              <a:t>Mere Christianity </a:t>
            </a:r>
            <a:r>
              <a:rPr lang="en-US" dirty="0"/>
              <a:t>(Chapter 10: </a:t>
            </a:r>
            <a:r>
              <a:rPr lang="en-US" i="1" dirty="0"/>
              <a:t>Hope</a:t>
            </a:r>
            <a:r>
              <a:rPr lang="en-US" dirty="0"/>
              <a:t>):</a:t>
            </a:r>
          </a:p>
          <a:p>
            <a:pPr lvl="1"/>
            <a:r>
              <a:rPr lang="en-US" i="1" dirty="0">
                <a:latin typeface="Cambria" panose="02040503050406030204" pitchFamily="18" charset="0"/>
                <a:ea typeface="Cambria" panose="02040503050406030204" pitchFamily="18" charset="0"/>
              </a:rPr>
              <a:t>Most of us find it very difficult to want “Heaven” at all-except in so far as “Heaven” means meeting again our friends who have died. One reason for this difficulty is that we have not been trained: our whole education tends to fix our minds on this world. Another reason is that when the real want for Heaven is present in us, we do not recognize it. The longings which arise in us when we first fall in love, or first think of some foreign country, or first take up some subject that excites us, are longings which no marriage, no travel, no learning, can really satisfy. I am not now speaking of what would be ordinarily called unsuccessful marriages, or holidays, or learned careers. I am speaking of the best possible ones. There was something we grasped at, in that first moment of longing, which just fades away in the reality… Now there are two wrong ways of dealing with this fact, and one right one.</a:t>
            </a:r>
          </a:p>
          <a:p>
            <a:endParaRPr lang="en-US" i="1" dirty="0">
              <a:latin typeface="Cambria" panose="02040503050406030204" pitchFamily="18" charset="0"/>
              <a:ea typeface="Cambria" panose="02040503050406030204" pitchFamily="18" charset="0"/>
            </a:endParaRPr>
          </a:p>
          <a:p>
            <a:endParaRPr lang="en-US" dirty="0"/>
          </a:p>
        </p:txBody>
      </p:sp>
    </p:spTree>
    <p:extLst>
      <p:ext uri="{BB962C8B-B14F-4D97-AF65-F5344CB8AC3E}">
        <p14:creationId xmlns:p14="http://schemas.microsoft.com/office/powerpoint/2010/main" val="3550354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fontScale="85000" lnSpcReduction="20000"/>
          </a:bodyPr>
          <a:lstStyle/>
          <a:p>
            <a:endParaRPr lang="en-US" i="1" dirty="0">
              <a:latin typeface="Cambria" panose="02040503050406030204" pitchFamily="18" charset="0"/>
              <a:ea typeface="Cambria" panose="02040503050406030204" pitchFamily="18" charset="0"/>
            </a:endParaRPr>
          </a:p>
          <a:p>
            <a:r>
              <a:rPr lang="en-US" i="1" dirty="0">
                <a:latin typeface="Cambria" panose="02040503050406030204" pitchFamily="18" charset="0"/>
                <a:ea typeface="Cambria" panose="02040503050406030204" pitchFamily="18" charset="0"/>
              </a:rPr>
              <a:t>(1) The Fool's Way.—He puts the blame on the things themselves. He goes on all his life thinking that if only he tried another woman, or went for a more expensive holiday, or whatever it is, then, this time, he really would catch the mysterious something we are all after…</a:t>
            </a:r>
          </a:p>
          <a:p>
            <a:endParaRPr lang="en-US" i="1" dirty="0">
              <a:latin typeface="Cambria" panose="02040503050406030204" pitchFamily="18" charset="0"/>
              <a:ea typeface="Cambria" panose="02040503050406030204" pitchFamily="18" charset="0"/>
            </a:endParaRPr>
          </a:p>
          <a:p>
            <a:r>
              <a:rPr lang="en-US" i="1" dirty="0">
                <a:latin typeface="Cambria" panose="02040503050406030204" pitchFamily="18" charset="0"/>
                <a:ea typeface="Cambria" panose="02040503050406030204" pitchFamily="18" charset="0"/>
              </a:rPr>
              <a:t>(2) The Way of the Disillusioned “Sensible Man.”—He soon decides that the whole thing was moonshine. “Of course,” he says, “one feels like that when one's young. But by the time you get to my age you've given up chasing the rainbow's end.” And so he settles down and learns not to expect too much and represses the part of himself which used, as he would say, “to cry for the moon.”… But supposing infinite happiness really is there, waiting for us? Supposing one really can reach the rainbow's end? In that case it would be a pity to find out too late (a moment after death) that by our supposed “common sense” we had stifled in ourselves the faculty of enjoying it.</a:t>
            </a:r>
          </a:p>
          <a:p>
            <a:pPr marL="0" indent="0">
              <a:buNone/>
            </a:pPr>
            <a:endParaRPr lang="en-US"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855143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 calcmode="lin" valueType="num">
                                      <p:cBhvr>
                                        <p:cTn id="14"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fontScale="85000" lnSpcReduction="20000"/>
          </a:bodyPr>
          <a:lstStyle/>
          <a:p>
            <a:endParaRPr lang="en-US" i="1" dirty="0">
              <a:latin typeface="Cambria" panose="02040503050406030204" pitchFamily="18" charset="0"/>
              <a:ea typeface="Cambria" panose="02040503050406030204" pitchFamily="18" charset="0"/>
            </a:endParaRPr>
          </a:p>
          <a:p>
            <a:r>
              <a:rPr lang="en-US" i="1" dirty="0">
                <a:latin typeface="Cambria" panose="02040503050406030204" pitchFamily="18" charset="0"/>
                <a:ea typeface="Cambria" panose="02040503050406030204" pitchFamily="18" charset="0"/>
              </a:rPr>
              <a:t>(3) The Christian Way.—The Christian says, “Creatures are not born with desires unless satisfaction for those desires exists. A baby feels hunger: well, there is such a thing as food. A duckling wants to swim: well, there is such a thing as water. Men feel sexual desire: well, there is such a thing as sex. If I find in myself a desire which no experience in this world can satisfy, the most probable explanation is that I was made for another world. If none of my earthly pleasures satisfy it, that does not prove that the universe is a fraud. Probably earthly pleasures were never meant to satisfy it, but only to arouse it, to suggest the real thing. If that is so, I must take care, on the one hand, never to despise, or be unthankful for, these earthly blessings, and on the other, never to mistake them for the something else of which they are only a kind of copy, or echo, or mirage. I must keep alive in myself the desire for my true country, which I shall not find till after death; I must never let it get snowed under or turned aside; I must make it the main object of life to press on to that other country and to help others to do the same.”</a:t>
            </a:r>
          </a:p>
          <a:p>
            <a:r>
              <a:rPr lang="en-US" dirty="0"/>
              <a:t>What do you think of Lewis’ idea?</a:t>
            </a:r>
          </a:p>
        </p:txBody>
      </p:sp>
    </p:spTree>
    <p:extLst>
      <p:ext uri="{BB962C8B-B14F-4D97-AF65-F5344CB8AC3E}">
        <p14:creationId xmlns:p14="http://schemas.microsoft.com/office/powerpoint/2010/main" val="4257641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30011439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482709" y="812366"/>
            <a:ext cx="8182506" cy="5776808"/>
          </a:xfrm>
        </p:spPr>
        <p:txBody>
          <a:bodyPr>
            <a:normAutofit/>
          </a:bodyPr>
          <a:lstStyle/>
          <a:p>
            <a:pPr marL="742950" indent="-742950">
              <a:buFont typeface="+mj-lt"/>
              <a:buAutoNum type="alphaUcPeriod" startAt="4"/>
            </a:pPr>
            <a:r>
              <a:rPr lang="en-US" sz="4000" b="1" dirty="0"/>
              <a:t>The New Covenant Mediated By Jesus Is Better than the Old Covenant (8:1-13)</a:t>
            </a:r>
          </a:p>
          <a:p>
            <a:pPr marL="1028700" lvl="1" indent="-571500">
              <a:buFont typeface="+mj-lt"/>
              <a:buAutoNum type="arabicPeriod"/>
            </a:pPr>
            <a:r>
              <a:rPr lang="en-US" sz="3600" dirty="0"/>
              <a:t>Jesus’ Heavenly Priesthood Shows He Is Mediator of a Better Covenant </a:t>
            </a:r>
            <a:r>
              <a:rPr lang="en-US" sz="3600" b="1" dirty="0"/>
              <a:t>(8:1-6)</a:t>
            </a:r>
          </a:p>
          <a:p>
            <a:pPr marL="1028700" lvl="1" indent="-571500">
              <a:buFont typeface="+mj-lt"/>
              <a:buAutoNum type="arabicPeriod"/>
            </a:pPr>
            <a:r>
              <a:rPr lang="en-US" sz="3600" dirty="0">
                <a:solidFill>
                  <a:schemeClr val="tx1">
                    <a:lumMod val="50000"/>
                    <a:lumOff val="50000"/>
                  </a:schemeClr>
                </a:solidFill>
              </a:rPr>
              <a:t>Prophesy of New Covenant Shows Weakness of the Old </a:t>
            </a:r>
            <a:r>
              <a:rPr lang="en-US" sz="3600" b="1" dirty="0">
                <a:solidFill>
                  <a:schemeClr val="tx1">
                    <a:lumMod val="50000"/>
                    <a:lumOff val="50000"/>
                  </a:schemeClr>
                </a:solidFill>
              </a:rPr>
              <a:t>(8:7-13)</a:t>
            </a:r>
          </a:p>
        </p:txBody>
      </p:sp>
    </p:spTree>
    <p:extLst>
      <p:ext uri="{BB962C8B-B14F-4D97-AF65-F5344CB8AC3E}">
        <p14:creationId xmlns:p14="http://schemas.microsoft.com/office/powerpoint/2010/main" val="8720738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240130"/>
          </a:xfrm>
        </p:spPr>
        <p:txBody>
          <a:bodyPr/>
          <a:lstStyle/>
          <a:p>
            <a:r>
              <a:rPr lang="en-US" sz="4000" dirty="0">
                <a:solidFill>
                  <a:srgbClr val="002060"/>
                </a:solidFill>
              </a:rPr>
              <a:t>Jesus’ Heavenly Priesthood Shows He Is Mediator of a Better Covenant (8:1-6)</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338243"/>
            <a:ext cx="8398352" cy="5478552"/>
          </a:xfrm>
        </p:spPr>
        <p:txBody>
          <a:bodyPr>
            <a:normAutofit fontScale="85000" lnSpcReduction="10000"/>
          </a:bodyPr>
          <a:lstStyle/>
          <a:p>
            <a:pPr marL="0" indent="0">
              <a:buNone/>
            </a:pPr>
            <a:r>
              <a:rPr lang="en-US" baseline="30000" dirty="0">
                <a:latin typeface="Candara" panose="020E0502030303020204" pitchFamily="34" charset="0"/>
                <a:ea typeface="Cambria" panose="02040503050406030204" pitchFamily="18" charset="0"/>
              </a:rPr>
              <a:t>1</a:t>
            </a:r>
            <a:r>
              <a:rPr lang="en-US" i="1" dirty="0">
                <a:solidFill>
                  <a:srgbClr val="000099"/>
                </a:solidFill>
                <a:latin typeface="Cambria" panose="02040503050406030204" pitchFamily="18" charset="0"/>
                <a:ea typeface="Cambria" panose="02040503050406030204" pitchFamily="18" charset="0"/>
              </a:rPr>
              <a:t> Now the point in what we are saying is this: we have such a high priest, one who is seated at the right hand of the throne of the Majesty in heaven, </a:t>
            </a:r>
            <a:r>
              <a:rPr lang="en-US"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a minister in the holy places, in the true tent that the Lord set up, not man. </a:t>
            </a:r>
            <a:r>
              <a:rPr lang="en-US"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For every high priest is appointed to offer gifts and sacrifices; thus it is necessary for this priest also to have something to offer. </a:t>
            </a:r>
            <a:r>
              <a:rPr lang="en-US"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Now if he were on earth, he would not be a priest at all, since there are priests who offer gifts according to the law. </a:t>
            </a:r>
            <a:r>
              <a:rPr lang="en-US"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They serve a copy and shadow of the heavenly things. For when Moses was about to erect the tent, he was instructed by God, saying,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kumimoji="0" lang="en-US" sz="32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rPr>
              <a:t>See that you make everything according to the pattern that was shown you on the mountain [Ex. 25:40]</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lang="en-US" i="1" dirty="0">
                <a:solidFill>
                  <a:srgbClr val="000099"/>
                </a:solidFill>
                <a:latin typeface="Cambria" panose="02040503050406030204" pitchFamily="18" charset="0"/>
                <a:ea typeface="Cambria" panose="02040503050406030204" pitchFamily="18" charset="0"/>
              </a:rPr>
              <a:t> </a:t>
            </a:r>
            <a:r>
              <a:rPr lang="en-US" baseline="30000" dirty="0">
                <a:latin typeface="Candara" panose="020E0502030303020204" pitchFamily="34" charset="0"/>
                <a:ea typeface="Cambria" panose="02040503050406030204" pitchFamily="18" charset="0"/>
              </a:rPr>
              <a:t>6</a:t>
            </a:r>
            <a:r>
              <a:rPr lang="en-US" i="1" dirty="0">
                <a:solidFill>
                  <a:srgbClr val="000099"/>
                </a:solidFill>
                <a:latin typeface="Cambria" panose="02040503050406030204" pitchFamily="18" charset="0"/>
                <a:ea typeface="Cambria" panose="02040503050406030204" pitchFamily="18" charset="0"/>
              </a:rPr>
              <a:t> But as it is, Christ has obtained a ministry that is as much more excellent than the old as the covenant he mediates is better, since it is enacted on better promises. </a:t>
            </a:r>
          </a:p>
        </p:txBody>
      </p:sp>
    </p:spTree>
    <p:extLst>
      <p:ext uri="{BB962C8B-B14F-4D97-AF65-F5344CB8AC3E}">
        <p14:creationId xmlns:p14="http://schemas.microsoft.com/office/powerpoint/2010/main" val="29406272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408883"/>
          </a:xfrm>
        </p:spPr>
        <p:txBody>
          <a:bodyPr/>
          <a:lstStyle/>
          <a:p>
            <a:r>
              <a:rPr lang="en-US" sz="4000" dirty="0">
                <a:solidFill>
                  <a:srgbClr val="002060"/>
                </a:solidFill>
              </a:rPr>
              <a:t>Jesus’ Heavenly Priesthood Shows He Is Mediator of a Better Covenant (8:1-6)</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1452052"/>
            <a:ext cx="8767251" cy="5036616"/>
          </a:xfrm>
        </p:spPr>
        <p:txBody>
          <a:bodyPr>
            <a:normAutofit fontScale="85000" lnSpcReduction="20000"/>
          </a:bodyPr>
          <a:lstStyle/>
          <a:p>
            <a:r>
              <a:rPr lang="en-US" dirty="0"/>
              <a:t>Having established the superiority of the high priesthood of Christ (in chapters 5-7), our author now proceeds to relate his high priesthood to the themes of </a:t>
            </a:r>
            <a:r>
              <a:rPr lang="en-US" b="1" i="1" dirty="0"/>
              <a:t>covenant</a:t>
            </a:r>
            <a:r>
              <a:rPr lang="en-US" dirty="0"/>
              <a:t>, </a:t>
            </a:r>
            <a:r>
              <a:rPr lang="en-US" b="1" i="1" dirty="0"/>
              <a:t>sanctuary</a:t>
            </a:r>
            <a:r>
              <a:rPr lang="en-US" dirty="0"/>
              <a:t>, and </a:t>
            </a:r>
            <a:r>
              <a:rPr lang="en-US" b="1" i="1" dirty="0"/>
              <a:t>sacrifice</a:t>
            </a:r>
            <a:r>
              <a:rPr lang="en-US" dirty="0"/>
              <a:t> – themes that were very much bound up in the Old Testament Levitical priesthood. </a:t>
            </a:r>
          </a:p>
          <a:p>
            <a:r>
              <a:rPr lang="en-US" dirty="0"/>
              <a:t>He will show us that just as the </a:t>
            </a:r>
            <a:r>
              <a:rPr lang="en-US" b="1" i="1" dirty="0"/>
              <a:t>Levitical</a:t>
            </a:r>
            <a:r>
              <a:rPr lang="en-US" dirty="0"/>
              <a:t> priesthood is replaced by a priesthood after the order of </a:t>
            </a:r>
            <a:r>
              <a:rPr lang="en-US" b="1" i="1" dirty="0"/>
              <a:t>Melchizedek</a:t>
            </a:r>
            <a:r>
              <a:rPr lang="en-US" dirty="0"/>
              <a:t>, so </a:t>
            </a:r>
            <a:r>
              <a:rPr lang="en-US" b="1" i="1" dirty="0"/>
              <a:t>also</a:t>
            </a:r>
            <a:r>
              <a:rPr lang="en-US" dirty="0"/>
              <a:t>: </a:t>
            </a:r>
          </a:p>
          <a:p>
            <a:pPr lvl="1"/>
            <a:r>
              <a:rPr lang="en-US" dirty="0"/>
              <a:t>The </a:t>
            </a:r>
            <a:r>
              <a:rPr lang="en-US" b="1" i="1" dirty="0"/>
              <a:t>old</a:t>
            </a:r>
            <a:r>
              <a:rPr lang="en-US" dirty="0"/>
              <a:t> </a:t>
            </a:r>
            <a:r>
              <a:rPr lang="en-US" b="1" i="1" dirty="0"/>
              <a:t>covenant</a:t>
            </a:r>
            <a:r>
              <a:rPr lang="en-US" dirty="0"/>
              <a:t> is replaced by a </a:t>
            </a:r>
            <a:r>
              <a:rPr lang="en-US" b="1" i="1" dirty="0"/>
              <a:t>new</a:t>
            </a:r>
            <a:r>
              <a:rPr lang="en-US" dirty="0"/>
              <a:t> </a:t>
            </a:r>
            <a:r>
              <a:rPr lang="en-US" b="1" i="1" dirty="0"/>
              <a:t>covenant</a:t>
            </a:r>
            <a:r>
              <a:rPr lang="en-US" dirty="0"/>
              <a:t> </a:t>
            </a:r>
          </a:p>
          <a:p>
            <a:pPr lvl="1"/>
            <a:r>
              <a:rPr lang="en-US" dirty="0"/>
              <a:t>The </a:t>
            </a:r>
            <a:r>
              <a:rPr lang="en-US" b="1" i="1" dirty="0"/>
              <a:t>earthly</a:t>
            </a:r>
            <a:r>
              <a:rPr lang="en-US" dirty="0"/>
              <a:t> </a:t>
            </a:r>
            <a:r>
              <a:rPr lang="en-US" b="1" i="1" dirty="0"/>
              <a:t>sanctuary</a:t>
            </a:r>
            <a:r>
              <a:rPr lang="en-US" dirty="0"/>
              <a:t> is replaced by a </a:t>
            </a:r>
            <a:r>
              <a:rPr lang="en-US" b="1" i="1" dirty="0"/>
              <a:t>heavenly</a:t>
            </a:r>
            <a:r>
              <a:rPr lang="en-US" dirty="0"/>
              <a:t> </a:t>
            </a:r>
            <a:r>
              <a:rPr lang="en-US" b="1" i="1" dirty="0"/>
              <a:t>one</a:t>
            </a:r>
          </a:p>
          <a:p>
            <a:pPr lvl="1"/>
            <a:r>
              <a:rPr lang="en-US" dirty="0"/>
              <a:t>Sacrifices which were but </a:t>
            </a:r>
            <a:r>
              <a:rPr lang="en-US" b="1" i="1" dirty="0"/>
              <a:t>temporary tokens</a:t>
            </a:r>
            <a:r>
              <a:rPr lang="en-US" dirty="0"/>
              <a:t> are replaced by a </a:t>
            </a:r>
            <a:r>
              <a:rPr lang="en-US" b="1" i="1" dirty="0"/>
              <a:t>once for all sacrifice</a:t>
            </a:r>
            <a:r>
              <a:rPr lang="en-US" dirty="0"/>
              <a:t> that is </a:t>
            </a:r>
            <a:r>
              <a:rPr lang="en-US" b="1" i="1" dirty="0"/>
              <a:t>truly effective</a:t>
            </a:r>
            <a:r>
              <a:rPr lang="en-US" dirty="0"/>
              <a:t>. </a:t>
            </a:r>
          </a:p>
          <a:p>
            <a:r>
              <a:rPr lang="en-US" dirty="0"/>
              <a:t>Furthermore, we have a great high priest who is enthroned at the right hand of God, who discharges his ministry, not in an earthly shrine, but in the God’s heavenly dwelling-place, a tabernacle made, not by human hands, but by the </a:t>
            </a:r>
            <a:r>
              <a:rPr lang="en-US" b="1" i="1" dirty="0"/>
              <a:t>Lord</a:t>
            </a:r>
            <a:r>
              <a:rPr lang="en-US" dirty="0"/>
              <a:t>.</a:t>
            </a:r>
          </a:p>
        </p:txBody>
      </p:sp>
      <p:sp>
        <p:nvSpPr>
          <p:cNvPr id="6" name="TextBox 5">
            <a:extLst>
              <a:ext uri="{FF2B5EF4-FFF2-40B4-BE49-F238E27FC236}">
                <a16:creationId xmlns:a16="http://schemas.microsoft.com/office/drawing/2014/main" id="{B7C3F6A6-E872-5BBC-C43A-798D01D544E2}"/>
              </a:ext>
            </a:extLst>
          </p:cNvPr>
          <p:cNvSpPr txBox="1"/>
          <p:nvPr/>
        </p:nvSpPr>
        <p:spPr>
          <a:xfrm>
            <a:off x="-29434" y="6488668"/>
            <a:ext cx="9144000"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1367582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19303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the point in what we are saying is this: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 have such a high priest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one who is seated at the right hand of the throne of the Majesty in heaven,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0393"/>
            <a:ext cx="8704460" cy="5235233"/>
          </a:xfrm>
        </p:spPr>
        <p:txBody>
          <a:bodyPr>
            <a:normAutofit fontScale="92500" lnSpcReduction="10000"/>
          </a:bodyPr>
          <a:lstStyle/>
          <a:p>
            <a:r>
              <a:rPr lang="en-US" dirty="0"/>
              <a:t>The point of what the author has been saying up to this point is now set forth for his readers: “</a:t>
            </a:r>
            <a:r>
              <a:rPr lang="en-US" i="1" dirty="0">
                <a:solidFill>
                  <a:srgbClr val="000099"/>
                </a:solidFill>
                <a:latin typeface="Cambria" panose="02040503050406030204" pitchFamily="18" charset="0"/>
                <a:ea typeface="Cambria" panose="02040503050406030204" pitchFamily="18" charset="0"/>
              </a:rPr>
              <a:t>we </a:t>
            </a:r>
            <a:r>
              <a:rPr lang="en-US" b="1" i="1" dirty="0">
                <a:solidFill>
                  <a:srgbClr val="000099"/>
                </a:solidFill>
                <a:latin typeface="Cambria" panose="02040503050406030204" pitchFamily="18" charset="0"/>
                <a:ea typeface="Cambria" panose="02040503050406030204" pitchFamily="18" charset="0"/>
              </a:rPr>
              <a:t>have</a:t>
            </a:r>
            <a:r>
              <a:rPr lang="en-US" i="1" dirty="0">
                <a:solidFill>
                  <a:srgbClr val="000099"/>
                </a:solidFill>
                <a:latin typeface="Cambria" panose="02040503050406030204" pitchFamily="18" charset="0"/>
                <a:ea typeface="Cambria" panose="02040503050406030204" pitchFamily="18" charset="0"/>
              </a:rPr>
              <a:t> such a high priest</a:t>
            </a:r>
            <a:r>
              <a:rPr lang="en-US" dirty="0"/>
              <a:t>”</a:t>
            </a:r>
          </a:p>
          <a:p>
            <a:r>
              <a:rPr lang="en-US" dirty="0"/>
              <a:t>What the author means by this is that </a:t>
            </a:r>
            <a:r>
              <a:rPr lang="en-US" b="1" i="1" dirty="0"/>
              <a:t>Jesus</a:t>
            </a:r>
            <a:r>
              <a:rPr lang="en-US" dirty="0"/>
              <a:t> matches the description of the Melchizedekian priest that the author has laid out up to this point:</a:t>
            </a:r>
          </a:p>
          <a:p>
            <a:pPr lvl="1"/>
            <a:r>
              <a:rPr lang="en-US" dirty="0"/>
              <a:t>He is the ever-living one</a:t>
            </a:r>
          </a:p>
          <a:p>
            <a:pPr lvl="1"/>
            <a:r>
              <a:rPr lang="en-US" dirty="0"/>
              <a:t>The one who always did the will of God</a:t>
            </a:r>
          </a:p>
          <a:p>
            <a:pPr lvl="1"/>
            <a:r>
              <a:rPr lang="en-US" dirty="0"/>
              <a:t>The one whose sacrifice accomplished forgiveness of sins</a:t>
            </a:r>
          </a:p>
          <a:p>
            <a:r>
              <a:rPr lang="en-US" dirty="0"/>
              <a:t>The </a:t>
            </a:r>
            <a:r>
              <a:rPr lang="en-US" b="1" i="1" dirty="0"/>
              <a:t>oath</a:t>
            </a:r>
            <a:r>
              <a:rPr lang="en-US" dirty="0"/>
              <a:t> and </a:t>
            </a:r>
            <a:r>
              <a:rPr lang="en-US" b="1" i="1" dirty="0"/>
              <a:t>promise</a:t>
            </a:r>
            <a:r>
              <a:rPr lang="en-US" dirty="0"/>
              <a:t> of Psalm 110:4 find their </a:t>
            </a:r>
            <a:r>
              <a:rPr lang="en-US" b="1" i="1" dirty="0"/>
              <a:t>fulfillment</a:t>
            </a:r>
            <a:r>
              <a:rPr lang="en-US" dirty="0"/>
              <a:t> in Jesus: </a:t>
            </a:r>
            <a:r>
              <a:rPr lang="en-US" i="1" dirty="0">
                <a:solidFill>
                  <a:srgbClr val="000099"/>
                </a:solidFill>
                <a:latin typeface="Cambria" panose="02040503050406030204" pitchFamily="18" charset="0"/>
                <a:ea typeface="Cambria" panose="02040503050406030204" pitchFamily="18" charset="0"/>
              </a:rPr>
              <a:t>The LORD has </a:t>
            </a:r>
            <a:r>
              <a:rPr lang="en-US" b="1" i="1" dirty="0">
                <a:solidFill>
                  <a:srgbClr val="000099"/>
                </a:solidFill>
                <a:latin typeface="Cambria" panose="02040503050406030204" pitchFamily="18" charset="0"/>
                <a:ea typeface="Cambria" panose="02040503050406030204" pitchFamily="18" charset="0"/>
              </a:rPr>
              <a:t>sworn</a:t>
            </a:r>
            <a:r>
              <a:rPr lang="en-US" i="1" dirty="0">
                <a:solidFill>
                  <a:srgbClr val="000099"/>
                </a:solidFill>
                <a:latin typeface="Cambria" panose="02040503050406030204" pitchFamily="18" charset="0"/>
                <a:ea typeface="Cambria" panose="02040503050406030204" pitchFamily="18" charset="0"/>
              </a:rPr>
              <a:t> and will not change his mind, “You are a priest </a:t>
            </a:r>
            <a:r>
              <a:rPr lang="en-US" b="1" i="1" dirty="0">
                <a:solidFill>
                  <a:srgbClr val="000099"/>
                </a:solidFill>
                <a:latin typeface="Cambria" panose="02040503050406030204" pitchFamily="18" charset="0"/>
                <a:ea typeface="Cambria" panose="02040503050406030204" pitchFamily="18" charset="0"/>
              </a:rPr>
              <a:t>forever</a:t>
            </a:r>
            <a:r>
              <a:rPr lang="en-US" i="1" dirty="0">
                <a:solidFill>
                  <a:srgbClr val="000099"/>
                </a:solidFill>
                <a:latin typeface="Cambria" panose="02040503050406030204" pitchFamily="18" charset="0"/>
                <a:ea typeface="Cambria" panose="02040503050406030204" pitchFamily="18" charset="0"/>
              </a:rPr>
              <a:t> after the order of Melchizedek.”</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242 </a:t>
            </a:r>
          </a:p>
        </p:txBody>
      </p:sp>
    </p:spTree>
    <p:extLst>
      <p:ext uri="{BB962C8B-B14F-4D97-AF65-F5344CB8AC3E}">
        <p14:creationId xmlns:p14="http://schemas.microsoft.com/office/powerpoint/2010/main" val="26733262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19303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the point in what we are saying is this: we have such a high priest, one who 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seated at the right hand of the throne of the Majesty in heaven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0393"/>
            <a:ext cx="8704460" cy="5235233"/>
          </a:xfrm>
        </p:spPr>
        <p:txBody>
          <a:bodyPr>
            <a:normAutofit/>
          </a:bodyPr>
          <a:lstStyle/>
          <a:p>
            <a:r>
              <a:rPr lang="en-US" dirty="0"/>
              <a:t>In addition, what is written a few verses earlier in Psalm 110:1 </a:t>
            </a:r>
            <a:r>
              <a:rPr lang="en-US" b="1" i="1" dirty="0"/>
              <a:t>also</a:t>
            </a:r>
            <a:r>
              <a:rPr lang="en-US" dirty="0"/>
              <a:t> points to Jesus: </a:t>
            </a:r>
            <a:r>
              <a:rPr lang="en-US" i="1" dirty="0">
                <a:solidFill>
                  <a:srgbClr val="000099"/>
                </a:solidFill>
                <a:latin typeface="Cambria" panose="02040503050406030204" pitchFamily="18" charset="0"/>
                <a:ea typeface="Cambria" panose="02040503050406030204" pitchFamily="18" charset="0"/>
              </a:rPr>
              <a:t>A Psalm of David. The LORD says to my Lord: “Sit at my right hand, until I make your enemies your footstool.”</a:t>
            </a:r>
          </a:p>
          <a:p>
            <a:r>
              <a:rPr lang="en-US" dirty="0"/>
              <a:t>Jesus is David’s Lord and sits at the right hand of God until his enemies are made his footstool.</a:t>
            </a:r>
          </a:p>
          <a:p>
            <a:r>
              <a:rPr lang="en-US" dirty="0"/>
              <a:t>Jesus is the </a:t>
            </a:r>
            <a:r>
              <a:rPr lang="en-US" b="1" i="1" dirty="0"/>
              <a:t>reigning</a:t>
            </a:r>
            <a:r>
              <a:rPr lang="en-US" dirty="0"/>
              <a:t> and </a:t>
            </a:r>
            <a:r>
              <a:rPr lang="en-US" b="1" i="1" dirty="0"/>
              <a:t>conquering</a:t>
            </a:r>
            <a:r>
              <a:rPr lang="en-US" dirty="0"/>
              <a:t> priest-king.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242 </a:t>
            </a:r>
          </a:p>
        </p:txBody>
      </p:sp>
    </p:spTree>
    <p:extLst>
      <p:ext uri="{BB962C8B-B14F-4D97-AF65-F5344CB8AC3E}">
        <p14:creationId xmlns:p14="http://schemas.microsoft.com/office/powerpoint/2010/main" val="284084518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95018" cy="119303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the point in what we are saying is this: we have such a high priest, one who 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seated at the right hand of the throne of the Majesty in heaven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30393"/>
            <a:ext cx="8704460" cy="5235233"/>
          </a:xfrm>
        </p:spPr>
        <p:txBody>
          <a:bodyPr>
            <a:normAutofit fontScale="92500" lnSpcReduction="10000"/>
          </a:bodyPr>
          <a:lstStyle/>
          <a:p>
            <a:r>
              <a:rPr lang="en-US" dirty="0"/>
              <a:t>The words “</a:t>
            </a:r>
            <a:r>
              <a:rPr lang="en-US" i="1" dirty="0">
                <a:solidFill>
                  <a:srgbClr val="000099"/>
                </a:solidFill>
                <a:latin typeface="Cambria" panose="02040503050406030204" pitchFamily="18" charset="0"/>
                <a:ea typeface="Cambria" panose="02040503050406030204" pitchFamily="18" charset="0"/>
              </a:rPr>
              <a:t>Majesty in heaven</a:t>
            </a:r>
            <a:r>
              <a:rPr lang="en-US" dirty="0"/>
              <a:t>” point to God’s awesomeness and his </a:t>
            </a:r>
            <a:r>
              <a:rPr lang="en-US" b="1" i="1" dirty="0"/>
              <a:t>transcendence</a:t>
            </a:r>
            <a:r>
              <a:rPr lang="en-US" dirty="0"/>
              <a:t>.</a:t>
            </a:r>
          </a:p>
          <a:p>
            <a:r>
              <a:rPr lang="en-US" i="1" dirty="0">
                <a:latin typeface="Cambria" panose="02040503050406030204" pitchFamily="18" charset="0"/>
                <a:ea typeface="Cambria" panose="02040503050406030204" pitchFamily="18" charset="0"/>
              </a:rPr>
              <a:t>God is both </a:t>
            </a:r>
            <a:r>
              <a:rPr lang="en-US" b="1" i="1" dirty="0">
                <a:latin typeface="Cambria" panose="02040503050406030204" pitchFamily="18" charset="0"/>
                <a:ea typeface="Cambria" panose="02040503050406030204" pitchFamily="18" charset="0"/>
              </a:rPr>
              <a:t>transcendent</a:t>
            </a:r>
            <a:r>
              <a:rPr lang="en-US" i="1" dirty="0">
                <a:latin typeface="Cambria" panose="02040503050406030204" pitchFamily="18" charset="0"/>
                <a:ea typeface="Cambria" panose="02040503050406030204" pitchFamily="18" charset="0"/>
              </a:rPr>
              <a:t> over and </a:t>
            </a:r>
            <a:r>
              <a:rPr lang="en-US" b="1" i="1" dirty="0">
                <a:latin typeface="Cambria" panose="02040503050406030204" pitchFamily="18" charset="0"/>
                <a:ea typeface="Cambria" panose="02040503050406030204" pitchFamily="18" charset="0"/>
              </a:rPr>
              <a:t>immanent</a:t>
            </a:r>
            <a:r>
              <a:rPr lang="en-US" i="1" dirty="0">
                <a:latin typeface="Cambria" panose="02040503050406030204" pitchFamily="18" charset="0"/>
                <a:ea typeface="Cambria" panose="02040503050406030204" pitchFamily="18" charset="0"/>
              </a:rPr>
              <a:t> in, His world. These nineteenth-century words express the thought that </a:t>
            </a:r>
            <a:r>
              <a:rPr lang="en-US" b="1" i="1" dirty="0">
                <a:latin typeface="Cambria" panose="02040503050406030204" pitchFamily="18" charset="0"/>
                <a:ea typeface="Cambria" panose="02040503050406030204" pitchFamily="18" charset="0"/>
              </a:rPr>
              <a:t>on the one hand </a:t>
            </a:r>
            <a:r>
              <a:rPr lang="en-US" i="1" dirty="0">
                <a:latin typeface="Cambria" panose="02040503050406030204" pitchFamily="18" charset="0"/>
                <a:ea typeface="Cambria" panose="02040503050406030204" pitchFamily="18" charset="0"/>
              </a:rPr>
              <a:t>God is </a:t>
            </a:r>
            <a:r>
              <a:rPr lang="en-US" b="1" i="1" dirty="0">
                <a:latin typeface="Cambria" panose="02040503050406030204" pitchFamily="18" charset="0"/>
                <a:ea typeface="Cambria" panose="02040503050406030204" pitchFamily="18" charset="0"/>
              </a:rPr>
              <a:t>distinct</a:t>
            </a:r>
            <a:r>
              <a:rPr lang="en-US" i="1" dirty="0">
                <a:latin typeface="Cambria" panose="02040503050406030204" pitchFamily="18" charset="0"/>
                <a:ea typeface="Cambria" panose="02040503050406030204" pitchFamily="18" charset="0"/>
              </a:rPr>
              <a:t> </a:t>
            </a:r>
            <a:r>
              <a:rPr lang="en-US" b="1" i="1" dirty="0">
                <a:latin typeface="Cambria" panose="02040503050406030204" pitchFamily="18" charset="0"/>
                <a:ea typeface="Cambria" panose="02040503050406030204" pitchFamily="18" charset="0"/>
              </a:rPr>
              <a:t>from His world </a:t>
            </a:r>
            <a:r>
              <a:rPr lang="en-US" i="1" dirty="0">
                <a:latin typeface="Cambria" panose="02040503050406030204" pitchFamily="18" charset="0"/>
                <a:ea typeface="Cambria" panose="02040503050406030204" pitchFamily="18" charset="0"/>
              </a:rPr>
              <a:t>and does not need it. While </a:t>
            </a:r>
            <a:r>
              <a:rPr lang="en-US" b="1" i="1" dirty="0">
                <a:latin typeface="Cambria" panose="02040503050406030204" pitchFamily="18" charset="0"/>
                <a:ea typeface="Cambria" panose="02040503050406030204" pitchFamily="18" charset="0"/>
              </a:rPr>
              <a:t>on the other hand</a:t>
            </a:r>
            <a:r>
              <a:rPr lang="en-US" i="1" dirty="0">
                <a:latin typeface="Cambria" panose="02040503050406030204" pitchFamily="18" charset="0"/>
                <a:ea typeface="Cambria" panose="02040503050406030204" pitchFamily="18" charset="0"/>
              </a:rPr>
              <a:t>, He </a:t>
            </a:r>
            <a:r>
              <a:rPr lang="en-US" b="1" i="1" dirty="0">
                <a:latin typeface="Cambria" panose="02040503050406030204" pitchFamily="18" charset="0"/>
                <a:ea typeface="Cambria" panose="02040503050406030204" pitchFamily="18" charset="0"/>
              </a:rPr>
              <a:t>permeates the world </a:t>
            </a:r>
            <a:r>
              <a:rPr lang="en-US" i="1" dirty="0">
                <a:latin typeface="Cambria" panose="02040503050406030204" pitchFamily="18" charset="0"/>
                <a:ea typeface="Cambria" panose="02040503050406030204" pitchFamily="18" charset="0"/>
              </a:rPr>
              <a:t>in sustaining creative power, shaping and steering it in a way that keeps it on its planned course</a:t>
            </a:r>
            <a:r>
              <a:rPr lang="en-US" dirty="0"/>
              <a:t>. (S. R. Holmes, </a:t>
            </a:r>
            <a:r>
              <a:rPr lang="en-US" i="1" dirty="0"/>
              <a:t>God</a:t>
            </a:r>
            <a:r>
              <a:rPr lang="en-US" dirty="0"/>
              <a:t>, Martin Davie, ed., </a:t>
            </a:r>
            <a:r>
              <a:rPr lang="en-US" i="1" dirty="0"/>
              <a:t>New Dictionary of Theology: Historical and Systematic</a:t>
            </a:r>
            <a:r>
              <a:rPr lang="en-US" dirty="0"/>
              <a:t>, 2016)</a:t>
            </a:r>
          </a:p>
          <a:p>
            <a:r>
              <a:rPr lang="en-US" dirty="0"/>
              <a:t>Since Jesus sits at the </a:t>
            </a:r>
            <a:r>
              <a:rPr lang="en-US" b="1" i="1" dirty="0"/>
              <a:t>right hand</a:t>
            </a:r>
            <a:r>
              <a:rPr lang="en-US" dirty="0"/>
              <a:t> of one who is so great, he </a:t>
            </a:r>
            <a:r>
              <a:rPr lang="en-US" b="1" i="1" dirty="0"/>
              <a:t>also</a:t>
            </a:r>
            <a:r>
              <a:rPr lang="en-US" dirty="0"/>
              <a:t> exercises </a:t>
            </a:r>
            <a:r>
              <a:rPr lang="en-US" b="1" i="1" dirty="0"/>
              <a:t>transcendent power</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242 </a:t>
            </a:r>
          </a:p>
        </p:txBody>
      </p:sp>
    </p:spTree>
    <p:extLst>
      <p:ext uri="{BB962C8B-B14F-4D97-AF65-F5344CB8AC3E}">
        <p14:creationId xmlns:p14="http://schemas.microsoft.com/office/powerpoint/2010/main" val="5575407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114265</TotalTime>
  <Words>3472</Words>
  <Application>Microsoft Office PowerPoint</Application>
  <PresentationFormat>On-screen Show (4:3)</PresentationFormat>
  <Paragraphs>134</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Jesus’ Heavenly Priesthood Shows He Is Mediator of a Better Covenant (8:1-6)</vt:lpstr>
      <vt:lpstr>Jesus’ Heavenly Priesthood Shows He Is Mediator of a Better Covenant (8:1-6)</vt:lpstr>
      <vt:lpstr>1 Now the point in what we are saying is this: we have such a high priest, one who is seated at the right hand of the throne of the Majesty in heaven,</vt:lpstr>
      <vt:lpstr>1 Now the point in what we are saying is this: we have such a high priest, one who is seated at the right hand of the throne of the Majesty in heaven,</vt:lpstr>
      <vt:lpstr>1 Now the point in what we are saying is this: we have such a high priest, one who is seated at the right hand of the throne of the Majesty in heaven,</vt:lpstr>
      <vt:lpstr>2 a minister in the holy places, in the true tent that the Lord set up, not man.</vt:lpstr>
      <vt:lpstr>The Jewish Tabernacle</vt:lpstr>
      <vt:lpstr>The Jewish Tabernacle</vt:lpstr>
      <vt:lpstr>The Jewish Tabernacle</vt:lpstr>
      <vt:lpstr>2 a minister in the holy places, in the true tent that the Lord set up, not man.</vt:lpstr>
      <vt:lpstr>3 For every high priest is appointed to offer gifts and sacrifices; thus it is necessary for this priest also to have something to offer.</vt:lpstr>
      <vt:lpstr>4 Now if he were on earth, he would not be a priest at all, since there are priests who offer gifts according to the law.</vt:lpstr>
      <vt:lpstr>5 They serve a copy and shadow of the heavenly things. For when Moses was about to erect the tent, he was instructed by God, saying, “See that you make everything according to the pattern that was shown you on the mountain [Ex. 25:40].”</vt:lpstr>
      <vt:lpstr>5 They serve a copy and shadow of the heavenly things. For when Moses was about to erect the tent, he was instructed by God, saying, “See that you make everything according to the pattern that was shown you on the mountain [Ex. 25:40].”</vt:lpstr>
      <vt:lpstr>5 They serve a copy and shadow of the heavenly things. For when Moses was about to erect the tent, he was instructed by God, saying, “See that you make everything according to the pattern that was shown you on the mountain [Ex. 25:40].”</vt:lpstr>
      <vt:lpstr>6 But as it is, Christ has obtained a ministry that is as much more excellent than the old as the covenant he mediates is better, since it is enacted on better promises.</vt:lpstr>
      <vt:lpstr>6 But as it is, Christ has obtained a ministry that is as much more excellent than the old as the covenant he mediates is better, since it is enacted on better promises.</vt:lpstr>
      <vt:lpstr>6 But as it is, Christ has obtained a ministry that is as much more excellent than the old as the covenant he mediates is better, since it is enacted on better promises.</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1207</cp:revision>
  <cp:lastPrinted>2022-07-31T14:12:46Z</cp:lastPrinted>
  <dcterms:created xsi:type="dcterms:W3CDTF">2022-03-11T13:15:23Z</dcterms:created>
  <dcterms:modified xsi:type="dcterms:W3CDTF">2022-07-31T14:14:18Z</dcterms:modified>
</cp:coreProperties>
</file>