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162" r:id="rId3"/>
    <p:sldId id="6163" r:id="rId4"/>
    <p:sldId id="6164" r:id="rId5"/>
    <p:sldId id="6165" r:id="rId6"/>
    <p:sldId id="6166" r:id="rId7"/>
    <p:sldId id="6186" r:id="rId8"/>
    <p:sldId id="6167" r:id="rId9"/>
    <p:sldId id="6168" r:id="rId10"/>
    <p:sldId id="6185" r:id="rId11"/>
    <p:sldId id="6169" r:id="rId12"/>
    <p:sldId id="6170" r:id="rId13"/>
    <p:sldId id="6171" r:id="rId14"/>
    <p:sldId id="6172" r:id="rId15"/>
    <p:sldId id="6173" r:id="rId16"/>
    <p:sldId id="6174" r:id="rId17"/>
    <p:sldId id="6175" r:id="rId18"/>
    <p:sldId id="6176" r:id="rId19"/>
    <p:sldId id="6177" r:id="rId20"/>
    <p:sldId id="6178" r:id="rId21"/>
    <p:sldId id="6180" r:id="rId22"/>
    <p:sldId id="6181" r:id="rId23"/>
    <p:sldId id="6182" r:id="rId24"/>
    <p:sldId id="6183" r:id="rId25"/>
    <p:sldId id="6184" r:id="rId26"/>
    <p:sldId id="6187" r:id="rId27"/>
    <p:sldId id="6188" r:id="rId28"/>
    <p:sldId id="6189" r:id="rId29"/>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8/10/2022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659535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finds fault with them when he says: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"Behold, the days are coming, declares the Lord, when I will establish a new covenant with the house of Israel and with the house of Judah…</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92500" lnSpcReduction="10000"/>
          </a:bodyPr>
          <a:lstStyle/>
          <a:p>
            <a:r>
              <a:rPr lang="en-US" dirty="0"/>
              <a:t>The author then cites Jer 31:31-34 (the longest citation of an OT text in the entire NT) to show that a new covenant was </a:t>
            </a:r>
            <a:r>
              <a:rPr lang="en-US" b="1" i="1" dirty="0"/>
              <a:t>needed</a:t>
            </a:r>
            <a:r>
              <a:rPr lang="en-US" dirty="0"/>
              <a:t>.</a:t>
            </a:r>
          </a:p>
          <a:p>
            <a:r>
              <a:rPr lang="en-US" dirty="0"/>
              <a:t>This text in Jer 31:31-34, which talks about a new covenant that God promised to make at a future date, is taken from a section of the book of Jeremiah (Jer 30-33) where Jeremiah promises hope and future restoration for the people of Israel after they are exiled.</a:t>
            </a:r>
          </a:p>
          <a:p>
            <a:r>
              <a:rPr lang="en-US" dirty="0"/>
              <a:t>In other words, their exile was not to be final, for the Lord would eventually bring Israel back to the land and fulfill promises made to Abraham and David.</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249 </a:t>
            </a:r>
          </a:p>
        </p:txBody>
      </p:sp>
    </p:spTree>
    <p:extLst>
      <p:ext uri="{BB962C8B-B14F-4D97-AF65-F5344CB8AC3E}">
        <p14:creationId xmlns:p14="http://schemas.microsoft.com/office/powerpoint/2010/main" val="22633928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finds fault with them when he says: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"Behold, the days are coming, declares the Lord, when I will establish a new covenant with the house of Israel and with the house of Judah…</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92500" lnSpcReduction="20000"/>
          </a:bodyPr>
          <a:lstStyle/>
          <a:p>
            <a:r>
              <a:rPr lang="en-US" dirty="0"/>
              <a:t>Israel’s future hope was </a:t>
            </a:r>
            <a:r>
              <a:rPr lang="en-US" b="1" i="1" dirty="0"/>
              <a:t>not</a:t>
            </a:r>
            <a:r>
              <a:rPr lang="en-US" dirty="0"/>
              <a:t> to be rooted in Israel’s piety, but in the Lord’s transforming grace and his power to change the hearts of his people.</a:t>
            </a:r>
          </a:p>
          <a:p>
            <a:r>
              <a:rPr lang="en-US" dirty="0"/>
              <a:t>The promise in Ezekiel (Ezek 36:26-27) that the Lord will put his spirit in Israel and cause them to obey his law expresses a similar idea.</a:t>
            </a:r>
          </a:p>
          <a:p>
            <a:r>
              <a:rPr lang="en-US" dirty="0"/>
              <a:t>Notice that the author didn’t just </a:t>
            </a:r>
            <a:r>
              <a:rPr lang="en-US" b="1" i="1" dirty="0"/>
              <a:t>invent</a:t>
            </a:r>
            <a:r>
              <a:rPr lang="en-US" dirty="0"/>
              <a:t> the notion of a new covenant, for, as he shows here, the OT </a:t>
            </a:r>
            <a:r>
              <a:rPr lang="en-US" b="1" i="1" dirty="0"/>
              <a:t>itself</a:t>
            </a:r>
            <a:r>
              <a:rPr lang="en-US" dirty="0"/>
              <a:t> promised that a new agreement, a new covenant, would be enacted by God with Israel and Judah.</a:t>
            </a:r>
          </a:p>
          <a:p>
            <a:r>
              <a:rPr lang="en-US" dirty="0"/>
              <a:t>Furthermore, this prophecy in Jeremiah as well as other OT Scriptures </a:t>
            </a:r>
            <a:r>
              <a:rPr lang="en-US" b="1" i="1" dirty="0"/>
              <a:t>recognized</a:t>
            </a:r>
            <a:r>
              <a:rPr lang="en-US" dirty="0"/>
              <a:t> that the old covenant was </a:t>
            </a:r>
            <a:r>
              <a:rPr lang="en-US" b="1" i="1" dirty="0"/>
              <a:t>inadequate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250 </a:t>
            </a:r>
          </a:p>
        </p:txBody>
      </p:sp>
    </p:spTree>
    <p:extLst>
      <p:ext uri="{BB962C8B-B14F-4D97-AF65-F5344CB8AC3E}">
        <p14:creationId xmlns:p14="http://schemas.microsoft.com/office/powerpoint/2010/main" val="22307825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finds fault with them when he says: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"Behold, the days are coming, declares the Lord, when I will establish a new covenant with the house of Israel and with the house of Judah…</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92500" lnSpcReduction="20000"/>
          </a:bodyPr>
          <a:lstStyle/>
          <a:p>
            <a:r>
              <a:rPr lang="en-US" dirty="0"/>
              <a:t>A number of New Testament writers teach that the new covenant was inaugurated with the death of Jesus Christ:</a:t>
            </a:r>
          </a:p>
          <a:p>
            <a:pPr lvl="1"/>
            <a:r>
              <a:rPr lang="en-US" i="1" dirty="0">
                <a:solidFill>
                  <a:srgbClr val="000099"/>
                </a:solidFill>
                <a:latin typeface="Cambria" panose="02040503050406030204" pitchFamily="18" charset="0"/>
                <a:ea typeface="Cambria" panose="02040503050406030204" pitchFamily="18" charset="0"/>
              </a:rPr>
              <a:t>[Jesus speaking:] for this is my blood of </a:t>
            </a:r>
            <a:r>
              <a:rPr lang="en-US" b="1" i="1" dirty="0">
                <a:solidFill>
                  <a:srgbClr val="000099"/>
                </a:solidFill>
                <a:latin typeface="Cambria" panose="02040503050406030204" pitchFamily="18" charset="0"/>
                <a:ea typeface="Cambria" panose="02040503050406030204" pitchFamily="18" charset="0"/>
              </a:rPr>
              <a:t>the covenant</a:t>
            </a:r>
            <a:r>
              <a:rPr lang="en-US" i="1" dirty="0">
                <a:solidFill>
                  <a:srgbClr val="000099"/>
                </a:solidFill>
                <a:latin typeface="Cambria" panose="02040503050406030204" pitchFamily="18" charset="0"/>
                <a:ea typeface="Cambria" panose="02040503050406030204" pitchFamily="18" charset="0"/>
              </a:rPr>
              <a:t>, which is poured out for many for the forgiveness of sins. </a:t>
            </a:r>
            <a:r>
              <a:rPr lang="en-US" dirty="0"/>
              <a:t>(Mat 26:28 )</a:t>
            </a:r>
          </a:p>
          <a:p>
            <a:pPr lvl="1"/>
            <a:r>
              <a:rPr lang="en-US" i="1" dirty="0">
                <a:solidFill>
                  <a:srgbClr val="000099"/>
                </a:solidFill>
                <a:latin typeface="Cambria" panose="02040503050406030204" pitchFamily="18" charset="0"/>
                <a:ea typeface="Cambria" panose="02040503050406030204" pitchFamily="18" charset="0"/>
              </a:rPr>
              <a:t>And [Jesus] said to them, “This is my blood of </a:t>
            </a:r>
            <a:r>
              <a:rPr lang="en-US" b="1" i="1" dirty="0">
                <a:solidFill>
                  <a:srgbClr val="000099"/>
                </a:solidFill>
                <a:latin typeface="Cambria" panose="02040503050406030204" pitchFamily="18" charset="0"/>
                <a:ea typeface="Cambria" panose="02040503050406030204" pitchFamily="18" charset="0"/>
              </a:rPr>
              <a:t>the covenant</a:t>
            </a:r>
            <a:r>
              <a:rPr lang="en-US" i="1" dirty="0">
                <a:solidFill>
                  <a:srgbClr val="000099"/>
                </a:solidFill>
                <a:latin typeface="Cambria" panose="02040503050406030204" pitchFamily="18" charset="0"/>
                <a:ea typeface="Cambria" panose="02040503050406030204" pitchFamily="18" charset="0"/>
              </a:rPr>
              <a:t>, which is poured out for many…” </a:t>
            </a:r>
            <a:r>
              <a:rPr lang="en-US" dirty="0"/>
              <a:t>(Mar 14:24)</a:t>
            </a:r>
          </a:p>
          <a:p>
            <a:pPr lvl="1"/>
            <a:r>
              <a:rPr lang="en-US" i="1" dirty="0">
                <a:solidFill>
                  <a:srgbClr val="000099"/>
                </a:solidFill>
                <a:latin typeface="Cambria" panose="02040503050406030204" pitchFamily="18" charset="0"/>
                <a:ea typeface="Cambria" panose="02040503050406030204" pitchFamily="18" charset="0"/>
              </a:rPr>
              <a:t>And likewise [Jesus took] the cup after they had eaten, saying, “This cup that is poured out for you is the </a:t>
            </a:r>
            <a:r>
              <a:rPr lang="en-US" b="1" i="1" dirty="0">
                <a:solidFill>
                  <a:srgbClr val="000099"/>
                </a:solidFill>
                <a:latin typeface="Cambria" panose="02040503050406030204" pitchFamily="18" charset="0"/>
                <a:ea typeface="Cambria" panose="02040503050406030204" pitchFamily="18" charset="0"/>
              </a:rPr>
              <a:t>new covenant</a:t>
            </a:r>
            <a:r>
              <a:rPr lang="en-US" i="1" dirty="0">
                <a:solidFill>
                  <a:srgbClr val="000099"/>
                </a:solidFill>
                <a:latin typeface="Cambria" panose="02040503050406030204" pitchFamily="18" charset="0"/>
                <a:ea typeface="Cambria" panose="02040503050406030204" pitchFamily="18" charset="0"/>
              </a:rPr>
              <a:t> in my blood…” </a:t>
            </a:r>
            <a:r>
              <a:rPr lang="en-US" dirty="0"/>
              <a:t>(Luke 22:20)</a:t>
            </a:r>
          </a:p>
          <a:p>
            <a:pPr lvl="1"/>
            <a:r>
              <a:rPr lang="en-US" i="1" dirty="0">
                <a:solidFill>
                  <a:srgbClr val="000099"/>
                </a:solidFill>
                <a:latin typeface="Cambria" panose="02040503050406030204" pitchFamily="18" charset="0"/>
                <a:ea typeface="Cambria" panose="02040503050406030204" pitchFamily="18" charset="0"/>
              </a:rPr>
              <a:t>In the same way also [Jesus] took the cup, after supper, saying, “This cup is the </a:t>
            </a:r>
            <a:r>
              <a:rPr lang="en-US" b="1" i="1" dirty="0">
                <a:solidFill>
                  <a:srgbClr val="000099"/>
                </a:solidFill>
                <a:latin typeface="Cambria" panose="02040503050406030204" pitchFamily="18" charset="0"/>
                <a:ea typeface="Cambria" panose="02040503050406030204" pitchFamily="18" charset="0"/>
              </a:rPr>
              <a:t>new covenant</a:t>
            </a:r>
            <a:r>
              <a:rPr lang="en-US" i="1" dirty="0">
                <a:solidFill>
                  <a:srgbClr val="000099"/>
                </a:solidFill>
                <a:latin typeface="Cambria" panose="02040503050406030204" pitchFamily="18" charset="0"/>
                <a:ea typeface="Cambria" panose="02040503050406030204" pitchFamily="18" charset="0"/>
              </a:rPr>
              <a:t> in my blood. Do this, as often as you drink it, in remembrance of me.” </a:t>
            </a:r>
            <a:r>
              <a:rPr lang="en-US" dirty="0"/>
              <a:t>(1Cor 11:25)</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250 </a:t>
            </a:r>
          </a:p>
        </p:txBody>
      </p:sp>
    </p:spTree>
    <p:extLst>
      <p:ext uri="{BB962C8B-B14F-4D97-AF65-F5344CB8AC3E}">
        <p14:creationId xmlns:p14="http://schemas.microsoft.com/office/powerpoint/2010/main" val="29567764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not</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like the covenant that I made with their fathers on the day when I took them by the hand to bring them out of the land of Egypt. For they did not continue in my covenant, and so I showed no concern for them, declares the Lord.</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a:bodyPr>
          <a:lstStyle/>
          <a:p>
            <a:r>
              <a:rPr lang="en-US" dirty="0"/>
              <a:t>Here we see the old covenant and the new covenant are </a:t>
            </a:r>
            <a:r>
              <a:rPr lang="en-US" b="1" i="1" dirty="0"/>
              <a:t>different</a:t>
            </a:r>
            <a:r>
              <a:rPr lang="en-US" dirty="0"/>
              <a:t>.</a:t>
            </a:r>
          </a:p>
          <a:p>
            <a:r>
              <a:rPr lang="en-US" dirty="0"/>
              <a:t>The Mosaic covenant made with Israel on Mount Sinai had gracious elements: </a:t>
            </a:r>
          </a:p>
          <a:p>
            <a:pPr lvl="1"/>
            <a:r>
              <a:rPr lang="en-US" dirty="0"/>
              <a:t>God by his grace liberated Israel from Egyptian bondage. Or, as our text puts it, he tenderly “</a:t>
            </a:r>
            <a:r>
              <a:rPr lang="en-US" i="1" dirty="0">
                <a:solidFill>
                  <a:srgbClr val="7030A0"/>
                </a:solidFill>
                <a:latin typeface="Cambria" panose="02040503050406030204" pitchFamily="18" charset="0"/>
                <a:ea typeface="Cambria" panose="02040503050406030204" pitchFamily="18" charset="0"/>
              </a:rPr>
              <a:t>took them by the hand to bring them out of the land of Egypt</a:t>
            </a:r>
            <a:r>
              <a:rPr lang="en-US" dirty="0"/>
              <a:t>”.</a:t>
            </a:r>
          </a:p>
          <a:p>
            <a:pPr lvl="1"/>
            <a:r>
              <a:rPr lang="en-US" dirty="0"/>
              <a:t>The Lord carried them “on eagles’ wings” (Exod 19:4).</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250 </a:t>
            </a:r>
          </a:p>
        </p:txBody>
      </p:sp>
    </p:spTree>
    <p:extLst>
      <p:ext uri="{BB962C8B-B14F-4D97-AF65-F5344CB8AC3E}">
        <p14:creationId xmlns:p14="http://schemas.microsoft.com/office/powerpoint/2010/main" val="13266857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not like the covenant that I made with their fathers on the day when I took them by the hand to bring them out of the land of Egypt. For they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did not continue in my covenant</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so I showed no concern for them, declares the Lord.</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97258"/>
            <a:ext cx="8704460" cy="4968370"/>
          </a:xfrm>
        </p:spPr>
        <p:txBody>
          <a:bodyPr>
            <a:normAutofit fontScale="85000" lnSpcReduction="20000"/>
          </a:bodyPr>
          <a:lstStyle/>
          <a:p>
            <a:r>
              <a:rPr lang="en-US" dirty="0"/>
              <a:t>Even though Mosaic covenant had gracious elements, it was still </a:t>
            </a:r>
            <a:r>
              <a:rPr lang="en-US" b="1" i="1" dirty="0"/>
              <a:t>defective</a:t>
            </a:r>
            <a:r>
              <a:rPr lang="en-US" dirty="0"/>
              <a:t> and </a:t>
            </a:r>
            <a:r>
              <a:rPr lang="en-US" b="1" i="1" dirty="0"/>
              <a:t>inferior</a:t>
            </a:r>
            <a:r>
              <a:rPr lang="en-US" dirty="0"/>
              <a:t> to the </a:t>
            </a:r>
            <a:r>
              <a:rPr lang="en-US" b="1" i="1" dirty="0"/>
              <a:t>new covenant</a:t>
            </a:r>
            <a:r>
              <a:rPr lang="en-US" dirty="0"/>
              <a:t>.</a:t>
            </a:r>
          </a:p>
          <a:p>
            <a:r>
              <a:rPr lang="en-US" dirty="0"/>
              <a:t>Israel had to </a:t>
            </a:r>
            <a:r>
              <a:rPr lang="en-US" b="1" i="1" dirty="0"/>
              <a:t>keep</a:t>
            </a:r>
            <a:r>
              <a:rPr lang="en-US" dirty="0"/>
              <a:t> the stipulations of the old covenant in order to be </a:t>
            </a:r>
            <a:r>
              <a:rPr lang="en-US" b="1" i="1" dirty="0"/>
              <a:t>blessed</a:t>
            </a:r>
            <a:r>
              <a:rPr lang="en-US" dirty="0"/>
              <a:t>.</a:t>
            </a:r>
          </a:p>
          <a:p>
            <a:r>
              <a:rPr lang="en-US" dirty="0"/>
              <a:t>If Israel </a:t>
            </a:r>
            <a:r>
              <a:rPr lang="en-US" b="1" i="1" dirty="0"/>
              <a:t>obeyed</a:t>
            </a:r>
            <a:r>
              <a:rPr lang="en-US" dirty="0"/>
              <a:t>, they would receive the </a:t>
            </a:r>
            <a:r>
              <a:rPr lang="en-US" b="1" i="1" dirty="0"/>
              <a:t>blessings</a:t>
            </a:r>
            <a:r>
              <a:rPr lang="en-US" dirty="0"/>
              <a:t> of the covenant; but if they </a:t>
            </a:r>
            <a:r>
              <a:rPr lang="en-US" b="1" i="1" dirty="0"/>
              <a:t>disobeyed</a:t>
            </a:r>
            <a:r>
              <a:rPr lang="en-US" dirty="0"/>
              <a:t>, they would experience the </a:t>
            </a:r>
            <a:r>
              <a:rPr lang="en-US" b="1" i="1" dirty="0"/>
              <a:t>cursing's</a:t>
            </a:r>
            <a:r>
              <a:rPr lang="en-US" dirty="0"/>
              <a:t> of the covenant (Leviticus 26; Deuteronomy 26-28).</a:t>
            </a:r>
          </a:p>
          <a:p>
            <a:r>
              <a:rPr lang="en-US" dirty="0"/>
              <a:t>By the time Jeremiah wrote (around 626 BC), it was apparent that Israel “</a:t>
            </a:r>
            <a:r>
              <a:rPr lang="en-US" i="1" dirty="0">
                <a:solidFill>
                  <a:srgbClr val="7030A0"/>
                </a:solidFill>
                <a:latin typeface="Cambria" panose="02040503050406030204" pitchFamily="18" charset="0"/>
                <a:ea typeface="Cambria" panose="02040503050406030204" pitchFamily="18" charset="0"/>
              </a:rPr>
              <a:t>did </a:t>
            </a:r>
            <a:r>
              <a:rPr lang="en-US" b="1" i="1" dirty="0">
                <a:solidFill>
                  <a:srgbClr val="7030A0"/>
                </a:solidFill>
                <a:latin typeface="Cambria" panose="02040503050406030204" pitchFamily="18" charset="0"/>
                <a:ea typeface="Cambria" panose="02040503050406030204" pitchFamily="18" charset="0"/>
              </a:rPr>
              <a:t>not</a:t>
            </a:r>
            <a:r>
              <a:rPr lang="en-US" i="1" dirty="0">
                <a:solidFill>
                  <a:srgbClr val="7030A0"/>
                </a:solidFill>
                <a:latin typeface="Cambria" panose="02040503050406030204" pitchFamily="18" charset="0"/>
                <a:ea typeface="Cambria" panose="02040503050406030204" pitchFamily="18" charset="0"/>
              </a:rPr>
              <a:t> continue in [God’s] covenant.</a:t>
            </a:r>
            <a:r>
              <a:rPr lang="en-US" dirty="0"/>
              <a:t>”</a:t>
            </a:r>
          </a:p>
          <a:p>
            <a:r>
              <a:rPr lang="en-US" dirty="0"/>
              <a:t>The northern kingdom of Israel had already been exiled by Assyria in 722 BC, and the southern kingdom of Judah would soon be exiled to Babylon in 586 BC.</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250 </a:t>
            </a:r>
          </a:p>
        </p:txBody>
      </p:sp>
    </p:spTree>
    <p:extLst>
      <p:ext uri="{BB962C8B-B14F-4D97-AF65-F5344CB8AC3E}">
        <p14:creationId xmlns:p14="http://schemas.microsoft.com/office/powerpoint/2010/main" val="37660767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not like the covenant that I made with their fathers on the day when I took them by the hand to bring them out of the land of Egypt.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they did not continue in my covenant</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so I showed no concern for them</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declares the Lord.</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85000" lnSpcReduction="10000"/>
          </a:bodyPr>
          <a:lstStyle/>
          <a:p>
            <a:r>
              <a:rPr lang="en-US" dirty="0"/>
              <a:t>The claim that Israel and Judah did not “</a:t>
            </a:r>
            <a:r>
              <a:rPr lang="en-US" i="1" dirty="0">
                <a:solidFill>
                  <a:srgbClr val="7030A0"/>
                </a:solidFill>
                <a:latin typeface="Cambria" panose="02040503050406030204" pitchFamily="18" charset="0"/>
                <a:ea typeface="Cambria" panose="02040503050406030204" pitchFamily="18" charset="0"/>
              </a:rPr>
              <a:t>continue in [God’s] covenant</a:t>
            </a:r>
            <a:r>
              <a:rPr lang="en-US" dirty="0"/>
              <a:t>” was not just an abstract theological proposition.</a:t>
            </a:r>
          </a:p>
          <a:p>
            <a:r>
              <a:rPr lang="en-US" dirty="0"/>
              <a:t>Both kingdoms faced </a:t>
            </a:r>
            <a:r>
              <a:rPr lang="en-US" b="1" i="1" dirty="0"/>
              <a:t>exile</a:t>
            </a:r>
            <a:r>
              <a:rPr lang="en-US" dirty="0"/>
              <a:t> because of their disobedience; the curses of the covenant had become a </a:t>
            </a:r>
            <a:r>
              <a:rPr lang="en-US" b="1" i="1" dirty="0"/>
              <a:t>reality</a:t>
            </a:r>
            <a:r>
              <a:rPr lang="en-US" dirty="0"/>
              <a:t>.</a:t>
            </a:r>
          </a:p>
          <a:p>
            <a:r>
              <a:rPr lang="en-US" dirty="0"/>
              <a:t>The consequences of Israel’s disobedience is that the Lord “</a:t>
            </a:r>
            <a:r>
              <a:rPr lang="en-US" i="1" dirty="0">
                <a:solidFill>
                  <a:srgbClr val="7030A0"/>
                </a:solidFill>
                <a:latin typeface="Cambria" panose="02040503050406030204" pitchFamily="18" charset="0"/>
                <a:ea typeface="Cambria" panose="02040503050406030204" pitchFamily="18" charset="0"/>
              </a:rPr>
              <a:t>turned away from them</a:t>
            </a:r>
            <a:r>
              <a:rPr lang="en-US" dirty="0"/>
              <a:t>” (NIV). God’s showing “</a:t>
            </a:r>
            <a:r>
              <a:rPr lang="en-US" i="1" dirty="0">
                <a:solidFill>
                  <a:srgbClr val="7030A0"/>
                </a:solidFill>
                <a:latin typeface="Cambria" panose="02040503050406030204" pitchFamily="18" charset="0"/>
                <a:ea typeface="Cambria" panose="02040503050406030204" pitchFamily="18" charset="0"/>
              </a:rPr>
              <a:t>no concern for them</a:t>
            </a:r>
            <a:r>
              <a:rPr lang="en-US" dirty="0"/>
              <a:t>” is another way of saying they experienced the curses of the covenant.</a:t>
            </a:r>
          </a:p>
          <a:p>
            <a:r>
              <a:rPr lang="en-US" dirty="0"/>
              <a:t>Israel and Judah were </a:t>
            </a:r>
            <a:r>
              <a:rPr lang="en-US" b="1" i="1" dirty="0"/>
              <a:t>responsible</a:t>
            </a:r>
            <a:r>
              <a:rPr lang="en-US" dirty="0"/>
              <a:t> for their disobedience, but at the same time their disobedience reflected the </a:t>
            </a:r>
            <a:r>
              <a:rPr lang="en-US" b="1" i="1" dirty="0"/>
              <a:t>inadequacy</a:t>
            </a:r>
            <a:r>
              <a:rPr lang="en-US" dirty="0"/>
              <a:t> and </a:t>
            </a:r>
            <a:r>
              <a:rPr lang="en-US" b="1" i="1" dirty="0"/>
              <a:t>limitations</a:t>
            </a:r>
            <a:r>
              <a:rPr lang="en-US" dirty="0"/>
              <a:t> of the </a:t>
            </a:r>
            <a:r>
              <a:rPr lang="en-US" b="1" i="1" dirty="0"/>
              <a:t>old covenant</a:t>
            </a:r>
            <a:r>
              <a:rPr lang="en-US" dirty="0"/>
              <a:t> – for the people didn’t obey the Lord and therefore the covenant promises were never realized.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251 </a:t>
            </a:r>
          </a:p>
        </p:txBody>
      </p:sp>
    </p:spTree>
    <p:extLst>
      <p:ext uri="{BB962C8B-B14F-4D97-AF65-F5344CB8AC3E}">
        <p14:creationId xmlns:p14="http://schemas.microsoft.com/office/powerpoint/2010/main" val="36107911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this is the covenant that I will make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with the house of Israel after those days, declares the Lord: I will put my laws into their minds, and write them on their hearts, and I will be their God, and they shall be my people.</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85000" lnSpcReduction="10000"/>
          </a:bodyPr>
          <a:lstStyle/>
          <a:p>
            <a:r>
              <a:rPr lang="en-US" dirty="0"/>
              <a:t>Here the author begins to elaborate on the </a:t>
            </a:r>
            <a:r>
              <a:rPr lang="en-US" b="1" i="1" dirty="0"/>
              <a:t>benefits</a:t>
            </a:r>
            <a:r>
              <a:rPr lang="en-US" dirty="0"/>
              <a:t> of the new covenant over the old.</a:t>
            </a:r>
          </a:p>
          <a:p>
            <a:r>
              <a:rPr lang="en-US" dirty="0"/>
              <a:t>In Jeremiah's context, establishing a new covenant would solve the problem of Israel’s  continual violation of covenant stipulations.</a:t>
            </a:r>
          </a:p>
          <a:p>
            <a:r>
              <a:rPr lang="en-US" dirty="0"/>
              <a:t>The promises made to Abraham can hardly become a reality if Israel continues to transgress what God commands.</a:t>
            </a:r>
          </a:p>
          <a:p>
            <a:r>
              <a:rPr lang="en-US" dirty="0"/>
              <a:t>The Lord declares, however, that he will </a:t>
            </a:r>
            <a:r>
              <a:rPr lang="en-US" b="1" i="1" dirty="0"/>
              <a:t>remedy</a:t>
            </a:r>
            <a:r>
              <a:rPr lang="en-US" dirty="0"/>
              <a:t> the problem, promising to make a </a:t>
            </a:r>
            <a:r>
              <a:rPr lang="en-US" b="1" i="1" dirty="0"/>
              <a:t>new</a:t>
            </a:r>
            <a:r>
              <a:rPr lang="en-US" dirty="0"/>
              <a:t> agreement, a </a:t>
            </a:r>
            <a:r>
              <a:rPr lang="en-US" b="1" i="1" dirty="0"/>
              <a:t>new</a:t>
            </a:r>
            <a:r>
              <a:rPr lang="en-US" dirty="0"/>
              <a:t> covenant, with Israel.</a:t>
            </a:r>
          </a:p>
          <a:p>
            <a:r>
              <a:rPr lang="en-US" dirty="0"/>
              <a:t>The author believed the new covenant had already been inaugurated in the cross and resurrection of Jesus Christ.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251 </a:t>
            </a:r>
          </a:p>
        </p:txBody>
      </p:sp>
    </p:spTree>
    <p:extLst>
      <p:ext uri="{BB962C8B-B14F-4D97-AF65-F5344CB8AC3E}">
        <p14:creationId xmlns:p14="http://schemas.microsoft.com/office/powerpoint/2010/main" val="24785221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this is the covenant that I will make with the house of Israel after those days, declares the Lord: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 will put my laws into their minds, and write them on their hearts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I will be their God, and they shall be my people.</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85000" lnSpcReduction="20000"/>
          </a:bodyPr>
          <a:lstStyle/>
          <a:p>
            <a:r>
              <a:rPr lang="en-US" dirty="0"/>
              <a:t>The new covenant is distinct from the old in that God inscribes his law on their hearts and minds.</a:t>
            </a:r>
          </a:p>
          <a:p>
            <a:r>
              <a:rPr lang="en-US" dirty="0"/>
              <a:t>Under the old covenant Israel knew the law as a written statute </a:t>
            </a:r>
            <a:r>
              <a:rPr lang="en-US" b="1" i="1" dirty="0"/>
              <a:t>external</a:t>
            </a:r>
            <a:r>
              <a:rPr lang="en-US" dirty="0"/>
              <a:t> to them, but knowing the commands did not give them any inclination to </a:t>
            </a:r>
            <a:r>
              <a:rPr lang="en-US" b="1" i="1" dirty="0"/>
              <a:t>keep</a:t>
            </a:r>
            <a:r>
              <a:rPr lang="en-US" dirty="0"/>
              <a:t> what God had commanded.</a:t>
            </a:r>
          </a:p>
          <a:p>
            <a:r>
              <a:rPr lang="en-US" dirty="0"/>
              <a:t>Jeremiah complained that Israel was “</a:t>
            </a:r>
            <a:r>
              <a:rPr lang="en-US" i="1" dirty="0">
                <a:solidFill>
                  <a:srgbClr val="000099"/>
                </a:solidFill>
                <a:latin typeface="Cambria" panose="02040503050406030204" pitchFamily="18" charset="0"/>
                <a:ea typeface="Cambria" panose="02040503050406030204" pitchFamily="18" charset="0"/>
              </a:rPr>
              <a:t>uncircumcised in heart</a:t>
            </a:r>
            <a:r>
              <a:rPr lang="en-US" dirty="0"/>
              <a:t>” (Jer 9:25).</a:t>
            </a:r>
          </a:p>
          <a:p>
            <a:r>
              <a:rPr lang="en-US" dirty="0"/>
              <a:t>The new covenant is an entirely different state of affairs, for now God circumcises the hearts of his people in accord with the promise of Deut 30:6:</a:t>
            </a:r>
          </a:p>
          <a:p>
            <a:pPr lvl="1"/>
            <a:r>
              <a:rPr lang="en-US" i="1" dirty="0">
                <a:solidFill>
                  <a:srgbClr val="000099"/>
                </a:solidFill>
                <a:latin typeface="Cambria" panose="02040503050406030204" pitchFamily="18" charset="0"/>
                <a:ea typeface="Cambria" panose="02040503050406030204" pitchFamily="18" charset="0"/>
              </a:rPr>
              <a:t>And the LORD your God will circumcise your heart and the heart of your offspring, so that you will love the LORD your God with all your heart and with all your soul, that you may live.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251 </a:t>
            </a:r>
          </a:p>
        </p:txBody>
      </p:sp>
    </p:spTree>
    <p:extLst>
      <p:ext uri="{BB962C8B-B14F-4D97-AF65-F5344CB8AC3E}">
        <p14:creationId xmlns:p14="http://schemas.microsoft.com/office/powerpoint/2010/main" val="29103806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this is the covenant that I will make with the house of Israel after those days, declares the Lord: I will put my laws into their minds, and write them on their hearts, and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 will be their God, and they shall be my people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0048"/>
            <a:ext cx="8704460" cy="4905579"/>
          </a:xfrm>
        </p:spPr>
        <p:txBody>
          <a:bodyPr>
            <a:normAutofit fontScale="92500"/>
          </a:bodyPr>
          <a:lstStyle/>
          <a:p>
            <a:r>
              <a:rPr lang="en-US" dirty="0"/>
              <a:t>Under the new covenant, God’s commands are </a:t>
            </a:r>
            <a:r>
              <a:rPr lang="en-US" b="1" i="1" dirty="0"/>
              <a:t>not an onerous burden</a:t>
            </a:r>
            <a:r>
              <a:rPr lang="en-US" dirty="0"/>
              <a:t> but reflect the desires of their heart since God has </a:t>
            </a:r>
            <a:r>
              <a:rPr lang="en-US" b="1" i="1" dirty="0"/>
              <a:t>imprinted</a:t>
            </a:r>
            <a:r>
              <a:rPr lang="en-US" dirty="0"/>
              <a:t> the law upon their hearts.</a:t>
            </a:r>
          </a:p>
          <a:p>
            <a:r>
              <a:rPr lang="en-US" dirty="0"/>
              <a:t>The fundamental flaw in God’s people has been remedied, for now they </a:t>
            </a:r>
            <a:r>
              <a:rPr lang="en-US" b="1" i="1" dirty="0"/>
              <a:t>delight</a:t>
            </a:r>
            <a:r>
              <a:rPr lang="en-US" dirty="0"/>
              <a:t> to do the will of God.</a:t>
            </a:r>
          </a:p>
          <a:p>
            <a:r>
              <a:rPr lang="en-US" dirty="0"/>
              <a:t>Therefore, for those living under the </a:t>
            </a:r>
            <a:r>
              <a:rPr lang="en-US" b="1" i="1" dirty="0"/>
              <a:t>new</a:t>
            </a:r>
            <a:r>
              <a:rPr lang="en-US" dirty="0"/>
              <a:t> covenant, “</a:t>
            </a:r>
            <a:r>
              <a:rPr lang="en-US" i="1" dirty="0">
                <a:solidFill>
                  <a:srgbClr val="7030A0"/>
                </a:solidFill>
                <a:latin typeface="Cambria" panose="02040503050406030204" pitchFamily="18" charset="0"/>
                <a:ea typeface="Cambria" panose="02040503050406030204" pitchFamily="18" charset="0"/>
              </a:rPr>
              <a:t>[God]</a:t>
            </a:r>
            <a:r>
              <a:rPr lang="en-US" dirty="0"/>
              <a:t> </a:t>
            </a:r>
            <a:r>
              <a:rPr lang="en-US" i="1" dirty="0">
                <a:solidFill>
                  <a:srgbClr val="7030A0"/>
                </a:solidFill>
                <a:latin typeface="Cambria" panose="02040503050406030204" pitchFamily="18" charset="0"/>
                <a:ea typeface="Cambria" panose="02040503050406030204" pitchFamily="18" charset="0"/>
              </a:rPr>
              <a:t>will [</a:t>
            </a:r>
            <a:r>
              <a:rPr lang="en-US" b="1" i="1" dirty="0">
                <a:solidFill>
                  <a:srgbClr val="7030A0"/>
                </a:solidFill>
                <a:latin typeface="Cambria" panose="02040503050406030204" pitchFamily="18" charset="0"/>
                <a:ea typeface="Cambria" panose="02040503050406030204" pitchFamily="18" charset="0"/>
              </a:rPr>
              <a:t>truly</a:t>
            </a:r>
            <a:r>
              <a:rPr lang="en-US" i="1" dirty="0">
                <a:solidFill>
                  <a:srgbClr val="7030A0"/>
                </a:solidFill>
                <a:latin typeface="Cambria" panose="02040503050406030204" pitchFamily="18" charset="0"/>
                <a:ea typeface="Cambria" panose="02040503050406030204" pitchFamily="18" charset="0"/>
              </a:rPr>
              <a:t>] be their God, and they shall [</a:t>
            </a:r>
            <a:r>
              <a:rPr lang="en-US" b="1" i="1" dirty="0">
                <a:solidFill>
                  <a:srgbClr val="7030A0"/>
                </a:solidFill>
                <a:latin typeface="Cambria" panose="02040503050406030204" pitchFamily="18" charset="0"/>
                <a:ea typeface="Cambria" panose="02040503050406030204" pitchFamily="18" charset="0"/>
              </a:rPr>
              <a:t>truly</a:t>
            </a:r>
            <a:r>
              <a:rPr lang="en-US" i="1" dirty="0">
                <a:solidFill>
                  <a:srgbClr val="7030A0"/>
                </a:solidFill>
                <a:latin typeface="Cambria" panose="02040503050406030204" pitchFamily="18" charset="0"/>
                <a:ea typeface="Cambria" panose="02040503050406030204" pitchFamily="18" charset="0"/>
              </a:rPr>
              <a:t>] be [God’s] people.</a:t>
            </a:r>
            <a:r>
              <a:rPr lang="en-US" dirty="0"/>
              <a:t>”</a:t>
            </a:r>
          </a:p>
          <a:p>
            <a:r>
              <a:rPr lang="en-US" dirty="0"/>
              <a:t>This promise has now been fulfilled in the NT church!</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252 </a:t>
            </a:r>
          </a:p>
        </p:txBody>
      </p:sp>
    </p:spTree>
    <p:extLst>
      <p:ext uri="{BB962C8B-B14F-4D97-AF65-F5344CB8AC3E}">
        <p14:creationId xmlns:p14="http://schemas.microsoft.com/office/powerpoint/2010/main" val="17067123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146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they shall not teach, each one his neighbor and each one his brother, saying,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'Know the Lord</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they shall all know me, from the least of them to the greatest</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52052"/>
            <a:ext cx="8704460" cy="5113575"/>
          </a:xfrm>
        </p:spPr>
        <p:txBody>
          <a:bodyPr>
            <a:normAutofit fontScale="85000" lnSpcReduction="20000"/>
          </a:bodyPr>
          <a:lstStyle/>
          <a:p>
            <a:r>
              <a:rPr lang="en-US" dirty="0"/>
              <a:t>Another dimension of the new covenant over against the old comes to the forefront here.</a:t>
            </a:r>
          </a:p>
          <a:p>
            <a:r>
              <a:rPr lang="en-US" dirty="0"/>
              <a:t>The </a:t>
            </a:r>
            <a:r>
              <a:rPr lang="en-US" b="1" i="1" dirty="0"/>
              <a:t>old</a:t>
            </a:r>
            <a:r>
              <a:rPr lang="en-US" dirty="0"/>
              <a:t> covenant people were a </a:t>
            </a:r>
            <a:r>
              <a:rPr lang="en-US" b="1" i="1" dirty="0"/>
              <a:t>mixed</a:t>
            </a:r>
            <a:r>
              <a:rPr lang="en-US" dirty="0"/>
              <a:t> community.</a:t>
            </a:r>
          </a:p>
          <a:p>
            <a:r>
              <a:rPr lang="en-US" dirty="0"/>
              <a:t>In other words, Israel under the old covenant was composed of both </a:t>
            </a:r>
            <a:r>
              <a:rPr lang="en-US" b="1" i="1" dirty="0"/>
              <a:t>believers</a:t>
            </a:r>
            <a:r>
              <a:rPr lang="en-US" dirty="0"/>
              <a:t> and </a:t>
            </a:r>
            <a:r>
              <a:rPr lang="en-US" b="1" i="1" dirty="0"/>
              <a:t>unbelievers</a:t>
            </a:r>
            <a:r>
              <a:rPr lang="en-US" dirty="0"/>
              <a:t> in the covenant community.</a:t>
            </a:r>
          </a:p>
          <a:p>
            <a:r>
              <a:rPr lang="en-US" dirty="0"/>
              <a:t>Hence members of the covenant community had to exhort one another to “</a:t>
            </a:r>
            <a:r>
              <a:rPr lang="en-US" i="1" dirty="0">
                <a:solidFill>
                  <a:srgbClr val="7030A0"/>
                </a:solidFill>
                <a:latin typeface="Cambria" panose="02040503050406030204" pitchFamily="18" charset="0"/>
                <a:ea typeface="Cambria" panose="02040503050406030204" pitchFamily="18" charset="0"/>
              </a:rPr>
              <a:t>Know the Lord,</a:t>
            </a:r>
            <a:r>
              <a:rPr lang="en-US" dirty="0"/>
              <a:t>” for </a:t>
            </a:r>
            <a:r>
              <a:rPr lang="en-US" b="1" i="1" dirty="0"/>
              <a:t>many</a:t>
            </a:r>
            <a:r>
              <a:rPr lang="en-US" dirty="0"/>
              <a:t> were </a:t>
            </a:r>
            <a:r>
              <a:rPr lang="en-US" b="1" i="1" dirty="0"/>
              <a:t>unregenerate</a:t>
            </a:r>
            <a:r>
              <a:rPr lang="en-US" dirty="0"/>
              <a:t>.</a:t>
            </a:r>
          </a:p>
          <a:p>
            <a:r>
              <a:rPr lang="en-US" dirty="0"/>
              <a:t>Under the </a:t>
            </a:r>
            <a:r>
              <a:rPr lang="en-US" b="1" i="1" dirty="0"/>
              <a:t>new</a:t>
            </a:r>
            <a:r>
              <a:rPr lang="en-US" dirty="0"/>
              <a:t> covenant an entirely </a:t>
            </a:r>
            <a:r>
              <a:rPr lang="en-US" b="1" i="1" dirty="0"/>
              <a:t>new</a:t>
            </a:r>
            <a:r>
              <a:rPr lang="en-US" dirty="0"/>
              <a:t> situation is envisioned. There will be </a:t>
            </a:r>
            <a:r>
              <a:rPr lang="en-US" b="1" i="1" dirty="0"/>
              <a:t>no need</a:t>
            </a:r>
            <a:r>
              <a:rPr lang="en-US" dirty="0"/>
              <a:t> to summon a “</a:t>
            </a:r>
            <a:r>
              <a:rPr lang="en-US" i="1" dirty="0">
                <a:solidFill>
                  <a:srgbClr val="7030A0"/>
                </a:solidFill>
                <a:latin typeface="Cambria" panose="02040503050406030204" pitchFamily="18" charset="0"/>
                <a:ea typeface="Cambria" panose="02040503050406030204" pitchFamily="18" charset="0"/>
              </a:rPr>
              <a:t>brother</a:t>
            </a:r>
            <a:r>
              <a:rPr lang="en-US" dirty="0"/>
              <a:t>” to know the Lord, for </a:t>
            </a:r>
            <a:r>
              <a:rPr lang="en-US" b="1" i="1" dirty="0"/>
              <a:t>every</a:t>
            </a:r>
            <a:r>
              <a:rPr lang="en-US" dirty="0"/>
              <a:t> member of the covenant community will know the Lord.</a:t>
            </a:r>
          </a:p>
          <a:p>
            <a:r>
              <a:rPr lang="en-US" dirty="0"/>
              <a:t>In other words, every member of the covenant community “</a:t>
            </a:r>
            <a:r>
              <a:rPr lang="en-US" i="1" dirty="0">
                <a:solidFill>
                  <a:srgbClr val="7030A0"/>
                </a:solidFill>
                <a:latin typeface="Cambria" panose="02040503050406030204" pitchFamily="18" charset="0"/>
                <a:ea typeface="Cambria" panose="02040503050406030204" pitchFamily="18" charset="0"/>
              </a:rPr>
              <a:t>from the least of them to the greatest</a:t>
            </a:r>
            <a:r>
              <a:rPr lang="en-US" dirty="0"/>
              <a:t>” will be </a:t>
            </a:r>
            <a:r>
              <a:rPr lang="en-US" b="1" i="1" dirty="0"/>
              <a:t>regenerate</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252 </a:t>
            </a:r>
          </a:p>
        </p:txBody>
      </p:sp>
    </p:spTree>
    <p:extLst>
      <p:ext uri="{BB962C8B-B14F-4D97-AF65-F5344CB8AC3E}">
        <p14:creationId xmlns:p14="http://schemas.microsoft.com/office/powerpoint/2010/main" val="371024301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1251287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146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they shall not teach, each one his neighbor and each one his brother, saying, 'Know the Lord,' for they shall all know me, from the least of them to the greatest.</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52052"/>
            <a:ext cx="8704460" cy="5113575"/>
          </a:xfrm>
        </p:spPr>
        <p:txBody>
          <a:bodyPr>
            <a:normAutofit fontScale="92500" lnSpcReduction="20000"/>
          </a:bodyPr>
          <a:lstStyle/>
          <a:p>
            <a:r>
              <a:rPr lang="en-US" dirty="0"/>
              <a:t>To say every new covenant member knows the Lord doesn’t deny that some claim to be believers and do not truly belong to Christ.</a:t>
            </a:r>
          </a:p>
          <a:p>
            <a:r>
              <a:rPr lang="en-US" dirty="0"/>
              <a:t>In fact, such claimants are not truly and genuinely members of the new covenant, for the new covenant by </a:t>
            </a:r>
            <a:r>
              <a:rPr lang="en-US" b="1" i="1" dirty="0"/>
              <a:t>definition</a:t>
            </a:r>
            <a:r>
              <a:rPr lang="en-US" dirty="0"/>
              <a:t> means the law is inscribed on one’s heart, that one has been given new life by the Holy Spirit.</a:t>
            </a:r>
          </a:p>
          <a:p>
            <a:r>
              <a:rPr lang="en-US" dirty="0"/>
              <a:t>The parallel passage on the new covenant in Ezek 36:26-27 bears this out:</a:t>
            </a:r>
          </a:p>
          <a:p>
            <a:pPr lvl="1"/>
            <a:r>
              <a:rPr lang="en-US" i="1" dirty="0">
                <a:solidFill>
                  <a:srgbClr val="000099"/>
                </a:solidFill>
                <a:latin typeface="Cambria" panose="02040503050406030204" pitchFamily="18" charset="0"/>
                <a:ea typeface="Cambria" panose="02040503050406030204" pitchFamily="18" charset="0"/>
              </a:rPr>
              <a:t>And I will give you a new heart, and a new spirit I will put within you. And I will remove the heart of stone from your flesh and give you a heart of flesh. </a:t>
            </a:r>
            <a:r>
              <a:rPr lang="en-US" i="1" baseline="30000" dirty="0">
                <a:solidFill>
                  <a:srgbClr val="000099"/>
                </a:solidFill>
                <a:latin typeface="Cambria" panose="02040503050406030204" pitchFamily="18" charset="0"/>
                <a:ea typeface="Cambria" panose="02040503050406030204" pitchFamily="18" charset="0"/>
              </a:rPr>
              <a:t>27</a:t>
            </a:r>
            <a:r>
              <a:rPr lang="en-US" i="1" dirty="0">
                <a:solidFill>
                  <a:srgbClr val="000099"/>
                </a:solidFill>
                <a:latin typeface="Cambria" panose="02040503050406030204" pitchFamily="18" charset="0"/>
                <a:ea typeface="Cambria" panose="02040503050406030204" pitchFamily="18" charset="0"/>
              </a:rPr>
              <a:t> And I will put my Spirit within you, and cause you to walk in my statutes and be careful to obey my rules.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253 </a:t>
            </a:r>
          </a:p>
        </p:txBody>
      </p:sp>
    </p:spTree>
    <p:extLst>
      <p:ext uri="{BB962C8B-B14F-4D97-AF65-F5344CB8AC3E}">
        <p14:creationId xmlns:p14="http://schemas.microsoft.com/office/powerpoint/2010/main" val="42162342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1469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And they shall not teach, each one his neighbor and each one his brother, saying, 'Know the Lord,'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they shall all know me, from the least of them to the greatest</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52052"/>
            <a:ext cx="8704460" cy="5113575"/>
          </a:xfrm>
        </p:spPr>
        <p:txBody>
          <a:bodyPr>
            <a:normAutofit fontScale="85000" lnSpcReduction="20000"/>
          </a:bodyPr>
          <a:lstStyle/>
          <a:p>
            <a:r>
              <a:rPr lang="en-US" dirty="0"/>
              <a:t>The </a:t>
            </a:r>
            <a:r>
              <a:rPr lang="en-US" b="1" i="1" dirty="0"/>
              <a:t>genius</a:t>
            </a:r>
            <a:r>
              <a:rPr lang="en-US" dirty="0"/>
              <a:t> of the new covenant, then, is that the </a:t>
            </a:r>
            <a:r>
              <a:rPr lang="en-US" b="1" i="1" dirty="0"/>
              <a:t>Holy Spirit</a:t>
            </a:r>
            <a:r>
              <a:rPr lang="en-US" dirty="0"/>
              <a:t> causes new covenant believers to obey the will of God.</a:t>
            </a:r>
          </a:p>
          <a:p>
            <a:r>
              <a:rPr lang="en-US" dirty="0"/>
              <a:t>Hence, no one who is </a:t>
            </a:r>
            <a:r>
              <a:rPr lang="en-US" b="1" i="1" dirty="0"/>
              <a:t>truly</a:t>
            </a:r>
            <a:r>
              <a:rPr lang="en-US" dirty="0"/>
              <a:t> a new covenant member will </a:t>
            </a:r>
            <a:r>
              <a:rPr lang="en-US" b="1" i="1" dirty="0"/>
              <a:t>ever</a:t>
            </a:r>
            <a:r>
              <a:rPr lang="en-US" dirty="0"/>
              <a:t> fall away, and </a:t>
            </a:r>
            <a:r>
              <a:rPr lang="en-US" b="1" i="1" dirty="0"/>
              <a:t>all</a:t>
            </a:r>
            <a:r>
              <a:rPr lang="en-US" dirty="0"/>
              <a:t> new covenant believers are regenerate.</a:t>
            </a:r>
          </a:p>
          <a:p>
            <a:r>
              <a:rPr lang="en-US" dirty="0"/>
              <a:t>So if someone does not know the Lord, then, by </a:t>
            </a:r>
            <a:r>
              <a:rPr lang="en-US" b="1" i="1" dirty="0"/>
              <a:t>definition</a:t>
            </a:r>
            <a:r>
              <a:rPr lang="en-US" dirty="0"/>
              <a:t> they are </a:t>
            </a:r>
            <a:r>
              <a:rPr lang="en-US" b="1" i="1" dirty="0"/>
              <a:t>not</a:t>
            </a:r>
            <a:r>
              <a:rPr lang="en-US" dirty="0"/>
              <a:t> members of the new covenant. The text is clear here: </a:t>
            </a:r>
            <a:r>
              <a:rPr lang="en-US" b="1" i="1" dirty="0"/>
              <a:t>all</a:t>
            </a:r>
            <a:r>
              <a:rPr lang="en-US" dirty="0"/>
              <a:t> members of the new covenant, “</a:t>
            </a:r>
            <a:r>
              <a:rPr lang="en-US" i="1" dirty="0">
                <a:solidFill>
                  <a:srgbClr val="7030A0"/>
                </a:solidFill>
                <a:latin typeface="Cambria" panose="02040503050406030204" pitchFamily="18" charset="0"/>
                <a:ea typeface="Cambria" panose="02040503050406030204" pitchFamily="18" charset="0"/>
              </a:rPr>
              <a:t>from the least of them to the greatest</a:t>
            </a:r>
            <a:r>
              <a:rPr lang="en-US" dirty="0"/>
              <a:t>” “</a:t>
            </a:r>
            <a:r>
              <a:rPr lang="en-US" i="1" dirty="0">
                <a:solidFill>
                  <a:srgbClr val="7030A0"/>
                </a:solidFill>
                <a:latin typeface="Cambria" panose="02040503050406030204" pitchFamily="18" charset="0"/>
                <a:ea typeface="Cambria" panose="02040503050406030204" pitchFamily="18" charset="0"/>
              </a:rPr>
              <a:t>know the Lord.</a:t>
            </a:r>
            <a:r>
              <a:rPr lang="en-US" dirty="0"/>
              <a:t>”</a:t>
            </a:r>
          </a:p>
          <a:p>
            <a:r>
              <a:rPr lang="en-US" dirty="0"/>
              <a:t>Some do fall away from the new covenant community, but by that they show that they are not truly regenerated, as 1 John 2:19 demonstrates:</a:t>
            </a:r>
          </a:p>
          <a:p>
            <a:pPr lvl="1"/>
            <a:r>
              <a:rPr lang="en-US" i="1" dirty="0">
                <a:solidFill>
                  <a:srgbClr val="000099"/>
                </a:solidFill>
                <a:latin typeface="Cambria" panose="02040503050406030204" pitchFamily="18" charset="0"/>
                <a:ea typeface="Cambria" panose="02040503050406030204" pitchFamily="18" charset="0"/>
              </a:rPr>
              <a:t>They went out </a:t>
            </a:r>
            <a:r>
              <a:rPr lang="en-US" b="1" i="1" dirty="0">
                <a:solidFill>
                  <a:srgbClr val="000099"/>
                </a:solidFill>
                <a:latin typeface="Cambria" panose="02040503050406030204" pitchFamily="18" charset="0"/>
                <a:ea typeface="Cambria" panose="02040503050406030204" pitchFamily="18" charset="0"/>
              </a:rPr>
              <a:t>from</a:t>
            </a:r>
            <a:r>
              <a:rPr lang="en-US" i="1" dirty="0">
                <a:solidFill>
                  <a:srgbClr val="000099"/>
                </a:solidFill>
                <a:latin typeface="Cambria" panose="02040503050406030204" pitchFamily="18" charset="0"/>
                <a:ea typeface="Cambria" panose="02040503050406030204" pitchFamily="18" charset="0"/>
              </a:rPr>
              <a:t> us, but they were not </a:t>
            </a:r>
            <a:r>
              <a:rPr lang="en-US" b="1" i="1" dirty="0">
                <a:solidFill>
                  <a:srgbClr val="000099"/>
                </a:solidFill>
                <a:latin typeface="Cambria" panose="02040503050406030204" pitchFamily="18" charset="0"/>
                <a:ea typeface="Cambria" panose="02040503050406030204" pitchFamily="18" charset="0"/>
              </a:rPr>
              <a:t>of</a:t>
            </a:r>
            <a:r>
              <a:rPr lang="en-US" i="1" dirty="0">
                <a:solidFill>
                  <a:srgbClr val="000099"/>
                </a:solidFill>
                <a:latin typeface="Cambria" panose="02040503050406030204" pitchFamily="18" charset="0"/>
                <a:ea typeface="Cambria" panose="02040503050406030204" pitchFamily="18" charset="0"/>
              </a:rPr>
              <a:t> us; for if they had been </a:t>
            </a:r>
            <a:r>
              <a:rPr lang="en-US" b="1" i="1" dirty="0">
                <a:solidFill>
                  <a:srgbClr val="000099"/>
                </a:solidFill>
                <a:latin typeface="Cambria" panose="02040503050406030204" pitchFamily="18" charset="0"/>
                <a:ea typeface="Cambria" panose="02040503050406030204" pitchFamily="18" charset="0"/>
              </a:rPr>
              <a:t>of</a:t>
            </a:r>
            <a:r>
              <a:rPr lang="en-US" i="1" dirty="0">
                <a:solidFill>
                  <a:srgbClr val="000099"/>
                </a:solidFill>
                <a:latin typeface="Cambria" panose="02040503050406030204" pitchFamily="18" charset="0"/>
                <a:ea typeface="Cambria" panose="02040503050406030204" pitchFamily="18" charset="0"/>
              </a:rPr>
              <a:t> us, they would have </a:t>
            </a:r>
            <a:r>
              <a:rPr lang="en-US" b="1" i="1" dirty="0">
                <a:solidFill>
                  <a:srgbClr val="000099"/>
                </a:solidFill>
                <a:latin typeface="Cambria" panose="02040503050406030204" pitchFamily="18" charset="0"/>
                <a:ea typeface="Cambria" panose="02040503050406030204" pitchFamily="18" charset="0"/>
              </a:rPr>
              <a:t>continued</a:t>
            </a:r>
            <a:r>
              <a:rPr lang="en-US" i="1" dirty="0">
                <a:solidFill>
                  <a:srgbClr val="000099"/>
                </a:solidFill>
                <a:latin typeface="Cambria" panose="02040503050406030204" pitchFamily="18" charset="0"/>
                <a:ea typeface="Cambria" panose="02040503050406030204" pitchFamily="18" charset="0"/>
              </a:rPr>
              <a:t> with us. But they went out, that it might become plain that they all are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of us.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253 </a:t>
            </a:r>
          </a:p>
        </p:txBody>
      </p:sp>
    </p:spTree>
    <p:extLst>
      <p:ext uri="{BB962C8B-B14F-4D97-AF65-F5344CB8AC3E}">
        <p14:creationId xmlns:p14="http://schemas.microsoft.com/office/powerpoint/2010/main" val="15839680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0073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I will be merciful toward their iniquities, and I will remember their sins no more.</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24434"/>
            <a:ext cx="8704460" cy="5341194"/>
          </a:xfrm>
        </p:spPr>
        <p:txBody>
          <a:bodyPr>
            <a:normAutofit fontScale="92500" lnSpcReduction="20000"/>
          </a:bodyPr>
          <a:lstStyle/>
          <a:p>
            <a:r>
              <a:rPr lang="en-US" dirty="0"/>
              <a:t>“</a:t>
            </a:r>
            <a:r>
              <a:rPr lang="en-US" i="1" dirty="0">
                <a:solidFill>
                  <a:srgbClr val="7030A0"/>
                </a:solidFill>
                <a:latin typeface="Cambria" panose="02040503050406030204" pitchFamily="18" charset="0"/>
                <a:ea typeface="Cambria" panose="02040503050406030204" pitchFamily="18" charset="0"/>
              </a:rPr>
              <a:t>For</a:t>
            </a:r>
            <a:r>
              <a:rPr lang="en-US" dirty="0"/>
              <a:t>” explains the basis upon which God’s people truly know the Lord: their new life finds its roots in the </a:t>
            </a:r>
            <a:r>
              <a:rPr lang="en-US" b="1" i="1" dirty="0"/>
              <a:t>forgiveness</a:t>
            </a:r>
            <a:r>
              <a:rPr lang="en-US" dirty="0"/>
              <a:t> of their </a:t>
            </a:r>
            <a:r>
              <a:rPr lang="en-US" b="1" i="1" dirty="0"/>
              <a:t>sins</a:t>
            </a:r>
            <a:r>
              <a:rPr lang="en-US" dirty="0"/>
              <a:t>, and when sins are truly forgiven, they are remembered no more.</a:t>
            </a:r>
          </a:p>
          <a:p>
            <a:r>
              <a:rPr lang="en-US" dirty="0"/>
              <a:t>The author will expand on this idea in the following chapters: old covenant sacrifices do not fully and finally forgive sins.</a:t>
            </a:r>
          </a:p>
          <a:p>
            <a:r>
              <a:rPr lang="en-US" dirty="0"/>
              <a:t>By way of </a:t>
            </a:r>
            <a:r>
              <a:rPr lang="en-US" b="1" i="1" dirty="0"/>
              <a:t>contrast</a:t>
            </a:r>
            <a:r>
              <a:rPr lang="en-US" dirty="0"/>
              <a:t>, Christ’s sacrifice brings genuine and lasting forgiveness.</a:t>
            </a:r>
          </a:p>
          <a:p>
            <a:r>
              <a:rPr lang="en-US" dirty="0"/>
              <a:t>The new heart implanted in believers is based on the sacrificial work of Christ, on the forgiveness secured through his atoning death.</a:t>
            </a:r>
          </a:p>
          <a:p>
            <a:r>
              <a:rPr lang="en-US" dirty="0"/>
              <a:t>Such forgiveness was </a:t>
            </a:r>
            <a:r>
              <a:rPr lang="en-US" b="1" i="1" dirty="0"/>
              <a:t>never</a:t>
            </a:r>
            <a:r>
              <a:rPr lang="en-US" dirty="0"/>
              <a:t> accomplished by OT sacrifices.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253 </a:t>
            </a:r>
          </a:p>
        </p:txBody>
      </p:sp>
    </p:spTree>
    <p:extLst>
      <p:ext uri="{BB962C8B-B14F-4D97-AF65-F5344CB8AC3E}">
        <p14:creationId xmlns:p14="http://schemas.microsoft.com/office/powerpoint/2010/main" val="16132439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2843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speaking of a new covenant, he makes the first one obsolete. And what is becoming obsolete and growing old is ready to vanish away.</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50164"/>
            <a:ext cx="8704460" cy="5015464"/>
          </a:xfrm>
        </p:spPr>
        <p:txBody>
          <a:bodyPr>
            <a:normAutofit fontScale="92500" lnSpcReduction="20000"/>
          </a:bodyPr>
          <a:lstStyle/>
          <a:p>
            <a:r>
              <a:rPr lang="en-US" dirty="0"/>
              <a:t>The </a:t>
            </a:r>
            <a:r>
              <a:rPr lang="en-US" b="1" i="1" dirty="0"/>
              <a:t>prophecy</a:t>
            </a:r>
            <a:r>
              <a:rPr lang="en-US" dirty="0"/>
              <a:t> of a </a:t>
            </a:r>
            <a:r>
              <a:rPr lang="en-US" b="1" i="1" dirty="0"/>
              <a:t>new</a:t>
            </a:r>
            <a:r>
              <a:rPr lang="en-US" dirty="0"/>
              <a:t> covenant, in effect, proclaims the </a:t>
            </a:r>
            <a:r>
              <a:rPr lang="en-US" b="1" i="1" dirty="0"/>
              <a:t>obsolescence</a:t>
            </a:r>
            <a:r>
              <a:rPr lang="en-US" dirty="0"/>
              <a:t> of the </a:t>
            </a:r>
            <a:r>
              <a:rPr lang="en-US" b="1" i="1" dirty="0"/>
              <a:t>old</a:t>
            </a:r>
            <a:r>
              <a:rPr lang="en-US" dirty="0"/>
              <a:t>.</a:t>
            </a:r>
          </a:p>
          <a:p>
            <a:r>
              <a:rPr lang="en-US" dirty="0"/>
              <a:t>The author doesn’t envision a situation where the old and new covenants coexist.</a:t>
            </a:r>
          </a:p>
          <a:p>
            <a:r>
              <a:rPr lang="en-US" dirty="0"/>
              <a:t>The Mosaic covenant is designated in this verse as “</a:t>
            </a:r>
            <a:r>
              <a:rPr lang="en-US" i="1" dirty="0">
                <a:solidFill>
                  <a:srgbClr val="000099"/>
                </a:solidFill>
                <a:latin typeface="Cambria" panose="02040503050406030204" pitchFamily="18" charset="0"/>
                <a:ea typeface="Cambria" panose="02040503050406030204" pitchFamily="18" charset="0"/>
              </a:rPr>
              <a:t>first</a:t>
            </a:r>
            <a:r>
              <a:rPr lang="en-US" dirty="0"/>
              <a:t>”. It is also described as “</a:t>
            </a:r>
            <a:r>
              <a:rPr lang="en-US" i="1" dirty="0">
                <a:solidFill>
                  <a:srgbClr val="000099"/>
                </a:solidFill>
                <a:latin typeface="Cambria" panose="02040503050406030204" pitchFamily="18" charset="0"/>
                <a:ea typeface="Cambria" panose="02040503050406030204" pitchFamily="18" charset="0"/>
              </a:rPr>
              <a:t>old.</a:t>
            </a:r>
            <a:r>
              <a:rPr lang="en-US" dirty="0"/>
              <a:t>”</a:t>
            </a:r>
          </a:p>
          <a:p>
            <a:r>
              <a:rPr lang="en-US" dirty="0"/>
              <a:t>The old covenant was to be superseded by the new covenant and was therefore “</a:t>
            </a:r>
            <a:r>
              <a:rPr lang="en-US" i="1" dirty="0">
                <a:solidFill>
                  <a:srgbClr val="000099"/>
                </a:solidFill>
                <a:latin typeface="Cambria" panose="02040503050406030204" pitchFamily="18" charset="0"/>
                <a:ea typeface="Cambria" panose="02040503050406030204" pitchFamily="18" charset="0"/>
              </a:rPr>
              <a:t>ready to vanish away.</a:t>
            </a:r>
            <a:r>
              <a:rPr lang="en-US" dirty="0"/>
              <a:t>”</a:t>
            </a:r>
          </a:p>
          <a:p>
            <a:r>
              <a:rPr lang="en-US" dirty="0"/>
              <a:t>The author isn’t suggesting that the old covenant is still in force. Its imminent disappearance was forecast by the prophesy in Jeremiah.</a:t>
            </a:r>
          </a:p>
          <a:p>
            <a:r>
              <a:rPr lang="en-US" dirty="0"/>
              <a:t>Now that the new covenant has arrived, the old one is obsolete and no longer plays a role.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254 </a:t>
            </a:r>
          </a:p>
        </p:txBody>
      </p:sp>
    </p:spTree>
    <p:extLst>
      <p:ext uri="{BB962C8B-B14F-4D97-AF65-F5344CB8AC3E}">
        <p14:creationId xmlns:p14="http://schemas.microsoft.com/office/powerpoint/2010/main" val="13723967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2843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speaking of a new covenant, he makes the first one obsolete. And what is becoming obsolete and growing old is ready to vanish away.</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50164"/>
            <a:ext cx="8704460" cy="5015464"/>
          </a:xfrm>
        </p:spPr>
        <p:txBody>
          <a:bodyPr>
            <a:normAutofit/>
          </a:bodyPr>
          <a:lstStyle/>
          <a:p>
            <a:r>
              <a:rPr lang="en-US" dirty="0"/>
              <a:t>Jeremiah’s prophecy that the old was about to disappear has now become a reality.</a:t>
            </a:r>
          </a:p>
          <a:p>
            <a:r>
              <a:rPr lang="en-US" dirty="0"/>
              <a:t>Its days as a legally binding contract are over. </a:t>
            </a:r>
          </a:p>
          <a:p>
            <a:r>
              <a:rPr lang="en-US" dirty="0"/>
              <a:t>Therefore we should not consider ourselves to be under it in any way – we are instead under the new covenant and the law that is affiliated with that covenant is described by NT writers as the “law of Christ” (1 Cor 9:21; Gal 6:2)</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254 </a:t>
            </a:r>
          </a:p>
        </p:txBody>
      </p:sp>
    </p:spTree>
    <p:extLst>
      <p:ext uri="{BB962C8B-B14F-4D97-AF65-F5344CB8AC3E}">
        <p14:creationId xmlns:p14="http://schemas.microsoft.com/office/powerpoint/2010/main" val="2079166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9625426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a:bodyPr>
          <a:lstStyle/>
          <a:p>
            <a:r>
              <a:rPr lang="en-US" dirty="0"/>
              <a:t>If you are a genuine believer today, then you are a member of the new covenant. As a member of that covenant, we are told that, among other things, God has written his law on your heart, which I understand to be an inner desire to do what God commands. What does this say about the kind of attitude and outlook that we should expect to see in those who claim to be genuine believers?</a:t>
            </a:r>
          </a:p>
          <a:p>
            <a:r>
              <a:rPr lang="en-US" dirty="0"/>
              <a:t>Since we are not under the old covenant, are we obligated to obey OT laws that are not repeated either directly or in principle in the NT (e.g. like not wearing cloth made of wool and linen mixed together, not getting a tattoo, etc.)?</a:t>
            </a:r>
          </a:p>
          <a:p>
            <a:endParaRPr lang="en-US"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9711193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572972"/>
            <a:ext cx="9069201" cy="6255437"/>
          </a:xfrm>
        </p:spPr>
        <p:txBody>
          <a:bodyPr>
            <a:normAutofit fontScale="85000" lnSpcReduction="20000"/>
          </a:bodyPr>
          <a:lstStyle/>
          <a:p>
            <a:r>
              <a:rPr lang="en-US" dirty="0"/>
              <a:t>In some theological circles today, the Ten Commandments are considered a part of God’s eternal “moral law.” </a:t>
            </a:r>
          </a:p>
          <a:p>
            <a:r>
              <a:rPr lang="en-US" dirty="0"/>
              <a:t>But the OT scriptures themselves tell us that the Ten Commandments were given </a:t>
            </a:r>
            <a:r>
              <a:rPr lang="en-US" b="1" i="1" dirty="0"/>
              <a:t>specifically</a:t>
            </a:r>
            <a:r>
              <a:rPr lang="en-US" dirty="0"/>
              <a:t> to the Nation of Israel a summary of the terms of the </a:t>
            </a:r>
            <a:r>
              <a:rPr lang="en-US" b="1" i="1" dirty="0"/>
              <a:t>old</a:t>
            </a:r>
            <a:r>
              <a:rPr lang="en-US" dirty="0"/>
              <a:t> covenant:</a:t>
            </a:r>
          </a:p>
          <a:p>
            <a:pPr lvl="1">
              <a:lnSpc>
                <a:spcPct val="90000"/>
              </a:lnSpc>
            </a:pPr>
            <a:r>
              <a:rPr lang="en-US" b="1" dirty="0">
                <a:latin typeface="+mj-lt"/>
              </a:rPr>
              <a:t>Exodus 34:27-28 – </a:t>
            </a:r>
            <a:r>
              <a:rPr lang="en-US" i="1" dirty="0">
                <a:solidFill>
                  <a:srgbClr val="000099"/>
                </a:solidFill>
                <a:latin typeface="Cambria" panose="02040503050406030204" pitchFamily="18" charset="0"/>
                <a:ea typeface="Cambria" panose="02040503050406030204" pitchFamily="18" charset="0"/>
              </a:rPr>
              <a:t>And the LORD said to Moses, “Write these words, for in accordance with these words </a:t>
            </a:r>
            <a:r>
              <a:rPr lang="en-US" b="1" i="1" dirty="0">
                <a:solidFill>
                  <a:srgbClr val="000099"/>
                </a:solidFill>
                <a:latin typeface="Cambria" panose="02040503050406030204" pitchFamily="18" charset="0"/>
                <a:ea typeface="Cambria" panose="02040503050406030204" pitchFamily="18" charset="0"/>
              </a:rPr>
              <a:t>I have made a covenant with you and with Israel</a:t>
            </a:r>
            <a:r>
              <a:rPr lang="en-US" i="1" dirty="0">
                <a:solidFill>
                  <a:srgbClr val="000099"/>
                </a:solidFill>
                <a:latin typeface="Cambria" panose="02040503050406030204" pitchFamily="18" charset="0"/>
                <a:ea typeface="Cambria" panose="02040503050406030204" pitchFamily="18" charset="0"/>
              </a:rPr>
              <a:t>.”  … And he wrote on the tablets the words of the covenant, the Ten Commandments. </a:t>
            </a:r>
          </a:p>
          <a:p>
            <a:pPr lvl="1">
              <a:lnSpc>
                <a:spcPct val="90000"/>
              </a:lnSpc>
            </a:pPr>
            <a:r>
              <a:rPr lang="en-US" b="1" dirty="0">
                <a:latin typeface="+mj-lt"/>
              </a:rPr>
              <a:t>Deuteronomy 4:13 –</a:t>
            </a:r>
            <a:r>
              <a:rPr lang="en-US" dirty="0">
                <a:latin typeface="+mj-lt"/>
              </a:rPr>
              <a:t> </a:t>
            </a:r>
            <a:r>
              <a:rPr lang="en-US" i="1" dirty="0">
                <a:solidFill>
                  <a:srgbClr val="000099"/>
                </a:solidFill>
                <a:latin typeface="Cambria" panose="02040503050406030204" pitchFamily="18" charset="0"/>
                <a:ea typeface="Cambria" panose="02040503050406030204" pitchFamily="18" charset="0"/>
              </a:rPr>
              <a:t>And He [the Lord] declared to you </a:t>
            </a:r>
            <a:r>
              <a:rPr lang="en-US" b="1" i="1" dirty="0">
                <a:solidFill>
                  <a:srgbClr val="000099"/>
                </a:solidFill>
                <a:latin typeface="Cambria" panose="02040503050406030204" pitchFamily="18" charset="0"/>
                <a:ea typeface="Cambria" panose="02040503050406030204" pitchFamily="18" charset="0"/>
              </a:rPr>
              <a:t>His covenant</a:t>
            </a:r>
            <a:r>
              <a:rPr lang="en-US" i="1" dirty="0">
                <a:solidFill>
                  <a:srgbClr val="000099"/>
                </a:solidFill>
                <a:latin typeface="Cambria" panose="02040503050406030204" pitchFamily="18" charset="0"/>
                <a:ea typeface="Cambria" panose="02040503050406030204" pitchFamily="18" charset="0"/>
              </a:rPr>
              <a:t>, which he commanded you to perform, that is, </a:t>
            </a:r>
            <a:r>
              <a:rPr lang="en-US" b="1" i="1" dirty="0">
                <a:solidFill>
                  <a:srgbClr val="000099"/>
                </a:solidFill>
                <a:latin typeface="Cambria" panose="02040503050406030204" pitchFamily="18" charset="0"/>
                <a:ea typeface="Cambria" panose="02040503050406030204" pitchFamily="18" charset="0"/>
              </a:rPr>
              <a:t>the Ten Commandments</a:t>
            </a:r>
            <a:r>
              <a:rPr lang="en-US" i="1" dirty="0">
                <a:solidFill>
                  <a:srgbClr val="000099"/>
                </a:solidFill>
                <a:latin typeface="Cambria" panose="02040503050406030204" pitchFamily="18" charset="0"/>
                <a:ea typeface="Cambria" panose="02040503050406030204" pitchFamily="18" charset="0"/>
              </a:rPr>
              <a:t>, and He wrote them on two tablets of stone.</a:t>
            </a:r>
          </a:p>
          <a:p>
            <a:r>
              <a:rPr lang="en-US" dirty="0"/>
              <a:t>Furthermore, the Apostle Paul considered himself to be a minister of the </a:t>
            </a:r>
            <a:r>
              <a:rPr lang="en-US" b="1" i="1" dirty="0"/>
              <a:t>new covenant</a:t>
            </a:r>
            <a:r>
              <a:rPr lang="en-US" dirty="0"/>
              <a:t>, which he </a:t>
            </a:r>
            <a:r>
              <a:rPr lang="en-US" b="1" i="1" dirty="0"/>
              <a:t>contrasts</a:t>
            </a:r>
            <a:r>
              <a:rPr lang="en-US" dirty="0"/>
              <a:t> with the letters of the Ten Commandments carved on tablets of stone:</a:t>
            </a:r>
          </a:p>
          <a:p>
            <a:pPr lvl="1"/>
            <a:r>
              <a:rPr lang="en-US" b="1" dirty="0">
                <a:latin typeface="+mj-lt"/>
              </a:rPr>
              <a:t>2Cor 3:5b-6 – </a:t>
            </a:r>
            <a:r>
              <a:rPr lang="en-US" i="1" dirty="0">
                <a:solidFill>
                  <a:srgbClr val="000099"/>
                </a:solidFill>
                <a:latin typeface="Cambria" panose="02040503050406030204" pitchFamily="18" charset="0"/>
                <a:ea typeface="Cambria" panose="02040503050406030204" pitchFamily="18" charset="0"/>
              </a:rPr>
              <a:t>Our sufficiency is from God, who has made us competent to be ministers of a </a:t>
            </a:r>
            <a:r>
              <a:rPr lang="en-US" b="1" i="1" dirty="0">
                <a:solidFill>
                  <a:srgbClr val="000099"/>
                </a:solidFill>
                <a:latin typeface="Cambria" panose="02040503050406030204" pitchFamily="18" charset="0"/>
                <a:ea typeface="Cambria" panose="02040503050406030204" pitchFamily="18" charset="0"/>
              </a:rPr>
              <a:t>new covenant</a:t>
            </a:r>
            <a:r>
              <a:rPr lang="en-US" i="1" dirty="0">
                <a:solidFill>
                  <a:srgbClr val="000099"/>
                </a:solidFill>
                <a:latin typeface="Cambria" panose="02040503050406030204" pitchFamily="18" charset="0"/>
                <a:ea typeface="Cambria" panose="02040503050406030204" pitchFamily="18" charset="0"/>
              </a:rPr>
              <a:t>, not of the letter but of the Spirit. For the letter kills, but the Spirit gives life.</a:t>
            </a:r>
          </a:p>
          <a:p>
            <a:r>
              <a:rPr lang="en-US" dirty="0"/>
              <a:t>Given this, do you think it is fair to say that, as new covenant believers we are not bound by the Ten Commandments (though nine of the ten commandments are reiterated in the NT and we </a:t>
            </a:r>
            <a:r>
              <a:rPr lang="en-US" b="1" i="1" dirty="0"/>
              <a:t>would</a:t>
            </a:r>
            <a:r>
              <a:rPr lang="en-US" dirty="0"/>
              <a:t> be bound by those)?</a:t>
            </a:r>
            <a:r>
              <a:rPr lang="en-US" i="1" dirty="0">
                <a:solidFill>
                  <a:srgbClr val="000099"/>
                </a:solidFill>
                <a:latin typeface="Cambria" panose="02040503050406030204" pitchFamily="18" charset="0"/>
                <a:ea typeface="Cambria" panose="02040503050406030204" pitchFamily="18" charset="0"/>
              </a:rPr>
              <a:t> </a:t>
            </a:r>
            <a:endParaRPr lang="en-US"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2620343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t>Jesus Is the Mediator of a </a:t>
            </a:r>
            <a:r>
              <a:rPr lang="en-US" b="1" i="1" dirty="0"/>
              <a:t>New</a:t>
            </a:r>
            <a:r>
              <a:rPr lang="en-US" dirty="0"/>
              <a:t> Covenant That Is </a:t>
            </a:r>
            <a:r>
              <a:rPr lang="en-US" b="1" i="1" dirty="0"/>
              <a:t>Far Superior</a:t>
            </a:r>
            <a:r>
              <a:rPr lang="en-US" dirty="0"/>
              <a:t> to the </a:t>
            </a:r>
            <a:r>
              <a:rPr lang="en-US" b="1" i="1" dirty="0"/>
              <a:t>Old</a:t>
            </a:r>
            <a:r>
              <a:rPr lang="en-US" dirty="0"/>
              <a:t>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31651972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482709" y="812366"/>
            <a:ext cx="8182506" cy="5776808"/>
          </a:xfrm>
        </p:spPr>
        <p:txBody>
          <a:bodyPr>
            <a:normAutofit/>
          </a:bodyPr>
          <a:lstStyle/>
          <a:p>
            <a:pPr marL="1028700" lvl="1" indent="-571500">
              <a:buFont typeface="+mj-lt"/>
              <a:buAutoNum type="alphaUcPeriod"/>
            </a:pPr>
            <a:r>
              <a:rPr lang="en-US" sz="3600" dirty="0"/>
              <a:t>Jesus Is the Mediator of a </a:t>
            </a:r>
            <a:r>
              <a:rPr lang="en-US" sz="3600" b="1" i="1" dirty="0"/>
              <a:t>New</a:t>
            </a:r>
            <a:r>
              <a:rPr lang="en-US" sz="3600" dirty="0"/>
              <a:t> Covenant That Is </a:t>
            </a:r>
            <a:r>
              <a:rPr lang="en-US" sz="3600" b="1" i="1" dirty="0"/>
              <a:t>Far Superior</a:t>
            </a:r>
            <a:r>
              <a:rPr lang="en-US" sz="3600" dirty="0"/>
              <a:t> to the </a:t>
            </a:r>
            <a:r>
              <a:rPr lang="en-US" sz="3600" b="1" i="1" dirty="0"/>
              <a:t>Old</a:t>
            </a:r>
            <a:r>
              <a:rPr lang="en-US" sz="3600" dirty="0"/>
              <a:t> Covenant (8:1-13)</a:t>
            </a:r>
          </a:p>
          <a:p>
            <a:pPr marL="1487488" lvl="1" indent="-573088">
              <a:buFont typeface="+mj-lt"/>
              <a:buAutoNum type="arabicPeriod"/>
            </a:pPr>
            <a:r>
              <a:rPr lang="en-US" sz="3600" dirty="0">
                <a:solidFill>
                  <a:schemeClr val="tx1">
                    <a:lumMod val="50000"/>
                    <a:lumOff val="50000"/>
                  </a:schemeClr>
                </a:solidFill>
              </a:rPr>
              <a:t>Jesus’ Heavenly Priesthood Shows He Is Mediator of a Better Covenant </a:t>
            </a:r>
            <a:r>
              <a:rPr lang="en-US" sz="3600" b="1" dirty="0">
                <a:solidFill>
                  <a:schemeClr val="tx1">
                    <a:lumMod val="50000"/>
                    <a:lumOff val="50000"/>
                  </a:schemeClr>
                </a:solidFill>
              </a:rPr>
              <a:t>(8:1-6)</a:t>
            </a:r>
          </a:p>
          <a:p>
            <a:pPr marL="1487488" lvl="1" indent="-573088">
              <a:buFont typeface="+mj-lt"/>
              <a:buAutoNum type="arabicPeriod"/>
            </a:pPr>
            <a:r>
              <a:rPr lang="en-US" sz="3600" dirty="0"/>
              <a:t>The </a:t>
            </a:r>
            <a:r>
              <a:rPr lang="en-US" sz="3600" b="1" i="1" dirty="0"/>
              <a:t>Prophesy</a:t>
            </a:r>
            <a:r>
              <a:rPr lang="en-US" sz="3600" dirty="0"/>
              <a:t> of a New Covenant (in Jer 31:31-34) Shows the </a:t>
            </a:r>
            <a:r>
              <a:rPr lang="en-US" sz="3600" b="1" i="1" dirty="0"/>
              <a:t>Weakness</a:t>
            </a:r>
            <a:r>
              <a:rPr lang="en-US" sz="3600" dirty="0"/>
              <a:t> of the Old Covenant </a:t>
            </a:r>
            <a:r>
              <a:rPr lang="en-US" sz="3600" b="1" dirty="0"/>
              <a:t>(8:7-13)</a:t>
            </a:r>
          </a:p>
        </p:txBody>
      </p:sp>
    </p:spTree>
    <p:extLst>
      <p:ext uri="{BB962C8B-B14F-4D97-AF65-F5344CB8AC3E}">
        <p14:creationId xmlns:p14="http://schemas.microsoft.com/office/powerpoint/2010/main" val="13741907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240130"/>
          </a:xfrm>
        </p:spPr>
        <p:txBody>
          <a:bodyPr/>
          <a:lstStyle/>
          <a:p>
            <a:r>
              <a:rPr lang="en-US" sz="4000" dirty="0">
                <a:solidFill>
                  <a:srgbClr val="002060"/>
                </a:solidFill>
              </a:rPr>
              <a:t>Prophesy of New Covenant Shows Weakness of the Old (8:7-13)</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338243"/>
            <a:ext cx="8398352" cy="5478552"/>
          </a:xfrm>
        </p:spPr>
        <p:txBody>
          <a:bodyPr>
            <a:normAutofit fontScale="77500" lnSpcReduction="20000"/>
          </a:bodyPr>
          <a:lstStyle/>
          <a:p>
            <a:pPr marL="0" indent="0">
              <a:buNone/>
            </a:pPr>
            <a:r>
              <a:rPr lang="en-US" sz="3100"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For if that first covenant had been faultless, there would have been no occasion to look for a second. </a:t>
            </a:r>
            <a:r>
              <a:rPr lang="en-US" sz="3100"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For he finds fault with them when he says: </a:t>
            </a:r>
          </a:p>
          <a:p>
            <a:pPr marL="457200" lvl="1" indent="0">
              <a:buNone/>
            </a:pPr>
            <a:r>
              <a:rPr lang="en-US" i="1" dirty="0">
                <a:solidFill>
                  <a:srgbClr val="7030A0"/>
                </a:solidFill>
                <a:latin typeface="Cambria" panose="02040503050406030204" pitchFamily="18" charset="0"/>
                <a:ea typeface="Cambria" panose="02040503050406030204" pitchFamily="18" charset="0"/>
              </a:rPr>
              <a:t>“Behold, the days are coming, declares the Lord, when I will establish a new covenant with the house of Israel and with the house of Judah, </a:t>
            </a:r>
            <a:r>
              <a:rPr lang="en-US" sz="2700" baseline="30000" dirty="0">
                <a:solidFill>
                  <a:srgbClr val="7030A0"/>
                </a:solidFill>
                <a:latin typeface="Candara" panose="020E0502030303020204" pitchFamily="34" charset="0"/>
                <a:ea typeface="Cambria" panose="02040503050406030204" pitchFamily="18" charset="0"/>
              </a:rPr>
              <a:t>9</a:t>
            </a:r>
            <a:r>
              <a:rPr lang="en-US" i="1" dirty="0">
                <a:solidFill>
                  <a:srgbClr val="7030A0"/>
                </a:solidFill>
                <a:latin typeface="Cambria" panose="02040503050406030204" pitchFamily="18" charset="0"/>
                <a:ea typeface="Cambria" panose="02040503050406030204" pitchFamily="18" charset="0"/>
              </a:rPr>
              <a:t> not like the covenant that I made with their fathers on the day when I took them by the hand to bring them out of the land of Egypt. For they did not continue in my covenant, and so I showed no concern for them, declares the Lord. </a:t>
            </a:r>
            <a:r>
              <a:rPr lang="en-US" sz="2700" baseline="30000" dirty="0">
                <a:solidFill>
                  <a:srgbClr val="7030A0"/>
                </a:solidFill>
                <a:latin typeface="Candara" panose="020E0502030303020204" pitchFamily="34" charset="0"/>
                <a:ea typeface="Cambria" panose="02040503050406030204" pitchFamily="18" charset="0"/>
              </a:rPr>
              <a:t>10</a:t>
            </a:r>
            <a:r>
              <a:rPr lang="en-US" i="1" dirty="0">
                <a:solidFill>
                  <a:srgbClr val="7030A0"/>
                </a:solidFill>
                <a:latin typeface="Cambria" panose="02040503050406030204" pitchFamily="18" charset="0"/>
                <a:ea typeface="Cambria" panose="02040503050406030204" pitchFamily="18" charset="0"/>
              </a:rPr>
              <a:t> For this is the covenant that I will make with the house of Israel after those days, declares the Lord: I will put my laws into their minds, and write them on their hearts, and I will be their God, and they shall be my people. </a:t>
            </a:r>
            <a:r>
              <a:rPr lang="en-US" sz="2700" baseline="30000" dirty="0">
                <a:solidFill>
                  <a:srgbClr val="7030A0"/>
                </a:solidFill>
                <a:latin typeface="Candara" panose="020E0502030303020204" pitchFamily="34" charset="0"/>
                <a:ea typeface="Cambria" panose="02040503050406030204" pitchFamily="18" charset="0"/>
              </a:rPr>
              <a:t>11</a:t>
            </a:r>
            <a:r>
              <a:rPr lang="en-US" i="1" dirty="0">
                <a:solidFill>
                  <a:srgbClr val="7030A0"/>
                </a:solidFill>
                <a:latin typeface="Cambria" panose="02040503050406030204" pitchFamily="18" charset="0"/>
                <a:ea typeface="Cambria" panose="02040503050406030204" pitchFamily="18" charset="0"/>
              </a:rPr>
              <a:t> And they shall not teach, each one his neighbor and each one his brother, saying, ‘Know the Lord,’ for they shall all know me, from the least of them to the greatest. </a:t>
            </a:r>
            <a:r>
              <a:rPr lang="en-US" sz="2700" baseline="30000" dirty="0">
                <a:solidFill>
                  <a:srgbClr val="7030A0"/>
                </a:solidFill>
                <a:latin typeface="Candara" panose="020E0502030303020204" pitchFamily="34" charset="0"/>
                <a:ea typeface="Cambria" panose="02040503050406030204" pitchFamily="18" charset="0"/>
              </a:rPr>
              <a:t>12</a:t>
            </a:r>
            <a:r>
              <a:rPr lang="en-US" i="1" dirty="0">
                <a:solidFill>
                  <a:srgbClr val="7030A0"/>
                </a:solidFill>
                <a:latin typeface="Cambria" panose="02040503050406030204" pitchFamily="18" charset="0"/>
                <a:ea typeface="Cambria" panose="02040503050406030204" pitchFamily="18" charset="0"/>
              </a:rPr>
              <a:t> For I will be merciful toward their iniquities, and I will remember their sins no more.” [Jer 31:31-34]</a:t>
            </a:r>
          </a:p>
          <a:p>
            <a:pPr marL="0" indent="0">
              <a:buNone/>
            </a:pPr>
            <a:r>
              <a:rPr lang="en-US" sz="3100"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In speaking of a new covenant, he makes the first one obsolete. And what is becoming obsolete and growing old is ready to vanish away. </a:t>
            </a:r>
          </a:p>
        </p:txBody>
      </p:sp>
    </p:spTree>
    <p:extLst>
      <p:ext uri="{BB962C8B-B14F-4D97-AF65-F5344CB8AC3E}">
        <p14:creationId xmlns:p14="http://schemas.microsoft.com/office/powerpoint/2010/main" val="9835201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98556"/>
          </a:xfrm>
        </p:spPr>
        <p:txBody>
          <a:bodyPr/>
          <a:lstStyle/>
          <a:p>
            <a:r>
              <a:rPr lang="en-US" dirty="0">
                <a:solidFill>
                  <a:srgbClr val="002060"/>
                </a:solidFill>
              </a:rPr>
              <a:t>What is a Covenant?</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792742"/>
            <a:ext cx="8767251" cy="5695926"/>
          </a:xfrm>
        </p:spPr>
        <p:txBody>
          <a:bodyPr>
            <a:normAutofit lnSpcReduction="10000"/>
          </a:bodyPr>
          <a:lstStyle/>
          <a:p>
            <a:r>
              <a:rPr lang="en-US" b="1" dirty="0"/>
              <a:t>Dictionary Definition:</a:t>
            </a:r>
            <a:r>
              <a:rPr lang="en-US" dirty="0"/>
              <a:t> </a:t>
            </a:r>
            <a:endParaRPr lang="en-US" sz="2400" dirty="0"/>
          </a:p>
          <a:p>
            <a:pPr lvl="1"/>
            <a:r>
              <a:rPr lang="en-US" i="1" dirty="0">
                <a:latin typeface="Cambria" panose="02040503050406030204" pitchFamily="18" charset="0"/>
                <a:ea typeface="Cambria" panose="02040503050406030204" pitchFamily="18" charset="0"/>
              </a:rPr>
              <a:t>A solemn agreement between two or more persons or groups to do or not do a certain thing</a:t>
            </a:r>
            <a:r>
              <a:rPr lang="en-US" dirty="0"/>
              <a:t> (</a:t>
            </a:r>
            <a:r>
              <a:rPr lang="en-US" i="1" dirty="0">
                <a:latin typeface="Cambria" panose="02040503050406030204" pitchFamily="18" charset="0"/>
                <a:ea typeface="Cambria" panose="02040503050406030204" pitchFamily="18" charset="0"/>
              </a:rPr>
              <a:t>World Book Dictionary</a:t>
            </a:r>
            <a:r>
              <a:rPr lang="en-US" dirty="0"/>
              <a:t>)</a:t>
            </a:r>
            <a:endParaRPr lang="en-US" sz="2000" dirty="0"/>
          </a:p>
          <a:p>
            <a:pPr lvl="0"/>
            <a:r>
              <a:rPr lang="en-US" b="1" dirty="0"/>
              <a:t>Definition of a Covenant between God and Man:</a:t>
            </a:r>
            <a:r>
              <a:rPr lang="en-US" dirty="0"/>
              <a:t> </a:t>
            </a:r>
            <a:endParaRPr lang="en-US" sz="2400" dirty="0"/>
          </a:p>
          <a:p>
            <a:pPr lvl="1"/>
            <a:r>
              <a:rPr lang="en-US" i="1" dirty="0">
                <a:latin typeface="Cambria" panose="02040503050406030204" pitchFamily="18" charset="0"/>
                <a:ea typeface="Cambria" panose="02040503050406030204" pitchFamily="18" charset="0"/>
              </a:rPr>
              <a:t>A covenant is an unchangeable, divinely imposed legal agreement between God and man that stipulates the conditions of their relationship. </a:t>
            </a:r>
            <a:r>
              <a:rPr lang="en-US" dirty="0"/>
              <a:t>(Grudem, </a:t>
            </a:r>
            <a:r>
              <a:rPr lang="en-US" i="1" dirty="0"/>
              <a:t>Systematic Theology</a:t>
            </a:r>
            <a:r>
              <a:rPr lang="en-US" dirty="0"/>
              <a:t> p.515)</a:t>
            </a:r>
            <a:endParaRPr lang="en-US" sz="2000" dirty="0"/>
          </a:p>
          <a:p>
            <a:pPr lvl="1"/>
            <a:r>
              <a:rPr lang="en-US" i="1" dirty="0">
                <a:latin typeface="Cambria" panose="02040503050406030204" pitchFamily="18" charset="0"/>
                <a:ea typeface="Cambria" panose="02040503050406030204" pitchFamily="18" charset="0"/>
              </a:rPr>
              <a:t>A covenant given by God is imposed on men. It is entirely from God. Men have no part in any negotiation over it, but it contains stipulations about their conduct and it may also include penalties for disobedience. </a:t>
            </a:r>
            <a:r>
              <a:rPr lang="en-US" dirty="0"/>
              <a:t>(</a:t>
            </a:r>
            <a:r>
              <a:rPr lang="en-US" dirty="0" err="1"/>
              <a:t>Zaspel</a:t>
            </a:r>
            <a:r>
              <a:rPr lang="en-US" dirty="0"/>
              <a:t> and Wells, </a:t>
            </a:r>
            <a:r>
              <a:rPr lang="en-US" i="1" dirty="0"/>
              <a:t>New Covenant Theology</a:t>
            </a:r>
            <a:r>
              <a:rPr lang="en-US" dirty="0"/>
              <a:t>, p.5)</a:t>
            </a:r>
            <a:endParaRPr lang="en-US" sz="2000" dirty="0"/>
          </a:p>
        </p:txBody>
      </p:sp>
    </p:spTree>
    <p:extLst>
      <p:ext uri="{BB962C8B-B14F-4D97-AF65-F5344CB8AC3E}">
        <p14:creationId xmlns:p14="http://schemas.microsoft.com/office/powerpoint/2010/main" val="22443860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94972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covenant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had been faultless, there would have been no occasion to look for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second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083153"/>
            <a:ext cx="8704460" cy="5482474"/>
          </a:xfrm>
        </p:spPr>
        <p:txBody>
          <a:bodyPr>
            <a:normAutofit fontScale="85000" lnSpcReduction="10000"/>
          </a:bodyPr>
          <a:lstStyle/>
          <a:p>
            <a:r>
              <a:rPr lang="en-US" dirty="0"/>
              <a:t>At the close of the </a:t>
            </a:r>
            <a:r>
              <a:rPr lang="en-US" b="1" i="1" dirty="0"/>
              <a:t>previous</a:t>
            </a:r>
            <a:r>
              <a:rPr lang="en-US" dirty="0"/>
              <a:t> section (Heb 8:6), the author stated that Jesus is the mediator of a </a:t>
            </a:r>
            <a:r>
              <a:rPr lang="en-US" b="1" i="1" dirty="0"/>
              <a:t>better</a:t>
            </a:r>
            <a:r>
              <a:rPr lang="en-US" dirty="0"/>
              <a:t> covenant, and now in Heb 8:7-13 he explains the </a:t>
            </a:r>
            <a:r>
              <a:rPr lang="en-US" b="1" i="1" dirty="0"/>
              <a:t>reason</a:t>
            </a:r>
            <a:r>
              <a:rPr lang="en-US" dirty="0"/>
              <a:t> the covenant that Jesus mediates is better.</a:t>
            </a:r>
          </a:p>
          <a:p>
            <a:r>
              <a:rPr lang="en-US" dirty="0"/>
              <a:t>This “better covenant” (aka. “new covenant”) is identified here as the “</a:t>
            </a:r>
            <a:r>
              <a:rPr lang="en-US" i="1" dirty="0">
                <a:solidFill>
                  <a:srgbClr val="000099"/>
                </a:solidFill>
                <a:latin typeface="Cambria" panose="02040503050406030204" pitchFamily="18" charset="0"/>
                <a:ea typeface="Cambria" panose="02040503050406030204" pitchFamily="18" charset="0"/>
              </a:rPr>
              <a:t>second</a:t>
            </a:r>
            <a:r>
              <a:rPr lang="en-US" dirty="0"/>
              <a:t>” covenant.</a:t>
            </a:r>
          </a:p>
          <a:p>
            <a:r>
              <a:rPr lang="en-US" dirty="0"/>
              <a:t>The author tells us that if the “</a:t>
            </a:r>
            <a:r>
              <a:rPr lang="en-US" i="1" dirty="0">
                <a:solidFill>
                  <a:srgbClr val="000099"/>
                </a:solidFill>
                <a:latin typeface="Cambria" panose="02040503050406030204" pitchFamily="18" charset="0"/>
                <a:ea typeface="Cambria" panose="02040503050406030204" pitchFamily="18" charset="0"/>
              </a:rPr>
              <a:t>first covenant</a:t>
            </a:r>
            <a:r>
              <a:rPr lang="en-US" dirty="0"/>
              <a:t>” had been “</a:t>
            </a:r>
            <a:r>
              <a:rPr lang="en-US" i="1" dirty="0">
                <a:solidFill>
                  <a:srgbClr val="000099"/>
                </a:solidFill>
                <a:latin typeface="Cambria" panose="02040503050406030204" pitchFamily="18" charset="0"/>
                <a:ea typeface="Cambria" panose="02040503050406030204" pitchFamily="18" charset="0"/>
              </a:rPr>
              <a:t>faultless</a:t>
            </a:r>
            <a:r>
              <a:rPr lang="en-US" dirty="0"/>
              <a:t>”, a “</a:t>
            </a:r>
            <a:r>
              <a:rPr lang="en-US" i="1" dirty="0">
                <a:solidFill>
                  <a:srgbClr val="000099"/>
                </a:solidFill>
                <a:latin typeface="Cambria" panose="02040503050406030204" pitchFamily="18" charset="0"/>
                <a:ea typeface="Cambria" panose="02040503050406030204" pitchFamily="18" charset="0"/>
              </a:rPr>
              <a:t>second</a:t>
            </a:r>
            <a:r>
              <a:rPr lang="en-US" dirty="0"/>
              <a:t>” one would not have been instituted – thus implying that the “</a:t>
            </a:r>
            <a:r>
              <a:rPr lang="en-US" i="1" dirty="0">
                <a:solidFill>
                  <a:srgbClr val="000099"/>
                </a:solidFill>
                <a:latin typeface="Cambria" panose="02040503050406030204" pitchFamily="18" charset="0"/>
                <a:ea typeface="Cambria" panose="02040503050406030204" pitchFamily="18" charset="0"/>
              </a:rPr>
              <a:t>first covenant</a:t>
            </a:r>
            <a:r>
              <a:rPr lang="en-US" dirty="0"/>
              <a:t>” is in some way, </a:t>
            </a:r>
            <a:r>
              <a:rPr lang="en-US" b="1" i="1" dirty="0"/>
              <a:t>inadequate</a:t>
            </a:r>
            <a:r>
              <a:rPr lang="en-US" dirty="0"/>
              <a:t>.</a:t>
            </a:r>
          </a:p>
          <a:p>
            <a:r>
              <a:rPr lang="en-US" dirty="0"/>
              <a:t>A similar line of reasoning was used earlier in the letter (Heb 7:11a) regarding the Levitical priesthood:</a:t>
            </a:r>
          </a:p>
          <a:p>
            <a:pPr lvl="1"/>
            <a:r>
              <a:rPr lang="en-US" i="1" dirty="0">
                <a:solidFill>
                  <a:srgbClr val="000099"/>
                </a:solidFill>
                <a:latin typeface="Cambria" panose="02040503050406030204" pitchFamily="18" charset="0"/>
                <a:ea typeface="Cambria" panose="02040503050406030204" pitchFamily="18" charset="0"/>
              </a:rPr>
              <a:t>Now if perfection had been attainable through the Levitical priesthood… what further need would there have been for </a:t>
            </a:r>
            <a:r>
              <a:rPr lang="en-US" b="1" i="1" dirty="0">
                <a:solidFill>
                  <a:srgbClr val="000099"/>
                </a:solidFill>
                <a:latin typeface="Cambria" panose="02040503050406030204" pitchFamily="18" charset="0"/>
                <a:ea typeface="Cambria" panose="02040503050406030204" pitchFamily="18" charset="0"/>
              </a:rPr>
              <a:t>another</a:t>
            </a:r>
            <a:r>
              <a:rPr lang="en-US" i="1" dirty="0">
                <a:solidFill>
                  <a:srgbClr val="000099"/>
                </a:solidFill>
                <a:latin typeface="Cambria" panose="02040503050406030204" pitchFamily="18" charset="0"/>
                <a:ea typeface="Cambria" panose="02040503050406030204" pitchFamily="18" charset="0"/>
              </a:rPr>
              <a:t> priest to arise after the order of Melchizedek? </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248 </a:t>
            </a:r>
          </a:p>
        </p:txBody>
      </p:sp>
    </p:spTree>
    <p:extLst>
      <p:ext uri="{BB962C8B-B14F-4D97-AF65-F5344CB8AC3E}">
        <p14:creationId xmlns:p14="http://schemas.microsoft.com/office/powerpoint/2010/main" val="1022299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94972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that first covenant had been faultless, there would have been no occasion to look for a second.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083153"/>
            <a:ext cx="8704460" cy="5482474"/>
          </a:xfrm>
        </p:spPr>
        <p:txBody>
          <a:bodyPr>
            <a:normAutofit/>
          </a:bodyPr>
          <a:lstStyle/>
          <a:p>
            <a:r>
              <a:rPr lang="en-US" dirty="0"/>
              <a:t>When we get to chapter 10, we’ll see yet </a:t>
            </a:r>
            <a:r>
              <a:rPr lang="en-US" b="1" i="1" dirty="0"/>
              <a:t>another</a:t>
            </a:r>
            <a:r>
              <a:rPr lang="en-US" dirty="0"/>
              <a:t> argument in the same vein when we’re told that if the </a:t>
            </a:r>
            <a:r>
              <a:rPr lang="en-US" b="1" i="1" dirty="0"/>
              <a:t>sacrifices</a:t>
            </a:r>
            <a:r>
              <a:rPr lang="en-US" dirty="0"/>
              <a:t> offered according to the law truly brought forgiveness, there would be no need for </a:t>
            </a:r>
            <a:r>
              <a:rPr lang="en-US" b="1" i="1" dirty="0"/>
              <a:t>Christ’s sacrifice</a:t>
            </a:r>
            <a:r>
              <a:rPr lang="en-US" dirty="0"/>
              <a:t> (Heb 10:1-18).</a:t>
            </a:r>
          </a:p>
          <a:p>
            <a:r>
              <a:rPr lang="en-US" dirty="0"/>
              <a:t>These ideas are all closely related, since the old covenant, the Levitical priesthood, the Mosaic Law, and animal sacrifices are all very tightly connected since they’re all an integral part of the OT Jewish system.</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248 </a:t>
            </a:r>
          </a:p>
        </p:txBody>
      </p:sp>
    </p:spTree>
    <p:extLst>
      <p:ext uri="{BB962C8B-B14F-4D97-AF65-F5344CB8AC3E}">
        <p14:creationId xmlns:p14="http://schemas.microsoft.com/office/powerpoint/2010/main" val="21781174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he finds fault with them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he says: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"Behold, the days are coming, declares the Lord, when I will establish a new covenant with the house of Israel and with the house of Judah…</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93332"/>
            <a:ext cx="8704460" cy="4972295"/>
          </a:xfrm>
        </p:spPr>
        <p:txBody>
          <a:bodyPr>
            <a:normAutofit fontScale="85000" lnSpcReduction="20000"/>
          </a:bodyPr>
          <a:lstStyle/>
          <a:p>
            <a:r>
              <a:rPr lang="en-US" dirty="0"/>
              <a:t>The wording of this verse demands some consideration because of a textual variant in the Greek. </a:t>
            </a:r>
          </a:p>
          <a:p>
            <a:r>
              <a:rPr lang="en-US" dirty="0"/>
              <a:t>The ESV translation reads, “</a:t>
            </a:r>
            <a:r>
              <a:rPr lang="en-US" i="1" dirty="0">
                <a:solidFill>
                  <a:srgbClr val="000099"/>
                </a:solidFill>
                <a:latin typeface="Cambria" panose="02040503050406030204" pitchFamily="18" charset="0"/>
                <a:ea typeface="Cambria" panose="02040503050406030204" pitchFamily="18" charset="0"/>
              </a:rPr>
              <a:t>For he [God] finds fault with </a:t>
            </a:r>
            <a:r>
              <a:rPr lang="en-US" b="1" i="1" dirty="0">
                <a:solidFill>
                  <a:srgbClr val="000099"/>
                </a:solidFill>
                <a:latin typeface="Cambria" panose="02040503050406030204" pitchFamily="18" charset="0"/>
                <a:ea typeface="Cambria" panose="02040503050406030204" pitchFamily="18" charset="0"/>
              </a:rPr>
              <a:t>them</a:t>
            </a:r>
            <a:r>
              <a:rPr lang="en-US" dirty="0"/>
              <a:t>.” </a:t>
            </a:r>
          </a:p>
          <a:p>
            <a:r>
              <a:rPr lang="en-US" dirty="0"/>
              <a:t>The word “</a:t>
            </a:r>
            <a:r>
              <a:rPr lang="en-US" i="1" dirty="0">
                <a:solidFill>
                  <a:srgbClr val="000099"/>
                </a:solidFill>
                <a:latin typeface="Cambria" panose="02040503050406030204" pitchFamily="18" charset="0"/>
                <a:ea typeface="Cambria" panose="02040503050406030204" pitchFamily="18" charset="0"/>
              </a:rPr>
              <a:t>them</a:t>
            </a:r>
            <a:r>
              <a:rPr lang="en-US" dirty="0"/>
              <a:t>” has been taken by some commentators, as well as the ESV translators, to refer to those </a:t>
            </a:r>
            <a:r>
              <a:rPr lang="en-US" b="1" i="1" dirty="0"/>
              <a:t>under</a:t>
            </a:r>
            <a:r>
              <a:rPr lang="en-US" dirty="0"/>
              <a:t> the old covenant – i.e., “</a:t>
            </a:r>
            <a:r>
              <a:rPr lang="en-US" i="1" dirty="0">
                <a:solidFill>
                  <a:srgbClr val="7030A0"/>
                </a:solidFill>
                <a:latin typeface="Cambria" panose="02040503050406030204" pitchFamily="18" charset="0"/>
                <a:ea typeface="Cambria" panose="02040503050406030204" pitchFamily="18" charset="0"/>
              </a:rPr>
              <a:t>the house of Israel and with the house of Judah</a:t>
            </a:r>
            <a:r>
              <a:rPr lang="en-US" dirty="0"/>
              <a:t>” . </a:t>
            </a:r>
          </a:p>
          <a:p>
            <a:r>
              <a:rPr lang="en-US" dirty="0"/>
              <a:t>However, there is a textual variant —and it has much early manuscript support— where this clause reads, “</a:t>
            </a:r>
            <a:r>
              <a:rPr lang="en-US" i="1" dirty="0">
                <a:solidFill>
                  <a:srgbClr val="000099"/>
                </a:solidFill>
                <a:latin typeface="Cambria" panose="02040503050406030204" pitchFamily="18" charset="0"/>
                <a:ea typeface="Cambria" panose="02040503050406030204" pitchFamily="18" charset="0"/>
              </a:rPr>
              <a:t>for finding fault [with the </a:t>
            </a:r>
            <a:r>
              <a:rPr lang="en-US" b="1" i="1" dirty="0">
                <a:solidFill>
                  <a:srgbClr val="000099"/>
                </a:solidFill>
                <a:latin typeface="Cambria" panose="02040503050406030204" pitchFamily="18" charset="0"/>
                <a:ea typeface="Cambria" panose="02040503050406030204" pitchFamily="18" charset="0"/>
              </a:rPr>
              <a:t>old covenant</a:t>
            </a:r>
            <a:r>
              <a:rPr lang="en-US" i="1" dirty="0">
                <a:solidFill>
                  <a:srgbClr val="000099"/>
                </a:solidFill>
                <a:latin typeface="Cambria" panose="02040503050406030204" pitchFamily="18" charset="0"/>
                <a:ea typeface="Cambria" panose="02040503050406030204" pitchFamily="18" charset="0"/>
              </a:rPr>
              <a:t>] he [God] says to them…</a:t>
            </a:r>
            <a:r>
              <a:rPr lang="en-US" dirty="0"/>
              <a:t>” </a:t>
            </a:r>
          </a:p>
          <a:p>
            <a:r>
              <a:rPr lang="en-US" dirty="0"/>
              <a:t>This reading seems to flow more naturally from verse 7, which implies that the first covenant was flawed, and it also fits well with the author’s concluding comment in 8:13 that the first covenant has now been made obsolete.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20343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120654</TotalTime>
  <Words>4304</Words>
  <Application>Microsoft Office PowerPoint</Application>
  <PresentationFormat>On-screen Show (4:3)</PresentationFormat>
  <Paragraphs>160</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Prophesy of New Covenant Shows Weakness of the Old (8:7-13)</vt:lpstr>
      <vt:lpstr>What is a Covenant?</vt:lpstr>
      <vt:lpstr>7 For if that first covenant had been faultless, there would have been no occasion to look for a second.</vt:lpstr>
      <vt:lpstr>7 For if that first covenant had been faultless, there would have been no occasion to look for a second.</vt:lpstr>
      <vt:lpstr>8 For he finds fault with them when he says: "Behold, the days are coming, declares the Lord, when I will establish a new covenant with the house of Israel and with the house of Judah…</vt:lpstr>
      <vt:lpstr>8 For he finds fault with them when he says: "Behold, the days are coming, declares the Lord, when I will establish a new covenant with the house of Israel and with the house of Judah…</vt:lpstr>
      <vt:lpstr>8 For he finds fault with them when he says: "Behold, the days are coming, declares the Lord, when I will establish a new covenant with the house of Israel and with the house of Judah…</vt:lpstr>
      <vt:lpstr>8 For he finds fault with them when he says: "Behold, the days are coming, declares the Lord, when I will establish a new covenant with the house of Israel and with the house of Judah…</vt:lpstr>
      <vt:lpstr>9 not like the covenant that I made with their fathers on the day when I took them by the hand to bring them out of the land of Egypt. For they did not continue in my covenant, and so I showed no concern for them, declares the Lord.</vt:lpstr>
      <vt:lpstr>9 not like the covenant that I made with their fathers on the day when I took them by the hand to bring them out of the land of Egypt. For they did not continue in my covenant, and so I showed no concern for them, declares the Lord.</vt:lpstr>
      <vt:lpstr>9 not like the covenant that I made with their fathers on the day when I took them by the hand to bring them out of the land of Egypt. For they did not continue in my covenant, and so I showed no concern for them, declares the Lord.</vt:lpstr>
      <vt:lpstr>10 For this is the covenant that I will make with the house of Israel after those days, declares the Lord: I will put my laws into their minds, and write them on their hearts, and I will be their God, and they shall be my people.</vt:lpstr>
      <vt:lpstr>10 For this is the covenant that I will make with the house of Israel after those days, declares the Lord: I will put my laws into their minds, and write them on their hearts, and I will be their God, and they shall be my people.</vt:lpstr>
      <vt:lpstr>10 For this is the covenant that I will make with the house of Israel after those days, declares the Lord: I will put my laws into their minds, and write them on their hearts, and I will be their God, and they shall be my people.</vt:lpstr>
      <vt:lpstr>11 And they shall not teach, each one his neighbor and each one his brother, saying, 'Know the Lord,' for they shall all know me, from the least of them to the greatest.</vt:lpstr>
      <vt:lpstr>11 And they shall not teach, each one his neighbor and each one his brother, saying, 'Know the Lord,' for they shall all know me, from the least of them to the greatest.</vt:lpstr>
      <vt:lpstr>11 And they shall not teach, each one his neighbor and each one his brother, saying, 'Know the Lord,' for they shall all know me, from the least of them to the greatest.</vt:lpstr>
      <vt:lpstr>12 For I will be merciful toward their iniquities, and I will remember their sins no more.</vt:lpstr>
      <vt:lpstr>13 In speaking of a new covenant, he makes the first one obsolete. And what is becoming obsolete and growing old is ready to vanish away.</vt:lpstr>
      <vt:lpstr>13 In speaking of a new covenant, he makes the first one obsolete. And what is becoming obsolete and growing old is ready to vanish away.</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1255</cp:revision>
  <cp:lastPrinted>2022-08-14T14:04:26Z</cp:lastPrinted>
  <dcterms:created xsi:type="dcterms:W3CDTF">2022-03-11T13:15:23Z</dcterms:created>
  <dcterms:modified xsi:type="dcterms:W3CDTF">2022-08-14T14:17:15Z</dcterms:modified>
</cp:coreProperties>
</file>