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6190" r:id="rId3"/>
    <p:sldId id="6191" r:id="rId4"/>
    <p:sldId id="6192" r:id="rId5"/>
    <p:sldId id="6193" r:id="rId6"/>
    <p:sldId id="6194" r:id="rId7"/>
    <p:sldId id="6197" r:id="rId8"/>
    <p:sldId id="6195" r:id="rId9"/>
    <p:sldId id="6196" r:id="rId10"/>
    <p:sldId id="6199" r:id="rId11"/>
    <p:sldId id="6209" r:id="rId12"/>
    <p:sldId id="6201" r:id="rId13"/>
    <p:sldId id="6200" r:id="rId14"/>
    <p:sldId id="6211" r:id="rId15"/>
    <p:sldId id="6210" r:id="rId16"/>
    <p:sldId id="6202" r:id="rId17"/>
    <p:sldId id="6203" r:id="rId18"/>
    <p:sldId id="6214" r:id="rId19"/>
    <p:sldId id="6215" r:id="rId20"/>
    <p:sldId id="6217" r:id="rId21"/>
    <p:sldId id="6216" r:id="rId22"/>
    <p:sldId id="6212" r:id="rId23"/>
    <p:sldId id="6220" r:id="rId24"/>
    <p:sldId id="6221" r:id="rId25"/>
    <p:sldId id="6218" r:id="rId26"/>
    <p:sldId id="6223" r:id="rId27"/>
    <p:sldId id="6238" r:id="rId28"/>
    <p:sldId id="6224" r:id="rId29"/>
    <p:sldId id="6225" r:id="rId30"/>
    <p:sldId id="6228" r:id="rId31"/>
    <p:sldId id="6227" r:id="rId32"/>
    <p:sldId id="6229" r:id="rId33"/>
    <p:sldId id="6230" r:id="rId34"/>
    <p:sldId id="6231" r:id="rId3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36" y="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92811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3965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52290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9837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58997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94600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288722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2539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868980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071402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5376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9573"/>
          </a:xfrm>
        </p:spPr>
        <p:txBody>
          <a:bodyPr/>
          <a:lstStyle>
            <a:lvl1pPr algn="ctr">
              <a:defRPr b="1">
                <a:solidFill>
                  <a:srgbClr val="000099"/>
                </a:solidFill>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Content Placeholder 2"/>
          <p:cNvSpPr>
            <a:spLocks noGrp="1"/>
          </p:cNvSpPr>
          <p:nvPr>
            <p:ph idx="1"/>
          </p:nvPr>
        </p:nvSpPr>
        <p:spPr>
          <a:xfrm>
            <a:off x="361051" y="930098"/>
            <a:ext cx="8398352" cy="5490324"/>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87823"/>
            <a:ext cx="9144000" cy="365125"/>
          </a:xfrm>
        </p:spPr>
        <p:txBody>
          <a:bodyPr/>
          <a:lstStyle/>
          <a:p>
            <a:endParaRPr lang="en-US"/>
          </a:p>
        </p:txBody>
      </p:sp>
    </p:spTree>
    <p:extLst>
      <p:ext uri="{BB962C8B-B14F-4D97-AF65-F5344CB8AC3E}">
        <p14:creationId xmlns:p14="http://schemas.microsoft.com/office/powerpoint/2010/main" val="4112008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53085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039476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07680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ctr">
            <a:normAutofit/>
          </a:bodyPr>
          <a:lstStyle>
            <a:lvl1pPr algn="ctr">
              <a:defRPr sz="7200" b="1">
                <a:solidFill>
                  <a:srgbClr val="000099"/>
                </a:solidFill>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nchor="ctr">
            <a:normAutofit/>
          </a:bodyPr>
          <a:lstStyle>
            <a:lvl1pPr marL="0" indent="0" algn="ctr">
              <a:buNone/>
              <a:defRPr sz="3600" b="1">
                <a:solidFill>
                  <a:srgbClr val="000099"/>
                </a:solidFill>
                <a:effectLst>
                  <a:outerShdw blurRad="38100" dist="38100" dir="2700000" algn="tl">
                    <a:srgbClr val="000000">
                      <a:alpha val="43137"/>
                    </a:srgbClr>
                  </a:outerShdw>
                </a:effectLst>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8446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67742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67834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8176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76076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65621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DCF1E19-1E14-4595-B82B-B0C642045AEA}"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68909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36" y="154"/>
            <a:ext cx="9157736" cy="63560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2183" y="729950"/>
            <a:ext cx="8512161" cy="56983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736" y="6492872"/>
            <a:ext cx="91714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49541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800" b="1" kern="1200">
          <a:solidFill>
            <a:srgbClr val="000099"/>
          </a:solidFill>
          <a:effectLst>
            <a:outerShdw blurRad="38100" dist="38100" dir="2700000" algn="tl">
              <a:srgbClr val="000000">
                <a:alpha val="43137"/>
              </a:srgbClr>
            </a:outerShdw>
          </a:effectLst>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0099"/>
        </a:buClr>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0099"/>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0099"/>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0099"/>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0099"/>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276843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urifiedbyfaith.com/Hebrews/Hebrews.htm" TargetMode="Externa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s://www.crosswalk.com/faith/bible-study/what-is-the-significance-of-jesus-saying-i-thirst.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reasureboxmy.blogspot.com/2015/12/the-lampstand-in-bible.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places.com/tabernaclemor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rrencampdesign.com/hebrews/part2/week21.php"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logs.bible.org/the-tabernacle-of-moses-gods-heavenly-pattern-for-our-spiritual-transformation-part-iii-the-holy-plac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raceandtruthdotme2.files.wordpress.com/2014/05/censer.jp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ssianic-revolution.com/e30-3-the-smoke-from-the-altar-of-incense-symbolizes-the-prayers-of-all-of-gods-peopl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vescience.com/64932-the-ark-of-the-covenant.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weareteachers.com/moving-beyond-classroom-discuss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95250B-D5FB-49B2-8567-269B8AC89810}"/>
              </a:ext>
            </a:extLst>
          </p:cNvPr>
          <p:cNvSpPr txBox="1"/>
          <p:nvPr/>
        </p:nvSpPr>
        <p:spPr>
          <a:xfrm>
            <a:off x="251168" y="453363"/>
            <a:ext cx="5125349" cy="62478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"Lorem ipsum dolor sit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amet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consectetur</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adipiscing</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elit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sed do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eiusmod</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tempor</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incididunt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ut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labore et dolore magna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aliqua</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Ut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enim</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ad minim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veniam</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quis</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nostrud</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exercitation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ullamco</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laboris</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nisi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ut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aliquip</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ex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ea</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commodo</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consequat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Duis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aute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irure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dolor in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reprehenderit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in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voluptate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velit</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esse</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cillum</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dolore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eu</a:t>
            </a:r>
            <a:r>
              <a:rPr kumimoji="0" lang="en-US" sz="40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mn-cs"/>
              </a:rPr>
              <a:t> </a:t>
            </a:r>
            <a:r>
              <a:rPr kumimoji="0" lang="en-US" sz="4000" b="0" i="0" u="none" strike="noStrike" kern="1200" cap="none" spc="0" normalizeH="0" baseline="0" noProof="0" err="1">
                <a:ln>
                  <a:noFill/>
                </a:ln>
                <a:solidFill>
                  <a:prstClr val="black">
                    <a:lumMod val="65000"/>
                    <a:lumOff val="35000"/>
                  </a:prstClr>
                </a:solidFill>
                <a:effectLst/>
                <a:uLnTx/>
                <a:uFillTx/>
                <a:latin typeface="Bwhebb" panose="02000400000000000000" pitchFamily="2" charset="0"/>
                <a:ea typeface="+mn-ea"/>
                <a:cs typeface="+mn-cs"/>
              </a:rPr>
              <a:t>fugiat</a:t>
            </a:r>
            <a:endParaRPr kumimoji="0" lang="he-IL" sz="4400" b="0" i="0" u="none" strike="noStrike" kern="1200" cap="none" spc="0" normalizeH="0" baseline="0" noProof="0">
              <a:ln>
                <a:noFill/>
              </a:ln>
              <a:solidFill>
                <a:prstClr val="black">
                  <a:lumMod val="65000"/>
                  <a:lumOff val="35000"/>
                </a:prstClr>
              </a:solidFill>
              <a:effectLst/>
              <a:uLnTx/>
              <a:uFillTx/>
              <a:latin typeface="Bwhebb" panose="02000400000000000000" pitchFamily="2" charset="0"/>
              <a:ea typeface="+mn-ea"/>
              <a:cs typeface="Arial" panose="020B0604020202020204" pitchFamily="34" charset="0"/>
            </a:endParaRPr>
          </a:p>
        </p:txBody>
      </p:sp>
      <p:sp>
        <p:nvSpPr>
          <p:cNvPr id="7" name="TextBox 6">
            <a:extLst>
              <a:ext uri="{FF2B5EF4-FFF2-40B4-BE49-F238E27FC236}">
                <a16:creationId xmlns:a16="http://schemas.microsoft.com/office/drawing/2014/main" id="{EC35D7F6-4E5C-4D5D-B50B-1ED51723762B}"/>
              </a:ext>
            </a:extLst>
          </p:cNvPr>
          <p:cNvSpPr txBox="1"/>
          <p:nvPr/>
        </p:nvSpPr>
        <p:spPr>
          <a:xfrm>
            <a:off x="0" y="510180"/>
            <a:ext cx="6008354" cy="25391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2700">
                  <a:solidFill>
                    <a:srgbClr val="4472C4"/>
                  </a:solidFill>
                  <a:prstDash val="solid"/>
                </a:ln>
                <a:solidFill>
                  <a:srgbClr val="4472C4">
                    <a:lumMod val="60000"/>
                    <a:lumOff val="40000"/>
                  </a:srgbClr>
                </a:solidFill>
                <a:effectLst>
                  <a:glow rad="228600">
                    <a:srgbClr val="5B9BD5">
                      <a:satMod val="175000"/>
                      <a:alpha val="40000"/>
                    </a:srgbClr>
                  </a:glow>
                  <a:outerShdw blurRad="114300" dist="50800" dir="2700000" algn="tl" rotWithShape="0">
                    <a:prstClr val="black"/>
                  </a:outerShdw>
                </a:effectLst>
                <a:uLnTx/>
                <a:uFillTx/>
                <a:latin typeface="Candara" panose="020E0502030303020204" pitchFamily="34" charset="0"/>
                <a:ea typeface="+mn-ea"/>
                <a:cs typeface="Calibri" panose="020F0502020204030204" pitchFamily="34" charset="0"/>
              </a:rPr>
              <a:t>The Book of </a:t>
            </a:r>
            <a:r>
              <a:rPr kumimoji="0" lang="en-US" sz="10500" b="1" i="0" u="none" strike="noStrike" kern="1200" cap="none" spc="0" normalizeH="0" baseline="0" noProof="0">
                <a:ln w="12700">
                  <a:solidFill>
                    <a:srgbClr val="4472C4"/>
                  </a:solidFill>
                  <a:prstDash val="solid"/>
                </a:ln>
                <a:solidFill>
                  <a:srgbClr val="4472C4">
                    <a:lumMod val="60000"/>
                    <a:lumOff val="40000"/>
                  </a:srgbClr>
                </a:solidFill>
                <a:effectLst>
                  <a:glow rad="228600">
                    <a:srgbClr val="5B9BD5">
                      <a:satMod val="175000"/>
                      <a:alpha val="40000"/>
                    </a:srgbClr>
                  </a:glow>
                  <a:outerShdw blurRad="114300" dist="50800" dir="2700000" algn="tl" rotWithShape="0">
                    <a:prstClr val="black"/>
                  </a:outerShdw>
                </a:effectLst>
                <a:uLnTx/>
                <a:uFillTx/>
                <a:latin typeface="Candara" panose="020E0502030303020204" pitchFamily="34" charset="0"/>
                <a:ea typeface="+mn-ea"/>
                <a:cs typeface="Calibri" panose="020F0502020204030204" pitchFamily="34" charset="0"/>
              </a:rPr>
              <a:t>Hebrews</a:t>
            </a:r>
          </a:p>
        </p:txBody>
      </p:sp>
      <p:sp>
        <p:nvSpPr>
          <p:cNvPr id="5" name="TextBox 4">
            <a:extLst>
              <a:ext uri="{FF2B5EF4-FFF2-40B4-BE49-F238E27FC236}">
                <a16:creationId xmlns:a16="http://schemas.microsoft.com/office/drawing/2014/main" id="{C5506E4C-45B4-48F8-A84C-6BBB3072CD29}"/>
              </a:ext>
            </a:extLst>
          </p:cNvPr>
          <p:cNvSpPr txBox="1"/>
          <p:nvPr/>
        </p:nvSpPr>
        <p:spPr>
          <a:xfrm>
            <a:off x="4836695"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4472C4">
                    <a:lumMod val="60000"/>
                    <a:lumOff val="40000"/>
                  </a:srgbClr>
                </a:solidFill>
                <a:effectLst>
                  <a:outerShdw blurRad="63500" dist="63500" dir="2700000" algn="tl" rotWithShape="0">
                    <a:prstClr val="white">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hlinkClick r:id="rId3"/>
              </a:rPr>
              <a:t>http://www.purifiedbyfaith.com/Hebrews/Hebrews.htm</a:t>
            </a: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 </a:t>
            </a:r>
          </a:p>
        </p:txBody>
      </p:sp>
      <p:sp>
        <p:nvSpPr>
          <p:cNvPr id="6" name="Rectangle 5">
            <a:extLst>
              <a:ext uri="{FF2B5EF4-FFF2-40B4-BE49-F238E27FC236}">
                <a16:creationId xmlns:a16="http://schemas.microsoft.com/office/drawing/2014/main" id="{695BA771-C29C-4AE3-BDBB-7228C2A73CB1}"/>
              </a:ext>
            </a:extLst>
          </p:cNvPr>
          <p:cNvSpPr/>
          <p:nvPr/>
        </p:nvSpPr>
        <p:spPr>
          <a:xfrm>
            <a:off x="1" y="6396335"/>
            <a:ext cx="3553326"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4472C4">
                    <a:lumMod val="60000"/>
                    <a:lumOff val="40000"/>
                  </a:srgb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https://www.crosswalk.com/faith/bible-study/what-is-the-significance-of-jesus-saying-i-thirst.html</a:t>
            </a:r>
            <a:r>
              <a:rPr kumimoji="0" lang="en-US" sz="1200" b="0" i="0" u="none" strike="noStrike" kern="0" cap="none" spc="0" normalizeH="0" baseline="0" noProof="0">
                <a:ln>
                  <a:noFill/>
                </a:ln>
                <a:solidFill>
                  <a:srgbClr val="4472C4">
                    <a:lumMod val="60000"/>
                    <a:lumOff val="40000"/>
                  </a:srgb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358406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0"/>
            <a:ext cx="9144000" cy="1660048"/>
          </a:xfrm>
        </p:spPr>
        <p:txBody>
          <a:bodyPr/>
          <a:lstStyle/>
          <a:p>
            <a:r>
              <a:rPr lang="en-US" sz="6600" dirty="0">
                <a:solidFill>
                  <a:srgbClr val="002060"/>
                </a:solidFill>
              </a:rPr>
              <a:t>The Lampstand in the Tabernacle</a:t>
            </a: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616672" y="1700545"/>
            <a:ext cx="3974085" cy="4880456"/>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https://treasureboxmy.blogspot.com/2015/12/the-lampstand-in-bible.html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72446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357864"/>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2</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For a tent was prepared, the first section, in which were the lampstand and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the table and the bread of the Presence</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It is called the Holy Place.</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459900"/>
            <a:ext cx="8704460" cy="4999768"/>
          </a:xfrm>
        </p:spPr>
        <p:txBody>
          <a:bodyPr>
            <a:normAutofit fontScale="92500" lnSpcReduction="20000"/>
          </a:bodyPr>
          <a:lstStyle/>
          <a:p>
            <a:r>
              <a:rPr lang="en-US" dirty="0"/>
              <a:t>The “</a:t>
            </a:r>
            <a:r>
              <a:rPr lang="en-US" i="1" dirty="0">
                <a:solidFill>
                  <a:srgbClr val="000099"/>
                </a:solidFill>
                <a:latin typeface="Cambria" panose="02040503050406030204" pitchFamily="18" charset="0"/>
                <a:ea typeface="Cambria" panose="02040503050406030204" pitchFamily="18" charset="0"/>
              </a:rPr>
              <a:t>table</a:t>
            </a:r>
            <a:r>
              <a:rPr lang="en-US" dirty="0"/>
              <a:t>”, made of acacia wood and overlaid with gold, held “</a:t>
            </a:r>
            <a:r>
              <a:rPr lang="en-US" i="1" dirty="0">
                <a:solidFill>
                  <a:srgbClr val="000099"/>
                </a:solidFill>
                <a:latin typeface="Cambria" panose="02040503050406030204" pitchFamily="18" charset="0"/>
                <a:ea typeface="Cambria" panose="02040503050406030204" pitchFamily="18" charset="0"/>
              </a:rPr>
              <a:t>the bread of the Presence</a:t>
            </a:r>
            <a:r>
              <a:rPr lang="en-US" dirty="0"/>
              <a:t>”</a:t>
            </a:r>
          </a:p>
          <a:p>
            <a:r>
              <a:rPr lang="en-US" dirty="0"/>
              <a:t>A literal translation of the Greek phrase here (which is taken from the Septuagint) is “</a:t>
            </a:r>
            <a:r>
              <a:rPr lang="en-US" i="1" dirty="0">
                <a:solidFill>
                  <a:srgbClr val="000099"/>
                </a:solidFill>
                <a:latin typeface="Cambria" panose="02040503050406030204" pitchFamily="18" charset="0"/>
                <a:ea typeface="Cambria" panose="02040503050406030204" pitchFamily="18" charset="0"/>
              </a:rPr>
              <a:t>the presentation of the loaves</a:t>
            </a:r>
            <a:r>
              <a:rPr lang="en-US" dirty="0"/>
              <a:t>”. Some translations translate this as “</a:t>
            </a:r>
            <a:r>
              <a:rPr lang="en-US" i="1" dirty="0">
                <a:solidFill>
                  <a:srgbClr val="000099"/>
                </a:solidFill>
                <a:latin typeface="Cambria" panose="02040503050406030204" pitchFamily="18" charset="0"/>
                <a:ea typeface="Cambria" panose="02040503050406030204" pitchFamily="18" charset="0"/>
              </a:rPr>
              <a:t>showbread</a:t>
            </a:r>
            <a:r>
              <a:rPr lang="en-US" dirty="0"/>
              <a:t>” (KJV and NKJ)</a:t>
            </a:r>
          </a:p>
          <a:p>
            <a:r>
              <a:rPr lang="en-US" dirty="0"/>
              <a:t>The rendering given by our ESV translation, “</a:t>
            </a:r>
            <a:r>
              <a:rPr lang="en-US" i="1" dirty="0">
                <a:solidFill>
                  <a:srgbClr val="000099"/>
                </a:solidFill>
                <a:latin typeface="Cambria" panose="02040503050406030204" pitchFamily="18" charset="0"/>
                <a:ea typeface="Cambria" panose="02040503050406030204" pitchFamily="18" charset="0"/>
              </a:rPr>
              <a:t>the bread of the Presence</a:t>
            </a:r>
            <a:r>
              <a:rPr lang="en-US" dirty="0"/>
              <a:t>” is taken from the phrase used in the </a:t>
            </a:r>
            <a:r>
              <a:rPr lang="en-US" b="1" i="1" dirty="0"/>
              <a:t>Hebrew</a:t>
            </a:r>
            <a:r>
              <a:rPr lang="en-US" dirty="0"/>
              <a:t> texts that describe this bread (Ex. 25:30; 35:13; 39:36, etc.) – which, translated literally, means “</a:t>
            </a:r>
            <a:r>
              <a:rPr lang="en-US" i="1" dirty="0">
                <a:solidFill>
                  <a:srgbClr val="000099"/>
                </a:solidFill>
                <a:latin typeface="Cambria" panose="02040503050406030204" pitchFamily="18" charset="0"/>
                <a:ea typeface="Cambria" panose="02040503050406030204" pitchFamily="18" charset="0"/>
              </a:rPr>
              <a:t>bread of the face</a:t>
            </a:r>
            <a:r>
              <a:rPr lang="en-US" dirty="0"/>
              <a:t>,” in other words, bread set before the “face” (or “presence”) of God</a:t>
            </a:r>
          </a:p>
          <a:p>
            <a:r>
              <a:rPr lang="en-US" dirty="0"/>
              <a:t>This piece of furniture was situated on the north side of the outer room (Ex.26:35). </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 F. Bruce. </a:t>
            </a:r>
            <a:r>
              <a:rPr lang="en-US" i="1" dirty="0"/>
              <a:t>The Epistle to the Hebrews</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4959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0"/>
            <a:ext cx="9144000" cy="1891591"/>
          </a:xfrm>
        </p:spPr>
        <p:txBody>
          <a:bodyPr/>
          <a:lstStyle/>
          <a:p>
            <a:r>
              <a:rPr lang="en-US" sz="6000" dirty="0">
                <a:solidFill>
                  <a:srgbClr val="002060"/>
                </a:solidFill>
              </a:rPr>
              <a:t>The “Bread of the Presence” or “Showbread”</a:t>
            </a: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82539" y="2323283"/>
            <a:ext cx="5081081" cy="3848948"/>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https://www.bibleplaces.com/tabernaclemore/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23621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0"/>
            <a:ext cx="9144000" cy="922249"/>
          </a:xfrm>
        </p:spPr>
        <p:txBody>
          <a:bodyPr/>
          <a:lstStyle/>
          <a:p>
            <a:r>
              <a:rPr lang="en-US" sz="6600" dirty="0">
                <a:solidFill>
                  <a:srgbClr val="002060"/>
                </a:solidFill>
              </a:rPr>
              <a:t>The Jewish Tabernacle</a:t>
            </a: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41208" y="1012512"/>
            <a:ext cx="8223299" cy="5356892"/>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https://www.warrencampdesign.com/hebrews/part2/week21.php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03006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0"/>
            <a:ext cx="9144000" cy="922249"/>
          </a:xfrm>
        </p:spPr>
        <p:txBody>
          <a:bodyPr/>
          <a:lstStyle/>
          <a:p>
            <a:r>
              <a:rPr lang="en-US" sz="6600" dirty="0">
                <a:solidFill>
                  <a:srgbClr val="002060"/>
                </a:solidFill>
              </a:rPr>
              <a:t>The Jewish Tabernacle</a:t>
            </a: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72" y="1225059"/>
            <a:ext cx="8436959" cy="4880456"/>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https://blogs.bible.org/the-tabernacle-of-moses-gods-heavenly-pattern-for-our-spiritual-transformation-part-iii-the-holy-place/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74240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894778"/>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3</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Behind the second curtain was a second section called the Most Holy Place</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036058"/>
            <a:ext cx="8704460" cy="5423610"/>
          </a:xfrm>
        </p:spPr>
        <p:txBody>
          <a:bodyPr>
            <a:normAutofit/>
          </a:bodyPr>
          <a:lstStyle/>
          <a:p>
            <a:r>
              <a:rPr lang="en-US" dirty="0"/>
              <a:t>At the west end of the holy place hung a curtain of embroidered linen, suspended under the clasps which coupled together the two sets of linen curtains draped over the tabernacle framework (Ex. 26:31; 36:35ff). </a:t>
            </a:r>
          </a:p>
          <a:p>
            <a:r>
              <a:rPr lang="en-US" dirty="0"/>
              <a:t>This curtain is here called “</a:t>
            </a:r>
            <a:r>
              <a:rPr lang="en-US" i="1" dirty="0">
                <a:solidFill>
                  <a:srgbClr val="000099"/>
                </a:solidFill>
                <a:latin typeface="Cambria" panose="02040503050406030204" pitchFamily="18" charset="0"/>
                <a:ea typeface="Cambria" panose="02040503050406030204" pitchFamily="18" charset="0"/>
              </a:rPr>
              <a:t>the second curtain</a:t>
            </a:r>
            <a:r>
              <a:rPr lang="en-US" dirty="0"/>
              <a:t>” to distinguish it from the linen screen through which one entered from the court into the holy place (Ex. 26:36ff; 36:37ff). </a:t>
            </a:r>
          </a:p>
          <a:p>
            <a:r>
              <a:rPr lang="en-US" dirty="0"/>
              <a:t>Beyond the “</a:t>
            </a:r>
            <a:r>
              <a:rPr lang="en-US" i="1" dirty="0">
                <a:solidFill>
                  <a:srgbClr val="000099"/>
                </a:solidFill>
                <a:latin typeface="Cambria" panose="02040503050406030204" pitchFamily="18" charset="0"/>
                <a:ea typeface="Cambria" panose="02040503050406030204" pitchFamily="18" charset="0"/>
              </a:rPr>
              <a:t>second curtain</a:t>
            </a:r>
            <a:r>
              <a:rPr lang="en-US" dirty="0"/>
              <a:t>” lay the inner compartment, known as “</a:t>
            </a:r>
            <a:r>
              <a:rPr lang="en-US" i="1" dirty="0">
                <a:solidFill>
                  <a:srgbClr val="000099"/>
                </a:solidFill>
                <a:latin typeface="Cambria" panose="02040503050406030204" pitchFamily="18" charset="0"/>
                <a:ea typeface="Cambria" panose="02040503050406030204" pitchFamily="18" charset="0"/>
              </a:rPr>
              <a:t>the Most Holy Place</a:t>
            </a:r>
            <a:r>
              <a:rPr lang="en-US" dirty="0"/>
              <a:t>”.</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 F. Bruce.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Epistle to the Hebrews</a:t>
            </a:r>
          </a:p>
        </p:txBody>
      </p:sp>
    </p:spTree>
    <p:extLst>
      <p:ext uri="{BB962C8B-B14F-4D97-AF65-F5344CB8AC3E}">
        <p14:creationId xmlns:p14="http://schemas.microsoft.com/office/powerpoint/2010/main" val="35689293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711066"/>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4</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having the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golden altar of incense</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and the ark of the covenant covered on all sides with gold, in which was a golden urn holding the manna, and Aaron's staff that budded, and the tablets of the covenant.</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133432" y="1769934"/>
            <a:ext cx="8877136" cy="4718734"/>
          </a:xfrm>
        </p:spPr>
        <p:txBody>
          <a:bodyPr>
            <a:normAutofit fontScale="85000" lnSpcReduction="20000"/>
          </a:bodyPr>
          <a:lstStyle/>
          <a:p>
            <a:r>
              <a:rPr lang="en-US" dirty="0"/>
              <a:t>The author now begins describing items in (or associated with) the Most Holy Place.</a:t>
            </a:r>
          </a:p>
          <a:p>
            <a:r>
              <a:rPr lang="en-US" dirty="0"/>
              <a:t>There are some problems with the expression translated “</a:t>
            </a:r>
            <a:r>
              <a:rPr lang="en-US" i="1" dirty="0">
                <a:solidFill>
                  <a:srgbClr val="000099"/>
                </a:solidFill>
                <a:latin typeface="Cambria" panose="02040503050406030204" pitchFamily="18" charset="0"/>
                <a:ea typeface="Cambria" panose="02040503050406030204" pitchFamily="18" charset="0"/>
              </a:rPr>
              <a:t>the golden altar of incense</a:t>
            </a:r>
            <a:r>
              <a:rPr lang="en-US" dirty="0"/>
              <a:t>”.</a:t>
            </a:r>
          </a:p>
          <a:p>
            <a:r>
              <a:rPr lang="en-US" dirty="0"/>
              <a:t>The Greek word used here (</a:t>
            </a:r>
            <a:r>
              <a:rPr lang="en-US" i="1" dirty="0" err="1"/>
              <a:t>thymiaterion</a:t>
            </a:r>
            <a:r>
              <a:rPr lang="en-US" dirty="0"/>
              <a:t>) is a general word that is used to describe something connected with the burning of incense. </a:t>
            </a:r>
          </a:p>
          <a:p>
            <a:r>
              <a:rPr lang="en-US" dirty="0"/>
              <a:t>In the Septuagint this word is always used of a small vessel used for for burning incense know as a “</a:t>
            </a:r>
            <a:r>
              <a:rPr lang="en-US" b="1" i="1" dirty="0"/>
              <a:t>censer</a:t>
            </a:r>
            <a:r>
              <a:rPr lang="en-US" dirty="0"/>
              <a:t>”. And that could be what the author is referring to here. </a:t>
            </a:r>
          </a:p>
          <a:p>
            <a:r>
              <a:rPr lang="en-US" dirty="0"/>
              <a:t>In fact, the KJV translates it as “</a:t>
            </a:r>
            <a:r>
              <a:rPr lang="en-US" i="1" dirty="0">
                <a:solidFill>
                  <a:srgbClr val="000099"/>
                </a:solidFill>
                <a:latin typeface="Cambria" panose="02040503050406030204" pitchFamily="18" charset="0"/>
                <a:ea typeface="Cambria" panose="02040503050406030204" pitchFamily="18" charset="0"/>
              </a:rPr>
              <a:t>censer</a:t>
            </a:r>
            <a:r>
              <a:rPr lang="en-US" dirty="0"/>
              <a:t>” in this verse, and a number of commentaries think this is the best way to understand what is being talked about here.</a:t>
            </a:r>
          </a:p>
          <a:p>
            <a:pPr marL="0" indent="0">
              <a:buNone/>
            </a:pPr>
            <a:endParaRPr lang="en-US" dirty="0"/>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Leon Morris –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Expositor’s Bible Commentary - Hebrews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209920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711066"/>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4</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having the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golden altar of incense</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and the ark of the covenant covered on all sides with gold, in which was a golden urn holding the manna, and Aaron's staff that budded, and the tablets of the covenant.</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133432" y="1769934"/>
            <a:ext cx="8877136" cy="4718734"/>
          </a:xfrm>
        </p:spPr>
        <p:txBody>
          <a:bodyPr>
            <a:normAutofit fontScale="85000" lnSpcReduction="10000"/>
          </a:bodyPr>
          <a:lstStyle/>
          <a:p>
            <a:r>
              <a:rPr lang="en-US" dirty="0"/>
              <a:t>The </a:t>
            </a:r>
            <a:r>
              <a:rPr lang="en-US" b="1" i="1" dirty="0"/>
              <a:t>ordinary</a:t>
            </a:r>
            <a:r>
              <a:rPr lang="en-US" dirty="0"/>
              <a:t> censers used by the Jewish priests were made of brass, but we are told by extra-biblical Jewish writers that the censer used by the high priest when he went into the Most Holy Place once a year was made of </a:t>
            </a:r>
            <a:r>
              <a:rPr lang="en-US" b="1" i="1" dirty="0"/>
              <a:t>solid gold</a:t>
            </a:r>
            <a:r>
              <a:rPr lang="en-US" dirty="0"/>
              <a:t>: </a:t>
            </a:r>
          </a:p>
          <a:p>
            <a:pPr lvl="1"/>
            <a:r>
              <a:rPr lang="en-US" i="1" dirty="0">
                <a:solidFill>
                  <a:srgbClr val="000099"/>
                </a:solidFill>
                <a:latin typeface="Cambria" panose="02040503050406030204" pitchFamily="18" charset="0"/>
                <a:ea typeface="Cambria" panose="02040503050406030204" pitchFamily="18" charset="0"/>
              </a:rPr>
              <a:t>He is to take a censer full of burning coals from the altar before the LORD and two handfuls of finely ground fragrant incense and take them behind the curtain. </a:t>
            </a:r>
            <a:r>
              <a:rPr lang="en-US" dirty="0"/>
              <a:t>(Lev 16:12 NIV)</a:t>
            </a:r>
          </a:p>
          <a:p>
            <a:r>
              <a:rPr lang="en-US" dirty="0"/>
              <a:t>It could be that after the high priest had finished, he might have left the censer in the Most Holy Place, so that it would be available when it was needed on the next Day of Atonement. </a:t>
            </a:r>
          </a:p>
          <a:p>
            <a:r>
              <a:rPr lang="en-US" dirty="0"/>
              <a:t>If that is the case, it would explain why the author includes it in a description of the things found in the Most Holy Place.</a:t>
            </a:r>
          </a:p>
          <a:p>
            <a:endParaRPr lang="en-US" dirty="0"/>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John Brown;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Hebrews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(Geneva Series)</a:t>
            </a:r>
          </a:p>
        </p:txBody>
      </p:sp>
    </p:spTree>
    <p:extLst>
      <p:ext uri="{BB962C8B-B14F-4D97-AF65-F5344CB8AC3E}">
        <p14:creationId xmlns:p14="http://schemas.microsoft.com/office/powerpoint/2010/main" val="32676137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711066"/>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4</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having the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golden altar of incense</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and the ark of the covenant covered on all sides with gold, in which was a golden urn holding the manna, and Aaron's staff that budded, and the tablets of the covenant.</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86338" y="1769933"/>
            <a:ext cx="8971323" cy="4791769"/>
          </a:xfrm>
        </p:spPr>
        <p:txBody>
          <a:bodyPr>
            <a:normAutofit fontScale="85000" lnSpcReduction="10000"/>
          </a:bodyPr>
          <a:lstStyle/>
          <a:p>
            <a:r>
              <a:rPr lang="en-US" dirty="0"/>
              <a:t>Other commentaries argue, as our ESV translation suggests, that this refers to the far more significant “</a:t>
            </a:r>
            <a:r>
              <a:rPr lang="en-US" i="1" dirty="0">
                <a:solidFill>
                  <a:srgbClr val="000099"/>
                </a:solidFill>
                <a:latin typeface="Cambria" panose="02040503050406030204" pitchFamily="18" charset="0"/>
                <a:ea typeface="Cambria" panose="02040503050406030204" pitchFamily="18" charset="0"/>
              </a:rPr>
              <a:t>altar of incense</a:t>
            </a:r>
            <a:r>
              <a:rPr lang="en-US" dirty="0"/>
              <a:t>”.</a:t>
            </a:r>
          </a:p>
          <a:p>
            <a:r>
              <a:rPr lang="en-US" dirty="0"/>
              <a:t>The problem with understanding the verse in this way is that the “</a:t>
            </a:r>
            <a:r>
              <a:rPr lang="en-US" i="1" dirty="0">
                <a:solidFill>
                  <a:srgbClr val="000099"/>
                </a:solidFill>
                <a:latin typeface="Cambria" panose="02040503050406030204" pitchFamily="18" charset="0"/>
                <a:ea typeface="Cambria" panose="02040503050406030204" pitchFamily="18" charset="0"/>
              </a:rPr>
              <a:t>altar of incense</a:t>
            </a:r>
            <a:r>
              <a:rPr lang="en-US" dirty="0"/>
              <a:t>” is located in the Holy Place, but in </a:t>
            </a:r>
            <a:r>
              <a:rPr lang="en-US" b="1" i="1" dirty="0"/>
              <a:t>this</a:t>
            </a:r>
            <a:r>
              <a:rPr lang="en-US" dirty="0"/>
              <a:t> verse the author seems to be describing items located in the </a:t>
            </a:r>
            <a:r>
              <a:rPr lang="en-US" b="1" i="1" dirty="0"/>
              <a:t>Most</a:t>
            </a:r>
            <a:r>
              <a:rPr lang="en-US" dirty="0"/>
              <a:t> Holy Place.</a:t>
            </a:r>
          </a:p>
          <a:p>
            <a:r>
              <a:rPr lang="en-US" dirty="0"/>
              <a:t>If the author </a:t>
            </a:r>
            <a:r>
              <a:rPr lang="en-US" b="1" i="1" dirty="0"/>
              <a:t>does</a:t>
            </a:r>
            <a:r>
              <a:rPr lang="en-US" dirty="0"/>
              <a:t> have in mind the “</a:t>
            </a:r>
            <a:r>
              <a:rPr lang="en-US" i="1" dirty="0">
                <a:solidFill>
                  <a:srgbClr val="000099"/>
                </a:solidFill>
                <a:latin typeface="Cambria" panose="02040503050406030204" pitchFamily="18" charset="0"/>
                <a:ea typeface="Cambria" panose="02040503050406030204" pitchFamily="18" charset="0"/>
              </a:rPr>
              <a:t>altar of incense</a:t>
            </a:r>
            <a:r>
              <a:rPr lang="en-US" dirty="0"/>
              <a:t>” here, it could be that he focusing on the </a:t>
            </a:r>
            <a:r>
              <a:rPr lang="en-US" b="1" i="1" dirty="0"/>
              <a:t>intimate connection</a:t>
            </a:r>
            <a:r>
              <a:rPr lang="en-US" dirty="0"/>
              <a:t> between the “</a:t>
            </a:r>
            <a:r>
              <a:rPr lang="en-US" i="1" dirty="0">
                <a:solidFill>
                  <a:srgbClr val="000099"/>
                </a:solidFill>
                <a:latin typeface="Cambria" panose="02040503050406030204" pitchFamily="18" charset="0"/>
                <a:ea typeface="Cambria" panose="02040503050406030204" pitchFamily="18" charset="0"/>
              </a:rPr>
              <a:t>altar of incense</a:t>
            </a:r>
            <a:r>
              <a:rPr lang="en-US" dirty="0"/>
              <a:t>” and the Most Holy Place. </a:t>
            </a:r>
          </a:p>
          <a:p>
            <a:r>
              <a:rPr lang="en-US" dirty="0"/>
              <a:t>The “</a:t>
            </a:r>
            <a:r>
              <a:rPr lang="en-US" i="1" dirty="0">
                <a:solidFill>
                  <a:srgbClr val="000099"/>
                </a:solidFill>
                <a:latin typeface="Cambria" panose="02040503050406030204" pitchFamily="18" charset="0"/>
                <a:ea typeface="Cambria" panose="02040503050406030204" pitchFamily="18" charset="0"/>
              </a:rPr>
              <a:t>altar of incense</a:t>
            </a:r>
            <a:r>
              <a:rPr lang="en-US" dirty="0"/>
              <a:t>” was located right in front of the veil that separated the Holy Place from the Most Holy place, and in 1 Kings 6:22 we are told that it “</a:t>
            </a:r>
            <a:r>
              <a:rPr lang="en-US" b="1" i="1" dirty="0">
                <a:solidFill>
                  <a:srgbClr val="000099"/>
                </a:solidFill>
                <a:latin typeface="Cambria" panose="02040503050406030204" pitchFamily="18" charset="0"/>
                <a:ea typeface="Cambria" panose="02040503050406030204" pitchFamily="18" charset="0"/>
              </a:rPr>
              <a:t>belonged</a:t>
            </a:r>
            <a:r>
              <a:rPr lang="en-US" i="1" dirty="0">
                <a:solidFill>
                  <a:srgbClr val="000099"/>
                </a:solidFill>
                <a:latin typeface="Cambria" panose="02040503050406030204" pitchFamily="18" charset="0"/>
                <a:ea typeface="Cambria" panose="02040503050406030204" pitchFamily="18" charset="0"/>
              </a:rPr>
              <a:t> to</a:t>
            </a:r>
            <a:r>
              <a:rPr lang="en-US" dirty="0"/>
              <a:t>” the Most Holy Place.</a:t>
            </a:r>
          </a:p>
          <a:p>
            <a:endParaRPr lang="en-US" dirty="0"/>
          </a:p>
          <a:p>
            <a:pPr marL="0" indent="0">
              <a:buNone/>
            </a:pPr>
            <a:endParaRPr lang="en-US" dirty="0"/>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Leon Morris –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Expositor’s Bible Commentary - Hebrews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859305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1"/>
            <a:ext cx="9144000" cy="1291148"/>
          </a:xfrm>
        </p:spPr>
        <p:txBody>
          <a:bodyPr/>
          <a:lstStyle/>
          <a:p>
            <a:r>
              <a:rPr lang="en-US" sz="6000" dirty="0">
                <a:solidFill>
                  <a:srgbClr val="002060"/>
                </a:solidFill>
              </a:rPr>
              <a:t>The “Golden Censer”</a:t>
            </a: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56668" y="1844845"/>
            <a:ext cx="2219160" cy="3848256"/>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https://graceandtruthdotme2.files.wordpress.com/2014/05/censer.jpg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394194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6E2E-821D-4771-8C70-279ED1F63548}"/>
              </a:ext>
            </a:extLst>
          </p:cNvPr>
          <p:cNvSpPr>
            <a:spLocks noGrp="1"/>
          </p:cNvSpPr>
          <p:nvPr>
            <p:ph type="title"/>
          </p:nvPr>
        </p:nvSpPr>
        <p:spPr>
          <a:xfrm>
            <a:off x="0" y="-1"/>
            <a:ext cx="9144000" cy="1518767"/>
          </a:xfrm>
        </p:spPr>
        <p:txBody>
          <a:bodyPr/>
          <a:lstStyle/>
          <a:p>
            <a:r>
              <a:rPr lang="en-US" sz="6000" dirty="0"/>
              <a:t>Outline of Hebrews</a:t>
            </a:r>
            <a:br>
              <a:rPr lang="en-US" sz="6000" dirty="0"/>
            </a:br>
            <a:r>
              <a:rPr lang="en-US" sz="4400" dirty="0"/>
              <a:t>“Jesus is Better”</a:t>
            </a:r>
            <a:endParaRPr lang="en-US" sz="6000" dirty="0"/>
          </a:p>
        </p:txBody>
      </p:sp>
      <p:sp>
        <p:nvSpPr>
          <p:cNvPr id="3" name="Content Placeholder 2">
            <a:extLst>
              <a:ext uri="{FF2B5EF4-FFF2-40B4-BE49-F238E27FC236}">
                <a16:creationId xmlns:a16="http://schemas.microsoft.com/office/drawing/2014/main" id="{00BF05AE-4878-436B-B491-82AAA3CC0985}"/>
              </a:ext>
            </a:extLst>
          </p:cNvPr>
          <p:cNvSpPr>
            <a:spLocks noGrp="1"/>
          </p:cNvSpPr>
          <p:nvPr>
            <p:ph idx="1"/>
          </p:nvPr>
        </p:nvSpPr>
        <p:spPr>
          <a:xfrm>
            <a:off x="154092" y="1593332"/>
            <a:ext cx="8835816" cy="5264668"/>
          </a:xfrm>
        </p:spPr>
        <p:txBody>
          <a:bodyPr>
            <a:normAutofit/>
          </a:bodyPr>
          <a:lstStyle/>
          <a:p>
            <a:pPr marL="571500" indent="-571500">
              <a:buFont typeface="+mj-lt"/>
              <a:buAutoNum type="romanUcPeriod"/>
            </a:pPr>
            <a:r>
              <a:rPr lang="en-US" sz="3500" b="1" dirty="0">
                <a:solidFill>
                  <a:schemeClr val="tx1">
                    <a:lumMod val="50000"/>
                    <a:lumOff val="50000"/>
                  </a:schemeClr>
                </a:solidFill>
              </a:rPr>
              <a:t>Jesus Is Better Than the OT Prophets (1:1-4)</a:t>
            </a:r>
          </a:p>
          <a:p>
            <a:pPr marL="571500" indent="-571500">
              <a:buFont typeface="+mj-lt"/>
              <a:buAutoNum type="romanUcPeriod"/>
            </a:pPr>
            <a:r>
              <a:rPr lang="en-US" sz="3500" b="1" dirty="0">
                <a:solidFill>
                  <a:schemeClr val="tx1">
                    <a:lumMod val="50000"/>
                    <a:lumOff val="50000"/>
                  </a:schemeClr>
                </a:solidFill>
              </a:rPr>
              <a:t>Jesus Is Better Than the Angels (1:5-2:18)</a:t>
            </a:r>
          </a:p>
          <a:p>
            <a:pPr marL="571500" indent="-571500">
              <a:buFont typeface="+mj-lt"/>
              <a:buAutoNum type="romanUcPeriod" startAt="3"/>
            </a:pPr>
            <a:r>
              <a:rPr lang="en-US" sz="3500" b="1" dirty="0">
                <a:solidFill>
                  <a:schemeClr val="tx1">
                    <a:lumMod val="50000"/>
                    <a:lumOff val="50000"/>
                  </a:schemeClr>
                </a:solidFill>
              </a:rPr>
              <a:t>Jesus Is Better Than Moses (3:1-4:13)</a:t>
            </a:r>
          </a:p>
          <a:p>
            <a:pPr marL="571500" indent="-571500">
              <a:buFont typeface="+mj-lt"/>
              <a:buAutoNum type="romanUcPeriod" startAt="4"/>
            </a:pPr>
            <a:r>
              <a:rPr lang="en-US" sz="3500" b="1" dirty="0"/>
              <a:t>Jesus’ Priesthood Is Better Than the Levitical Priesthood (4:14-10:18)</a:t>
            </a:r>
          </a:p>
        </p:txBody>
      </p:sp>
    </p:spTree>
    <p:extLst>
      <p:ext uri="{BB962C8B-B14F-4D97-AF65-F5344CB8AC3E}">
        <p14:creationId xmlns:p14="http://schemas.microsoft.com/office/powerpoint/2010/main" val="3055241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1"/>
            <a:ext cx="9144000" cy="1291148"/>
          </a:xfrm>
        </p:spPr>
        <p:txBody>
          <a:bodyPr/>
          <a:lstStyle/>
          <a:p>
            <a:r>
              <a:rPr lang="en-US" sz="6000" dirty="0">
                <a:solidFill>
                  <a:srgbClr val="002060"/>
                </a:solidFill>
              </a:rPr>
              <a:t>The “Alter of Incense”</a:t>
            </a: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25708" y="1844845"/>
            <a:ext cx="5081081" cy="3848256"/>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https://messianic-revolution.com/e30-3-the-smoke-from-the-altar-of-incense-symbolizes-the-prayers-of-all-of-gods-people/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01708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711066"/>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4</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having the golden altar of incense and the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ark of the covenant </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covered on all sides with gold, in which was a golden urn holding the manna, and Aaron's staff that budded, and the tablets of the covenant. </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805252"/>
            <a:ext cx="8704460" cy="4654415"/>
          </a:xfrm>
        </p:spPr>
        <p:txBody>
          <a:bodyPr>
            <a:normAutofit fontScale="85000" lnSpcReduction="20000"/>
          </a:bodyPr>
          <a:lstStyle/>
          <a:p>
            <a:r>
              <a:rPr lang="en-US" dirty="0"/>
              <a:t>The “</a:t>
            </a:r>
            <a:r>
              <a:rPr lang="en-US" i="1" dirty="0">
                <a:solidFill>
                  <a:srgbClr val="000099"/>
                </a:solidFill>
                <a:latin typeface="Cambria" panose="02040503050406030204" pitchFamily="18" charset="0"/>
                <a:ea typeface="Cambria" panose="02040503050406030204" pitchFamily="18" charset="0"/>
              </a:rPr>
              <a:t>ark of the covenant</a:t>
            </a:r>
            <a:r>
              <a:rPr lang="en-US" dirty="0"/>
              <a:t>”, a chest made of acacia wood and overlaid with gold (Exodus 25:10–16), was the most important element of the tabernacle, for above its cover, between the cherubim, God met with Moses (Exodus 25:22). </a:t>
            </a:r>
          </a:p>
          <a:p>
            <a:r>
              <a:rPr lang="en-US" dirty="0"/>
              <a:t>In all ancient literature, Hebrews </a:t>
            </a:r>
            <a:r>
              <a:rPr lang="en-US" b="1" i="1" dirty="0"/>
              <a:t>alone</a:t>
            </a:r>
            <a:r>
              <a:rPr lang="en-US" dirty="0"/>
              <a:t> says that in addition to the stone tablets, the jar of manna and Aaron’s staff were placed </a:t>
            </a:r>
            <a:r>
              <a:rPr lang="en-US" b="1" i="1" dirty="0"/>
              <a:t>in</a:t>
            </a:r>
            <a:r>
              <a:rPr lang="en-US" dirty="0"/>
              <a:t> the ark. </a:t>
            </a:r>
          </a:p>
          <a:p>
            <a:r>
              <a:rPr lang="en-US" dirty="0"/>
              <a:t>The Old Testament suggests these objects were located in the Most Holy Place </a:t>
            </a:r>
            <a:r>
              <a:rPr lang="en-US" b="1" i="1" dirty="0"/>
              <a:t>in front of </a:t>
            </a:r>
            <a:r>
              <a:rPr lang="en-US" dirty="0"/>
              <a:t>the ark (e.g., Exodus 16:32–34; Num 17:10–11). </a:t>
            </a:r>
          </a:p>
          <a:p>
            <a:r>
              <a:rPr lang="en-US" dirty="0"/>
              <a:t>Hebrews may be following a strand of rabbinic tradition that presupposed that elements were </a:t>
            </a:r>
            <a:r>
              <a:rPr lang="en-US" b="1" i="1" dirty="0"/>
              <a:t>later</a:t>
            </a:r>
            <a:r>
              <a:rPr lang="en-US" dirty="0"/>
              <a:t> placed </a:t>
            </a:r>
            <a:r>
              <a:rPr lang="en-US" b="1" i="1" dirty="0"/>
              <a:t>inside</a:t>
            </a:r>
            <a:r>
              <a:rPr lang="en-US" dirty="0"/>
              <a:t> the ark, along with the tablets.</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Guthrie, George H. </a:t>
            </a:r>
            <a:r>
              <a:rPr lang="en-US" sz="1800" i="1" dirty="0"/>
              <a:t>Hebrews</a:t>
            </a:r>
            <a:r>
              <a:rPr lang="en-US" sz="1800" dirty="0"/>
              <a:t> (The NIV Application Commentary Book 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4592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455976"/>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5</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Above it were the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cherubim of glory </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overshadowing the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mercy seat</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Of these things we cannot now speak in detail.</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648276"/>
            <a:ext cx="8704460" cy="4811392"/>
          </a:xfrm>
        </p:spPr>
        <p:txBody>
          <a:bodyPr>
            <a:normAutofit fontScale="92500"/>
          </a:bodyPr>
          <a:lstStyle/>
          <a:p>
            <a:r>
              <a:rPr lang="en-US" dirty="0"/>
              <a:t>The lid of the ark was a golden slab called the “</a:t>
            </a:r>
            <a:r>
              <a:rPr lang="en-US" i="1" dirty="0">
                <a:solidFill>
                  <a:srgbClr val="000099"/>
                </a:solidFill>
                <a:latin typeface="Cambria" panose="02040503050406030204" pitchFamily="18" charset="0"/>
                <a:ea typeface="Cambria" panose="02040503050406030204" pitchFamily="18" charset="0"/>
              </a:rPr>
              <a:t>mercy seat</a:t>
            </a:r>
            <a:r>
              <a:rPr lang="en-US" dirty="0"/>
              <a:t>” or place of atonement, viewed by our author as the earthly counterpart of the "</a:t>
            </a:r>
            <a:r>
              <a:rPr lang="en-US" sz="3100" i="1" dirty="0">
                <a:solidFill>
                  <a:srgbClr val="000099"/>
                </a:solidFill>
                <a:latin typeface="Cambria" panose="02040503050406030204" pitchFamily="18" charset="0"/>
                <a:ea typeface="Cambria" panose="02040503050406030204" pitchFamily="18" charset="0"/>
              </a:rPr>
              <a:t>throne of grace</a:t>
            </a:r>
            <a:r>
              <a:rPr lang="en-US" dirty="0"/>
              <a:t>" to which he has already exhorted his readers to draw near for help in the hour of need (Heb 4:16). </a:t>
            </a:r>
          </a:p>
          <a:p>
            <a:r>
              <a:rPr lang="en-US" dirty="0"/>
              <a:t>The “</a:t>
            </a:r>
            <a:r>
              <a:rPr lang="en-US" i="1" dirty="0">
                <a:solidFill>
                  <a:srgbClr val="000099"/>
                </a:solidFill>
                <a:latin typeface="Cambria" panose="02040503050406030204" pitchFamily="18" charset="0"/>
                <a:ea typeface="Cambria" panose="02040503050406030204" pitchFamily="18" charset="0"/>
              </a:rPr>
              <a:t>cherubim of glory</a:t>
            </a:r>
            <a:r>
              <a:rPr lang="en-US" dirty="0"/>
              <a:t>” were two gold figures which overshadowed the mercy seat (Ex. 25:18-22; 37:7-9) and served to support the invisible presence of Israel's God, who is sometimes described as the one “</a:t>
            </a:r>
            <a:r>
              <a:rPr lang="en-US" sz="3100" i="1" dirty="0">
                <a:solidFill>
                  <a:srgbClr val="000099"/>
                </a:solidFill>
                <a:latin typeface="Cambria" panose="02040503050406030204" pitchFamily="18" charset="0"/>
                <a:ea typeface="Cambria" panose="02040503050406030204" pitchFamily="18" charset="0"/>
              </a:rPr>
              <a:t>who is enthroned on the cherubim</a:t>
            </a:r>
            <a:r>
              <a:rPr lang="en-US" dirty="0"/>
              <a:t>” (e.g., 1 Sam. 4:4). </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 F. Bruce.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Epistle to the Hebrews</a:t>
            </a:r>
          </a:p>
        </p:txBody>
      </p:sp>
    </p:spTree>
    <p:extLst>
      <p:ext uri="{BB962C8B-B14F-4D97-AF65-F5344CB8AC3E}">
        <p14:creationId xmlns:p14="http://schemas.microsoft.com/office/powerpoint/2010/main" val="10725416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D8E-3819-0FD7-AAE4-59EC26732302}"/>
              </a:ext>
            </a:extLst>
          </p:cNvPr>
          <p:cNvSpPr>
            <a:spLocks noGrp="1"/>
          </p:cNvSpPr>
          <p:nvPr>
            <p:ph type="title"/>
          </p:nvPr>
        </p:nvSpPr>
        <p:spPr>
          <a:xfrm>
            <a:off x="0" y="1"/>
            <a:ext cx="9144000" cy="1291148"/>
          </a:xfrm>
        </p:spPr>
        <p:txBody>
          <a:bodyPr/>
          <a:lstStyle/>
          <a:p>
            <a:r>
              <a:rPr lang="en-US" sz="6000" dirty="0">
                <a:solidFill>
                  <a:srgbClr val="002060"/>
                </a:solidFill>
              </a:rPr>
              <a:t>The “Ark of the Covenant”</a:t>
            </a:r>
          </a:p>
        </p:txBody>
      </p:sp>
      <p:pic>
        <p:nvPicPr>
          <p:cNvPr id="5" name="Content Placeholder 4">
            <a:extLst>
              <a:ext uri="{FF2B5EF4-FFF2-40B4-BE49-F238E27FC236}">
                <a16:creationId xmlns:a16="http://schemas.microsoft.com/office/drawing/2014/main" id="{6129A314-C47E-95C2-A011-ED02AC3BD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96386" y="1977930"/>
            <a:ext cx="6385678" cy="3608050"/>
          </a:xfrm>
        </p:spPr>
      </p:pic>
      <p:sp>
        <p:nvSpPr>
          <p:cNvPr id="6" name="TextBox 5">
            <a:extLst>
              <a:ext uri="{FF2B5EF4-FFF2-40B4-BE49-F238E27FC236}">
                <a16:creationId xmlns:a16="http://schemas.microsoft.com/office/drawing/2014/main" id="{017FEBD7-FC35-59F4-5B9E-23AA6570C830}"/>
              </a:ext>
            </a:extLst>
          </p:cNvPr>
          <p:cNvSpPr txBox="1"/>
          <p:nvPr/>
        </p:nvSpPr>
        <p:spPr>
          <a:xfrm>
            <a:off x="0" y="6581001"/>
            <a:ext cx="914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https://www.livescience.com/64932-the-ark-of-the-covenant.html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931829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385336"/>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5</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Above it were the cherubim of glory overshadowing the mercy seat. Of these things we cannot now speak in detail.</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597258"/>
            <a:ext cx="8704460" cy="4862410"/>
          </a:xfrm>
        </p:spPr>
        <p:txBody>
          <a:bodyPr>
            <a:normAutofit/>
          </a:bodyPr>
          <a:lstStyle/>
          <a:p>
            <a:r>
              <a:rPr lang="en-US" dirty="0"/>
              <a:t>The author ends his description of the tabernacle rather abruptly with the statement, “</a:t>
            </a:r>
            <a:r>
              <a:rPr lang="en-US" i="1" dirty="0">
                <a:solidFill>
                  <a:srgbClr val="000099"/>
                </a:solidFill>
                <a:latin typeface="Cambria" panose="02040503050406030204" pitchFamily="18" charset="0"/>
                <a:ea typeface="Cambria" panose="02040503050406030204" pitchFamily="18" charset="0"/>
              </a:rPr>
              <a:t>of these things we cannot now speak in detail</a:t>
            </a:r>
            <a:r>
              <a:rPr lang="en-US" dirty="0"/>
              <a:t>” indicating a reluctance to get sidetracked on matters outside his current focus. </a:t>
            </a:r>
          </a:p>
          <a:p>
            <a:r>
              <a:rPr lang="en-US" dirty="0"/>
              <a:t>Instead, he wishes to move on to discuss the more significant issue of how this structure provided a context for the priests’ ministry.</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Guthrie, George H. </a:t>
            </a:r>
            <a:r>
              <a:rPr lang="en-US" sz="1800" i="1" dirty="0"/>
              <a:t>Hebrews</a:t>
            </a:r>
            <a:r>
              <a:rPr lang="en-US" sz="1800" dirty="0"/>
              <a:t> (The NIV Application Commentary Book 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9284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224433"/>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6</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These preparations having thus been made, the priests go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regularly</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into the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first section</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performing their ritual duties…</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129506" y="1302922"/>
            <a:ext cx="8943853" cy="5247008"/>
          </a:xfrm>
        </p:spPr>
        <p:txBody>
          <a:bodyPr>
            <a:normAutofit fontScale="85000" lnSpcReduction="20000"/>
          </a:bodyPr>
          <a:lstStyle/>
          <a:p>
            <a:r>
              <a:rPr lang="en-US" dirty="0"/>
              <a:t>After describing the tabernacle as the </a:t>
            </a:r>
            <a:r>
              <a:rPr lang="en-US" b="1" i="1" dirty="0"/>
              <a:t>place</a:t>
            </a:r>
            <a:r>
              <a:rPr lang="en-US" dirty="0"/>
              <a:t> where the necessary sacrificial worship took place under the old covenant, the author now describes the </a:t>
            </a:r>
            <a:r>
              <a:rPr lang="en-US" b="1" i="1" dirty="0"/>
              <a:t>sacrifice and offerings</a:t>
            </a:r>
            <a:r>
              <a:rPr lang="en-US" dirty="0"/>
              <a:t> that needed to be performed by the priests as they ministered in the tabernacle.</a:t>
            </a:r>
          </a:p>
          <a:p>
            <a:r>
              <a:rPr lang="en-US" dirty="0"/>
              <a:t>The priests regularly ministered in the Holy Place (referred to here as the “</a:t>
            </a:r>
            <a:r>
              <a:rPr lang="en-US" i="1" dirty="0">
                <a:solidFill>
                  <a:srgbClr val="000099"/>
                </a:solidFill>
                <a:latin typeface="Cambria" panose="02040503050406030204" pitchFamily="18" charset="0"/>
                <a:ea typeface="Cambria" panose="02040503050406030204" pitchFamily="18" charset="0"/>
              </a:rPr>
              <a:t>first section</a:t>
            </a:r>
            <a:r>
              <a:rPr lang="en-US" dirty="0"/>
              <a:t>”). They were to perform their various duties in the Holy Place, including placing the “</a:t>
            </a:r>
            <a:r>
              <a:rPr lang="en-US" i="1" dirty="0">
                <a:solidFill>
                  <a:srgbClr val="000099"/>
                </a:solidFill>
                <a:latin typeface="Cambria" panose="02040503050406030204" pitchFamily="18" charset="0"/>
                <a:ea typeface="Cambria" panose="02040503050406030204" pitchFamily="18" charset="0"/>
              </a:rPr>
              <a:t>bread of Presence</a:t>
            </a:r>
            <a:r>
              <a:rPr lang="en-US" dirty="0"/>
              <a:t>” on the table (Ex. 25:30) which was changed </a:t>
            </a:r>
            <a:r>
              <a:rPr lang="en-US" b="1" i="1" dirty="0"/>
              <a:t>every Sabbath </a:t>
            </a:r>
            <a:r>
              <a:rPr lang="en-US" dirty="0"/>
              <a:t>(1 Chron 9:32).</a:t>
            </a:r>
          </a:p>
          <a:p>
            <a:r>
              <a:rPr lang="en-US" dirty="0"/>
              <a:t>Incense was to be offered </a:t>
            </a:r>
            <a:r>
              <a:rPr lang="en-US" b="1" i="1" dirty="0"/>
              <a:t>daily</a:t>
            </a:r>
            <a:r>
              <a:rPr lang="en-US" dirty="0"/>
              <a:t> (Ex. 30:8) and the lamps were attended to </a:t>
            </a:r>
            <a:r>
              <a:rPr lang="en-US" b="1" i="1" dirty="0"/>
              <a:t>daily</a:t>
            </a:r>
            <a:r>
              <a:rPr lang="en-US" dirty="0"/>
              <a:t> as well (Ex. 27:20).</a:t>
            </a:r>
          </a:p>
          <a:p>
            <a:r>
              <a:rPr lang="en-US" b="1" i="1" dirty="0"/>
              <a:t>Twice a day </a:t>
            </a:r>
            <a:r>
              <a:rPr lang="en-US" dirty="0"/>
              <a:t>sacrifices were to be offered (Ex. 29:38-42)</a:t>
            </a:r>
          </a:p>
          <a:p>
            <a:r>
              <a:rPr lang="en-US" dirty="0"/>
              <a:t>What is particularly emphasized is that they were engaged in this service “</a:t>
            </a:r>
            <a:r>
              <a:rPr lang="en-US" i="1" dirty="0">
                <a:solidFill>
                  <a:srgbClr val="000099"/>
                </a:solidFill>
                <a:latin typeface="Cambria" panose="02040503050406030204" pitchFamily="18" charset="0"/>
                <a:ea typeface="Cambria" panose="02040503050406030204" pitchFamily="18" charset="0"/>
              </a:rPr>
              <a:t>regularly.</a:t>
            </a:r>
            <a:r>
              <a:rPr lang="en-US" dirty="0"/>
              <a:t>” Their work was never done and had to be reduplicated every day.</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Schreiner, Thomas R. –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Evangelical Biblical Theology Commentary - Hebrews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 264 </a:t>
            </a:r>
          </a:p>
        </p:txBody>
      </p:sp>
    </p:spTree>
    <p:extLst>
      <p:ext uri="{BB962C8B-B14F-4D97-AF65-F5344CB8AC3E}">
        <p14:creationId xmlns:p14="http://schemas.microsoft.com/office/powerpoint/2010/main" val="13382813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389260"/>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7</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but into the second only the high priest goes, and he but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once a year</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and not without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taking blood</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which he offers for himself and for the unintentional sins of the people.</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129506" y="1530541"/>
            <a:ext cx="8943853" cy="5019389"/>
          </a:xfrm>
        </p:spPr>
        <p:txBody>
          <a:bodyPr>
            <a:normAutofit fontScale="92500" lnSpcReduction="20000"/>
          </a:bodyPr>
          <a:lstStyle/>
          <a:p>
            <a:r>
              <a:rPr lang="en-US" b="1" i="1" dirty="0"/>
              <a:t>Every day </a:t>
            </a:r>
            <a:r>
              <a:rPr lang="en-US" dirty="0"/>
              <a:t>the priests minister in the </a:t>
            </a:r>
            <a:r>
              <a:rPr lang="en-US" b="1" i="1" dirty="0"/>
              <a:t>Holy Place</a:t>
            </a:r>
            <a:r>
              <a:rPr lang="en-US" dirty="0"/>
              <a:t>, but the </a:t>
            </a:r>
            <a:r>
              <a:rPr lang="en-US" b="1" i="1" dirty="0"/>
              <a:t>Most Holy Place </a:t>
            </a:r>
            <a:r>
              <a:rPr lang="en-US" dirty="0"/>
              <a:t>is an entirely different matter.</a:t>
            </a:r>
          </a:p>
          <a:p>
            <a:r>
              <a:rPr lang="en-US" dirty="0"/>
              <a:t>Only the high priest can enter the inner sanctuary, and he is not allowed to enter whenever he wishes (Lev 16:2).</a:t>
            </a:r>
          </a:p>
          <a:p>
            <a:r>
              <a:rPr lang="en-US" dirty="0"/>
              <a:t>The Most Holy Place is restricted to “</a:t>
            </a:r>
            <a:r>
              <a:rPr lang="en-US" i="1" dirty="0">
                <a:solidFill>
                  <a:srgbClr val="000099"/>
                </a:solidFill>
                <a:latin typeface="Cambria" panose="02040503050406030204" pitchFamily="18" charset="0"/>
                <a:ea typeface="Cambria" panose="02040503050406030204" pitchFamily="18" charset="0"/>
              </a:rPr>
              <a:t>once a year</a:t>
            </a:r>
            <a:r>
              <a:rPr lang="en-US" dirty="0"/>
              <a:t>” on the Day of Atonement (Ex. 30:10; Lev 16:34).</a:t>
            </a:r>
          </a:p>
          <a:p>
            <a:r>
              <a:rPr lang="en-US" dirty="0"/>
              <a:t>Nor does the high priest enter the room </a:t>
            </a:r>
            <a:r>
              <a:rPr lang="en-US" b="1" i="1" dirty="0"/>
              <a:t>boldly</a:t>
            </a:r>
            <a:r>
              <a:rPr lang="en-US" dirty="0"/>
              <a:t>. “</a:t>
            </a:r>
            <a:r>
              <a:rPr lang="en-US" i="1" dirty="0">
                <a:solidFill>
                  <a:srgbClr val="000099"/>
                </a:solidFill>
                <a:latin typeface="Cambria" panose="02040503050406030204" pitchFamily="18" charset="0"/>
                <a:ea typeface="Cambria" panose="02040503050406030204" pitchFamily="18" charset="0"/>
              </a:rPr>
              <a:t>Taking blood</a:t>
            </a:r>
            <a:r>
              <a:rPr lang="en-US" dirty="0"/>
              <a:t>” (animal sacrifice) is necessary for forgiveness to be secured first (Lev 16:14-15).</a:t>
            </a:r>
          </a:p>
          <a:p>
            <a:r>
              <a:rPr lang="en-US" dirty="0"/>
              <a:t>He offers a bull for a sin offering for a sin offering for himself (Lev 16:3) and two male goats for a sin offering for the people (Lev 16:5).</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Schreiner, Thomas R. –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Evangelical Biblical Theology Commentary - Hebrews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 264 </a:t>
            </a:r>
          </a:p>
        </p:txBody>
      </p:sp>
    </p:spTree>
    <p:extLst>
      <p:ext uri="{BB962C8B-B14F-4D97-AF65-F5344CB8AC3E}">
        <p14:creationId xmlns:p14="http://schemas.microsoft.com/office/powerpoint/2010/main" val="40384059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342168"/>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7</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but into the second only the high priest goes, and he but once a year, and not without taking blood, which he offers for himself and for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the unintentional sins of the people</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506994"/>
            <a:ext cx="8704460" cy="4952673"/>
          </a:xfrm>
        </p:spPr>
        <p:txBody>
          <a:bodyPr>
            <a:normAutofit fontScale="92500" lnSpcReduction="20000"/>
          </a:bodyPr>
          <a:lstStyle/>
          <a:p>
            <a:r>
              <a:rPr lang="en-US" dirty="0"/>
              <a:t>“</a:t>
            </a:r>
            <a:r>
              <a:rPr lang="en-US" i="1" dirty="0">
                <a:solidFill>
                  <a:srgbClr val="000099"/>
                </a:solidFill>
                <a:latin typeface="Cambria" panose="02040503050406030204" pitchFamily="18" charset="0"/>
                <a:ea typeface="Cambria" panose="02040503050406030204" pitchFamily="18" charset="0"/>
              </a:rPr>
              <a:t>The </a:t>
            </a:r>
            <a:r>
              <a:rPr lang="en-US" b="1" i="1" dirty="0">
                <a:solidFill>
                  <a:srgbClr val="000099"/>
                </a:solidFill>
                <a:latin typeface="Cambria" panose="02040503050406030204" pitchFamily="18" charset="0"/>
                <a:ea typeface="Cambria" panose="02040503050406030204" pitchFamily="18" charset="0"/>
              </a:rPr>
              <a:t>unintentional</a:t>
            </a:r>
            <a:r>
              <a:rPr lang="en-US" i="1" dirty="0">
                <a:solidFill>
                  <a:srgbClr val="000099"/>
                </a:solidFill>
                <a:latin typeface="Cambria" panose="02040503050406030204" pitchFamily="18" charset="0"/>
                <a:ea typeface="Cambria" panose="02040503050406030204" pitchFamily="18" charset="0"/>
              </a:rPr>
              <a:t> sins of the people</a:t>
            </a:r>
            <a:r>
              <a:rPr lang="en-US" dirty="0"/>
              <a:t>.” What does that mean? </a:t>
            </a:r>
          </a:p>
          <a:p>
            <a:r>
              <a:rPr lang="en-US" dirty="0"/>
              <a:t>The Hebrew expression is “</a:t>
            </a:r>
            <a:r>
              <a:rPr lang="en-US" i="1" dirty="0">
                <a:solidFill>
                  <a:srgbClr val="000099"/>
                </a:solidFill>
                <a:latin typeface="Cambria" panose="02040503050406030204" pitchFamily="18" charset="0"/>
                <a:ea typeface="Cambria" panose="02040503050406030204" pitchFamily="18" charset="0"/>
              </a:rPr>
              <a:t>sins not committed with a high hand</a:t>
            </a:r>
            <a:r>
              <a:rPr lang="en-US" dirty="0"/>
              <a:t>.” </a:t>
            </a:r>
          </a:p>
          <a:p>
            <a:r>
              <a:rPr lang="en-US" dirty="0"/>
              <a:t>Sins committed with a high hand are sins committed in continuing open defiance against God without any regard for the consequences. </a:t>
            </a:r>
          </a:p>
          <a:p>
            <a:r>
              <a:rPr lang="en-US" dirty="0"/>
              <a:t>For that kind of sin there is no forgiveness in the old covenant or the new. (Num 15:30)</a:t>
            </a:r>
          </a:p>
          <a:p>
            <a:r>
              <a:rPr lang="en-US" dirty="0"/>
              <a:t>An example of this kind of sin in the new covenant would be the apostasy the author warns about in Hebrews 6.</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 Carson Lecture on Hebrews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1299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charRg st="127" end="260"/>
                                            </p:txEl>
                                          </p:spTgt>
                                        </p:tgtEl>
                                        <p:attrNameLst>
                                          <p:attrName>style.visibility</p:attrName>
                                        </p:attrNameLst>
                                      </p:cBhvr>
                                      <p:to>
                                        <p:strVal val="visible"/>
                                      </p:to>
                                    </p:set>
                                    <p:anim calcmode="lin" valueType="num">
                                      <p:cBhvr>
                                        <p:cTn id="14" dur="500" fill="hold"/>
                                        <p:tgtEl>
                                          <p:spTgt spid="5">
                                            <p:txEl>
                                              <p:charRg st="127" end="260"/>
                                            </p:txEl>
                                          </p:spTgt>
                                        </p:tgtEl>
                                        <p:attrNameLst>
                                          <p:attrName>ppt_w</p:attrName>
                                        </p:attrNameLst>
                                      </p:cBhvr>
                                      <p:tavLst>
                                        <p:tav tm="0">
                                          <p:val>
                                            <p:fltVal val="0"/>
                                          </p:val>
                                        </p:tav>
                                        <p:tav tm="100000">
                                          <p:val>
                                            <p:strVal val="#ppt_w"/>
                                          </p:val>
                                        </p:tav>
                                      </p:tavLst>
                                    </p:anim>
                                    <p:anim calcmode="lin" valueType="num">
                                      <p:cBhvr>
                                        <p:cTn id="15" dur="500" fill="hold"/>
                                        <p:tgtEl>
                                          <p:spTgt spid="5">
                                            <p:txEl>
                                              <p:charRg st="127" end="260"/>
                                            </p:txEl>
                                          </p:spTgt>
                                        </p:tgtEl>
                                        <p:attrNameLst>
                                          <p:attrName>ppt_h</p:attrName>
                                        </p:attrNameLst>
                                      </p:cBhvr>
                                      <p:tavLst>
                                        <p:tav tm="0">
                                          <p:val>
                                            <p:fltVal val="0"/>
                                          </p:val>
                                        </p:tav>
                                        <p:tav tm="100000">
                                          <p:val>
                                            <p:strVal val="#ppt_h"/>
                                          </p:val>
                                        </p:tav>
                                      </p:tavLst>
                                    </p:anim>
                                    <p:animEffect transition="in" filter="fade">
                                      <p:cBhvr>
                                        <p:cTn id="16" dur="500"/>
                                        <p:tgtEl>
                                          <p:spTgt spid="5">
                                            <p:txEl>
                                              <p:charRg st="127" end="26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charRg st="260" end="349"/>
                                            </p:txEl>
                                          </p:spTgt>
                                        </p:tgtEl>
                                        <p:attrNameLst>
                                          <p:attrName>style.visibility</p:attrName>
                                        </p:attrNameLst>
                                      </p:cBhvr>
                                      <p:to>
                                        <p:strVal val="visible"/>
                                      </p:to>
                                    </p:set>
                                    <p:anim calcmode="lin" valueType="num">
                                      <p:cBhvr>
                                        <p:cTn id="21" dur="500" fill="hold"/>
                                        <p:tgtEl>
                                          <p:spTgt spid="5">
                                            <p:txEl>
                                              <p:charRg st="260" end="349"/>
                                            </p:txEl>
                                          </p:spTgt>
                                        </p:tgtEl>
                                        <p:attrNameLst>
                                          <p:attrName>ppt_w</p:attrName>
                                        </p:attrNameLst>
                                      </p:cBhvr>
                                      <p:tavLst>
                                        <p:tav tm="0">
                                          <p:val>
                                            <p:fltVal val="0"/>
                                          </p:val>
                                        </p:tav>
                                        <p:tav tm="100000">
                                          <p:val>
                                            <p:strVal val="#ppt_w"/>
                                          </p:val>
                                        </p:tav>
                                      </p:tavLst>
                                    </p:anim>
                                    <p:anim calcmode="lin" valueType="num">
                                      <p:cBhvr>
                                        <p:cTn id="22" dur="500" fill="hold"/>
                                        <p:tgtEl>
                                          <p:spTgt spid="5">
                                            <p:txEl>
                                              <p:charRg st="260" end="349"/>
                                            </p:txEl>
                                          </p:spTgt>
                                        </p:tgtEl>
                                        <p:attrNameLst>
                                          <p:attrName>ppt_h</p:attrName>
                                        </p:attrNameLst>
                                      </p:cBhvr>
                                      <p:tavLst>
                                        <p:tav tm="0">
                                          <p:val>
                                            <p:fltVal val="0"/>
                                          </p:val>
                                        </p:tav>
                                        <p:tav tm="100000">
                                          <p:val>
                                            <p:strVal val="#ppt_h"/>
                                          </p:val>
                                        </p:tav>
                                      </p:tavLst>
                                    </p:anim>
                                    <p:animEffect transition="in" filter="fade">
                                      <p:cBhvr>
                                        <p:cTn id="23" dur="500"/>
                                        <p:tgtEl>
                                          <p:spTgt spid="5">
                                            <p:txEl>
                                              <p:charRg st="260" end="34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310771"/>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8</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By this the Holy Spirit indicates that the way into the holy places is not yet opened as long as the first section [i.e., the tabernacle] is still standing</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652200"/>
            <a:ext cx="8704460" cy="4807468"/>
          </a:xfrm>
        </p:spPr>
        <p:txBody>
          <a:bodyPr>
            <a:normAutofit fontScale="92500" lnSpcReduction="10000"/>
          </a:bodyPr>
          <a:lstStyle/>
          <a:p>
            <a:r>
              <a:rPr lang="en-US" dirty="0"/>
              <a:t>That brings us, then, to the </a:t>
            </a:r>
            <a:r>
              <a:rPr lang="en-US" b="1" i="1" dirty="0"/>
              <a:t>approach</a:t>
            </a:r>
            <a:r>
              <a:rPr lang="en-US" dirty="0"/>
              <a:t> to God in old covenant. </a:t>
            </a:r>
          </a:p>
          <a:p>
            <a:r>
              <a:rPr lang="en-US" dirty="0"/>
              <a:t>“</a:t>
            </a:r>
            <a:r>
              <a:rPr lang="en-US" i="1" dirty="0">
                <a:solidFill>
                  <a:srgbClr val="000099"/>
                </a:solidFill>
                <a:latin typeface="Cambria" panose="02040503050406030204" pitchFamily="18" charset="0"/>
                <a:ea typeface="Cambria" panose="02040503050406030204" pitchFamily="18" charset="0"/>
              </a:rPr>
              <a:t>By this the Holy Spirit indicates that the way into the holy places </a:t>
            </a:r>
            <a:r>
              <a:rPr lang="en-US" dirty="0"/>
              <a:t>…” That is, the way into the very presence of God. “… </a:t>
            </a:r>
            <a:r>
              <a:rPr lang="en-US" i="1" dirty="0">
                <a:solidFill>
                  <a:srgbClr val="000099"/>
                </a:solidFill>
                <a:latin typeface="Cambria" panose="02040503050406030204" pitchFamily="18" charset="0"/>
                <a:ea typeface="Cambria" panose="02040503050406030204" pitchFamily="18" charset="0"/>
              </a:rPr>
              <a:t>is not yet opened as long as the first section [i.e., the tabernacle] is still standing</a:t>
            </a:r>
            <a:r>
              <a:rPr lang="en-US" dirty="0"/>
              <a:t>.” That is, people couldn’t get in and see it. </a:t>
            </a:r>
          </a:p>
          <a:p>
            <a:r>
              <a:rPr lang="en-US" dirty="0"/>
              <a:t>There was a death threat for anybody who even looked in – even for the high priest himself if he went in without blood at any time other than on the Day of Atonement!</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 Carson Lecture on Hebrews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6877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310771"/>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8</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By this the Holy Spirit indicates that the way into the holy places is not yet opened as long as the first section is still standing</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652200"/>
            <a:ext cx="8704460" cy="4807468"/>
          </a:xfrm>
        </p:spPr>
        <p:txBody>
          <a:bodyPr>
            <a:normAutofit fontScale="85000" lnSpcReduction="20000"/>
          </a:bodyPr>
          <a:lstStyle/>
          <a:p>
            <a:r>
              <a:rPr lang="en-US" dirty="0"/>
              <a:t>The Holy Spirit was showing, by this old covenant sacrificial system, that access to the presence of God was </a:t>
            </a:r>
            <a:r>
              <a:rPr lang="en-US" b="1" i="1" dirty="0"/>
              <a:t>severely limited</a:t>
            </a:r>
            <a:r>
              <a:rPr lang="en-US" dirty="0"/>
              <a:t>. It had not yet been opened up. </a:t>
            </a:r>
          </a:p>
          <a:p>
            <a:r>
              <a:rPr lang="en-US" dirty="0"/>
              <a:t>As long as the tabernacle was still standing, the tabernacle was not only the means of God </a:t>
            </a:r>
            <a:r>
              <a:rPr lang="en-US" b="1" i="1" dirty="0"/>
              <a:t>meeting</a:t>
            </a:r>
            <a:r>
              <a:rPr lang="en-US" dirty="0"/>
              <a:t> with human beings; it was also the means of emphasizing the </a:t>
            </a:r>
            <a:r>
              <a:rPr lang="en-US" b="1" i="1" dirty="0"/>
              <a:t>distance</a:t>
            </a:r>
            <a:r>
              <a:rPr lang="en-US" dirty="0"/>
              <a:t> between God and human beings. </a:t>
            </a:r>
          </a:p>
          <a:p>
            <a:r>
              <a:rPr lang="en-US" dirty="0"/>
              <a:t>The law itself functions like that. It emphasizes what the will of God is and shows us that we can’t get there.</a:t>
            </a:r>
          </a:p>
          <a:p>
            <a:r>
              <a:rPr lang="en-US" dirty="0"/>
              <a:t>Note: The continuation of the tabernacle does not refer to its </a:t>
            </a:r>
            <a:r>
              <a:rPr lang="en-US" b="1" i="1" dirty="0"/>
              <a:t>remaining in existence</a:t>
            </a:r>
            <a:r>
              <a:rPr lang="en-US" dirty="0"/>
              <a:t>, but to its </a:t>
            </a:r>
            <a:r>
              <a:rPr lang="en-US" b="1" i="1" dirty="0"/>
              <a:t>continued validity</a:t>
            </a:r>
            <a:r>
              <a:rPr lang="en-US" dirty="0"/>
              <a:t>. </a:t>
            </a:r>
          </a:p>
          <a:p>
            <a:r>
              <a:rPr lang="en-US" dirty="0"/>
              <a:t>Now that Christ has come and sacrificed himself, its viability has ended.</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 Carson Lecture on Hebrews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1080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6E2E-821D-4771-8C70-279ED1F63548}"/>
              </a:ext>
            </a:extLst>
          </p:cNvPr>
          <p:cNvSpPr>
            <a:spLocks noGrp="1"/>
          </p:cNvSpPr>
          <p:nvPr>
            <p:ph type="title"/>
          </p:nvPr>
        </p:nvSpPr>
        <p:spPr>
          <a:xfrm>
            <a:off x="0" y="0"/>
            <a:ext cx="9144000" cy="804516"/>
          </a:xfrm>
        </p:spPr>
        <p:txBody>
          <a:bodyPr/>
          <a:lstStyle/>
          <a:p>
            <a:r>
              <a:rPr lang="en-US" sz="6000" dirty="0"/>
              <a:t>Outline of Hebrews</a:t>
            </a:r>
          </a:p>
        </p:txBody>
      </p:sp>
      <p:sp>
        <p:nvSpPr>
          <p:cNvPr id="3" name="Content Placeholder 2">
            <a:extLst>
              <a:ext uri="{FF2B5EF4-FFF2-40B4-BE49-F238E27FC236}">
                <a16:creationId xmlns:a16="http://schemas.microsoft.com/office/drawing/2014/main" id="{00BF05AE-4878-436B-B491-82AAA3CC0985}"/>
              </a:ext>
            </a:extLst>
          </p:cNvPr>
          <p:cNvSpPr>
            <a:spLocks noGrp="1"/>
          </p:cNvSpPr>
          <p:nvPr>
            <p:ph idx="1"/>
          </p:nvPr>
        </p:nvSpPr>
        <p:spPr>
          <a:xfrm>
            <a:off x="302184" y="812366"/>
            <a:ext cx="8622046" cy="6053484"/>
          </a:xfrm>
        </p:spPr>
        <p:txBody>
          <a:bodyPr>
            <a:normAutofit/>
          </a:bodyPr>
          <a:lstStyle/>
          <a:p>
            <a:pPr marL="571500" indent="-571500">
              <a:buFont typeface="+mj-lt"/>
              <a:buAutoNum type="romanUcPeriod" startAt="4"/>
            </a:pPr>
            <a:r>
              <a:rPr lang="en-US" sz="3600" b="1" dirty="0"/>
              <a:t>Jesus’ Priesthood Is Better Than the Levitical Priesthood (4:14-10:18)</a:t>
            </a:r>
          </a:p>
          <a:p>
            <a:pPr marL="1028700" lvl="1" indent="-571500">
              <a:buFont typeface="+mj-lt"/>
              <a:buAutoNum type="alphaUcPeriod"/>
            </a:pPr>
            <a:r>
              <a:rPr lang="en-US" dirty="0">
                <a:solidFill>
                  <a:schemeClr val="tx1">
                    <a:lumMod val="50000"/>
                    <a:lumOff val="50000"/>
                  </a:schemeClr>
                </a:solidFill>
              </a:rPr>
              <a:t>Jesus Was Appointed By God to Be Our Compassionate But Sinless High Priest (4:14–5:10)</a:t>
            </a:r>
          </a:p>
          <a:p>
            <a:pPr marL="1028700" lvl="1" indent="-571500">
              <a:buFont typeface="+mj-lt"/>
              <a:buAutoNum type="alphaUcPeriod"/>
            </a:pPr>
            <a:r>
              <a:rPr lang="en-US" dirty="0">
                <a:solidFill>
                  <a:schemeClr val="tx1">
                    <a:lumMod val="50000"/>
                    <a:lumOff val="50000"/>
                  </a:schemeClr>
                </a:solidFill>
              </a:rPr>
              <a:t>Jesus Is Better – Don’t Apostatize (5:11-6:20)</a:t>
            </a:r>
          </a:p>
          <a:p>
            <a:pPr marL="1028700" lvl="1" indent="-571500">
              <a:buFont typeface="+mj-lt"/>
              <a:buAutoNum type="alphaUcPeriod"/>
            </a:pPr>
            <a:r>
              <a:rPr lang="en-US" dirty="0">
                <a:solidFill>
                  <a:schemeClr val="tx1">
                    <a:lumMod val="50000"/>
                    <a:lumOff val="50000"/>
                  </a:schemeClr>
                </a:solidFill>
              </a:rPr>
              <a:t>Jesus Is a Priest After the Order of Melchizedek (7:1-28)</a:t>
            </a:r>
          </a:p>
          <a:p>
            <a:pPr marL="1028700" lvl="1" indent="-571500">
              <a:buFont typeface="+mj-lt"/>
              <a:buAutoNum type="alphaUcPeriod"/>
            </a:pPr>
            <a:r>
              <a:rPr lang="en-US" dirty="0">
                <a:solidFill>
                  <a:schemeClr val="tx1">
                    <a:lumMod val="50000"/>
                    <a:lumOff val="50000"/>
                  </a:schemeClr>
                </a:solidFill>
              </a:rPr>
              <a:t>Jesus Is the Mediator of a </a:t>
            </a:r>
            <a:r>
              <a:rPr lang="en-US" b="1" i="1" dirty="0">
                <a:solidFill>
                  <a:schemeClr val="tx1">
                    <a:lumMod val="50000"/>
                    <a:lumOff val="50000"/>
                  </a:schemeClr>
                </a:solidFill>
              </a:rPr>
              <a:t>New</a:t>
            </a:r>
            <a:r>
              <a:rPr lang="en-US" dirty="0">
                <a:solidFill>
                  <a:schemeClr val="tx1">
                    <a:lumMod val="50000"/>
                    <a:lumOff val="50000"/>
                  </a:schemeClr>
                </a:solidFill>
              </a:rPr>
              <a:t> Covenant That Is </a:t>
            </a:r>
            <a:r>
              <a:rPr lang="en-US" b="1" i="1" dirty="0">
                <a:solidFill>
                  <a:schemeClr val="tx1">
                    <a:lumMod val="50000"/>
                    <a:lumOff val="50000"/>
                  </a:schemeClr>
                </a:solidFill>
              </a:rPr>
              <a:t>Far Superior</a:t>
            </a:r>
            <a:r>
              <a:rPr lang="en-US" dirty="0">
                <a:solidFill>
                  <a:schemeClr val="tx1">
                    <a:lumMod val="50000"/>
                    <a:lumOff val="50000"/>
                  </a:schemeClr>
                </a:solidFill>
              </a:rPr>
              <a:t> to the </a:t>
            </a:r>
            <a:r>
              <a:rPr lang="en-US" b="1" i="1" dirty="0">
                <a:solidFill>
                  <a:schemeClr val="tx1">
                    <a:lumMod val="50000"/>
                    <a:lumOff val="50000"/>
                  </a:schemeClr>
                </a:solidFill>
              </a:rPr>
              <a:t>Old</a:t>
            </a:r>
            <a:r>
              <a:rPr lang="en-US" dirty="0">
                <a:solidFill>
                  <a:schemeClr val="tx1">
                    <a:lumMod val="50000"/>
                    <a:lumOff val="50000"/>
                  </a:schemeClr>
                </a:solidFill>
              </a:rPr>
              <a:t> Covenant (8:1-13)</a:t>
            </a:r>
          </a:p>
          <a:p>
            <a:pPr marL="1028700" lvl="1" indent="-571500">
              <a:buFont typeface="+mj-lt"/>
              <a:buAutoNum type="alphaUcPeriod"/>
            </a:pPr>
            <a:r>
              <a:rPr lang="en-US" dirty="0"/>
              <a:t>Jesus’ Sacrifice Is Better Than the Temple Sacrifices (9:1-10:18)</a:t>
            </a:r>
          </a:p>
        </p:txBody>
      </p:sp>
    </p:spTree>
    <p:extLst>
      <p:ext uri="{BB962C8B-B14F-4D97-AF65-F5344CB8AC3E}">
        <p14:creationId xmlns:p14="http://schemas.microsoft.com/office/powerpoint/2010/main" val="3218813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298997"/>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9</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This is an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illustration</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for the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present time</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indicating that the gifts and sacrifices being offered were not able to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clear the conscience of the worshiper</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t>
            </a:r>
            <a:r>
              <a:rPr kumimoji="0" lang="en-US" sz="2800" b="0" u="none" strike="noStrike" kern="1200" cap="none" spc="0" normalizeH="0" baseline="0" noProof="0" dirty="0">
                <a:ln>
                  <a:noFill/>
                </a:ln>
                <a:solidFill>
                  <a:schemeClr val="tx1"/>
                </a:solidFill>
                <a:effectLst/>
                <a:uLnTx/>
                <a:uFillTx/>
                <a:latin typeface="+mn-lt"/>
                <a:ea typeface="Cambria" panose="02040503050406030204" pitchFamily="18" charset="0"/>
                <a:cs typeface="+mn-cs"/>
              </a:rPr>
              <a:t>(NIV)</a:t>
            </a: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0" y="1369637"/>
            <a:ext cx="9143999" cy="5148898"/>
          </a:xfrm>
        </p:spPr>
        <p:txBody>
          <a:bodyPr>
            <a:normAutofit fontScale="85000" lnSpcReduction="20000"/>
          </a:bodyPr>
          <a:lstStyle/>
          <a:p>
            <a:r>
              <a:rPr lang="en-US" dirty="0"/>
              <a:t>I have gone with the NIV’s translation of this verse as I think it fits better with the context.</a:t>
            </a:r>
          </a:p>
          <a:p>
            <a:r>
              <a:rPr lang="en-US" dirty="0"/>
              <a:t>Limited access to God via the old covenant sacrificial system functions as an “</a:t>
            </a:r>
            <a:r>
              <a:rPr lang="en-US" i="1" dirty="0">
                <a:solidFill>
                  <a:srgbClr val="000099"/>
                </a:solidFill>
                <a:latin typeface="Cambria" panose="02040503050406030204" pitchFamily="18" charset="0"/>
                <a:ea typeface="Cambria" panose="02040503050406030204" pitchFamily="18" charset="0"/>
              </a:rPr>
              <a:t>illustration</a:t>
            </a:r>
            <a:r>
              <a:rPr lang="en-US" dirty="0"/>
              <a:t>” to the recipients of this letter.</a:t>
            </a:r>
          </a:p>
          <a:p>
            <a:r>
              <a:rPr lang="en-US" dirty="0"/>
              <a:t>In considering the sacrifices of the old covenant system, they may not truly understood what was being communicated for those living in the “</a:t>
            </a:r>
            <a:r>
              <a:rPr lang="en-US" i="1" dirty="0">
                <a:solidFill>
                  <a:srgbClr val="000099"/>
                </a:solidFill>
                <a:latin typeface="Cambria" panose="02040503050406030204" pitchFamily="18" charset="0"/>
                <a:ea typeface="Cambria" panose="02040503050406030204" pitchFamily="18" charset="0"/>
              </a:rPr>
              <a:t>present time</a:t>
            </a:r>
            <a:r>
              <a:rPr lang="en-US" dirty="0"/>
              <a:t>” (i.e., the new covenant age).</a:t>
            </a:r>
          </a:p>
          <a:p>
            <a:r>
              <a:rPr lang="en-US" dirty="0"/>
              <a:t>Such sacrifices were ordained by God for a particular period of salvation history, but a </a:t>
            </a:r>
            <a:r>
              <a:rPr lang="en-US" b="1" i="1" dirty="0"/>
              <a:t>new</a:t>
            </a:r>
            <a:r>
              <a:rPr lang="en-US" dirty="0"/>
              <a:t> era has arrived.</a:t>
            </a:r>
          </a:p>
          <a:p>
            <a:r>
              <a:rPr lang="en-US" dirty="0"/>
              <a:t>The gifts and sacrifices offered under the old covenant could not “</a:t>
            </a:r>
            <a:r>
              <a:rPr lang="en-US" i="1" dirty="0">
                <a:solidFill>
                  <a:srgbClr val="000099"/>
                </a:solidFill>
                <a:latin typeface="Cambria" panose="02040503050406030204" pitchFamily="18" charset="0"/>
                <a:ea typeface="Cambria" panose="02040503050406030204" pitchFamily="18" charset="0"/>
              </a:rPr>
              <a:t>clear the conscience of the worshiper.</a:t>
            </a:r>
            <a:r>
              <a:rPr lang="en-US" dirty="0"/>
              <a:t>”</a:t>
            </a:r>
          </a:p>
          <a:p>
            <a:r>
              <a:rPr lang="en-US" dirty="0"/>
              <a:t>Those who rely on the law have a continual consciousness of sin, having to continually offer sacrifices for their sin – day after day, year after year. There is no final relief under that system.</a:t>
            </a:r>
          </a:p>
          <a:p>
            <a:endParaRPr lang="en-US" dirty="0"/>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 Carson Lecture on Hebrews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184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298997"/>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10</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but deal only with food and drink and various washings, regulations for the body imposed until the time of reformation.</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416731"/>
            <a:ext cx="8704460" cy="5042937"/>
          </a:xfrm>
        </p:spPr>
        <p:txBody>
          <a:bodyPr>
            <a:normAutofit fontScale="77500" lnSpcReduction="20000"/>
          </a:bodyPr>
          <a:lstStyle/>
          <a:p>
            <a:r>
              <a:rPr lang="en-US" dirty="0"/>
              <a:t>Furthermore, Old Testament regulations were fundamentally </a:t>
            </a:r>
            <a:r>
              <a:rPr lang="en-US" b="1" i="1" dirty="0"/>
              <a:t>external</a:t>
            </a:r>
            <a:r>
              <a:rPr lang="en-US" dirty="0"/>
              <a:t>.</a:t>
            </a:r>
          </a:p>
          <a:p>
            <a:r>
              <a:rPr lang="en-US" dirty="0"/>
              <a:t>They dealt with foods, drinks, and regulations for different kinds of washing and cleansing.</a:t>
            </a:r>
          </a:p>
          <a:p>
            <a:r>
              <a:rPr lang="en-US" dirty="0"/>
              <a:t>In other words they point to a greater washing and cleansing, to truly being washed and cleansed from sin.</a:t>
            </a:r>
          </a:p>
          <a:p>
            <a:r>
              <a:rPr lang="en-US" dirty="0"/>
              <a:t>In the OT, washing and cleansing became a metaphor for true forgiveness of sins.</a:t>
            </a:r>
          </a:p>
          <a:p>
            <a:r>
              <a:rPr lang="en-US" dirty="0"/>
              <a:t>Such external regulations had their place for a certain period of salvation history.</a:t>
            </a:r>
          </a:p>
          <a:p>
            <a:r>
              <a:rPr lang="en-US" dirty="0"/>
              <a:t>They were appropriate during the old covenant, but were intended to cease when the day of fulfillment arrived.</a:t>
            </a:r>
          </a:p>
          <a:p>
            <a:r>
              <a:rPr lang="en-US" dirty="0"/>
              <a:t>Since the “</a:t>
            </a:r>
            <a:r>
              <a:rPr lang="en-US" i="1" dirty="0">
                <a:solidFill>
                  <a:srgbClr val="000099"/>
                </a:solidFill>
                <a:latin typeface="Cambria" panose="02040503050406030204" pitchFamily="18" charset="0"/>
                <a:ea typeface="Cambria" panose="02040503050406030204" pitchFamily="18" charset="0"/>
              </a:rPr>
              <a:t>time of reformation</a:t>
            </a:r>
            <a:r>
              <a:rPr lang="en-US" dirty="0"/>
              <a:t>” or better “</a:t>
            </a:r>
            <a:r>
              <a:rPr lang="en-US" i="1" dirty="0">
                <a:solidFill>
                  <a:srgbClr val="000099"/>
                </a:solidFill>
                <a:latin typeface="Cambria" panose="02040503050406030204" pitchFamily="18" charset="0"/>
                <a:ea typeface="Cambria" panose="02040503050406030204" pitchFamily="18" charset="0"/>
              </a:rPr>
              <a:t>the time of the new order</a:t>
            </a:r>
            <a:r>
              <a:rPr lang="en-US" dirty="0"/>
              <a:t>” (NIV) has arrived, the old regulations are dismissed, for that which they pointed to has come!</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Schreiner, Thomas R. –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Evangelical Biblical Theology Commentary - Hebrews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 264 </a:t>
            </a:r>
          </a:p>
        </p:txBody>
      </p:sp>
    </p:spTree>
    <p:extLst>
      <p:ext uri="{BB962C8B-B14F-4D97-AF65-F5344CB8AC3E}">
        <p14:creationId xmlns:p14="http://schemas.microsoft.com/office/powerpoint/2010/main" val="12408170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2367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586549"/>
          </a:xfrm>
        </p:spPr>
        <p:txBody>
          <a:bodyPr>
            <a:normAutofit fontScale="90000"/>
          </a:bodyPr>
          <a:lstStyle/>
          <a:p>
            <a:r>
              <a:rPr lang="en-US" sz="3600" b="1" dirty="0"/>
              <a:t>*Class Discussion Time</a:t>
            </a:r>
          </a:p>
        </p:txBody>
      </p:sp>
      <p:sp>
        <p:nvSpPr>
          <p:cNvPr id="4" name="Content Placeholder 3"/>
          <p:cNvSpPr>
            <a:spLocks noGrp="1"/>
          </p:cNvSpPr>
          <p:nvPr>
            <p:ph idx="1"/>
          </p:nvPr>
        </p:nvSpPr>
        <p:spPr>
          <a:xfrm>
            <a:off x="31629" y="659311"/>
            <a:ext cx="9069201" cy="6169098"/>
          </a:xfrm>
        </p:spPr>
        <p:txBody>
          <a:bodyPr>
            <a:normAutofit fontScale="92500"/>
          </a:bodyPr>
          <a:lstStyle/>
          <a:p>
            <a:r>
              <a:rPr lang="en-US" dirty="0"/>
              <a:t>Does looking at the tediousness of the old covenant system of worship give you an appreciation of the access that we now have to God in the new covenant?</a:t>
            </a:r>
          </a:p>
          <a:p>
            <a:r>
              <a:rPr lang="en-US" dirty="0"/>
              <a:t>Concerning the author’s comment in Heb 9:5 that “We cannot discuss these things in detail now,” D.A. Carson says: </a:t>
            </a:r>
          </a:p>
          <a:p>
            <a:pPr lvl="1"/>
            <a:r>
              <a:rPr lang="en-US" i="1" dirty="0">
                <a:latin typeface="Cambria" panose="02040503050406030204" pitchFamily="18" charset="0"/>
                <a:ea typeface="Cambria" panose="02040503050406030204" pitchFamily="18" charset="0"/>
              </a:rPr>
              <a:t>It behooves us, on the basis of what the author </a:t>
            </a:r>
            <a:r>
              <a:rPr lang="en-US" b="1" i="1" dirty="0">
                <a:latin typeface="Cambria" panose="02040503050406030204" pitchFamily="18" charset="0"/>
                <a:ea typeface="Cambria" panose="02040503050406030204" pitchFamily="18" charset="0"/>
              </a:rPr>
              <a:t>has</a:t>
            </a:r>
            <a:r>
              <a:rPr lang="en-US" i="1" dirty="0">
                <a:latin typeface="Cambria" panose="02040503050406030204" pitchFamily="18" charset="0"/>
                <a:ea typeface="Cambria" panose="02040503050406030204" pitchFamily="18" charset="0"/>
              </a:rPr>
              <a:t> said, to think through what these other things mean. What that suggests is that we are authorized by the author of Hebrews himself to work out the legitimate biblical typologies even when he himself does not do so.</a:t>
            </a:r>
          </a:p>
          <a:p>
            <a:pPr lvl="1"/>
            <a:r>
              <a:rPr lang="en-US" i="1" dirty="0">
                <a:latin typeface="Cambria" panose="02040503050406030204" pitchFamily="18" charset="0"/>
                <a:ea typeface="Cambria" panose="02040503050406030204" pitchFamily="18" charset="0"/>
              </a:rPr>
              <a:t>So while we should avoid the really silly typologies of an earlier generation that had the red rope of Rahab referring to the blood of Christ or something like that, yet, on the other hand, we should not be so suspicious of reading the Old Testament in this profoundly typological way that we become too cynical by half.</a:t>
            </a:r>
          </a:p>
          <a:p>
            <a:r>
              <a:rPr lang="en-US" dirty="0"/>
              <a:t>Do you agree with what Carson says here?</a:t>
            </a:r>
          </a:p>
          <a:p>
            <a:endParaRPr lang="en-US" dirty="0"/>
          </a:p>
          <a:p>
            <a:endParaRPr lang="en-US" dirty="0"/>
          </a:p>
        </p:txBody>
      </p:sp>
    </p:spTree>
    <p:extLst>
      <p:ext uri="{BB962C8B-B14F-4D97-AF65-F5344CB8AC3E}">
        <p14:creationId xmlns:p14="http://schemas.microsoft.com/office/powerpoint/2010/main" val="755065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6E2E-821D-4771-8C70-279ED1F63548}"/>
              </a:ext>
            </a:extLst>
          </p:cNvPr>
          <p:cNvSpPr>
            <a:spLocks noGrp="1"/>
          </p:cNvSpPr>
          <p:nvPr>
            <p:ph type="title"/>
          </p:nvPr>
        </p:nvSpPr>
        <p:spPr>
          <a:xfrm>
            <a:off x="0" y="0"/>
            <a:ext cx="9144000" cy="804516"/>
          </a:xfrm>
        </p:spPr>
        <p:txBody>
          <a:bodyPr/>
          <a:lstStyle/>
          <a:p>
            <a:r>
              <a:rPr lang="en-US" sz="6000" dirty="0"/>
              <a:t>Outline of Hebrews</a:t>
            </a:r>
          </a:p>
        </p:txBody>
      </p:sp>
      <p:sp>
        <p:nvSpPr>
          <p:cNvPr id="3" name="Content Placeholder 2">
            <a:extLst>
              <a:ext uri="{FF2B5EF4-FFF2-40B4-BE49-F238E27FC236}">
                <a16:creationId xmlns:a16="http://schemas.microsoft.com/office/drawing/2014/main" id="{00BF05AE-4878-436B-B491-82AAA3CC0985}"/>
              </a:ext>
            </a:extLst>
          </p:cNvPr>
          <p:cNvSpPr>
            <a:spLocks noGrp="1"/>
          </p:cNvSpPr>
          <p:nvPr>
            <p:ph idx="1"/>
          </p:nvPr>
        </p:nvSpPr>
        <p:spPr>
          <a:xfrm>
            <a:off x="160903" y="726026"/>
            <a:ext cx="8739780" cy="6131974"/>
          </a:xfrm>
        </p:spPr>
        <p:txBody>
          <a:bodyPr>
            <a:normAutofit/>
          </a:bodyPr>
          <a:lstStyle/>
          <a:p>
            <a:pPr marL="1028700" lvl="1" indent="-571500">
              <a:buFont typeface="+mj-lt"/>
              <a:buAutoNum type="alphaUcPeriod"/>
            </a:pPr>
            <a:r>
              <a:rPr lang="en-US" sz="3800" dirty="0"/>
              <a:t>Jesus’ Sacrifice Is Better Than the Temple Sacrifices </a:t>
            </a:r>
            <a:r>
              <a:rPr lang="en-US" sz="3800" b="1" dirty="0"/>
              <a:t>(9:1-10:18)</a:t>
            </a:r>
          </a:p>
          <a:p>
            <a:pPr marL="1601788" lvl="1" indent="-573088">
              <a:buFont typeface="+mj-lt"/>
              <a:buAutoNum type="arabicPeriod"/>
            </a:pPr>
            <a:r>
              <a:rPr lang="en-US" sz="3500" dirty="0"/>
              <a:t>Ministry Under the Old Covenant. </a:t>
            </a:r>
            <a:r>
              <a:rPr lang="en-US" sz="3500" b="1" dirty="0"/>
              <a:t>(9:1-10)</a:t>
            </a:r>
          </a:p>
          <a:p>
            <a:pPr marL="1601788" lvl="1" indent="-573088">
              <a:buFont typeface="+mj-lt"/>
              <a:buAutoNum type="arabicPeriod"/>
            </a:pPr>
            <a:r>
              <a:rPr lang="en-US" sz="3500" dirty="0"/>
              <a:t>Ministry Under the New Covenant </a:t>
            </a:r>
            <a:r>
              <a:rPr lang="en-US" sz="3500" b="1" dirty="0"/>
              <a:t>(9:11-14)</a:t>
            </a:r>
          </a:p>
          <a:p>
            <a:pPr marL="1601788" lvl="1" indent="-573088">
              <a:buFont typeface="+mj-lt"/>
              <a:buAutoNum type="arabicPeriod"/>
            </a:pPr>
            <a:r>
              <a:rPr lang="en-US" sz="3500" dirty="0"/>
              <a:t>Further Reflections on the New Covenant </a:t>
            </a:r>
            <a:r>
              <a:rPr lang="en-US" sz="3500" b="1" dirty="0"/>
              <a:t>(9:15-10:18)</a:t>
            </a:r>
            <a:endParaRPr lang="en-US" sz="3200" dirty="0"/>
          </a:p>
          <a:p>
            <a:pPr marL="1487488" lvl="1" indent="-573088">
              <a:buFont typeface="+mj-lt"/>
              <a:buAutoNum type="arabicPeriod"/>
            </a:pPr>
            <a:endParaRPr lang="en-US" sz="3600" dirty="0"/>
          </a:p>
          <a:p>
            <a:pPr marL="1487488" lvl="1" indent="-573088">
              <a:buFont typeface="+mj-lt"/>
              <a:buAutoNum type="arabicPeriod"/>
            </a:pPr>
            <a:endParaRPr lang="en-US" sz="3600" b="1" dirty="0"/>
          </a:p>
        </p:txBody>
      </p:sp>
    </p:spTree>
    <p:extLst>
      <p:ext uri="{BB962C8B-B14F-4D97-AF65-F5344CB8AC3E}">
        <p14:creationId xmlns:p14="http://schemas.microsoft.com/office/powerpoint/2010/main" val="3465080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D62C-2914-437D-8989-084E79153785}"/>
              </a:ext>
            </a:extLst>
          </p:cNvPr>
          <p:cNvSpPr>
            <a:spLocks noGrp="1"/>
          </p:cNvSpPr>
          <p:nvPr>
            <p:ph type="title"/>
          </p:nvPr>
        </p:nvSpPr>
        <p:spPr>
          <a:xfrm>
            <a:off x="0" y="-1"/>
            <a:ext cx="9144000" cy="1495221"/>
          </a:xfrm>
        </p:spPr>
        <p:txBody>
          <a:bodyPr/>
          <a:lstStyle/>
          <a:p>
            <a:r>
              <a:rPr lang="en-US" sz="5400" dirty="0">
                <a:solidFill>
                  <a:srgbClr val="002060"/>
                </a:solidFill>
              </a:rPr>
              <a:t>Ministry Under the Old Covenant. (9:1-10)</a:t>
            </a:r>
          </a:p>
        </p:txBody>
      </p:sp>
      <p:sp>
        <p:nvSpPr>
          <p:cNvPr id="3" name="Content Placeholder 2">
            <a:extLst>
              <a:ext uri="{FF2B5EF4-FFF2-40B4-BE49-F238E27FC236}">
                <a16:creationId xmlns:a16="http://schemas.microsoft.com/office/drawing/2014/main" id="{155ABB83-AA25-4D93-BCCF-ECE34B7F1419}"/>
              </a:ext>
            </a:extLst>
          </p:cNvPr>
          <p:cNvSpPr>
            <a:spLocks noGrp="1"/>
          </p:cNvSpPr>
          <p:nvPr>
            <p:ph idx="1"/>
          </p:nvPr>
        </p:nvSpPr>
        <p:spPr>
          <a:xfrm>
            <a:off x="361051" y="1612955"/>
            <a:ext cx="8398352" cy="5203840"/>
          </a:xfrm>
        </p:spPr>
        <p:txBody>
          <a:bodyPr>
            <a:normAutofit fontScale="92500" lnSpcReduction="10000"/>
          </a:bodyPr>
          <a:lstStyle/>
          <a:p>
            <a:pPr marL="0" indent="0">
              <a:buNone/>
            </a:pPr>
            <a:r>
              <a:rPr lang="en-US" sz="3000" baseline="30000" dirty="0">
                <a:latin typeface="Candara" panose="020E0502030303020204" pitchFamily="34" charset="0"/>
                <a:ea typeface="Cambria" panose="02040503050406030204" pitchFamily="18" charset="0"/>
              </a:rPr>
              <a:t>1</a:t>
            </a:r>
            <a:r>
              <a:rPr lang="en-US" i="1" dirty="0">
                <a:solidFill>
                  <a:srgbClr val="000099"/>
                </a:solidFill>
                <a:latin typeface="Cambria" panose="02040503050406030204" pitchFamily="18" charset="0"/>
                <a:ea typeface="Cambria" panose="02040503050406030204" pitchFamily="18" charset="0"/>
              </a:rPr>
              <a:t> Now even the first covenant had regulations for worship and an earthly place of holiness. </a:t>
            </a:r>
            <a:r>
              <a:rPr lang="en-US" sz="3000" baseline="30000" dirty="0">
                <a:latin typeface="Candara" panose="020E0502030303020204" pitchFamily="34" charset="0"/>
                <a:ea typeface="Cambria" panose="02040503050406030204" pitchFamily="18" charset="0"/>
              </a:rPr>
              <a:t>2</a:t>
            </a:r>
            <a:r>
              <a:rPr lang="en-US" i="1" dirty="0">
                <a:solidFill>
                  <a:srgbClr val="000099"/>
                </a:solidFill>
                <a:latin typeface="Cambria" panose="02040503050406030204" pitchFamily="18" charset="0"/>
                <a:ea typeface="Cambria" panose="02040503050406030204" pitchFamily="18" charset="0"/>
              </a:rPr>
              <a:t> For a tent was prepared, the first section, in which were the lampstand and the table and the bread of the Presence. It is called the Holy Place. </a:t>
            </a:r>
            <a:r>
              <a:rPr lang="en-US" sz="3000" baseline="30000" dirty="0">
                <a:latin typeface="Candara" panose="020E0502030303020204" pitchFamily="34" charset="0"/>
                <a:ea typeface="Cambria" panose="02040503050406030204" pitchFamily="18" charset="0"/>
              </a:rPr>
              <a:t>3</a:t>
            </a:r>
            <a:r>
              <a:rPr lang="en-US" i="1" dirty="0">
                <a:solidFill>
                  <a:srgbClr val="000099"/>
                </a:solidFill>
                <a:latin typeface="Cambria" panose="02040503050406030204" pitchFamily="18" charset="0"/>
                <a:ea typeface="Cambria" panose="02040503050406030204" pitchFamily="18" charset="0"/>
              </a:rPr>
              <a:t> Behind the second curtain was a second section called the Most Holy Place, </a:t>
            </a:r>
            <a:r>
              <a:rPr lang="en-US" sz="3000" baseline="30000" dirty="0">
                <a:latin typeface="Candara" panose="020E0502030303020204" pitchFamily="34" charset="0"/>
                <a:ea typeface="Cambria" panose="02040503050406030204" pitchFamily="18" charset="0"/>
              </a:rPr>
              <a:t>4</a:t>
            </a:r>
            <a:r>
              <a:rPr lang="en-US" i="1" dirty="0">
                <a:solidFill>
                  <a:srgbClr val="000099"/>
                </a:solidFill>
                <a:latin typeface="Cambria" panose="02040503050406030204" pitchFamily="18" charset="0"/>
                <a:ea typeface="Cambria" panose="02040503050406030204" pitchFamily="18" charset="0"/>
              </a:rPr>
              <a:t> having the golden altar of incense and the ark of the covenant covered on all sides with gold, in which was a golden urn holding the manna, and Aaron's staff that budded, and the tablets of the covenant. </a:t>
            </a:r>
            <a:r>
              <a:rPr lang="en-US" sz="3000" baseline="30000" dirty="0">
                <a:latin typeface="Candara" panose="020E0502030303020204" pitchFamily="34" charset="0"/>
                <a:ea typeface="Cambria" panose="02040503050406030204" pitchFamily="18" charset="0"/>
              </a:rPr>
              <a:t>5</a:t>
            </a:r>
            <a:r>
              <a:rPr lang="en-US" i="1" dirty="0">
                <a:solidFill>
                  <a:srgbClr val="000099"/>
                </a:solidFill>
                <a:latin typeface="Cambria" panose="02040503050406030204" pitchFamily="18" charset="0"/>
                <a:ea typeface="Cambria" panose="02040503050406030204" pitchFamily="18" charset="0"/>
              </a:rPr>
              <a:t> Above it were the cherubim of glory overshadowing the mercy seat. Of these things we cannot now speak in detail. </a:t>
            </a:r>
          </a:p>
        </p:txBody>
      </p:sp>
    </p:spTree>
    <p:extLst>
      <p:ext uri="{BB962C8B-B14F-4D97-AF65-F5344CB8AC3E}">
        <p14:creationId xmlns:p14="http://schemas.microsoft.com/office/powerpoint/2010/main" val="844931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D62C-2914-437D-8989-084E79153785}"/>
              </a:ext>
            </a:extLst>
          </p:cNvPr>
          <p:cNvSpPr>
            <a:spLocks noGrp="1"/>
          </p:cNvSpPr>
          <p:nvPr>
            <p:ph type="title"/>
          </p:nvPr>
        </p:nvSpPr>
        <p:spPr>
          <a:xfrm>
            <a:off x="0" y="-1"/>
            <a:ext cx="9144000" cy="1495221"/>
          </a:xfrm>
        </p:spPr>
        <p:txBody>
          <a:bodyPr/>
          <a:lstStyle/>
          <a:p>
            <a:r>
              <a:rPr lang="en-US" sz="5400" dirty="0">
                <a:solidFill>
                  <a:srgbClr val="002060"/>
                </a:solidFill>
              </a:rPr>
              <a:t>Ministry Under the Old Covenant. (9:1-10)</a:t>
            </a:r>
          </a:p>
        </p:txBody>
      </p:sp>
      <p:sp>
        <p:nvSpPr>
          <p:cNvPr id="3" name="Content Placeholder 2">
            <a:extLst>
              <a:ext uri="{FF2B5EF4-FFF2-40B4-BE49-F238E27FC236}">
                <a16:creationId xmlns:a16="http://schemas.microsoft.com/office/drawing/2014/main" id="{155ABB83-AA25-4D93-BCCF-ECE34B7F1419}"/>
              </a:ext>
            </a:extLst>
          </p:cNvPr>
          <p:cNvSpPr>
            <a:spLocks noGrp="1"/>
          </p:cNvSpPr>
          <p:nvPr>
            <p:ph idx="1"/>
          </p:nvPr>
        </p:nvSpPr>
        <p:spPr>
          <a:xfrm>
            <a:off x="361051" y="1612955"/>
            <a:ext cx="8398352" cy="5203840"/>
          </a:xfrm>
        </p:spPr>
        <p:txBody>
          <a:bodyPr>
            <a:normAutofit fontScale="92500" lnSpcReduction="20000"/>
          </a:bodyPr>
          <a:lstStyle/>
          <a:p>
            <a:pPr marL="0" indent="0">
              <a:buNone/>
            </a:pPr>
            <a:r>
              <a:rPr lang="en-US" sz="3000" baseline="30000" dirty="0">
                <a:latin typeface="Candara" panose="020E0502030303020204" pitchFamily="34" charset="0"/>
                <a:ea typeface="Cambria" panose="02040503050406030204" pitchFamily="18" charset="0"/>
              </a:rPr>
              <a:t>6</a:t>
            </a:r>
            <a:r>
              <a:rPr lang="en-US" i="1" dirty="0">
                <a:solidFill>
                  <a:srgbClr val="000099"/>
                </a:solidFill>
                <a:latin typeface="Cambria" panose="02040503050406030204" pitchFamily="18" charset="0"/>
                <a:ea typeface="Cambria" panose="02040503050406030204" pitchFamily="18" charset="0"/>
              </a:rPr>
              <a:t> These preparations having thus been made, the priests go regularly into the first section, performing their ritual duties, </a:t>
            </a:r>
            <a:r>
              <a:rPr lang="en-US" sz="3000" baseline="30000" dirty="0">
                <a:latin typeface="Candara" panose="020E0502030303020204" pitchFamily="34" charset="0"/>
                <a:ea typeface="Cambria" panose="02040503050406030204" pitchFamily="18" charset="0"/>
              </a:rPr>
              <a:t>7</a:t>
            </a:r>
            <a:r>
              <a:rPr lang="en-US" i="1" dirty="0">
                <a:solidFill>
                  <a:srgbClr val="000099"/>
                </a:solidFill>
                <a:latin typeface="Cambria" panose="02040503050406030204" pitchFamily="18" charset="0"/>
                <a:ea typeface="Cambria" panose="02040503050406030204" pitchFamily="18" charset="0"/>
              </a:rPr>
              <a:t> but into the second only the high priest goes, and he but once a year, and not without taking blood, which he offers for himself and for the unintentional sins of the people. </a:t>
            </a:r>
            <a:r>
              <a:rPr lang="en-US" sz="3000" baseline="30000" dirty="0">
                <a:latin typeface="Candara" panose="020E0502030303020204" pitchFamily="34" charset="0"/>
                <a:ea typeface="Cambria" panose="02040503050406030204" pitchFamily="18" charset="0"/>
              </a:rPr>
              <a:t>8</a:t>
            </a:r>
            <a:r>
              <a:rPr lang="en-US" i="1" dirty="0">
                <a:solidFill>
                  <a:srgbClr val="000099"/>
                </a:solidFill>
                <a:latin typeface="Cambria" panose="02040503050406030204" pitchFamily="18" charset="0"/>
                <a:ea typeface="Cambria" panose="02040503050406030204" pitchFamily="18" charset="0"/>
              </a:rPr>
              <a:t> By this the Holy Spirit indicates that the way into the holy places is not yet opened as long as the first section is still standing </a:t>
            </a:r>
            <a:r>
              <a:rPr lang="en-US" sz="3000" baseline="30000" dirty="0">
                <a:latin typeface="Candara" panose="020E0502030303020204" pitchFamily="34" charset="0"/>
                <a:ea typeface="Cambria" panose="02040503050406030204" pitchFamily="18" charset="0"/>
              </a:rPr>
              <a:t>9</a:t>
            </a:r>
            <a:r>
              <a:rPr lang="en-US" i="1" dirty="0">
                <a:solidFill>
                  <a:srgbClr val="000099"/>
                </a:solidFill>
                <a:latin typeface="Cambria" panose="02040503050406030204" pitchFamily="18" charset="0"/>
                <a:ea typeface="Cambria" panose="02040503050406030204" pitchFamily="18" charset="0"/>
              </a:rPr>
              <a:t> (which is symbolic for the present age). According to this arrangement, gifts and sacrifices are offered that cannot perfect the conscience of the worshiper, </a:t>
            </a:r>
            <a:r>
              <a:rPr lang="en-US" sz="3000" baseline="30000" dirty="0">
                <a:latin typeface="Candara" panose="020E0502030303020204" pitchFamily="34" charset="0"/>
                <a:ea typeface="Cambria" panose="02040503050406030204" pitchFamily="18" charset="0"/>
              </a:rPr>
              <a:t>10</a:t>
            </a:r>
            <a:r>
              <a:rPr lang="en-US" i="1" dirty="0">
                <a:solidFill>
                  <a:srgbClr val="000099"/>
                </a:solidFill>
                <a:latin typeface="Cambria" panose="02040503050406030204" pitchFamily="18" charset="0"/>
                <a:ea typeface="Cambria" panose="02040503050406030204" pitchFamily="18" charset="0"/>
              </a:rPr>
              <a:t> but deal only with food and drink and various washings, regulations for the body imposed until the time of reformation.</a:t>
            </a:r>
          </a:p>
        </p:txBody>
      </p:sp>
    </p:spTree>
    <p:extLst>
      <p:ext uri="{BB962C8B-B14F-4D97-AF65-F5344CB8AC3E}">
        <p14:creationId xmlns:p14="http://schemas.microsoft.com/office/powerpoint/2010/main" val="33100760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0" y="0"/>
            <a:ext cx="9144000" cy="698556"/>
          </a:xfrm>
        </p:spPr>
        <p:txBody>
          <a:bodyPr/>
          <a:lstStyle/>
          <a:p>
            <a:r>
              <a:rPr lang="en-US" dirty="0">
                <a:solidFill>
                  <a:srgbClr val="002060"/>
                </a:solidFill>
              </a:rPr>
              <a:t>Introduction</a:t>
            </a: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184450" y="792742"/>
            <a:ext cx="8767251" cy="5695926"/>
          </a:xfrm>
        </p:spPr>
        <p:txBody>
          <a:bodyPr>
            <a:normAutofit/>
          </a:bodyPr>
          <a:lstStyle/>
          <a:p>
            <a:r>
              <a:rPr lang="en-US" dirty="0"/>
              <a:t>In the section we will be looking at today (Heb 9:1-10) the author tells us that </a:t>
            </a:r>
            <a:r>
              <a:rPr lang="en-US" b="1" i="1" dirty="0"/>
              <a:t>three</a:t>
            </a:r>
            <a:r>
              <a:rPr lang="en-US" dirty="0"/>
              <a:t> things characterized the old covenant temple worship: </a:t>
            </a:r>
          </a:p>
          <a:p>
            <a:pPr lvl="1"/>
            <a:r>
              <a:rPr lang="en-US" dirty="0"/>
              <a:t>Heb 9:1-5 – The Need for a </a:t>
            </a:r>
            <a:r>
              <a:rPr lang="en-US" b="1" i="1" dirty="0"/>
              <a:t>Place</a:t>
            </a:r>
            <a:r>
              <a:rPr lang="en-US" dirty="0"/>
              <a:t>, </a:t>
            </a:r>
          </a:p>
          <a:p>
            <a:pPr lvl="1"/>
            <a:r>
              <a:rPr lang="en-US" dirty="0"/>
              <a:t>Heb 9:6-7 – The Need for a </a:t>
            </a:r>
            <a:r>
              <a:rPr lang="en-US" b="1" i="1" dirty="0"/>
              <a:t>Sacrifice</a:t>
            </a:r>
            <a:r>
              <a:rPr lang="en-US" dirty="0"/>
              <a:t> or </a:t>
            </a:r>
            <a:r>
              <a:rPr lang="en-US" b="1" i="1" dirty="0"/>
              <a:t>Offering</a:t>
            </a:r>
            <a:r>
              <a:rPr lang="en-US" dirty="0"/>
              <a:t>, </a:t>
            </a:r>
          </a:p>
          <a:p>
            <a:pPr lvl="1"/>
            <a:r>
              <a:rPr lang="en-US" dirty="0"/>
              <a:t>Heb 9:8-10 – The Need for an </a:t>
            </a:r>
            <a:r>
              <a:rPr lang="en-US" b="1" i="1" dirty="0"/>
              <a:t>Approach</a:t>
            </a:r>
            <a:r>
              <a:rPr lang="en-US" dirty="0"/>
              <a:t>. </a:t>
            </a:r>
          </a:p>
        </p:txBody>
      </p:sp>
      <p:sp>
        <p:nvSpPr>
          <p:cNvPr id="6" name="TextBox 5">
            <a:extLst>
              <a:ext uri="{FF2B5EF4-FFF2-40B4-BE49-F238E27FC236}">
                <a16:creationId xmlns:a16="http://schemas.microsoft.com/office/drawing/2014/main" id="{D7547310-D46F-5073-C536-2CEF91F66FDA}"/>
              </a:ext>
            </a:extLst>
          </p:cNvPr>
          <p:cNvSpPr txBox="1"/>
          <p:nvPr/>
        </p:nvSpPr>
        <p:spPr>
          <a:xfrm>
            <a:off x="-1" y="6488668"/>
            <a:ext cx="91439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 Carson Lecture on Hebrews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097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charRg st="142" end="177"/>
                                            </p:txEl>
                                          </p:spTgt>
                                        </p:tgtEl>
                                        <p:attrNameLst>
                                          <p:attrName>style.visibility</p:attrName>
                                        </p:attrNameLst>
                                      </p:cBhvr>
                                      <p:to>
                                        <p:strVal val="visible"/>
                                      </p:to>
                                    </p:set>
                                    <p:anim calcmode="lin" valueType="num">
                                      <p:cBhvr>
                                        <p:cTn id="7" dur="500" fill="hold"/>
                                        <p:tgtEl>
                                          <p:spTgt spid="5">
                                            <p:txEl>
                                              <p:charRg st="142" end="177"/>
                                            </p:txEl>
                                          </p:spTgt>
                                        </p:tgtEl>
                                        <p:attrNameLst>
                                          <p:attrName>ppt_w</p:attrName>
                                        </p:attrNameLst>
                                      </p:cBhvr>
                                      <p:tavLst>
                                        <p:tav tm="0">
                                          <p:val>
                                            <p:fltVal val="0"/>
                                          </p:val>
                                        </p:tav>
                                        <p:tav tm="100000">
                                          <p:val>
                                            <p:strVal val="#ppt_w"/>
                                          </p:val>
                                        </p:tav>
                                      </p:tavLst>
                                    </p:anim>
                                    <p:anim calcmode="lin" valueType="num">
                                      <p:cBhvr>
                                        <p:cTn id="8" dur="500" fill="hold"/>
                                        <p:tgtEl>
                                          <p:spTgt spid="5">
                                            <p:txEl>
                                              <p:charRg st="142" end="177"/>
                                            </p:txEl>
                                          </p:spTgt>
                                        </p:tgtEl>
                                        <p:attrNameLst>
                                          <p:attrName>ppt_h</p:attrName>
                                        </p:attrNameLst>
                                      </p:cBhvr>
                                      <p:tavLst>
                                        <p:tav tm="0">
                                          <p:val>
                                            <p:fltVal val="0"/>
                                          </p:val>
                                        </p:tav>
                                        <p:tav tm="100000">
                                          <p:val>
                                            <p:strVal val="#ppt_h"/>
                                          </p:val>
                                        </p:tav>
                                      </p:tavLst>
                                    </p:anim>
                                    <p:animEffect transition="in" filter="fade">
                                      <p:cBhvr>
                                        <p:cTn id="9" dur="500"/>
                                        <p:tgtEl>
                                          <p:spTgt spid="5">
                                            <p:txEl>
                                              <p:charRg st="142" end="17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charRg st="177" end="228"/>
                                            </p:txEl>
                                          </p:spTgt>
                                        </p:tgtEl>
                                        <p:attrNameLst>
                                          <p:attrName>style.visibility</p:attrName>
                                        </p:attrNameLst>
                                      </p:cBhvr>
                                      <p:to>
                                        <p:strVal val="visible"/>
                                      </p:to>
                                    </p:set>
                                    <p:anim calcmode="lin" valueType="num">
                                      <p:cBhvr>
                                        <p:cTn id="14" dur="500" fill="hold"/>
                                        <p:tgtEl>
                                          <p:spTgt spid="5">
                                            <p:txEl>
                                              <p:charRg st="177" end="228"/>
                                            </p:txEl>
                                          </p:spTgt>
                                        </p:tgtEl>
                                        <p:attrNameLst>
                                          <p:attrName>ppt_w</p:attrName>
                                        </p:attrNameLst>
                                      </p:cBhvr>
                                      <p:tavLst>
                                        <p:tav tm="0">
                                          <p:val>
                                            <p:fltVal val="0"/>
                                          </p:val>
                                        </p:tav>
                                        <p:tav tm="100000">
                                          <p:val>
                                            <p:strVal val="#ppt_w"/>
                                          </p:val>
                                        </p:tav>
                                      </p:tavLst>
                                    </p:anim>
                                    <p:anim calcmode="lin" valueType="num">
                                      <p:cBhvr>
                                        <p:cTn id="15" dur="500" fill="hold"/>
                                        <p:tgtEl>
                                          <p:spTgt spid="5">
                                            <p:txEl>
                                              <p:charRg st="177" end="228"/>
                                            </p:txEl>
                                          </p:spTgt>
                                        </p:tgtEl>
                                        <p:attrNameLst>
                                          <p:attrName>ppt_h</p:attrName>
                                        </p:attrNameLst>
                                      </p:cBhvr>
                                      <p:tavLst>
                                        <p:tav tm="0">
                                          <p:val>
                                            <p:fltVal val="0"/>
                                          </p:val>
                                        </p:tav>
                                        <p:tav tm="100000">
                                          <p:val>
                                            <p:strVal val="#ppt_h"/>
                                          </p:val>
                                        </p:tav>
                                      </p:tavLst>
                                    </p:anim>
                                    <p:animEffect transition="in" filter="fade">
                                      <p:cBhvr>
                                        <p:cTn id="16" dur="500"/>
                                        <p:tgtEl>
                                          <p:spTgt spid="5">
                                            <p:txEl>
                                              <p:charRg st="177" end="22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charRg st="228" end="268"/>
                                            </p:txEl>
                                          </p:spTgt>
                                        </p:tgtEl>
                                        <p:attrNameLst>
                                          <p:attrName>style.visibility</p:attrName>
                                        </p:attrNameLst>
                                      </p:cBhvr>
                                      <p:to>
                                        <p:strVal val="visible"/>
                                      </p:to>
                                    </p:set>
                                    <p:anim calcmode="lin" valueType="num">
                                      <p:cBhvr>
                                        <p:cTn id="21" dur="500" fill="hold"/>
                                        <p:tgtEl>
                                          <p:spTgt spid="5">
                                            <p:txEl>
                                              <p:charRg st="228" end="268"/>
                                            </p:txEl>
                                          </p:spTgt>
                                        </p:tgtEl>
                                        <p:attrNameLst>
                                          <p:attrName>ppt_w</p:attrName>
                                        </p:attrNameLst>
                                      </p:cBhvr>
                                      <p:tavLst>
                                        <p:tav tm="0">
                                          <p:val>
                                            <p:fltVal val="0"/>
                                          </p:val>
                                        </p:tav>
                                        <p:tav tm="100000">
                                          <p:val>
                                            <p:strVal val="#ppt_w"/>
                                          </p:val>
                                        </p:tav>
                                      </p:tavLst>
                                    </p:anim>
                                    <p:anim calcmode="lin" valueType="num">
                                      <p:cBhvr>
                                        <p:cTn id="22" dur="500" fill="hold"/>
                                        <p:tgtEl>
                                          <p:spTgt spid="5">
                                            <p:txEl>
                                              <p:charRg st="228" end="268"/>
                                            </p:txEl>
                                          </p:spTgt>
                                        </p:tgtEl>
                                        <p:attrNameLst>
                                          <p:attrName>ppt_h</p:attrName>
                                        </p:attrNameLst>
                                      </p:cBhvr>
                                      <p:tavLst>
                                        <p:tav tm="0">
                                          <p:val>
                                            <p:fltVal val="0"/>
                                          </p:val>
                                        </p:tav>
                                        <p:tav tm="100000">
                                          <p:val>
                                            <p:strVal val="#ppt_h"/>
                                          </p:val>
                                        </p:tav>
                                      </p:tavLst>
                                    </p:anim>
                                    <p:animEffect transition="in" filter="fade">
                                      <p:cBhvr>
                                        <p:cTn id="23" dur="500"/>
                                        <p:tgtEl>
                                          <p:spTgt spid="5">
                                            <p:txEl>
                                              <p:charRg st="228" end="2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949720"/>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1</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Now even the </a:t>
            </a:r>
            <a:r>
              <a:rPr kumimoji="0" lang="en-US" sz="28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first</a:t>
            </a:r>
            <a:r>
              <a:rPr kumimoji="0" lang="en-US" sz="28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covenant had regulations for worship and an earthly place of holiness.</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083153"/>
            <a:ext cx="8704460" cy="5482474"/>
          </a:xfrm>
        </p:spPr>
        <p:txBody>
          <a:bodyPr>
            <a:normAutofit/>
          </a:bodyPr>
          <a:lstStyle/>
          <a:p>
            <a:r>
              <a:rPr lang="en-US" dirty="0"/>
              <a:t>The author begins by describing the </a:t>
            </a:r>
            <a:r>
              <a:rPr lang="en-US" b="1" i="1" dirty="0"/>
              <a:t>place</a:t>
            </a:r>
            <a:r>
              <a:rPr lang="en-US" dirty="0"/>
              <a:t> where the sacrificial worship was carried out under the “</a:t>
            </a:r>
            <a:r>
              <a:rPr lang="en-US" i="1" dirty="0">
                <a:solidFill>
                  <a:srgbClr val="000099"/>
                </a:solidFill>
                <a:latin typeface="Cambria" panose="02040503050406030204" pitchFamily="18" charset="0"/>
                <a:ea typeface="Cambria" panose="02040503050406030204" pitchFamily="18" charset="0"/>
              </a:rPr>
              <a:t>first covenant</a:t>
            </a:r>
            <a:r>
              <a:rPr lang="en-US" dirty="0"/>
              <a:t>” (i.e., the old covenant).</a:t>
            </a:r>
          </a:p>
          <a:p>
            <a:r>
              <a:rPr lang="en-US" dirty="0"/>
              <a:t>In describing the old covenant worship structure, the author focuses on the tabernacle of  described in the book of Exodus rather than the Jewish temple where the Jews offered sacrifices in his own day. </a:t>
            </a:r>
          </a:p>
          <a:p>
            <a:r>
              <a:rPr lang="en-US" dirty="0"/>
              <a:t>By focusing on the Exodus tabernacle, the author is able to continue his characteristic practice of drawing his material from the Scriptures.</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Guthrie, George H. </a:t>
            </a:r>
            <a:r>
              <a:rPr lang="en-US" sz="1800" i="1" dirty="0"/>
              <a:t>Hebrews</a:t>
            </a:r>
            <a:r>
              <a:rPr lang="en-US" sz="1800" dirty="0"/>
              <a:t> (The NIV Application Commentary Book 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253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7EEBB-1A93-45C2-AC0D-7B42D88F794A}"/>
              </a:ext>
            </a:extLst>
          </p:cNvPr>
          <p:cNvSpPr>
            <a:spLocks noGrp="1"/>
          </p:cNvSpPr>
          <p:nvPr>
            <p:ph type="title"/>
          </p:nvPr>
        </p:nvSpPr>
        <p:spPr>
          <a:xfrm>
            <a:off x="15698" y="0"/>
            <a:ext cx="9195018" cy="1357864"/>
          </a:xfrm>
          <a:solidFill>
            <a:schemeClr val="bg1"/>
          </a:solidFill>
          <a:ln w="25400">
            <a:solidFill>
              <a:srgbClr val="000099"/>
            </a:solidFill>
          </a:ln>
        </p:spPr>
        <p:txBody>
          <a:bodyPr/>
          <a:lstStyle/>
          <a:p>
            <a:pPr marL="173038" marR="0" lvl="0" indent="0" algn="l" defTabSz="914400" rtl="0" eaLnBrk="1" fontAlgn="auto" latinLnBrk="0" hangingPunct="1">
              <a:lnSpc>
                <a:spcPct val="90000"/>
              </a:lnSpc>
              <a:spcBef>
                <a:spcPts val="1000"/>
              </a:spcBef>
              <a:spcAft>
                <a:spcPts val="0"/>
              </a:spcAft>
              <a:buClr>
                <a:srgbClr val="000099"/>
              </a:buClr>
              <a:buSzTx/>
              <a:buFont typeface="Arial" panose="020B0604020202020204" pitchFamily="34" charset="0"/>
              <a:buNone/>
              <a:tabLst>
                <a:tab pos="400050" algn="l"/>
              </a:tabLst>
              <a:defRPr/>
            </a:pPr>
            <a:r>
              <a:rPr kumimoji="0" lang="en-US" sz="28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n-cs"/>
              </a:rPr>
              <a:t>2</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For a tent was prepared, the first section, in which were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the</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lampstand</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 and </a:t>
            </a:r>
            <a:r>
              <a:rPr kumimoji="0" lang="en-US" sz="300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the table </a:t>
            </a:r>
            <a:r>
              <a:rPr kumimoji="0" lang="en-US" sz="30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n-cs"/>
              </a:rPr>
              <a:t>and the bread of the Presence. It is called the Holy Place.</a:t>
            </a:r>
            <a:endParaRPr kumimoji="0" lang="en-US" sz="28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sp>
        <p:nvSpPr>
          <p:cNvPr id="5" name="Content Placeholder 4">
            <a:extLst>
              <a:ext uri="{FF2B5EF4-FFF2-40B4-BE49-F238E27FC236}">
                <a16:creationId xmlns:a16="http://schemas.microsoft.com/office/drawing/2014/main" id="{84B4D718-3BF3-4159-8690-F45761FCAF60}"/>
              </a:ext>
            </a:extLst>
          </p:cNvPr>
          <p:cNvSpPr>
            <a:spLocks noGrp="1"/>
          </p:cNvSpPr>
          <p:nvPr>
            <p:ph idx="1"/>
          </p:nvPr>
        </p:nvSpPr>
        <p:spPr>
          <a:xfrm>
            <a:off x="243317" y="1459899"/>
            <a:ext cx="8704460" cy="5105727"/>
          </a:xfrm>
        </p:spPr>
        <p:txBody>
          <a:bodyPr>
            <a:normAutofit fontScale="92500" lnSpcReduction="10000"/>
          </a:bodyPr>
          <a:lstStyle/>
          <a:p>
            <a:r>
              <a:rPr lang="en-US" dirty="0"/>
              <a:t>The description found in 9:2–5 moves from the </a:t>
            </a:r>
            <a:r>
              <a:rPr lang="en-US" b="1" i="1" dirty="0"/>
              <a:t>outer</a:t>
            </a:r>
            <a:r>
              <a:rPr lang="en-US" dirty="0"/>
              <a:t> room (or “</a:t>
            </a:r>
            <a:r>
              <a:rPr lang="en-US" i="1" dirty="0">
                <a:solidFill>
                  <a:srgbClr val="000099"/>
                </a:solidFill>
                <a:latin typeface="Cambria" panose="02040503050406030204" pitchFamily="18" charset="0"/>
                <a:ea typeface="Cambria" panose="02040503050406030204" pitchFamily="18" charset="0"/>
              </a:rPr>
              <a:t>first section</a:t>
            </a:r>
            <a:r>
              <a:rPr lang="en-US" dirty="0"/>
              <a:t>” as it’s called here) of the worship “</a:t>
            </a:r>
            <a:r>
              <a:rPr lang="en-US" i="1" dirty="0">
                <a:solidFill>
                  <a:srgbClr val="000099"/>
                </a:solidFill>
                <a:latin typeface="Cambria" panose="02040503050406030204" pitchFamily="18" charset="0"/>
                <a:ea typeface="Cambria" panose="02040503050406030204" pitchFamily="18" charset="0"/>
              </a:rPr>
              <a:t>tent</a:t>
            </a:r>
            <a:r>
              <a:rPr lang="en-US" dirty="0"/>
              <a:t>” (or tabernacle) to the </a:t>
            </a:r>
            <a:r>
              <a:rPr lang="en-US" b="1" i="1" dirty="0"/>
              <a:t>inner</a:t>
            </a:r>
            <a:r>
              <a:rPr lang="en-US" dirty="0"/>
              <a:t> room. </a:t>
            </a:r>
          </a:p>
          <a:p>
            <a:r>
              <a:rPr lang="en-US" dirty="0"/>
              <a:t>In the </a:t>
            </a:r>
            <a:r>
              <a:rPr lang="en-US" b="1" i="1" dirty="0"/>
              <a:t>outer room,</a:t>
            </a:r>
            <a:r>
              <a:rPr lang="en-US" dirty="0"/>
              <a:t> which is called the “</a:t>
            </a:r>
            <a:r>
              <a:rPr lang="en-US" i="1" dirty="0">
                <a:solidFill>
                  <a:srgbClr val="000099"/>
                </a:solidFill>
                <a:latin typeface="Cambria" panose="02040503050406030204" pitchFamily="18" charset="0"/>
                <a:ea typeface="Cambria" panose="02040503050406030204" pitchFamily="18" charset="0"/>
              </a:rPr>
              <a:t>Holy Place</a:t>
            </a:r>
            <a:r>
              <a:rPr lang="en-US" dirty="0"/>
              <a:t>”, “</a:t>
            </a:r>
            <a:r>
              <a:rPr lang="en-US" i="1" dirty="0">
                <a:solidFill>
                  <a:srgbClr val="000099"/>
                </a:solidFill>
                <a:latin typeface="Cambria" panose="02040503050406030204" pitchFamily="18" charset="0"/>
                <a:ea typeface="Cambria" panose="02040503050406030204" pitchFamily="18" charset="0"/>
              </a:rPr>
              <a:t>the lampstand</a:t>
            </a:r>
            <a:r>
              <a:rPr lang="en-US" dirty="0"/>
              <a:t>” and “</a:t>
            </a:r>
            <a:r>
              <a:rPr lang="en-US" i="1" dirty="0">
                <a:solidFill>
                  <a:srgbClr val="000099"/>
                </a:solidFill>
                <a:latin typeface="Cambria" panose="02040503050406030204" pitchFamily="18" charset="0"/>
                <a:ea typeface="Cambria" panose="02040503050406030204" pitchFamily="18" charset="0"/>
              </a:rPr>
              <a:t>the table</a:t>
            </a:r>
            <a:r>
              <a:rPr lang="en-US" dirty="0"/>
              <a:t>” on which the priests placed the “</a:t>
            </a:r>
            <a:r>
              <a:rPr lang="en-US" i="1" dirty="0">
                <a:solidFill>
                  <a:srgbClr val="000099"/>
                </a:solidFill>
                <a:latin typeface="Cambria" panose="02040503050406030204" pitchFamily="18" charset="0"/>
                <a:ea typeface="Cambria" panose="02040503050406030204" pitchFamily="18" charset="0"/>
              </a:rPr>
              <a:t>bread of the Presence</a:t>
            </a:r>
            <a:r>
              <a:rPr lang="en-US" dirty="0"/>
              <a:t>” could be found.</a:t>
            </a:r>
          </a:p>
          <a:p>
            <a:r>
              <a:rPr lang="en-US" dirty="0"/>
              <a:t>The “</a:t>
            </a:r>
            <a:r>
              <a:rPr lang="en-US" i="1" dirty="0">
                <a:solidFill>
                  <a:srgbClr val="000099"/>
                </a:solidFill>
                <a:latin typeface="Cambria" panose="02040503050406030204" pitchFamily="18" charset="0"/>
                <a:ea typeface="Cambria" panose="02040503050406030204" pitchFamily="18" charset="0"/>
              </a:rPr>
              <a:t>lampstand</a:t>
            </a:r>
            <a:r>
              <a:rPr lang="en-US" dirty="0"/>
              <a:t>” was made of pure gold, having six flowered branches extending from its sides, three to a side. </a:t>
            </a:r>
          </a:p>
          <a:p>
            <a:r>
              <a:rPr lang="en-US" dirty="0"/>
              <a:t>Seven lamps also were made to sit on the stand, and the stand was placed on the south side of the Holy Place (Exodus 25:31–40; 26:35). </a:t>
            </a:r>
          </a:p>
        </p:txBody>
      </p:sp>
      <p:sp>
        <p:nvSpPr>
          <p:cNvPr id="6" name="TextBox 5">
            <a:extLst>
              <a:ext uri="{FF2B5EF4-FFF2-40B4-BE49-F238E27FC236}">
                <a16:creationId xmlns:a16="http://schemas.microsoft.com/office/drawing/2014/main" id="{A48EED75-CAE2-4CE9-8DEF-CF77722B6015}"/>
              </a:ext>
            </a:extLst>
          </p:cNvPr>
          <p:cNvSpPr txBox="1"/>
          <p:nvPr/>
        </p:nvSpPr>
        <p:spPr>
          <a:xfrm>
            <a:off x="0" y="6488667"/>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Guthrie, George H. </a:t>
            </a:r>
            <a:r>
              <a:rPr lang="en-US" sz="1800" i="1" dirty="0"/>
              <a:t>Hebrews</a:t>
            </a:r>
            <a:r>
              <a:rPr lang="en-US" sz="1800" dirty="0"/>
              <a:t> (The NIV Application Commentary Book 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8135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125856</TotalTime>
  <Words>3766</Words>
  <Application>Microsoft Office PowerPoint</Application>
  <PresentationFormat>On-screen Show (4:3)</PresentationFormat>
  <Paragraphs>159</Paragraphs>
  <Slides>33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Bwhebb</vt:lpstr>
      <vt:lpstr>Calibri</vt:lpstr>
      <vt:lpstr>Cambria</vt:lpstr>
      <vt:lpstr>Candara</vt:lpstr>
      <vt:lpstr>1_Office Theme</vt:lpstr>
      <vt:lpstr>2_Office Theme</vt:lpstr>
      <vt:lpstr>PowerPoint Presentation</vt:lpstr>
      <vt:lpstr>Outline of Hebrews “Jesus is Better”</vt:lpstr>
      <vt:lpstr>Outline of Hebrews</vt:lpstr>
      <vt:lpstr>Outline of Hebrews</vt:lpstr>
      <vt:lpstr>Ministry Under the Old Covenant. (9:1-10)</vt:lpstr>
      <vt:lpstr>Ministry Under the Old Covenant. (9:1-10)</vt:lpstr>
      <vt:lpstr>Introduction</vt:lpstr>
      <vt:lpstr>1 Now even the first covenant had regulations for worship and an earthly place of holiness.</vt:lpstr>
      <vt:lpstr>2 For a tent was prepared, the first section, in which were the lampstand and the table and the bread of the Presence. It is called the Holy Place.</vt:lpstr>
      <vt:lpstr>The Lampstand in the Tabernacle</vt:lpstr>
      <vt:lpstr>2 For a tent was prepared, the first section, in which were the lampstand and the table and the bread of the Presence. It is called the Holy Place.</vt:lpstr>
      <vt:lpstr>The “Bread of the Presence” or “Showbread”</vt:lpstr>
      <vt:lpstr>The Jewish Tabernacle</vt:lpstr>
      <vt:lpstr>The Jewish Tabernacle</vt:lpstr>
      <vt:lpstr>3 Behind the second curtain was a second section called the Most Holy Place</vt:lpstr>
      <vt:lpstr>4 having the golden altar of incense and the ark of the covenant covered on all sides with gold, in which was a golden urn holding the manna, and Aaron's staff that budded, and the tablets of the covenant.</vt:lpstr>
      <vt:lpstr>4 having the golden altar of incense and the ark of the covenant covered on all sides with gold, in which was a golden urn holding the manna, and Aaron's staff that budded, and the tablets of the covenant.</vt:lpstr>
      <vt:lpstr>4 having the golden altar of incense and the ark of the covenant covered on all sides with gold, in which was a golden urn holding the manna, and Aaron's staff that budded, and the tablets of the covenant.</vt:lpstr>
      <vt:lpstr>The “Golden Censer”</vt:lpstr>
      <vt:lpstr>The “Alter of Incense”</vt:lpstr>
      <vt:lpstr>4 having the golden altar of incense and the ark of the covenant covered on all sides with gold, in which was a golden urn holding the manna, and Aaron's staff that budded, and the tablets of the covenant. </vt:lpstr>
      <vt:lpstr>5 Above it were the cherubim of glory overshadowing the mercy seat. Of these things we cannot now speak in detail.</vt:lpstr>
      <vt:lpstr>The “Ark of the Covenant”</vt:lpstr>
      <vt:lpstr>5 Above it were the cherubim of glory overshadowing the mercy seat. Of these things we cannot now speak in detail.</vt:lpstr>
      <vt:lpstr>6 These preparations having thus been made, the priests go regularly into the first section, performing their ritual duties…</vt:lpstr>
      <vt:lpstr>7 but into the second only the high priest goes, and he but once a year, and not without taking blood, which he offers for himself and for the unintentional sins of the people.</vt:lpstr>
      <vt:lpstr>7 but into the second only the high priest goes, and he but once a year, and not without taking blood, which he offers for himself and for the unintentional sins of the people.</vt:lpstr>
      <vt:lpstr>8 By this the Holy Spirit indicates that the way into the holy places is not yet opened as long as the first section [i.e., the tabernacle] is still standing</vt:lpstr>
      <vt:lpstr>8 By this the Holy Spirit indicates that the way into the holy places is not yet opened as long as the first section is still standing</vt:lpstr>
      <vt:lpstr>9 This is an illustration for the present time, indicating that the gifts and sacrifices being offered were not able to clear the conscience of the worshiper. (NIV)</vt:lpstr>
      <vt:lpstr>10 but deal only with food and drink and various washings, regulations for the body imposed until the time of reformation.</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1298</cp:revision>
  <cp:lastPrinted>2022-08-21T14:27:05Z</cp:lastPrinted>
  <dcterms:created xsi:type="dcterms:W3CDTF">2022-03-11T13:15:23Z</dcterms:created>
  <dcterms:modified xsi:type="dcterms:W3CDTF">2022-08-21T14:28:40Z</dcterms:modified>
</cp:coreProperties>
</file>