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233" r:id="rId3"/>
    <p:sldId id="6234" r:id="rId4"/>
    <p:sldId id="6235" r:id="rId5"/>
    <p:sldId id="6236" r:id="rId6"/>
    <p:sldId id="6239" r:id="rId7"/>
    <p:sldId id="6240" r:id="rId8"/>
    <p:sldId id="6259" r:id="rId9"/>
    <p:sldId id="6262" r:id="rId10"/>
    <p:sldId id="6260" r:id="rId11"/>
    <p:sldId id="6263" r:id="rId12"/>
    <p:sldId id="6242" r:id="rId13"/>
    <p:sldId id="6248" r:id="rId14"/>
    <p:sldId id="6252" r:id="rId15"/>
    <p:sldId id="6272" r:id="rId16"/>
    <p:sldId id="6276" r:id="rId17"/>
    <p:sldId id="6271" r:id="rId18"/>
    <p:sldId id="6277" r:id="rId19"/>
    <p:sldId id="6247" r:id="rId20"/>
    <p:sldId id="6254" r:id="rId21"/>
    <p:sldId id="6255" r:id="rId22"/>
    <p:sldId id="6273" r:id="rId23"/>
    <p:sldId id="6256" r:id="rId24"/>
    <p:sldId id="6274" r:id="rId25"/>
    <p:sldId id="6275" r:id="rId26"/>
    <p:sldId id="6265" r:id="rId27"/>
    <p:sldId id="6266" r:id="rId28"/>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8/27/2022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8/27/2022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8/27/2022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8/27/2022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8/27/2022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8/27/2022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4878280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42850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entered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for all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into the holy places, not by means of the blood of goats and calves but by means of his own blood, thus securing an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eternal redemption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58012"/>
            <a:ext cx="8704460" cy="4930655"/>
          </a:xfrm>
        </p:spPr>
        <p:txBody>
          <a:bodyPr>
            <a:normAutofit fontScale="92500" lnSpcReduction="20000"/>
          </a:bodyPr>
          <a:lstStyle/>
          <a:p>
            <a:r>
              <a:rPr lang="en-US" dirty="0"/>
              <a:t>Christ’s ministry surpasses that of OT high priests with respect to its </a:t>
            </a:r>
            <a:r>
              <a:rPr lang="en-US" b="1" i="1" dirty="0"/>
              <a:t>result</a:t>
            </a:r>
            <a:r>
              <a:rPr lang="en-US" dirty="0"/>
              <a:t> as well: it secured “</a:t>
            </a:r>
            <a:r>
              <a:rPr lang="en-US" i="1" dirty="0">
                <a:solidFill>
                  <a:srgbClr val="000099"/>
                </a:solidFill>
                <a:latin typeface="Cambria" panose="02040503050406030204" pitchFamily="18" charset="0"/>
                <a:ea typeface="Cambria" panose="02040503050406030204" pitchFamily="18" charset="0"/>
              </a:rPr>
              <a:t>eternal redemption.</a:t>
            </a:r>
            <a:r>
              <a:rPr lang="en-US" dirty="0"/>
              <a:t>” </a:t>
            </a:r>
          </a:p>
          <a:p>
            <a:r>
              <a:rPr lang="en-US" dirty="0"/>
              <a:t>Both “</a:t>
            </a:r>
            <a:r>
              <a:rPr lang="en-US" i="1" dirty="0">
                <a:solidFill>
                  <a:srgbClr val="000099"/>
                </a:solidFill>
                <a:latin typeface="Cambria" panose="02040503050406030204" pitchFamily="18" charset="0"/>
                <a:ea typeface="Cambria" panose="02040503050406030204" pitchFamily="18" charset="0"/>
              </a:rPr>
              <a:t>eternal</a:t>
            </a:r>
            <a:r>
              <a:rPr lang="en-US" dirty="0"/>
              <a:t>” and “</a:t>
            </a:r>
            <a:r>
              <a:rPr lang="en-US" i="1" dirty="0">
                <a:solidFill>
                  <a:srgbClr val="000099"/>
                </a:solidFill>
                <a:latin typeface="Cambria" panose="02040503050406030204" pitchFamily="18" charset="0"/>
                <a:ea typeface="Cambria" panose="02040503050406030204" pitchFamily="18" charset="0"/>
              </a:rPr>
              <a:t>redemption</a:t>
            </a:r>
            <a:r>
              <a:rPr lang="en-US" dirty="0"/>
              <a:t>” set Christ’s ministry apart from that of OT high priests.</a:t>
            </a:r>
          </a:p>
          <a:p>
            <a:r>
              <a:rPr lang="en-US" dirty="0"/>
              <a:t>Since his “</a:t>
            </a:r>
            <a:r>
              <a:rPr lang="en-US" i="1" dirty="0">
                <a:solidFill>
                  <a:srgbClr val="000099"/>
                </a:solidFill>
                <a:latin typeface="Cambria" panose="02040503050406030204" pitchFamily="18" charset="0"/>
                <a:ea typeface="Cambria" panose="02040503050406030204" pitchFamily="18" charset="0"/>
              </a:rPr>
              <a:t>once for all</a:t>
            </a:r>
            <a:r>
              <a:rPr lang="en-US" dirty="0"/>
              <a:t>” sacrifice </a:t>
            </a:r>
            <a:r>
              <a:rPr lang="en-US" b="1" i="1" dirty="0"/>
              <a:t>completely</a:t>
            </a:r>
            <a:r>
              <a:rPr lang="en-US" dirty="0"/>
              <a:t> cleanses consciences, its purifying effectiveness is “</a:t>
            </a:r>
            <a:r>
              <a:rPr lang="en-US" i="1" dirty="0">
                <a:solidFill>
                  <a:srgbClr val="000099"/>
                </a:solidFill>
                <a:latin typeface="Cambria" panose="02040503050406030204" pitchFamily="18" charset="0"/>
                <a:ea typeface="Cambria" panose="02040503050406030204" pitchFamily="18" charset="0"/>
              </a:rPr>
              <a:t>eternal</a:t>
            </a:r>
            <a:r>
              <a:rPr lang="en-US" dirty="0"/>
              <a:t>” (Heb. 10: 3, 10-12).</a:t>
            </a:r>
          </a:p>
          <a:p>
            <a:r>
              <a:rPr lang="en-US" dirty="0"/>
              <a:t>“</a:t>
            </a:r>
            <a:r>
              <a:rPr lang="en-US" i="1" dirty="0">
                <a:solidFill>
                  <a:srgbClr val="000099"/>
                </a:solidFill>
                <a:latin typeface="Cambria" panose="02040503050406030204" pitchFamily="18" charset="0"/>
                <a:ea typeface="Cambria" panose="02040503050406030204" pitchFamily="18" charset="0"/>
              </a:rPr>
              <a:t>Redemption</a:t>
            </a:r>
            <a:r>
              <a:rPr lang="en-US" dirty="0"/>
              <a:t>” includes both forgiveness of sins and deliverance from sin’s penalty, death.</a:t>
            </a:r>
          </a:p>
          <a:p>
            <a:r>
              <a:rPr lang="en-US" dirty="0"/>
              <a:t>Redemption further includes liberation from enslavement (Luke 1: 68-71; 2:38; 24:21; Titus 2:14; 1 Pet 1:18).</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204-206)</a:t>
            </a:r>
          </a:p>
        </p:txBody>
      </p:sp>
    </p:spTree>
    <p:extLst>
      <p:ext uri="{BB962C8B-B14F-4D97-AF65-F5344CB8AC3E}">
        <p14:creationId xmlns:p14="http://schemas.microsoft.com/office/powerpoint/2010/main" val="28179830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37748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entered once for all into the holy places, not by means of the blood of goats and calves but by means of his own blood, thus securing an eternal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redemption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99145"/>
            <a:ext cx="8704460" cy="4989522"/>
          </a:xfrm>
        </p:spPr>
        <p:txBody>
          <a:bodyPr>
            <a:normAutofit/>
          </a:bodyPr>
          <a:lstStyle/>
          <a:p>
            <a:r>
              <a:rPr lang="en-US" dirty="0"/>
              <a:t>The term </a:t>
            </a:r>
            <a:r>
              <a:rPr lang="en-US" b="1" i="1" dirty="0"/>
              <a:t>redemption</a:t>
            </a:r>
            <a:r>
              <a:rPr lang="en-US" dirty="0"/>
              <a:t> does not resonate much with people in our day. </a:t>
            </a:r>
          </a:p>
          <a:p>
            <a:r>
              <a:rPr lang="en-US" dirty="0"/>
              <a:t>We don’t use terms like </a:t>
            </a:r>
            <a:r>
              <a:rPr lang="en-US" i="1" dirty="0"/>
              <a:t>redeem</a:t>
            </a:r>
            <a:r>
              <a:rPr lang="en-US" dirty="0"/>
              <a:t> and </a:t>
            </a:r>
            <a:r>
              <a:rPr lang="en-US" i="1" dirty="0"/>
              <a:t>redemption</a:t>
            </a:r>
            <a:r>
              <a:rPr lang="en-US" dirty="0"/>
              <a:t> very much. </a:t>
            </a:r>
          </a:p>
          <a:p>
            <a:r>
              <a:rPr lang="en-US" dirty="0"/>
              <a:t>You might redeem something from a pawn shop or redeem something with a coupon, but that’s about it. </a:t>
            </a:r>
          </a:p>
          <a:p>
            <a:r>
              <a:rPr lang="en-US" dirty="0"/>
              <a:t>In the first century, “redemption” was a commonly used term. </a:t>
            </a:r>
          </a:p>
          <a:p>
            <a:r>
              <a:rPr lang="en-US" dirty="0"/>
              <a:t>It was used in slave transactions, for example.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05707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30540"/>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entered once for all into the holy places, not by means of the blood of goats and calves but by means of his own blood, thus securing an eternal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redemption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46387"/>
            <a:ext cx="8704460" cy="4742280"/>
          </a:xfrm>
        </p:spPr>
        <p:txBody>
          <a:bodyPr>
            <a:normAutofit fontScale="92500" lnSpcReduction="20000"/>
          </a:bodyPr>
          <a:lstStyle/>
          <a:p>
            <a:r>
              <a:rPr lang="en-US" dirty="0"/>
              <a:t>In the first century, sometimes people became slaves because of overpowering military force but sometimes simply because they didn’t have didn’t have bankruptcy laws. </a:t>
            </a:r>
          </a:p>
          <a:p>
            <a:r>
              <a:rPr lang="en-US" dirty="0"/>
              <a:t>If you went into debt to a point where you could no longer make your payments, what you did was you sold yourself or your family into slavery. That was the honorable thing to do. You didn’t have any choice because there were no bankruptcy laws.</a:t>
            </a:r>
          </a:p>
          <a:p>
            <a:r>
              <a:rPr lang="en-US" dirty="0"/>
              <a:t>Then if you had a rich relative who lived nearby who heard about your plight and had a little bit of extra cash, he might come and “redeem” you.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5914715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36963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entered once for all into the holy places, not by means of the blood of goats and calves but by means of his own blood, thus securing an eternal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redemption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99145"/>
            <a:ext cx="8704460" cy="4989521"/>
          </a:xfrm>
        </p:spPr>
        <p:txBody>
          <a:bodyPr>
            <a:normAutofit fontScale="85000" lnSpcReduction="20000"/>
          </a:bodyPr>
          <a:lstStyle/>
          <a:p>
            <a:r>
              <a:rPr lang="en-US" dirty="0"/>
              <a:t>Likewise, in the Old Testament, slaves could be redeemed. </a:t>
            </a:r>
          </a:p>
          <a:p>
            <a:r>
              <a:rPr lang="en-US" dirty="0"/>
              <a:t>Then, of course, every Jewish firstborn male had to be redeemed by the payment of a tax. </a:t>
            </a:r>
          </a:p>
          <a:p>
            <a:r>
              <a:rPr lang="en-US" dirty="0"/>
              <a:t>So the firstborn, who hadn’t been killed at the initial Passover, now was still under the curse, as it were, but was redeemed by the payment of money. He was bought back, released, freed from death or freed from slavery.</a:t>
            </a:r>
          </a:p>
          <a:p>
            <a:r>
              <a:rPr lang="en-US" dirty="0"/>
              <a:t>So “</a:t>
            </a:r>
            <a:r>
              <a:rPr lang="en-US" i="1" dirty="0">
                <a:solidFill>
                  <a:srgbClr val="000099"/>
                </a:solidFill>
                <a:latin typeface="Cambria" panose="02040503050406030204" pitchFamily="18" charset="0"/>
                <a:ea typeface="Cambria" panose="02040503050406030204" pitchFamily="18" charset="0"/>
              </a:rPr>
              <a:t>redemption</a:t>
            </a:r>
            <a:r>
              <a:rPr lang="en-US" dirty="0"/>
              <a:t>” language was everywhere in the first century. </a:t>
            </a:r>
          </a:p>
          <a:p>
            <a:r>
              <a:rPr lang="en-US" dirty="0"/>
              <a:t>As a result, the idea of “</a:t>
            </a:r>
            <a:r>
              <a:rPr lang="en-US" i="1" dirty="0">
                <a:solidFill>
                  <a:srgbClr val="000099"/>
                </a:solidFill>
                <a:latin typeface="Cambria" panose="02040503050406030204" pitchFamily="18" charset="0"/>
                <a:ea typeface="Cambria" panose="02040503050406030204" pitchFamily="18" charset="0"/>
              </a:rPr>
              <a:t>redemption</a:t>
            </a:r>
            <a:r>
              <a:rPr lang="en-US" dirty="0"/>
              <a:t>” wasn’t just “God talk” like it is in our day. It was </a:t>
            </a:r>
            <a:r>
              <a:rPr lang="en-US" b="1" i="1" dirty="0"/>
              <a:t>everyday</a:t>
            </a:r>
            <a:r>
              <a:rPr lang="en-US" dirty="0"/>
              <a:t> talk. </a:t>
            </a:r>
          </a:p>
          <a:p>
            <a:r>
              <a:rPr lang="en-US" dirty="0"/>
              <a:t>It was very powerful and it would resonate with people right away.</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7299994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3520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the blood of goats and bulls, and the sprinkling of defiled persons with the ashes of a heifer, sanctify for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purification of the flesh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how much more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 the blood of Christ, who through the eternal Spirit offered himself without blemish to God, purify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our conscience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from dead works to serve the living God.</a:t>
            </a:r>
            <a:endPar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672559"/>
            <a:ext cx="8704460" cy="3816107"/>
          </a:xfrm>
        </p:spPr>
        <p:txBody>
          <a:bodyPr>
            <a:normAutofit fontScale="92500" lnSpcReduction="20000"/>
          </a:bodyPr>
          <a:lstStyle/>
          <a:p>
            <a:r>
              <a:rPr lang="en-US" dirty="0"/>
              <a:t>That brings us to verses 13–14 where we see how Christ secured the ability of those living in the new covenant to </a:t>
            </a:r>
            <a:r>
              <a:rPr lang="en-US" b="1" i="1" dirty="0"/>
              <a:t>approach</a:t>
            </a:r>
            <a:r>
              <a:rPr lang="en-US" dirty="0"/>
              <a:t> and serve the living God with a clear conscience.</a:t>
            </a:r>
          </a:p>
          <a:p>
            <a:r>
              <a:rPr lang="en-US" dirty="0"/>
              <a:t>The author begins with another “lesser-to-greater” argument (cf. Heb 2:2-4). </a:t>
            </a:r>
          </a:p>
          <a:p>
            <a:r>
              <a:rPr lang="en-US" dirty="0"/>
              <a:t>If slain animals’ blood and ashes effected ceremonial “</a:t>
            </a:r>
            <a:r>
              <a:rPr lang="en-US" i="1" dirty="0">
                <a:solidFill>
                  <a:srgbClr val="000099"/>
                </a:solidFill>
                <a:latin typeface="Cambria" panose="02040503050406030204" pitchFamily="18" charset="0"/>
                <a:ea typeface="Cambria" panose="02040503050406030204" pitchFamily="18" charset="0"/>
              </a:rPr>
              <a:t>purification of the flesh </a:t>
            </a:r>
            <a:r>
              <a:rPr lang="en-US" b="1" i="1" dirty="0">
                <a:solidFill>
                  <a:srgbClr val="000099"/>
                </a:solidFill>
                <a:latin typeface="Cambria" panose="02040503050406030204" pitchFamily="18" charset="0"/>
                <a:ea typeface="Cambria" panose="02040503050406030204" pitchFamily="18" charset="0"/>
              </a:rPr>
              <a:t>how much more </a:t>
            </a:r>
            <a:r>
              <a:rPr lang="en-US" dirty="0"/>
              <a:t>”, effective is Christ’s blood for purifying “</a:t>
            </a:r>
            <a:r>
              <a:rPr lang="en-US" i="1" dirty="0">
                <a:solidFill>
                  <a:srgbClr val="000099"/>
                </a:solidFill>
                <a:latin typeface="Cambria" panose="02040503050406030204" pitchFamily="18" charset="0"/>
                <a:ea typeface="Cambria" panose="02040503050406030204" pitchFamily="18" charset="0"/>
              </a:rPr>
              <a:t>our conscience</a:t>
            </a:r>
            <a:r>
              <a:rPr lang="en-US" dirty="0"/>
              <a:t>”, qualifying us to serve in God’s presence!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207-208)</a:t>
            </a:r>
          </a:p>
        </p:txBody>
      </p:sp>
    </p:spTree>
    <p:extLst>
      <p:ext uri="{BB962C8B-B14F-4D97-AF65-F5344CB8AC3E}">
        <p14:creationId xmlns:p14="http://schemas.microsoft.com/office/powerpoint/2010/main" val="4473797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3520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blood of goats and bulls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sprinkling</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defiled persons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 the ashes of a heifer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sanctify for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purification of the flesh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more will the blood of Christ, who through the eternal Spirit offered himself without blemish to God, purify our conscience from dead works to serve the living God.</a:t>
            </a:r>
            <a:endPar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672559"/>
            <a:ext cx="8704460" cy="3816107"/>
          </a:xfrm>
        </p:spPr>
        <p:txBody>
          <a:bodyPr>
            <a:normAutofit lnSpcReduction="10000"/>
          </a:bodyPr>
          <a:lstStyle/>
          <a:p>
            <a:r>
              <a:rPr lang="en-US" dirty="0"/>
              <a:t>In addition to the shedding of “</a:t>
            </a:r>
            <a:r>
              <a:rPr lang="en-US" i="1" dirty="0">
                <a:solidFill>
                  <a:srgbClr val="000099"/>
                </a:solidFill>
                <a:latin typeface="Cambria" panose="02040503050406030204" pitchFamily="18" charset="0"/>
                <a:ea typeface="Cambria" panose="02040503050406030204" pitchFamily="18" charset="0"/>
              </a:rPr>
              <a:t>the blood of goats and bulls</a:t>
            </a:r>
            <a:r>
              <a:rPr lang="en-US" dirty="0"/>
              <a:t>” for regular sin offerings (Leviticus 4) and the once-a-year offering on the Day of Atonement (Leviticus 16), our the author mentions a purification ceremony involving “</a:t>
            </a:r>
            <a:r>
              <a:rPr lang="en-US" i="1" dirty="0">
                <a:solidFill>
                  <a:srgbClr val="000099"/>
                </a:solidFill>
                <a:latin typeface="Cambria" panose="02040503050406030204" pitchFamily="18" charset="0"/>
                <a:ea typeface="Cambria" panose="02040503050406030204" pitchFamily="18" charset="0"/>
              </a:rPr>
              <a:t>sprinkling…</a:t>
            </a:r>
            <a:r>
              <a:rPr lang="en-US" dirty="0"/>
              <a:t> </a:t>
            </a:r>
            <a:r>
              <a:rPr lang="en-US" i="1" dirty="0">
                <a:solidFill>
                  <a:srgbClr val="000099"/>
                </a:solidFill>
                <a:latin typeface="Cambria" panose="02040503050406030204" pitchFamily="18" charset="0"/>
                <a:ea typeface="Cambria" panose="02040503050406030204" pitchFamily="18" charset="0"/>
              </a:rPr>
              <a:t>with the ashes of a heifer</a:t>
            </a:r>
            <a:r>
              <a:rPr lang="en-US" dirty="0"/>
              <a:t>”. </a:t>
            </a:r>
          </a:p>
          <a:p>
            <a:r>
              <a:rPr lang="en-US" dirty="0"/>
              <a:t>This is a rite that was done in the OT to cleanse those who had been ceremonially defiled by contact with a human corpse (Numbers 19).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207-208)</a:t>
            </a:r>
          </a:p>
        </p:txBody>
      </p:sp>
    </p:spTree>
    <p:extLst>
      <p:ext uri="{BB962C8B-B14F-4D97-AF65-F5344CB8AC3E}">
        <p14:creationId xmlns:p14="http://schemas.microsoft.com/office/powerpoint/2010/main" val="80727797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3127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blood of goats and bulls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 sprinkling of defiled persons with the ashes of a heifer, sanctify for the purification of the flesh</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 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more will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blood of Christ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 who through the eternal Spirit offered himself without blemish to God, purify our conscience from dead works to serve the living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629391"/>
            <a:ext cx="8704460" cy="3859275"/>
          </a:xfrm>
        </p:spPr>
        <p:txBody>
          <a:bodyPr>
            <a:normAutofit/>
          </a:bodyPr>
          <a:lstStyle/>
          <a:p>
            <a:r>
              <a:rPr lang="en-US" dirty="0"/>
              <a:t>We need to stop and talk for a minute about what the NT means in a passage like this one when it talks about the “</a:t>
            </a:r>
            <a:r>
              <a:rPr lang="en-US" b="1" i="1" dirty="0">
                <a:solidFill>
                  <a:srgbClr val="000099"/>
                </a:solidFill>
                <a:latin typeface="Cambria" panose="02040503050406030204" pitchFamily="18" charset="0"/>
                <a:ea typeface="Cambria" panose="02040503050406030204" pitchFamily="18" charset="0"/>
              </a:rPr>
              <a:t>blood</a:t>
            </a:r>
            <a:r>
              <a:rPr lang="en-US" i="1" dirty="0">
                <a:solidFill>
                  <a:srgbClr val="000099"/>
                </a:solidFill>
                <a:latin typeface="Cambria" panose="02040503050406030204" pitchFamily="18" charset="0"/>
                <a:ea typeface="Cambria" panose="02040503050406030204" pitchFamily="18" charset="0"/>
              </a:rPr>
              <a:t> of goats and bulls</a:t>
            </a:r>
            <a:r>
              <a:rPr lang="en-US" dirty="0"/>
              <a:t>” or the “</a:t>
            </a:r>
            <a:r>
              <a:rPr lang="en-US" b="1" i="1" dirty="0">
                <a:solidFill>
                  <a:srgbClr val="000099"/>
                </a:solidFill>
                <a:latin typeface="Cambria" panose="02040503050406030204" pitchFamily="18" charset="0"/>
                <a:ea typeface="Cambria" panose="02040503050406030204" pitchFamily="18" charset="0"/>
              </a:rPr>
              <a:t>blood</a:t>
            </a:r>
            <a:r>
              <a:rPr lang="en-US" i="1" dirty="0">
                <a:solidFill>
                  <a:srgbClr val="000099"/>
                </a:solidFill>
                <a:latin typeface="Cambria" panose="02040503050406030204" pitchFamily="18" charset="0"/>
                <a:ea typeface="Cambria" panose="02040503050406030204" pitchFamily="18" charset="0"/>
              </a:rPr>
              <a:t> of Christ.</a:t>
            </a:r>
            <a:r>
              <a:rPr lang="en-US" dirty="0"/>
              <a:t>”</a:t>
            </a:r>
          </a:p>
          <a:p>
            <a:r>
              <a:rPr lang="en-US" dirty="0"/>
              <a:t>“</a:t>
            </a:r>
            <a:r>
              <a:rPr lang="en-US" i="1" dirty="0">
                <a:solidFill>
                  <a:srgbClr val="000099"/>
                </a:solidFill>
                <a:latin typeface="Cambria" panose="02040503050406030204" pitchFamily="18" charset="0"/>
                <a:ea typeface="Cambria" panose="02040503050406030204" pitchFamily="18" charset="0"/>
              </a:rPr>
              <a:t>Blood</a:t>
            </a:r>
            <a:r>
              <a:rPr lang="en-US" dirty="0"/>
              <a:t>” in the New Testament, when it is not referring to the fluid itself, means “death, violently and sacrificially occurring”, or “life violently and sacrificially ended”.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1006358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3127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blood of goats and bulls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 sprinkling of defiled persons with the ashes of a heifer, sanctify for the purification of the flesh</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 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more will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blood of Christ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 who through the eternal Spirit offered himself without blemish to God, purify our conscience from dead works to serve the living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656862"/>
            <a:ext cx="8704460" cy="3831804"/>
          </a:xfrm>
        </p:spPr>
        <p:txBody>
          <a:bodyPr>
            <a:normAutofit fontScale="92500" lnSpcReduction="20000"/>
          </a:bodyPr>
          <a:lstStyle/>
          <a:p>
            <a:r>
              <a:rPr lang="en-US" dirty="0"/>
              <a:t>So we’re not to think that “</a:t>
            </a:r>
            <a:r>
              <a:rPr lang="en-US" i="1" dirty="0">
                <a:solidFill>
                  <a:srgbClr val="000099"/>
                </a:solidFill>
                <a:latin typeface="Cambria" panose="02040503050406030204" pitchFamily="18" charset="0"/>
                <a:ea typeface="Cambria" panose="02040503050406030204" pitchFamily="18" charset="0"/>
              </a:rPr>
              <a:t>blood</a:t>
            </a:r>
            <a:r>
              <a:rPr lang="en-US" dirty="0"/>
              <a:t>” here is something </a:t>
            </a:r>
            <a:r>
              <a:rPr lang="en-US" b="1" i="1" dirty="0"/>
              <a:t>mystical</a:t>
            </a:r>
            <a:r>
              <a:rPr lang="en-US" dirty="0"/>
              <a:t>. </a:t>
            </a:r>
          </a:p>
          <a:p>
            <a:r>
              <a:rPr lang="en-US" dirty="0"/>
              <a:t>There are people who try to take it this way and actually imagine that Christ somehow, after he died on the cross, scooped up some of the blood that was at the bottom of the cross and offered it before God as a tangible offering in a kind of semi-physical heaven. </a:t>
            </a:r>
          </a:p>
          <a:p>
            <a:r>
              <a:rPr lang="en-US" dirty="0"/>
              <a:t>That, of course, is missing the point of what these passages are actually saying.</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6327908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49203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if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blood of goats and bulls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 sprinkling of defiled persons with the ashes of a heifer, sanctify for the purification of the flesh</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 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more will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blood of Christ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 who through the eternal Spirit offered himself without blemish to God, purify our conscience from dead works to serve the living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727502"/>
            <a:ext cx="8704460" cy="3761164"/>
          </a:xfrm>
        </p:spPr>
        <p:txBody>
          <a:bodyPr>
            <a:normAutofit fontScale="85000" lnSpcReduction="20000"/>
          </a:bodyPr>
          <a:lstStyle/>
          <a:p>
            <a:r>
              <a:rPr lang="en-US" dirty="0"/>
              <a:t>In Paul writings, for example, </a:t>
            </a:r>
            <a:r>
              <a:rPr lang="en-US" b="1" i="1" dirty="0"/>
              <a:t>everything</a:t>
            </a:r>
            <a:r>
              <a:rPr lang="en-US" dirty="0"/>
              <a:t> we are told that the </a:t>
            </a:r>
            <a:r>
              <a:rPr lang="en-US" b="1" i="1" dirty="0"/>
              <a:t>blood</a:t>
            </a:r>
            <a:r>
              <a:rPr lang="en-US" dirty="0"/>
              <a:t> accomplishes, we are </a:t>
            </a:r>
            <a:r>
              <a:rPr lang="en-US" b="1" i="1" dirty="0"/>
              <a:t>elsewhere</a:t>
            </a:r>
            <a:r>
              <a:rPr lang="en-US" dirty="0"/>
              <a:t> told that </a:t>
            </a:r>
            <a:r>
              <a:rPr lang="en-US" b="1" i="1" dirty="0"/>
              <a:t>Christ’s death</a:t>
            </a:r>
            <a:r>
              <a:rPr lang="en-US" dirty="0"/>
              <a:t> or </a:t>
            </a:r>
            <a:r>
              <a:rPr lang="en-US" b="1" i="1" dirty="0"/>
              <a:t>the cross</a:t>
            </a:r>
            <a:r>
              <a:rPr lang="en-US" dirty="0"/>
              <a:t> accomplishes. </a:t>
            </a:r>
          </a:p>
          <a:p>
            <a:r>
              <a:rPr lang="en-US" dirty="0"/>
              <a:t>So, for example, if we’re </a:t>
            </a:r>
            <a:r>
              <a:rPr lang="en-US" b="1" i="1" dirty="0"/>
              <a:t>reconciled</a:t>
            </a:r>
            <a:r>
              <a:rPr lang="en-US" dirty="0"/>
              <a:t> by the </a:t>
            </a:r>
            <a:r>
              <a:rPr lang="en-US" b="1" i="1" dirty="0"/>
              <a:t>blood</a:t>
            </a:r>
            <a:r>
              <a:rPr lang="en-US" dirty="0"/>
              <a:t> of Christ (Col 1:20), we’re reconciled by the </a:t>
            </a:r>
            <a:r>
              <a:rPr lang="en-US" b="1" i="1" dirty="0"/>
              <a:t>death</a:t>
            </a:r>
            <a:r>
              <a:rPr lang="en-US" dirty="0"/>
              <a:t> of Christ (Rom 5:10) or the </a:t>
            </a:r>
            <a:r>
              <a:rPr lang="en-US" b="1" i="1" dirty="0"/>
              <a:t>cross</a:t>
            </a:r>
            <a:r>
              <a:rPr lang="en-US" dirty="0"/>
              <a:t> of Christ (Eph 2:16). </a:t>
            </a:r>
          </a:p>
          <a:p>
            <a:r>
              <a:rPr lang="en-US" dirty="0"/>
              <a:t>What the blood signifies is life, but not </a:t>
            </a:r>
            <a:r>
              <a:rPr lang="en-US" b="1" i="1" dirty="0"/>
              <a:t>just</a:t>
            </a:r>
            <a:r>
              <a:rPr lang="en-US" dirty="0"/>
              <a:t> life – life violently and sacrificially ended. It’s a sacrifice. </a:t>
            </a:r>
          </a:p>
          <a:p>
            <a:r>
              <a:rPr lang="en-US" dirty="0"/>
              <a:t>So, it’s not the composition of the fluid that is the crucial thing; it’s the sacrificial loss of this life, the life of the Son of God. That’s the crucial thing.</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5255375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6193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more will the blood of Christ, who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the eternal Spirit offered himself without blemish to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purify our conscience from dead works to serve the living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69933"/>
            <a:ext cx="8704460" cy="4718734"/>
          </a:xfrm>
        </p:spPr>
        <p:txBody>
          <a:bodyPr>
            <a:normAutofit lnSpcReduction="10000"/>
          </a:bodyPr>
          <a:lstStyle/>
          <a:p>
            <a:r>
              <a:rPr lang="en-US" dirty="0"/>
              <a:t>There have been many attempts to explain this expression, “</a:t>
            </a:r>
            <a:r>
              <a:rPr lang="en-US" i="1" dirty="0">
                <a:solidFill>
                  <a:srgbClr val="000099"/>
                </a:solidFill>
                <a:latin typeface="Cambria" panose="02040503050406030204" pitchFamily="18" charset="0"/>
                <a:ea typeface="Cambria" panose="02040503050406030204" pitchFamily="18" charset="0"/>
              </a:rPr>
              <a:t>who </a:t>
            </a:r>
            <a:r>
              <a:rPr lang="en-US" b="1" i="1" dirty="0">
                <a:solidFill>
                  <a:srgbClr val="000099"/>
                </a:solidFill>
                <a:latin typeface="Cambria" panose="02040503050406030204" pitchFamily="18" charset="0"/>
                <a:ea typeface="Cambria" panose="02040503050406030204" pitchFamily="18" charset="0"/>
              </a:rPr>
              <a:t>through the eternal Spirit </a:t>
            </a:r>
            <a:r>
              <a:rPr lang="en-US" i="1" dirty="0">
                <a:solidFill>
                  <a:srgbClr val="000099"/>
                </a:solidFill>
                <a:latin typeface="Cambria" panose="02040503050406030204" pitchFamily="18" charset="0"/>
                <a:ea typeface="Cambria" panose="02040503050406030204" pitchFamily="18" charset="0"/>
              </a:rPr>
              <a:t>offered himself without blemish to God</a:t>
            </a:r>
            <a:r>
              <a:rPr lang="en-US" dirty="0"/>
              <a:t>,” but I will tell you the one that makes the most sense to me. </a:t>
            </a:r>
          </a:p>
          <a:p>
            <a:r>
              <a:rPr lang="en-US" dirty="0"/>
              <a:t>The animals that were offered year after year had no will, no </a:t>
            </a:r>
            <a:r>
              <a:rPr lang="en-US" i="1" dirty="0">
                <a:solidFill>
                  <a:srgbClr val="000099"/>
                </a:solidFill>
                <a:latin typeface="Cambria" panose="02040503050406030204" pitchFamily="18" charset="0"/>
                <a:ea typeface="Cambria" panose="02040503050406030204" pitchFamily="18" charset="0"/>
              </a:rPr>
              <a:t>Spirit</a:t>
            </a:r>
            <a:r>
              <a:rPr lang="en-US" dirty="0"/>
              <a:t>, no internal being of their own. There was no goat that said, “Here, slaughter me; I’ll bear your sins.” </a:t>
            </a:r>
          </a:p>
          <a:p>
            <a:r>
              <a:rPr lang="en-US" dirty="0"/>
              <a:t>The priest took him by the scruff of the neck and slit his throat.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0313536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41521967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55408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more will the blood of Christ, who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the eternal Spirit offered himself without blemish to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purify our conscience from dead works to serve the living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85631"/>
            <a:ext cx="8704460" cy="4703035"/>
          </a:xfrm>
        </p:spPr>
        <p:txBody>
          <a:bodyPr>
            <a:normAutofit fontScale="92500" lnSpcReduction="20000"/>
          </a:bodyPr>
          <a:lstStyle/>
          <a:p>
            <a:r>
              <a:rPr lang="en-US" dirty="0"/>
              <a:t>Passover was a bloody mess. Even on the Day of Atonement, with only two animals and another one that was released – it was not a pretty sight. </a:t>
            </a:r>
          </a:p>
          <a:p>
            <a:r>
              <a:rPr lang="en-US" dirty="0"/>
              <a:t>It wasn’t for the squeamish. On a big Passover, you could slaughter thousands and thousands of animals, slitting this throat that throat, the whole courtyard sopping red with muddy red blood. </a:t>
            </a:r>
          </a:p>
          <a:p>
            <a:r>
              <a:rPr lang="en-US" dirty="0"/>
              <a:t>And not one animal had volunteered – the animal’s lives were taken without any consent from the animal. </a:t>
            </a:r>
          </a:p>
          <a:p>
            <a:r>
              <a:rPr lang="en-US" dirty="0"/>
              <a:t>Christ, on the other hand, </a:t>
            </a:r>
            <a:r>
              <a:rPr lang="en-US" b="1" i="1" dirty="0"/>
              <a:t>freely gave</a:t>
            </a:r>
            <a:r>
              <a:rPr lang="en-US" dirty="0"/>
              <a:t> up his life for us – no one took it from him (John 10:17)</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12992382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61295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more will the blood of Christ, who through the eternal Spirit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offered himself without blemish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God, purify our conscience from dead works to serve the living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38537"/>
            <a:ext cx="8704460" cy="4750130"/>
          </a:xfrm>
        </p:spPr>
        <p:txBody>
          <a:bodyPr>
            <a:normAutofit lnSpcReduction="10000"/>
          </a:bodyPr>
          <a:lstStyle/>
          <a:p>
            <a:r>
              <a:rPr lang="en-US" dirty="0"/>
              <a:t>All the sacrificial animals offered in the OT were to be physically “</a:t>
            </a:r>
            <a:r>
              <a:rPr lang="en-US" i="1" dirty="0">
                <a:solidFill>
                  <a:srgbClr val="000099"/>
                </a:solidFill>
                <a:latin typeface="Cambria" panose="02040503050406030204" pitchFamily="18" charset="0"/>
                <a:ea typeface="Cambria" panose="02040503050406030204" pitchFamily="18" charset="0"/>
              </a:rPr>
              <a:t>without blemish</a:t>
            </a:r>
            <a:r>
              <a:rPr lang="en-US" dirty="0"/>
              <a:t>” (Lev. 4: 3, 23, 28, 32; Num. 19: 2). </a:t>
            </a:r>
          </a:p>
          <a:p>
            <a:r>
              <a:rPr lang="en-US" dirty="0"/>
              <a:t>Here we see that Christ “</a:t>
            </a:r>
            <a:r>
              <a:rPr lang="en-US" i="1" dirty="0">
                <a:solidFill>
                  <a:srgbClr val="000099"/>
                </a:solidFill>
                <a:latin typeface="Cambria" panose="02040503050406030204" pitchFamily="18" charset="0"/>
                <a:ea typeface="Cambria" panose="02040503050406030204" pitchFamily="18" charset="0"/>
              </a:rPr>
              <a:t>offered himself </a:t>
            </a:r>
            <a:r>
              <a:rPr lang="en-US" dirty="0"/>
              <a:t>” as one, not merely without any </a:t>
            </a:r>
            <a:r>
              <a:rPr lang="en-US" b="1" i="1" dirty="0"/>
              <a:t>physical</a:t>
            </a:r>
            <a:r>
              <a:rPr lang="en-US" dirty="0"/>
              <a:t> blemish, but also </a:t>
            </a:r>
            <a:r>
              <a:rPr lang="en-US" b="1" i="1" dirty="0"/>
              <a:t>spiritually and morally</a:t>
            </a:r>
            <a:r>
              <a:rPr lang="en-US" dirty="0"/>
              <a:t> “</a:t>
            </a:r>
            <a:r>
              <a:rPr lang="en-US" i="1" dirty="0">
                <a:solidFill>
                  <a:srgbClr val="000099"/>
                </a:solidFill>
                <a:latin typeface="Cambria" panose="02040503050406030204" pitchFamily="18" charset="0"/>
                <a:ea typeface="Cambria" panose="02040503050406030204" pitchFamily="18" charset="0"/>
              </a:rPr>
              <a:t>without blemish</a:t>
            </a:r>
            <a:r>
              <a:rPr lang="en-US" dirty="0"/>
              <a:t>”. </a:t>
            </a:r>
          </a:p>
          <a:p>
            <a:r>
              <a:rPr lang="en-US" dirty="0"/>
              <a:t>Because he was “</a:t>
            </a:r>
            <a:r>
              <a:rPr lang="en-US" i="1" dirty="0">
                <a:solidFill>
                  <a:srgbClr val="000099"/>
                </a:solidFill>
                <a:latin typeface="Cambria" panose="02040503050406030204" pitchFamily="18" charset="0"/>
                <a:ea typeface="Cambria" panose="02040503050406030204" pitchFamily="18" charset="0"/>
              </a:rPr>
              <a:t>without sin</a:t>
            </a:r>
            <a:r>
              <a:rPr lang="en-US" dirty="0"/>
              <a:t>” (Heb. 4: 15), “</a:t>
            </a:r>
            <a:r>
              <a:rPr lang="en-US" i="1" dirty="0">
                <a:solidFill>
                  <a:srgbClr val="000099"/>
                </a:solidFill>
                <a:latin typeface="Cambria" panose="02040503050406030204" pitchFamily="18" charset="0"/>
                <a:ea typeface="Cambria" panose="02040503050406030204" pitchFamily="18" charset="0"/>
              </a:rPr>
              <a:t>holy, innocent, unstained</a:t>
            </a:r>
            <a:r>
              <a:rPr lang="en-US" dirty="0"/>
              <a:t>” (Heb 7:26), he needed no sacrifice </a:t>
            </a:r>
            <a:r>
              <a:rPr lang="en-US" b="1" i="1" dirty="0"/>
              <a:t>for his own sins </a:t>
            </a:r>
            <a:r>
              <a:rPr lang="en-US" dirty="0"/>
              <a:t>(unlike the Levitical high priest – Heb 5:2-3; 7:27) and could serve as the flawless substitute </a:t>
            </a:r>
            <a:r>
              <a:rPr lang="en-US" b="1" i="1" dirty="0"/>
              <a:t>for others</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207-208)</a:t>
            </a:r>
          </a:p>
        </p:txBody>
      </p:sp>
    </p:spTree>
    <p:extLst>
      <p:ext uri="{BB962C8B-B14F-4D97-AF65-F5344CB8AC3E}">
        <p14:creationId xmlns:p14="http://schemas.microsoft.com/office/powerpoint/2010/main" val="5980068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8548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more will the blood of Christ, who through the eternal Spirit offered himself without blemish to God,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purify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our conscience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from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dead works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serve the living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63973"/>
            <a:ext cx="8704460" cy="4824694"/>
          </a:xfrm>
        </p:spPr>
        <p:txBody>
          <a:bodyPr>
            <a:normAutofit fontScale="85000" lnSpcReduction="20000"/>
          </a:bodyPr>
          <a:lstStyle/>
          <a:p>
            <a:r>
              <a:rPr lang="en-US" dirty="0"/>
              <a:t>The word translated “</a:t>
            </a:r>
            <a:r>
              <a:rPr lang="en-US" i="1" dirty="0">
                <a:solidFill>
                  <a:srgbClr val="000099"/>
                </a:solidFill>
                <a:latin typeface="Cambria" panose="02040503050406030204" pitchFamily="18" charset="0"/>
                <a:ea typeface="Cambria" panose="02040503050406030204" pitchFamily="18" charset="0"/>
              </a:rPr>
              <a:t>purify</a:t>
            </a:r>
            <a:r>
              <a:rPr lang="en-US" dirty="0"/>
              <a:t>” here is a word that appears in another part of Jeremiah’s new covenant prophecy: “</a:t>
            </a:r>
            <a:r>
              <a:rPr lang="en-US" i="1" dirty="0">
                <a:solidFill>
                  <a:srgbClr val="000099"/>
                </a:solidFill>
                <a:latin typeface="Cambria" panose="02040503050406030204" pitchFamily="18" charset="0"/>
                <a:ea typeface="Cambria" panose="02040503050406030204" pitchFamily="18" charset="0"/>
              </a:rPr>
              <a:t>I will </a:t>
            </a:r>
            <a:r>
              <a:rPr lang="en-US" b="1" i="1" dirty="0">
                <a:solidFill>
                  <a:srgbClr val="000099"/>
                </a:solidFill>
                <a:latin typeface="Cambria" panose="02040503050406030204" pitchFamily="18" charset="0"/>
                <a:ea typeface="Cambria" panose="02040503050406030204" pitchFamily="18" charset="0"/>
              </a:rPr>
              <a:t>cleanse</a:t>
            </a:r>
            <a:r>
              <a:rPr lang="en-US" i="1" dirty="0">
                <a:solidFill>
                  <a:srgbClr val="000099"/>
                </a:solidFill>
                <a:latin typeface="Cambria" panose="02040503050406030204" pitchFamily="18" charset="0"/>
                <a:ea typeface="Cambria" panose="02040503050406030204" pitchFamily="18" charset="0"/>
              </a:rPr>
              <a:t> them from all the guilt of their sin against me, and I will forgive all the guilt of their sin and rebellion against me</a:t>
            </a:r>
            <a:r>
              <a:rPr lang="en-US" dirty="0"/>
              <a:t>” (Jer. 33:8). </a:t>
            </a:r>
          </a:p>
          <a:p>
            <a:r>
              <a:rPr lang="en-US" dirty="0"/>
              <a:t>Christ’s greater sacrifice accomplishes a far </a:t>
            </a:r>
            <a:r>
              <a:rPr lang="en-US" b="1" i="1" dirty="0"/>
              <a:t>deeper</a:t>
            </a:r>
            <a:r>
              <a:rPr lang="en-US" dirty="0"/>
              <a:t> purification than was provided by the OT sacrifices –  not merely a </a:t>
            </a:r>
            <a:r>
              <a:rPr lang="en-US" b="1" i="1" dirty="0"/>
              <a:t>ceremonial</a:t>
            </a:r>
            <a:r>
              <a:rPr lang="en-US" dirty="0"/>
              <a:t> </a:t>
            </a:r>
            <a:r>
              <a:rPr lang="en-US" b="1" i="1" dirty="0"/>
              <a:t>cleansing</a:t>
            </a:r>
            <a:r>
              <a:rPr lang="en-US" dirty="0"/>
              <a:t> of “</a:t>
            </a:r>
            <a:r>
              <a:rPr lang="en-US" i="1" dirty="0">
                <a:solidFill>
                  <a:srgbClr val="000099"/>
                </a:solidFill>
                <a:latin typeface="Cambria" panose="02040503050406030204" pitchFamily="18" charset="0"/>
                <a:ea typeface="Cambria" panose="02040503050406030204" pitchFamily="18" charset="0"/>
              </a:rPr>
              <a:t>the flesh</a:t>
            </a:r>
            <a:r>
              <a:rPr lang="en-US" dirty="0"/>
              <a:t>”, but an </a:t>
            </a:r>
            <a:r>
              <a:rPr lang="en-US" b="1" i="1" dirty="0"/>
              <a:t>actual</a:t>
            </a:r>
            <a:r>
              <a:rPr lang="en-US" dirty="0"/>
              <a:t> </a:t>
            </a:r>
            <a:r>
              <a:rPr lang="en-US" b="1" i="1" dirty="0"/>
              <a:t>cleansing</a:t>
            </a:r>
            <a:r>
              <a:rPr lang="en-US" dirty="0"/>
              <a:t> of our “</a:t>
            </a:r>
            <a:r>
              <a:rPr lang="en-US" i="1" dirty="0">
                <a:solidFill>
                  <a:srgbClr val="000099"/>
                </a:solidFill>
                <a:latin typeface="Cambria" panose="02040503050406030204" pitchFamily="18" charset="0"/>
                <a:ea typeface="Cambria" panose="02040503050406030204" pitchFamily="18" charset="0"/>
              </a:rPr>
              <a:t>conscience</a:t>
            </a:r>
            <a:r>
              <a:rPr lang="en-US" dirty="0"/>
              <a:t>”. </a:t>
            </a:r>
          </a:p>
          <a:p>
            <a:r>
              <a:rPr lang="en-US" dirty="0"/>
              <a:t>“</a:t>
            </a:r>
            <a:r>
              <a:rPr lang="en-US" i="1" dirty="0">
                <a:solidFill>
                  <a:srgbClr val="000099"/>
                </a:solidFill>
                <a:latin typeface="Cambria" panose="02040503050406030204" pitchFamily="18" charset="0"/>
                <a:ea typeface="Cambria" panose="02040503050406030204" pitchFamily="18" charset="0"/>
              </a:rPr>
              <a:t>Dead works</a:t>
            </a:r>
            <a:r>
              <a:rPr lang="en-US" dirty="0"/>
              <a:t>” here are violations of God’s law, which deserve death, in other words, “works deserving of death” (Heb 6:1; cf. 2:14-15). </a:t>
            </a:r>
          </a:p>
          <a:p>
            <a:r>
              <a:rPr lang="en-US" dirty="0"/>
              <a:t>This is in contrast to the OT sacrifices which could </a:t>
            </a:r>
            <a:r>
              <a:rPr lang="en-US" b="1" i="1" dirty="0"/>
              <a:t>not</a:t>
            </a:r>
            <a:r>
              <a:rPr lang="en-US" dirty="0"/>
              <a:t> perfect the conscience of the worshippers (Heb 9:9).</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207-208)</a:t>
            </a:r>
          </a:p>
        </p:txBody>
      </p:sp>
    </p:spTree>
    <p:extLst>
      <p:ext uri="{BB962C8B-B14F-4D97-AF65-F5344CB8AC3E}">
        <p14:creationId xmlns:p14="http://schemas.microsoft.com/office/powerpoint/2010/main" val="6703805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39318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how much more will the blood of Christ, who through the eternal Spirit offered himself without blemish to God, purify our conscience from dead works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serve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living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10919"/>
            <a:ext cx="8704460" cy="4977748"/>
          </a:xfrm>
        </p:spPr>
        <p:txBody>
          <a:bodyPr>
            <a:normAutofit fontScale="92500" lnSpcReduction="10000"/>
          </a:bodyPr>
          <a:lstStyle/>
          <a:p>
            <a:r>
              <a:rPr lang="en-US" dirty="0"/>
              <a:t>Cleansing from sin’s pollution and penalty gives us access to God’s presence, so that we who trust Christ may draw near to God with confidence (Heb 10:2, 9-14, 22).</a:t>
            </a:r>
          </a:p>
          <a:p>
            <a:r>
              <a:rPr lang="en-US" dirty="0"/>
              <a:t>The word translated “</a:t>
            </a:r>
            <a:r>
              <a:rPr lang="en-US" i="1" dirty="0">
                <a:solidFill>
                  <a:srgbClr val="000099"/>
                </a:solidFill>
                <a:latin typeface="Cambria" panose="02040503050406030204" pitchFamily="18" charset="0"/>
                <a:ea typeface="Cambria" panose="02040503050406030204" pitchFamily="18" charset="0"/>
              </a:rPr>
              <a:t>serve</a:t>
            </a:r>
            <a:r>
              <a:rPr lang="en-US" dirty="0"/>
              <a:t>” here is a verbal form of the noun used to earlier in this chapter (9:1, 6) to refer to OT priestly “</a:t>
            </a:r>
            <a:r>
              <a:rPr lang="en-US" i="1" dirty="0">
                <a:solidFill>
                  <a:srgbClr val="000099"/>
                </a:solidFill>
                <a:latin typeface="Cambria" panose="02040503050406030204" pitchFamily="18" charset="0"/>
                <a:ea typeface="Cambria" panose="02040503050406030204" pitchFamily="18" charset="0"/>
              </a:rPr>
              <a:t>service</a:t>
            </a:r>
            <a:r>
              <a:rPr lang="en-US" dirty="0"/>
              <a:t>” to God, implying that in the new covenant we as believer priests can now “</a:t>
            </a:r>
            <a:r>
              <a:rPr lang="en-US" b="1" i="1" dirty="0">
                <a:solidFill>
                  <a:srgbClr val="000099"/>
                </a:solidFill>
                <a:latin typeface="Cambria" panose="02040503050406030204" pitchFamily="18" charset="0"/>
                <a:ea typeface="Cambria" panose="02040503050406030204" pitchFamily="18" charset="0"/>
              </a:rPr>
              <a:t>serve</a:t>
            </a:r>
            <a:r>
              <a:rPr lang="en-US" i="1" dirty="0">
                <a:solidFill>
                  <a:srgbClr val="000099"/>
                </a:solidFill>
                <a:latin typeface="Cambria" panose="02040503050406030204" pitchFamily="18" charset="0"/>
                <a:ea typeface="Cambria" panose="02040503050406030204" pitchFamily="18" charset="0"/>
              </a:rPr>
              <a:t> the living God</a:t>
            </a:r>
            <a:r>
              <a:rPr lang="en-US" dirty="0"/>
              <a:t>” in his Most Holy Place .</a:t>
            </a:r>
          </a:p>
          <a:p>
            <a:r>
              <a:rPr lang="en-US" dirty="0"/>
              <a:t>He will later use this same term to declare that new covenant believers can now “</a:t>
            </a:r>
            <a:r>
              <a:rPr lang="en-US" i="1" dirty="0">
                <a:solidFill>
                  <a:srgbClr val="000099"/>
                </a:solidFill>
                <a:latin typeface="Cambria" panose="02040503050406030204" pitchFamily="18" charset="0"/>
                <a:ea typeface="Cambria" panose="02040503050406030204" pitchFamily="18" charset="0"/>
              </a:rPr>
              <a:t>offer to God acceptable </a:t>
            </a:r>
            <a:r>
              <a:rPr lang="en-US" b="1" i="1" dirty="0">
                <a:solidFill>
                  <a:srgbClr val="000099"/>
                </a:solidFill>
                <a:latin typeface="Cambria" panose="02040503050406030204" pitchFamily="18" charset="0"/>
                <a:ea typeface="Cambria" panose="02040503050406030204" pitchFamily="18" charset="0"/>
              </a:rPr>
              <a:t>worship</a:t>
            </a:r>
            <a:r>
              <a:rPr lang="en-US" i="1" dirty="0">
                <a:solidFill>
                  <a:srgbClr val="000099"/>
                </a:solidFill>
                <a:latin typeface="Cambria" panose="02040503050406030204" pitchFamily="18" charset="0"/>
                <a:ea typeface="Cambria" panose="02040503050406030204" pitchFamily="18" charset="0"/>
              </a:rPr>
              <a:t>, with reverence and awe.</a:t>
            </a:r>
            <a:r>
              <a:rPr lang="en-US" dirty="0"/>
              <a:t>” (Heb 12:28).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207-208)</a:t>
            </a:r>
          </a:p>
        </p:txBody>
      </p:sp>
    </p:spTree>
    <p:extLst>
      <p:ext uri="{BB962C8B-B14F-4D97-AF65-F5344CB8AC3E}">
        <p14:creationId xmlns:p14="http://schemas.microsoft.com/office/powerpoint/2010/main" val="20971114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98556"/>
          </a:xfrm>
        </p:spPr>
        <p:txBody>
          <a:bodyPr/>
          <a:lstStyle/>
          <a:p>
            <a:r>
              <a:rPr lang="en-US" dirty="0">
                <a:solidFill>
                  <a:srgbClr val="002060"/>
                </a:solidFill>
              </a:rPr>
              <a:t>Summary and Conclusion</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84450" y="792742"/>
            <a:ext cx="8767251" cy="5695926"/>
          </a:xfrm>
        </p:spPr>
        <p:txBody>
          <a:bodyPr>
            <a:normAutofit fontScale="85000" lnSpcReduction="10000"/>
          </a:bodyPr>
          <a:lstStyle/>
          <a:p>
            <a:r>
              <a:rPr lang="en-US" dirty="0"/>
              <a:t>The self-offering of Christ bestows on believers benefits beyond our capacity to fathom. </a:t>
            </a:r>
          </a:p>
          <a:p>
            <a:r>
              <a:rPr lang="en-US" dirty="0"/>
              <a:t>His blood silences the charges of our own accusing, shame-shrouded conscience. </a:t>
            </a:r>
          </a:p>
          <a:p>
            <a:r>
              <a:rPr lang="en-US" dirty="0"/>
              <a:t>He defeats and disarms Satan, who can no longer prosecute or enslave us by the fear of death. </a:t>
            </a:r>
          </a:p>
          <a:p>
            <a:r>
              <a:rPr lang="en-US" dirty="0"/>
              <a:t>Yet Christ’s death does more than meet our need for “eternal redemption” through cleansing, forgiveness, and liberation. </a:t>
            </a:r>
          </a:p>
          <a:p>
            <a:r>
              <a:rPr lang="en-US" dirty="0"/>
              <a:t>The goal of the redemption he secured is to bring us into God’s presence as priests consecrated “to serve the living God.” </a:t>
            </a:r>
          </a:p>
          <a:p>
            <a:r>
              <a:rPr lang="en-US" dirty="0"/>
              <a:t>What more fitting response could there be than for those who are receiving an unshakable kingdom to “</a:t>
            </a:r>
            <a:r>
              <a:rPr lang="en-US" i="1" dirty="0">
                <a:solidFill>
                  <a:srgbClr val="000099"/>
                </a:solidFill>
                <a:latin typeface="Cambria" panose="02040503050406030204" pitchFamily="18" charset="0"/>
                <a:ea typeface="Cambria" panose="02040503050406030204" pitchFamily="18" charset="0"/>
              </a:rPr>
              <a:t>offer to God acceptable worship, with reverence and awe</a:t>
            </a:r>
            <a:r>
              <a:rPr lang="en-US" dirty="0"/>
              <a:t>” (Heb 12:28)?</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207-208)</a:t>
            </a:r>
          </a:p>
        </p:txBody>
      </p:sp>
    </p:spTree>
    <p:extLst>
      <p:ext uri="{BB962C8B-B14F-4D97-AF65-F5344CB8AC3E}">
        <p14:creationId xmlns:p14="http://schemas.microsoft.com/office/powerpoint/2010/main" val="22659398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6934694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8"/>
          </a:xfrm>
        </p:spPr>
        <p:txBody>
          <a:bodyPr>
            <a:normAutofit/>
          </a:bodyPr>
          <a:lstStyle/>
          <a:p>
            <a:r>
              <a:rPr lang="en-US" dirty="0"/>
              <a:t>Compared to last week as we contemplated the mind-numbing, detailed regulations of the Old Covenant, how does today’s passage make you feel as you contemplate what it means to be a new covenant believer who has been set free and given full access to serve the living God?</a:t>
            </a:r>
          </a:p>
          <a:p>
            <a:r>
              <a:rPr lang="en-US" dirty="0"/>
              <a:t>Can you see the contrast here between: </a:t>
            </a:r>
          </a:p>
          <a:p>
            <a:pPr lvl="1"/>
            <a:r>
              <a:rPr lang="en-US" dirty="0"/>
              <a:t>Some in our day who will come down an aisle to “get their ticket punched” so they can go on living life apart from God without having to worry about going to hell </a:t>
            </a:r>
          </a:p>
          <a:p>
            <a:pPr lvl="1"/>
            <a:r>
              <a:rPr lang="en-US" dirty="0"/>
              <a:t>The outlook of the writer of Hebrews expressed in our text today where he tells us that the purification that we experience in Christ not only frees us of a guilty conscience, but frees us to “</a:t>
            </a:r>
            <a:r>
              <a:rPr lang="en-US" b="1" i="1" dirty="0">
                <a:solidFill>
                  <a:srgbClr val="000099"/>
                </a:solidFill>
                <a:latin typeface="Cambria" panose="02040503050406030204" pitchFamily="18" charset="0"/>
                <a:ea typeface="Cambria" panose="02040503050406030204" pitchFamily="18" charset="0"/>
              </a:rPr>
              <a:t>serve</a:t>
            </a:r>
            <a:r>
              <a:rPr lang="en-US" i="1" dirty="0">
                <a:solidFill>
                  <a:srgbClr val="000099"/>
                </a:solidFill>
                <a:latin typeface="Cambria" panose="02040503050406030204" pitchFamily="18" charset="0"/>
                <a:ea typeface="Cambria" panose="02040503050406030204" pitchFamily="18" charset="0"/>
              </a:rPr>
              <a:t> the living God</a:t>
            </a:r>
            <a:r>
              <a:rPr lang="en-US" dirty="0"/>
              <a:t>”. </a:t>
            </a:r>
          </a:p>
          <a:p>
            <a:endParaRPr lang="en-US" dirty="0"/>
          </a:p>
          <a:p>
            <a:endParaRPr lang="en-US" dirty="0"/>
          </a:p>
        </p:txBody>
      </p:sp>
    </p:spTree>
    <p:extLst>
      <p:ext uri="{BB962C8B-B14F-4D97-AF65-F5344CB8AC3E}">
        <p14:creationId xmlns:p14="http://schemas.microsoft.com/office/powerpoint/2010/main" val="23669156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Was Appointed By God to Be Our Compassionate But Sinless High Priest (4:14–5:10)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solidFill>
                  <a:schemeClr val="tx1">
                    <a:lumMod val="50000"/>
                    <a:lumOff val="50000"/>
                  </a:schemeClr>
                </a:solidFill>
              </a:rPr>
              <a:t>Jesus Is the Mediator of a </a:t>
            </a:r>
            <a:r>
              <a:rPr lang="en-US" b="1" i="1" dirty="0">
                <a:solidFill>
                  <a:schemeClr val="tx1">
                    <a:lumMod val="50000"/>
                    <a:lumOff val="50000"/>
                  </a:schemeClr>
                </a:solidFill>
              </a:rPr>
              <a:t>New</a:t>
            </a:r>
            <a:r>
              <a:rPr lang="en-US" dirty="0">
                <a:solidFill>
                  <a:schemeClr val="tx1">
                    <a:lumMod val="50000"/>
                    <a:lumOff val="50000"/>
                  </a:schemeClr>
                </a:solidFill>
              </a:rPr>
              <a:t> Covenant That Is </a:t>
            </a:r>
            <a:r>
              <a:rPr lang="en-US" b="1" i="1" dirty="0">
                <a:solidFill>
                  <a:schemeClr val="tx1">
                    <a:lumMod val="50000"/>
                    <a:lumOff val="50000"/>
                  </a:schemeClr>
                </a:solidFill>
              </a:rPr>
              <a:t>Far Superior</a:t>
            </a:r>
            <a:r>
              <a:rPr lang="en-US" dirty="0">
                <a:solidFill>
                  <a:schemeClr val="tx1">
                    <a:lumMod val="50000"/>
                    <a:lumOff val="50000"/>
                  </a:schemeClr>
                </a:solidFill>
              </a:rPr>
              <a:t> to the </a:t>
            </a:r>
            <a:r>
              <a:rPr lang="en-US" b="1" i="1" dirty="0">
                <a:solidFill>
                  <a:schemeClr val="tx1">
                    <a:lumMod val="50000"/>
                    <a:lumOff val="50000"/>
                  </a:schemeClr>
                </a:solidFill>
              </a:rPr>
              <a:t>Old</a:t>
            </a:r>
            <a:r>
              <a:rPr lang="en-US" dirty="0">
                <a:solidFill>
                  <a:schemeClr val="tx1">
                    <a:lumMod val="50000"/>
                    <a:lumOff val="50000"/>
                  </a:schemeClr>
                </a:solidFill>
              </a:rPr>
              <a:t> Covenant (8:1-13)</a:t>
            </a:r>
          </a:p>
          <a:p>
            <a:pPr marL="1028700" lvl="1" indent="-571500">
              <a:buFont typeface="+mj-lt"/>
              <a:buAutoNum type="alphaUcPeriod"/>
            </a:pPr>
            <a:r>
              <a:rPr lang="en-US" dirty="0"/>
              <a:t>Jesus’ Sacrifice Is Better Than the Temple Sacrifices (9:1-10:18)</a:t>
            </a:r>
          </a:p>
        </p:txBody>
      </p:sp>
    </p:spTree>
    <p:extLst>
      <p:ext uri="{BB962C8B-B14F-4D97-AF65-F5344CB8AC3E}">
        <p14:creationId xmlns:p14="http://schemas.microsoft.com/office/powerpoint/2010/main" val="37478521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60903" y="726026"/>
            <a:ext cx="8739780" cy="6131974"/>
          </a:xfrm>
        </p:spPr>
        <p:txBody>
          <a:bodyPr>
            <a:normAutofit/>
          </a:bodyPr>
          <a:lstStyle/>
          <a:p>
            <a:pPr marL="1028700" lvl="1" indent="-571500">
              <a:buFont typeface="+mj-lt"/>
              <a:buAutoNum type="alphaUcPeriod"/>
            </a:pPr>
            <a:r>
              <a:rPr lang="en-US" sz="4000" dirty="0"/>
              <a:t>Jesus’ Sacrifice Is Better Than the Temple Sacrifices </a:t>
            </a:r>
            <a:r>
              <a:rPr lang="en-US" sz="4000" b="1" dirty="0"/>
              <a:t>(9:1-10:18)</a:t>
            </a:r>
          </a:p>
          <a:p>
            <a:pPr marL="1487488" lvl="1" indent="-573088">
              <a:buFont typeface="+mj-lt"/>
              <a:buAutoNum type="arabicPeriod"/>
            </a:pPr>
            <a:r>
              <a:rPr lang="en-US" sz="3600" dirty="0">
                <a:solidFill>
                  <a:schemeClr val="tx1">
                    <a:lumMod val="50000"/>
                    <a:lumOff val="50000"/>
                  </a:schemeClr>
                </a:solidFill>
              </a:rPr>
              <a:t>Ministry Under the Old Covenant </a:t>
            </a:r>
            <a:r>
              <a:rPr lang="en-US" sz="3600" b="1" dirty="0">
                <a:solidFill>
                  <a:schemeClr val="tx1">
                    <a:lumMod val="50000"/>
                    <a:lumOff val="50000"/>
                  </a:schemeClr>
                </a:solidFill>
              </a:rPr>
              <a:t>(9:1-10)</a:t>
            </a:r>
          </a:p>
          <a:p>
            <a:pPr marL="1487488" lvl="1" indent="-573088">
              <a:buFont typeface="+mj-lt"/>
              <a:buAutoNum type="arabicPeriod"/>
            </a:pPr>
            <a:r>
              <a:rPr lang="en-US" sz="3600" dirty="0"/>
              <a:t>Ministry Under the New Covenant </a:t>
            </a:r>
            <a:r>
              <a:rPr lang="en-US" sz="3600" b="1" dirty="0"/>
              <a:t>(9:11-14)</a:t>
            </a:r>
          </a:p>
          <a:p>
            <a:pPr marL="1487488" lvl="1" indent="-573088">
              <a:buFont typeface="+mj-lt"/>
              <a:buAutoNum type="arabicPeriod"/>
            </a:pPr>
            <a:r>
              <a:rPr lang="en-US" sz="3600" dirty="0">
                <a:solidFill>
                  <a:schemeClr val="tx1">
                    <a:lumMod val="50000"/>
                    <a:lumOff val="50000"/>
                  </a:schemeClr>
                </a:solidFill>
              </a:rPr>
              <a:t>Further Reflections on the New Covenant </a:t>
            </a:r>
            <a:r>
              <a:rPr lang="en-US" sz="3600" b="1" dirty="0">
                <a:solidFill>
                  <a:schemeClr val="tx1">
                    <a:lumMod val="50000"/>
                    <a:lumOff val="50000"/>
                  </a:schemeClr>
                </a:solidFill>
              </a:rPr>
              <a:t>(9:15-10:18)</a:t>
            </a:r>
            <a:endParaRPr lang="en-US" sz="3600" dirty="0"/>
          </a:p>
          <a:p>
            <a:pPr marL="1487488" lvl="1" indent="-573088">
              <a:buFont typeface="+mj-lt"/>
              <a:buAutoNum type="arabicPeriod"/>
            </a:pPr>
            <a:endParaRPr lang="en-US" sz="3600" dirty="0"/>
          </a:p>
          <a:p>
            <a:pPr marL="1487488" lvl="1" indent="-573088">
              <a:buFont typeface="+mj-lt"/>
              <a:buAutoNum type="arabicPeriod"/>
            </a:pPr>
            <a:endParaRPr lang="en-US" sz="3600" b="1" dirty="0"/>
          </a:p>
        </p:txBody>
      </p:sp>
    </p:spTree>
    <p:extLst>
      <p:ext uri="{BB962C8B-B14F-4D97-AF65-F5344CB8AC3E}">
        <p14:creationId xmlns:p14="http://schemas.microsoft.com/office/powerpoint/2010/main" val="24723265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95221"/>
          </a:xfrm>
        </p:spPr>
        <p:txBody>
          <a:bodyPr/>
          <a:lstStyle/>
          <a:p>
            <a:r>
              <a:rPr lang="en-US" sz="5400" dirty="0">
                <a:solidFill>
                  <a:srgbClr val="002060"/>
                </a:solidFill>
              </a:rPr>
              <a:t>Ministry Under the New Covenant (9:11-14)</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612955"/>
            <a:ext cx="8398352" cy="5203840"/>
          </a:xfrm>
        </p:spPr>
        <p:txBody>
          <a:bodyPr>
            <a:normAutofit fontScale="92500" lnSpcReduction="20000"/>
          </a:bodyPr>
          <a:lstStyle/>
          <a:p>
            <a:pPr marL="0" indent="0">
              <a:buNone/>
            </a:pPr>
            <a:r>
              <a:rPr lang="en-US" sz="3100" baseline="30000" dirty="0">
                <a:latin typeface="Candara" panose="020E0502030303020204" pitchFamily="34" charset="0"/>
                <a:ea typeface="Cambria" panose="02040503050406030204" pitchFamily="18" charset="0"/>
              </a:rPr>
              <a:t>11</a:t>
            </a:r>
            <a:r>
              <a:rPr lang="en-US" i="1" dirty="0">
                <a:solidFill>
                  <a:srgbClr val="000099"/>
                </a:solidFill>
                <a:latin typeface="Cambria" panose="02040503050406030204" pitchFamily="18" charset="0"/>
                <a:ea typeface="Cambria" panose="02040503050406030204" pitchFamily="18" charset="0"/>
              </a:rPr>
              <a:t> But when Christ appeared as a high priest of the good things that have come, then through the greater and more perfect tent (not made with hands, that is, not of this creation) </a:t>
            </a:r>
            <a:r>
              <a:rPr lang="en-US" sz="3100" baseline="30000" dirty="0">
                <a:latin typeface="Candara" panose="020E0502030303020204" pitchFamily="34" charset="0"/>
                <a:ea typeface="Cambria" panose="02040503050406030204" pitchFamily="18" charset="0"/>
              </a:rPr>
              <a:t>12</a:t>
            </a:r>
            <a:r>
              <a:rPr lang="en-US" i="1" dirty="0">
                <a:solidFill>
                  <a:srgbClr val="000099"/>
                </a:solidFill>
                <a:latin typeface="Cambria" panose="02040503050406030204" pitchFamily="18" charset="0"/>
                <a:ea typeface="Cambria" panose="02040503050406030204" pitchFamily="18" charset="0"/>
              </a:rPr>
              <a:t> he entered once for all into the holy places, not by means of the blood of goats and calves but by means of his own blood, thus securing an eternal redemption. </a:t>
            </a:r>
            <a:r>
              <a:rPr lang="en-US" sz="3100" baseline="30000" dirty="0">
                <a:latin typeface="Candara" panose="020E0502030303020204" pitchFamily="34" charset="0"/>
                <a:ea typeface="Cambria" panose="02040503050406030204" pitchFamily="18" charset="0"/>
              </a:rPr>
              <a:t>13</a:t>
            </a:r>
            <a:r>
              <a:rPr lang="en-US" i="1" dirty="0">
                <a:solidFill>
                  <a:srgbClr val="000099"/>
                </a:solidFill>
                <a:latin typeface="Cambria" panose="02040503050406030204" pitchFamily="18" charset="0"/>
                <a:ea typeface="Cambria" panose="02040503050406030204" pitchFamily="18" charset="0"/>
              </a:rPr>
              <a:t> For if the blood of goats and bulls, and the sprinkling of defiled persons with the ashes of a heifer, sanctify for the purification of the flesh, </a:t>
            </a:r>
            <a:r>
              <a:rPr lang="en-US" sz="3100" baseline="30000" dirty="0">
                <a:latin typeface="Candara" panose="020E0502030303020204" pitchFamily="34" charset="0"/>
                <a:ea typeface="Cambria" panose="02040503050406030204" pitchFamily="18" charset="0"/>
              </a:rPr>
              <a:t>14</a:t>
            </a:r>
            <a:r>
              <a:rPr lang="en-US" i="1" dirty="0">
                <a:solidFill>
                  <a:srgbClr val="000099"/>
                </a:solidFill>
                <a:latin typeface="Cambria" panose="02040503050406030204" pitchFamily="18" charset="0"/>
                <a:ea typeface="Cambria" panose="02040503050406030204" pitchFamily="18" charset="0"/>
              </a:rPr>
              <a:t> how much more will the blood of Christ, who through the eternal Spirit offered himself without blemish to God, purify our conscience from dead works to serve the living God.</a:t>
            </a:r>
          </a:p>
        </p:txBody>
      </p:sp>
    </p:spTree>
    <p:extLst>
      <p:ext uri="{BB962C8B-B14F-4D97-AF65-F5344CB8AC3E}">
        <p14:creationId xmlns:p14="http://schemas.microsoft.com/office/powerpoint/2010/main" val="23037232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46456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But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when Christ appeared as a high priest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good things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have come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then through the greater and more perfect tent (not made with hands, that is, not of this creation)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entered once for all into the holy places, not by means of the blood of goats and calves but by means of his own blood, thus securing an eternal redemption.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617617"/>
            <a:ext cx="8704460" cy="3871049"/>
          </a:xfrm>
        </p:spPr>
        <p:txBody>
          <a:bodyPr>
            <a:normAutofit fontScale="92500" lnSpcReduction="20000"/>
          </a:bodyPr>
          <a:lstStyle/>
          <a:p>
            <a:r>
              <a:rPr lang="en-US" dirty="0"/>
              <a:t>This section </a:t>
            </a:r>
            <a:r>
              <a:rPr lang="en-US" b="1" i="1" dirty="0"/>
              <a:t>begins</a:t>
            </a:r>
            <a:r>
              <a:rPr lang="en-US" dirty="0"/>
              <a:t> with the word “</a:t>
            </a:r>
            <a:r>
              <a:rPr lang="en-US" i="1" dirty="0">
                <a:solidFill>
                  <a:srgbClr val="000099"/>
                </a:solidFill>
                <a:latin typeface="Cambria" panose="02040503050406030204" pitchFamily="18" charset="0"/>
                <a:ea typeface="Cambria" panose="02040503050406030204" pitchFamily="18" charset="0"/>
              </a:rPr>
              <a:t>but</a:t>
            </a:r>
            <a:r>
              <a:rPr lang="en-US" dirty="0"/>
              <a:t>”, indicating that the author is now going to draw a </a:t>
            </a:r>
            <a:r>
              <a:rPr lang="en-US" b="1" i="1" dirty="0"/>
              <a:t>contrast</a:t>
            </a:r>
            <a:r>
              <a:rPr lang="en-US" dirty="0"/>
              <a:t> between the: </a:t>
            </a:r>
          </a:p>
          <a:p>
            <a:pPr lvl="1"/>
            <a:r>
              <a:rPr lang="en-US" b="1" i="1" dirty="0"/>
              <a:t>Old </a:t>
            </a:r>
            <a:r>
              <a:rPr lang="en-US" dirty="0"/>
              <a:t>covenant era, with its restrictive regulations and superficial cleansing rituals (Heb 9:1-10)</a:t>
            </a:r>
          </a:p>
          <a:p>
            <a:pPr lvl="1"/>
            <a:r>
              <a:rPr lang="en-US" b="1" i="1" dirty="0"/>
              <a:t>New</a:t>
            </a:r>
            <a:r>
              <a:rPr lang="en-US" dirty="0"/>
              <a:t> covenant era that has arrived with the coming of Christ (Heb 9:11-14)</a:t>
            </a:r>
          </a:p>
          <a:p>
            <a:r>
              <a:rPr lang="en-US" dirty="0"/>
              <a:t>The old covenant’s earthly sanctuary was only “</a:t>
            </a:r>
            <a:r>
              <a:rPr lang="en-US" i="1" dirty="0">
                <a:solidFill>
                  <a:srgbClr val="000099"/>
                </a:solidFill>
                <a:latin typeface="Cambria" panose="02040503050406030204" pitchFamily="18" charset="0"/>
                <a:ea typeface="Cambria" panose="02040503050406030204" pitchFamily="18" charset="0"/>
              </a:rPr>
              <a:t>a </a:t>
            </a:r>
            <a:r>
              <a:rPr lang="en-US" b="1" i="1" dirty="0">
                <a:solidFill>
                  <a:srgbClr val="000099"/>
                </a:solidFill>
                <a:latin typeface="Cambria" panose="02040503050406030204" pitchFamily="18" charset="0"/>
                <a:ea typeface="Cambria" panose="02040503050406030204" pitchFamily="18" charset="0"/>
              </a:rPr>
              <a:t>shadow</a:t>
            </a:r>
            <a:r>
              <a:rPr lang="en-US" i="1" dirty="0">
                <a:solidFill>
                  <a:srgbClr val="000099"/>
                </a:solidFill>
                <a:latin typeface="Cambria" panose="02040503050406030204" pitchFamily="18" charset="0"/>
                <a:ea typeface="Cambria" panose="02040503050406030204" pitchFamily="18" charset="0"/>
              </a:rPr>
              <a:t> of the good things to come</a:t>
            </a:r>
            <a:r>
              <a:rPr lang="en-US" dirty="0"/>
              <a:t>” (Heb 10:1), but with Christ’s appearance “</a:t>
            </a:r>
            <a:r>
              <a:rPr lang="en-US" i="1" dirty="0">
                <a:solidFill>
                  <a:srgbClr val="000099"/>
                </a:solidFill>
                <a:latin typeface="Cambria" panose="02040503050406030204" pitchFamily="18" charset="0"/>
                <a:ea typeface="Cambria" panose="02040503050406030204" pitchFamily="18" charset="0"/>
              </a:rPr>
              <a:t>the good things</a:t>
            </a:r>
            <a:r>
              <a:rPr lang="en-US" dirty="0"/>
              <a:t>” – the new covenant’s better promises (Heb 8:6) – “</a:t>
            </a:r>
            <a:r>
              <a:rPr lang="en-US" i="1" dirty="0">
                <a:solidFill>
                  <a:srgbClr val="000099"/>
                </a:solidFill>
                <a:latin typeface="Cambria" panose="02040503050406030204" pitchFamily="18" charset="0"/>
                <a:ea typeface="Cambria" panose="02040503050406030204" pitchFamily="18" charset="0"/>
              </a:rPr>
              <a:t>have come</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204-206)</a:t>
            </a:r>
          </a:p>
        </p:txBody>
      </p:sp>
    </p:spTree>
    <p:extLst>
      <p:ext uri="{BB962C8B-B14F-4D97-AF65-F5344CB8AC3E}">
        <p14:creationId xmlns:p14="http://schemas.microsoft.com/office/powerpoint/2010/main" val="31856517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5090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when Christ appeared as a high priest of the good things that have come, then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the greater and more perfect tent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made with hands, that is, not of this creation)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entered once for all into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holy places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by means of the blood of goats and calves but by means of his own blood, thus securing an eternal redemption.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743201"/>
            <a:ext cx="8704460" cy="3745466"/>
          </a:xfrm>
        </p:spPr>
        <p:txBody>
          <a:bodyPr>
            <a:normAutofit fontScale="92500" lnSpcReduction="10000"/>
          </a:bodyPr>
          <a:lstStyle/>
          <a:p>
            <a:r>
              <a:rPr lang="en-US" dirty="0"/>
              <a:t>Christ’s ministry as high priest is </a:t>
            </a:r>
            <a:r>
              <a:rPr lang="en-US" b="1" i="1" dirty="0"/>
              <a:t>similar</a:t>
            </a:r>
            <a:r>
              <a:rPr lang="en-US" dirty="0"/>
              <a:t> to, </a:t>
            </a:r>
            <a:r>
              <a:rPr lang="en-US" b="1" i="1" dirty="0"/>
              <a:t>but better </a:t>
            </a:r>
            <a:r>
              <a:rPr lang="en-US" dirty="0"/>
              <a:t>than, that of the OT high priest. </a:t>
            </a:r>
          </a:p>
          <a:p>
            <a:r>
              <a:rPr lang="en-US" dirty="0"/>
              <a:t>As we saw last week, once a year, on the Day of Atonement, the OT high priest passed through the first section of the tabernacle/tent (“</a:t>
            </a:r>
            <a:r>
              <a:rPr lang="en-US" i="1" dirty="0">
                <a:solidFill>
                  <a:srgbClr val="000099"/>
                </a:solidFill>
                <a:latin typeface="Cambria" panose="02040503050406030204" pitchFamily="18" charset="0"/>
                <a:ea typeface="Cambria" panose="02040503050406030204" pitchFamily="18" charset="0"/>
              </a:rPr>
              <a:t>Holy Place</a:t>
            </a:r>
            <a:r>
              <a:rPr lang="en-US" dirty="0"/>
              <a:t>”) in order to enter “</a:t>
            </a:r>
            <a:r>
              <a:rPr lang="en-US" i="1" dirty="0">
                <a:solidFill>
                  <a:srgbClr val="000099"/>
                </a:solidFill>
                <a:latin typeface="Cambria" panose="02040503050406030204" pitchFamily="18" charset="0"/>
                <a:ea typeface="Cambria" panose="02040503050406030204" pitchFamily="18" charset="0"/>
              </a:rPr>
              <a:t>the </a:t>
            </a:r>
            <a:r>
              <a:rPr lang="en-US" b="1" i="1" dirty="0">
                <a:solidFill>
                  <a:srgbClr val="000099"/>
                </a:solidFill>
                <a:latin typeface="Cambria" panose="02040503050406030204" pitchFamily="18" charset="0"/>
                <a:ea typeface="Cambria" panose="02040503050406030204" pitchFamily="18" charset="0"/>
              </a:rPr>
              <a:t>Most</a:t>
            </a:r>
            <a:r>
              <a:rPr lang="en-US" i="1" dirty="0">
                <a:solidFill>
                  <a:srgbClr val="000099"/>
                </a:solidFill>
                <a:latin typeface="Cambria" panose="02040503050406030204" pitchFamily="18" charset="0"/>
                <a:ea typeface="Cambria" panose="02040503050406030204" pitchFamily="18" charset="0"/>
              </a:rPr>
              <a:t> Holy Place</a:t>
            </a:r>
            <a:r>
              <a:rPr lang="en-US" dirty="0"/>
              <a:t>” (Heb 9:2,7). </a:t>
            </a:r>
          </a:p>
          <a:p>
            <a:r>
              <a:rPr lang="en-US" dirty="0"/>
              <a:t>But Christ passed “</a:t>
            </a:r>
            <a:r>
              <a:rPr lang="en-US" i="1" dirty="0">
                <a:solidFill>
                  <a:srgbClr val="000099"/>
                </a:solidFill>
                <a:latin typeface="Cambria" panose="02040503050406030204" pitchFamily="18" charset="0"/>
                <a:ea typeface="Cambria" panose="02040503050406030204" pitchFamily="18" charset="0"/>
              </a:rPr>
              <a:t>through the </a:t>
            </a:r>
            <a:r>
              <a:rPr lang="en-US" b="1" i="1" dirty="0">
                <a:solidFill>
                  <a:srgbClr val="000099"/>
                </a:solidFill>
                <a:latin typeface="Cambria" panose="02040503050406030204" pitchFamily="18" charset="0"/>
                <a:ea typeface="Cambria" panose="02040503050406030204" pitchFamily="18" charset="0"/>
              </a:rPr>
              <a:t>greater and more perfect tent</a:t>
            </a:r>
            <a:r>
              <a:rPr lang="en-US" dirty="0"/>
              <a:t>” in order to enter “</a:t>
            </a:r>
            <a:r>
              <a:rPr lang="en-US" i="1" dirty="0">
                <a:solidFill>
                  <a:srgbClr val="000099"/>
                </a:solidFill>
                <a:latin typeface="Cambria" panose="02040503050406030204" pitchFamily="18" charset="0"/>
                <a:ea typeface="Cambria" panose="02040503050406030204" pitchFamily="18" charset="0"/>
              </a:rPr>
              <a:t>the </a:t>
            </a:r>
            <a:r>
              <a:rPr lang="en-US" b="1" i="1" dirty="0">
                <a:solidFill>
                  <a:srgbClr val="000099"/>
                </a:solidFill>
                <a:latin typeface="Cambria" panose="02040503050406030204" pitchFamily="18" charset="0"/>
                <a:ea typeface="Cambria" panose="02040503050406030204" pitchFamily="18" charset="0"/>
              </a:rPr>
              <a:t>holy places</a:t>
            </a:r>
            <a:r>
              <a:rPr lang="en-US" dirty="0"/>
              <a:t>” (the </a:t>
            </a:r>
            <a:r>
              <a:rPr lang="en-US" b="1" i="1" dirty="0"/>
              <a:t>heavenly</a:t>
            </a:r>
            <a:r>
              <a:rPr lang="en-US" dirty="0"/>
              <a:t> Most Holy Place).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204-206)</a:t>
            </a:r>
          </a:p>
        </p:txBody>
      </p:sp>
    </p:spTree>
    <p:extLst>
      <p:ext uri="{BB962C8B-B14F-4D97-AF65-F5344CB8AC3E}">
        <p14:creationId xmlns:p14="http://schemas.microsoft.com/office/powerpoint/2010/main" val="39595984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46456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when Christ appeared as a high priest of the good things that have come, then through the greater and more perfect tent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made with hands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is, not of this creation)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entered once for all into the holy places, not by means of the blood of goats and calves but by means of his own blood, thus securing an eternal redemption.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676483"/>
            <a:ext cx="8704460" cy="3812183"/>
          </a:xfrm>
        </p:spPr>
        <p:txBody>
          <a:bodyPr>
            <a:normAutofit fontScale="92500" lnSpcReduction="10000"/>
          </a:bodyPr>
          <a:lstStyle/>
          <a:p>
            <a:r>
              <a:rPr lang="en-US" dirty="0"/>
              <a:t>Since the entryway into Christ’s </a:t>
            </a:r>
            <a:r>
              <a:rPr lang="en-US" b="1" i="1" dirty="0"/>
              <a:t>heavenly</a:t>
            </a:r>
            <a:r>
              <a:rPr lang="en-US" dirty="0"/>
              <a:t> sanctuary was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made with [human] hands</a:t>
            </a:r>
            <a:r>
              <a:rPr lang="en-US" dirty="0"/>
              <a:t>” (unlike the tabernacle – Exod 31:1–11), it is </a:t>
            </a:r>
            <a:r>
              <a:rPr lang="en-US" b="1" i="1" dirty="0"/>
              <a:t>exempt</a:t>
            </a:r>
            <a:r>
              <a:rPr lang="en-US" dirty="0"/>
              <a:t> from the frailty and imperfection that comes with being a part of the created universe (Heb. 1:10–12; 12:26–28; cf. Mark 14:58; Acts 7:48). </a:t>
            </a:r>
          </a:p>
          <a:p>
            <a:r>
              <a:rPr lang="en-US" dirty="0"/>
              <a:t>By </a:t>
            </a:r>
            <a:r>
              <a:rPr lang="en-US" b="1" i="1" dirty="0"/>
              <a:t>contrast</a:t>
            </a:r>
            <a:r>
              <a:rPr lang="en-US" dirty="0"/>
              <a:t>, Judaism’s second temple would lie in ruins, dismantled by Roman soldiers, only a few years after this sermon-letter of Hebrews was penned.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204-206)</a:t>
            </a:r>
          </a:p>
        </p:txBody>
      </p:sp>
    </p:spTree>
    <p:extLst>
      <p:ext uri="{BB962C8B-B14F-4D97-AF65-F5344CB8AC3E}">
        <p14:creationId xmlns:p14="http://schemas.microsoft.com/office/powerpoint/2010/main" val="17078326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46456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when Christ appeared as a high priest of the good things that have come, then through the greater and more perfect tent (not made with hands, that is, not of this creation) </a:t>
            </a: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entered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for all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into the holy places,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means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blood of goats and calves but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means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his own blood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thus securing an eternal redemption.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676483"/>
            <a:ext cx="8704460" cy="3812183"/>
          </a:xfrm>
        </p:spPr>
        <p:txBody>
          <a:bodyPr>
            <a:normAutofit fontScale="85000" lnSpcReduction="10000"/>
          </a:bodyPr>
          <a:lstStyle/>
          <a:p>
            <a:r>
              <a:rPr lang="en-US" dirty="0"/>
              <a:t>The OT high priest entered the Most Holy Place “</a:t>
            </a:r>
            <a:r>
              <a:rPr lang="en-US" sz="3100" i="1" dirty="0">
                <a:solidFill>
                  <a:srgbClr val="000099"/>
                </a:solidFill>
                <a:latin typeface="Cambria" panose="02040503050406030204" pitchFamily="18" charset="0"/>
                <a:ea typeface="Cambria" panose="02040503050406030204" pitchFamily="18" charset="0"/>
              </a:rPr>
              <a:t>once a </a:t>
            </a:r>
            <a:r>
              <a:rPr lang="en-US" sz="3100" b="1" i="1" dirty="0">
                <a:solidFill>
                  <a:srgbClr val="000099"/>
                </a:solidFill>
                <a:latin typeface="Cambria" panose="02040503050406030204" pitchFamily="18" charset="0"/>
                <a:ea typeface="Cambria" panose="02040503050406030204" pitchFamily="18" charset="0"/>
              </a:rPr>
              <a:t>year</a:t>
            </a:r>
            <a:r>
              <a:rPr lang="en-US" dirty="0"/>
              <a:t>” (v. 7), but Christ entered the </a:t>
            </a:r>
            <a:r>
              <a:rPr lang="en-US" b="1" i="1" dirty="0"/>
              <a:t>heavenly</a:t>
            </a:r>
            <a:r>
              <a:rPr lang="en-US" dirty="0"/>
              <a:t> Holy of Holies “</a:t>
            </a:r>
            <a:r>
              <a:rPr lang="en-US" sz="3100" i="1" dirty="0">
                <a:solidFill>
                  <a:srgbClr val="000099"/>
                </a:solidFill>
                <a:latin typeface="Cambria" panose="02040503050406030204" pitchFamily="18" charset="0"/>
                <a:ea typeface="Cambria" panose="02040503050406030204" pitchFamily="18" charset="0"/>
              </a:rPr>
              <a:t>once </a:t>
            </a:r>
            <a:r>
              <a:rPr lang="en-US" sz="3100" b="1" i="1" dirty="0">
                <a:solidFill>
                  <a:srgbClr val="000099"/>
                </a:solidFill>
                <a:latin typeface="Cambria" panose="02040503050406030204" pitchFamily="18" charset="0"/>
                <a:ea typeface="Cambria" panose="02040503050406030204" pitchFamily="18" charset="0"/>
              </a:rPr>
              <a:t>for all</a:t>
            </a:r>
            <a:r>
              <a:rPr lang="en-US" dirty="0"/>
              <a:t>” (v. 12).</a:t>
            </a:r>
          </a:p>
          <a:p>
            <a:r>
              <a:rPr lang="en-US" dirty="0"/>
              <a:t>The superiority of Christ’s sacrificial offering fits the sanctuary he has entered. </a:t>
            </a:r>
          </a:p>
          <a:p>
            <a:r>
              <a:rPr lang="en-US" dirty="0"/>
              <a:t>“</a:t>
            </a:r>
            <a:r>
              <a:rPr lang="en-US" sz="3100" i="1" dirty="0">
                <a:solidFill>
                  <a:srgbClr val="000099"/>
                </a:solidFill>
                <a:latin typeface="Cambria" panose="02040503050406030204" pitchFamily="18" charset="0"/>
                <a:ea typeface="Cambria" panose="02040503050406030204" pitchFamily="18" charset="0"/>
              </a:rPr>
              <a:t>His </a:t>
            </a:r>
            <a:r>
              <a:rPr lang="en-US" sz="3100" b="1" i="1" dirty="0">
                <a:solidFill>
                  <a:srgbClr val="000099"/>
                </a:solidFill>
                <a:latin typeface="Cambria" panose="02040503050406030204" pitchFamily="18" charset="0"/>
                <a:ea typeface="Cambria" panose="02040503050406030204" pitchFamily="18" charset="0"/>
              </a:rPr>
              <a:t>own</a:t>
            </a:r>
            <a:r>
              <a:rPr lang="en-US" sz="3100" i="1" dirty="0">
                <a:solidFill>
                  <a:srgbClr val="000099"/>
                </a:solidFill>
                <a:latin typeface="Cambria" panose="02040503050406030204" pitchFamily="18" charset="0"/>
                <a:ea typeface="Cambria" panose="02040503050406030204" pitchFamily="18" charset="0"/>
              </a:rPr>
              <a:t> blood</a:t>
            </a:r>
            <a:r>
              <a:rPr lang="en-US" dirty="0"/>
              <a:t>” surpasses “</a:t>
            </a:r>
            <a:r>
              <a:rPr lang="en-US" sz="3100" i="1" dirty="0">
                <a:solidFill>
                  <a:srgbClr val="000099"/>
                </a:solidFill>
                <a:latin typeface="Cambria" panose="02040503050406030204" pitchFamily="18" charset="0"/>
                <a:ea typeface="Cambria" panose="02040503050406030204" pitchFamily="18" charset="0"/>
              </a:rPr>
              <a:t>the blood of goats and calves</a:t>
            </a:r>
            <a:r>
              <a:rPr lang="en-US" dirty="0"/>
              <a:t>” –  </a:t>
            </a:r>
            <a:r>
              <a:rPr lang="en-US" b="1" i="1" dirty="0"/>
              <a:t>not only</a:t>
            </a:r>
            <a:r>
              <a:rPr lang="en-US" dirty="0"/>
              <a:t> because animal deaths cannot atone for human sin (Heb 10:4), </a:t>
            </a:r>
            <a:r>
              <a:rPr lang="en-US" b="1" i="1" dirty="0"/>
              <a:t>but also</a:t>
            </a:r>
            <a:r>
              <a:rPr lang="en-US" dirty="0"/>
              <a:t> because Christ’s blood represents the suffering he </a:t>
            </a:r>
            <a:r>
              <a:rPr lang="en-US" b="1" i="1" dirty="0"/>
              <a:t>personally</a:t>
            </a:r>
            <a:r>
              <a:rPr lang="en-US" dirty="0"/>
              <a:t> </a:t>
            </a:r>
            <a:r>
              <a:rPr lang="en-US" b="1" i="1" dirty="0"/>
              <a:t>endured</a:t>
            </a:r>
            <a:r>
              <a:rPr lang="en-US" dirty="0"/>
              <a:t> as God incarnate in order to lead God’s “</a:t>
            </a:r>
            <a:r>
              <a:rPr lang="en-US" sz="3100" i="1" dirty="0">
                <a:solidFill>
                  <a:srgbClr val="000099"/>
                </a:solidFill>
                <a:latin typeface="Cambria" panose="02040503050406030204" pitchFamily="18" charset="0"/>
                <a:ea typeface="Cambria" panose="02040503050406030204" pitchFamily="18" charset="0"/>
              </a:rPr>
              <a:t>many sons to glory</a:t>
            </a:r>
            <a:r>
              <a:rPr lang="en-US" dirty="0"/>
              <a:t>” (Heb 2:10-12).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204-206)</a:t>
            </a:r>
          </a:p>
        </p:txBody>
      </p:sp>
    </p:spTree>
    <p:extLst>
      <p:ext uri="{BB962C8B-B14F-4D97-AF65-F5344CB8AC3E}">
        <p14:creationId xmlns:p14="http://schemas.microsoft.com/office/powerpoint/2010/main" val="31140696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128637</TotalTime>
  <Words>3697</Words>
  <Application>Microsoft Office PowerPoint</Application>
  <PresentationFormat>On-screen Show (4:3)</PresentationFormat>
  <Paragraphs>137</Paragraphs>
  <Slides>26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Ministry Under the New Covenant (9:11-14)</vt:lpstr>
      <vt:lpstr>11 But when Christ appeared as a high priest of the good things that have come, then through the greater and more perfect tent (not made with hands, that is, not of this creation) 12 he entered once for all into the holy places, not by means of the blood of goats and calves but by means of his own blood, thus securing an eternal redemption.</vt:lpstr>
      <vt:lpstr>11 But when Christ appeared as a high priest of the good things that have come, then through the greater and more perfect tent (not made with hands, that is, not of this creation) 12 he entered once for all into the holy places, not by means of the blood of goats and calves but by means of his own blood, thus securing an eternal redemption.</vt:lpstr>
      <vt:lpstr>11 But when Christ appeared as a high priest of the good things that have come, then through the greater and more perfect tent (not made with hands, that is, not of this creation) 12 he entered once for all into the holy places, not by means of the blood of goats and calves but by means of his own blood, thus securing an eternal redemption.</vt:lpstr>
      <vt:lpstr>11 But when Christ appeared as a high priest of the good things that have come, then through the greater and more perfect tent (not made with hands, that is, not of this creation) 12 he entered once for all into the holy places, not by means of the blood of goats and calves but by means of his own blood, thus securing an eternal redemption.</vt:lpstr>
      <vt:lpstr>12 he entered once for all into the holy places, not by means of the blood of goats and calves but by means of his own blood, thus securing an eternal redemption.</vt:lpstr>
      <vt:lpstr>12 he entered once for all into the holy places, not by means of the blood of goats and calves but by means of his own blood, thus securing an eternal redemption.</vt:lpstr>
      <vt:lpstr>12 he entered once for all into the holy places, not by means of the blood of goats and calves but by means of his own blood, thus securing an eternal redemption.</vt:lpstr>
      <vt:lpstr>12 he entered once for all into the holy places, not by means of the blood of goats and calves but by means of his own blood, thus securing an eternal redemption.</vt:lpstr>
      <vt:lpstr>13 For if the blood of goats and bulls, and the sprinkling of defiled persons with the ashes of a heifer, sanctify for the purification of the flesh, 14 how much more will the blood of Christ, who through the eternal Spirit offered himself without blemish to God, purify our conscience from dead works to serve the living God.</vt:lpstr>
      <vt:lpstr>13 For if the blood of goats and bulls, and the sprinkling of defiled persons with the ashes of a heifer, sanctify for the purification of the flesh, 14 how much more will the blood of Christ, who through the eternal Spirit offered himself without blemish to God, purify our conscience from dead works to serve the living God.</vt:lpstr>
      <vt:lpstr>13 For if the blood of goats and bulls, and the sprinkling of defiled persons with the ashes of a heifer, sanctify for the purification of the flesh 14 how much more will the blood of Christ , who through the eternal Spirit offered himself without blemish to God, purify our conscience from dead works to serve the living God.</vt:lpstr>
      <vt:lpstr>13 For if the blood of goats and bulls, and the sprinkling of defiled persons with the ashes of a heifer, sanctify for the purification of the flesh 14 how much more will the blood of Christ , who through the eternal Spirit offered himself without blemish to God, purify our conscience from dead works to serve the living God.</vt:lpstr>
      <vt:lpstr>13 For if the blood of goats and bulls, and the sprinkling of defiled persons with the ashes of a heifer, sanctify for the purification of the flesh 14 how much more will the blood of Christ , who through the eternal Spirit offered himself without blemish to God, purify our conscience from dead works to serve the living God.</vt:lpstr>
      <vt:lpstr>14 how much more will the blood of Christ, who through the eternal Spirit offered himself without blemish to God, purify our conscience from dead works to serve the living God.</vt:lpstr>
      <vt:lpstr>14 how much more will the blood of Christ, who through the eternal Spirit offered himself without blemish to God, purify our conscience from dead works to serve the living God.</vt:lpstr>
      <vt:lpstr>14 how much more will the blood of Christ, who through the eternal Spirit offered himself without blemish to God, purify our conscience from dead works to serve the living God.</vt:lpstr>
      <vt:lpstr>14 how much more will the blood of Christ, who through the eternal Spirit offered himself without blemish to God, purify our conscience from dead works to serve the living God.</vt:lpstr>
      <vt:lpstr>14 how much more will the blood of Christ, who through the eternal Spirit offered himself without blemish to God, purify our conscience from dead works to serve the living God.</vt:lpstr>
      <vt:lpstr>Summary and Conclusion</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1345</cp:revision>
  <cp:lastPrinted>2022-08-28T14:13:29Z</cp:lastPrinted>
  <dcterms:created xsi:type="dcterms:W3CDTF">2022-03-11T13:15:23Z</dcterms:created>
  <dcterms:modified xsi:type="dcterms:W3CDTF">2022-08-28T14:16:31Z</dcterms:modified>
</cp:coreProperties>
</file>