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6328" r:id="rId3"/>
    <p:sldId id="6329" r:id="rId4"/>
    <p:sldId id="6330" r:id="rId5"/>
    <p:sldId id="6331" r:id="rId6"/>
    <p:sldId id="6332" r:id="rId7"/>
    <p:sldId id="6333" r:id="rId8"/>
    <p:sldId id="6355" r:id="rId9"/>
    <p:sldId id="6316" r:id="rId10"/>
    <p:sldId id="6318" r:id="rId11"/>
    <p:sldId id="6319" r:id="rId12"/>
    <p:sldId id="6356" r:id="rId13"/>
    <p:sldId id="6334" r:id="rId14"/>
    <p:sldId id="6335" r:id="rId15"/>
    <p:sldId id="6341" r:id="rId16"/>
    <p:sldId id="6337" r:id="rId17"/>
    <p:sldId id="6340" r:id="rId18"/>
    <p:sldId id="6342" r:id="rId19"/>
    <p:sldId id="6343" r:id="rId20"/>
    <p:sldId id="6344" r:id="rId21"/>
    <p:sldId id="6357" r:id="rId22"/>
    <p:sldId id="6346" r:id="rId23"/>
    <p:sldId id="6347" r:id="rId24"/>
    <p:sldId id="6348" r:id="rId25"/>
    <p:sldId id="6350" r:id="rId26"/>
    <p:sldId id="6304" r:id="rId27"/>
    <p:sldId id="6351" r:id="rId28"/>
    <p:sldId id="6305" r:id="rId29"/>
    <p:sldId id="6306" r:id="rId30"/>
    <p:sldId id="6307" r:id="rId31"/>
    <p:sldId id="6309" r:id="rId32"/>
    <p:sldId id="6311" r:id="rId33"/>
    <p:sldId id="6312" r:id="rId34"/>
    <p:sldId id="6352" r:id="rId35"/>
    <p:sldId id="6353" r:id="rId36"/>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9/3/2022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9/3/2022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9/3/2022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9/3/2022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9/3/2022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9/3/2022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9/3/2022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9/3/2022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9/3/2022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9/3/2022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9/3/2022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9/3/2022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2.xml"/><Relationship Id="rId4" Type="http://schemas.openxmlformats.org/officeDocument/2006/relationships/hyperlink" Target="https://www.weareteachers.com/moving-beyond-classroom-discussions/"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99237996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50162"/>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he is the mediator of a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new covenant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 that those who are called may receive the promised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eternal inheritance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a death has occurred that redeems them from the transgressions committed under the first covenant.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789555"/>
            <a:ext cx="8704460" cy="4699112"/>
          </a:xfrm>
        </p:spPr>
        <p:txBody>
          <a:bodyPr>
            <a:normAutofit lnSpcReduction="10000"/>
          </a:bodyPr>
          <a:lstStyle/>
          <a:p>
            <a:r>
              <a:rPr lang="en-US" dirty="0"/>
              <a:t>"</a:t>
            </a:r>
            <a:r>
              <a:rPr lang="en-US" sz="3100" i="1" dirty="0">
                <a:solidFill>
                  <a:srgbClr val="000099"/>
                </a:solidFill>
                <a:latin typeface="Cambria" panose="02040503050406030204" pitchFamily="18" charset="0"/>
                <a:ea typeface="Cambria" panose="02040503050406030204" pitchFamily="18" charset="0"/>
              </a:rPr>
              <a:t>Eternal</a:t>
            </a:r>
            <a:r>
              <a:rPr lang="en-US" dirty="0"/>
              <a:t>" is an adjective which our author associates especially with the “</a:t>
            </a:r>
            <a:r>
              <a:rPr lang="en-US" i="1" dirty="0">
                <a:solidFill>
                  <a:srgbClr val="000099"/>
                </a:solidFill>
                <a:latin typeface="Cambria" panose="02040503050406030204" pitchFamily="18" charset="0"/>
                <a:ea typeface="Cambria" panose="02040503050406030204" pitchFamily="18" charset="0"/>
              </a:rPr>
              <a:t>new covenant</a:t>
            </a:r>
            <a:r>
              <a:rPr lang="en-US" dirty="0"/>
              <a:t>”.</a:t>
            </a:r>
          </a:p>
          <a:p>
            <a:r>
              <a:rPr lang="en-US" dirty="0"/>
              <a:t>The “</a:t>
            </a:r>
            <a:r>
              <a:rPr lang="en-US" i="1" dirty="0">
                <a:solidFill>
                  <a:srgbClr val="000099"/>
                </a:solidFill>
                <a:latin typeface="Cambria" panose="02040503050406030204" pitchFamily="18" charset="0"/>
                <a:ea typeface="Cambria" panose="02040503050406030204" pitchFamily="18" charset="0"/>
              </a:rPr>
              <a:t>new covenant</a:t>
            </a:r>
            <a:r>
              <a:rPr lang="en-US" dirty="0"/>
              <a:t>” itself is “</a:t>
            </a:r>
            <a:r>
              <a:rPr lang="en-US" i="1" dirty="0">
                <a:solidFill>
                  <a:srgbClr val="000099"/>
                </a:solidFill>
                <a:latin typeface="Cambria" panose="02040503050406030204" pitchFamily="18" charset="0"/>
                <a:ea typeface="Cambria" panose="02040503050406030204" pitchFamily="18" charset="0"/>
              </a:rPr>
              <a:t>eternal</a:t>
            </a:r>
            <a:r>
              <a:rPr lang="en-US" dirty="0"/>
              <a:t>” (Heb 13:20), and therefore the redemption which it provides and the “</a:t>
            </a:r>
            <a:r>
              <a:rPr lang="en-US" i="1" dirty="0">
                <a:solidFill>
                  <a:srgbClr val="000099"/>
                </a:solidFill>
                <a:latin typeface="Cambria" panose="02040503050406030204" pitchFamily="18" charset="0"/>
                <a:ea typeface="Cambria" panose="02040503050406030204" pitchFamily="18" charset="0"/>
              </a:rPr>
              <a:t>inheritance</a:t>
            </a:r>
            <a:r>
              <a:rPr lang="en-US" dirty="0"/>
              <a:t>” into which it brings the people of God are likewise “</a:t>
            </a:r>
            <a:r>
              <a:rPr lang="en-US" i="1" dirty="0">
                <a:solidFill>
                  <a:srgbClr val="000099"/>
                </a:solidFill>
                <a:latin typeface="Cambria" panose="02040503050406030204" pitchFamily="18" charset="0"/>
                <a:ea typeface="Cambria" panose="02040503050406030204" pitchFamily="18" charset="0"/>
              </a:rPr>
              <a:t>eternal</a:t>
            </a:r>
            <a:r>
              <a:rPr lang="en-US" dirty="0"/>
              <a:t>” (vv. 12, 15).</a:t>
            </a:r>
          </a:p>
          <a:p>
            <a:r>
              <a:rPr lang="en-US" dirty="0"/>
              <a:t>The Mediator of this covenant, having offered himself up to God as “</a:t>
            </a:r>
            <a:r>
              <a:rPr lang="en-US" sz="3100" i="1" dirty="0">
                <a:solidFill>
                  <a:srgbClr val="000099"/>
                </a:solidFill>
                <a:latin typeface="Cambria" panose="02040503050406030204" pitchFamily="18" charset="0"/>
                <a:ea typeface="Cambria" panose="02040503050406030204" pitchFamily="18" charset="0"/>
              </a:rPr>
              <a:t>through the eternal Spirit</a:t>
            </a:r>
            <a:r>
              <a:rPr lang="en-US" dirty="0"/>
              <a:t>” (Heb 9:14), has become to all who obey him the “</a:t>
            </a:r>
            <a:r>
              <a:rPr lang="en-US" sz="3100" i="1" dirty="0">
                <a:solidFill>
                  <a:srgbClr val="000099"/>
                </a:solidFill>
                <a:latin typeface="Cambria" panose="02040503050406030204" pitchFamily="18" charset="0"/>
                <a:ea typeface="Cambria" panose="02040503050406030204" pitchFamily="18" charset="0"/>
              </a:rPr>
              <a:t>source of eternal salvation</a:t>
            </a:r>
            <a:r>
              <a:rPr lang="en-US" dirty="0"/>
              <a:t>” (Heb 5:9).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r>
              <a:rPr lang="en-US" dirty="0"/>
              <a:t>F. F. Bruce. </a:t>
            </a:r>
            <a:r>
              <a:rPr lang="en-US" i="1" dirty="0"/>
              <a:t>The Epistle to the Hebrews</a:t>
            </a:r>
          </a:p>
        </p:txBody>
      </p:sp>
    </p:spTree>
    <p:extLst>
      <p:ext uri="{BB962C8B-B14F-4D97-AF65-F5344CB8AC3E}">
        <p14:creationId xmlns:p14="http://schemas.microsoft.com/office/powerpoint/2010/main" val="39222383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958306"/>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he is the mediator of a new covenant, so that those who are called may receive the promised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eternal inheritance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a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death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has occurred that redeems them from the transgressions committed under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first covenant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58307"/>
            <a:ext cx="8704460" cy="4530360"/>
          </a:xfrm>
        </p:spPr>
        <p:txBody>
          <a:bodyPr>
            <a:normAutofit fontScale="92500"/>
          </a:bodyPr>
          <a:lstStyle/>
          <a:p>
            <a:r>
              <a:rPr lang="en-US" dirty="0"/>
              <a:t>But why are rituals involving “</a:t>
            </a:r>
            <a:r>
              <a:rPr lang="en-US" i="1" dirty="0">
                <a:solidFill>
                  <a:srgbClr val="000099"/>
                </a:solidFill>
                <a:latin typeface="Cambria" panose="02040503050406030204" pitchFamily="18" charset="0"/>
                <a:ea typeface="Cambria" panose="02040503050406030204" pitchFamily="18" charset="0"/>
              </a:rPr>
              <a:t>death</a:t>
            </a:r>
            <a:r>
              <a:rPr lang="en-US" dirty="0"/>
              <a:t>” and bloodshed at the core of Israel’s worship and of God’s covenant with them (i.e., the “</a:t>
            </a:r>
            <a:r>
              <a:rPr lang="en-US" i="1" dirty="0">
                <a:solidFill>
                  <a:srgbClr val="000099"/>
                </a:solidFill>
                <a:latin typeface="Cambria" panose="02040503050406030204" pitchFamily="18" charset="0"/>
                <a:ea typeface="Cambria" panose="02040503050406030204" pitchFamily="18" charset="0"/>
              </a:rPr>
              <a:t>first covenant</a:t>
            </a:r>
            <a:r>
              <a:rPr lang="en-US" dirty="0"/>
              <a:t>”)? </a:t>
            </a:r>
          </a:p>
          <a:p>
            <a:r>
              <a:rPr lang="en-US" dirty="0"/>
              <a:t>The answer lies in the exclusive, comprehensive commitment the Lord imposed on his people by inaugurating a covenant relationship with them. </a:t>
            </a:r>
          </a:p>
          <a:p>
            <a:r>
              <a:rPr lang="en-US" dirty="0"/>
              <a:t>Only two outcomes were possible: </a:t>
            </a:r>
          </a:p>
          <a:p>
            <a:pPr lvl="1"/>
            <a:r>
              <a:rPr lang="en-US" dirty="0"/>
              <a:t>If covenant servants were </a:t>
            </a:r>
            <a:r>
              <a:rPr lang="en-US" b="1" i="1" dirty="0"/>
              <a:t>faithful</a:t>
            </a:r>
            <a:r>
              <a:rPr lang="en-US" dirty="0"/>
              <a:t>, they would be </a:t>
            </a:r>
            <a:r>
              <a:rPr lang="en-US" b="1" i="1" dirty="0"/>
              <a:t>blessed</a:t>
            </a:r>
            <a:r>
              <a:rPr lang="en-US" dirty="0"/>
              <a:t> (“</a:t>
            </a:r>
            <a:r>
              <a:rPr kumimoji="0" lang="en-US"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eternal inheritance</a:t>
            </a:r>
            <a:r>
              <a:rPr lang="en-US" dirty="0"/>
              <a:t>”). </a:t>
            </a:r>
          </a:p>
          <a:p>
            <a:pPr lvl="1"/>
            <a:r>
              <a:rPr lang="en-US" dirty="0"/>
              <a:t>If </a:t>
            </a:r>
            <a:r>
              <a:rPr lang="en-US" b="1" i="1" dirty="0"/>
              <a:t>not</a:t>
            </a:r>
            <a:r>
              <a:rPr lang="en-US" dirty="0"/>
              <a:t>, they would endure a </a:t>
            </a:r>
            <a:r>
              <a:rPr lang="en-US" b="1" i="1" dirty="0"/>
              <a:t>curse</a:t>
            </a:r>
            <a:r>
              <a:rPr lang="en-US" dirty="0"/>
              <a:t> (“</a:t>
            </a:r>
            <a:r>
              <a:rPr kumimoji="0" lang="en-US"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death</a:t>
            </a:r>
            <a:r>
              <a:rPr lang="en-US" dirty="0"/>
              <a:t>”). </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Dennis E. Johnson;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ESV Expository Commentary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(Volume 12) (p. 211)</a:t>
            </a:r>
          </a:p>
        </p:txBody>
      </p:sp>
    </p:spTree>
    <p:extLst>
      <p:ext uri="{BB962C8B-B14F-4D97-AF65-F5344CB8AC3E}">
        <p14:creationId xmlns:p14="http://schemas.microsoft.com/office/powerpoint/2010/main" val="307148613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206426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he is the mediator of a new covenant, so that those who are called may receive the promised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eternal inheritance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a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death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has occurred that redeems them from the transgressions committed under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first covenant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240869"/>
            <a:ext cx="8704460" cy="4247798"/>
          </a:xfrm>
        </p:spPr>
        <p:txBody>
          <a:bodyPr>
            <a:normAutofit/>
          </a:bodyPr>
          <a:lstStyle/>
          <a:p>
            <a:r>
              <a:rPr lang="en-US" dirty="0"/>
              <a:t>Moses elaborated these opposite alternatives in graphic detail in his farewell addresses to the Israelites (Deuteronomy 28). </a:t>
            </a:r>
          </a:p>
          <a:p>
            <a:r>
              <a:rPr lang="en-US" dirty="0"/>
              <a:t>The gravity of the covenant mandated that a death had to occur in order for those who had transgressed its commandments to escape its curse.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Dennis E. Johnson;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ESV Expository Commentary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(Volume 12) (p. 211)</a:t>
            </a:r>
          </a:p>
        </p:txBody>
      </p:sp>
    </p:spTree>
    <p:extLst>
      <p:ext uri="{BB962C8B-B14F-4D97-AF65-F5344CB8AC3E}">
        <p14:creationId xmlns:p14="http://schemas.microsoft.com/office/powerpoint/2010/main" val="26018655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202894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he is the mediator of a new covenant, so that those who are called may receive the promised eternal inheritance, since a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death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has occurred that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redeems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them from the transgressions committed under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first covenant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134907"/>
            <a:ext cx="8704460" cy="4353759"/>
          </a:xfrm>
        </p:spPr>
        <p:txBody>
          <a:bodyPr>
            <a:normAutofit lnSpcReduction="10000"/>
          </a:bodyPr>
          <a:lstStyle/>
          <a:p>
            <a:r>
              <a:rPr lang="en-US" dirty="0"/>
              <a:t>Of course the Israelites “</a:t>
            </a:r>
            <a:r>
              <a:rPr lang="en-US" sz="3100" i="1" dirty="0">
                <a:solidFill>
                  <a:srgbClr val="000099"/>
                </a:solidFill>
                <a:latin typeface="Cambria" panose="02040503050406030204" pitchFamily="18" charset="0"/>
                <a:ea typeface="Cambria" panose="02040503050406030204" pitchFamily="18" charset="0"/>
              </a:rPr>
              <a:t>did </a:t>
            </a:r>
            <a:r>
              <a:rPr lang="en-US" sz="3100" b="1" i="1" dirty="0">
                <a:solidFill>
                  <a:srgbClr val="000099"/>
                </a:solidFill>
                <a:latin typeface="Cambria" panose="02040503050406030204" pitchFamily="18" charset="0"/>
                <a:ea typeface="Cambria" panose="02040503050406030204" pitchFamily="18" charset="0"/>
              </a:rPr>
              <a:t>not</a:t>
            </a:r>
            <a:r>
              <a:rPr lang="en-US" sz="3100" i="1" dirty="0">
                <a:solidFill>
                  <a:srgbClr val="000099"/>
                </a:solidFill>
                <a:latin typeface="Cambria" panose="02040503050406030204" pitchFamily="18" charset="0"/>
                <a:ea typeface="Cambria" panose="02040503050406030204" pitchFamily="18" charset="0"/>
              </a:rPr>
              <a:t> continue in [God’s] covenant</a:t>
            </a:r>
            <a:r>
              <a:rPr lang="en-US" dirty="0"/>
              <a:t>” (Heb. 8:9). </a:t>
            </a:r>
          </a:p>
          <a:p>
            <a:r>
              <a:rPr lang="en-US" dirty="0"/>
              <a:t>Therefore they brought upon themselves the covenant’s dire curses, including famine, violence, exile, disease, and death. </a:t>
            </a:r>
          </a:p>
          <a:p>
            <a:r>
              <a:rPr lang="en-US" dirty="0"/>
              <a:t>They needed to be </a:t>
            </a:r>
            <a:r>
              <a:rPr lang="en-US" b="1" i="1" dirty="0"/>
              <a:t>redeemed</a:t>
            </a:r>
            <a:r>
              <a:rPr lang="en-US" dirty="0"/>
              <a:t>, which could occur only through the “</a:t>
            </a:r>
            <a:r>
              <a:rPr lang="en-US" i="1" dirty="0">
                <a:solidFill>
                  <a:srgbClr val="000099"/>
                </a:solidFill>
                <a:latin typeface="Cambria" panose="02040503050406030204" pitchFamily="18" charset="0"/>
                <a:ea typeface="Cambria" panose="02040503050406030204" pitchFamily="18" charset="0"/>
              </a:rPr>
              <a:t>death</a:t>
            </a:r>
            <a:r>
              <a:rPr lang="en-US" dirty="0"/>
              <a:t>” of an innocent substitute, Christ, whose blood purified covenant breakers from their treasonous acts, which were deserving of death (Heb 9:14).</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Dennis E. Johnson;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ESV Expository Commentary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(Volume 12) (p. 211)</a:t>
            </a:r>
          </a:p>
        </p:txBody>
      </p:sp>
    </p:spTree>
    <p:extLst>
      <p:ext uri="{BB962C8B-B14F-4D97-AF65-F5344CB8AC3E}">
        <p14:creationId xmlns:p14="http://schemas.microsoft.com/office/powerpoint/2010/main" val="6484635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50162"/>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where a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will</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is involved, the death of the one who made it must be established.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a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will</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takes effect only at death, since it is not in force as long as the one who made it is alive.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703218"/>
            <a:ext cx="8704460" cy="4540604"/>
          </a:xfrm>
        </p:spPr>
        <p:txBody>
          <a:bodyPr>
            <a:normAutofit fontScale="85000" lnSpcReduction="20000"/>
          </a:bodyPr>
          <a:lstStyle/>
          <a:p>
            <a:r>
              <a:rPr lang="en-US" dirty="0"/>
              <a:t>The ESV, like most versions and interpreters, gives the impression that the discussion shifts here suddenly, surprisingly, and briefly from biblical </a:t>
            </a:r>
            <a:r>
              <a:rPr lang="en-US" b="1" i="1" dirty="0"/>
              <a:t>covenants</a:t>
            </a:r>
            <a:r>
              <a:rPr lang="en-US" dirty="0"/>
              <a:t> (verse 15) to the administration of a last will and testament in the Greco-Roman legal system (verses 16-17) and then back again to biblical covenants (verses 18-20).</a:t>
            </a:r>
            <a:r>
              <a:rPr kumimoji="0" lang="en-US" sz="3200" b="0" i="0" u="none" strike="noStrike" kern="1200" cap="none" spc="0" normalizeH="0" baseline="30000" noProof="0" dirty="0">
                <a:ln>
                  <a:noFill/>
                </a:ln>
                <a:solidFill>
                  <a:prstClr val="black"/>
                </a:solidFill>
                <a:effectLst/>
                <a:uLnTx/>
                <a:uFillTx/>
                <a:latin typeface="Calibri" panose="020F0502020204030204"/>
                <a:ea typeface="+mn-ea"/>
                <a:cs typeface="+mn-cs"/>
              </a:rPr>
              <a:t> 1</a:t>
            </a:r>
            <a:endParaRPr lang="en-US" dirty="0"/>
          </a:p>
          <a:p>
            <a:r>
              <a:rPr lang="en-US" dirty="0"/>
              <a:t>So verses 16–17 read: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 where a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will</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is involved, the death of the one who made it must be established. </a:t>
            </a:r>
            <a:r>
              <a:rPr kumimoji="0" lang="en-US" sz="32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17</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a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will</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takes effect only at death…</a:t>
            </a:r>
            <a:r>
              <a:rPr lang="en-US" dirty="0"/>
              <a:t>”</a:t>
            </a:r>
          </a:p>
          <a:p>
            <a:r>
              <a:rPr lang="en-US" dirty="0"/>
              <a:t>Well, that’s true for a will, isn’t it?</a:t>
            </a:r>
            <a:r>
              <a:rPr kumimoji="0" lang="en-US" sz="3200" b="0" i="0" u="none" strike="noStrike" kern="1200" cap="none" spc="0" normalizeH="0" baseline="30000" noProof="0" dirty="0">
                <a:ln>
                  <a:noFill/>
                </a:ln>
                <a:solidFill>
                  <a:prstClr val="black"/>
                </a:solidFill>
                <a:effectLst/>
                <a:uLnTx/>
                <a:uFillTx/>
                <a:latin typeface="Calibri" panose="020F0502020204030204"/>
                <a:ea typeface="+mn-ea"/>
                <a:cs typeface="+mn-cs"/>
              </a:rPr>
              <a:t> 2</a:t>
            </a:r>
            <a:r>
              <a:rPr lang="en-US" dirty="0"/>
              <a:t> </a:t>
            </a:r>
          </a:p>
          <a:p>
            <a:r>
              <a:rPr lang="en-US" dirty="0"/>
              <a:t>You have a will, and it’s lurking there behind the scenes, but until somebody dies, that will does not go to probate and its terms do not come into effect. That’s exactly correct.</a:t>
            </a:r>
            <a:r>
              <a:rPr kumimoji="0" lang="en-US" sz="3200" b="0" i="0" u="none" strike="noStrike" kern="1200" cap="none" spc="0" normalizeH="0" baseline="30000" noProof="0" dirty="0">
                <a:ln>
                  <a:noFill/>
                </a:ln>
                <a:solidFill>
                  <a:prstClr val="black"/>
                </a:solidFill>
                <a:effectLst/>
                <a:uLnTx/>
                <a:uFillTx/>
                <a:latin typeface="Calibri" panose="020F0502020204030204"/>
                <a:ea typeface="+mn-ea"/>
                <a:cs typeface="+mn-cs"/>
              </a:rPr>
              <a:t> 2</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211668"/>
            <a:ext cx="9144000"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prstClr val="black"/>
                </a:solidFill>
                <a:effectLst/>
                <a:uLnTx/>
                <a:uFillTx/>
                <a:latin typeface="Calibri" panose="020F0502020204030204"/>
                <a:ea typeface="+mn-ea"/>
                <a:cs typeface="+mn-cs"/>
              </a:rPr>
              <a:t>1</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Dennis E. Johnson;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ESV Expository Commentary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(Volume 12) (pp. 211-213)</a:t>
            </a:r>
          </a:p>
          <a:p>
            <a:r>
              <a:rPr kumimoji="0" lang="en-US" sz="1800" b="0" i="0" u="none" strike="noStrike" kern="1200" cap="none" spc="0" normalizeH="0" baseline="30000" noProof="0" dirty="0">
                <a:ln>
                  <a:noFill/>
                </a:ln>
                <a:solidFill>
                  <a:prstClr val="black"/>
                </a:solidFill>
                <a:effectLst/>
                <a:uLnTx/>
                <a:uFillTx/>
                <a:latin typeface="Calibri" panose="020F0502020204030204"/>
                <a:ea typeface="+mn-ea"/>
                <a:cs typeface="+mn-cs"/>
              </a:rPr>
              <a:t>2</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DA Carson Lecture on Hebrews</a:t>
            </a:r>
          </a:p>
        </p:txBody>
      </p:sp>
    </p:spTree>
    <p:extLst>
      <p:ext uri="{BB962C8B-B14F-4D97-AF65-F5344CB8AC3E}">
        <p14:creationId xmlns:p14="http://schemas.microsoft.com/office/powerpoint/2010/main" val="24760427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50162"/>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where a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will</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is involved, the death of the one who made it must be established.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a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will</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takes effect only at death, since it is not in force as long as the one who made it is alive.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703217"/>
            <a:ext cx="8704460" cy="4785450"/>
          </a:xfrm>
        </p:spPr>
        <p:txBody>
          <a:bodyPr>
            <a:normAutofit fontScale="92500" lnSpcReduction="20000"/>
          </a:bodyPr>
          <a:lstStyle/>
          <a:p>
            <a:r>
              <a:rPr lang="en-US" dirty="0"/>
              <a:t>This Greek word translated “</a:t>
            </a:r>
            <a:r>
              <a:rPr lang="en-US" i="1" dirty="0">
                <a:solidFill>
                  <a:srgbClr val="000099"/>
                </a:solidFill>
                <a:latin typeface="Cambria" panose="02040503050406030204" pitchFamily="18" charset="0"/>
                <a:ea typeface="Cambria" panose="02040503050406030204" pitchFamily="18" charset="0"/>
              </a:rPr>
              <a:t>will</a:t>
            </a:r>
            <a:r>
              <a:rPr lang="en-US" dirty="0"/>
              <a:t>” here (</a:t>
            </a:r>
            <a:r>
              <a:rPr lang="en-US" i="1" dirty="0" err="1"/>
              <a:t>diathēkē</a:t>
            </a:r>
            <a:r>
              <a:rPr lang="en-US" dirty="0"/>
              <a:t>)</a:t>
            </a:r>
            <a:r>
              <a:rPr lang="en-US" i="1" dirty="0"/>
              <a:t> </a:t>
            </a:r>
            <a:r>
              <a:rPr lang="en-US" dirty="0"/>
              <a:t>often did mean “last will and testament” in Hellenistic </a:t>
            </a:r>
            <a:r>
              <a:rPr lang="en-US" b="1" i="1" dirty="0"/>
              <a:t>extrabiblical</a:t>
            </a:r>
            <a:r>
              <a:rPr lang="en-US" dirty="0"/>
              <a:t> literature, but </a:t>
            </a:r>
            <a:r>
              <a:rPr lang="en-US" i="1" dirty="0" err="1"/>
              <a:t>diathēkē</a:t>
            </a:r>
            <a:r>
              <a:rPr lang="en-US" dirty="0"/>
              <a:t> was also the term that the Septuagint typically used to translate the </a:t>
            </a:r>
            <a:r>
              <a:rPr lang="en-US" b="1" i="1" dirty="0"/>
              <a:t>Hebrew</a:t>
            </a:r>
            <a:r>
              <a:rPr lang="en-US" dirty="0"/>
              <a:t> word for covenant for (</a:t>
            </a:r>
            <a:r>
              <a:rPr lang="en-US" i="1" dirty="0" err="1"/>
              <a:t>berit</a:t>
            </a:r>
            <a:r>
              <a:rPr lang="en-US" i="1" dirty="0"/>
              <a:t>)</a:t>
            </a:r>
            <a:r>
              <a:rPr lang="en-US" dirty="0"/>
              <a:t>. </a:t>
            </a:r>
          </a:p>
          <a:p>
            <a:r>
              <a:rPr lang="en-US" dirty="0"/>
              <a:t>Did our author, even though he was deeply influenced by the Septuagint and biblical categories, suddenly “switch gears” to introduce a secular Hellenistic concept into his discussion of the relation of Jesus’ death to the transgressions of the first covenant?</a:t>
            </a:r>
          </a:p>
          <a:p>
            <a:r>
              <a:rPr lang="en-US" dirty="0"/>
              <a:t>Recent research into ancient Near Eastern treaties and biblical covenants suggests that is not the case.</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Dennis E. Johnson;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ESV Expository Commentary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(Volume 12) (pp. 211-213)</a:t>
            </a:r>
          </a:p>
        </p:txBody>
      </p:sp>
    </p:spTree>
    <p:extLst>
      <p:ext uri="{BB962C8B-B14F-4D97-AF65-F5344CB8AC3E}">
        <p14:creationId xmlns:p14="http://schemas.microsoft.com/office/powerpoint/2010/main" val="12987321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50162"/>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where a will is involved, the death of the one who made it must be established.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a will takes effect only at death, since it is not in force as long as the one who made it is alive.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703217"/>
            <a:ext cx="8704460" cy="4785450"/>
          </a:xfrm>
        </p:spPr>
        <p:txBody>
          <a:bodyPr>
            <a:normAutofit lnSpcReduction="10000"/>
          </a:bodyPr>
          <a:lstStyle/>
          <a:p>
            <a:r>
              <a:rPr lang="en-US" dirty="0"/>
              <a:t>I believe the first clause of verse 17 should </a:t>
            </a:r>
            <a:r>
              <a:rPr lang="en-US" b="1" i="1" dirty="0"/>
              <a:t>not </a:t>
            </a:r>
            <a:r>
              <a:rPr lang="en-US" dirty="0"/>
              <a:t>be translated as it is in the ESV,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 a will takes effect only at death</a:t>
            </a:r>
            <a:r>
              <a:rPr lang="en-US" dirty="0"/>
              <a:t>,” </a:t>
            </a:r>
          </a:p>
          <a:p>
            <a:r>
              <a:rPr lang="en-US" dirty="0"/>
              <a:t>Instead, it should be translated, quite literally: “</a:t>
            </a:r>
            <a:r>
              <a:rPr lang="en-US" i="1" dirty="0">
                <a:solidFill>
                  <a:srgbClr val="000099"/>
                </a:solidFill>
                <a:latin typeface="Cambria" panose="02040503050406030204" pitchFamily="18" charset="0"/>
                <a:ea typeface="Cambria" panose="02040503050406030204" pitchFamily="18" charset="0"/>
              </a:rPr>
              <a:t>For a </a:t>
            </a:r>
            <a:r>
              <a:rPr lang="en-US" b="1" i="1" dirty="0">
                <a:solidFill>
                  <a:srgbClr val="000099"/>
                </a:solidFill>
                <a:latin typeface="Cambria" panose="02040503050406030204" pitchFamily="18" charset="0"/>
                <a:ea typeface="Cambria" panose="02040503050406030204" pitchFamily="18" charset="0"/>
              </a:rPr>
              <a:t>covenant</a:t>
            </a:r>
            <a:r>
              <a:rPr lang="en-US" i="1" dirty="0">
                <a:solidFill>
                  <a:srgbClr val="000099"/>
                </a:solidFill>
                <a:latin typeface="Cambria" panose="02040503050406030204" pitchFamily="18" charset="0"/>
                <a:ea typeface="Cambria" panose="02040503050406030204" pitchFamily="18" charset="0"/>
              </a:rPr>
              <a:t> is made legally secure on the basis of the dead ones</a:t>
            </a:r>
            <a:r>
              <a:rPr lang="en-US" dirty="0"/>
              <a:t>.” </a:t>
            </a:r>
          </a:p>
          <a:p>
            <a:r>
              <a:rPr lang="en-US" dirty="0"/>
              <a:t>Notice that “</a:t>
            </a:r>
            <a:r>
              <a:rPr lang="en-US" i="1" dirty="0">
                <a:solidFill>
                  <a:srgbClr val="000099"/>
                </a:solidFill>
                <a:latin typeface="Cambria" panose="02040503050406030204" pitchFamily="18" charset="0"/>
                <a:ea typeface="Cambria" panose="02040503050406030204" pitchFamily="18" charset="0"/>
              </a:rPr>
              <a:t>dead ones</a:t>
            </a:r>
            <a:r>
              <a:rPr lang="en-US" dirty="0"/>
              <a:t>” is </a:t>
            </a:r>
            <a:r>
              <a:rPr lang="en-US" b="1" i="1" dirty="0"/>
              <a:t>plural</a:t>
            </a:r>
            <a:r>
              <a:rPr lang="en-US" dirty="0"/>
              <a:t> – </a:t>
            </a:r>
            <a:r>
              <a:rPr lang="en-US" b="1" i="1" dirty="0"/>
              <a:t>not singular</a:t>
            </a:r>
            <a:r>
              <a:rPr lang="en-US" dirty="0"/>
              <a:t>. That’s literally what the Greek says.</a:t>
            </a:r>
          </a:p>
          <a:p>
            <a:r>
              <a:rPr lang="en-US" dirty="0"/>
              <a:t>You will notice that the ESV translates it as a </a:t>
            </a:r>
            <a:r>
              <a:rPr lang="en-US" b="1" i="1" dirty="0"/>
              <a:t>singular</a:t>
            </a:r>
            <a:r>
              <a:rPr lang="en-US" dirty="0"/>
              <a:t>: “</a:t>
            </a:r>
            <a:r>
              <a:rPr lang="en-US" i="1" dirty="0">
                <a:solidFill>
                  <a:srgbClr val="000099"/>
                </a:solidFill>
                <a:latin typeface="Cambria" panose="02040503050406030204" pitchFamily="18" charset="0"/>
                <a:ea typeface="Cambria" panose="02040503050406030204" pitchFamily="18" charset="0"/>
              </a:rPr>
              <a:t>at death</a:t>
            </a:r>
            <a:r>
              <a:rPr lang="en-US" dirty="0"/>
              <a:t>”</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25214591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50162"/>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where a will is involved, the death of the one who made it must be established.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a will takes effect only at death, since it is not in force as long as the one who made it is alive.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703217"/>
            <a:ext cx="8704460" cy="4785450"/>
          </a:xfrm>
        </p:spPr>
        <p:txBody>
          <a:bodyPr>
            <a:normAutofit lnSpcReduction="10000"/>
          </a:bodyPr>
          <a:lstStyle/>
          <a:p>
            <a:r>
              <a:rPr lang="en-US" dirty="0"/>
              <a:t>In the case of a will, the will comes into force when the person in whose name the will is drawn up dies. </a:t>
            </a:r>
          </a:p>
          <a:p>
            <a:r>
              <a:rPr lang="en-US" dirty="0"/>
              <a:t>You don’t have to have 30 people dying in order to have a will come into force! </a:t>
            </a:r>
          </a:p>
          <a:p>
            <a:r>
              <a:rPr lang="en-US" dirty="0"/>
              <a:t>You only need to have the one person in whose name the will is drawn up die.</a:t>
            </a:r>
          </a:p>
          <a:p>
            <a:r>
              <a:rPr lang="en-US" dirty="0"/>
              <a:t>But you have a plural word for dead here, “</a:t>
            </a:r>
            <a:r>
              <a:rPr lang="en-US" i="1" dirty="0">
                <a:solidFill>
                  <a:srgbClr val="000099"/>
                </a:solidFill>
                <a:latin typeface="Cambria" panose="02040503050406030204" pitchFamily="18" charset="0"/>
                <a:ea typeface="Cambria" panose="02040503050406030204" pitchFamily="18" charset="0"/>
              </a:rPr>
              <a:t>the dead ones</a:t>
            </a:r>
            <a:r>
              <a:rPr lang="en-US" dirty="0"/>
              <a:t>,” which I believe refers to the </a:t>
            </a:r>
            <a:r>
              <a:rPr lang="en-US" b="1" i="1" dirty="0"/>
              <a:t>sacrificial animals</a:t>
            </a:r>
            <a:r>
              <a:rPr lang="en-US" dirty="0"/>
              <a:t> that died in the making of the covenant.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3475731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50162"/>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where a will is involved, the death of the one who made it must be established.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a will takes effect only at death, since it is not in force as long as the one who made it is alive.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703217"/>
            <a:ext cx="8704460" cy="4785450"/>
          </a:xfrm>
        </p:spPr>
        <p:txBody>
          <a:bodyPr>
            <a:normAutofit fontScale="92500" lnSpcReduction="10000"/>
          </a:bodyPr>
          <a:lstStyle/>
          <a:p>
            <a:r>
              <a:rPr lang="en-US" dirty="0"/>
              <a:t>So if we include the idea of sacrifices, verse 17 will now read as follows: “</a:t>
            </a:r>
            <a:r>
              <a:rPr lang="en-US" i="1" dirty="0">
                <a:solidFill>
                  <a:srgbClr val="000099"/>
                </a:solidFill>
                <a:latin typeface="Cambria" panose="02040503050406030204" pitchFamily="18" charset="0"/>
                <a:ea typeface="Cambria" panose="02040503050406030204" pitchFamily="18" charset="0"/>
              </a:rPr>
              <a:t>For a covenant is made legally secure on the basis of the dead sacrifices.</a:t>
            </a:r>
            <a:r>
              <a:rPr lang="en-US" dirty="0"/>
              <a:t>” That’s true in the Old Testament. We’ll look at that in just a minute.</a:t>
            </a:r>
          </a:p>
          <a:p>
            <a:r>
              <a:rPr lang="en-US" dirty="0"/>
              <a:t>I believe verse 16 should read: “</a:t>
            </a:r>
            <a:r>
              <a:rPr lang="en-US" i="1" dirty="0">
                <a:solidFill>
                  <a:srgbClr val="000099"/>
                </a:solidFill>
                <a:latin typeface="Cambria" panose="02040503050406030204" pitchFamily="18" charset="0"/>
                <a:ea typeface="Cambria" panose="02040503050406030204" pitchFamily="18" charset="0"/>
              </a:rPr>
              <a:t>It is necessary for the death of the one who ratifies a </a:t>
            </a:r>
            <a:r>
              <a:rPr lang="en-US" b="1" i="1" dirty="0">
                <a:solidFill>
                  <a:srgbClr val="000099"/>
                </a:solidFill>
                <a:latin typeface="Cambria" panose="02040503050406030204" pitchFamily="18" charset="0"/>
                <a:ea typeface="Cambria" panose="02040503050406030204" pitchFamily="18" charset="0"/>
              </a:rPr>
              <a:t>covenant</a:t>
            </a:r>
            <a:r>
              <a:rPr lang="en-US" i="1" dirty="0">
                <a:solidFill>
                  <a:srgbClr val="000099"/>
                </a:solidFill>
                <a:latin typeface="Cambria" panose="02040503050406030204" pitchFamily="18" charset="0"/>
                <a:ea typeface="Cambria" panose="02040503050406030204" pitchFamily="18" charset="0"/>
              </a:rPr>
              <a:t> to be </a:t>
            </a:r>
            <a:r>
              <a:rPr lang="en-US" b="1" i="1" dirty="0">
                <a:solidFill>
                  <a:srgbClr val="000099"/>
                </a:solidFill>
                <a:latin typeface="Cambria" panose="02040503050406030204" pitchFamily="18" charset="0"/>
                <a:ea typeface="Cambria" panose="02040503050406030204" pitchFamily="18" charset="0"/>
              </a:rPr>
              <a:t>brought forward</a:t>
            </a:r>
            <a:r>
              <a:rPr lang="en-US" dirty="0"/>
              <a:t>.” That’s what the verb literally means: “to be brought forward, to be presented”. </a:t>
            </a:r>
          </a:p>
          <a:p>
            <a:r>
              <a:rPr lang="en-US" dirty="0"/>
              <a:t>Verse 17: “</a:t>
            </a:r>
            <a:r>
              <a:rPr lang="en-US" i="1" dirty="0">
                <a:solidFill>
                  <a:srgbClr val="000099"/>
                </a:solidFill>
                <a:latin typeface="Cambria" panose="02040503050406030204" pitchFamily="18" charset="0"/>
                <a:ea typeface="Cambria" panose="02040503050406030204" pitchFamily="18" charset="0"/>
              </a:rPr>
              <a:t>For a covenant is made legally secure on the basis of the sacrificial victims, since it is never valid while the ratifier lives.</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388148108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50162"/>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where a will is involved, the death of the one who made it must be established.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a will takes effect only at death, since it is not in force as long as the one who made it is alive.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703217"/>
            <a:ext cx="8704460" cy="4785450"/>
          </a:xfrm>
        </p:spPr>
        <p:txBody>
          <a:bodyPr>
            <a:normAutofit fontScale="92500"/>
          </a:bodyPr>
          <a:lstStyle/>
          <a:p>
            <a:r>
              <a:rPr lang="en-US" dirty="0"/>
              <a:t>Now we need to understand how a covenant worked in the Old Testament. </a:t>
            </a:r>
          </a:p>
          <a:p>
            <a:r>
              <a:rPr lang="en-US" dirty="0"/>
              <a:t>The persons making a covenant in the Old Testament had to be “executed” symbolically. </a:t>
            </a:r>
          </a:p>
          <a:p>
            <a:r>
              <a:rPr lang="en-US" dirty="0"/>
              <a:t>That brings us back to Genesis. </a:t>
            </a:r>
          </a:p>
          <a:p>
            <a:r>
              <a:rPr lang="en-US" dirty="0"/>
              <a:t>You’ll recall we looked at Genesis </a:t>
            </a:r>
            <a:r>
              <a:rPr lang="en-US" b="1" i="1" dirty="0"/>
              <a:t>14</a:t>
            </a:r>
            <a:r>
              <a:rPr lang="en-US" dirty="0"/>
              <a:t> in connection with Melchizedek back when we covered Hebrews 7. </a:t>
            </a:r>
          </a:p>
          <a:p>
            <a:r>
              <a:rPr lang="en-US" dirty="0"/>
              <a:t>We’re now going to look at Gen </a:t>
            </a:r>
            <a:r>
              <a:rPr lang="en-US" b="1" i="1" dirty="0"/>
              <a:t>15</a:t>
            </a:r>
            <a:r>
              <a:rPr lang="en-US" dirty="0"/>
              <a:t>, starting in verse 6: “</a:t>
            </a:r>
            <a:r>
              <a:rPr lang="en-US" i="1" dirty="0">
                <a:solidFill>
                  <a:srgbClr val="000099"/>
                </a:solidFill>
                <a:latin typeface="Cambria" panose="02040503050406030204" pitchFamily="18" charset="0"/>
                <a:ea typeface="Cambria" panose="02040503050406030204" pitchFamily="18" charset="0"/>
              </a:rPr>
              <a:t>And [Abraham] believed the LORD, and he counted it to him as righteousness</a:t>
            </a:r>
            <a:r>
              <a:rPr lang="en-US" dirty="0"/>
              <a:t>”.</a:t>
            </a:r>
          </a:p>
          <a:p>
            <a:endParaRPr lang="en-US" dirty="0"/>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37698985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t>Jesus’ Priesthood Is Better Than the Levitical Priesthood (4:14-10:18)</a:t>
            </a:r>
          </a:p>
        </p:txBody>
      </p:sp>
    </p:spTree>
    <p:extLst>
      <p:ext uri="{BB962C8B-B14F-4D97-AF65-F5344CB8AC3E}">
        <p14:creationId xmlns:p14="http://schemas.microsoft.com/office/powerpoint/2010/main" val="402594304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0"/>
            <a:ext cx="9144000" cy="808440"/>
          </a:xfrm>
        </p:spPr>
        <p:txBody>
          <a:bodyPr/>
          <a:lstStyle/>
          <a:p>
            <a:r>
              <a:rPr lang="en-US" sz="5400" dirty="0">
                <a:solidFill>
                  <a:srgbClr val="002060"/>
                </a:solidFill>
              </a:rPr>
              <a:t>Genesis 15:7-18</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706404"/>
            <a:ext cx="8398352" cy="6110390"/>
          </a:xfrm>
        </p:spPr>
        <p:txBody>
          <a:bodyPr>
            <a:normAutofit fontScale="85000" lnSpcReduction="10000"/>
          </a:bodyPr>
          <a:lstStyle/>
          <a:p>
            <a:pPr marL="173038" indent="-173038">
              <a:buNone/>
            </a:pPr>
            <a:r>
              <a:rPr lang="en-US" sz="2800" i="1" dirty="0">
                <a:solidFill>
                  <a:srgbClr val="000099"/>
                </a:solidFill>
                <a:latin typeface="Cambria" panose="02040503050406030204" pitchFamily="18" charset="0"/>
                <a:ea typeface="Cambria" panose="02040503050406030204" pitchFamily="18" charset="0"/>
              </a:rPr>
              <a:t> </a:t>
            </a:r>
            <a:r>
              <a:rPr lang="en-US" sz="2800" baseline="30000" dirty="0">
                <a:latin typeface="Candara" panose="020E0502030303020204" pitchFamily="34" charset="0"/>
                <a:ea typeface="Cambria" panose="02040503050406030204" pitchFamily="18" charset="0"/>
              </a:rPr>
              <a:t>7</a:t>
            </a:r>
            <a:r>
              <a:rPr lang="en-US" sz="2800" i="1" dirty="0">
                <a:solidFill>
                  <a:srgbClr val="000099"/>
                </a:solidFill>
                <a:latin typeface="Cambria" panose="02040503050406030204" pitchFamily="18" charset="0"/>
                <a:ea typeface="Cambria" panose="02040503050406030204" pitchFamily="18" charset="0"/>
              </a:rPr>
              <a:t> And [God] said to [Abraham], “I am the LORD who brought you out from Ur of the Chaldeans to give you this land to possess.”  </a:t>
            </a:r>
            <a:r>
              <a:rPr lang="en-US" sz="2800" baseline="30000" dirty="0">
                <a:latin typeface="Candara" panose="020E0502030303020204" pitchFamily="34" charset="0"/>
                <a:ea typeface="Cambria" panose="02040503050406030204" pitchFamily="18" charset="0"/>
              </a:rPr>
              <a:t>8</a:t>
            </a:r>
            <a:r>
              <a:rPr lang="en-US" sz="2800" i="1" dirty="0">
                <a:solidFill>
                  <a:srgbClr val="000099"/>
                </a:solidFill>
                <a:latin typeface="Cambria" panose="02040503050406030204" pitchFamily="18" charset="0"/>
                <a:ea typeface="Cambria" panose="02040503050406030204" pitchFamily="18" charset="0"/>
              </a:rPr>
              <a:t> But he said, “O Lord GOD, how am I to know that I shall possess it?” </a:t>
            </a:r>
            <a:r>
              <a:rPr lang="en-US" sz="2800" baseline="30000" dirty="0">
                <a:latin typeface="Candara" panose="020E0502030303020204" pitchFamily="34" charset="0"/>
                <a:ea typeface="Cambria" panose="02040503050406030204" pitchFamily="18" charset="0"/>
              </a:rPr>
              <a:t>9</a:t>
            </a:r>
            <a:r>
              <a:rPr lang="en-US" sz="2800" i="1" dirty="0">
                <a:solidFill>
                  <a:srgbClr val="000099"/>
                </a:solidFill>
                <a:latin typeface="Cambria" panose="02040503050406030204" pitchFamily="18" charset="0"/>
                <a:ea typeface="Cambria" panose="02040503050406030204" pitchFamily="18" charset="0"/>
              </a:rPr>
              <a:t> He said to him, “Bring me a heifer three years old, a female goat three years old, a ram three years old, a turtledove, and a young pigeon.” </a:t>
            </a:r>
            <a:r>
              <a:rPr lang="en-US" sz="2800" baseline="30000" dirty="0">
                <a:latin typeface="Candara" panose="020E0502030303020204" pitchFamily="34" charset="0"/>
                <a:ea typeface="Cambria" panose="02040503050406030204" pitchFamily="18" charset="0"/>
              </a:rPr>
              <a:t>10</a:t>
            </a:r>
            <a:r>
              <a:rPr lang="en-US" sz="2800" i="1" dirty="0">
                <a:solidFill>
                  <a:srgbClr val="000099"/>
                </a:solidFill>
                <a:latin typeface="Cambria" panose="02040503050406030204" pitchFamily="18" charset="0"/>
                <a:ea typeface="Cambria" panose="02040503050406030204" pitchFamily="18" charset="0"/>
              </a:rPr>
              <a:t> </a:t>
            </a:r>
            <a:r>
              <a:rPr lang="en-US" sz="2800" b="1" i="1" dirty="0">
                <a:solidFill>
                  <a:srgbClr val="000099"/>
                </a:solidFill>
                <a:latin typeface="Cambria" panose="02040503050406030204" pitchFamily="18" charset="0"/>
                <a:ea typeface="Cambria" panose="02040503050406030204" pitchFamily="18" charset="0"/>
              </a:rPr>
              <a:t>And he brought him all these, cut them in half, and laid each half over against the other</a:t>
            </a:r>
            <a:r>
              <a:rPr lang="en-US" sz="2800" i="1" dirty="0">
                <a:solidFill>
                  <a:srgbClr val="000099"/>
                </a:solidFill>
                <a:latin typeface="Cambria" panose="02040503050406030204" pitchFamily="18" charset="0"/>
                <a:ea typeface="Cambria" panose="02040503050406030204" pitchFamily="18" charset="0"/>
              </a:rPr>
              <a:t>… </a:t>
            </a:r>
            <a:r>
              <a:rPr lang="en-US" sz="3100" baseline="30000" dirty="0">
                <a:latin typeface="Candara" panose="020E0502030303020204" pitchFamily="34" charset="0"/>
                <a:ea typeface="Cambria" panose="02040503050406030204" pitchFamily="18" charset="0"/>
              </a:rPr>
              <a:t>12</a:t>
            </a:r>
            <a:r>
              <a:rPr lang="en-US" i="1" dirty="0">
                <a:solidFill>
                  <a:srgbClr val="000099"/>
                </a:solidFill>
                <a:latin typeface="Cambria" panose="02040503050406030204" pitchFamily="18" charset="0"/>
                <a:ea typeface="Cambria" panose="02040503050406030204" pitchFamily="18" charset="0"/>
              </a:rPr>
              <a:t> As the sun was going down, a deep sleep fell on Abram. And behold, dreadful and great darkness fell upon him. </a:t>
            </a:r>
            <a:r>
              <a:rPr lang="en-US" sz="3100" baseline="30000" dirty="0">
                <a:latin typeface="Candara" panose="020E0502030303020204" pitchFamily="34" charset="0"/>
                <a:ea typeface="Cambria" panose="02040503050406030204" pitchFamily="18" charset="0"/>
              </a:rPr>
              <a:t>13</a:t>
            </a:r>
            <a:r>
              <a:rPr lang="en-US" i="1" dirty="0">
                <a:solidFill>
                  <a:srgbClr val="000099"/>
                </a:solidFill>
                <a:latin typeface="Cambria" panose="02040503050406030204" pitchFamily="18" charset="0"/>
                <a:ea typeface="Cambria" panose="02040503050406030204" pitchFamily="18" charset="0"/>
              </a:rPr>
              <a:t> Then the LORD said to Abram, “Know for certain that your offspring will be sojourners in a land that is not theirs and will be servants there, and they will be afflicted for four hundred years…</a:t>
            </a:r>
            <a:r>
              <a:rPr lang="en-US" sz="3100" baseline="30000" dirty="0">
                <a:latin typeface="Candara" panose="020E0502030303020204" pitchFamily="34" charset="0"/>
                <a:ea typeface="Cambria" panose="02040503050406030204" pitchFamily="18" charset="0"/>
              </a:rPr>
              <a:t>17</a:t>
            </a:r>
            <a:r>
              <a:rPr lang="en-US" i="1" dirty="0">
                <a:solidFill>
                  <a:srgbClr val="000099"/>
                </a:solidFill>
                <a:latin typeface="Cambria" panose="02040503050406030204" pitchFamily="18" charset="0"/>
                <a:ea typeface="Cambria" panose="02040503050406030204" pitchFamily="18" charset="0"/>
              </a:rPr>
              <a:t> When the sun had gone down and it was dark, behold, a smoking fire pot and a flaming torch passed between these pieces. </a:t>
            </a:r>
            <a:r>
              <a:rPr lang="en-US" sz="3100" baseline="30000" dirty="0">
                <a:latin typeface="Candara" panose="020E0502030303020204" pitchFamily="34" charset="0"/>
                <a:ea typeface="Cambria" panose="02040503050406030204" pitchFamily="18" charset="0"/>
              </a:rPr>
              <a:t>18</a:t>
            </a:r>
            <a:r>
              <a:rPr lang="en-US" i="1" dirty="0">
                <a:solidFill>
                  <a:srgbClr val="000099"/>
                </a:solidFill>
                <a:latin typeface="Cambria" panose="02040503050406030204" pitchFamily="18" charset="0"/>
                <a:ea typeface="Cambria" panose="02040503050406030204" pitchFamily="18" charset="0"/>
              </a:rPr>
              <a:t> </a:t>
            </a:r>
            <a:r>
              <a:rPr lang="en-US" b="1" i="1" dirty="0">
                <a:solidFill>
                  <a:srgbClr val="000099"/>
                </a:solidFill>
                <a:latin typeface="Cambria" panose="02040503050406030204" pitchFamily="18" charset="0"/>
                <a:ea typeface="Cambria" panose="02040503050406030204" pitchFamily="18" charset="0"/>
              </a:rPr>
              <a:t>On that day the LORD made a covenant with Abram</a:t>
            </a:r>
            <a:r>
              <a:rPr lang="en-US" i="1" dirty="0">
                <a:solidFill>
                  <a:srgbClr val="000099"/>
                </a:solidFill>
                <a:latin typeface="Cambria" panose="02040503050406030204" pitchFamily="18" charset="0"/>
                <a:ea typeface="Cambria" panose="02040503050406030204" pitchFamily="18" charset="0"/>
              </a:rPr>
              <a:t>, saying, "To your offspring I give this land, from the river of Egypt to the great river, the river Euphrates…</a:t>
            </a:r>
          </a:p>
        </p:txBody>
      </p:sp>
    </p:spTree>
    <p:extLst>
      <p:ext uri="{BB962C8B-B14F-4D97-AF65-F5344CB8AC3E}">
        <p14:creationId xmlns:p14="http://schemas.microsoft.com/office/powerpoint/2010/main" val="168003274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50162"/>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where a will is involved, the death of the one who made it must be established.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a will takes effect only at death, since it is not in force as long as the one who made it is alive.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703217"/>
            <a:ext cx="8704460" cy="4785450"/>
          </a:xfrm>
        </p:spPr>
        <p:txBody>
          <a:bodyPr>
            <a:normAutofit fontScale="85000" lnSpcReduction="20000"/>
          </a:bodyPr>
          <a:lstStyle/>
          <a:p>
            <a:r>
              <a:rPr lang="en-US" dirty="0"/>
              <a:t>The cutting of a covenant in that time and place meant you took an animal, or even several animals, and you cut them in half. </a:t>
            </a:r>
          </a:p>
          <a:p>
            <a:r>
              <a:rPr lang="en-US" dirty="0"/>
              <a:t>Normally, </a:t>
            </a:r>
            <a:r>
              <a:rPr lang="en-US" b="1" i="1" dirty="0"/>
              <a:t>both</a:t>
            </a:r>
            <a:r>
              <a:rPr lang="en-US" dirty="0"/>
              <a:t> parties of the covenant would then walk between the two parts. They were saying, in effect, “May it be done to me also if I do not keep the terms of this covenant.”</a:t>
            </a:r>
          </a:p>
          <a:p>
            <a:r>
              <a:rPr lang="en-US" dirty="0"/>
              <a:t>Thus, symbolically, they came under the curse of execution. </a:t>
            </a:r>
          </a:p>
          <a:p>
            <a:r>
              <a:rPr lang="en-US" dirty="0"/>
              <a:t>They are executed, as it were, symbolically, and taking on themselves the curse if they do not keep the terms of the covenant. </a:t>
            </a:r>
          </a:p>
          <a:p>
            <a:r>
              <a:rPr lang="en-US" dirty="0"/>
              <a:t>In that sense, the covenant is not ratified until there has been a kind of symbolic death of the ratifiers. How is that ratifying death done? By the death of the sacrifices.</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38183947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50162"/>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where a will is involved, the death of the one who made it must be established.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a will takes effect only at death, since it is not in force as long as the one who made it is alive.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703217"/>
            <a:ext cx="8704460" cy="4785450"/>
          </a:xfrm>
        </p:spPr>
        <p:txBody>
          <a:bodyPr>
            <a:normAutofit fontScale="92500"/>
          </a:bodyPr>
          <a:lstStyle/>
          <a:p>
            <a:r>
              <a:rPr lang="en-US" dirty="0"/>
              <a:t>So in the Old Testament, when the people are being cleansed by blood and the covenant being ratified by blood and blood being sprinkled on the people, the point is not just that they’re being cleansed by someone who bears sin; it’s a covenantal ratification. </a:t>
            </a:r>
          </a:p>
          <a:p>
            <a:r>
              <a:rPr lang="en-US" dirty="0"/>
              <a:t>It’s as if God and the people are together saying, “May it be done to us if we do not keep the covenant.” </a:t>
            </a:r>
          </a:p>
          <a:p>
            <a:r>
              <a:rPr lang="en-US" dirty="0"/>
              <a:t>God, of course, always </a:t>
            </a:r>
            <a:r>
              <a:rPr lang="en-US" b="1" i="1" dirty="0"/>
              <a:t>keeps</a:t>
            </a:r>
            <a:r>
              <a:rPr lang="en-US" dirty="0"/>
              <a:t> his vows, but the people don’t and therefore end up under the curse.</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25529540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50162"/>
          </a:xfrm>
          <a:solidFill>
            <a:schemeClr val="bg1"/>
          </a:solidFill>
          <a:ln w="25400">
            <a:solidFill>
              <a:srgbClr val="000099"/>
            </a:solidFill>
          </a:ln>
        </p:spPr>
        <p:txBody>
          <a:bodyPr/>
          <a:lstStyle/>
          <a:p>
            <a:pPr marL="173038" lvl="0" algn="l">
              <a:spcBef>
                <a:spcPts val="1000"/>
              </a:spcBef>
              <a:buClr>
                <a:srgbClr val="000099"/>
              </a:buClr>
              <a:tabLst>
                <a:tab pos="400050" algn="l"/>
              </a:tabLst>
              <a:defRPr/>
            </a:pPr>
            <a:r>
              <a:rPr kumimoji="0" lang="en-US" sz="2800" b="0" i="0" u="none" strike="noStrike" kern="1200" cap="none" spc="0" normalizeH="0" baseline="30000" noProof="0" dirty="0">
                <a:ln>
                  <a:noFill/>
                </a:ln>
                <a:solidFill>
                  <a:prstClr val="black"/>
                </a:solidFill>
                <a:effectLst/>
                <a:uLnTx/>
                <a:uFillTx/>
                <a:ea typeface="Cambria" panose="02040503050406030204" pitchFamily="18" charset="0"/>
                <a:cs typeface="+mn-cs"/>
              </a:rPr>
              <a:t>16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lang="en-US" sz="2800" b="0" i="1" dirty="0">
                <a:effectLst/>
                <a:latin typeface="Cambria" panose="02040503050406030204" pitchFamily="18" charset="0"/>
                <a:ea typeface="Cambria" panose="02040503050406030204" pitchFamily="18" charset="0"/>
                <a:cs typeface="+mn-cs"/>
              </a:rPr>
              <a:t>It is necessary for the death of the one who ratifies a </a:t>
            </a:r>
            <a:r>
              <a:rPr lang="en-US" sz="2800" i="1" dirty="0">
                <a:effectLst/>
                <a:latin typeface="Cambria" panose="02040503050406030204" pitchFamily="18" charset="0"/>
                <a:ea typeface="Cambria" panose="02040503050406030204" pitchFamily="18" charset="0"/>
                <a:cs typeface="+mn-cs"/>
              </a:rPr>
              <a:t>covenant</a:t>
            </a:r>
            <a:r>
              <a:rPr lang="en-US" sz="2800" b="0" i="1" dirty="0">
                <a:effectLst/>
                <a:latin typeface="Cambria" panose="02040503050406030204" pitchFamily="18" charset="0"/>
                <a:ea typeface="Cambria" panose="02040503050406030204" pitchFamily="18" charset="0"/>
                <a:cs typeface="+mn-cs"/>
              </a:rPr>
              <a:t> to be </a:t>
            </a:r>
            <a:r>
              <a:rPr lang="en-US" sz="2800" i="1" dirty="0">
                <a:effectLst/>
                <a:latin typeface="Cambria" panose="02040503050406030204" pitchFamily="18" charset="0"/>
                <a:ea typeface="Cambria" panose="02040503050406030204" pitchFamily="18" charset="0"/>
                <a:cs typeface="+mn-cs"/>
              </a:rPr>
              <a:t>brought forward</a:t>
            </a:r>
            <a:r>
              <a:rPr lang="en-US" sz="2800" b="0" dirty="0">
                <a:solidFill>
                  <a:prstClr val="black"/>
                </a:solidFill>
                <a:effectLst/>
                <a:latin typeface="Calibri" panose="020F0502020204030204"/>
                <a:ea typeface="+mn-ea"/>
                <a:cs typeface="+mn-cs"/>
              </a:rPr>
              <a:t>. </a:t>
            </a:r>
            <a:r>
              <a:rPr lang="en-US" sz="2800" b="0" baseline="30000" dirty="0">
                <a:solidFill>
                  <a:prstClr val="black"/>
                </a:solidFill>
                <a:effectLst/>
                <a:ea typeface="Cambria" panose="02040503050406030204" pitchFamily="18" charset="0"/>
              </a:rPr>
              <a:t>17</a:t>
            </a:r>
            <a:r>
              <a:rPr lang="en-US" sz="2800" b="0" dirty="0">
                <a:solidFill>
                  <a:prstClr val="black"/>
                </a:solidFill>
                <a:effectLst/>
                <a:latin typeface="Calibri" panose="020F0502020204030204"/>
                <a:ea typeface="+mn-ea"/>
                <a:cs typeface="+mn-cs"/>
              </a:rPr>
              <a:t> </a:t>
            </a:r>
            <a:r>
              <a:rPr lang="en-US" sz="2800" b="0" i="1" dirty="0">
                <a:effectLst/>
                <a:latin typeface="Cambria" panose="02040503050406030204" pitchFamily="18" charset="0"/>
                <a:ea typeface="Cambria" panose="02040503050406030204" pitchFamily="18" charset="0"/>
                <a:cs typeface="+mn-cs"/>
              </a:rPr>
              <a:t>For a covenant is made legally secure on the basis of the sacrificial victims, since it is never valid while the ratifier lives.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37356" y="1624728"/>
            <a:ext cx="9034115" cy="4863939"/>
          </a:xfrm>
        </p:spPr>
        <p:txBody>
          <a:bodyPr>
            <a:normAutofit fontScale="85000" lnSpcReduction="20000"/>
          </a:bodyPr>
          <a:lstStyle/>
          <a:p>
            <a:r>
              <a:rPr lang="en-US" dirty="0"/>
              <a:t>In other words, this text is saying, “Christ is the mediator of a new covenant, and he seals this covenant in his blood.” </a:t>
            </a:r>
          </a:p>
          <a:p>
            <a:r>
              <a:rPr lang="en-US" dirty="0"/>
              <a:t>It’s not only a sign of </a:t>
            </a:r>
            <a:r>
              <a:rPr lang="en-US" b="1" i="1" dirty="0"/>
              <a:t>sacrificial death</a:t>
            </a:r>
            <a:r>
              <a:rPr lang="en-US" dirty="0"/>
              <a:t>; it’s a sign of </a:t>
            </a:r>
            <a:r>
              <a:rPr lang="en-US" b="1" i="1" dirty="0"/>
              <a:t>covenantal curse</a:t>
            </a:r>
            <a:r>
              <a:rPr lang="en-US" dirty="0"/>
              <a:t>: “May it be done so to me and to those who join me in the ratification of this covenant if we break the terms of this covenant this day.” </a:t>
            </a:r>
          </a:p>
          <a:p>
            <a:r>
              <a:rPr lang="en-US" dirty="0"/>
              <a:t>Except that Christ carries the whole death </a:t>
            </a:r>
            <a:r>
              <a:rPr lang="en-US" b="1" i="1" dirty="0"/>
              <a:t>himself</a:t>
            </a:r>
            <a:r>
              <a:rPr lang="en-US" dirty="0"/>
              <a:t>. It’s </a:t>
            </a:r>
            <a:r>
              <a:rPr lang="en-US" b="1" i="1" dirty="0"/>
              <a:t>his blood</a:t>
            </a:r>
            <a:r>
              <a:rPr lang="en-US" dirty="0"/>
              <a:t>. Under the old covenant it’s the blood of </a:t>
            </a:r>
            <a:r>
              <a:rPr lang="en-US" b="1" i="1" dirty="0"/>
              <a:t>animals</a:t>
            </a:r>
            <a:r>
              <a:rPr lang="en-US" dirty="0"/>
              <a:t>, but in the new covenant it’s the blood of one of the ratifying parties: God’s! </a:t>
            </a:r>
          </a:p>
          <a:p>
            <a:r>
              <a:rPr lang="en-US" dirty="0"/>
              <a:t>It’s no longer symbolic. The case of the animals is just symbolic of the death of the covenanters, but in this case, it’s the death of the covenanting party. Not the covenanting party who breaks faith, but the covenanting party who does </a:t>
            </a:r>
            <a:r>
              <a:rPr lang="en-US" b="1" i="1" dirty="0"/>
              <a:t>not</a:t>
            </a:r>
            <a:r>
              <a:rPr lang="en-US" dirty="0"/>
              <a:t> break faith.</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36119279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50162"/>
          </a:xfrm>
          <a:solidFill>
            <a:schemeClr val="bg1"/>
          </a:solidFill>
          <a:ln w="25400">
            <a:solidFill>
              <a:srgbClr val="000099"/>
            </a:solidFill>
          </a:ln>
        </p:spPr>
        <p:txBody>
          <a:bodyPr/>
          <a:lstStyle/>
          <a:p>
            <a:pPr marL="173038" lvl="0" algn="l">
              <a:spcBef>
                <a:spcPts val="1000"/>
              </a:spcBef>
              <a:buClr>
                <a:srgbClr val="000099"/>
              </a:buClr>
              <a:tabLst>
                <a:tab pos="400050" algn="l"/>
              </a:tabLst>
              <a:defRPr/>
            </a:pPr>
            <a:r>
              <a:rPr lang="en-US" sz="2800" b="0" baseline="30000" dirty="0">
                <a:solidFill>
                  <a:prstClr val="black"/>
                </a:solidFill>
                <a:effectLst/>
                <a:ea typeface="Cambria" panose="02040503050406030204" pitchFamily="18" charset="0"/>
              </a:rPr>
              <a:t>16</a:t>
            </a:r>
            <a:r>
              <a:rPr lang="en-US" sz="2800" b="0" i="1" dirty="0">
                <a:effectLst/>
                <a:latin typeface="Cambria" panose="02040503050406030204" pitchFamily="18" charset="0"/>
                <a:ea typeface="Cambria" panose="02040503050406030204" pitchFamily="18" charset="0"/>
              </a:rPr>
              <a:t> It is necessary for the death of the one who ratifies a </a:t>
            </a:r>
            <a:r>
              <a:rPr lang="en-US" sz="2800" i="1" dirty="0">
                <a:effectLst/>
                <a:latin typeface="Cambria" panose="02040503050406030204" pitchFamily="18" charset="0"/>
                <a:ea typeface="Cambria" panose="02040503050406030204" pitchFamily="18" charset="0"/>
              </a:rPr>
              <a:t>covenant</a:t>
            </a:r>
            <a:r>
              <a:rPr lang="en-US" sz="2800" b="0" i="1" dirty="0">
                <a:effectLst/>
                <a:latin typeface="Cambria" panose="02040503050406030204" pitchFamily="18" charset="0"/>
                <a:ea typeface="Cambria" panose="02040503050406030204" pitchFamily="18" charset="0"/>
              </a:rPr>
              <a:t> to be </a:t>
            </a:r>
            <a:r>
              <a:rPr lang="en-US" sz="2800" i="1" dirty="0">
                <a:effectLst/>
                <a:latin typeface="Cambria" panose="02040503050406030204" pitchFamily="18" charset="0"/>
                <a:ea typeface="Cambria" panose="02040503050406030204" pitchFamily="18" charset="0"/>
              </a:rPr>
              <a:t>brought forward</a:t>
            </a:r>
            <a:r>
              <a:rPr lang="en-US" sz="2800" b="0" dirty="0">
                <a:solidFill>
                  <a:prstClr val="black"/>
                </a:solidFill>
                <a:effectLst/>
                <a:latin typeface="Calibri" panose="020F0502020204030204"/>
              </a:rPr>
              <a:t>. </a:t>
            </a:r>
            <a:r>
              <a:rPr lang="en-US" sz="2800" b="0" baseline="30000" dirty="0">
                <a:solidFill>
                  <a:prstClr val="black"/>
                </a:solidFill>
                <a:effectLst/>
                <a:ea typeface="Cambria" panose="02040503050406030204" pitchFamily="18" charset="0"/>
              </a:rPr>
              <a:t>17</a:t>
            </a:r>
            <a:r>
              <a:rPr lang="en-US" sz="2800" b="0" dirty="0">
                <a:solidFill>
                  <a:prstClr val="black"/>
                </a:solidFill>
                <a:effectLst/>
                <a:latin typeface="Calibri" panose="020F0502020204030204"/>
              </a:rPr>
              <a:t> </a:t>
            </a:r>
            <a:r>
              <a:rPr lang="en-US" sz="2800" b="0" i="1" dirty="0">
                <a:effectLst/>
                <a:latin typeface="Cambria" panose="02040503050406030204" pitchFamily="18" charset="0"/>
                <a:ea typeface="Cambria" panose="02040503050406030204" pitchFamily="18" charset="0"/>
              </a:rPr>
              <a:t>For a covenant is made legally secure on the basis of the sacrificial victims, since it is never valid while the ratifier lives.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703217"/>
            <a:ext cx="8704460" cy="4785450"/>
          </a:xfrm>
        </p:spPr>
        <p:txBody>
          <a:bodyPr>
            <a:normAutofit fontScale="92500" lnSpcReduction="10000"/>
          </a:bodyPr>
          <a:lstStyle/>
          <a:p>
            <a:r>
              <a:rPr lang="en-US" dirty="0"/>
              <a:t>Now do you see the argument? “</a:t>
            </a:r>
            <a:r>
              <a:rPr lang="en-US" sz="3100" i="1" dirty="0">
                <a:solidFill>
                  <a:srgbClr val="000099"/>
                </a:solidFill>
                <a:latin typeface="Cambria" panose="02040503050406030204" pitchFamily="18" charset="0"/>
                <a:ea typeface="Cambria" panose="02040503050406030204" pitchFamily="18" charset="0"/>
              </a:rPr>
              <a:t>In the case of a covenant, it is necessary for the death of the one who ratifies it to be brought forward</a:t>
            </a:r>
            <a:r>
              <a:rPr lang="en-US" dirty="0"/>
              <a:t>.” That is, he had to be represented in the death of the sacrifices. </a:t>
            </a:r>
          </a:p>
          <a:p>
            <a:r>
              <a:rPr lang="en-US" dirty="0"/>
              <a:t>“</a:t>
            </a:r>
            <a:r>
              <a:rPr lang="en-US" sz="3100" i="1" dirty="0">
                <a:solidFill>
                  <a:srgbClr val="000099"/>
                </a:solidFill>
                <a:latin typeface="Cambria" panose="02040503050406030204" pitchFamily="18" charset="0"/>
                <a:ea typeface="Cambria" panose="02040503050406030204" pitchFamily="18" charset="0"/>
              </a:rPr>
              <a:t>For a covenant is made legally secure on the basis of the sacrificial victims, since it is never valid while the ratifier lives</a:t>
            </a:r>
            <a:r>
              <a:rPr lang="en-US" dirty="0"/>
              <a:t>.” </a:t>
            </a:r>
          </a:p>
          <a:p>
            <a:r>
              <a:rPr lang="en-US" dirty="0"/>
              <a:t>In the Old Testament, the ratifier had to die symbolically in the death of the animals</a:t>
            </a:r>
          </a:p>
          <a:p>
            <a:r>
              <a:rPr lang="en-US" dirty="0"/>
              <a:t>But in the </a:t>
            </a:r>
            <a:r>
              <a:rPr lang="en-US" b="1" i="1" dirty="0"/>
              <a:t>new</a:t>
            </a:r>
            <a:r>
              <a:rPr lang="en-US" dirty="0"/>
              <a:t> covenant, Christ, the ratifier </a:t>
            </a:r>
            <a:r>
              <a:rPr lang="en-US" b="1" i="1" dirty="0"/>
              <a:t>himself</a:t>
            </a:r>
            <a:r>
              <a:rPr lang="en-US" dirty="0"/>
              <a:t> dies!</a:t>
            </a:r>
          </a:p>
          <a:p>
            <a:pPr marL="0" indent="0">
              <a:buNone/>
            </a:pPr>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Lecture on Hebrews</a:t>
            </a:r>
          </a:p>
        </p:txBody>
      </p:sp>
    </p:spTree>
    <p:extLst>
      <p:ext uri="{BB962C8B-B14F-4D97-AF65-F5344CB8AC3E}">
        <p14:creationId xmlns:p14="http://schemas.microsoft.com/office/powerpoint/2010/main" val="52544533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703954"/>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18</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Therefore</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not even the first covenant was inaugurated without blood. </a:t>
            </a: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when every commandment of the law had been declared by Moses to all the people, he took the blood of calves and goats, with water and scarlet wool and hyssop, and sprinkled both the book itself and all the people, </a:t>
            </a: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saying, "This is the blood of the covenant that God commanded for you."</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841311"/>
            <a:ext cx="8704460" cy="3647355"/>
          </a:xfrm>
        </p:spPr>
        <p:txBody>
          <a:bodyPr>
            <a:normAutofit/>
          </a:bodyPr>
          <a:lstStyle/>
          <a:p>
            <a:r>
              <a:rPr lang="en-US" dirty="0"/>
              <a:t>In verse 18 the opening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Therefore</a:t>
            </a:r>
            <a:r>
              <a:rPr lang="en-US" dirty="0"/>
              <a:t>” indicates that the death-covenant connection described in general terms in verses 16-17 can be seen in the specific event of Moses’ sprinkling of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blood of the covenant</a:t>
            </a:r>
            <a:r>
              <a:rPr lang="en-US" dirty="0"/>
              <a:t>” to inaugurate the covenant at Sinai.</a:t>
            </a:r>
          </a:p>
          <a:p>
            <a:pPr marL="0" indent="0">
              <a:buNone/>
            </a:pPr>
            <a:endParaRPr lang="en-US" dirty="0"/>
          </a:p>
          <a:p>
            <a:pPr marL="0" indent="0">
              <a:buNone/>
            </a:pPr>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Dennis E. Johnson;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ESV Expository Commentary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(Volume 12) (pp. 214-215)</a:t>
            </a:r>
          </a:p>
        </p:txBody>
      </p:sp>
    </p:spTree>
    <p:extLst>
      <p:ext uri="{BB962C8B-B14F-4D97-AF65-F5344CB8AC3E}">
        <p14:creationId xmlns:p14="http://schemas.microsoft.com/office/powerpoint/2010/main" val="21142457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703954"/>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18</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not even the first covenant was inaugurated without blood. </a:t>
            </a: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when every commandment of the law had been declared by Moses to all the people, he took the blood of calves and goats, with water and scarlet wool and hyssop, and sprinkled both the book itself and all the people, </a:t>
            </a: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saying, "This is the blood of the covenant that God commanded for you."</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841311"/>
            <a:ext cx="8704460" cy="3647355"/>
          </a:xfrm>
        </p:spPr>
        <p:txBody>
          <a:bodyPr>
            <a:normAutofit fontScale="92500" lnSpcReduction="10000"/>
          </a:bodyPr>
          <a:lstStyle/>
          <a:p>
            <a:r>
              <a:rPr lang="en-US" dirty="0"/>
              <a:t>The ratification of the Sinai covenant illustrates the principle of verses 16-17: entering into covenant with the living God is deadly, dangerous business! </a:t>
            </a:r>
          </a:p>
          <a:p>
            <a:r>
              <a:rPr lang="en-US" dirty="0"/>
              <a:t>Although the ritual of passing between animal carcasses is not mentioned in connection with the inauguration of the covenant at Sinai, the sprinkling of sacrificial blood at that ceremony served to symbolize the lethal consequences that would ensue in the event of a breach of commitment. </a:t>
            </a:r>
          </a:p>
          <a:p>
            <a:pPr marL="0" indent="0">
              <a:buNone/>
            </a:pPr>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Dennis E. Johnson;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ESV Expository Commentary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(Volume 12) (pp. 214-215)</a:t>
            </a:r>
          </a:p>
        </p:txBody>
      </p:sp>
    </p:spTree>
    <p:extLst>
      <p:ext uri="{BB962C8B-B14F-4D97-AF65-F5344CB8AC3E}">
        <p14:creationId xmlns:p14="http://schemas.microsoft.com/office/powerpoint/2010/main" val="18853145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703954"/>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18</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not even the first covenant was inaugurated without blood. </a:t>
            </a: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when every commandment of the law had been declared by Moses to all the people, he took the blood of calves and goats, with water and scarlet wool and hyssop, and sprinkled both the book itself and all the people, </a:t>
            </a: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saying, "This is the blood of the covenant that God commanded for you."</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841311"/>
            <a:ext cx="8704460" cy="3647355"/>
          </a:xfrm>
        </p:spPr>
        <p:txBody>
          <a:bodyPr>
            <a:normAutofit fontScale="92500" lnSpcReduction="20000"/>
          </a:bodyPr>
          <a:lstStyle/>
          <a:p>
            <a:r>
              <a:rPr lang="en-US" dirty="0"/>
              <a:t>Unlike the covenant with Abraham, in which the Lord alone bore the obligation to secure his servant’s blessedness, at Sinai blood was sprinkled </a:t>
            </a:r>
            <a:r>
              <a:rPr lang="en-US" b="1" i="1" dirty="0"/>
              <a:t>both</a:t>
            </a:r>
            <a:r>
              <a:rPr lang="en-US" dirty="0"/>
              <a:t> on the </a:t>
            </a:r>
            <a:r>
              <a:rPr lang="en-US" b="1" i="1" dirty="0"/>
              <a:t>people</a:t>
            </a:r>
            <a:r>
              <a:rPr lang="en-US" dirty="0"/>
              <a:t> and on objects representing the </a:t>
            </a:r>
            <a:r>
              <a:rPr lang="en-US" b="1" i="1" dirty="0"/>
              <a:t>Lord</a:t>
            </a:r>
            <a:r>
              <a:rPr lang="en-US" dirty="0"/>
              <a:t> (Exodus 24:3-8). </a:t>
            </a:r>
          </a:p>
          <a:p>
            <a:r>
              <a:rPr lang="en-US" dirty="0"/>
              <a:t>The Exodus account states that Moses threw half of the blood of slain animals on the Lord’s altar, read from the book of the law, and then sprinkled the rest of the blood on the people who had vowed to observe “</a:t>
            </a:r>
            <a:r>
              <a:rPr lang="en-US" i="1" dirty="0">
                <a:solidFill>
                  <a:srgbClr val="000099"/>
                </a:solidFill>
                <a:latin typeface="Cambria" panose="02040503050406030204" pitchFamily="18" charset="0"/>
                <a:ea typeface="Cambria" panose="02040503050406030204" pitchFamily="18" charset="0"/>
              </a:rPr>
              <a:t>all that the LORD has spoken</a:t>
            </a:r>
            <a:r>
              <a:rPr lang="en-US" dirty="0"/>
              <a:t>.” </a:t>
            </a:r>
          </a:p>
          <a:p>
            <a:pPr marL="0" indent="0">
              <a:buNone/>
            </a:pPr>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Dennis E. Johnson;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ESV Expository Commentary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(Volume 12) (pp. 214-215)</a:t>
            </a:r>
          </a:p>
        </p:txBody>
      </p:sp>
    </p:spTree>
    <p:extLst>
      <p:ext uri="{BB962C8B-B14F-4D97-AF65-F5344CB8AC3E}">
        <p14:creationId xmlns:p14="http://schemas.microsoft.com/office/powerpoint/2010/main" val="29853162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703954"/>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18</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not even the first covenant was inaugurated without blood. </a:t>
            </a: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when every commandment of the law had been declared by Moses to all the people, he took the blood of calves and goats, with water and scarlet wool and hyssop, and sprinkled both the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book itself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and all the people, </a:t>
            </a: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saying, "This is the blood of the covenant that God commanded for you."</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841311"/>
            <a:ext cx="8704460" cy="3647355"/>
          </a:xfrm>
        </p:spPr>
        <p:txBody>
          <a:bodyPr>
            <a:normAutofit lnSpcReduction="10000"/>
          </a:bodyPr>
          <a:lstStyle/>
          <a:p>
            <a:r>
              <a:rPr lang="en-US" dirty="0"/>
              <a:t>Hebrews says that the blood was sprinkled on the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book itself </a:t>
            </a:r>
            <a:r>
              <a:rPr lang="en-US" dirty="0"/>
              <a:t>” (representing God) and then all the people – God (and his word) </a:t>
            </a:r>
            <a:r>
              <a:rPr lang="en-US" b="1" i="1" dirty="0"/>
              <a:t>and</a:t>
            </a:r>
            <a:r>
              <a:rPr lang="en-US" dirty="0"/>
              <a:t> the people. He sprinkles them </a:t>
            </a:r>
            <a:r>
              <a:rPr lang="en-US" b="1" i="1" dirty="0"/>
              <a:t>both</a:t>
            </a:r>
            <a:r>
              <a:rPr lang="en-US" dirty="0"/>
              <a:t>. </a:t>
            </a:r>
          </a:p>
          <a:p>
            <a:r>
              <a:rPr lang="en-US" dirty="0"/>
              <a:t>Both texts speak of the blood being applied to the people, which is our author’s point: at Sinai, Israel bound themselves to keep the Lord’s covenant or else face a violent death under his curse. </a:t>
            </a:r>
          </a:p>
          <a:p>
            <a:pPr marL="0" indent="0">
              <a:buNone/>
            </a:pPr>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Dennis E. Johnson;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ESV Expository Commentary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(Volume 12) (pp. 214-215)</a:t>
            </a:r>
          </a:p>
        </p:txBody>
      </p:sp>
    </p:spTree>
    <p:extLst>
      <p:ext uri="{BB962C8B-B14F-4D97-AF65-F5344CB8AC3E}">
        <p14:creationId xmlns:p14="http://schemas.microsoft.com/office/powerpoint/2010/main" val="11016450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703954"/>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18</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not even the first covenant was inaugurated without blood. </a:t>
            </a: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when every commandment of the law had been declared by Moses to all the people, he took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blood of calves and goats</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with water and scarlet wool and hyssop, and sprinkled both the book itself and all the people, </a:t>
            </a: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saying,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This is the blood of the covenant that God commanded for you</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841311"/>
            <a:ext cx="8704460" cy="3647355"/>
          </a:xfrm>
        </p:spPr>
        <p:txBody>
          <a:bodyPr>
            <a:normAutofit lnSpcReduction="10000"/>
          </a:bodyPr>
          <a:lstStyle/>
          <a:p>
            <a:r>
              <a:rPr lang="en-US" dirty="0"/>
              <a:t>The “</a:t>
            </a:r>
            <a:r>
              <a:rPr lang="en-US" i="1" dirty="0">
                <a:solidFill>
                  <a:srgbClr val="000099"/>
                </a:solidFill>
                <a:latin typeface="Cambria" panose="02040503050406030204" pitchFamily="18" charset="0"/>
                <a:ea typeface="Cambria" panose="02040503050406030204" pitchFamily="18" charset="0"/>
              </a:rPr>
              <a:t>blood</a:t>
            </a:r>
            <a:r>
              <a:rPr lang="en-US" dirty="0"/>
              <a:t>” of both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calves and goats</a:t>
            </a:r>
            <a:r>
              <a:rPr lang="en-US" dirty="0"/>
              <a:t>” was integral to the Day of Atonement ritual (Heb 9:12; cf. Leviticus 16).</a:t>
            </a:r>
          </a:p>
          <a:p>
            <a:r>
              <a:rPr lang="en-US" dirty="0"/>
              <a:t>Moses’ announcement,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This is the blood of the covenant that God commanded for you</a:t>
            </a:r>
            <a:r>
              <a:rPr lang="en-US" dirty="0"/>
              <a:t>” (cf. Ex. 24: 8), was appropriated by Jesus when he instituted the Lord’s Supper: “</a:t>
            </a:r>
            <a:r>
              <a:rPr lang="en-US" i="1" dirty="0">
                <a:solidFill>
                  <a:srgbClr val="000099"/>
                </a:solidFill>
                <a:latin typeface="Cambria" panose="02040503050406030204" pitchFamily="18" charset="0"/>
                <a:ea typeface="Cambria" panose="02040503050406030204" pitchFamily="18" charset="0"/>
              </a:rPr>
              <a:t>This is my blood of the covenant</a:t>
            </a:r>
            <a:r>
              <a:rPr lang="en-US" dirty="0"/>
              <a:t>” (Mat 26:28).</a:t>
            </a:r>
          </a:p>
          <a:p>
            <a:endParaRPr lang="en-US" dirty="0"/>
          </a:p>
          <a:p>
            <a:pPr marL="0" indent="0">
              <a:buNone/>
            </a:pPr>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214-215)</a:t>
            </a:r>
          </a:p>
        </p:txBody>
      </p:sp>
    </p:spTree>
    <p:extLst>
      <p:ext uri="{BB962C8B-B14F-4D97-AF65-F5344CB8AC3E}">
        <p14:creationId xmlns:p14="http://schemas.microsoft.com/office/powerpoint/2010/main" val="36267267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302184" y="812366"/>
            <a:ext cx="8622046" cy="6053484"/>
          </a:xfrm>
        </p:spPr>
        <p:txBody>
          <a:bodyPr>
            <a:normAutofit/>
          </a:bodyPr>
          <a:lstStyle/>
          <a:p>
            <a:pPr marL="571500" indent="-571500">
              <a:buFont typeface="+mj-lt"/>
              <a:buAutoNum type="romanUcPeriod" startAt="4"/>
            </a:pPr>
            <a:r>
              <a:rPr lang="en-US" sz="3600" b="1" dirty="0"/>
              <a:t>Jesus’ Priesthood Is Better Than the Levitical Priesthood (4:14-10:18)</a:t>
            </a:r>
          </a:p>
          <a:p>
            <a:pPr marL="1028700" lvl="1" indent="-571500">
              <a:buFont typeface="+mj-lt"/>
              <a:buAutoNum type="alphaUcPeriod"/>
            </a:pPr>
            <a:r>
              <a:rPr lang="en-US" dirty="0">
                <a:solidFill>
                  <a:schemeClr val="tx1">
                    <a:lumMod val="50000"/>
                    <a:lumOff val="50000"/>
                  </a:schemeClr>
                </a:solidFill>
              </a:rPr>
              <a:t>Jesus Was Appointed By God to Be Our Compassionate But Sinless High Priest (4:14–5:10)</a:t>
            </a:r>
          </a:p>
          <a:p>
            <a:pPr marL="1028700" lvl="1" indent="-571500">
              <a:buFont typeface="+mj-lt"/>
              <a:buAutoNum type="alphaUcPeriod"/>
            </a:pPr>
            <a:r>
              <a:rPr lang="en-US" dirty="0">
                <a:solidFill>
                  <a:schemeClr val="tx1">
                    <a:lumMod val="50000"/>
                    <a:lumOff val="50000"/>
                  </a:schemeClr>
                </a:solidFill>
              </a:rPr>
              <a:t>Jesus Is Better – Don’t Apostatize (5:11-6:20)</a:t>
            </a:r>
          </a:p>
          <a:p>
            <a:pPr marL="1028700" lvl="1" indent="-571500">
              <a:buFont typeface="+mj-lt"/>
              <a:buAutoNum type="alphaUcPeriod"/>
            </a:pPr>
            <a:r>
              <a:rPr lang="en-US" dirty="0">
                <a:solidFill>
                  <a:schemeClr val="tx1">
                    <a:lumMod val="50000"/>
                    <a:lumOff val="50000"/>
                  </a:schemeClr>
                </a:solidFill>
              </a:rPr>
              <a:t>Jesus Is a Priest After the Order of Melchizedek (7:1-28)</a:t>
            </a:r>
          </a:p>
          <a:p>
            <a:pPr marL="1028700" lvl="1" indent="-571500">
              <a:buFont typeface="+mj-lt"/>
              <a:buAutoNum type="alphaUcPeriod"/>
            </a:pPr>
            <a:r>
              <a:rPr lang="en-US" dirty="0">
                <a:solidFill>
                  <a:schemeClr val="tx1">
                    <a:lumMod val="50000"/>
                    <a:lumOff val="50000"/>
                  </a:schemeClr>
                </a:solidFill>
              </a:rPr>
              <a:t>Jesus Is the Mediator of a </a:t>
            </a:r>
            <a:r>
              <a:rPr lang="en-US" b="1" i="1" dirty="0">
                <a:solidFill>
                  <a:schemeClr val="tx1">
                    <a:lumMod val="50000"/>
                    <a:lumOff val="50000"/>
                  </a:schemeClr>
                </a:solidFill>
              </a:rPr>
              <a:t>New</a:t>
            </a:r>
            <a:r>
              <a:rPr lang="en-US" dirty="0">
                <a:solidFill>
                  <a:schemeClr val="tx1">
                    <a:lumMod val="50000"/>
                    <a:lumOff val="50000"/>
                  </a:schemeClr>
                </a:solidFill>
              </a:rPr>
              <a:t> Covenant That Is </a:t>
            </a:r>
            <a:r>
              <a:rPr lang="en-US" b="1" i="1" dirty="0">
                <a:solidFill>
                  <a:schemeClr val="tx1">
                    <a:lumMod val="50000"/>
                    <a:lumOff val="50000"/>
                  </a:schemeClr>
                </a:solidFill>
              </a:rPr>
              <a:t>Far Superior</a:t>
            </a:r>
            <a:r>
              <a:rPr lang="en-US" dirty="0">
                <a:solidFill>
                  <a:schemeClr val="tx1">
                    <a:lumMod val="50000"/>
                    <a:lumOff val="50000"/>
                  </a:schemeClr>
                </a:solidFill>
              </a:rPr>
              <a:t> to the </a:t>
            </a:r>
            <a:r>
              <a:rPr lang="en-US" b="1" i="1" dirty="0">
                <a:solidFill>
                  <a:schemeClr val="tx1">
                    <a:lumMod val="50000"/>
                    <a:lumOff val="50000"/>
                  </a:schemeClr>
                </a:solidFill>
              </a:rPr>
              <a:t>Old</a:t>
            </a:r>
            <a:r>
              <a:rPr lang="en-US" dirty="0">
                <a:solidFill>
                  <a:schemeClr val="tx1">
                    <a:lumMod val="50000"/>
                    <a:lumOff val="50000"/>
                  </a:schemeClr>
                </a:solidFill>
              </a:rPr>
              <a:t> Covenant (8:1-13)</a:t>
            </a:r>
          </a:p>
          <a:p>
            <a:pPr marL="1028700" lvl="1" indent="-571500">
              <a:buFont typeface="+mj-lt"/>
              <a:buAutoNum type="alphaUcPeriod"/>
            </a:pPr>
            <a:r>
              <a:rPr lang="en-US" dirty="0"/>
              <a:t>Jesus’ Sacrifice Is Better Than the Temple Sacrifices (9:1-10:18)</a:t>
            </a:r>
          </a:p>
        </p:txBody>
      </p:sp>
    </p:spTree>
    <p:extLst>
      <p:ext uri="{BB962C8B-B14F-4D97-AF65-F5344CB8AC3E}">
        <p14:creationId xmlns:p14="http://schemas.microsoft.com/office/powerpoint/2010/main" val="12709356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860195"/>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in the same way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 sprinkled with the blood both the tent and all the vessels used in worship</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Indeed, under the law almost everything is purified with blood, and without the shedding of blood there is no forgiveness of sins.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036797"/>
            <a:ext cx="8704460" cy="4451869"/>
          </a:xfrm>
        </p:spPr>
        <p:txBody>
          <a:bodyPr>
            <a:normAutofit/>
          </a:bodyPr>
          <a:lstStyle/>
          <a:p>
            <a:r>
              <a:rPr lang="en-US" dirty="0"/>
              <a:t>The tent (tabernacle) was to be the dwelling place of the holy covenant Lord. </a:t>
            </a:r>
          </a:p>
          <a:p>
            <a:r>
              <a:rPr lang="en-US" dirty="0"/>
              <a:t>Yet the tent and its furnishings had been crafted by the hands of those same covenant-breaking, defiled, death-deserving servants. </a:t>
            </a:r>
          </a:p>
          <a:p>
            <a:r>
              <a:rPr lang="en-US" dirty="0"/>
              <a:t>Therefore the sanctuary itself and its equipment needed ceremonial purification, as did the people.</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215-216)</a:t>
            </a:r>
          </a:p>
        </p:txBody>
      </p:sp>
    </p:spTree>
    <p:extLst>
      <p:ext uri="{BB962C8B-B14F-4D97-AF65-F5344CB8AC3E}">
        <p14:creationId xmlns:p14="http://schemas.microsoft.com/office/powerpoint/2010/main" val="22263622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860195"/>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in the same way he sprinkled with the blood both the tent and all the vessels used in worship.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Indeed, under the law almost everything is purified with blood, and without the shedding of blood there is no forgiveness of sins.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036797"/>
            <a:ext cx="8704460" cy="4451869"/>
          </a:xfrm>
        </p:spPr>
        <p:txBody>
          <a:bodyPr>
            <a:normAutofit lnSpcReduction="10000"/>
          </a:bodyPr>
          <a:lstStyle/>
          <a:p>
            <a:r>
              <a:rPr lang="en-US" dirty="0"/>
              <a:t>As we saw in our text last week, the widespread use of blood in the procedures of the old covenant’s sanctuary served only for the ceremonial purification of the flesh and could not reach the conscience (Heb. 9:9-10). </a:t>
            </a:r>
          </a:p>
          <a:p>
            <a:r>
              <a:rPr lang="en-US" dirty="0"/>
              <a:t>Yet those rites announced a truth transcending their own effects: in order for sinful people to be redeemed from covenant curses, they need a full and free forgiveness that wipes their sullied record clean.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215-216)</a:t>
            </a:r>
          </a:p>
        </p:txBody>
      </p:sp>
    </p:spTree>
    <p:extLst>
      <p:ext uri="{BB962C8B-B14F-4D97-AF65-F5344CB8AC3E}">
        <p14:creationId xmlns:p14="http://schemas.microsoft.com/office/powerpoint/2010/main" val="16706845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860195"/>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in the same way he sprinkled with the blood both the tent and all the vessels used in worship.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Indeed, under the law almost everything is purified with blood, and without the shedding of blood there is no forgiveness of sins.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036797"/>
            <a:ext cx="8704460" cy="4451869"/>
          </a:xfrm>
        </p:spPr>
        <p:txBody>
          <a:bodyPr>
            <a:normAutofit/>
          </a:bodyPr>
          <a:lstStyle/>
          <a:p>
            <a:r>
              <a:rPr lang="en-US" dirty="0"/>
              <a:t>They need the God of justice, who does not merely excuse breaches of his covenant, to fulfill his promise that he “</a:t>
            </a:r>
            <a:r>
              <a:rPr lang="en-US" i="1" dirty="0">
                <a:solidFill>
                  <a:srgbClr val="000099"/>
                </a:solidFill>
                <a:latin typeface="Cambria" panose="02040503050406030204" pitchFamily="18" charset="0"/>
                <a:ea typeface="Cambria" panose="02040503050406030204" pitchFamily="18" charset="0"/>
              </a:rPr>
              <a:t>will remember their sins no more</a:t>
            </a:r>
            <a:r>
              <a:rPr lang="en-US" dirty="0"/>
              <a:t>” (Heb 8:12). </a:t>
            </a:r>
          </a:p>
          <a:p>
            <a:r>
              <a:rPr lang="en-US" dirty="0"/>
              <a:t>Such forgiveness cannot occur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without the shedding of blood </a:t>
            </a:r>
            <a:r>
              <a:rPr lang="en-US" dirty="0"/>
              <a:t>,” and the only blood that can wash clean our stained consciences is “</a:t>
            </a:r>
            <a:r>
              <a:rPr lang="en-US" i="1" dirty="0">
                <a:solidFill>
                  <a:srgbClr val="000099"/>
                </a:solidFill>
                <a:latin typeface="Cambria" panose="02040503050406030204" pitchFamily="18" charset="0"/>
                <a:ea typeface="Cambria" panose="02040503050406030204" pitchFamily="18" charset="0"/>
              </a:rPr>
              <a:t>the precious blood of Christ, like that of a lamb without blemish or spot</a:t>
            </a:r>
            <a:r>
              <a:rPr lang="en-US" dirty="0"/>
              <a:t>” (1 Pet. 1: 19).</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215-216)</a:t>
            </a:r>
          </a:p>
        </p:txBody>
      </p:sp>
    </p:spTree>
    <p:extLst>
      <p:ext uri="{BB962C8B-B14F-4D97-AF65-F5344CB8AC3E}">
        <p14:creationId xmlns:p14="http://schemas.microsoft.com/office/powerpoint/2010/main" val="8218416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141230575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8"/>
          </a:xfrm>
        </p:spPr>
        <p:txBody>
          <a:bodyPr>
            <a:normAutofit fontScale="92500" lnSpcReduction="10000"/>
          </a:bodyPr>
          <a:lstStyle/>
          <a:p>
            <a:r>
              <a:rPr lang="en-US" dirty="0"/>
              <a:t>In our day, people in general (sometimes even Christians!) underestimate the seriousness of sin.</a:t>
            </a:r>
          </a:p>
          <a:p>
            <a:r>
              <a:rPr lang="en-US" dirty="0"/>
              <a:t>In Old Testament times, one of the ways that people could get a sense of  the seriousness of their sin was watching all the hundreds, perhaps thousand of animals that had to spill their blood to ceremonially atone for the sins they had committed.</a:t>
            </a:r>
          </a:p>
          <a:p>
            <a:r>
              <a:rPr lang="en-US" dirty="0"/>
              <a:t>We don’t have this experience in our day – though we can read about it, as we did today.</a:t>
            </a:r>
          </a:p>
          <a:p>
            <a:r>
              <a:rPr lang="en-US" dirty="0"/>
              <a:t>Do you think if people could actually witness the bloody sacrifices in our day it would give them a more serious outlook?</a:t>
            </a:r>
          </a:p>
          <a:p>
            <a:r>
              <a:rPr lang="en-US" dirty="0"/>
              <a:t>In reality, our sin resulted in the bloody death of something far more valuable than all the animals that ever died under the Jewish sacrificial system – the blood of Jesus Christ, God come in human flesh!</a:t>
            </a:r>
          </a:p>
          <a:p>
            <a:r>
              <a:rPr lang="en-US" dirty="0"/>
              <a:t>How does this idea affect your view of the seriousness of sin?</a:t>
            </a:r>
          </a:p>
          <a:p>
            <a:endParaRPr lang="en-US" dirty="0"/>
          </a:p>
          <a:p>
            <a:endParaRPr lang="en-US" dirty="0"/>
          </a:p>
        </p:txBody>
      </p:sp>
    </p:spTree>
    <p:extLst>
      <p:ext uri="{BB962C8B-B14F-4D97-AF65-F5344CB8AC3E}">
        <p14:creationId xmlns:p14="http://schemas.microsoft.com/office/powerpoint/2010/main" val="57629072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60903" y="726026"/>
            <a:ext cx="8739780" cy="6131974"/>
          </a:xfrm>
        </p:spPr>
        <p:txBody>
          <a:bodyPr>
            <a:normAutofit/>
          </a:bodyPr>
          <a:lstStyle/>
          <a:p>
            <a:pPr marL="1028700" lvl="1" indent="-571500">
              <a:buFont typeface="+mj-lt"/>
              <a:buAutoNum type="alphaUcPeriod"/>
            </a:pPr>
            <a:r>
              <a:rPr lang="en-US" sz="3800" dirty="0"/>
              <a:t>Jesus’ Sacrifice Is Better Than the Temple Sacrifices </a:t>
            </a:r>
            <a:r>
              <a:rPr lang="en-US" sz="3800" b="1" dirty="0"/>
              <a:t>(9:1-10:18)</a:t>
            </a:r>
          </a:p>
          <a:p>
            <a:pPr marL="1487488" lvl="1" indent="-573088">
              <a:buFont typeface="+mj-lt"/>
              <a:buAutoNum type="arabicPeriod"/>
            </a:pPr>
            <a:r>
              <a:rPr lang="en-US" sz="3500" dirty="0">
                <a:solidFill>
                  <a:schemeClr val="tx1">
                    <a:lumMod val="50000"/>
                    <a:lumOff val="50000"/>
                  </a:schemeClr>
                </a:solidFill>
              </a:rPr>
              <a:t>Ministry Under the Old Covenant. </a:t>
            </a:r>
            <a:r>
              <a:rPr lang="en-US" sz="3500" b="1" dirty="0">
                <a:solidFill>
                  <a:schemeClr val="tx1">
                    <a:lumMod val="50000"/>
                    <a:lumOff val="50000"/>
                  </a:schemeClr>
                </a:solidFill>
              </a:rPr>
              <a:t>(9:1-10)</a:t>
            </a:r>
          </a:p>
          <a:p>
            <a:pPr marL="1487488" lvl="1" indent="-573088">
              <a:buFont typeface="+mj-lt"/>
              <a:buAutoNum type="arabicPeriod"/>
            </a:pPr>
            <a:r>
              <a:rPr lang="en-US" sz="3500" dirty="0">
                <a:solidFill>
                  <a:schemeClr val="tx1">
                    <a:lumMod val="50000"/>
                    <a:lumOff val="50000"/>
                  </a:schemeClr>
                </a:solidFill>
              </a:rPr>
              <a:t>Ministry Under the New Covenant </a:t>
            </a:r>
            <a:r>
              <a:rPr lang="en-US" sz="3500" b="1" dirty="0">
                <a:solidFill>
                  <a:schemeClr val="tx1">
                    <a:lumMod val="50000"/>
                    <a:lumOff val="50000"/>
                  </a:schemeClr>
                </a:solidFill>
              </a:rPr>
              <a:t>(9:11-14)</a:t>
            </a:r>
          </a:p>
          <a:p>
            <a:pPr marL="1487488" lvl="1" indent="-573088">
              <a:buFont typeface="+mj-lt"/>
              <a:buAutoNum type="arabicPeriod"/>
            </a:pPr>
            <a:r>
              <a:rPr lang="en-US" sz="3500" dirty="0"/>
              <a:t>Further Reflections on the New Covenant </a:t>
            </a:r>
            <a:r>
              <a:rPr lang="en-US" sz="3500" b="1" dirty="0"/>
              <a:t>(9:15-10:18)</a:t>
            </a:r>
          </a:p>
          <a:p>
            <a:pPr marL="2001838" lvl="2" indent="-514350">
              <a:buFont typeface="+mj-lt"/>
              <a:buAutoNum type="alphaLcPeriod"/>
            </a:pPr>
            <a:r>
              <a:rPr lang="en-US" sz="3200" dirty="0"/>
              <a:t>The Need for the Death of the Covenant Ratifier </a:t>
            </a:r>
            <a:r>
              <a:rPr lang="en-US" sz="3200" b="1" dirty="0"/>
              <a:t>(9:15–22)</a:t>
            </a:r>
            <a:endParaRPr lang="en-US" sz="3200" dirty="0"/>
          </a:p>
          <a:p>
            <a:pPr marL="1487488" lvl="1" indent="-573088">
              <a:buFont typeface="+mj-lt"/>
              <a:buAutoNum type="arabicPeriod"/>
            </a:pPr>
            <a:endParaRPr lang="en-US" sz="3600" dirty="0"/>
          </a:p>
          <a:p>
            <a:pPr marL="1487488" lvl="1" indent="-573088">
              <a:buFont typeface="+mj-lt"/>
              <a:buAutoNum type="arabicPeriod"/>
            </a:pPr>
            <a:endParaRPr lang="en-US" sz="3600" b="1" dirty="0"/>
          </a:p>
        </p:txBody>
      </p:sp>
    </p:spTree>
    <p:extLst>
      <p:ext uri="{BB962C8B-B14F-4D97-AF65-F5344CB8AC3E}">
        <p14:creationId xmlns:p14="http://schemas.microsoft.com/office/powerpoint/2010/main" val="39697843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1"/>
            <a:ext cx="9144000" cy="1495221"/>
          </a:xfrm>
        </p:spPr>
        <p:txBody>
          <a:bodyPr/>
          <a:lstStyle/>
          <a:p>
            <a:r>
              <a:rPr lang="en-US" sz="5400" dirty="0">
                <a:solidFill>
                  <a:srgbClr val="002060"/>
                </a:solidFill>
              </a:rPr>
              <a:t>The Need for the Death of the Covenant Ratifier (9:15–22)</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153054" y="1495220"/>
            <a:ext cx="8837891" cy="5321575"/>
          </a:xfrm>
        </p:spPr>
        <p:txBody>
          <a:bodyPr>
            <a:normAutofit fontScale="85000" lnSpcReduction="20000"/>
          </a:bodyPr>
          <a:lstStyle/>
          <a:p>
            <a:pPr marL="0" indent="0">
              <a:buNone/>
            </a:pPr>
            <a:r>
              <a:rPr lang="en-US" sz="3100" baseline="30000" dirty="0">
                <a:latin typeface="Candara" panose="020E0502030303020204" pitchFamily="34" charset="0"/>
                <a:ea typeface="Cambria" panose="02040503050406030204" pitchFamily="18" charset="0"/>
              </a:rPr>
              <a:t>15</a:t>
            </a:r>
            <a:r>
              <a:rPr lang="en-US" i="1" dirty="0">
                <a:solidFill>
                  <a:srgbClr val="000099"/>
                </a:solidFill>
                <a:latin typeface="Cambria" panose="02040503050406030204" pitchFamily="18" charset="0"/>
                <a:ea typeface="Cambria" panose="02040503050406030204" pitchFamily="18" charset="0"/>
              </a:rPr>
              <a:t> Therefore he is the mediator of a new covenant, so that those who are called may receive the promised eternal inheritance, since a death has occurred that redeems them from the transgressions committed under the first covenant. </a:t>
            </a:r>
            <a:r>
              <a:rPr lang="en-US" sz="3100" baseline="30000" dirty="0">
                <a:latin typeface="Candara" panose="020E0502030303020204" pitchFamily="34" charset="0"/>
                <a:ea typeface="Cambria" panose="02040503050406030204" pitchFamily="18" charset="0"/>
              </a:rPr>
              <a:t>16</a:t>
            </a:r>
            <a:r>
              <a:rPr lang="en-US" i="1" dirty="0">
                <a:solidFill>
                  <a:srgbClr val="000099"/>
                </a:solidFill>
                <a:latin typeface="Cambria" panose="02040503050406030204" pitchFamily="18" charset="0"/>
                <a:ea typeface="Cambria" panose="02040503050406030204" pitchFamily="18" charset="0"/>
              </a:rPr>
              <a:t> For where a will is involved, the death of the one who made it must be established. </a:t>
            </a:r>
            <a:r>
              <a:rPr lang="en-US" sz="3100" baseline="30000" dirty="0">
                <a:latin typeface="Candara" panose="020E0502030303020204" pitchFamily="34" charset="0"/>
                <a:ea typeface="Cambria" panose="02040503050406030204" pitchFamily="18" charset="0"/>
              </a:rPr>
              <a:t>17</a:t>
            </a:r>
            <a:r>
              <a:rPr lang="en-US" i="1" dirty="0">
                <a:solidFill>
                  <a:srgbClr val="000099"/>
                </a:solidFill>
                <a:latin typeface="Cambria" panose="02040503050406030204" pitchFamily="18" charset="0"/>
                <a:ea typeface="Cambria" panose="02040503050406030204" pitchFamily="18" charset="0"/>
              </a:rPr>
              <a:t> For a will takes effect only at death, since it is not in force as long as the one who made it is alive. </a:t>
            </a:r>
            <a:r>
              <a:rPr lang="en-US" sz="3100" baseline="30000" dirty="0">
                <a:latin typeface="Candara" panose="020E0502030303020204" pitchFamily="34" charset="0"/>
                <a:ea typeface="Cambria" panose="02040503050406030204" pitchFamily="18" charset="0"/>
              </a:rPr>
              <a:t>18</a:t>
            </a:r>
            <a:r>
              <a:rPr lang="en-US" i="1" dirty="0">
                <a:solidFill>
                  <a:srgbClr val="000099"/>
                </a:solidFill>
                <a:latin typeface="Cambria" panose="02040503050406030204" pitchFamily="18" charset="0"/>
                <a:ea typeface="Cambria" panose="02040503050406030204" pitchFamily="18" charset="0"/>
              </a:rPr>
              <a:t> Therefore not even the first covenant was inaugurated without blood. </a:t>
            </a:r>
            <a:r>
              <a:rPr lang="en-US" sz="3100" baseline="30000" dirty="0">
                <a:latin typeface="Candara" panose="020E0502030303020204" pitchFamily="34" charset="0"/>
                <a:ea typeface="Cambria" panose="02040503050406030204" pitchFamily="18" charset="0"/>
              </a:rPr>
              <a:t>19</a:t>
            </a:r>
            <a:r>
              <a:rPr lang="en-US" i="1" dirty="0">
                <a:solidFill>
                  <a:srgbClr val="000099"/>
                </a:solidFill>
                <a:latin typeface="Cambria" panose="02040503050406030204" pitchFamily="18" charset="0"/>
                <a:ea typeface="Cambria" panose="02040503050406030204" pitchFamily="18" charset="0"/>
              </a:rPr>
              <a:t> For when every commandment of the law had been declared by Moses to all the people, he took the blood of calves and goats, with water and scarlet wool and hyssop, and sprinkled both the book itself and all the people, </a:t>
            </a:r>
            <a:r>
              <a:rPr lang="en-US" sz="3100" baseline="30000" dirty="0">
                <a:latin typeface="Candara" panose="020E0502030303020204" pitchFamily="34" charset="0"/>
                <a:ea typeface="Cambria" panose="02040503050406030204" pitchFamily="18" charset="0"/>
              </a:rPr>
              <a:t>20</a:t>
            </a:r>
            <a:r>
              <a:rPr lang="en-US" i="1" dirty="0">
                <a:solidFill>
                  <a:srgbClr val="000099"/>
                </a:solidFill>
                <a:latin typeface="Cambria" panose="02040503050406030204" pitchFamily="18" charset="0"/>
                <a:ea typeface="Cambria" panose="02040503050406030204" pitchFamily="18" charset="0"/>
              </a:rPr>
              <a:t> saying, “This is the blood of the covenant that God commanded for you.” </a:t>
            </a:r>
            <a:r>
              <a:rPr lang="en-US" sz="3100" baseline="30000" dirty="0">
                <a:latin typeface="Candara" panose="020E0502030303020204" pitchFamily="34" charset="0"/>
                <a:ea typeface="Cambria" panose="02040503050406030204" pitchFamily="18" charset="0"/>
              </a:rPr>
              <a:t>21</a:t>
            </a:r>
            <a:r>
              <a:rPr lang="en-US" i="1" dirty="0">
                <a:solidFill>
                  <a:srgbClr val="000099"/>
                </a:solidFill>
                <a:latin typeface="Cambria" panose="02040503050406030204" pitchFamily="18" charset="0"/>
                <a:ea typeface="Cambria" panose="02040503050406030204" pitchFamily="18" charset="0"/>
              </a:rPr>
              <a:t> And in the same way he sprinkled with the blood both the tent and all the vessels used in worship. </a:t>
            </a:r>
            <a:r>
              <a:rPr lang="en-US" sz="3100" baseline="30000" dirty="0">
                <a:latin typeface="Candara" panose="020E0502030303020204" pitchFamily="34" charset="0"/>
                <a:ea typeface="Cambria" panose="02040503050406030204" pitchFamily="18" charset="0"/>
              </a:rPr>
              <a:t>22</a:t>
            </a:r>
            <a:r>
              <a:rPr lang="en-US" i="1" dirty="0">
                <a:solidFill>
                  <a:srgbClr val="000099"/>
                </a:solidFill>
                <a:latin typeface="Cambria" panose="02040503050406030204" pitchFamily="18" charset="0"/>
                <a:ea typeface="Cambria" panose="02040503050406030204" pitchFamily="18" charset="0"/>
              </a:rPr>
              <a:t> Indeed, under the law almost everything is purified with blood, and without the shedding of blood there is no forgiveness of sins. </a:t>
            </a:r>
          </a:p>
        </p:txBody>
      </p:sp>
    </p:spTree>
    <p:extLst>
      <p:ext uri="{BB962C8B-B14F-4D97-AF65-F5344CB8AC3E}">
        <p14:creationId xmlns:p14="http://schemas.microsoft.com/office/powerpoint/2010/main" val="25272454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50162"/>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Therefore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 is the mediator of a new covenant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 that those who are called may receive the promised eternal inheritance, since a death has occurred that redeems them from the transgressions committed under the first covenant.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691443"/>
            <a:ext cx="8704460" cy="4797223"/>
          </a:xfrm>
        </p:spPr>
        <p:txBody>
          <a:bodyPr>
            <a:normAutofit lnSpcReduction="10000"/>
          </a:bodyPr>
          <a:lstStyle/>
          <a:p>
            <a:r>
              <a:rPr lang="en-US" dirty="0"/>
              <a:t>As we saw at the end of the last section, Christ’s blood-shedding has achieved what the old covenant with its priesthood and sacrifices was incapable of achieving, namely, to “</a:t>
            </a:r>
            <a:r>
              <a:rPr lang="en-US" i="1" dirty="0">
                <a:solidFill>
                  <a:srgbClr val="000099"/>
                </a:solidFill>
                <a:latin typeface="Cambria" panose="02040503050406030204" pitchFamily="18" charset="0"/>
                <a:ea typeface="Cambria" panose="02040503050406030204" pitchFamily="18" charset="0"/>
              </a:rPr>
              <a:t>purify our conscience from dead works to serve the living God</a:t>
            </a:r>
            <a:r>
              <a:rPr lang="en-US" dirty="0"/>
              <a:t>”(Heb 9:14)</a:t>
            </a:r>
          </a:p>
          <a:p>
            <a:r>
              <a:rPr lang="en-US" dirty="0"/>
              <a:t>Picking up on that idea, our author begins verse 15 with: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Therefore</a:t>
            </a:r>
            <a:r>
              <a:rPr lang="en-US" dirty="0"/>
              <a:t>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 [Christ] is the mediator of a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new</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covenant</a:t>
            </a:r>
            <a:r>
              <a:rPr lang="en-US" dirty="0"/>
              <a:t>” – new not </a:t>
            </a:r>
            <a:r>
              <a:rPr lang="en-US" b="1" i="1" dirty="0"/>
              <a:t>only</a:t>
            </a:r>
            <a:r>
              <a:rPr lang="en-US" dirty="0"/>
              <a:t> in that it’s </a:t>
            </a:r>
            <a:r>
              <a:rPr lang="en-US" b="1" i="1" dirty="0"/>
              <a:t>different</a:t>
            </a:r>
            <a:r>
              <a:rPr lang="en-US" dirty="0"/>
              <a:t> from the old covenant but also in that is </a:t>
            </a:r>
            <a:r>
              <a:rPr lang="en-US" b="1" i="1" dirty="0"/>
              <a:t>supersedes</a:t>
            </a:r>
            <a:r>
              <a:rPr lang="en-US" dirty="0"/>
              <a:t> it.</a:t>
            </a:r>
            <a:r>
              <a:rPr kumimoji="0" lang="en-US" sz="3200" b="0" i="0" u="none" strike="noStrike" kern="1200" cap="none" spc="0" normalizeH="0" baseline="30000" noProof="0" dirty="0">
                <a:ln>
                  <a:noFill/>
                </a:ln>
                <a:solidFill>
                  <a:prstClr val="black"/>
                </a:solidFill>
                <a:effectLst/>
                <a:uLnTx/>
                <a:uFillTx/>
                <a:latin typeface="Calibri" panose="020F0502020204030204"/>
                <a:ea typeface="+mn-ea"/>
                <a:cs typeface="+mn-cs"/>
              </a:rPr>
              <a:t> </a:t>
            </a:r>
            <a:endParaRPr lang="en-US" dirty="0"/>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prstClr val="black"/>
                </a:solidFill>
                <a:effectLst/>
                <a:uLnTx/>
                <a:uFillTx/>
                <a:latin typeface="Calibri" panose="020F0502020204030204"/>
                <a:ea typeface="+mn-ea"/>
                <a:cs typeface="+mn-cs"/>
              </a:rPr>
              <a:t>1</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Philip E. Hughes; A Commentary on the Epistle to the Hebrews (p. 364)</a:t>
            </a:r>
          </a:p>
        </p:txBody>
      </p:sp>
    </p:spTree>
    <p:extLst>
      <p:ext uri="{BB962C8B-B14F-4D97-AF65-F5344CB8AC3E}">
        <p14:creationId xmlns:p14="http://schemas.microsoft.com/office/powerpoint/2010/main" val="277695666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91513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he is the mediator of a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new covenant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 that those who are called may receive the promised eternal inheritance,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since a death has occurred that redeems them from the transgressions committed under the first covenant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083889"/>
            <a:ext cx="8704460" cy="4128537"/>
          </a:xfrm>
        </p:spPr>
        <p:txBody>
          <a:bodyPr>
            <a:normAutofit fontScale="85000" lnSpcReduction="20000"/>
          </a:bodyPr>
          <a:lstStyle/>
          <a:p>
            <a:r>
              <a:rPr lang="en-US" dirty="0"/>
              <a:t>We have already seen earlier in the letter (in  Heb 8:6) that Jesus is "</a:t>
            </a:r>
            <a:r>
              <a:rPr lang="en-US" sz="3100" i="1" dirty="0">
                <a:solidFill>
                  <a:srgbClr val="000099"/>
                </a:solidFill>
                <a:latin typeface="Cambria" panose="02040503050406030204" pitchFamily="18" charset="0"/>
                <a:ea typeface="Cambria" panose="02040503050406030204" pitchFamily="18" charset="0"/>
              </a:rPr>
              <a:t>mediator of a </a:t>
            </a:r>
            <a:r>
              <a:rPr lang="en-US" sz="3100" b="1" i="1" dirty="0">
                <a:solidFill>
                  <a:srgbClr val="000099"/>
                </a:solidFill>
                <a:latin typeface="Cambria" panose="02040503050406030204" pitchFamily="18" charset="0"/>
                <a:ea typeface="Cambria" panose="02040503050406030204" pitchFamily="18" charset="0"/>
              </a:rPr>
              <a:t>better</a:t>
            </a:r>
            <a:r>
              <a:rPr lang="en-US" sz="3100" i="1" dirty="0">
                <a:solidFill>
                  <a:srgbClr val="000099"/>
                </a:solidFill>
                <a:latin typeface="Cambria" panose="02040503050406030204" pitchFamily="18" charset="0"/>
                <a:ea typeface="Cambria" panose="02040503050406030204" pitchFamily="18" charset="0"/>
              </a:rPr>
              <a:t> covenant</a:t>
            </a:r>
            <a:r>
              <a:rPr lang="en-US" dirty="0"/>
              <a:t>” – the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new covenant</a:t>
            </a:r>
            <a:r>
              <a:rPr lang="en-US" dirty="0"/>
              <a:t>” foretold told by Jeremiah.</a:t>
            </a:r>
            <a:r>
              <a:rPr lang="en-US" baseline="30000" dirty="0"/>
              <a:t> 1</a:t>
            </a:r>
            <a:r>
              <a:rPr lang="en-US" dirty="0"/>
              <a:t> </a:t>
            </a:r>
          </a:p>
          <a:p>
            <a:r>
              <a:rPr lang="en-US" dirty="0"/>
              <a:t>But this verse gives us the </a:t>
            </a:r>
            <a:r>
              <a:rPr lang="en-US" b="1" i="1" dirty="0"/>
              <a:t>basis</a:t>
            </a:r>
            <a:r>
              <a:rPr lang="en-US" dirty="0"/>
              <a:t> of Christ’s </a:t>
            </a:r>
            <a:r>
              <a:rPr lang="en-US" b="1" i="1" dirty="0"/>
              <a:t>mediatorship</a:t>
            </a:r>
            <a:r>
              <a:rPr lang="en-US" dirty="0"/>
              <a:t> of that new covenant: his </a:t>
            </a:r>
            <a:r>
              <a:rPr lang="en-US" b="1" i="1" dirty="0"/>
              <a:t>sacrificial death</a:t>
            </a:r>
            <a:r>
              <a:rPr lang="en-US" dirty="0"/>
              <a:t>.</a:t>
            </a:r>
            <a:r>
              <a:rPr lang="en-US" baseline="30000" dirty="0"/>
              <a:t> 1 </a:t>
            </a:r>
            <a:endParaRPr lang="en-US" dirty="0"/>
          </a:p>
          <a:p>
            <a:r>
              <a:rPr lang="en-US" dirty="0"/>
              <a:t>And, it tells us, that by virtue of his death </a:t>
            </a:r>
            <a:r>
              <a:rPr lang="en-US" b="1" i="1" dirty="0"/>
              <a:t>redemption</a:t>
            </a:r>
            <a:r>
              <a:rPr lang="en-US" dirty="0"/>
              <a:t> has been provided for those who had broken the law of God – the life of Christ was the costly </a:t>
            </a:r>
            <a:r>
              <a:rPr lang="en-US" b="1" i="1" dirty="0"/>
              <a:t>price paid to liberate </a:t>
            </a:r>
            <a:r>
              <a:rPr lang="en-US" dirty="0"/>
              <a:t>them from their “</a:t>
            </a:r>
            <a:r>
              <a:rPr lang="en-US" i="1" dirty="0">
                <a:solidFill>
                  <a:srgbClr val="000099"/>
                </a:solidFill>
                <a:latin typeface="Cambria" panose="02040503050406030204" pitchFamily="18" charset="0"/>
                <a:ea typeface="Cambria" panose="02040503050406030204" pitchFamily="18" charset="0"/>
              </a:rPr>
              <a:t>transgressions</a:t>
            </a:r>
            <a:r>
              <a:rPr lang="en-US" dirty="0"/>
              <a:t>”.</a:t>
            </a:r>
            <a:r>
              <a:rPr lang="en-US" baseline="30000" dirty="0"/>
              <a:t> 1</a:t>
            </a:r>
            <a:endParaRPr lang="en-US" dirty="0"/>
          </a:p>
          <a:p>
            <a:r>
              <a:rPr lang="en-US" dirty="0"/>
              <a:t>Remember, the author is writing to Jews who had lived under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first covenant</a:t>
            </a:r>
            <a:r>
              <a:rPr lang="en-US" dirty="0"/>
              <a:t>” and had sinned under it beyond any provision made by it for atonement.</a:t>
            </a:r>
            <a:r>
              <a:rPr lang="en-US" baseline="30000" dirty="0"/>
              <a:t> 2</a:t>
            </a:r>
            <a:endParaRPr lang="en-US" dirty="0"/>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211669"/>
            <a:ext cx="9144000" cy="646331"/>
          </a:xfrm>
          <a:prstGeom prst="rect">
            <a:avLst/>
          </a:prstGeom>
          <a:noFill/>
        </p:spPr>
        <p:txBody>
          <a:bodyPr wrap="square" rtlCol="0">
            <a:spAutoFit/>
          </a:bodyPr>
          <a:lstStyle/>
          <a:p>
            <a:pPr>
              <a:defRPr/>
            </a:pPr>
            <a:r>
              <a:rPr lang="en-US" baseline="30000" dirty="0"/>
              <a:t>1</a:t>
            </a:r>
            <a:r>
              <a:rPr lang="en-US" dirty="0"/>
              <a:t> F. F. Bruce. </a:t>
            </a:r>
            <a:r>
              <a:rPr lang="en-US" i="1" dirty="0"/>
              <a:t>The Epistle to the Hebrews</a:t>
            </a:r>
          </a:p>
          <a:p>
            <a:pPr>
              <a:defRPr/>
            </a:pPr>
            <a:r>
              <a:rPr lang="en-US" baseline="30000" dirty="0"/>
              <a:t>2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William S. Plumer;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Commentary on the Epistle of Paul, the Apostle, to the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(p.364)</a:t>
            </a:r>
          </a:p>
        </p:txBody>
      </p:sp>
    </p:spTree>
    <p:extLst>
      <p:ext uri="{BB962C8B-B14F-4D97-AF65-F5344CB8AC3E}">
        <p14:creationId xmlns:p14="http://schemas.microsoft.com/office/powerpoint/2010/main" val="352816784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98577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 is the mediator of a new covenant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 that those who are called may receive the promised eternal inheritance,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since a death has occurred that redeems them from the transgressions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committed under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first covenant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099587"/>
            <a:ext cx="8704460" cy="4389079"/>
          </a:xfrm>
        </p:spPr>
        <p:txBody>
          <a:bodyPr>
            <a:normAutofit fontScale="85000" lnSpcReduction="20000"/>
          </a:bodyPr>
          <a:lstStyle/>
          <a:p>
            <a:r>
              <a:rPr lang="en-US" dirty="0"/>
              <a:t>As we saw last week, the “</a:t>
            </a:r>
            <a:r>
              <a:rPr lang="en-US" b="1" i="1" dirty="0">
                <a:solidFill>
                  <a:srgbClr val="000099"/>
                </a:solidFill>
                <a:latin typeface="Cambria" panose="02040503050406030204" pitchFamily="18" charset="0"/>
                <a:ea typeface="Cambria" panose="02040503050406030204" pitchFamily="18" charset="0"/>
              </a:rPr>
              <a:t>first</a:t>
            </a:r>
            <a:r>
              <a:rPr lang="en-US" i="1" dirty="0">
                <a:solidFill>
                  <a:srgbClr val="000099"/>
                </a:solidFill>
                <a:latin typeface="Cambria" panose="02040503050406030204" pitchFamily="18" charset="0"/>
                <a:ea typeface="Cambria" panose="02040503050406030204" pitchFamily="18" charset="0"/>
              </a:rPr>
              <a:t> covenant</a:t>
            </a:r>
            <a:r>
              <a:rPr lang="en-US" dirty="0"/>
              <a:t>” was </a:t>
            </a:r>
            <a:r>
              <a:rPr lang="en-US" b="1" i="1" dirty="0"/>
              <a:t>incapable</a:t>
            </a:r>
            <a:r>
              <a:rPr lang="en-US" dirty="0"/>
              <a:t> of providing "</a:t>
            </a:r>
            <a:r>
              <a:rPr lang="en-US" sz="3400" i="1" dirty="0">
                <a:solidFill>
                  <a:srgbClr val="000099"/>
                </a:solidFill>
                <a:latin typeface="Cambria" panose="02040503050406030204" pitchFamily="18" charset="0"/>
                <a:ea typeface="Cambria" panose="02040503050406030204" pitchFamily="18" charset="0"/>
              </a:rPr>
              <a:t>eternal redemption</a:t>
            </a:r>
            <a:r>
              <a:rPr lang="en-US" dirty="0"/>
              <a:t>“ (Heb 9:12) – this was a blessing which had to await the inauguration of “</a:t>
            </a:r>
            <a:r>
              <a:rPr lang="en-US" i="1" dirty="0">
                <a:solidFill>
                  <a:srgbClr val="000099"/>
                </a:solidFill>
                <a:latin typeface="Cambria" panose="02040503050406030204" pitchFamily="18" charset="0"/>
                <a:ea typeface="Cambria" panose="02040503050406030204" pitchFamily="18" charset="0"/>
              </a:rPr>
              <a:t>a </a:t>
            </a:r>
            <a:r>
              <a:rPr lang="en-US" b="1" i="1" dirty="0">
                <a:solidFill>
                  <a:srgbClr val="000099"/>
                </a:solidFill>
                <a:latin typeface="Cambria" panose="02040503050406030204" pitchFamily="18" charset="0"/>
                <a:ea typeface="Cambria" panose="02040503050406030204" pitchFamily="18" charset="0"/>
              </a:rPr>
              <a:t>new</a:t>
            </a:r>
            <a:r>
              <a:rPr lang="en-US" i="1" dirty="0">
                <a:solidFill>
                  <a:srgbClr val="000099"/>
                </a:solidFill>
                <a:latin typeface="Cambria" panose="02040503050406030204" pitchFamily="18" charset="0"/>
                <a:ea typeface="Cambria" panose="02040503050406030204" pitchFamily="18" charset="0"/>
              </a:rPr>
              <a:t> covenant</a:t>
            </a:r>
            <a:r>
              <a:rPr lang="en-US" dirty="0"/>
              <a:t>”, under which God promised his people: "</a:t>
            </a:r>
            <a:r>
              <a:rPr lang="en-US" sz="3400" i="1" dirty="0">
                <a:solidFill>
                  <a:srgbClr val="000099"/>
                </a:solidFill>
                <a:latin typeface="Cambria" panose="02040503050406030204" pitchFamily="18" charset="0"/>
                <a:ea typeface="Cambria" panose="02040503050406030204" pitchFamily="18" charset="0"/>
              </a:rPr>
              <a:t>I will forgive their iniquity, and I will remember their sin no more</a:t>
            </a:r>
            <a:r>
              <a:rPr lang="en-US" dirty="0"/>
              <a:t>" (Jer. 31:34). </a:t>
            </a:r>
          </a:p>
          <a:p>
            <a:r>
              <a:rPr lang="en-US" dirty="0"/>
              <a:t>The idea that the new covenant is based on the death of Christ is not an idea found in Hebrews alone.</a:t>
            </a:r>
          </a:p>
          <a:p>
            <a:r>
              <a:rPr lang="en-US" dirty="0"/>
              <a:t>We find the clearest expression of this idea in the words of Jesus when he instituted the Lord’s Supper: “</a:t>
            </a:r>
            <a:r>
              <a:rPr lang="en-US" sz="3400" i="1" dirty="0">
                <a:solidFill>
                  <a:srgbClr val="000099"/>
                </a:solidFill>
                <a:latin typeface="Cambria" panose="02040503050406030204" pitchFamily="18" charset="0"/>
                <a:ea typeface="Cambria" panose="02040503050406030204" pitchFamily="18" charset="0"/>
              </a:rPr>
              <a:t>This is my blood of the covenant, which is poured out for many</a:t>
            </a:r>
            <a:r>
              <a:rPr lang="en-US" dirty="0"/>
              <a:t>” (Mark 14:24) or, as it says in 1 Cor. 11:25: “</a:t>
            </a:r>
            <a:r>
              <a:rPr lang="en-US" sz="3400" i="1" dirty="0">
                <a:solidFill>
                  <a:srgbClr val="000099"/>
                </a:solidFill>
                <a:latin typeface="Cambria" panose="02040503050406030204" pitchFamily="18" charset="0"/>
                <a:ea typeface="Cambria" panose="02040503050406030204" pitchFamily="18" charset="0"/>
              </a:rPr>
              <a:t>This cup is the </a:t>
            </a:r>
            <a:r>
              <a:rPr lang="en-US" sz="3400" b="1" i="1" dirty="0">
                <a:solidFill>
                  <a:srgbClr val="000099"/>
                </a:solidFill>
                <a:latin typeface="Cambria" panose="02040503050406030204" pitchFamily="18" charset="0"/>
                <a:ea typeface="Cambria" panose="02040503050406030204" pitchFamily="18" charset="0"/>
              </a:rPr>
              <a:t>new covenant</a:t>
            </a:r>
            <a:r>
              <a:rPr lang="en-US" sz="3400" i="1" dirty="0">
                <a:solidFill>
                  <a:srgbClr val="000099"/>
                </a:solidFill>
                <a:latin typeface="Cambria" panose="02040503050406030204" pitchFamily="18" charset="0"/>
                <a:ea typeface="Cambria" panose="02040503050406030204" pitchFamily="18" charset="0"/>
              </a:rPr>
              <a:t> in my </a:t>
            </a:r>
            <a:r>
              <a:rPr lang="en-US" sz="3400" b="1" i="1" dirty="0">
                <a:solidFill>
                  <a:srgbClr val="000099"/>
                </a:solidFill>
                <a:latin typeface="Cambria" panose="02040503050406030204" pitchFamily="18" charset="0"/>
                <a:ea typeface="Cambria" panose="02040503050406030204" pitchFamily="18" charset="0"/>
              </a:rPr>
              <a:t>blood</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p>
        </p:txBody>
      </p:sp>
    </p:spTree>
    <p:extLst>
      <p:ext uri="{BB962C8B-B14F-4D97-AF65-F5344CB8AC3E}">
        <p14:creationId xmlns:p14="http://schemas.microsoft.com/office/powerpoint/2010/main" val="16025929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550162"/>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he is the mediator of a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new covenant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 that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those who are called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may receive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promised eternal inheritance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a death has occurred that redeems them from the transgressions committed under the first covenant.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789554"/>
            <a:ext cx="8704460" cy="4422113"/>
          </a:xfrm>
        </p:spPr>
        <p:txBody>
          <a:bodyPr>
            <a:normAutofit fontScale="92500" lnSpcReduction="20000"/>
          </a:bodyPr>
          <a:lstStyle/>
          <a:p>
            <a:r>
              <a:rPr lang="en-US" dirty="0"/>
              <a:t>And now that this redemptive death has taken place, the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promised eternal inheritance”</a:t>
            </a:r>
            <a:r>
              <a:rPr lang="en-US" dirty="0"/>
              <a:t> has been given to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those who are called </a:t>
            </a:r>
            <a:r>
              <a:rPr lang="en-US" dirty="0"/>
              <a:t>” – the “</a:t>
            </a:r>
            <a:r>
              <a:rPr lang="en-US" i="1" dirty="0">
                <a:solidFill>
                  <a:srgbClr val="000099"/>
                </a:solidFill>
                <a:latin typeface="Cambria" panose="02040503050406030204" pitchFamily="18" charset="0"/>
                <a:ea typeface="Cambria" panose="02040503050406030204" pitchFamily="18" charset="0"/>
              </a:rPr>
              <a:t>new covenant</a:t>
            </a:r>
            <a:r>
              <a:rPr lang="en-US" dirty="0"/>
              <a:t>”, and everything that the grace of God provides under it, is forever theirs.</a:t>
            </a:r>
            <a:r>
              <a:rPr kumimoji="0" lang="en-US" sz="3200" b="0" i="0" u="none" strike="noStrike" kern="1200" cap="none" spc="0" normalizeH="0" baseline="30000" noProof="0" dirty="0">
                <a:ln>
                  <a:noFill/>
                </a:ln>
                <a:solidFill>
                  <a:prstClr val="black"/>
                </a:solidFill>
                <a:effectLst/>
                <a:uLnTx/>
                <a:uFillTx/>
                <a:latin typeface="Calibri" panose="020F0502020204030204"/>
                <a:ea typeface="+mn-ea"/>
                <a:cs typeface="+mn-cs"/>
              </a:rPr>
              <a:t> 1</a:t>
            </a:r>
            <a:r>
              <a:rPr lang="en-US" dirty="0"/>
              <a:t> </a:t>
            </a:r>
          </a:p>
          <a:p>
            <a:r>
              <a:rPr lang="en-US" dirty="0"/>
              <a:t>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Those who are called </a:t>
            </a:r>
            <a:r>
              <a:rPr lang="en-US" dirty="0"/>
              <a:t>” has the same meaning that the word “</a:t>
            </a:r>
            <a:r>
              <a:rPr lang="en-US" i="1" dirty="0">
                <a:solidFill>
                  <a:srgbClr val="000099"/>
                </a:solidFill>
                <a:latin typeface="Cambria" panose="02040503050406030204" pitchFamily="18" charset="0"/>
                <a:ea typeface="Cambria" panose="02040503050406030204" pitchFamily="18" charset="0"/>
              </a:rPr>
              <a:t>called</a:t>
            </a:r>
            <a:r>
              <a:rPr lang="en-US" dirty="0"/>
              <a:t>” does in Paul’s letters (e.g. Rom 8:30) where it designates God’s powerful, life-changing and effectual call in the life of believers.</a:t>
            </a:r>
            <a:r>
              <a:rPr kumimoji="0" lang="en-US" sz="3200" b="0" i="0" u="none" strike="noStrike" kern="1200" cap="none" spc="0" normalizeH="0" baseline="30000" noProof="0" dirty="0">
                <a:ln>
                  <a:noFill/>
                </a:ln>
                <a:solidFill>
                  <a:prstClr val="black"/>
                </a:solidFill>
                <a:effectLst/>
                <a:uLnTx/>
                <a:uFillTx/>
                <a:latin typeface="Calibri" panose="020F0502020204030204"/>
                <a:ea typeface="+mn-ea"/>
                <a:cs typeface="+mn-cs"/>
              </a:rPr>
              <a:t> 2</a:t>
            </a:r>
            <a:endParaRPr lang="en-US" dirty="0"/>
          </a:p>
          <a:p>
            <a:r>
              <a:rPr lang="en-US" dirty="0"/>
              <a:t>Because of Jesus’ mediatorial new covenant work, those who are “</a:t>
            </a:r>
            <a:r>
              <a:rPr lang="en-US" i="1" dirty="0">
                <a:solidFill>
                  <a:srgbClr val="000099"/>
                </a:solidFill>
                <a:latin typeface="Cambria" panose="02040503050406030204" pitchFamily="18" charset="0"/>
                <a:ea typeface="Cambria" panose="02040503050406030204" pitchFamily="18" charset="0"/>
              </a:rPr>
              <a:t>called</a:t>
            </a:r>
            <a:r>
              <a:rPr lang="en-US" dirty="0"/>
              <a:t>” by God are guaranteed that they will obtain the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eternal inheritance.</a:t>
            </a:r>
            <a:r>
              <a:rPr lang="en-US" dirty="0"/>
              <a:t>”</a:t>
            </a:r>
            <a:r>
              <a:rPr kumimoji="0" lang="en-US" sz="3200" b="0" i="0" u="none" strike="noStrike" kern="1200" cap="none" spc="0" normalizeH="0" baseline="30000" noProof="0" dirty="0">
                <a:ln>
                  <a:noFill/>
                </a:ln>
                <a:solidFill>
                  <a:prstClr val="black"/>
                </a:solidFill>
                <a:effectLst/>
                <a:uLnTx/>
                <a:uFillTx/>
                <a:latin typeface="Calibri" panose="020F0502020204030204"/>
                <a:ea typeface="+mn-ea"/>
                <a:cs typeface="+mn-cs"/>
              </a:rPr>
              <a:t> 2</a:t>
            </a:r>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211668"/>
            <a:ext cx="9144000"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prstClr val="black"/>
                </a:solidFill>
                <a:effectLst/>
                <a:uLnTx/>
                <a:uFillTx/>
                <a:latin typeface="Calibri" panose="020F0502020204030204"/>
                <a:ea typeface="+mn-ea"/>
                <a:cs typeface="+mn-cs"/>
              </a:rPr>
              <a:t>1</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p>
          <a:p>
            <a:r>
              <a:rPr kumimoji="0" lang="en-US" sz="1800" b="0" i="0" u="none" strike="noStrike" kern="1200" cap="none" spc="0" normalizeH="0" baseline="30000" noProof="0" dirty="0">
                <a:ln>
                  <a:noFill/>
                </a:ln>
                <a:solidFill>
                  <a:prstClr val="black"/>
                </a:solidFill>
                <a:effectLst/>
                <a:uLnTx/>
                <a:uFillTx/>
                <a:latin typeface="Calibri" panose="020F0502020204030204"/>
                <a:ea typeface="+mn-ea"/>
                <a:cs typeface="+mn-cs"/>
              </a:rPr>
              <a:t>2</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274-275 </a:t>
            </a:r>
          </a:p>
        </p:txBody>
      </p:sp>
    </p:spTree>
    <p:extLst>
      <p:ext uri="{BB962C8B-B14F-4D97-AF65-F5344CB8AC3E}">
        <p14:creationId xmlns:p14="http://schemas.microsoft.com/office/powerpoint/2010/main" val="390759543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134913</TotalTime>
  <Words>5172</Words>
  <Application>Microsoft Office PowerPoint</Application>
  <PresentationFormat>On-screen Show (4:3)</PresentationFormat>
  <Paragraphs>171</Paragraphs>
  <Slides>34</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34</vt:i4>
      </vt:variant>
    </vt:vector>
  </HeadingPairs>
  <TitlesOfParts>
    <vt:vector size="41"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Outline of Hebrews</vt:lpstr>
      <vt:lpstr>The Need for the Death of the Covenant Ratifier (9:15–22)</vt:lpstr>
      <vt:lpstr>15 Therefore he is the mediator of a new covenant, so that those who are called may receive the promised eternal inheritance, since a death has occurred that redeems them from the transgressions committed under the first covenant.</vt:lpstr>
      <vt:lpstr>15 Therefore he is the mediator of a new covenant, so that those who are called may receive the promised eternal inheritance, since a death has occurred that redeems them from the transgressions committed under the first covenant.</vt:lpstr>
      <vt:lpstr>15 Therefore he is the mediator of a new covenant, so that those who are called may receive the promised eternal inheritance, since a death has occurred that redeems them from the transgressions committed under the first covenant.</vt:lpstr>
      <vt:lpstr>15 Therefore he is the mediator of a new covenant, so that those who are called may receive the promised eternal inheritance, since a death has occurred that redeems them from the transgressions committed under the first covenant.</vt:lpstr>
      <vt:lpstr>15 Therefore he is the mediator of a new covenant, so that those who are called may receive the promised eternal inheritance, since a death has occurred that redeems them from the transgressions committed under the first covenant.</vt:lpstr>
      <vt:lpstr>15 Therefore he is the mediator of a new covenant, so that those who are called may receive the promised eternal inheritance, since a death has occurred that redeems them from the transgressions committed under the first covenant.</vt:lpstr>
      <vt:lpstr>15 Therefore he is the mediator of a new covenant, so that those who are called may receive the promised eternal inheritance, since a death has occurred that redeems them from the transgressions committed under the first covenant.</vt:lpstr>
      <vt:lpstr>15 Therefore he is the mediator of a new covenant, so that those who are called may receive the promised eternal inheritance, since a death has occurred that redeems them from the transgressions committed under the first covenant.</vt:lpstr>
      <vt:lpstr>16 For where a will is involved, the death of the one who made it must be established. 17 For a will takes effect only at death, since it is not in force as long as the one who made it is alive. </vt:lpstr>
      <vt:lpstr>16 For where a will is involved, the death of the one who made it must be established. 17 For a will takes effect only at death, since it is not in force as long as the one who made it is alive. </vt:lpstr>
      <vt:lpstr>16 For where a will is involved, the death of the one who made it must be established. 17 For a will takes effect only at death, since it is not in force as long as the one who made it is alive. </vt:lpstr>
      <vt:lpstr>16 For where a will is involved, the death of the one who made it must be established. 17 For a will takes effect only at death, since it is not in force as long as the one who made it is alive. </vt:lpstr>
      <vt:lpstr>16 For where a will is involved, the death of the one who made it must be established. 17 For a will takes effect only at death, since it is not in force as long as the one who made it is alive. </vt:lpstr>
      <vt:lpstr>16 For where a will is involved, the death of the one who made it must be established. 17 For a will takes effect only at death, since it is not in force as long as the one who made it is alive. </vt:lpstr>
      <vt:lpstr>Genesis 15:7-18</vt:lpstr>
      <vt:lpstr>16 For where a will is involved, the death of the one who made it must be established. 17 For a will takes effect only at death, since it is not in force as long as the one who made it is alive. </vt:lpstr>
      <vt:lpstr>16 For where a will is involved, the death of the one who made it must be established. 17 For a will takes effect only at death, since it is not in force as long as the one who made it is alive. </vt:lpstr>
      <vt:lpstr>16 It is necessary for the death of the one who ratifies a covenant to be brought forward. 17 For a covenant is made legally secure on the basis of the sacrificial victims, since it is never valid while the ratifier lives.</vt:lpstr>
      <vt:lpstr>16 It is necessary for the death of the one who ratifies a covenant to be brought forward. 17 For a covenant is made legally secure on the basis of the sacrificial victims, since it is never valid while the ratifier lives.</vt:lpstr>
      <vt:lpstr>18 Therefore not even the first covenant was inaugurated without blood. 19 For when every commandment of the law had been declared by Moses to all the people, he took the blood of calves and goats, with water and scarlet wool and hyssop, and sprinkled both the book itself and all the people, 20 saying, "This is the blood of the covenant that God commanded for you."</vt:lpstr>
      <vt:lpstr>18 Therefore not even the first covenant was inaugurated without blood. 19 For when every commandment of the law had been declared by Moses to all the people, he took the blood of calves and goats, with water and scarlet wool and hyssop, and sprinkled both the book itself and all the people, 20 saying, "This is the blood of the covenant that God commanded for you."</vt:lpstr>
      <vt:lpstr>18 Therefore not even the first covenant was inaugurated without blood. 19 For when every commandment of the law had been declared by Moses to all the people, he took the blood of calves and goats, with water and scarlet wool and hyssop, and sprinkled both the book itself and all the people, 20 saying, "This is the blood of the covenant that God commanded for you."</vt:lpstr>
      <vt:lpstr>18 Therefore not even the first covenant was inaugurated without blood. 19 For when every commandment of the law had been declared by Moses to all the people, he took the blood of calves and goats, with water and scarlet wool and hyssop, and sprinkled both the book itself and all the people, 20 saying, "This is the blood of the covenant that God commanded for you."</vt:lpstr>
      <vt:lpstr>18 Therefore not even the first covenant was inaugurated without blood. 19 For when every commandment of the law had been declared by Moses to all the people, he took the blood of calves and goats, with water and scarlet wool and hyssop, and sprinkled both the book itself and all the people, 20 saying, "This is the blood of the covenant that God commanded for you."</vt:lpstr>
      <vt:lpstr>21 And in the same way he sprinkled with the blood both the tent and all the vessels used in worship. 22 Indeed, under the law almost everything is purified with blood, and without the shedding of blood there is no forgiveness of sins.</vt:lpstr>
      <vt:lpstr>21 And in the same way he sprinkled with the blood both the tent and all the vessels used in worship. 22 Indeed, under the law almost everything is purified with blood, and without the shedding of blood there is no forgiveness of sins.</vt:lpstr>
      <vt:lpstr>21 And in the same way he sprinkled with the blood both the tent and all the vessels used in worship. 22 Indeed, under the law almost everything is purified with blood, and without the shedding of blood there is no forgiveness of sins.</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1373</cp:revision>
  <cp:lastPrinted>2022-09-04T14:09:47Z</cp:lastPrinted>
  <dcterms:created xsi:type="dcterms:W3CDTF">2022-03-11T13:15:23Z</dcterms:created>
  <dcterms:modified xsi:type="dcterms:W3CDTF">2022-09-04T14:16:19Z</dcterms:modified>
</cp:coreProperties>
</file>