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358" r:id="rId3"/>
    <p:sldId id="6359" r:id="rId4"/>
    <p:sldId id="6360" r:id="rId5"/>
    <p:sldId id="6361" r:id="rId6"/>
    <p:sldId id="6362" r:id="rId7"/>
    <p:sldId id="6364" r:id="rId8"/>
    <p:sldId id="6368" r:id="rId9"/>
    <p:sldId id="6369" r:id="rId10"/>
    <p:sldId id="6370" r:id="rId11"/>
    <p:sldId id="6376" r:id="rId12"/>
    <p:sldId id="6377" r:id="rId13"/>
    <p:sldId id="6378" r:id="rId14"/>
    <p:sldId id="6380" r:id="rId15"/>
    <p:sldId id="6381" r:id="rId16"/>
    <p:sldId id="6382" r:id="rId17"/>
    <p:sldId id="6397" r:id="rId18"/>
    <p:sldId id="6383" r:id="rId19"/>
    <p:sldId id="6384" r:id="rId20"/>
    <p:sldId id="6385" r:id="rId21"/>
    <p:sldId id="6387" r:id="rId22"/>
    <p:sldId id="6386" r:id="rId23"/>
    <p:sldId id="6388" r:id="rId24"/>
    <p:sldId id="6389" r:id="rId25"/>
    <p:sldId id="6390" r:id="rId26"/>
    <p:sldId id="6391" r:id="rId27"/>
    <p:sldId id="6392" r:id="rId28"/>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760"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657295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248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was necessary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copies of the heavenly things to be purified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these rites, but the heavenly things themselves with better sacrifices than these.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not into holy places made with hands, which are copies of the true things, but into heaven itself, now to appear in the presence of God on our behalf.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66716" y="2323281"/>
            <a:ext cx="8959549" cy="4165385"/>
          </a:xfrm>
        </p:spPr>
        <p:txBody>
          <a:bodyPr>
            <a:normAutofit fontScale="85000" lnSpcReduction="10000"/>
          </a:bodyPr>
          <a:lstStyle/>
          <a:p>
            <a:r>
              <a:rPr lang="en-US" sz="3600" dirty="0"/>
              <a:t>The text continues: </a:t>
            </a:r>
          </a:p>
          <a:p>
            <a:pPr lvl="1"/>
            <a:r>
              <a:rPr lang="en-US" i="1" dirty="0">
                <a:solidFill>
                  <a:srgbClr val="000099"/>
                </a:solidFill>
                <a:latin typeface="Cambria" panose="02040503050406030204" pitchFamily="18" charset="0"/>
                <a:ea typeface="Cambria" panose="02040503050406030204" pitchFamily="18" charset="0"/>
              </a:rPr>
              <a:t>Thus he shall make atonement for the Holy Place, </a:t>
            </a:r>
            <a:r>
              <a:rPr lang="en-US" b="1" i="1" dirty="0">
                <a:solidFill>
                  <a:srgbClr val="000099"/>
                </a:solidFill>
                <a:latin typeface="Cambria" panose="02040503050406030204" pitchFamily="18" charset="0"/>
                <a:ea typeface="Cambria" panose="02040503050406030204" pitchFamily="18" charset="0"/>
              </a:rPr>
              <a:t>because of the uncleannesses of the people of Israel </a:t>
            </a:r>
            <a:r>
              <a:rPr lang="en-US" i="1" dirty="0">
                <a:solidFill>
                  <a:srgbClr val="000099"/>
                </a:solidFill>
                <a:latin typeface="Cambria" panose="02040503050406030204" pitchFamily="18" charset="0"/>
                <a:ea typeface="Cambria" panose="02040503050406030204" pitchFamily="18" charset="0"/>
              </a:rPr>
              <a:t>and because of their transgressions, all their sins. </a:t>
            </a:r>
            <a:r>
              <a:rPr lang="en-US" dirty="0"/>
              <a:t>(Lev 16:16a) </a:t>
            </a:r>
          </a:p>
          <a:p>
            <a:r>
              <a:rPr lang="en-US" dirty="0"/>
              <a:t>In other words, “</a:t>
            </a:r>
            <a:r>
              <a:rPr lang="en-US" i="1" dirty="0">
                <a:solidFill>
                  <a:srgbClr val="000099"/>
                </a:solidFill>
                <a:latin typeface="Cambria" panose="02040503050406030204" pitchFamily="18" charset="0"/>
                <a:ea typeface="Cambria" panose="02040503050406030204" pitchFamily="18" charset="0"/>
              </a:rPr>
              <a:t>it was necessary</a:t>
            </a:r>
            <a:r>
              <a:rPr lang="en-US" dirty="0"/>
              <a:t>” for the </a:t>
            </a:r>
            <a:r>
              <a:rPr lang="en-US" b="1" i="1" dirty="0"/>
              <a:t>earthly</a:t>
            </a:r>
            <a:r>
              <a:rPr lang="en-US" dirty="0"/>
              <a:t> tabernacle and its furnishings (which were “</a:t>
            </a:r>
            <a:r>
              <a:rPr lang="en-US" i="1" dirty="0">
                <a:solidFill>
                  <a:srgbClr val="000099"/>
                </a:solidFill>
                <a:latin typeface="Cambria" panose="02040503050406030204" pitchFamily="18" charset="0"/>
                <a:ea typeface="Cambria" panose="02040503050406030204" pitchFamily="18" charset="0"/>
              </a:rPr>
              <a:t>copies of the heavenly things</a:t>
            </a:r>
            <a:r>
              <a:rPr lang="en-US" dirty="0"/>
              <a:t>”)</a:t>
            </a:r>
            <a:r>
              <a:rPr lang="en-US" i="1" dirty="0">
                <a:solidFill>
                  <a:srgbClr val="000099"/>
                </a:solidFill>
                <a:latin typeface="Cambria" panose="02040503050406030204" pitchFamily="18" charset="0"/>
                <a:ea typeface="Cambria" panose="02040503050406030204" pitchFamily="18" charset="0"/>
              </a:rPr>
              <a:t> </a:t>
            </a:r>
            <a:r>
              <a:rPr lang="en-US" dirty="0"/>
              <a:t>“</a:t>
            </a:r>
            <a:r>
              <a:rPr lang="en-US" i="1" dirty="0">
                <a:solidFill>
                  <a:srgbClr val="000099"/>
                </a:solidFill>
                <a:latin typeface="Cambria" panose="02040503050406030204" pitchFamily="18" charset="0"/>
                <a:ea typeface="Cambria" panose="02040503050406030204" pitchFamily="18" charset="0"/>
              </a:rPr>
              <a:t>to be purified</a:t>
            </a:r>
            <a:r>
              <a:rPr lang="en-US" dirty="0"/>
              <a:t>” because of its association with a </a:t>
            </a:r>
            <a:r>
              <a:rPr lang="en-US" b="1" i="1" dirty="0"/>
              <a:t>sinful people</a:t>
            </a:r>
            <a:r>
              <a:rPr lang="en-US" dirty="0"/>
              <a:t>. </a:t>
            </a:r>
          </a:p>
          <a:p>
            <a:r>
              <a:rPr lang="en-US" dirty="0"/>
              <a:t>And so that holy space was </a:t>
            </a:r>
            <a:r>
              <a:rPr lang="en-US" b="1" i="1" dirty="0"/>
              <a:t>made fit</a:t>
            </a:r>
            <a:r>
              <a:rPr lang="en-US" dirty="0"/>
              <a:t> as a place for continued interaction between God and his people by sacrifices that addressed the problem of the </a:t>
            </a:r>
            <a:r>
              <a:rPr lang="en-US" b="1" i="1" dirty="0"/>
              <a:t>worshipper’s</a:t>
            </a:r>
            <a:r>
              <a:rPr lang="en-US" dirty="0"/>
              <a:t> sins.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(pp. 408-409).</a:t>
            </a:r>
          </a:p>
        </p:txBody>
      </p:sp>
    </p:spTree>
    <p:extLst>
      <p:ext uri="{BB962C8B-B14F-4D97-AF65-F5344CB8AC3E}">
        <p14:creationId xmlns:p14="http://schemas.microsoft.com/office/powerpoint/2010/main" val="8317780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248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it was necessary for the copies of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heavenly things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be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purified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these rites, but the heavenly things themselves with better sacrifices than these.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not into holy places made with hands, which are copies of the true things, but into heaven itself, now to appear in the presence of God on our behalf.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323281"/>
            <a:ext cx="8704460" cy="4165385"/>
          </a:xfrm>
        </p:spPr>
        <p:txBody>
          <a:bodyPr>
            <a:normAutofit/>
          </a:bodyPr>
          <a:lstStyle/>
          <a:p>
            <a:r>
              <a:rPr lang="en-US" dirty="0"/>
              <a:t>Likewise, the </a:t>
            </a:r>
            <a:r>
              <a:rPr lang="en-US" b="1" i="1" dirty="0"/>
              <a:t>heavenly</a:t>
            </a:r>
            <a:r>
              <a:rPr lang="en-US" dirty="0"/>
              <a:t> tabernacle, the place of God’s presence (9:24), was made accessible to the new covenant people of God by </a:t>
            </a:r>
            <a:r>
              <a:rPr lang="en-US" b="1" i="1" dirty="0"/>
              <a:t>Christ’s </a:t>
            </a:r>
            <a:r>
              <a:rPr lang="en-US" dirty="0"/>
              <a:t>sacrificial death. </a:t>
            </a:r>
          </a:p>
          <a:p>
            <a:r>
              <a:rPr lang="en-US" dirty="0"/>
              <a:t>In other words, the “</a:t>
            </a:r>
            <a:r>
              <a:rPr lang="en-US" i="1" dirty="0">
                <a:solidFill>
                  <a:srgbClr val="000099"/>
                </a:solidFill>
                <a:latin typeface="Cambria" panose="02040503050406030204" pitchFamily="18" charset="0"/>
                <a:ea typeface="Cambria" panose="02040503050406030204" pitchFamily="18" charset="0"/>
              </a:rPr>
              <a:t>heavenly things</a:t>
            </a:r>
            <a:r>
              <a:rPr lang="en-US" dirty="0"/>
              <a:t>” are “</a:t>
            </a:r>
            <a:r>
              <a:rPr lang="en-US" i="1" dirty="0">
                <a:solidFill>
                  <a:srgbClr val="000099"/>
                </a:solidFill>
                <a:latin typeface="Cambria" panose="02040503050406030204" pitchFamily="18" charset="0"/>
                <a:ea typeface="Cambria" panose="02040503050406030204" pitchFamily="18" charset="0"/>
              </a:rPr>
              <a:t>purified</a:t>
            </a:r>
            <a:r>
              <a:rPr lang="en-US" dirty="0"/>
              <a:t>” in the sense that they are </a:t>
            </a:r>
            <a:r>
              <a:rPr lang="en-US" b="1" i="1" dirty="0"/>
              <a:t>kept</a:t>
            </a:r>
            <a:r>
              <a:rPr lang="en-US" dirty="0"/>
              <a:t> pure through the purification of God’s people.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(pp. 408-409).</a:t>
            </a:r>
          </a:p>
        </p:txBody>
      </p:sp>
    </p:spTree>
    <p:extLst>
      <p:ext uri="{BB962C8B-B14F-4D97-AF65-F5344CB8AC3E}">
        <p14:creationId xmlns:p14="http://schemas.microsoft.com/office/powerpoint/2010/main" val="142388702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248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it was necessary for the copies of the heavenly things to be purified with these rites, but the heavenly things themselves with better sacrifices than these.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not into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holy places made with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which are copies of the true things, but into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heaven itself</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to appear in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presence of God on our behalf</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323281"/>
            <a:ext cx="8704460" cy="4165385"/>
          </a:xfrm>
        </p:spPr>
        <p:txBody>
          <a:bodyPr>
            <a:normAutofit fontScale="92500" lnSpcReduction="20000"/>
          </a:bodyPr>
          <a:lstStyle/>
          <a:p>
            <a:r>
              <a:rPr lang="en-US" dirty="0"/>
              <a:t>In verse 24 it tells us that rather than carrying out his high-priestly ministry in the “</a:t>
            </a:r>
            <a:r>
              <a:rPr lang="en-US" i="1" dirty="0">
                <a:solidFill>
                  <a:srgbClr val="000099"/>
                </a:solidFill>
                <a:latin typeface="Cambria" panose="02040503050406030204" pitchFamily="18" charset="0"/>
                <a:ea typeface="Cambria" panose="02040503050406030204" pitchFamily="18" charset="0"/>
              </a:rPr>
              <a:t>holy places [i.e. the Holy of Holies] made with [human] hands</a:t>
            </a:r>
            <a:r>
              <a:rPr lang="en-US" dirty="0"/>
              <a:t>”(in other words, the </a:t>
            </a:r>
            <a:r>
              <a:rPr lang="en-US" b="1" i="1" dirty="0"/>
              <a:t>earthly </a:t>
            </a:r>
            <a:r>
              <a:rPr lang="en-US" dirty="0"/>
              <a:t>Holy of Holies), Christ entered </a:t>
            </a:r>
            <a:r>
              <a:rPr lang="en-US" i="1" dirty="0"/>
              <a:t>“</a:t>
            </a:r>
            <a:r>
              <a:rPr lang="en-US" i="1" dirty="0">
                <a:solidFill>
                  <a:srgbClr val="000099"/>
                </a:solidFill>
                <a:latin typeface="Cambria" panose="02040503050406030204" pitchFamily="18" charset="0"/>
                <a:ea typeface="Cambria" panose="02040503050406030204" pitchFamily="18" charset="0"/>
              </a:rPr>
              <a:t>heaven itself</a:t>
            </a:r>
            <a:r>
              <a:rPr lang="en-US" i="1" dirty="0"/>
              <a:t>”</a:t>
            </a:r>
            <a:r>
              <a:rPr lang="en-US" dirty="0"/>
              <a:t> (the </a:t>
            </a:r>
            <a:r>
              <a:rPr lang="en-US" b="1" i="1" dirty="0"/>
              <a:t>heavenly</a:t>
            </a:r>
            <a:r>
              <a:rPr lang="en-US" dirty="0"/>
              <a:t> Holy of Holies) to bring his sacrifice before “</a:t>
            </a:r>
            <a:r>
              <a:rPr lang="en-US" i="1" dirty="0">
                <a:solidFill>
                  <a:srgbClr val="000099"/>
                </a:solidFill>
                <a:latin typeface="Cambria" panose="02040503050406030204" pitchFamily="18" charset="0"/>
                <a:ea typeface="Cambria" panose="02040503050406030204" pitchFamily="18" charset="0"/>
              </a:rPr>
              <a:t>the presence of God on our behalf.</a:t>
            </a:r>
            <a:r>
              <a:rPr lang="en-US" dirty="0"/>
              <a:t>” </a:t>
            </a:r>
          </a:p>
          <a:p>
            <a:r>
              <a:rPr lang="en-US" dirty="0"/>
              <a:t>The author then reminds us that </a:t>
            </a:r>
            <a:r>
              <a:rPr lang="en-US" b="1" i="1" dirty="0"/>
              <a:t>Christ’s</a:t>
            </a:r>
            <a:r>
              <a:rPr lang="en-US" dirty="0"/>
              <a:t> appearance before God was “</a:t>
            </a:r>
            <a:r>
              <a:rPr lang="en-US" i="1" dirty="0">
                <a:solidFill>
                  <a:srgbClr val="000099"/>
                </a:solidFill>
                <a:latin typeface="Cambria" panose="02040503050406030204" pitchFamily="18" charset="0"/>
                <a:ea typeface="Cambria" panose="02040503050406030204" pitchFamily="18" charset="0"/>
              </a:rPr>
              <a:t>on </a:t>
            </a:r>
            <a:r>
              <a:rPr lang="en-US" b="1" i="1" dirty="0">
                <a:solidFill>
                  <a:srgbClr val="000099"/>
                </a:solidFill>
                <a:latin typeface="Cambria" panose="02040503050406030204" pitchFamily="18" charset="0"/>
                <a:ea typeface="Cambria" panose="02040503050406030204" pitchFamily="18" charset="0"/>
              </a:rPr>
              <a:t>our</a:t>
            </a:r>
            <a:r>
              <a:rPr lang="en-US" i="1" dirty="0">
                <a:solidFill>
                  <a:srgbClr val="000099"/>
                </a:solidFill>
                <a:latin typeface="Cambria" panose="02040503050406030204" pitchFamily="18" charset="0"/>
                <a:ea typeface="Cambria" panose="02040503050406030204" pitchFamily="18" charset="0"/>
              </a:rPr>
              <a:t> behalf</a:t>
            </a:r>
            <a:r>
              <a:rPr lang="en-US" dirty="0"/>
              <a:t>”, thus </a:t>
            </a:r>
            <a:r>
              <a:rPr lang="en-US" b="1" i="1" dirty="0"/>
              <a:t>distinguishing</a:t>
            </a:r>
            <a:r>
              <a:rPr lang="en-US" dirty="0"/>
              <a:t> his high priestly act from that of the </a:t>
            </a:r>
            <a:r>
              <a:rPr lang="en-US" b="1" i="1" dirty="0"/>
              <a:t>earthly</a:t>
            </a:r>
            <a:r>
              <a:rPr lang="en-US" dirty="0"/>
              <a:t> high priest, who had to </a:t>
            </a:r>
            <a:r>
              <a:rPr lang="en-US" b="1" i="1" dirty="0"/>
              <a:t>first</a:t>
            </a:r>
            <a:r>
              <a:rPr lang="en-US" dirty="0"/>
              <a:t> offer a sacrifice for </a:t>
            </a:r>
            <a:r>
              <a:rPr lang="en-US" b="1" i="1" dirty="0"/>
              <a:t>himself</a:t>
            </a:r>
            <a:r>
              <a:rPr lang="en-US" dirty="0"/>
              <a:t> (Heb 5:1-3; 7:27-28).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(The NIV Application Commentary Book 15) (pp. 408-409).</a:t>
            </a:r>
          </a:p>
        </p:txBody>
      </p:sp>
    </p:spTree>
    <p:extLst>
      <p:ext uri="{BB962C8B-B14F-4D97-AF65-F5344CB8AC3E}">
        <p14:creationId xmlns:p14="http://schemas.microsoft.com/office/powerpoint/2010/main" val="384566164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Nor was it to offer himself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repeatedly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the high priest enters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holy places every year with blood not his own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then he would have had to suffer repeatedly since the foundation of the world. But as it is, he has appeared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the end of the ages to put away sin by the sacrifice of himself.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58897"/>
            <a:ext cx="8704460" cy="3729769"/>
          </a:xfrm>
        </p:spPr>
        <p:txBody>
          <a:bodyPr>
            <a:normAutofit lnSpcReduction="10000"/>
          </a:bodyPr>
          <a:lstStyle/>
          <a:p>
            <a:r>
              <a:rPr lang="en-US" dirty="0"/>
              <a:t>The author now draws a </a:t>
            </a:r>
            <a:r>
              <a:rPr lang="en-US" b="1" i="1" dirty="0"/>
              <a:t>contrast</a:t>
            </a:r>
            <a:r>
              <a:rPr lang="en-US" dirty="0"/>
              <a:t> between the sacrifices offered “</a:t>
            </a:r>
            <a:r>
              <a:rPr lang="en-US" i="1" dirty="0">
                <a:solidFill>
                  <a:srgbClr val="000099"/>
                </a:solidFill>
                <a:latin typeface="Cambria" panose="02040503050406030204" pitchFamily="18" charset="0"/>
                <a:ea typeface="Cambria" panose="02040503050406030204" pitchFamily="18" charset="0"/>
              </a:rPr>
              <a:t>repeatedly</a:t>
            </a:r>
            <a:r>
              <a:rPr lang="en-US" dirty="0"/>
              <a:t>” by Levitical high priests and Christ’s “</a:t>
            </a:r>
            <a:r>
              <a:rPr lang="en-US" i="1" dirty="0">
                <a:solidFill>
                  <a:srgbClr val="000099"/>
                </a:solidFill>
                <a:latin typeface="Cambria" panose="02040503050406030204" pitchFamily="18" charset="0"/>
                <a:ea typeface="Cambria" panose="02040503050406030204" pitchFamily="18" charset="0"/>
              </a:rPr>
              <a:t>once for all </a:t>
            </a:r>
            <a:r>
              <a:rPr lang="en-US" dirty="0"/>
              <a:t>” sacrifice of himself. </a:t>
            </a:r>
          </a:p>
          <a:p>
            <a:r>
              <a:rPr lang="en-US" dirty="0"/>
              <a:t>The mention of the high priest’s entering “</a:t>
            </a:r>
            <a:r>
              <a:rPr lang="en-US" sz="3300" i="1" dirty="0">
                <a:solidFill>
                  <a:srgbClr val="000099"/>
                </a:solidFill>
                <a:latin typeface="Cambria" panose="02040503050406030204" pitchFamily="18" charset="0"/>
                <a:ea typeface="Cambria" panose="02040503050406030204" pitchFamily="18" charset="0"/>
              </a:rPr>
              <a:t>the</a:t>
            </a:r>
            <a:r>
              <a:rPr lang="en-US" dirty="0"/>
              <a:t> </a:t>
            </a:r>
            <a:r>
              <a:rPr lang="en-US" i="1" dirty="0">
                <a:solidFill>
                  <a:srgbClr val="000099"/>
                </a:solidFill>
                <a:latin typeface="Cambria" panose="02040503050406030204" pitchFamily="18" charset="0"/>
                <a:ea typeface="Cambria" panose="02040503050406030204" pitchFamily="18" charset="0"/>
              </a:rPr>
              <a:t>holy places </a:t>
            </a:r>
            <a:r>
              <a:rPr lang="en-US" b="1" i="1" dirty="0">
                <a:solidFill>
                  <a:srgbClr val="000099"/>
                </a:solidFill>
                <a:latin typeface="Cambria" panose="02040503050406030204" pitchFamily="18" charset="0"/>
                <a:ea typeface="Cambria" panose="02040503050406030204" pitchFamily="18" charset="0"/>
              </a:rPr>
              <a:t>every year </a:t>
            </a:r>
            <a:r>
              <a:rPr lang="en-US" i="1" dirty="0">
                <a:solidFill>
                  <a:srgbClr val="000099"/>
                </a:solidFill>
                <a:latin typeface="Cambria" panose="02040503050406030204" pitchFamily="18" charset="0"/>
                <a:ea typeface="Cambria" panose="02040503050406030204" pitchFamily="18" charset="0"/>
              </a:rPr>
              <a:t>with blood not his own</a:t>
            </a:r>
            <a:r>
              <a:rPr lang="en-US" dirty="0"/>
              <a:t>” shows that the author here is thinking specifically of the sacrifices offered on the Day of Atonement.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372344820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Nor was it to offer himself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repeatedly</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the high priest enters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holy places every year with blood not his own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then he would have had to suffer repeatedly since the foundation of the world. But as it is, he has appeared once for all at the end of the ages to put away sin by the sacrifice of himself.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58897"/>
            <a:ext cx="8704460" cy="3729769"/>
          </a:xfrm>
        </p:spPr>
        <p:txBody>
          <a:bodyPr>
            <a:normAutofit/>
          </a:bodyPr>
          <a:lstStyle/>
          <a:p>
            <a:r>
              <a:rPr lang="en-US" dirty="0"/>
              <a:t>The fact that the Day of Atonement ritual took place over and over, year after year, showed that Levitical rites could never remove defilement from human consciences. </a:t>
            </a:r>
          </a:p>
          <a:p>
            <a:r>
              <a:rPr lang="en-US" dirty="0"/>
              <a:t>When we get to chapter 10, the author will tell us that if “</a:t>
            </a:r>
            <a:r>
              <a:rPr lang="en-US" sz="3100" i="1" dirty="0">
                <a:solidFill>
                  <a:srgbClr val="000099"/>
                </a:solidFill>
                <a:latin typeface="Cambria" panose="02040503050406030204" pitchFamily="18" charset="0"/>
                <a:ea typeface="Cambria" panose="02040503050406030204" pitchFamily="18" charset="0"/>
              </a:rPr>
              <a:t>the blood of bulls and goats</a:t>
            </a:r>
            <a:r>
              <a:rPr lang="en-US" dirty="0"/>
              <a:t>” could take away sins, they would not have been “</a:t>
            </a:r>
            <a:r>
              <a:rPr lang="en-US" sz="3100" i="1" dirty="0">
                <a:solidFill>
                  <a:srgbClr val="000099"/>
                </a:solidFill>
                <a:latin typeface="Cambria" panose="02040503050406030204" pitchFamily="18" charset="0"/>
                <a:ea typeface="Cambria" panose="02040503050406030204" pitchFamily="18" charset="0"/>
              </a:rPr>
              <a:t>offered every year</a:t>
            </a:r>
            <a:r>
              <a:rPr lang="en-US" dirty="0"/>
              <a:t>” (10:1-4).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411298324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Nor was it to offer himself repeatedly, as the high priest enters the holy places every year with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blood not his own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then he would have had to suffer repeatedly since the foundation of the world. But as it is, he has appeared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for all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the end of the ages to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put away sin by the sacrifice of himself</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58897"/>
            <a:ext cx="8704460" cy="3729769"/>
          </a:xfrm>
        </p:spPr>
        <p:txBody>
          <a:bodyPr>
            <a:normAutofit/>
          </a:bodyPr>
          <a:lstStyle/>
          <a:p>
            <a:r>
              <a:rPr lang="en-US" dirty="0"/>
              <a:t>Christ brought infinitely more costly blood when he entered “</a:t>
            </a:r>
            <a:r>
              <a:rPr lang="en-US" i="1" dirty="0">
                <a:solidFill>
                  <a:srgbClr val="000099"/>
                </a:solidFill>
                <a:latin typeface="Cambria" panose="02040503050406030204" pitchFamily="18" charset="0"/>
                <a:ea typeface="Cambria" panose="02040503050406030204" pitchFamily="18" charset="0"/>
              </a:rPr>
              <a:t>once for all</a:t>
            </a:r>
            <a:r>
              <a:rPr lang="en-US" dirty="0"/>
              <a:t>” into the heavenly Most Holy Place. </a:t>
            </a:r>
          </a:p>
          <a:p>
            <a:r>
              <a:rPr lang="en-US" dirty="0"/>
              <a:t>Whereas the Levitical high priest presented “</a:t>
            </a:r>
            <a:r>
              <a:rPr lang="en-US" i="1" dirty="0">
                <a:solidFill>
                  <a:srgbClr val="000099"/>
                </a:solidFill>
                <a:latin typeface="Cambria" panose="02040503050406030204" pitchFamily="18" charset="0"/>
                <a:ea typeface="Cambria" panose="02040503050406030204" pitchFamily="18" charset="0"/>
              </a:rPr>
              <a:t>blood not his own</a:t>
            </a:r>
            <a:r>
              <a:rPr lang="en-US" dirty="0"/>
              <a:t>,” that of slain goats and calves, Christ “</a:t>
            </a:r>
            <a:r>
              <a:rPr lang="en-US" i="1" dirty="0">
                <a:solidFill>
                  <a:srgbClr val="000099"/>
                </a:solidFill>
                <a:latin typeface="Cambria" panose="02040503050406030204" pitchFamily="18" charset="0"/>
                <a:ea typeface="Cambria" panose="02040503050406030204" pitchFamily="18" charset="0"/>
              </a:rPr>
              <a:t>put </a:t>
            </a:r>
            <a:r>
              <a:rPr lang="en-US" sz="3100" i="1" dirty="0">
                <a:solidFill>
                  <a:srgbClr val="000099"/>
                </a:solidFill>
                <a:latin typeface="Cambria" panose="02040503050406030204" pitchFamily="18" charset="0"/>
                <a:ea typeface="Cambria" panose="02040503050406030204" pitchFamily="18" charset="0"/>
              </a:rPr>
              <a:t>away sin by the sacrifice of </a:t>
            </a:r>
            <a:r>
              <a:rPr lang="en-US" sz="3100" b="1" i="1" dirty="0">
                <a:solidFill>
                  <a:srgbClr val="000099"/>
                </a:solidFill>
                <a:latin typeface="Cambria" panose="02040503050406030204" pitchFamily="18" charset="0"/>
                <a:ea typeface="Cambria" panose="02040503050406030204" pitchFamily="18" charset="0"/>
              </a:rPr>
              <a:t>himself</a:t>
            </a:r>
            <a:r>
              <a:rPr lang="en-US" sz="3100" i="1" dirty="0">
                <a:solidFill>
                  <a:srgbClr val="000099"/>
                </a:solidFill>
                <a:latin typeface="Cambria" panose="02040503050406030204" pitchFamily="18" charset="0"/>
                <a:ea typeface="Cambria" panose="02040503050406030204" pitchFamily="18" charset="0"/>
              </a:rPr>
              <a:t> </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42464499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Nor was it to offer himself repeatedly, as the high priest enters the holy places every year with blood not his own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then he would have had to suffer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repeatedly since the foundation of the world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as it is, he has appeared once for all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the end of the ages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put away sin by the sacrifice of himself.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58897"/>
            <a:ext cx="8704460" cy="3759637"/>
          </a:xfrm>
        </p:spPr>
        <p:txBody>
          <a:bodyPr>
            <a:normAutofit lnSpcReduction="10000"/>
          </a:bodyPr>
          <a:lstStyle/>
          <a:p>
            <a:r>
              <a:rPr lang="en-US" dirty="0"/>
              <a:t>If Christ’s sacrifice </a:t>
            </a:r>
            <a:r>
              <a:rPr lang="en-US" b="1" i="1" dirty="0"/>
              <a:t>did</a:t>
            </a:r>
            <a:r>
              <a:rPr lang="en-US" dirty="0"/>
              <a:t> call for repetition, then he would have to endure suffering and death an endless number of times throughout the ages of world history (i.e.</a:t>
            </a:r>
            <a:r>
              <a:rPr lang="en-US" i="1" dirty="0">
                <a:solidFill>
                  <a:srgbClr val="000099"/>
                </a:solidFill>
                <a:latin typeface="Cambria" panose="02040503050406030204" pitchFamily="18" charset="0"/>
                <a:ea typeface="Cambria" panose="02040503050406030204" pitchFamily="18" charset="0"/>
              </a:rPr>
              <a:t> repeatedly since the foundation of the world</a:t>
            </a:r>
            <a:r>
              <a:rPr lang="en-US" dirty="0"/>
              <a:t>). </a:t>
            </a:r>
          </a:p>
          <a:p>
            <a:r>
              <a:rPr lang="en-US" dirty="0"/>
              <a:t>But that involves a patent absurdity: “</a:t>
            </a:r>
            <a:r>
              <a:rPr lang="en-US" i="1" dirty="0">
                <a:solidFill>
                  <a:srgbClr val="000099"/>
                </a:solidFill>
                <a:latin typeface="Cambria" panose="02040503050406030204" pitchFamily="18" charset="0"/>
                <a:ea typeface="Cambria" panose="02040503050406030204" pitchFamily="18" charset="0"/>
              </a:rPr>
              <a:t>it is appointed for human beings to die once</a:t>
            </a:r>
            <a:r>
              <a:rPr lang="en-US" dirty="0"/>
              <a:t>,” and the Son of Man, who became “</a:t>
            </a:r>
            <a:r>
              <a:rPr lang="en-US" i="1" dirty="0">
                <a:solidFill>
                  <a:srgbClr val="000099"/>
                </a:solidFill>
                <a:latin typeface="Cambria" panose="02040503050406030204" pitchFamily="18" charset="0"/>
                <a:ea typeface="Cambria" panose="02040503050406030204" pitchFamily="18" charset="0"/>
              </a:rPr>
              <a:t>like his brothers</a:t>
            </a:r>
            <a:r>
              <a:rPr lang="en-US" dirty="0"/>
              <a:t>” in all things, cannot and must not die more than once.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p:txBody>
      </p:sp>
    </p:spTree>
    <p:extLst>
      <p:ext uri="{BB962C8B-B14F-4D97-AF65-F5344CB8AC3E}">
        <p14:creationId xmlns:p14="http://schemas.microsoft.com/office/powerpoint/2010/main" val="369354071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53127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Nor was it to offer himself repeatedly, as the high priest enters the holy places every year with blood not his own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26</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then he would have had to suffer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repeatedly since the foundation of the world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as it is, he has appeared once for all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the end of the ages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put away sin by the sacrifice of himself.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758897"/>
            <a:ext cx="8704460" cy="3729769"/>
          </a:xfrm>
        </p:spPr>
        <p:txBody>
          <a:bodyPr>
            <a:normAutofit/>
          </a:bodyPr>
          <a:lstStyle/>
          <a:p>
            <a:r>
              <a:rPr lang="en-US" dirty="0"/>
              <a:t>Rather, in his first coming when he came to be sacrificed, he appeared “</a:t>
            </a:r>
            <a:r>
              <a:rPr lang="en-US" i="1" dirty="0">
                <a:solidFill>
                  <a:srgbClr val="000099"/>
                </a:solidFill>
                <a:latin typeface="Cambria" panose="02040503050406030204" pitchFamily="18" charset="0"/>
                <a:ea typeface="Cambria" panose="02040503050406030204" pitchFamily="18" charset="0"/>
              </a:rPr>
              <a:t>at the end of the ages</a:t>
            </a:r>
            <a:r>
              <a:rPr lang="en-US" dirty="0"/>
              <a:t>” – the climactic moment in redemptive history. </a:t>
            </a:r>
          </a:p>
          <a:p>
            <a:r>
              <a:rPr lang="en-US" dirty="0"/>
              <a:t>Christ’s incarnation, ministry, death, and exaltation are the series of events that mark the arrival of “</a:t>
            </a:r>
            <a:r>
              <a:rPr lang="en-US" sz="3100" i="1" dirty="0">
                <a:solidFill>
                  <a:srgbClr val="000099"/>
                </a:solidFill>
                <a:latin typeface="Cambria" panose="02040503050406030204" pitchFamily="18" charset="0"/>
                <a:ea typeface="Cambria" panose="02040503050406030204" pitchFamily="18" charset="0"/>
              </a:rPr>
              <a:t>the last days</a:t>
            </a:r>
            <a:r>
              <a:rPr lang="en-US" dirty="0"/>
              <a:t>” (Heb 1:1-2; Acts 2:17) and “</a:t>
            </a:r>
            <a:r>
              <a:rPr lang="en-US" i="1" dirty="0">
                <a:solidFill>
                  <a:srgbClr val="000099"/>
                </a:solidFill>
                <a:latin typeface="Cambria" panose="02040503050406030204" pitchFamily="18" charset="0"/>
                <a:ea typeface="Cambria" panose="02040503050406030204" pitchFamily="18" charset="0"/>
              </a:rPr>
              <a:t>the end of the ages</a:t>
            </a:r>
            <a:r>
              <a:rPr lang="en-US" dirty="0"/>
              <a:t>” (1 Cor. 10:11).</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14316114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895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just as it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is appointed for man to die once, and after that comes judgment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Christ, having been offered once to bear the sins of many, will appear a second time, not to deal with sin but to save those who are eagerly waiting for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81855"/>
            <a:ext cx="8704460" cy="4506812"/>
          </a:xfrm>
        </p:spPr>
        <p:txBody>
          <a:bodyPr>
            <a:normAutofit lnSpcReduction="10000"/>
          </a:bodyPr>
          <a:lstStyle/>
          <a:p>
            <a:r>
              <a:rPr lang="en-US" dirty="0"/>
              <a:t>The author’s statement that “</a:t>
            </a:r>
            <a:r>
              <a:rPr lang="en-US" i="1" dirty="0">
                <a:solidFill>
                  <a:srgbClr val="000099"/>
                </a:solidFill>
                <a:latin typeface="Cambria" panose="02040503050406030204" pitchFamily="18" charset="0"/>
                <a:ea typeface="Cambria" panose="02040503050406030204" pitchFamily="18" charset="0"/>
              </a:rPr>
              <a:t>it is appointed for man to die once, and after that comes judgment</a:t>
            </a:r>
            <a:r>
              <a:rPr lang="en-US" dirty="0"/>
              <a:t>” refutes Eastern religions’ belief in reincarnation and Western materialism’s belief that physical death annihilates human beings’ personal existence. </a:t>
            </a:r>
          </a:p>
          <a:p>
            <a:r>
              <a:rPr lang="en-US" dirty="0"/>
              <a:t>But our </a:t>
            </a:r>
            <a:r>
              <a:rPr lang="en-US" b="1" i="1" dirty="0"/>
              <a:t>author’s</a:t>
            </a:r>
            <a:r>
              <a:rPr lang="en-US" dirty="0"/>
              <a:t> </a:t>
            </a:r>
            <a:r>
              <a:rPr lang="en-US" b="1" i="1" dirty="0"/>
              <a:t>purpose</a:t>
            </a:r>
            <a:r>
              <a:rPr lang="en-US" dirty="0"/>
              <a:t> in making that statement </a:t>
            </a:r>
            <a:r>
              <a:rPr lang="en-US" b="1" i="1" dirty="0"/>
              <a:t>here</a:t>
            </a:r>
            <a:r>
              <a:rPr lang="en-US" dirty="0"/>
              <a:t> is to draw a comparison and contrast between human death and Christ’s experience in dying.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9808359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91906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just as it is appointed for man to die once, and after that comes judgment,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Christ, having been offered once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bear the sins of many, will appear a second time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to deal with sin but to save those who are eagerly waiting for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13249"/>
            <a:ext cx="8704460" cy="4548453"/>
          </a:xfrm>
        </p:spPr>
        <p:txBody>
          <a:bodyPr>
            <a:normAutofit fontScale="92500"/>
          </a:bodyPr>
          <a:lstStyle/>
          <a:p>
            <a:r>
              <a:rPr lang="en-US" dirty="0"/>
              <a:t>Men and women die </a:t>
            </a:r>
            <a:r>
              <a:rPr lang="en-US" b="1" i="1" dirty="0"/>
              <a:t>once</a:t>
            </a:r>
            <a:r>
              <a:rPr lang="en-US" dirty="0"/>
              <a:t>, by divine appointment, and in </a:t>
            </a:r>
            <a:r>
              <a:rPr lang="en-US" b="1" i="1" dirty="0"/>
              <a:t>their</a:t>
            </a:r>
            <a:r>
              <a:rPr lang="en-US" dirty="0"/>
              <a:t> case death is followed by </a:t>
            </a:r>
            <a:r>
              <a:rPr lang="en-US" b="1" i="1" dirty="0"/>
              <a:t>judgment</a:t>
            </a:r>
            <a:r>
              <a:rPr lang="en-US" dirty="0"/>
              <a:t> (Rom. 14:10; 2 Cor. 5:10; Rev. 20:11-15).</a:t>
            </a:r>
          </a:p>
          <a:p>
            <a:r>
              <a:rPr lang="en-US" dirty="0"/>
              <a:t>Christ died </a:t>
            </a:r>
            <a:r>
              <a:rPr lang="en-US" b="1" i="1" dirty="0"/>
              <a:t>once</a:t>
            </a:r>
            <a:r>
              <a:rPr lang="en-US" dirty="0"/>
              <a:t>, by divine appointment, and </a:t>
            </a:r>
            <a:r>
              <a:rPr lang="en-US" b="1" i="1" dirty="0"/>
              <a:t>his</a:t>
            </a:r>
            <a:r>
              <a:rPr lang="en-US" dirty="0"/>
              <a:t> death is followed by </a:t>
            </a:r>
            <a:r>
              <a:rPr lang="en-US" b="1" i="1" dirty="0"/>
              <a:t>salvation</a:t>
            </a:r>
            <a:r>
              <a:rPr lang="en-US" dirty="0"/>
              <a:t> for all his people. </a:t>
            </a:r>
          </a:p>
          <a:p>
            <a:r>
              <a:rPr lang="en-US" dirty="0"/>
              <a:t>Christ, who, like the suffering servant (Isaiah 53:4-5, 11-12), died “</a:t>
            </a:r>
            <a:r>
              <a:rPr lang="en-US" sz="3100" i="1" dirty="0">
                <a:solidFill>
                  <a:srgbClr val="000099"/>
                </a:solidFill>
                <a:latin typeface="Cambria" panose="02040503050406030204" pitchFamily="18" charset="0"/>
                <a:ea typeface="Cambria" panose="02040503050406030204" pitchFamily="18" charset="0"/>
              </a:rPr>
              <a:t>to bear the sins of many</a:t>
            </a:r>
            <a:r>
              <a:rPr lang="en-US" sz="2800" dirty="0"/>
              <a:t>”</a:t>
            </a:r>
            <a:r>
              <a:rPr lang="en-US" sz="3100" i="1" dirty="0">
                <a:latin typeface="Cambria" panose="02040503050406030204" pitchFamily="18" charset="0"/>
                <a:ea typeface="Cambria" panose="02040503050406030204" pitchFamily="18" charset="0"/>
              </a:rPr>
              <a:t>,</a:t>
            </a:r>
            <a:r>
              <a:rPr lang="en-US" dirty="0"/>
              <a:t> </a:t>
            </a:r>
            <a:r>
              <a:rPr lang="en-US" sz="2800" dirty="0"/>
              <a:t>“</a:t>
            </a:r>
            <a:r>
              <a:rPr lang="en-US" sz="3100" i="1" dirty="0">
                <a:solidFill>
                  <a:srgbClr val="000099"/>
                </a:solidFill>
                <a:latin typeface="Cambria" panose="02040503050406030204" pitchFamily="18" charset="0"/>
                <a:ea typeface="Cambria" panose="02040503050406030204" pitchFamily="18" charset="0"/>
              </a:rPr>
              <a:t>will appear a second time</a:t>
            </a:r>
            <a:r>
              <a:rPr lang="en-US" dirty="0"/>
              <a:t>,” just as on the Day of Atonement the Levitical high priest emerged from the Most Holy Place after sprinkling blood on the mercy seat.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30458199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0597494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895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just as it is appointed for man to die once, and after that comes judgment,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Christ, having been offered once to bear the sins of many,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appear a second time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to deal with sin but to save those who are eagerly waiting for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71969"/>
            <a:ext cx="8704460" cy="4689734"/>
          </a:xfrm>
        </p:spPr>
        <p:txBody>
          <a:bodyPr>
            <a:normAutofit/>
          </a:bodyPr>
          <a:lstStyle/>
          <a:p>
            <a:r>
              <a:rPr lang="en-US" dirty="0"/>
              <a:t>The Israelites who watched their high priest enter the sanctuary for them waited expectantly for his reappearance. </a:t>
            </a:r>
          </a:p>
          <a:p>
            <a:r>
              <a:rPr lang="en-US" dirty="0"/>
              <a:t>When he </a:t>
            </a:r>
            <a:r>
              <a:rPr lang="en-US" b="1" i="1" dirty="0"/>
              <a:t>did</a:t>
            </a:r>
            <a:r>
              <a:rPr lang="en-US" dirty="0"/>
              <a:t> finally reappear, it was a welcome sign that he and the sacrifice which he presented had been accepted by God. </a:t>
            </a:r>
          </a:p>
          <a:p>
            <a:r>
              <a:rPr lang="en-US" dirty="0"/>
              <a:t>His reappearance from the Holy of Holies on the </a:t>
            </a:r>
            <a:r>
              <a:rPr lang="en-US" b="1" i="1" dirty="0"/>
              <a:t>Day of Atonement</a:t>
            </a:r>
            <a:r>
              <a:rPr lang="en-US" dirty="0"/>
              <a:t> was an </a:t>
            </a:r>
            <a:r>
              <a:rPr lang="en-US" b="1" i="1" dirty="0"/>
              <a:t>especially</a:t>
            </a:r>
            <a:r>
              <a:rPr lang="en-US" dirty="0"/>
              <a:t> welcome sight.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p:txBody>
      </p:sp>
    </p:spTree>
    <p:extLst>
      <p:ext uri="{BB962C8B-B14F-4D97-AF65-F5344CB8AC3E}">
        <p14:creationId xmlns:p14="http://schemas.microsoft.com/office/powerpoint/2010/main" val="39933492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789554"/>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just as it is appointed for man to die once, and after that comes judgment,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Christ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having been offered once to bear the sins of many,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will appear a second time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to deal with sin but to save those who are eagerly waiting for him.</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871969"/>
            <a:ext cx="8704460" cy="4689734"/>
          </a:xfrm>
        </p:spPr>
        <p:txBody>
          <a:bodyPr>
            <a:normAutofit/>
          </a:bodyPr>
          <a:lstStyle/>
          <a:p>
            <a:r>
              <a:rPr lang="en-US" dirty="0"/>
              <a:t>So our author thinks of Jesus as going into the heavenly Holy of Holies, to reappear appear one day in order to confirm finally to his people the salvation which his perfect offering has procured for them. </a:t>
            </a:r>
          </a:p>
          <a:p>
            <a:r>
              <a:rPr lang="en-US" dirty="0"/>
              <a:t>Meanwhile they wait expectantly for his second coming.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p:txBody>
      </p:sp>
    </p:spTree>
    <p:extLst>
      <p:ext uri="{BB962C8B-B14F-4D97-AF65-F5344CB8AC3E}">
        <p14:creationId xmlns:p14="http://schemas.microsoft.com/office/powerpoint/2010/main" val="5345374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196615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just as it is appointed for man to die once, and after that comes judgment, </a:t>
            </a:r>
            <a:r>
              <a:rPr kumimoji="0" lang="en-US" sz="26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Christ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having been offered once to bear the sins of many, will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appear a second time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to deal with sin but to save those who are eagerly waiting for him</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28947"/>
            <a:ext cx="8704460" cy="4532755"/>
          </a:xfrm>
        </p:spPr>
        <p:txBody>
          <a:bodyPr>
            <a:normAutofit/>
          </a:bodyPr>
          <a:lstStyle/>
          <a:p>
            <a:r>
              <a:rPr lang="en-US" dirty="0"/>
              <a:t>But when he appears the second time to those who expect him, it will </a:t>
            </a:r>
            <a:r>
              <a:rPr lang="en-US" b="1" i="1" dirty="0"/>
              <a:t>not</a:t>
            </a:r>
            <a:r>
              <a:rPr lang="en-US" dirty="0"/>
              <a:t> be to deal with sin again. </a:t>
            </a:r>
          </a:p>
          <a:p>
            <a:r>
              <a:rPr lang="en-US" dirty="0"/>
              <a:t>Sin was dealt with </a:t>
            </a:r>
            <a:r>
              <a:rPr lang="en-US" b="1" i="1" dirty="0"/>
              <a:t>decisively</a:t>
            </a:r>
            <a:r>
              <a:rPr lang="en-US" dirty="0"/>
              <a:t> at his </a:t>
            </a:r>
            <a:r>
              <a:rPr lang="en-US" b="1" i="1" dirty="0"/>
              <a:t>first</a:t>
            </a:r>
            <a:r>
              <a:rPr lang="en-US" dirty="0"/>
              <a:t> coming. </a:t>
            </a:r>
          </a:p>
          <a:p>
            <a:r>
              <a:rPr lang="en-US" dirty="0"/>
              <a:t>All the blessings which he won for his people at his first coming will be theirs to enjoy in perpetual fulness at his second coming. </a:t>
            </a:r>
          </a:p>
          <a:p>
            <a:r>
              <a:rPr lang="en-US" dirty="0"/>
              <a:t>Therefore, we should not grow faint and weary but persevere in patience and faith.</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F. F. Bruce.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Epistle to the Hebrews</a:t>
            </a:r>
          </a:p>
        </p:txBody>
      </p:sp>
    </p:spTree>
    <p:extLst>
      <p:ext uri="{BB962C8B-B14F-4D97-AF65-F5344CB8AC3E}">
        <p14:creationId xmlns:p14="http://schemas.microsoft.com/office/powerpoint/2010/main" val="24312385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3243394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5772885"/>
          </a:xfrm>
        </p:spPr>
        <p:txBody>
          <a:bodyPr>
            <a:normAutofit fontScale="92500" lnSpcReduction="10000"/>
          </a:bodyPr>
          <a:lstStyle/>
          <a:p>
            <a:r>
              <a:rPr lang="en-US" dirty="0"/>
              <a:t>At the last portion of our text today, it talked about God’s people eagerly waiting for Christ’s return. Are you looking forward to Christ’s return? What specifically are you looking forward to? What do you envision heaven to be like?</a:t>
            </a:r>
          </a:p>
          <a:p>
            <a:r>
              <a:rPr lang="en-US" dirty="0"/>
              <a:t>John MacArthur in his book on heaven writes:</a:t>
            </a:r>
          </a:p>
          <a:p>
            <a:pPr lvl="1"/>
            <a:r>
              <a:rPr lang="en-US" i="1" dirty="0">
                <a:latin typeface="Cambria" panose="02040503050406030204" pitchFamily="18" charset="0"/>
                <a:ea typeface="Cambria" panose="02040503050406030204" pitchFamily="18" charset="0"/>
              </a:rPr>
              <a:t>I’m intrigued by the way the unbelieving world portrays heaven. At one end of the spectrum is this view that heaven exists to gratify earthly lusts. At the other is a cynical suspicion that heaven will be unbearably monotonous. The classic cartoon caricature pictures heaven’s inhabitants sitting on clouds and playing harps. I don’t know if anyone really imagines heaven will be like that, but I have no doubt that many people think of heaven as a bland, boring place with nothing enjoyable to do. A skeptic once told me, “I’d rather be in hell with my friends than in heaven with all the church people.”</a:t>
            </a:r>
          </a:p>
          <a:p>
            <a:r>
              <a:rPr lang="en-US" dirty="0"/>
              <a:t>Have you heard unbelievers express these kinds of ideas? Have </a:t>
            </a:r>
            <a:r>
              <a:rPr lang="en-US" b="1" i="1" dirty="0"/>
              <a:t>you</a:t>
            </a:r>
            <a:r>
              <a:rPr lang="en-US" dirty="0"/>
              <a:t> had these kinds of thoughts about heaven?</a:t>
            </a:r>
          </a:p>
          <a:p>
            <a:pPr marL="0" indent="0">
              <a:buNone/>
            </a:pPr>
            <a:endParaRPr lang="en-US" dirty="0"/>
          </a:p>
          <a:p>
            <a:endParaRPr lang="en-US" dirty="0"/>
          </a:p>
        </p:txBody>
      </p:sp>
      <p:sp>
        <p:nvSpPr>
          <p:cNvPr id="2" name="TextBox 1">
            <a:extLst>
              <a:ext uri="{FF2B5EF4-FFF2-40B4-BE49-F238E27FC236}">
                <a16:creationId xmlns:a16="http://schemas.microsoft.com/office/drawing/2014/main" id="{DE12356E-CE34-58B8-B391-B3071469BABB}"/>
              </a:ext>
            </a:extLst>
          </p:cNvPr>
          <p:cNvSpPr txBox="1"/>
          <p:nvPr/>
        </p:nvSpPr>
        <p:spPr>
          <a:xfrm>
            <a:off x="0" y="6488667"/>
            <a:ext cx="91440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MacArthur, John; </a:t>
            </a:r>
            <a:r>
              <a:rPr lang="en-US" i="1" dirty="0"/>
              <a:t>The Glory of Heaven</a:t>
            </a:r>
            <a:endParaRPr kumimoji="0" lang="en-US" sz="1800" b="0" i="1"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937987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5768960"/>
          </a:xfrm>
        </p:spPr>
        <p:txBody>
          <a:bodyPr>
            <a:normAutofit fontScale="92500" lnSpcReduction="20000"/>
          </a:bodyPr>
          <a:lstStyle/>
          <a:p>
            <a:r>
              <a:rPr lang="en-US" i="1" dirty="0">
                <a:latin typeface="Cambria" panose="02040503050406030204" pitchFamily="18" charset="0"/>
                <a:ea typeface="Cambria" panose="02040503050406030204" pitchFamily="18" charset="0"/>
              </a:rPr>
              <a:t>It is hard for us to imagine a realm wholly devoid of sin and yet filled with pure and endless pleasures. But that is exactly how heaven will be. We will bask in the glory of God, realizing at last our chief end— to glorify God and to enjoy him forever. The psalmist wrote, “In your presence there is fullness of joy; at your right hand are pleasures forevermore” (Psalm 16: 11). Such a thought is unfathomable to our finite minds. But Scripture repeatedly makes clear that heaven is a realm of unsurpassed joy, unfading glory, undiminished bliss, unlimited delights, and unending pleasures. Nothing about eternal glory can possibly be boring or humdrum. It will be a perfect existence. We will have unbroken fellowship with all heaven’s inhabitants. Life there will be devoid of any sorrows, cares, tears, fears, or pain. “Everlasting joy shall be upon their heads; they shall obtain gladness and joy, and sorrow and sighing shall flee away” (Isaiah 35: 10). </a:t>
            </a:r>
            <a:endParaRPr lang="en-US" dirty="0"/>
          </a:p>
          <a:p>
            <a:endParaRPr lang="en-US" dirty="0"/>
          </a:p>
        </p:txBody>
      </p:sp>
      <p:sp>
        <p:nvSpPr>
          <p:cNvPr id="5" name="TextBox 4">
            <a:extLst>
              <a:ext uri="{FF2B5EF4-FFF2-40B4-BE49-F238E27FC236}">
                <a16:creationId xmlns:a16="http://schemas.microsoft.com/office/drawing/2014/main" id="{1C58F0EF-9381-9B9E-E72B-C7BC861BF344}"/>
              </a:ext>
            </a:extLst>
          </p:cNvPr>
          <p:cNvSpPr txBox="1"/>
          <p:nvPr/>
        </p:nvSpPr>
        <p:spPr>
          <a:xfrm>
            <a:off x="0" y="6488667"/>
            <a:ext cx="91440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MacArthur, John; </a:t>
            </a:r>
            <a:r>
              <a:rPr lang="en-US" i="1" dirty="0"/>
              <a:t>The Glory of Heaven</a:t>
            </a:r>
            <a:endParaRPr kumimoji="0" lang="en-US" sz="1800" b="0" i="1"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0325076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5768960"/>
          </a:xfrm>
        </p:spPr>
        <p:txBody>
          <a:bodyPr>
            <a:normAutofit fontScale="92500" lnSpcReduction="10000"/>
          </a:bodyPr>
          <a:lstStyle/>
          <a:p>
            <a:r>
              <a:rPr lang="en-US" i="1" dirty="0">
                <a:latin typeface="Cambria" panose="02040503050406030204" pitchFamily="18" charset="0"/>
                <a:ea typeface="Cambria" panose="02040503050406030204" pitchFamily="18" charset="0"/>
              </a:rPr>
              <a:t>God himself “will wipe away every tear from their eyes, and death shall be no more, neither shall there be mourning, nor crying, nor pain anymore, for the former things have passed away. And he who was seated on the throne said, ‘Behold, I am making all things new.’ Also he said, ‘Write this down, for these words are trustworthy and true’” (Revelation 21: 4– 5). The best of our spiritual experiences here on earth are only small samples of heaven. Our highest spiritual heights, the profoundest of all our joys, and the greatest of our spiritual blessings will be normal in heaven. As we live now in the heavenlies, we are merely tasting the glories of the life to come. When we consider that Christ prayed that all who know him would spend eternity with him in unbroken fellowship (John 17: 24), our hearts should overflow with gratitude and expectation.</a:t>
            </a:r>
          </a:p>
          <a:p>
            <a:endParaRPr lang="en-US" dirty="0"/>
          </a:p>
          <a:p>
            <a:endParaRPr lang="en-US" dirty="0"/>
          </a:p>
        </p:txBody>
      </p:sp>
      <p:sp>
        <p:nvSpPr>
          <p:cNvPr id="5" name="TextBox 4">
            <a:extLst>
              <a:ext uri="{FF2B5EF4-FFF2-40B4-BE49-F238E27FC236}">
                <a16:creationId xmlns:a16="http://schemas.microsoft.com/office/drawing/2014/main" id="{1C58F0EF-9381-9B9E-E72B-C7BC861BF344}"/>
              </a:ext>
            </a:extLst>
          </p:cNvPr>
          <p:cNvSpPr txBox="1"/>
          <p:nvPr/>
        </p:nvSpPr>
        <p:spPr>
          <a:xfrm>
            <a:off x="0" y="6488667"/>
            <a:ext cx="914400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MacArthur, John; </a:t>
            </a:r>
            <a:r>
              <a:rPr lang="en-US" i="1" dirty="0"/>
              <a:t>The Glory of Heaven</a:t>
            </a:r>
            <a:endParaRPr kumimoji="0" lang="en-US" sz="1800" b="0" i="1"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42477725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Was Appointed By God to Be Our Compassionate But Sinless High Priest (4:14–5:10)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Jesus Is the Mediator of a </a:t>
            </a:r>
            <a:r>
              <a:rPr lang="en-US" b="1" i="1" dirty="0">
                <a:solidFill>
                  <a:schemeClr val="tx1">
                    <a:lumMod val="50000"/>
                    <a:lumOff val="50000"/>
                  </a:schemeClr>
                </a:solidFill>
              </a:rPr>
              <a:t>New</a:t>
            </a:r>
            <a:r>
              <a:rPr lang="en-US" dirty="0">
                <a:solidFill>
                  <a:schemeClr val="tx1">
                    <a:lumMod val="50000"/>
                    <a:lumOff val="50000"/>
                  </a:schemeClr>
                </a:solidFill>
              </a:rPr>
              <a:t> Covenant That Is </a:t>
            </a:r>
            <a:r>
              <a:rPr lang="en-US" b="1" i="1" dirty="0">
                <a:solidFill>
                  <a:schemeClr val="tx1">
                    <a:lumMod val="50000"/>
                    <a:lumOff val="50000"/>
                  </a:schemeClr>
                </a:solidFill>
              </a:rPr>
              <a:t>Far Superior</a:t>
            </a:r>
            <a:r>
              <a:rPr lang="en-US" dirty="0">
                <a:solidFill>
                  <a:schemeClr val="tx1">
                    <a:lumMod val="50000"/>
                    <a:lumOff val="50000"/>
                  </a:schemeClr>
                </a:solidFill>
              </a:rPr>
              <a:t> to the </a:t>
            </a:r>
            <a:r>
              <a:rPr lang="en-US" b="1" i="1" dirty="0">
                <a:solidFill>
                  <a:schemeClr val="tx1">
                    <a:lumMod val="50000"/>
                    <a:lumOff val="50000"/>
                  </a:schemeClr>
                </a:solidFill>
              </a:rPr>
              <a:t>Old</a:t>
            </a:r>
            <a:r>
              <a:rPr lang="en-US" dirty="0">
                <a:solidFill>
                  <a:schemeClr val="tx1">
                    <a:lumMod val="50000"/>
                    <a:lumOff val="50000"/>
                  </a:schemeClr>
                </a:solidFill>
              </a:rPr>
              <a:t> Covenant (8:1-13)</a:t>
            </a:r>
          </a:p>
          <a:p>
            <a:pPr marL="1028700" lvl="1" indent="-571500">
              <a:buFont typeface="+mj-lt"/>
              <a:buAutoNum type="alphaUcPeriod"/>
            </a:pPr>
            <a:r>
              <a:rPr lang="en-US" dirty="0"/>
              <a:t>Jesus’ Sacrifice Is Better Than the Temple Sacrifices (9:1-10:18)</a:t>
            </a:r>
          </a:p>
        </p:txBody>
      </p:sp>
    </p:spTree>
    <p:extLst>
      <p:ext uri="{BB962C8B-B14F-4D97-AF65-F5344CB8AC3E}">
        <p14:creationId xmlns:p14="http://schemas.microsoft.com/office/powerpoint/2010/main" val="16091050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60903" y="726026"/>
            <a:ext cx="8739780" cy="6131974"/>
          </a:xfrm>
        </p:spPr>
        <p:txBody>
          <a:bodyPr>
            <a:normAutofit/>
          </a:bodyPr>
          <a:lstStyle/>
          <a:p>
            <a:pPr marL="1028700" lvl="1" indent="-571500">
              <a:buFont typeface="+mj-lt"/>
              <a:buAutoNum type="alphaUcPeriod"/>
            </a:pPr>
            <a:r>
              <a:rPr lang="en-US" sz="3800" dirty="0"/>
              <a:t>Jesus’ Sacrifice Is Better Than the Temple Sacrifices </a:t>
            </a:r>
            <a:r>
              <a:rPr lang="en-US" sz="3800" b="1" dirty="0"/>
              <a:t>(9:1-10:18)</a:t>
            </a:r>
          </a:p>
          <a:p>
            <a:pPr marL="1487488" lvl="1" indent="-573088">
              <a:buFont typeface="+mj-lt"/>
              <a:buAutoNum type="arabicPeriod"/>
            </a:pPr>
            <a:r>
              <a:rPr lang="en-US" sz="3500" dirty="0">
                <a:solidFill>
                  <a:schemeClr val="tx1">
                    <a:lumMod val="50000"/>
                    <a:lumOff val="50000"/>
                  </a:schemeClr>
                </a:solidFill>
              </a:rPr>
              <a:t>Ministry Under the Old Covenant. </a:t>
            </a:r>
            <a:r>
              <a:rPr lang="en-US" sz="3500" b="1" dirty="0">
                <a:solidFill>
                  <a:schemeClr val="tx1">
                    <a:lumMod val="50000"/>
                    <a:lumOff val="50000"/>
                  </a:schemeClr>
                </a:solidFill>
              </a:rPr>
              <a:t>(9:1-10)</a:t>
            </a:r>
          </a:p>
          <a:p>
            <a:pPr marL="1487488" lvl="1" indent="-573088">
              <a:buFont typeface="+mj-lt"/>
              <a:buAutoNum type="arabicPeriod"/>
            </a:pPr>
            <a:r>
              <a:rPr lang="en-US" sz="3500" dirty="0">
                <a:solidFill>
                  <a:schemeClr val="tx1">
                    <a:lumMod val="50000"/>
                    <a:lumOff val="50000"/>
                  </a:schemeClr>
                </a:solidFill>
              </a:rPr>
              <a:t>Ministry Under the New Covenant </a:t>
            </a:r>
            <a:r>
              <a:rPr lang="en-US" sz="3500" b="1" dirty="0">
                <a:solidFill>
                  <a:schemeClr val="tx1">
                    <a:lumMod val="50000"/>
                    <a:lumOff val="50000"/>
                  </a:schemeClr>
                </a:solidFill>
              </a:rPr>
              <a:t>(9:11-14)</a:t>
            </a:r>
          </a:p>
          <a:p>
            <a:pPr marL="1487488" lvl="1" indent="-573088">
              <a:buFont typeface="+mj-lt"/>
              <a:buAutoNum type="arabicPeriod"/>
            </a:pPr>
            <a:r>
              <a:rPr lang="en-US" sz="3500" dirty="0"/>
              <a:t>Further Reflections on the New Covenant </a:t>
            </a:r>
            <a:r>
              <a:rPr lang="en-US" sz="3500" b="1" dirty="0"/>
              <a:t>(9:15-10:18)</a:t>
            </a:r>
          </a:p>
          <a:p>
            <a:pPr marL="2001838" lvl="2" indent="-514350">
              <a:buFont typeface="+mj-lt"/>
              <a:buAutoNum type="alphaLcPeriod"/>
            </a:pPr>
            <a:r>
              <a:rPr lang="en-US" sz="3200" dirty="0">
                <a:solidFill>
                  <a:schemeClr val="tx1">
                    <a:lumMod val="50000"/>
                    <a:lumOff val="50000"/>
                  </a:schemeClr>
                </a:solidFill>
              </a:rPr>
              <a:t>The Need for the Death of the Covenant Ratifier </a:t>
            </a:r>
            <a:r>
              <a:rPr lang="en-US" sz="3200" b="1" dirty="0">
                <a:solidFill>
                  <a:schemeClr val="tx1">
                    <a:lumMod val="50000"/>
                    <a:lumOff val="50000"/>
                  </a:schemeClr>
                </a:solidFill>
              </a:rPr>
              <a:t>(9:15–22)</a:t>
            </a:r>
          </a:p>
          <a:p>
            <a:pPr marL="2001838" lvl="2" indent="-514350">
              <a:buFont typeface="+mj-lt"/>
              <a:buAutoNum type="alphaLcPeriod"/>
            </a:pPr>
            <a:r>
              <a:rPr lang="en-US" sz="3200" dirty="0"/>
              <a:t>The Need for the Ultimate to Replace the Type </a:t>
            </a:r>
            <a:r>
              <a:rPr lang="en-US" sz="3200" b="1" dirty="0"/>
              <a:t>(9:23–28)</a:t>
            </a:r>
          </a:p>
          <a:p>
            <a:pPr marL="1371600" lvl="2" indent="0">
              <a:buNone/>
            </a:pPr>
            <a:endParaRPr lang="en-US" sz="3200" dirty="0"/>
          </a:p>
          <a:p>
            <a:pPr marL="1487488" lvl="1" indent="-573088">
              <a:buFont typeface="+mj-lt"/>
              <a:buAutoNum type="arabicPeriod"/>
            </a:pPr>
            <a:endParaRPr lang="en-US" sz="3600" dirty="0"/>
          </a:p>
          <a:p>
            <a:pPr marL="1487488" lvl="1" indent="-573088">
              <a:buFont typeface="+mj-lt"/>
              <a:buAutoNum type="arabicPeriod"/>
            </a:pPr>
            <a:endParaRPr lang="en-US" sz="3600" b="1" dirty="0"/>
          </a:p>
        </p:txBody>
      </p:sp>
    </p:spTree>
    <p:extLst>
      <p:ext uri="{BB962C8B-B14F-4D97-AF65-F5344CB8AC3E}">
        <p14:creationId xmlns:p14="http://schemas.microsoft.com/office/powerpoint/2010/main" val="12851641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95221"/>
          </a:xfrm>
        </p:spPr>
        <p:txBody>
          <a:bodyPr/>
          <a:lstStyle/>
          <a:p>
            <a:r>
              <a:rPr lang="en-US" sz="5400" dirty="0">
                <a:solidFill>
                  <a:srgbClr val="002060"/>
                </a:solidFill>
              </a:rPr>
              <a:t>The Need for the Ultimate to Replace the Type (9:23–28)</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495220"/>
            <a:ext cx="8837891" cy="5321575"/>
          </a:xfrm>
        </p:spPr>
        <p:txBody>
          <a:bodyPr>
            <a:normAutofit fontScale="85000" lnSpcReduction="10000"/>
          </a:bodyPr>
          <a:lstStyle/>
          <a:p>
            <a:pPr marL="0" indent="0">
              <a:buNone/>
            </a:pPr>
            <a:r>
              <a:rPr lang="en-US" sz="3100" baseline="30000" dirty="0">
                <a:latin typeface="Candara" panose="020E0502030303020204" pitchFamily="34" charset="0"/>
                <a:ea typeface="Cambria" panose="02040503050406030204" pitchFamily="18" charset="0"/>
              </a:rPr>
              <a:t>23</a:t>
            </a:r>
            <a:r>
              <a:rPr lang="en-US" i="1" dirty="0">
                <a:solidFill>
                  <a:srgbClr val="000099"/>
                </a:solidFill>
                <a:latin typeface="Cambria" panose="02040503050406030204" pitchFamily="18" charset="0"/>
                <a:ea typeface="Cambria" panose="02040503050406030204" pitchFamily="18" charset="0"/>
              </a:rPr>
              <a:t> Thus it was necessary for the copies of the heavenly things to be purified with these rites, but the heavenly things themselves with better sacrifices than these. </a:t>
            </a:r>
            <a:r>
              <a:rPr lang="en-US" sz="3100" baseline="30000" dirty="0">
                <a:latin typeface="Candara" panose="020E0502030303020204" pitchFamily="34" charset="0"/>
                <a:ea typeface="Cambria" panose="02040503050406030204" pitchFamily="18" charset="0"/>
              </a:rPr>
              <a:t>24</a:t>
            </a:r>
            <a:r>
              <a:rPr lang="en-US" i="1" dirty="0">
                <a:solidFill>
                  <a:srgbClr val="000099"/>
                </a:solidFill>
                <a:latin typeface="Cambria" panose="02040503050406030204" pitchFamily="18" charset="0"/>
                <a:ea typeface="Cambria" panose="02040503050406030204" pitchFamily="18" charset="0"/>
              </a:rPr>
              <a:t> For Christ has entered, not into holy places made with hands, which are copies of the true things, but into heaven itself, now to appear in the presence of God on our behalf. </a:t>
            </a:r>
            <a:r>
              <a:rPr lang="en-US" sz="3100" baseline="30000" dirty="0">
                <a:latin typeface="Candara" panose="020E0502030303020204" pitchFamily="34" charset="0"/>
                <a:ea typeface="Cambria" panose="02040503050406030204" pitchFamily="18" charset="0"/>
              </a:rPr>
              <a:t>25</a:t>
            </a:r>
            <a:r>
              <a:rPr lang="en-US" i="1" dirty="0">
                <a:solidFill>
                  <a:srgbClr val="000099"/>
                </a:solidFill>
                <a:latin typeface="Cambria" panose="02040503050406030204" pitchFamily="18" charset="0"/>
                <a:ea typeface="Cambria" panose="02040503050406030204" pitchFamily="18" charset="0"/>
              </a:rPr>
              <a:t> Nor was it to offer himself repeatedly, as the high priest enters the holy places every year with blood not his own, </a:t>
            </a:r>
            <a:r>
              <a:rPr lang="en-US" sz="3100" baseline="30000" dirty="0">
                <a:latin typeface="Candara" panose="020E0502030303020204" pitchFamily="34" charset="0"/>
                <a:ea typeface="Cambria" panose="02040503050406030204" pitchFamily="18" charset="0"/>
              </a:rPr>
              <a:t>26</a:t>
            </a:r>
            <a:r>
              <a:rPr lang="en-US" i="1" dirty="0">
                <a:solidFill>
                  <a:srgbClr val="000099"/>
                </a:solidFill>
                <a:latin typeface="Cambria" panose="02040503050406030204" pitchFamily="18" charset="0"/>
                <a:ea typeface="Cambria" panose="02040503050406030204" pitchFamily="18" charset="0"/>
              </a:rPr>
              <a:t> for then he would have had to suffer repeatedly since the foundation of the world. But as it is, he has appeared once for all at the end of the ages to put away sin by the sacrifice of himself. </a:t>
            </a:r>
            <a:r>
              <a:rPr lang="en-US" sz="3100" baseline="30000" dirty="0">
                <a:latin typeface="Candara" panose="020E0502030303020204" pitchFamily="34" charset="0"/>
                <a:ea typeface="Cambria" panose="02040503050406030204" pitchFamily="18" charset="0"/>
              </a:rPr>
              <a:t>27</a:t>
            </a:r>
            <a:r>
              <a:rPr lang="en-US" i="1" dirty="0">
                <a:solidFill>
                  <a:srgbClr val="000099"/>
                </a:solidFill>
                <a:latin typeface="Cambria" panose="02040503050406030204" pitchFamily="18" charset="0"/>
                <a:ea typeface="Cambria" panose="02040503050406030204" pitchFamily="18" charset="0"/>
              </a:rPr>
              <a:t> And just as it is appointed for man to die once, and after that comes judgment, </a:t>
            </a:r>
            <a:r>
              <a:rPr lang="en-US" sz="3100" baseline="30000" dirty="0">
                <a:latin typeface="Candara" panose="020E0502030303020204" pitchFamily="34" charset="0"/>
                <a:ea typeface="Cambria" panose="02040503050406030204" pitchFamily="18" charset="0"/>
              </a:rPr>
              <a:t>28</a:t>
            </a:r>
            <a:r>
              <a:rPr lang="en-US" i="1" dirty="0">
                <a:solidFill>
                  <a:srgbClr val="000099"/>
                </a:solidFill>
                <a:latin typeface="Cambria" panose="02040503050406030204" pitchFamily="18" charset="0"/>
                <a:ea typeface="Cambria" panose="02040503050406030204" pitchFamily="18" charset="0"/>
              </a:rPr>
              <a:t> so Christ, having been offered once to bear the sins of many, will appear a second time, not to deal with sin but to save those who are eagerly waiting for him. </a:t>
            </a:r>
          </a:p>
        </p:txBody>
      </p:sp>
    </p:spTree>
    <p:extLst>
      <p:ext uri="{BB962C8B-B14F-4D97-AF65-F5344CB8AC3E}">
        <p14:creationId xmlns:p14="http://schemas.microsoft.com/office/powerpoint/2010/main" val="39750150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98556"/>
          </a:xfrm>
        </p:spPr>
        <p:txBody>
          <a:bodyPr/>
          <a:lstStyle/>
          <a:p>
            <a:r>
              <a:rPr lang="en-US" dirty="0">
                <a:solidFill>
                  <a:srgbClr val="002060"/>
                </a:solidFill>
              </a:rPr>
              <a:t>Introduction</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792742"/>
            <a:ext cx="8767251" cy="5695926"/>
          </a:xfrm>
        </p:spPr>
        <p:txBody>
          <a:bodyPr>
            <a:normAutofit lnSpcReduction="10000"/>
          </a:bodyPr>
          <a:lstStyle/>
          <a:p>
            <a:r>
              <a:rPr lang="en-US" dirty="0"/>
              <a:t>This section summarizes the argument of the preceding sections in a succinct and climactic manner. </a:t>
            </a:r>
          </a:p>
          <a:p>
            <a:r>
              <a:rPr lang="en-US" dirty="0"/>
              <a:t>The </a:t>
            </a:r>
            <a:r>
              <a:rPr lang="en-US" b="1" i="1" dirty="0"/>
              <a:t>repetition</a:t>
            </a:r>
            <a:r>
              <a:rPr lang="en-US" dirty="0"/>
              <a:t> of the main points is </a:t>
            </a:r>
            <a:r>
              <a:rPr lang="en-US" b="1" i="1" dirty="0"/>
              <a:t>deliberate</a:t>
            </a:r>
            <a:r>
              <a:rPr lang="en-US" dirty="0"/>
              <a:t> and indicates their </a:t>
            </a:r>
            <a:r>
              <a:rPr lang="en-US" b="1" i="1" dirty="0"/>
              <a:t>importance</a:t>
            </a:r>
            <a:r>
              <a:rPr lang="en-US" dirty="0"/>
              <a:t> to the author. </a:t>
            </a:r>
          </a:p>
          <a:p>
            <a:r>
              <a:rPr lang="en-US" dirty="0"/>
              <a:t>The </a:t>
            </a:r>
            <a:r>
              <a:rPr lang="en-US" b="1" i="1" dirty="0"/>
              <a:t>stress</a:t>
            </a:r>
            <a:r>
              <a:rPr lang="en-US" dirty="0"/>
              <a:t> throughout </a:t>
            </a:r>
            <a:r>
              <a:rPr lang="en-US" b="1" i="1" dirty="0"/>
              <a:t>most</a:t>
            </a:r>
            <a:r>
              <a:rPr lang="en-US" dirty="0"/>
              <a:t> of this section is on what Christ has </a:t>
            </a:r>
            <a:r>
              <a:rPr lang="en-US" b="1" i="1" dirty="0"/>
              <a:t>already</a:t>
            </a:r>
            <a:r>
              <a:rPr lang="en-US" dirty="0"/>
              <a:t> done, once-and-for-all, rather than on what </a:t>
            </a:r>
            <a:r>
              <a:rPr lang="en-US" b="1" i="1" dirty="0"/>
              <a:t>remains</a:t>
            </a:r>
            <a:r>
              <a:rPr lang="en-US" dirty="0"/>
              <a:t> to occur. </a:t>
            </a:r>
          </a:p>
          <a:p>
            <a:r>
              <a:rPr lang="en-US" dirty="0"/>
              <a:t>But at the </a:t>
            </a:r>
            <a:r>
              <a:rPr lang="en-US" b="1" i="1" dirty="0"/>
              <a:t>end</a:t>
            </a:r>
            <a:r>
              <a:rPr lang="en-US" dirty="0"/>
              <a:t> of this section, the author affirms the second advent of Christ as the event that will complete the salvation experienced by those who have received the good news and eagerly await his return.</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146</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61292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38999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Thus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was necessary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the copies of the heavenly things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 purified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these rites, but the heavenly things themselves with better sacrifices than these.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not into holy places made with hands, which are copies of the true things, but into heaven itself, now to appear in the presence of God on our behalf.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492034"/>
            <a:ext cx="8704460" cy="3996632"/>
          </a:xfrm>
        </p:spPr>
        <p:txBody>
          <a:bodyPr>
            <a:normAutofit fontScale="85000" lnSpcReduction="20000"/>
          </a:bodyPr>
          <a:lstStyle/>
          <a:p>
            <a:r>
              <a:rPr lang="en-US" dirty="0"/>
              <a:t>The word “</a:t>
            </a:r>
            <a:r>
              <a:rPr lang="en-US" i="1" dirty="0">
                <a:solidFill>
                  <a:srgbClr val="000099"/>
                </a:solidFill>
                <a:latin typeface="Cambria" panose="02040503050406030204" pitchFamily="18" charset="0"/>
                <a:ea typeface="Cambria" panose="02040503050406030204" pitchFamily="18" charset="0"/>
              </a:rPr>
              <a:t>thus</a:t>
            </a:r>
            <a:r>
              <a:rPr lang="en-US" dirty="0"/>
              <a:t>” tells us that the author is building on something he said in the previous section (9:15-22), where he talked about the necessity of purifying the handmade instruments of worship in the OT tabernacle. </a:t>
            </a:r>
          </a:p>
          <a:p>
            <a:r>
              <a:rPr lang="en-US" dirty="0"/>
              <a:t>“</a:t>
            </a:r>
            <a:r>
              <a:rPr lang="en-US" i="1" dirty="0">
                <a:solidFill>
                  <a:srgbClr val="000099"/>
                </a:solidFill>
                <a:latin typeface="Cambria" panose="02040503050406030204" pitchFamily="18" charset="0"/>
                <a:ea typeface="Cambria" panose="02040503050406030204" pitchFamily="18" charset="0"/>
              </a:rPr>
              <a:t>It was necessary </a:t>
            </a:r>
            <a:r>
              <a:rPr lang="en-US" dirty="0"/>
              <a:t>” that the things made by sinful human hands had “</a:t>
            </a:r>
            <a:r>
              <a:rPr lang="en-US" i="1" dirty="0">
                <a:solidFill>
                  <a:srgbClr val="000099"/>
                </a:solidFill>
                <a:latin typeface="Cambria" panose="02040503050406030204" pitchFamily="18" charset="0"/>
                <a:ea typeface="Cambria" panose="02040503050406030204" pitchFamily="18" charset="0"/>
              </a:rPr>
              <a:t>to be purified</a:t>
            </a:r>
            <a:r>
              <a:rPr lang="en-US" dirty="0"/>
              <a:t>” in order to serve as God’s holy residence. </a:t>
            </a:r>
          </a:p>
          <a:p>
            <a:r>
              <a:rPr lang="en-US" dirty="0"/>
              <a:t>Such cleansing required bloodshed, the prerequisite for the forgiveness of sins (Heb 9:22b). </a:t>
            </a:r>
          </a:p>
          <a:p>
            <a:r>
              <a:rPr lang="en-US" dirty="0"/>
              <a:t>This requirement </a:t>
            </a:r>
            <a:r>
              <a:rPr lang="en-US" b="1" i="1" dirty="0"/>
              <a:t>makes sense</a:t>
            </a:r>
            <a:r>
              <a:rPr lang="en-US" dirty="0"/>
              <a:t> when you’re talking about the consecration of the </a:t>
            </a:r>
            <a:r>
              <a:rPr lang="en-US" b="1" i="1" dirty="0"/>
              <a:t>earthly</a:t>
            </a:r>
            <a:r>
              <a:rPr lang="en-US" dirty="0"/>
              <a:t> tabernacle and its furnishings through blood.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290239812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239784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it was necessary for the copies of the heavenly things to be purified with these rites,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heavenly things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themselves with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sacrifices than these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into holy places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made with hands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which are copies of the true things, but into heaven itself, now to appear in the presence of God on our behalf.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515581"/>
            <a:ext cx="8704460" cy="3973086"/>
          </a:xfrm>
        </p:spPr>
        <p:txBody>
          <a:bodyPr>
            <a:normAutofit fontScale="85000" lnSpcReduction="20000"/>
          </a:bodyPr>
          <a:lstStyle/>
          <a:p>
            <a:r>
              <a:rPr lang="en-US" dirty="0"/>
              <a:t>But then the author makes a “how much more” argument that takes a surprising turn: If animal sacrifices were “</a:t>
            </a:r>
            <a:r>
              <a:rPr lang="en-US" i="1" dirty="0">
                <a:solidFill>
                  <a:srgbClr val="000099"/>
                </a:solidFill>
                <a:latin typeface="Cambria" panose="02040503050406030204" pitchFamily="18" charset="0"/>
                <a:ea typeface="Cambria" panose="02040503050406030204" pitchFamily="18" charset="0"/>
              </a:rPr>
              <a:t>necessary</a:t>
            </a:r>
            <a:r>
              <a:rPr lang="en-US" dirty="0"/>
              <a:t>” to purify the handmade </a:t>
            </a:r>
            <a:r>
              <a:rPr lang="en-US" b="1" i="1" dirty="0"/>
              <a:t>earthly</a:t>
            </a:r>
            <a:r>
              <a:rPr lang="en-US" dirty="0"/>
              <a:t> tabernacle, then even </a:t>
            </a:r>
            <a:r>
              <a:rPr lang="en-US" b="1" i="1" dirty="0"/>
              <a:t>“</a:t>
            </a:r>
            <a:r>
              <a:rPr lang="en-US" b="1" i="1" dirty="0">
                <a:solidFill>
                  <a:srgbClr val="000099"/>
                </a:solidFill>
                <a:latin typeface="Cambria" panose="02040503050406030204" pitchFamily="18" charset="0"/>
                <a:ea typeface="Cambria" panose="02040503050406030204" pitchFamily="18" charset="0"/>
              </a:rPr>
              <a:t>better</a:t>
            </a:r>
            <a:r>
              <a:rPr lang="en-US" i="1" dirty="0">
                <a:solidFill>
                  <a:srgbClr val="000099"/>
                </a:solidFill>
                <a:latin typeface="Cambria" panose="02040503050406030204" pitchFamily="18" charset="0"/>
                <a:ea typeface="Cambria" panose="02040503050406030204" pitchFamily="18" charset="0"/>
              </a:rPr>
              <a:t> sacrifices than these</a:t>
            </a:r>
            <a:r>
              <a:rPr lang="en-US" b="1" i="1" dirty="0"/>
              <a:t>”</a:t>
            </a:r>
            <a:r>
              <a:rPr lang="en-US" dirty="0"/>
              <a:t> are needed to purify “</a:t>
            </a:r>
            <a:r>
              <a:rPr lang="en-US" i="1" dirty="0">
                <a:solidFill>
                  <a:srgbClr val="000099"/>
                </a:solidFill>
                <a:latin typeface="Cambria" panose="02040503050406030204" pitchFamily="18" charset="0"/>
                <a:ea typeface="Cambria" panose="02040503050406030204" pitchFamily="18" charset="0"/>
              </a:rPr>
              <a:t>the heavenly things themselves</a:t>
            </a:r>
            <a:r>
              <a:rPr lang="en-US" dirty="0"/>
              <a:t>… </a:t>
            </a:r>
            <a:r>
              <a:rPr lang="en-US" sz="3300" b="1" i="1" dirty="0">
                <a:solidFill>
                  <a:srgbClr val="000099"/>
                </a:solidFill>
                <a:latin typeface="Cambria" panose="02040503050406030204" pitchFamily="18" charset="0"/>
                <a:ea typeface="Cambria" panose="02040503050406030204" pitchFamily="18" charset="0"/>
              </a:rPr>
              <a:t>not</a:t>
            </a:r>
            <a:r>
              <a:rPr lang="en-US" sz="3300" i="1" dirty="0">
                <a:solidFill>
                  <a:srgbClr val="000099"/>
                </a:solidFill>
                <a:latin typeface="Cambria" panose="02040503050406030204" pitchFamily="18" charset="0"/>
                <a:ea typeface="Cambria" panose="02040503050406030204" pitchFamily="18" charset="0"/>
              </a:rPr>
              <a:t> . . . made with [human] hands</a:t>
            </a:r>
            <a:r>
              <a:rPr lang="en-US" dirty="0"/>
              <a:t>”!</a:t>
            </a:r>
          </a:p>
          <a:p>
            <a:r>
              <a:rPr lang="en-US" dirty="0"/>
              <a:t>The “</a:t>
            </a:r>
            <a:r>
              <a:rPr lang="en-US" sz="3400" i="1" dirty="0">
                <a:solidFill>
                  <a:srgbClr val="000099"/>
                </a:solidFill>
                <a:latin typeface="Cambria" panose="02040503050406030204" pitchFamily="18" charset="0"/>
                <a:ea typeface="Cambria" panose="02040503050406030204" pitchFamily="18" charset="0"/>
              </a:rPr>
              <a:t>better sacrifices</a:t>
            </a:r>
            <a:r>
              <a:rPr lang="en-US" dirty="0"/>
              <a:t>” here actually refer to the one, unrepeatable self-offering of Christ himself.</a:t>
            </a:r>
          </a:p>
          <a:p>
            <a:r>
              <a:rPr lang="en-US" dirty="0"/>
              <a:t>Of course, this reasoning is </a:t>
            </a:r>
            <a:r>
              <a:rPr lang="en-US" b="1" i="1" dirty="0"/>
              <a:t>consistent</a:t>
            </a:r>
            <a:r>
              <a:rPr lang="en-US" dirty="0"/>
              <a:t> with the letter’s pervasive theme: Christ and the new covenant </a:t>
            </a:r>
            <a:r>
              <a:rPr lang="en-US" b="1" i="1" dirty="0"/>
              <a:t>surpass</a:t>
            </a:r>
            <a:r>
              <a:rPr lang="en-US" dirty="0"/>
              <a:t> God’s </a:t>
            </a:r>
            <a:r>
              <a:rPr lang="en-US" b="1" i="1" dirty="0"/>
              <a:t>prior</a:t>
            </a:r>
            <a:r>
              <a:rPr lang="en-US" dirty="0"/>
              <a:t> provision for his people under the old covenant </a:t>
            </a:r>
            <a:r>
              <a:rPr lang="en-US" b="1" i="1" dirty="0"/>
              <a:t>in every way</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p:txBody>
      </p:sp>
    </p:spTree>
    <p:extLst>
      <p:ext uri="{BB962C8B-B14F-4D97-AF65-F5344CB8AC3E}">
        <p14:creationId xmlns:p14="http://schemas.microsoft.com/office/powerpoint/2010/main" val="4797949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0"/>
            <a:ext cx="9195018" cy="2248718"/>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23</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Thus it was necessary for the copies of the heavenly things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be purified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these rites, but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heavenly things themselves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with better sacrifices than these.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Christ has entered, not into holy places made with hands, which are copies of the true things, but into heaven itself, now to appear in the presence of God on our behalf.</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323281"/>
            <a:ext cx="8704460" cy="3888387"/>
          </a:xfrm>
        </p:spPr>
        <p:txBody>
          <a:bodyPr>
            <a:normAutofit fontScale="85000" lnSpcReduction="10000"/>
          </a:bodyPr>
          <a:lstStyle/>
          <a:p>
            <a:r>
              <a:rPr lang="en-US" dirty="0"/>
              <a:t>But why would “</a:t>
            </a:r>
            <a:r>
              <a:rPr lang="en-US" i="1" dirty="0">
                <a:solidFill>
                  <a:srgbClr val="000099"/>
                </a:solidFill>
                <a:latin typeface="Cambria" panose="02040503050406030204" pitchFamily="18" charset="0"/>
                <a:ea typeface="Cambria" panose="02040503050406030204" pitchFamily="18" charset="0"/>
              </a:rPr>
              <a:t>the heavenly things themselves</a:t>
            </a:r>
            <a:r>
              <a:rPr lang="en-US" dirty="0"/>
              <a:t>,” untouched by human hands and undefiled by human sin, need “</a:t>
            </a:r>
            <a:r>
              <a:rPr lang="en-US" i="1" dirty="0">
                <a:solidFill>
                  <a:srgbClr val="000099"/>
                </a:solidFill>
                <a:latin typeface="Cambria" panose="02040503050406030204" pitchFamily="18" charset="0"/>
                <a:ea typeface="Cambria" panose="02040503050406030204" pitchFamily="18" charset="0"/>
              </a:rPr>
              <a:t>to be purified</a:t>
            </a:r>
            <a:r>
              <a:rPr lang="en-US" dirty="0"/>
              <a:t>”?</a:t>
            </a:r>
            <a:r>
              <a:rPr lang="en-US" baseline="30000" dirty="0">
                <a:solidFill>
                  <a:prstClr val="black"/>
                </a:solidFill>
              </a:rPr>
              <a:t> 1</a:t>
            </a:r>
            <a:r>
              <a:rPr lang="en-US" dirty="0"/>
              <a:t> </a:t>
            </a:r>
          </a:p>
          <a:p>
            <a:r>
              <a:rPr lang="en-US" dirty="0"/>
              <a:t>I believe the answer can be found in the Old Testament texts to which the author has already been alluding.</a:t>
            </a:r>
            <a:r>
              <a:rPr lang="en-US" baseline="30000" dirty="0"/>
              <a:t>2</a:t>
            </a:r>
            <a:r>
              <a:rPr lang="en-US" dirty="0"/>
              <a:t> </a:t>
            </a:r>
          </a:p>
          <a:p>
            <a:r>
              <a:rPr lang="en-US" dirty="0"/>
              <a:t>In the instructions for the Day of Atonement given in the OT, the high priest was to take the blood from the goat presented as a sin offering for the people and sprinkle it on and in front of the mercy seat covering the ark of the covenant in the Most Holy Place (Lev 16:15).</a:t>
            </a:r>
            <a:r>
              <a:rPr lang="en-US" baseline="30000" dirty="0"/>
              <a:t> 2</a:t>
            </a:r>
            <a:endParaRPr lang="en-US" dirty="0"/>
          </a:p>
          <a:p>
            <a:pPr marL="0" indent="0">
              <a:buNone/>
            </a:pP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Dennis E. Johnson;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ESV Expository Commentary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(Volume 12) (pp. 219-220)</a:t>
            </a:r>
          </a:p>
          <a:p>
            <a:r>
              <a:rPr lang="en-US" sz="1800" baseline="30000" dirty="0"/>
              <a:t>2</a:t>
            </a:r>
            <a:r>
              <a:rPr lang="en-US" sz="1800" dirty="0"/>
              <a:t> Guthrie, George H. </a:t>
            </a:r>
            <a:r>
              <a:rPr lang="en-US" sz="1800" i="1" dirty="0"/>
              <a:t>Hebrews</a:t>
            </a:r>
            <a:r>
              <a:rPr lang="en-US" sz="1800" dirty="0"/>
              <a:t> (The NIV Application Commentary Book 15) (</a:t>
            </a:r>
            <a:r>
              <a:rPr lang="en-US" dirty="0"/>
              <a:t>pp. 408-409</a:t>
            </a:r>
            <a:r>
              <a:rPr lang="en-US" sz="1800" dirty="0"/>
              <a:t>).</a:t>
            </a:r>
            <a:endParaRPr lang="en-US" dirty="0"/>
          </a:p>
        </p:txBody>
      </p:sp>
    </p:spTree>
    <p:extLst>
      <p:ext uri="{BB962C8B-B14F-4D97-AF65-F5344CB8AC3E}">
        <p14:creationId xmlns:p14="http://schemas.microsoft.com/office/powerpoint/2010/main" val="11566895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140092</TotalTime>
  <Words>3847</Words>
  <Application>Microsoft Office PowerPoint</Application>
  <PresentationFormat>On-screen Show (4:3)</PresentationFormat>
  <Paragraphs>122</Paragraphs>
  <Slides>26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Need for the Ultimate to Replace the Type (9:23–28)</vt:lpstr>
      <vt:lpstr>Introduction</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23 Thus it was necessary for the copies of the heavenly things to be purified with these rites, but the heavenly things themselves with better sacrifices than these. 24 For Christ has entered, not into holy places made with hands, which are copies of the true things, but into heaven itself, now to appear in the presence of God on our behalf.</vt:lpstr>
      <vt:lpstr>25 Nor was it to offer himself repeatedly, as the high priest enters the holy places every year with blood not his own 26 for then he would have had to suffer repeatedly since the foundation of the world. But as it is, he has appeared once for all at the end of the ages to put away sin by the sacrifice of himself.</vt:lpstr>
      <vt:lpstr>25 Nor was it to offer himself repeatedly, as the high priest enters the holy places every year with blood not his own 26 for then he would have had to suffer repeatedly since the foundation of the world. But as it is, he has appeared once for all at the end of the ages to put away sin by the sacrifice of himself.</vt:lpstr>
      <vt:lpstr>25 Nor was it to offer himself repeatedly, as the high priest enters the holy places every year with blood not his own 26 for then he would have had to suffer repeatedly since the foundation of the world. But as it is, he has appeared once for all at the end of the ages to put away sin by the sacrifice of himself.</vt:lpstr>
      <vt:lpstr>25 Nor was it to offer himself repeatedly, as the high priest enters the holy places every year with blood not his own 26 for then he would have had to suffer repeatedly since the foundation of the world. But as it is, he has appeared once for all at the end of the ages to put away sin by the sacrifice of himself.</vt:lpstr>
      <vt:lpstr>25 Nor was it to offer himself repeatedly, as the high priest enters the holy places every year with blood not his own 26 for then he would have had to suffer repeatedly since the foundation of the world. But as it is, he has appeared once for all at the end of the ages to put away sin by the sacrifice of himself.</vt:lpstr>
      <vt:lpstr>27 And just as it is appointed for man to die once, and after that comes judgment, 28 so Christ, having been offered once to bear the sins of many, will appear a second time, not to deal with sin but to save those who are eagerly waiting for him.</vt:lpstr>
      <vt:lpstr>27 And just as it is appointed for man to die once, and after that comes judgment, 28 so Christ, having been offered once to bear the sins of many, will appear a second time, not to deal with sin but to save those who are eagerly waiting for him.</vt:lpstr>
      <vt:lpstr>27 And just as it is appointed for man to die once, and after that comes judgment, 28 so Christ, having been offered once to bear the sins of many, will appear a second time, not to deal with sin but to save those who are eagerly waiting for him.</vt:lpstr>
      <vt:lpstr>27 And just as it is appointed for man to die once, and after that comes judgment, 28 so Christ, having been offered once to bear the sins of many, will appear a second time, not to deal with sin but to save those who are eagerly waiting for him.</vt:lpstr>
      <vt:lpstr>27 And just as it is appointed for man to die once, and after that comes judgment, 28 so Christ, having been offered once to bear the sins of many, will appear a second time, not to deal with sin but to save those who are eagerly waiting for him.</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1417</cp:revision>
  <cp:lastPrinted>2022-09-11T13:58:36Z</cp:lastPrinted>
  <dcterms:created xsi:type="dcterms:W3CDTF">2022-03-11T13:15:23Z</dcterms:created>
  <dcterms:modified xsi:type="dcterms:W3CDTF">2022-09-11T13:59:55Z</dcterms:modified>
</cp:coreProperties>
</file>