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393" r:id="rId3"/>
    <p:sldId id="6394" r:id="rId4"/>
    <p:sldId id="6395" r:id="rId5"/>
    <p:sldId id="6464" r:id="rId6"/>
    <p:sldId id="6402" r:id="rId7"/>
    <p:sldId id="6404" r:id="rId8"/>
    <p:sldId id="6403" r:id="rId9"/>
    <p:sldId id="6439" r:id="rId10"/>
    <p:sldId id="6441" r:id="rId11"/>
    <p:sldId id="6443" r:id="rId12"/>
    <p:sldId id="6413" r:id="rId13"/>
    <p:sldId id="6414" r:id="rId14"/>
    <p:sldId id="6440" r:id="rId15"/>
    <p:sldId id="6455" r:id="rId16"/>
    <p:sldId id="6444" r:id="rId17"/>
    <p:sldId id="6465" r:id="rId18"/>
    <p:sldId id="6419" r:id="rId19"/>
    <p:sldId id="6420" r:id="rId20"/>
    <p:sldId id="6448" r:id="rId21"/>
    <p:sldId id="6424" r:id="rId22"/>
    <p:sldId id="6426" r:id="rId23"/>
    <p:sldId id="6428" r:id="rId24"/>
    <p:sldId id="6427" r:id="rId25"/>
    <p:sldId id="6429" r:id="rId26"/>
    <p:sldId id="6430" r:id="rId27"/>
    <p:sldId id="6458" r:id="rId28"/>
    <p:sldId id="6459" r:id="rId29"/>
    <p:sldId id="6460" r:id="rId30"/>
    <p:sldId id="6461" r:id="rId31"/>
    <p:sldId id="6462" r:id="rId32"/>
    <p:sldId id="6463" r:id="rId33"/>
    <p:sldId id="6445" r:id="rId34"/>
    <p:sldId id="6466" r:id="rId35"/>
    <p:sldId id="6446" r:id="rId36"/>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9/22/2022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9/22/2022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9/22/2022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9/22/2022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9/22/2022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9/22/2022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9/22/2022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7168518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82095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since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law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has but a shadow of the good things to come instead of the true form of these realities, it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can never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same sacrifices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are continually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every year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make perfect those who draw near.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28947"/>
            <a:ext cx="8704460" cy="4532755"/>
          </a:xfrm>
        </p:spPr>
        <p:txBody>
          <a:bodyPr>
            <a:normAutofit fontScale="92500" lnSpcReduction="10000"/>
          </a:bodyPr>
          <a:lstStyle/>
          <a:p>
            <a:r>
              <a:rPr lang="en-US" dirty="0"/>
              <a:t>What is striking about this verse is how </a:t>
            </a:r>
            <a:r>
              <a:rPr lang="en-US" b="1" i="1" dirty="0"/>
              <a:t>emphatic</a:t>
            </a:r>
            <a:r>
              <a:rPr lang="en-US" dirty="0"/>
              <a:t> the language is to underscore the law’s </a:t>
            </a:r>
            <a:r>
              <a:rPr lang="en-US" b="1" i="1" dirty="0"/>
              <a:t>inferiority</a:t>
            </a:r>
            <a:r>
              <a:rPr lang="en-US" dirty="0"/>
              <a:t>.</a:t>
            </a:r>
          </a:p>
          <a:p>
            <a:r>
              <a:rPr lang="en-US" dirty="0"/>
              <a:t>Temporal words are piled up to express the idea:</a:t>
            </a:r>
          </a:p>
          <a:p>
            <a:pPr lvl="1"/>
            <a:r>
              <a:rPr lang="en-US" dirty="0"/>
              <a:t>The law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can </a:t>
            </a:r>
            <a:r>
              <a:rPr kumimoji="0" lang="en-US" sz="28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never</a:t>
            </a:r>
            <a:r>
              <a:rPr lang="en-US" dirty="0"/>
              <a:t>” perfect those who draw near</a:t>
            </a:r>
          </a:p>
          <a:p>
            <a:pPr lvl="1"/>
            <a:r>
              <a:rPr lang="en-US" dirty="0"/>
              <a:t>Sacrifices under the old covenant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are </a:t>
            </a:r>
            <a:r>
              <a:rPr kumimoji="0" lang="en-US" sz="28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continually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offered</a:t>
            </a:r>
            <a:r>
              <a:rPr lang="en-US" dirty="0"/>
              <a:t>” but true forgiveness is not obtained.</a:t>
            </a:r>
          </a:p>
          <a:p>
            <a:pPr lvl="1"/>
            <a:r>
              <a:rPr lang="en-US" dirty="0"/>
              <a:t>The “</a:t>
            </a:r>
            <a:r>
              <a:rPr kumimoji="0" lang="en-US" sz="28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same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sacrifices</a:t>
            </a:r>
            <a:r>
              <a:rPr lang="en-US" dirty="0"/>
              <a:t>” are brought “</a:t>
            </a:r>
            <a:r>
              <a:rPr kumimoji="0" lang="en-US" sz="28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every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year</a:t>
            </a:r>
            <a:r>
              <a:rPr lang="en-US" dirty="0"/>
              <a:t>”</a:t>
            </a:r>
          </a:p>
          <a:p>
            <a:r>
              <a:rPr lang="en-US" dirty="0"/>
              <a:t>He doesn’t go so far as to call the law </a:t>
            </a:r>
            <a:r>
              <a:rPr lang="en-US" b="1" i="1" dirty="0"/>
              <a:t>evil</a:t>
            </a:r>
            <a:r>
              <a:rPr lang="en-US" dirty="0"/>
              <a:t>, but at the same time the author shows us there is a </a:t>
            </a:r>
            <a:r>
              <a:rPr lang="en-US" b="1" i="1" dirty="0"/>
              <a:t>futility</a:t>
            </a:r>
            <a:r>
              <a:rPr lang="en-US" dirty="0"/>
              <a:t> and </a:t>
            </a:r>
            <a:r>
              <a:rPr lang="en-US" b="1" i="1" dirty="0"/>
              <a:t>frustration</a:t>
            </a:r>
            <a:r>
              <a:rPr lang="en-US" dirty="0"/>
              <a:t> in “</a:t>
            </a:r>
            <a:r>
              <a:rPr lang="en-US" i="1" dirty="0">
                <a:solidFill>
                  <a:srgbClr val="000099"/>
                </a:solidFill>
                <a:latin typeface="Cambria" panose="02040503050406030204" pitchFamily="18" charset="0"/>
                <a:ea typeface="Cambria" panose="02040503050406030204" pitchFamily="18" charset="0"/>
              </a:rPr>
              <a:t>the law</a:t>
            </a:r>
            <a:r>
              <a:rPr lang="en-US" dirty="0"/>
              <a:t>” and its sacrifices, because it’s like a merry-go-round that never stops.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290-291 </a:t>
            </a:r>
          </a:p>
        </p:txBody>
      </p:sp>
    </p:spTree>
    <p:extLst>
      <p:ext uri="{BB962C8B-B14F-4D97-AF65-F5344CB8AC3E}">
        <p14:creationId xmlns:p14="http://schemas.microsoft.com/office/powerpoint/2010/main" val="1899849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40888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Otherwise, would they not have ceased to be offered, since the worshipers, having once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been cleansed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would no longer have any consciousness of sins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20803"/>
            <a:ext cx="8704460" cy="4940899"/>
          </a:xfrm>
        </p:spPr>
        <p:txBody>
          <a:bodyPr>
            <a:normAutofit fontScale="85000" lnSpcReduction="10000"/>
          </a:bodyPr>
          <a:lstStyle/>
          <a:p>
            <a:r>
              <a:rPr lang="en-US" dirty="0"/>
              <a:t>So, according to verse 1, the law and its sacrifices can never perfect those drawing near to God.</a:t>
            </a:r>
          </a:p>
          <a:p>
            <a:r>
              <a:rPr lang="en-US" dirty="0"/>
              <a:t>Now in verse 2 the author makes a case that the law doesn’t bring </a:t>
            </a:r>
            <a:r>
              <a:rPr lang="en-US" b="1" i="1" dirty="0"/>
              <a:t>cleansing from sin</a:t>
            </a:r>
            <a:r>
              <a:rPr lang="en-US" dirty="0"/>
              <a:t>. </a:t>
            </a:r>
          </a:p>
          <a:p>
            <a:r>
              <a:rPr lang="en-US" dirty="0"/>
              <a:t>If cleansing from sin had </a:t>
            </a:r>
            <a:r>
              <a:rPr lang="en-US" b="1" i="1" dirty="0"/>
              <a:t>truly</a:t>
            </a:r>
            <a:r>
              <a:rPr lang="en-US" dirty="0"/>
              <a:t> been achieved, the sacrifices would have </a:t>
            </a:r>
            <a:r>
              <a:rPr lang="en-US" b="1" i="1" dirty="0"/>
              <a:t>ceased</a:t>
            </a:r>
            <a:r>
              <a:rPr lang="en-US" dirty="0"/>
              <a:t> – there would no longer be a </a:t>
            </a:r>
            <a:r>
              <a:rPr lang="en-US" b="1" i="1" dirty="0"/>
              <a:t>need</a:t>
            </a:r>
            <a:r>
              <a:rPr lang="en-US" dirty="0"/>
              <a:t> for them.</a:t>
            </a:r>
          </a:p>
          <a:p>
            <a:r>
              <a:rPr lang="en-US" dirty="0"/>
              <a:t>The nub of the issue is addressed here: if the sacrifices were effective, the worshippers, having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been cleansed</a:t>
            </a:r>
            <a:r>
              <a:rPr lang="en-US" i="1" dirty="0">
                <a:solidFill>
                  <a:srgbClr val="000099"/>
                </a:solidFill>
                <a:latin typeface="Cambria" panose="02040503050406030204" pitchFamily="18" charset="0"/>
                <a:ea typeface="Cambria" panose="02040503050406030204" pitchFamily="18" charset="0"/>
              </a:rPr>
              <a:t>,</a:t>
            </a:r>
            <a:r>
              <a:rPr lang="en-US" dirty="0"/>
              <a:t> </a:t>
            </a:r>
            <a:r>
              <a:rPr lang="en-US" i="1" dirty="0">
                <a:solidFill>
                  <a:srgbClr val="000099"/>
                </a:solidFill>
                <a:latin typeface="Cambria" panose="02040503050406030204" pitchFamily="18" charset="0"/>
                <a:ea typeface="Cambria" panose="02040503050406030204" pitchFamily="18" charset="0"/>
              </a:rPr>
              <a:t>would no longer have any consciousness of sins</a:t>
            </a:r>
            <a:r>
              <a:rPr lang="en-US" dirty="0"/>
              <a:t>”.</a:t>
            </a:r>
          </a:p>
          <a:p>
            <a:r>
              <a:rPr lang="en-US" dirty="0"/>
              <a:t>They would be assured that full and final forgiveness had been accomplished and would be </a:t>
            </a:r>
            <a:r>
              <a:rPr lang="en-US" b="1" i="1" dirty="0"/>
              <a:t>free</a:t>
            </a:r>
            <a:r>
              <a:rPr lang="en-US" dirty="0"/>
              <a:t> from the defiling guilt of sin.</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290-291 </a:t>
            </a:r>
          </a:p>
        </p:txBody>
      </p:sp>
    </p:spTree>
    <p:extLst>
      <p:ext uri="{BB962C8B-B14F-4D97-AF65-F5344CB8AC3E}">
        <p14:creationId xmlns:p14="http://schemas.microsoft.com/office/powerpoint/2010/main" val="4639948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40888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Otherwise, would they not have ceased to be offered, since the worshipers, having once been cleansed, would no longer have any consciousness of sins?</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20803"/>
            <a:ext cx="8704460" cy="4940899"/>
          </a:xfrm>
        </p:spPr>
        <p:txBody>
          <a:bodyPr>
            <a:normAutofit lnSpcReduction="10000"/>
          </a:bodyPr>
          <a:lstStyle/>
          <a:p>
            <a:r>
              <a:rPr lang="en-US" dirty="0"/>
              <a:t>The content of this verse is remarkably similar to Heb 9:14, though there the author speaks </a:t>
            </a:r>
            <a:r>
              <a:rPr lang="en-US" b="1" i="1" dirty="0"/>
              <a:t>positively</a:t>
            </a:r>
            <a:r>
              <a:rPr lang="en-US" dirty="0"/>
              <a:t> of the </a:t>
            </a:r>
            <a:r>
              <a:rPr lang="en-US" b="1" i="1" dirty="0"/>
              <a:t>effectiveness</a:t>
            </a:r>
            <a:r>
              <a:rPr lang="en-US" dirty="0"/>
              <a:t> of </a:t>
            </a:r>
            <a:r>
              <a:rPr lang="en-US" b="1" i="1" dirty="0"/>
              <a:t>Christ’s</a:t>
            </a:r>
            <a:r>
              <a:rPr lang="en-US" dirty="0"/>
              <a:t> sacrifice: “</a:t>
            </a:r>
            <a:r>
              <a:rPr lang="en-US" i="1" dirty="0">
                <a:solidFill>
                  <a:srgbClr val="000099"/>
                </a:solidFill>
                <a:latin typeface="Cambria" panose="02040503050406030204" pitchFamily="18" charset="0"/>
                <a:ea typeface="Cambria" panose="02040503050406030204" pitchFamily="18" charset="0"/>
              </a:rPr>
              <a:t>how much more will the blood of Christ… </a:t>
            </a:r>
            <a:r>
              <a:rPr lang="en-US" b="1" i="1" dirty="0">
                <a:solidFill>
                  <a:srgbClr val="000099"/>
                </a:solidFill>
                <a:latin typeface="Cambria" panose="02040503050406030204" pitchFamily="18" charset="0"/>
                <a:ea typeface="Cambria" panose="02040503050406030204" pitchFamily="18" charset="0"/>
              </a:rPr>
              <a:t>purify</a:t>
            </a:r>
            <a:r>
              <a:rPr lang="en-US" i="1" dirty="0">
                <a:solidFill>
                  <a:srgbClr val="000099"/>
                </a:solidFill>
                <a:latin typeface="Cambria" panose="02040503050406030204" pitchFamily="18" charset="0"/>
                <a:ea typeface="Cambria" panose="02040503050406030204" pitchFamily="18" charset="0"/>
              </a:rPr>
              <a:t> our </a:t>
            </a:r>
            <a:r>
              <a:rPr lang="en-US" b="1" i="1" dirty="0">
                <a:solidFill>
                  <a:srgbClr val="000099"/>
                </a:solidFill>
                <a:latin typeface="Cambria" panose="02040503050406030204" pitchFamily="18" charset="0"/>
                <a:ea typeface="Cambria" panose="02040503050406030204" pitchFamily="18" charset="0"/>
              </a:rPr>
              <a:t>conscience</a:t>
            </a:r>
            <a:r>
              <a:rPr lang="en-US" i="1" dirty="0">
                <a:solidFill>
                  <a:srgbClr val="000099"/>
                </a:solidFill>
                <a:latin typeface="Cambria" panose="02040503050406030204" pitchFamily="18" charset="0"/>
                <a:ea typeface="Cambria" panose="02040503050406030204" pitchFamily="18" charset="0"/>
              </a:rPr>
              <a:t> from dead works to serve the living God</a:t>
            </a:r>
            <a:r>
              <a:rPr lang="en-US" dirty="0"/>
              <a:t>.” – Christ’s blood cleanses (or purifies – the same root word in the Greek) our “</a:t>
            </a:r>
            <a:r>
              <a:rPr lang="en-US" i="1" dirty="0">
                <a:solidFill>
                  <a:srgbClr val="000099"/>
                </a:solidFill>
                <a:latin typeface="Cambria" panose="02040503050406030204" pitchFamily="18" charset="0"/>
                <a:ea typeface="Cambria" panose="02040503050406030204" pitchFamily="18" charset="0"/>
              </a:rPr>
              <a:t>conscience</a:t>
            </a:r>
            <a:r>
              <a:rPr lang="en-US" dirty="0"/>
              <a:t>” so that we can serve God.</a:t>
            </a:r>
          </a:p>
          <a:p>
            <a:r>
              <a:rPr lang="en-US" dirty="0"/>
              <a:t>Old Testament sacrifices, on the other hand, “</a:t>
            </a:r>
            <a:r>
              <a:rPr lang="en-US" b="1" i="1" dirty="0">
                <a:solidFill>
                  <a:srgbClr val="000099"/>
                </a:solidFill>
                <a:latin typeface="Cambria" panose="02040503050406030204" pitchFamily="18" charset="0"/>
                <a:ea typeface="Cambria" panose="02040503050406030204" pitchFamily="18" charset="0"/>
              </a:rPr>
              <a:t>cannot</a:t>
            </a:r>
            <a:r>
              <a:rPr lang="en-US" i="1" dirty="0">
                <a:solidFill>
                  <a:srgbClr val="000099"/>
                </a:solidFill>
                <a:latin typeface="Cambria" panose="02040503050406030204" pitchFamily="18" charset="0"/>
                <a:ea typeface="Cambria" panose="02040503050406030204" pitchFamily="18" charset="0"/>
              </a:rPr>
              <a:t> perfect the conscience of the worshiper</a:t>
            </a:r>
            <a:r>
              <a:rPr lang="en-US" dirty="0"/>
              <a:t>” (Heb 9:9)</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290-291 </a:t>
            </a:r>
          </a:p>
        </p:txBody>
      </p:sp>
    </p:spTree>
    <p:extLst>
      <p:ext uri="{BB962C8B-B14F-4D97-AF65-F5344CB8AC3E}">
        <p14:creationId xmlns:p14="http://schemas.microsoft.com/office/powerpoint/2010/main" val="27377917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8141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in these sacrifices there is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reminder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sins every year.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it is impossible for the blood of bulls and goats to take away sins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56125"/>
            <a:ext cx="8704460" cy="4905578"/>
          </a:xfrm>
        </p:spPr>
        <p:txBody>
          <a:bodyPr>
            <a:normAutofit/>
          </a:bodyPr>
          <a:lstStyle/>
          <a:p>
            <a:r>
              <a:rPr lang="en-US" dirty="0"/>
              <a:t>The law’s sacrificial system, rather than </a:t>
            </a:r>
            <a:r>
              <a:rPr lang="en-US" b="1" i="1" dirty="0"/>
              <a:t>delivering</a:t>
            </a:r>
            <a:r>
              <a:rPr lang="en-US" dirty="0"/>
              <a:t> worshipers from guilt, actually has the effect of </a:t>
            </a:r>
            <a:r>
              <a:rPr lang="en-US" b="1" dirty="0"/>
              <a:t>reminding</a:t>
            </a:r>
            <a:r>
              <a:rPr lang="en-US" dirty="0"/>
              <a:t> them of their sinfulness and, therefore, their constant separation from God </a:t>
            </a:r>
          </a:p>
          <a:p>
            <a:r>
              <a:rPr lang="en-US" dirty="0"/>
              <a:t>Why is this the case under the old covenant? Because the sacrifices of that system –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blood of bulls and goats </a:t>
            </a:r>
            <a:r>
              <a:rPr lang="en-US" dirty="0"/>
              <a:t>” – do not have the </a:t>
            </a:r>
            <a:r>
              <a:rPr lang="en-US" b="1" i="1" dirty="0"/>
              <a:t>ability</a:t>
            </a:r>
            <a:r>
              <a:rPr lang="en-US" dirty="0"/>
              <a:t> to remove sins.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423-424</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840897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8141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in these sacrifices there is a reminder of sins every year.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for the blood of bulls and goats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take away sins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56125"/>
            <a:ext cx="8704460" cy="4905578"/>
          </a:xfrm>
        </p:spPr>
        <p:txBody>
          <a:bodyPr>
            <a:normAutofit/>
          </a:bodyPr>
          <a:lstStyle/>
          <a:p>
            <a:r>
              <a:rPr lang="en-US" dirty="0"/>
              <a:t>Earlier in the letter, the author said that the old testament sacrifices could “</a:t>
            </a:r>
            <a:r>
              <a:rPr lang="en-US" i="1" dirty="0">
                <a:solidFill>
                  <a:srgbClr val="000099"/>
                </a:solidFill>
                <a:latin typeface="Cambria" panose="02040503050406030204" pitchFamily="18" charset="0"/>
                <a:ea typeface="Cambria" panose="02040503050406030204" pitchFamily="18" charset="0"/>
              </a:rPr>
              <a:t>sanctify</a:t>
            </a:r>
            <a:r>
              <a:rPr lang="en-US" dirty="0"/>
              <a:t>” or “</a:t>
            </a:r>
            <a:r>
              <a:rPr lang="en-US" i="1" dirty="0">
                <a:solidFill>
                  <a:srgbClr val="000099"/>
                </a:solidFill>
                <a:latin typeface="Cambria" panose="02040503050406030204" pitchFamily="18" charset="0"/>
                <a:ea typeface="Cambria" panose="02040503050406030204" pitchFamily="18" charset="0"/>
              </a:rPr>
              <a:t>purify</a:t>
            </a:r>
            <a:r>
              <a:rPr lang="en-US" dirty="0"/>
              <a:t>” (Heb 9:13, 23) people, but here, significantly, he uses a word translated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take away </a:t>
            </a:r>
            <a:r>
              <a:rPr lang="en-US" dirty="0"/>
              <a:t>”, a word used with reference to sin in only </a:t>
            </a:r>
            <a:r>
              <a:rPr lang="en-US" b="1" i="1" dirty="0"/>
              <a:t>one</a:t>
            </a:r>
            <a:r>
              <a:rPr lang="en-US" dirty="0"/>
              <a:t> other place in the New Testament:</a:t>
            </a:r>
          </a:p>
          <a:p>
            <a:pPr lvl="1"/>
            <a:r>
              <a:rPr lang="en-US" dirty="0"/>
              <a:t>In Romans 11:26-27 Paul quotes the prophet Isaiah saying, “</a:t>
            </a:r>
            <a:r>
              <a:rPr lang="en-US" i="1" dirty="0">
                <a:solidFill>
                  <a:srgbClr val="000099"/>
                </a:solidFill>
                <a:latin typeface="Cambria" panose="02040503050406030204" pitchFamily="18" charset="0"/>
                <a:ea typeface="Cambria" panose="02040503050406030204" pitchFamily="18" charset="0"/>
              </a:rPr>
              <a:t>The Deliverer will come from Zion, he will banish ungodliness from Jacob;  and this will be my covenant with them when I </a:t>
            </a:r>
            <a:r>
              <a:rPr lang="en-US" b="1" i="1" dirty="0">
                <a:solidFill>
                  <a:srgbClr val="000099"/>
                </a:solidFill>
                <a:latin typeface="Cambria" panose="02040503050406030204" pitchFamily="18" charset="0"/>
                <a:ea typeface="Cambria" panose="02040503050406030204" pitchFamily="18" charset="0"/>
              </a:rPr>
              <a:t>take away</a:t>
            </a:r>
            <a:r>
              <a:rPr lang="en-US" i="1" dirty="0">
                <a:solidFill>
                  <a:srgbClr val="000099"/>
                </a:solidFill>
                <a:latin typeface="Cambria" panose="02040503050406030204" pitchFamily="18" charset="0"/>
                <a:ea typeface="Cambria" panose="02040503050406030204" pitchFamily="18" charset="0"/>
              </a:rPr>
              <a:t> their sins</a:t>
            </a:r>
            <a:r>
              <a:rPr lang="en-US" dirty="0"/>
              <a:t>.”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423-424</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828339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8141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in these sacrifices there is a reminder of sins every year.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for the blood of bulls and goats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take away sins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56125"/>
            <a:ext cx="8704460" cy="4905578"/>
          </a:xfrm>
        </p:spPr>
        <p:txBody>
          <a:bodyPr>
            <a:normAutofit/>
          </a:bodyPr>
          <a:lstStyle/>
          <a:p>
            <a:r>
              <a:rPr lang="en-US" dirty="0"/>
              <a:t>Here, as in the Romans passage, the idea of </a:t>
            </a:r>
            <a:r>
              <a:rPr lang="en-US" b="1" i="1" dirty="0"/>
              <a:t>taking away </a:t>
            </a:r>
            <a:r>
              <a:rPr lang="en-US" dirty="0"/>
              <a:t>sin speaks of the burden sin placed on the worshiper’s conscience being lifted in a decisive, perpetually effective cleansing, which establishes one’s status before God.  </a:t>
            </a:r>
          </a:p>
          <a:p>
            <a:r>
              <a:rPr lang="en-US" dirty="0"/>
              <a:t>This is what the old covenant sacrifices were </a:t>
            </a:r>
            <a:r>
              <a:rPr lang="en-US" b="1" i="1" dirty="0"/>
              <a:t>unable</a:t>
            </a:r>
            <a:r>
              <a:rPr lang="en-US" dirty="0"/>
              <a:t> to do, which is why sin remained a detrimental force that permanently prevented a right relationship between God and his people.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423-424</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208327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60903" y="726026"/>
            <a:ext cx="8739780" cy="6131974"/>
          </a:xfrm>
        </p:spPr>
        <p:txBody>
          <a:bodyPr>
            <a:normAutofit fontScale="85000" lnSpcReduction="20000"/>
          </a:bodyPr>
          <a:lstStyle/>
          <a:p>
            <a:pPr marL="1028700" lvl="1" indent="-571500">
              <a:buFont typeface="+mj-lt"/>
              <a:buAutoNum type="alphaUcPeriod"/>
            </a:pPr>
            <a:r>
              <a:rPr lang="en-US" sz="3800" dirty="0"/>
              <a:t>Jesus’ Sacrifice Is Better Than the Temple Sacrifices </a:t>
            </a:r>
            <a:r>
              <a:rPr lang="en-US" sz="3800" b="1" dirty="0"/>
              <a:t>(9:1-10:18)</a:t>
            </a:r>
          </a:p>
          <a:p>
            <a:pPr marL="1487488" lvl="1" indent="-573088">
              <a:buFont typeface="+mj-lt"/>
              <a:buAutoNum type="arabicPeriod"/>
            </a:pPr>
            <a:r>
              <a:rPr lang="en-US" sz="3500" dirty="0">
                <a:solidFill>
                  <a:schemeClr val="tx1">
                    <a:lumMod val="50000"/>
                    <a:lumOff val="50000"/>
                  </a:schemeClr>
                </a:solidFill>
              </a:rPr>
              <a:t>Ministry Under the Old Covenant. </a:t>
            </a:r>
            <a:r>
              <a:rPr lang="en-US" sz="3500" b="1" dirty="0">
                <a:solidFill>
                  <a:schemeClr val="tx1">
                    <a:lumMod val="50000"/>
                    <a:lumOff val="50000"/>
                  </a:schemeClr>
                </a:solidFill>
              </a:rPr>
              <a:t>(9:1-10)</a:t>
            </a:r>
          </a:p>
          <a:p>
            <a:pPr marL="1487488" lvl="1" indent="-573088">
              <a:buFont typeface="+mj-lt"/>
              <a:buAutoNum type="arabicPeriod"/>
            </a:pPr>
            <a:r>
              <a:rPr lang="en-US" sz="3500" dirty="0">
                <a:solidFill>
                  <a:schemeClr val="tx1">
                    <a:lumMod val="50000"/>
                    <a:lumOff val="50000"/>
                  </a:schemeClr>
                </a:solidFill>
              </a:rPr>
              <a:t>Ministry Under the New Covenant </a:t>
            </a:r>
            <a:r>
              <a:rPr lang="en-US" sz="3500" b="1" dirty="0">
                <a:solidFill>
                  <a:schemeClr val="tx1">
                    <a:lumMod val="50000"/>
                    <a:lumOff val="50000"/>
                  </a:schemeClr>
                </a:solidFill>
              </a:rPr>
              <a:t>(9:11-14)</a:t>
            </a:r>
          </a:p>
          <a:p>
            <a:pPr marL="1487488" lvl="1" indent="-573088">
              <a:buFont typeface="+mj-lt"/>
              <a:buAutoNum type="arabicPeriod"/>
            </a:pPr>
            <a:r>
              <a:rPr lang="en-US" sz="3500" dirty="0"/>
              <a:t>Further Reflections on the New Covenant </a:t>
            </a:r>
            <a:r>
              <a:rPr lang="en-US" sz="3500" b="1" dirty="0"/>
              <a:t>(9:15-10:18)</a:t>
            </a:r>
          </a:p>
          <a:p>
            <a:pPr marL="2001838" lvl="2" indent="-514350">
              <a:buFont typeface="+mj-lt"/>
              <a:buAutoNum type="alphaLcPeriod"/>
            </a:pPr>
            <a:r>
              <a:rPr lang="en-US" sz="3200" dirty="0">
                <a:solidFill>
                  <a:schemeClr val="tx1">
                    <a:lumMod val="50000"/>
                    <a:lumOff val="50000"/>
                  </a:schemeClr>
                </a:solidFill>
              </a:rPr>
              <a:t>The Need for the Death of the Covenant Ratifier </a:t>
            </a:r>
            <a:r>
              <a:rPr lang="en-US" sz="3200" b="1" dirty="0">
                <a:solidFill>
                  <a:schemeClr val="tx1">
                    <a:lumMod val="50000"/>
                    <a:lumOff val="50000"/>
                  </a:schemeClr>
                </a:solidFill>
              </a:rPr>
              <a:t>(9:15–22)</a:t>
            </a:r>
          </a:p>
          <a:p>
            <a:pPr marL="2001838" lvl="2" indent="-514350">
              <a:buFont typeface="+mj-lt"/>
              <a:buAutoNum type="alphaLcPeriod"/>
            </a:pPr>
            <a:r>
              <a:rPr lang="en-US" sz="3200" dirty="0">
                <a:solidFill>
                  <a:schemeClr val="tx1">
                    <a:lumMod val="50000"/>
                    <a:lumOff val="50000"/>
                  </a:schemeClr>
                </a:solidFill>
              </a:rPr>
              <a:t>The Need for the Ultimate to Replace the Type </a:t>
            </a:r>
            <a:r>
              <a:rPr lang="en-US" sz="3200" b="1" dirty="0">
                <a:solidFill>
                  <a:schemeClr val="tx1">
                    <a:lumMod val="50000"/>
                    <a:lumOff val="50000"/>
                  </a:schemeClr>
                </a:solidFill>
              </a:rPr>
              <a:t>(9:23–28)</a:t>
            </a:r>
          </a:p>
          <a:p>
            <a:pPr marL="2001838" lvl="2" indent="-514350">
              <a:buFont typeface="+mj-lt"/>
              <a:buAutoNum type="alphaLcPeriod"/>
            </a:pPr>
            <a:r>
              <a:rPr lang="en-US" sz="3200" dirty="0">
                <a:solidFill>
                  <a:schemeClr val="tx1">
                    <a:lumMod val="50000"/>
                    <a:lumOff val="50000"/>
                  </a:schemeClr>
                </a:solidFill>
              </a:rPr>
              <a:t>The Repetition of the OT Sacrifices Shows Their Inadequacy </a:t>
            </a:r>
            <a:r>
              <a:rPr lang="en-US" sz="3200" b="1" dirty="0">
                <a:solidFill>
                  <a:schemeClr val="tx1">
                    <a:lumMod val="50000"/>
                    <a:lumOff val="50000"/>
                  </a:schemeClr>
                </a:solidFill>
              </a:rPr>
              <a:t>(10:1-4)</a:t>
            </a:r>
          </a:p>
          <a:p>
            <a:pPr marL="2001838" lvl="2" indent="-514350">
              <a:buFont typeface="+mj-lt"/>
              <a:buAutoNum type="alphaLcPeriod"/>
            </a:pPr>
            <a:r>
              <a:rPr lang="en-US" sz="3200" dirty="0"/>
              <a:t>Jesus’ Once-for-All Sacrifice Cancelled the Old System </a:t>
            </a:r>
            <a:r>
              <a:rPr lang="en-US" sz="3200" b="1" dirty="0"/>
              <a:t>(10:5-10)</a:t>
            </a:r>
          </a:p>
          <a:p>
            <a:pPr marL="2001838" lvl="2" indent="-514350">
              <a:buFont typeface="+mj-lt"/>
              <a:buAutoNum type="alphaLcPeriod"/>
            </a:pPr>
            <a:r>
              <a:rPr lang="en-US" sz="3200" dirty="0">
                <a:solidFill>
                  <a:schemeClr val="tx1">
                    <a:lumMod val="50000"/>
                    <a:lumOff val="50000"/>
                  </a:schemeClr>
                </a:solidFill>
              </a:rPr>
              <a:t>Jesus’ Completed Sacrifice </a:t>
            </a:r>
            <a:r>
              <a:rPr lang="en-US" sz="3200" b="1" dirty="0">
                <a:solidFill>
                  <a:schemeClr val="tx1">
                    <a:lumMod val="50000"/>
                    <a:lumOff val="50000"/>
                  </a:schemeClr>
                </a:solidFill>
              </a:rPr>
              <a:t>(10:11-14)</a:t>
            </a:r>
          </a:p>
          <a:p>
            <a:pPr marL="2001838" lvl="2" indent="-514350">
              <a:buFont typeface="+mj-lt"/>
              <a:buAutoNum type="alphaLcPeriod"/>
            </a:pPr>
            <a:r>
              <a:rPr lang="en-US" sz="3200" dirty="0">
                <a:solidFill>
                  <a:schemeClr val="tx1">
                    <a:lumMod val="50000"/>
                    <a:lumOff val="50000"/>
                  </a:schemeClr>
                </a:solidFill>
              </a:rPr>
              <a:t>Final Forgiveness Promised in the New Covenant Realized </a:t>
            </a:r>
            <a:r>
              <a:rPr lang="en-US" sz="3200" b="1" dirty="0">
                <a:solidFill>
                  <a:schemeClr val="tx1">
                    <a:lumMod val="50000"/>
                    <a:lumOff val="50000"/>
                  </a:schemeClr>
                </a:solidFill>
              </a:rPr>
              <a:t>(10:15-18)</a:t>
            </a:r>
          </a:p>
          <a:p>
            <a:pPr marL="1944688" lvl="2" indent="-573088">
              <a:buFont typeface="+mj-lt"/>
              <a:buAutoNum type="alphaLcPeriod"/>
            </a:pPr>
            <a:endParaRPr lang="en-US" sz="3200" dirty="0"/>
          </a:p>
          <a:p>
            <a:pPr marL="1487488" lvl="1" indent="-573088">
              <a:buFont typeface="+mj-lt"/>
              <a:buAutoNum type="arabicPeriod"/>
            </a:pPr>
            <a:endParaRPr lang="en-US" sz="3600" dirty="0"/>
          </a:p>
          <a:p>
            <a:pPr marL="1487488" lvl="1" indent="-573088">
              <a:buFont typeface="+mj-lt"/>
              <a:buAutoNum type="arabicPeriod"/>
            </a:pPr>
            <a:endParaRPr lang="en-US" sz="3600" b="1" dirty="0"/>
          </a:p>
        </p:txBody>
      </p:sp>
    </p:spTree>
    <p:extLst>
      <p:ext uri="{BB962C8B-B14F-4D97-AF65-F5344CB8AC3E}">
        <p14:creationId xmlns:p14="http://schemas.microsoft.com/office/powerpoint/2010/main" val="14289857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95221"/>
          </a:xfrm>
        </p:spPr>
        <p:txBody>
          <a:bodyPr/>
          <a:lstStyle/>
          <a:p>
            <a:r>
              <a:rPr lang="en-US" sz="4400" dirty="0">
                <a:solidFill>
                  <a:srgbClr val="002060"/>
                </a:solidFill>
              </a:rPr>
              <a:t>Jesus’ Once-for-All Sacrifice Cancelled the Old System (10:5-10)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495220"/>
            <a:ext cx="8837891" cy="5321575"/>
          </a:xfrm>
        </p:spPr>
        <p:txBody>
          <a:bodyPr>
            <a:normAutofit fontScale="92500" lnSpcReduction="20000"/>
          </a:bodyPr>
          <a:lstStyle/>
          <a:p>
            <a:pPr marL="0" indent="0">
              <a:buNone/>
            </a:pPr>
            <a:r>
              <a:rPr lang="en-US" sz="3100" baseline="30000" dirty="0">
                <a:latin typeface="Candara" panose="020E0502030303020204" pitchFamily="34" charset="0"/>
                <a:ea typeface="Cambria" panose="02040503050406030204" pitchFamily="18" charset="0"/>
              </a:rPr>
              <a:t>5</a:t>
            </a:r>
            <a:r>
              <a:rPr lang="en-US" i="1" dirty="0">
                <a:solidFill>
                  <a:srgbClr val="000099"/>
                </a:solidFill>
                <a:latin typeface="Cambria" panose="02040503050406030204" pitchFamily="18" charset="0"/>
                <a:ea typeface="Cambria" panose="02040503050406030204" pitchFamily="18" charset="0"/>
              </a:rPr>
              <a:t> Consequently, when Christ came into the world, he said, </a:t>
            </a:r>
          </a:p>
          <a:p>
            <a:pPr marL="457200" lvl="1" indent="0">
              <a:buNone/>
            </a:pPr>
            <a:r>
              <a:rPr lang="en-US" i="1" dirty="0">
                <a:solidFill>
                  <a:srgbClr val="7030A0"/>
                </a:solidFill>
                <a:latin typeface="Cambria" panose="02040503050406030204" pitchFamily="18" charset="0"/>
                <a:ea typeface="Cambria" panose="02040503050406030204" pitchFamily="18" charset="0"/>
              </a:rPr>
              <a:t>“Sacrifices and offerings you have not desired, but a body have you prepared for me; </a:t>
            </a:r>
            <a:r>
              <a:rPr lang="en-US" sz="2700" baseline="30000" dirty="0">
                <a:solidFill>
                  <a:srgbClr val="7030A0"/>
                </a:solidFill>
                <a:latin typeface="Candara" panose="020E0502030303020204" pitchFamily="34" charset="0"/>
                <a:ea typeface="Cambria" panose="02040503050406030204" pitchFamily="18" charset="0"/>
              </a:rPr>
              <a:t>6</a:t>
            </a:r>
            <a:r>
              <a:rPr lang="en-US" i="1" dirty="0">
                <a:solidFill>
                  <a:srgbClr val="7030A0"/>
                </a:solidFill>
                <a:latin typeface="Cambria" panose="02040503050406030204" pitchFamily="18" charset="0"/>
                <a:ea typeface="Cambria" panose="02040503050406030204" pitchFamily="18" charset="0"/>
              </a:rPr>
              <a:t> in burnt offerings and sin offerings you have taken no pleasure. </a:t>
            </a:r>
            <a:r>
              <a:rPr lang="en-US" sz="2700" baseline="30000" dirty="0">
                <a:solidFill>
                  <a:srgbClr val="7030A0"/>
                </a:solidFill>
                <a:latin typeface="Candara" panose="020E0502030303020204" pitchFamily="34" charset="0"/>
                <a:ea typeface="Cambria" panose="02040503050406030204" pitchFamily="18" charset="0"/>
              </a:rPr>
              <a:t>7</a:t>
            </a:r>
            <a:r>
              <a:rPr lang="en-US" i="1" dirty="0">
                <a:solidFill>
                  <a:srgbClr val="7030A0"/>
                </a:solidFill>
                <a:latin typeface="Cambria" panose="02040503050406030204" pitchFamily="18" charset="0"/>
                <a:ea typeface="Cambria" panose="02040503050406030204" pitchFamily="18" charset="0"/>
              </a:rPr>
              <a:t> Then I said, ‘Behold, I have come to do your will, O God, as it is written of me in the scroll of the book.’” [Psalm 40:6-8]</a:t>
            </a:r>
          </a:p>
          <a:p>
            <a:pPr marL="0" indent="0">
              <a:buNone/>
            </a:pPr>
            <a:r>
              <a:rPr lang="en-US" sz="3100" baseline="30000" dirty="0">
                <a:latin typeface="Candara" panose="020E0502030303020204" pitchFamily="34" charset="0"/>
                <a:ea typeface="Cambria" panose="02040503050406030204" pitchFamily="18" charset="0"/>
              </a:rPr>
              <a:t>8</a:t>
            </a:r>
            <a:r>
              <a:rPr lang="en-US" i="1" dirty="0">
                <a:solidFill>
                  <a:srgbClr val="000099"/>
                </a:solidFill>
                <a:latin typeface="Cambria" panose="02040503050406030204" pitchFamily="18" charset="0"/>
                <a:ea typeface="Cambria" panose="02040503050406030204" pitchFamily="18" charset="0"/>
              </a:rPr>
              <a:t> When he said above, "You have neither desired nor taken pleasure in sacrifices and offerings and burnt offerings and sin offerings" (these are offered according to the law), </a:t>
            </a:r>
            <a:r>
              <a:rPr lang="en-US" sz="3100" baseline="30000" dirty="0">
                <a:latin typeface="Candara" panose="020E0502030303020204" pitchFamily="34" charset="0"/>
                <a:ea typeface="Cambria" panose="02040503050406030204" pitchFamily="18" charset="0"/>
              </a:rPr>
              <a:t>9</a:t>
            </a:r>
            <a:r>
              <a:rPr lang="en-US" i="1" dirty="0">
                <a:solidFill>
                  <a:srgbClr val="000099"/>
                </a:solidFill>
                <a:latin typeface="Cambria" panose="02040503050406030204" pitchFamily="18" charset="0"/>
                <a:ea typeface="Cambria" panose="02040503050406030204" pitchFamily="18" charset="0"/>
              </a:rPr>
              <a:t> then he added, “Behold, I have come to do your will.” He does away with the first in order to establish the second. </a:t>
            </a:r>
            <a:r>
              <a:rPr lang="en-US" sz="3100" baseline="30000" dirty="0">
                <a:latin typeface="Candara" panose="020E0502030303020204" pitchFamily="34" charset="0"/>
                <a:ea typeface="Cambria" panose="02040503050406030204" pitchFamily="18" charset="0"/>
              </a:rPr>
              <a:t>10</a:t>
            </a:r>
            <a:r>
              <a:rPr lang="en-US" i="1" dirty="0">
                <a:solidFill>
                  <a:srgbClr val="000099"/>
                </a:solidFill>
                <a:latin typeface="Cambria" panose="02040503050406030204" pitchFamily="18" charset="0"/>
                <a:ea typeface="Cambria" panose="02040503050406030204" pitchFamily="18" charset="0"/>
              </a:rPr>
              <a:t> And by that will we have been sanctified through the offering of the body of Jesus Christ once for all. </a:t>
            </a:r>
          </a:p>
        </p:txBody>
      </p:sp>
    </p:spTree>
    <p:extLst>
      <p:ext uri="{BB962C8B-B14F-4D97-AF65-F5344CB8AC3E}">
        <p14:creationId xmlns:p14="http://schemas.microsoft.com/office/powerpoint/2010/main" val="18472511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4645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Consequently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Christ came into the world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said, </a:t>
            </a:r>
            <a:b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b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“Sacrifices and offerings you have not desired, but a body have you prepared for me;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in burnt offerings and sin offerings you have taken no pleasure.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Then I said, 'Behold, I have come to do your will, O God, as it is written of me in the scroll of the book.’” [Psalm 40:6-8]</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578373"/>
            <a:ext cx="8704460" cy="3983329"/>
          </a:xfrm>
        </p:spPr>
        <p:txBody>
          <a:bodyPr>
            <a:normAutofit lnSpcReduction="10000"/>
          </a:bodyPr>
          <a:lstStyle/>
          <a:p>
            <a:r>
              <a:rPr lang="en-US" dirty="0"/>
              <a:t>The word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consequently</a:t>
            </a:r>
            <a:r>
              <a:rPr lang="en-US" dirty="0"/>
              <a:t>” shows the connection of thought between what has come before and what now follows, the inability of the law’s sacrificial system being set in stark contrast to the ministry of Christ. </a:t>
            </a:r>
          </a:p>
          <a:p>
            <a:r>
              <a:rPr lang="en-US" dirty="0"/>
              <a:t>Here, as elsewhere in the New Testament, the author uses the phrase “</a:t>
            </a:r>
            <a:r>
              <a:rPr lang="en-US" i="1" dirty="0">
                <a:solidFill>
                  <a:srgbClr val="000099"/>
                </a:solidFill>
                <a:latin typeface="Cambria" panose="02040503050406030204" pitchFamily="18" charset="0"/>
                <a:ea typeface="Cambria" panose="02040503050406030204" pitchFamily="18" charset="0"/>
              </a:rPr>
              <a:t>Christ</a:t>
            </a:r>
            <a:r>
              <a:rPr lang="en-US" dirty="0"/>
              <a:t> </a:t>
            </a:r>
            <a:r>
              <a:rPr lang="en-US" i="1" dirty="0">
                <a:solidFill>
                  <a:srgbClr val="000099"/>
                </a:solidFill>
                <a:latin typeface="Cambria" panose="02040503050406030204" pitchFamily="18" charset="0"/>
                <a:ea typeface="Cambria" panose="02040503050406030204" pitchFamily="18" charset="0"/>
              </a:rPr>
              <a:t>came into the world</a:t>
            </a:r>
            <a:r>
              <a:rPr lang="en-US" dirty="0"/>
              <a:t>” to refer to the Incarnation (e.g., John 1:9; 6:14; 11:27).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424-425</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17455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4645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Consequently, when Christ came into the world, he said, </a:t>
            </a:r>
            <a:b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b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“Sacrifices and offerings you have not desired, but a body have you prepared for me;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in burnt offerings and sin offerings you have taken no pleasure.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Then I said, 'Behold, I have come to do your will, O God, as it is written of me in the scroll of the book.’” [Psalm 40:6-8]</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578373"/>
            <a:ext cx="8704460" cy="3983329"/>
          </a:xfrm>
        </p:spPr>
        <p:txBody>
          <a:bodyPr>
            <a:normAutofit lnSpcReduction="10000"/>
          </a:bodyPr>
          <a:lstStyle/>
          <a:p>
            <a:r>
              <a:rPr lang="en-US" dirty="0"/>
              <a:t>The author cites Psalm 40:6-8 from the Septuagint (the Greek translation of the Old Testament), as is his practice. </a:t>
            </a:r>
          </a:p>
          <a:p>
            <a:r>
              <a:rPr lang="en-US" dirty="0"/>
              <a:t>This text has two primary components in which the author shows special interest: </a:t>
            </a:r>
          </a:p>
          <a:p>
            <a:pPr lvl="1"/>
            <a:r>
              <a:rPr lang="en-US" dirty="0"/>
              <a:t>God’s dissatisfaction with the old covenant sacrificial offerings </a:t>
            </a:r>
          </a:p>
          <a:p>
            <a:pPr lvl="1"/>
            <a:r>
              <a:rPr lang="en-US" dirty="0"/>
              <a:t>The willing obedience of the speaker, whom our author understands to be Christ.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424-425</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47082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39724170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4645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Consequently, when Christ came into the world, he said, </a:t>
            </a:r>
            <a:b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b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“Sacrifices and offerings you have not desired, but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 body have you prepared for me</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in burnt offerings and sin offerings you have taken no pleasure.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Then I said, 'Behold, I have come to do your will, O God, as it is written of me in the scroll of the book.’” [Psalm 40:6-8]</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578373"/>
            <a:ext cx="8704460" cy="3983329"/>
          </a:xfrm>
        </p:spPr>
        <p:txBody>
          <a:bodyPr>
            <a:normAutofit/>
          </a:bodyPr>
          <a:lstStyle/>
          <a:p>
            <a:r>
              <a:rPr lang="en-US" sz="3000" dirty="0"/>
              <a:t>English readers who compare Psalm 40:6 to its citation in Hebrews 10:5 will notice a </a:t>
            </a:r>
            <a:r>
              <a:rPr lang="en-US" sz="3000" b="1" i="1" dirty="0"/>
              <a:t>significant</a:t>
            </a:r>
            <a:r>
              <a:rPr lang="en-US" sz="3000" dirty="0"/>
              <a:t> difference in the wording of one particular phrase: </a:t>
            </a:r>
          </a:p>
          <a:p>
            <a:pPr lvl="1"/>
            <a:r>
              <a:rPr lang="en-US" dirty="0"/>
              <a:t>The author of Hebrews, following the wording reflected in Psalm 40:6 of the </a:t>
            </a:r>
            <a:r>
              <a:rPr lang="en-US" b="1" i="1" dirty="0"/>
              <a:t>Septuagint</a:t>
            </a:r>
            <a:r>
              <a:rPr lang="en-US" dirty="0"/>
              <a:t>, writes, “</a:t>
            </a:r>
            <a:r>
              <a:rPr lang="en-US" i="1" dirty="0">
                <a:solidFill>
                  <a:srgbClr val="7030A0"/>
                </a:solidFill>
                <a:latin typeface="Cambria" panose="02040503050406030204" pitchFamily="18" charset="0"/>
                <a:ea typeface="Cambria" panose="02040503050406030204" pitchFamily="18" charset="0"/>
              </a:rPr>
              <a:t>a body have you prepared for me</a:t>
            </a:r>
            <a:r>
              <a:rPr lang="en-US" dirty="0"/>
              <a:t>.” </a:t>
            </a:r>
          </a:p>
          <a:p>
            <a:pPr lvl="1"/>
            <a:r>
              <a:rPr lang="en-US" dirty="0"/>
              <a:t>But the </a:t>
            </a:r>
            <a:r>
              <a:rPr lang="en-US" b="1" i="1" dirty="0"/>
              <a:t>Hebrew</a:t>
            </a:r>
            <a:r>
              <a:rPr lang="en-US" dirty="0"/>
              <a:t> of Psalm 40:6 translates something like this: “</a:t>
            </a:r>
            <a:r>
              <a:rPr lang="en-US" i="1" dirty="0">
                <a:solidFill>
                  <a:srgbClr val="7030A0"/>
                </a:solidFill>
                <a:latin typeface="Cambria" panose="02040503050406030204" pitchFamily="18" charset="0"/>
                <a:ea typeface="Cambria" panose="02040503050406030204" pitchFamily="18" charset="0"/>
              </a:rPr>
              <a:t>You have given me an open ear</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228-230)</a:t>
            </a:r>
          </a:p>
        </p:txBody>
      </p:sp>
    </p:spTree>
    <p:extLst>
      <p:ext uri="{BB962C8B-B14F-4D97-AF65-F5344CB8AC3E}">
        <p14:creationId xmlns:p14="http://schemas.microsoft.com/office/powerpoint/2010/main" val="33854143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4645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Consequently, when Christ came into the world, he said, </a:t>
            </a:r>
            <a:b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b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“Sacrifices and offerings you have not desired, but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 body have you prepared for me</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in burnt offerings and sin offerings you have taken no pleasure.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Then I said, 'Behold, I have come to do your will, O God, as it is written of me in the scroll of the book.’” [Psalm 40:6-8]</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578373"/>
            <a:ext cx="8704460" cy="3983329"/>
          </a:xfrm>
        </p:spPr>
        <p:txBody>
          <a:bodyPr>
            <a:normAutofit/>
          </a:bodyPr>
          <a:lstStyle/>
          <a:p>
            <a:r>
              <a:rPr lang="en-US" dirty="0"/>
              <a:t>So, how did the Septuagint get: </a:t>
            </a:r>
          </a:p>
          <a:p>
            <a:pPr lvl="1"/>
            <a:r>
              <a:rPr lang="en-US" dirty="0"/>
              <a:t>From (the Hebrew): “</a:t>
            </a:r>
            <a:r>
              <a:rPr lang="en-US" i="1" dirty="0">
                <a:solidFill>
                  <a:srgbClr val="7030A0"/>
                </a:solidFill>
                <a:latin typeface="Cambria" panose="02040503050406030204" pitchFamily="18" charset="0"/>
                <a:ea typeface="Cambria" panose="02040503050406030204" pitchFamily="18" charset="0"/>
              </a:rPr>
              <a:t>you have given me an open ear</a:t>
            </a:r>
            <a:r>
              <a:rPr lang="en-US" dirty="0"/>
              <a:t>” </a:t>
            </a:r>
          </a:p>
          <a:p>
            <a:pPr lvl="1"/>
            <a:r>
              <a:rPr lang="en-US" dirty="0"/>
              <a:t>To: “</a:t>
            </a:r>
            <a:r>
              <a:rPr kumimoji="0" lang="en-US"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 body have you prepared for me</a:t>
            </a:r>
            <a:r>
              <a:rPr lang="en-US" dirty="0"/>
              <a:t>.” </a:t>
            </a:r>
          </a:p>
          <a:p>
            <a:r>
              <a:rPr lang="en-US" dirty="0"/>
              <a:t>Somebody made this change when translating the Greek Septuagint from the original Hebrew. Why? </a:t>
            </a:r>
          </a:p>
          <a:p>
            <a:r>
              <a:rPr lang="en-US" dirty="0"/>
              <a:t>There’s not enough evidence to be totally sure, but DA Carson has made what I believe to be a very plausible suggestion as to what happened.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2009 Sermon on Psalm 40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69221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4645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Consequently, when Christ came into the world, he said, </a:t>
            </a:r>
            <a:b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b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“Sacrifices and offerings you have not desired, but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 body have you prepared for me</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in burnt offerings and sin offerings you have taken no pleasure.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Then I said, 'Behold, I have come to do your will, O God, as it is written of me in the scroll of the book.’” [Psalm 40:6-8]</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578373"/>
            <a:ext cx="8704460" cy="3983329"/>
          </a:xfrm>
        </p:spPr>
        <p:txBody>
          <a:bodyPr>
            <a:normAutofit fontScale="85000" lnSpcReduction="20000"/>
          </a:bodyPr>
          <a:lstStyle/>
          <a:p>
            <a:r>
              <a:rPr lang="en-US" dirty="0"/>
              <a:t>Anybody who is fluent in two or more languages knows that there are certain kinds of things that just don’t translate well from one language to another. </a:t>
            </a:r>
          </a:p>
          <a:p>
            <a:r>
              <a:rPr lang="en-US" dirty="0"/>
              <a:t>For example, In English we say, “I’ve got a frog in my throat.”</a:t>
            </a:r>
          </a:p>
          <a:p>
            <a:r>
              <a:rPr lang="en-US" dirty="0"/>
              <a:t>Someone who speaks French would find this to be a very odd expression. </a:t>
            </a:r>
          </a:p>
          <a:p>
            <a:r>
              <a:rPr lang="en-US" dirty="0"/>
              <a:t>Do you know what the French say? They say, “I have a cat in the throat.” </a:t>
            </a:r>
          </a:p>
          <a:p>
            <a:r>
              <a:rPr lang="en-US" dirty="0"/>
              <a:t>You might think it’s a bit odd to have a cat in your throat. They think it’s a bit odd to have a frog in your throat!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2009 Sermon on Psalm 40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30188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4645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Consequently, when Christ came into the world, he said, </a:t>
            </a:r>
            <a:b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b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“Sacrifices and offerings you have not desired, but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 body have you prepared for me</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in burnt offerings and sin offerings you have taken no pleasure.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Then I said, 'Behold, I have come to do your will, O God, as it is written of me in the scroll of the book.’” [Psalm 40:6-8]</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578373"/>
            <a:ext cx="8704460" cy="3983329"/>
          </a:xfrm>
        </p:spPr>
        <p:txBody>
          <a:bodyPr>
            <a:normAutofit fontScale="92500" lnSpcReduction="20000"/>
          </a:bodyPr>
          <a:lstStyle/>
          <a:p>
            <a:r>
              <a:rPr lang="en-US" dirty="0"/>
              <a:t>Now suppose you’re translating something from English into French and the expression in English includes, “I’ve got a frog in my throat.” How do you translate it into French? </a:t>
            </a:r>
          </a:p>
          <a:p>
            <a:r>
              <a:rPr lang="en-US" dirty="0"/>
              <a:t>Probably you change it to cat if it’s just a free idiom. But suppose there’s something deeply theological connected with the word frog? Then you’ve got a really difficult choice to make in your translation.</a:t>
            </a:r>
          </a:p>
          <a:p>
            <a:r>
              <a:rPr lang="en-US" dirty="0"/>
              <a:t>Translation work often involves making these kinds of choices.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2009 Sermon on Psalm 40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67707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4645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Consequently, when Christ came into the world, he said, </a:t>
            </a:r>
            <a:b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b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“Sacrifices and offerings you have not desired, but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 body have you prepared for me</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in burnt offerings and sin offerings you have taken no pleasure.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Then I said, 'Behold, I have come to do your will, O God, as it is written of me in the scroll of the book.’” [Psalm 40:6-8]</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578373"/>
            <a:ext cx="8704460" cy="3983329"/>
          </a:xfrm>
        </p:spPr>
        <p:txBody>
          <a:bodyPr>
            <a:normAutofit fontScale="92500" lnSpcReduction="10000"/>
          </a:bodyPr>
          <a:lstStyle/>
          <a:p>
            <a:r>
              <a:rPr lang="en-US" dirty="0"/>
              <a:t>Carson’s suggestion is that when the Septuagint translator came to this line, “</a:t>
            </a:r>
            <a:r>
              <a:rPr lang="en-US" i="1" dirty="0">
                <a:solidFill>
                  <a:srgbClr val="7030A0"/>
                </a:solidFill>
                <a:latin typeface="Cambria" panose="02040503050406030204" pitchFamily="18" charset="0"/>
                <a:ea typeface="Cambria" panose="02040503050406030204" pitchFamily="18" charset="0"/>
              </a:rPr>
              <a:t>you have given me an open ear</a:t>
            </a:r>
            <a:r>
              <a:rPr lang="en-US" dirty="0"/>
              <a:t>” (so that I might hear what you have said and obey you), the translator thought, “If I put that in literally, nobody’s going to understand it. That is just so out of keeping with how we would say it in Greek.” </a:t>
            </a:r>
          </a:p>
          <a:p>
            <a:r>
              <a:rPr lang="en-US" dirty="0"/>
              <a:t>So he put down a </a:t>
            </a:r>
            <a:r>
              <a:rPr lang="en-US" b="1" i="1" dirty="0"/>
              <a:t>paraphrase</a:t>
            </a:r>
            <a:r>
              <a:rPr lang="en-US" dirty="0"/>
              <a:t>: “I’m yours. My body is yours. You prepared a body for me so that I might give myself up in service to you,” which essentially is what the original Hebrew is saying.</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2009 Sermon on Psalm 40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60687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699292"/>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When he said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above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“You have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neither desired nor taken pleasure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sacrifices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offerings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burnt offerings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 offerings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(these are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offered according to the law</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85631"/>
            <a:ext cx="8704460" cy="4776071"/>
          </a:xfrm>
        </p:spPr>
        <p:txBody>
          <a:bodyPr>
            <a:normAutofit/>
          </a:bodyPr>
          <a:lstStyle/>
          <a:p>
            <a:r>
              <a:rPr lang="en-US" dirty="0"/>
              <a:t>The author now provides an explanation of the verse that he cited from Psalm 40, drawing the reader’s attention to what was written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above</a:t>
            </a:r>
            <a:r>
              <a:rPr lang="en-US" dirty="0"/>
              <a:t>” (which he cited in Heb 10:5-6).</a:t>
            </a:r>
          </a:p>
          <a:p>
            <a:r>
              <a:rPr lang="en-US" dirty="0"/>
              <a:t>God had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neither desired nor taken pleasure</a:t>
            </a:r>
            <a:r>
              <a:rPr lang="en-US" dirty="0"/>
              <a:t>” in the Levitical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sacrifices</a:t>
            </a:r>
            <a:r>
              <a:rPr lang="en-US" dirty="0"/>
              <a:t>”, which included the whole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burnt offerings</a:t>
            </a:r>
            <a:r>
              <a:rPr lang="en-US" dirty="0"/>
              <a:t>” and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 offerings.</a:t>
            </a:r>
            <a:r>
              <a:rPr lang="en-US" dirty="0"/>
              <a:t>”</a:t>
            </a:r>
          </a:p>
          <a:p>
            <a:r>
              <a:rPr lang="en-US" dirty="0"/>
              <a:t>The author then offers his comment on such sacrifices: they were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offered according to the law.</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36523651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0699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When he said above, “You have neither desired nor taken pleasure in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sacrifices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offerings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burnt offerings and sin offerings” (these are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offered according to the law</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85631"/>
            <a:ext cx="8704460" cy="4776071"/>
          </a:xfrm>
        </p:spPr>
        <p:txBody>
          <a:bodyPr>
            <a:normAutofit fontScale="92500" lnSpcReduction="10000"/>
          </a:bodyPr>
          <a:lstStyle/>
          <a:p>
            <a:r>
              <a:rPr lang="en-US" dirty="0"/>
              <a:t>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sacrifices and offerings </a:t>
            </a:r>
            <a:r>
              <a:rPr lang="en-US" dirty="0"/>
              <a:t>” in which God did not delight stemmed from the old covenant.</a:t>
            </a:r>
          </a:p>
          <a:p>
            <a:r>
              <a:rPr lang="en-US" dirty="0"/>
              <a:t>God’s not delighting in them doesn’t mean the sacrifices during the old covenant era were contrary to God’s will.</a:t>
            </a:r>
          </a:p>
          <a:p>
            <a:r>
              <a:rPr lang="en-US" dirty="0"/>
              <a:t>The point is that such sacrifices are </a:t>
            </a:r>
            <a:r>
              <a:rPr lang="en-US" b="1" i="1" dirty="0"/>
              <a:t>provisional</a:t>
            </a:r>
            <a:r>
              <a:rPr lang="en-US" dirty="0"/>
              <a:t> instead of </a:t>
            </a:r>
            <a:r>
              <a:rPr lang="en-US" b="1" i="1" dirty="0"/>
              <a:t>permanent</a:t>
            </a:r>
            <a:r>
              <a:rPr lang="en-US" dirty="0"/>
              <a:t>.</a:t>
            </a:r>
          </a:p>
          <a:p>
            <a:r>
              <a:rPr lang="en-US" dirty="0"/>
              <a:t>They did not </a:t>
            </a:r>
            <a:r>
              <a:rPr lang="en-US" b="1" i="1" dirty="0"/>
              <a:t>truly</a:t>
            </a:r>
            <a:r>
              <a:rPr lang="en-US" dirty="0"/>
              <a:t> and </a:t>
            </a:r>
            <a:r>
              <a:rPr lang="en-US" b="1" i="1" dirty="0"/>
              <a:t>finally</a:t>
            </a:r>
            <a:r>
              <a:rPr lang="en-US" dirty="0"/>
              <a:t> atone for sin, demonstrating the </a:t>
            </a:r>
            <a:r>
              <a:rPr lang="en-US" b="1" i="1" dirty="0"/>
              <a:t>inadequacy</a:t>
            </a:r>
            <a:r>
              <a:rPr lang="en-US" dirty="0"/>
              <a:t> of the old covenant.</a:t>
            </a:r>
          </a:p>
          <a:p>
            <a:r>
              <a:rPr lang="en-US" dirty="0"/>
              <a:t>A greater sacrifice must be coming since God did not delight in what was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offered according to the law</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29783777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7326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added, "Behold, I have come to do your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does away with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order to establish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second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10623"/>
            <a:ext cx="8704460" cy="5451079"/>
          </a:xfrm>
        </p:spPr>
        <p:txBody>
          <a:bodyPr>
            <a:normAutofit fontScale="85000" lnSpcReduction="20000"/>
          </a:bodyPr>
          <a:lstStyle/>
          <a:p>
            <a:r>
              <a:rPr lang="en-US" dirty="0"/>
              <a:t>Hebrews pays close attention to the wording of the text, particularly to the </a:t>
            </a:r>
            <a:r>
              <a:rPr lang="en-US" b="1" i="1" dirty="0"/>
              <a:t>sequence</a:t>
            </a:r>
            <a:r>
              <a:rPr lang="en-US" dirty="0"/>
              <a:t> implied by the test.</a:t>
            </a:r>
          </a:p>
          <a:p>
            <a:r>
              <a:rPr lang="en-US" dirty="0"/>
              <a:t>The author sees a setting aside of the animal sacrifices that are replaced by (or perhaps better “fulfilled by”) the sacrifice of Jesus Christ.</a:t>
            </a:r>
          </a:p>
          <a:p>
            <a:r>
              <a:rPr lang="en-US" dirty="0"/>
              <a:t>The word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then</a:t>
            </a:r>
            <a:r>
              <a:rPr lang="en-US" dirty="0"/>
              <a:t>” is important, showing that God’s “</a:t>
            </a:r>
            <a:r>
              <a:rPr lang="en-US" i="1" dirty="0">
                <a:solidFill>
                  <a:srgbClr val="000099"/>
                </a:solidFill>
                <a:latin typeface="Cambria" panose="02040503050406030204" pitchFamily="18" charset="0"/>
                <a:ea typeface="Cambria" panose="02040503050406030204" pitchFamily="18" charset="0"/>
              </a:rPr>
              <a:t>will</a:t>
            </a:r>
            <a:r>
              <a:rPr lang="en-US" dirty="0"/>
              <a:t>” for Jesus was the offering of his body, the giving up of his life.</a:t>
            </a:r>
          </a:p>
          <a:p>
            <a:r>
              <a:rPr lang="en-US" dirty="0"/>
              <a:t>The author discerns a </a:t>
            </a:r>
            <a:r>
              <a:rPr lang="en-US" b="1" i="1" dirty="0"/>
              <a:t>sequence</a:t>
            </a:r>
            <a:r>
              <a:rPr lang="en-US" dirty="0"/>
              <a:t> in the text of Psalm 40: the “</a:t>
            </a:r>
            <a:r>
              <a:rPr lang="en-US" i="1" dirty="0">
                <a:solidFill>
                  <a:srgbClr val="000099"/>
                </a:solidFill>
                <a:latin typeface="Cambria" panose="02040503050406030204" pitchFamily="18" charset="0"/>
                <a:ea typeface="Cambria" panose="02040503050406030204" pitchFamily="18" charset="0"/>
              </a:rPr>
              <a:t>first</a:t>
            </a:r>
            <a:r>
              <a:rPr lang="en-US" dirty="0"/>
              <a:t>” is taken away, i.e., the sacrifices and offerings mandated in the law.</a:t>
            </a:r>
          </a:p>
          <a:p>
            <a:r>
              <a:rPr lang="en-US" dirty="0"/>
              <a:t>The “</a:t>
            </a:r>
            <a:r>
              <a:rPr lang="en-US" i="1" dirty="0">
                <a:solidFill>
                  <a:srgbClr val="000099"/>
                </a:solidFill>
                <a:latin typeface="Cambria" panose="02040503050406030204" pitchFamily="18" charset="0"/>
                <a:ea typeface="Cambria" panose="02040503050406030204" pitchFamily="18" charset="0"/>
              </a:rPr>
              <a:t>first covenant</a:t>
            </a:r>
            <a:r>
              <a:rPr lang="en-US" dirty="0"/>
              <a:t>” (8:7,13; 9:1,15,18) and the “first tabernacle” (9:8) and the “</a:t>
            </a:r>
            <a:r>
              <a:rPr lang="en-US" i="1" dirty="0">
                <a:solidFill>
                  <a:srgbClr val="000099"/>
                </a:solidFill>
                <a:latin typeface="Cambria" panose="02040503050406030204" pitchFamily="18" charset="0"/>
                <a:ea typeface="Cambria" panose="02040503050406030204" pitchFamily="18" charset="0"/>
              </a:rPr>
              <a:t>first</a:t>
            </a:r>
            <a:r>
              <a:rPr lang="en-US" dirty="0"/>
              <a:t>” sacrifices have </a:t>
            </a:r>
            <a:r>
              <a:rPr lang="en-US" b="1" i="1" dirty="0"/>
              <a:t>given way </a:t>
            </a:r>
            <a:r>
              <a:rPr lang="en-US" dirty="0"/>
              <a:t>to the “</a:t>
            </a:r>
            <a:r>
              <a:rPr lang="en-US" i="1" dirty="0">
                <a:solidFill>
                  <a:srgbClr val="000099"/>
                </a:solidFill>
                <a:latin typeface="Cambria" panose="02040503050406030204" pitchFamily="18" charset="0"/>
                <a:ea typeface="Cambria" panose="02040503050406030204" pitchFamily="18" charset="0"/>
              </a:rPr>
              <a:t>second</a:t>
            </a:r>
            <a:r>
              <a:rPr lang="en-US" dirty="0"/>
              <a:t>” covenant (8:7), the heavenly tabernacle, and the final and definitive sacrifice.</a:t>
            </a:r>
          </a:p>
          <a:p>
            <a:r>
              <a:rPr lang="en-US" dirty="0"/>
              <a:t>That which is second and later is “better” and superior.</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46769123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7326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then he added, "Behold, I have come to do your will." He does away with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order to establish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second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10623"/>
            <a:ext cx="8704460" cy="5451079"/>
          </a:xfrm>
        </p:spPr>
        <p:txBody>
          <a:bodyPr>
            <a:normAutofit/>
          </a:bodyPr>
          <a:lstStyle/>
          <a:p>
            <a:r>
              <a:rPr lang="en-US" dirty="0"/>
              <a:t>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first</a:t>
            </a:r>
            <a:r>
              <a:rPr lang="en-US" dirty="0"/>
              <a:t>” </a:t>
            </a:r>
            <a:r>
              <a:rPr lang="en-US" b="1" i="1" dirty="0"/>
              <a:t>anticipates</a:t>
            </a:r>
            <a:r>
              <a:rPr lang="en-US" dirty="0"/>
              <a:t> and </a:t>
            </a:r>
            <a:r>
              <a:rPr lang="en-US" b="1" i="1" dirty="0"/>
              <a:t>points</a:t>
            </a:r>
            <a:r>
              <a:rPr lang="en-US" dirty="0"/>
              <a:t> to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second</a:t>
            </a:r>
            <a:r>
              <a:rPr lang="en-US" dirty="0"/>
              <a:t>”, but once the second has come, believers should not revert to the first.</a:t>
            </a:r>
          </a:p>
          <a:p>
            <a:r>
              <a:rPr lang="en-US" dirty="0"/>
              <a:t>Now that the Servant of the Lord has given himself as an offering for the people, there is no going back.</a:t>
            </a:r>
          </a:p>
          <a:p>
            <a:r>
              <a:rPr lang="en-US" dirty="0"/>
              <a:t>OT sacrifices will never be reinstituted now that the great and final forgiveness has come in Jesus Christ.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91679759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7326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by that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 have been sanctified through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offering</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body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Jesus Christ once for all.</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10623"/>
            <a:ext cx="8704460" cy="5451079"/>
          </a:xfrm>
        </p:spPr>
        <p:txBody>
          <a:bodyPr>
            <a:normAutofit fontScale="92500" lnSpcReduction="20000"/>
          </a:bodyPr>
          <a:lstStyle/>
          <a:p>
            <a:r>
              <a:rPr lang="en-US" dirty="0"/>
              <a:t>The superiority of the second and final sacrifice is explained further. </a:t>
            </a:r>
          </a:p>
          <a:p>
            <a:r>
              <a:rPr lang="en-US" dirty="0"/>
              <a:t>Jesus did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lang="en-US" dirty="0"/>
              <a:t>” of God by the giving of his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body</a:t>
            </a:r>
            <a:r>
              <a:rPr lang="en-US" dirty="0"/>
              <a:t>” over to death as an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offering</a:t>
            </a:r>
            <a:r>
              <a:rPr lang="en-US" dirty="0"/>
              <a:t>” to God.</a:t>
            </a:r>
          </a:p>
          <a:p>
            <a:r>
              <a:rPr lang="en-US" dirty="0"/>
              <a:t>God’s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lang="en-US" dirty="0"/>
              <a:t>” was that Jesus himself would be the final and effective sacrifice.</a:t>
            </a:r>
          </a:p>
          <a:p>
            <a:r>
              <a:rPr lang="en-US" dirty="0"/>
              <a:t>His sacrifice is the second, the better, the new sacrifice which inaugurates the new covenant.</a:t>
            </a:r>
          </a:p>
          <a:p>
            <a:r>
              <a:rPr lang="en-US" dirty="0"/>
              <a:t>His sacrifice was effective and definitive, for he was sinless, without spot or blemish.</a:t>
            </a:r>
          </a:p>
          <a:p>
            <a:r>
              <a:rPr lang="en-US" dirty="0"/>
              <a:t>And, as noted earlier in this letter, Christ was a </a:t>
            </a:r>
            <a:r>
              <a:rPr lang="en-US" b="1" i="1" dirty="0"/>
              <a:t>willing</a:t>
            </a:r>
            <a:r>
              <a:rPr lang="en-US" dirty="0"/>
              <a:t> victim, in </a:t>
            </a:r>
            <a:r>
              <a:rPr lang="en-US" b="1" i="1" dirty="0"/>
              <a:t>contrast</a:t>
            </a:r>
            <a:r>
              <a:rPr lang="en-US" dirty="0"/>
              <a:t> to the animals who were </a:t>
            </a:r>
            <a:r>
              <a:rPr lang="en-US" b="1" i="1" dirty="0"/>
              <a:t>forced</a:t>
            </a:r>
            <a:r>
              <a:rPr lang="en-US" dirty="0"/>
              <a:t> to give up their lives and who had no idea why they were being slain.</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111278235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Was Appointed By God to Be Our Compassionate But Sinless High Priest (4:14–5:10)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solidFill>
                  <a:schemeClr val="tx1">
                    <a:lumMod val="50000"/>
                    <a:lumOff val="50000"/>
                  </a:schemeClr>
                </a:solidFill>
              </a:rPr>
              <a:t>Jesus Is the Mediator of a </a:t>
            </a:r>
            <a:r>
              <a:rPr lang="en-US" b="1" i="1" dirty="0">
                <a:solidFill>
                  <a:schemeClr val="tx1">
                    <a:lumMod val="50000"/>
                    <a:lumOff val="50000"/>
                  </a:schemeClr>
                </a:solidFill>
              </a:rPr>
              <a:t>New</a:t>
            </a:r>
            <a:r>
              <a:rPr lang="en-US" dirty="0">
                <a:solidFill>
                  <a:schemeClr val="tx1">
                    <a:lumMod val="50000"/>
                    <a:lumOff val="50000"/>
                  </a:schemeClr>
                </a:solidFill>
              </a:rPr>
              <a:t> Covenant That Is </a:t>
            </a:r>
            <a:r>
              <a:rPr lang="en-US" b="1" i="1" dirty="0">
                <a:solidFill>
                  <a:schemeClr val="tx1">
                    <a:lumMod val="50000"/>
                    <a:lumOff val="50000"/>
                  </a:schemeClr>
                </a:solidFill>
              </a:rPr>
              <a:t>Far Superior</a:t>
            </a:r>
            <a:r>
              <a:rPr lang="en-US" dirty="0">
                <a:solidFill>
                  <a:schemeClr val="tx1">
                    <a:lumMod val="50000"/>
                    <a:lumOff val="50000"/>
                  </a:schemeClr>
                </a:solidFill>
              </a:rPr>
              <a:t> to the </a:t>
            </a:r>
            <a:r>
              <a:rPr lang="en-US" b="1" i="1" dirty="0">
                <a:solidFill>
                  <a:schemeClr val="tx1">
                    <a:lumMod val="50000"/>
                    <a:lumOff val="50000"/>
                  </a:schemeClr>
                </a:solidFill>
              </a:rPr>
              <a:t>Old</a:t>
            </a:r>
            <a:r>
              <a:rPr lang="en-US" dirty="0">
                <a:solidFill>
                  <a:schemeClr val="tx1">
                    <a:lumMod val="50000"/>
                    <a:lumOff val="50000"/>
                  </a:schemeClr>
                </a:solidFill>
              </a:rPr>
              <a:t> Covenant (8:1-13)</a:t>
            </a:r>
          </a:p>
          <a:p>
            <a:pPr marL="1028700" lvl="1" indent="-571500">
              <a:buFont typeface="+mj-lt"/>
              <a:buAutoNum type="alphaUcPeriod"/>
            </a:pPr>
            <a:r>
              <a:rPr lang="en-US" dirty="0"/>
              <a:t>Jesus’ Sacrifice Is Better Than the Temple Sacrifices (9:1-10:18)</a:t>
            </a:r>
          </a:p>
        </p:txBody>
      </p:sp>
    </p:spTree>
    <p:extLst>
      <p:ext uri="{BB962C8B-B14F-4D97-AF65-F5344CB8AC3E}">
        <p14:creationId xmlns:p14="http://schemas.microsoft.com/office/powerpoint/2010/main" val="4895882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7326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by that will we have been sanctified through the offering of the body of Jesus Christ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for all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10623"/>
            <a:ext cx="8704460" cy="5451079"/>
          </a:xfrm>
        </p:spPr>
        <p:txBody>
          <a:bodyPr>
            <a:normAutofit/>
          </a:bodyPr>
          <a:lstStyle/>
          <a:p>
            <a:r>
              <a:rPr lang="en-US" dirty="0"/>
              <a:t>Jesus, on the other hand, gave himself </a:t>
            </a:r>
            <a:r>
              <a:rPr lang="en-US" b="1" i="1" dirty="0"/>
              <a:t>willingly</a:t>
            </a:r>
            <a:r>
              <a:rPr lang="en-US" dirty="0"/>
              <a:t> and </a:t>
            </a:r>
            <a:r>
              <a:rPr lang="en-US" b="1" i="1" dirty="0"/>
              <a:t>voluntarily</a:t>
            </a:r>
            <a:r>
              <a:rPr lang="en-US" dirty="0"/>
              <a:t> so that others could be cleansed and forgiven.</a:t>
            </a:r>
          </a:p>
          <a:p>
            <a:r>
              <a:rPr lang="en-US" dirty="0"/>
              <a:t>And </a:t>
            </a:r>
            <a:r>
              <a:rPr lang="en-US" b="1" i="1" dirty="0"/>
              <a:t>his</a:t>
            </a:r>
            <a:r>
              <a:rPr lang="en-US" dirty="0"/>
              <a:t> sacrifice 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for all</a:t>
            </a:r>
            <a:r>
              <a:rPr lang="en-US" dirty="0"/>
              <a:t>.”</a:t>
            </a:r>
          </a:p>
          <a:p>
            <a:r>
              <a:rPr lang="en-US" dirty="0"/>
              <a:t>It was the definitive and final sacrifice so that no further sacrifices were needed.</a:t>
            </a:r>
          </a:p>
          <a:p>
            <a:r>
              <a:rPr lang="en-US" dirty="0"/>
              <a:t>It would be folly to revert to animal sacrifices now that the Davidic king, the Son of God, and the high priest has given his life as an atonement for sinners.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27879126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7326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by that will we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have been sanctified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the offering of the body of Jesus Christ once for all.</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10623"/>
            <a:ext cx="8704460" cy="5451079"/>
          </a:xfrm>
        </p:spPr>
        <p:txBody>
          <a:bodyPr>
            <a:normAutofit/>
          </a:bodyPr>
          <a:lstStyle/>
          <a:p>
            <a:r>
              <a:rPr lang="en-US" dirty="0"/>
              <a:t>The author emphasizes here that believers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have been sanctified</a:t>
            </a:r>
            <a:r>
              <a:rPr lang="en-US" dirty="0"/>
              <a:t>” through Jesus’ self-offering.</a:t>
            </a:r>
          </a:p>
          <a:p>
            <a:r>
              <a:rPr lang="en-US" dirty="0"/>
              <a:t>The author does not have in mind progressive sanctification by which believers become more like Jesus Christ.</a:t>
            </a:r>
          </a:p>
          <a:p>
            <a:r>
              <a:rPr lang="en-US" dirty="0"/>
              <a:t>Believers, on account of Jesus’ sacrifice, are now in the realm of the holy.</a:t>
            </a:r>
          </a:p>
          <a:p>
            <a:r>
              <a:rPr lang="en-US" dirty="0"/>
              <a:t>Since believers stand before God as holy and clean by virtue of Christ's sacrificial offering, they don’t need to offer any other sacrifices to obtain forgiveness of sins.</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299-300 </a:t>
            </a:r>
          </a:p>
        </p:txBody>
      </p:sp>
    </p:spTree>
    <p:extLst>
      <p:ext uri="{BB962C8B-B14F-4D97-AF65-F5344CB8AC3E}">
        <p14:creationId xmlns:p14="http://schemas.microsoft.com/office/powerpoint/2010/main" val="7364733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75976122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fontScale="92500"/>
          </a:bodyPr>
          <a:lstStyle/>
          <a:p>
            <a:r>
              <a:rPr lang="en-US" dirty="0"/>
              <a:t>The New International translation of the Bible has often been criticized for using a method of translation they call “dynamic equivalence”: </a:t>
            </a:r>
          </a:p>
          <a:p>
            <a:pPr lvl="1"/>
            <a:r>
              <a:rPr lang="en-US" i="1" dirty="0">
                <a:latin typeface="Cambria" panose="02040503050406030204" pitchFamily="18" charset="0"/>
                <a:ea typeface="Cambria" panose="02040503050406030204" pitchFamily="18" charset="0"/>
              </a:rPr>
              <a:t>Dynamic equivalence is a method of Bible translation that seeks to reproduce the original text of Scripture using modern language and expression to communicate the message of the Bible. In translating a verse, dynamic equivalent translation is less concerned with providing an exact English word for each word of the original text as it is with communicating the basic message of that verse. Considering the original context, culture, figures of speech, and other effects on language, dynamic equivalence seeks for today’s Bible readers to understand the text in the same way (or with the closest similarity in meaning as possible) as those to whom it was first addressed.</a:t>
            </a:r>
          </a:p>
          <a:p>
            <a:r>
              <a:rPr lang="en-US" dirty="0"/>
              <a:t>In light of the author of Hebrews using a dynamic equivalent phrase in the Septuagint translation, do you think this gives some support to the NIV’s approach to biblical translation?</a:t>
            </a:r>
          </a:p>
        </p:txBody>
      </p:sp>
    </p:spTree>
    <p:extLst>
      <p:ext uri="{BB962C8B-B14F-4D97-AF65-F5344CB8AC3E}">
        <p14:creationId xmlns:p14="http://schemas.microsoft.com/office/powerpoint/2010/main" val="8528316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lnSpcReduction="10000"/>
          </a:bodyPr>
          <a:lstStyle/>
          <a:p>
            <a:r>
              <a:rPr lang="en-US" dirty="0"/>
              <a:t>Are you surprised at the OT law being called a “</a:t>
            </a:r>
            <a:r>
              <a:rPr lang="en-US" i="1" dirty="0">
                <a:solidFill>
                  <a:srgbClr val="000099"/>
                </a:solidFill>
                <a:latin typeface="Cambria" panose="02040503050406030204" pitchFamily="18" charset="0"/>
                <a:ea typeface="Cambria" panose="02040503050406030204" pitchFamily="18" charset="0"/>
              </a:rPr>
              <a:t>shadow</a:t>
            </a:r>
            <a:r>
              <a:rPr lang="en-US" dirty="0"/>
              <a:t>” of the good things to come by the author of Hebrews and then to see that the apostle Paul likewise in Col 2:17 also refers to the Sabbath observance, a part of the OT law and, in fact, one of the Ten Commandments,  as “</a:t>
            </a:r>
            <a:r>
              <a:rPr lang="en-US" i="1" dirty="0">
                <a:solidFill>
                  <a:srgbClr val="000099"/>
                </a:solidFill>
                <a:latin typeface="Cambria" panose="02040503050406030204" pitchFamily="18" charset="0"/>
                <a:ea typeface="Cambria" panose="02040503050406030204" pitchFamily="18" charset="0"/>
              </a:rPr>
              <a:t>a </a:t>
            </a:r>
            <a:r>
              <a:rPr lang="en-US" b="1" i="1" dirty="0">
                <a:solidFill>
                  <a:srgbClr val="000099"/>
                </a:solidFill>
                <a:latin typeface="Cambria" panose="02040503050406030204" pitchFamily="18" charset="0"/>
                <a:ea typeface="Cambria" panose="02040503050406030204" pitchFamily="18" charset="0"/>
              </a:rPr>
              <a:t>shadow</a:t>
            </a:r>
            <a:r>
              <a:rPr lang="en-US" i="1" dirty="0">
                <a:solidFill>
                  <a:srgbClr val="000099"/>
                </a:solidFill>
                <a:latin typeface="Cambria" panose="02040503050406030204" pitchFamily="18" charset="0"/>
                <a:ea typeface="Cambria" panose="02040503050406030204" pitchFamily="18" charset="0"/>
              </a:rPr>
              <a:t> of the things to come</a:t>
            </a:r>
            <a:r>
              <a:rPr lang="en-US" dirty="0"/>
              <a:t>” and therefore telling his Colossian readers “</a:t>
            </a:r>
            <a:r>
              <a:rPr lang="en-US" i="1" dirty="0">
                <a:solidFill>
                  <a:srgbClr val="000099"/>
                </a:solidFill>
                <a:latin typeface="Cambria" panose="02040503050406030204" pitchFamily="18" charset="0"/>
                <a:ea typeface="Cambria" panose="02040503050406030204" pitchFamily="18" charset="0"/>
              </a:rPr>
              <a:t>let no one pass judgment on you</a:t>
            </a:r>
            <a:r>
              <a:rPr lang="en-US" dirty="0"/>
              <a:t>” regarding the observation of such laws?</a:t>
            </a:r>
          </a:p>
          <a:p>
            <a:r>
              <a:rPr lang="en-US" dirty="0"/>
              <a:t>Does this view of the OT law (and even the Ten Commandments) have implications for us when we consider whether we should consider those laws to be binding on us? </a:t>
            </a:r>
          </a:p>
          <a:p>
            <a:r>
              <a:rPr lang="en-US" dirty="0"/>
              <a:t>Are we under obligation to observe all OT laws? Why or why not?</a:t>
            </a:r>
          </a:p>
        </p:txBody>
      </p:sp>
    </p:spTree>
    <p:extLst>
      <p:ext uri="{BB962C8B-B14F-4D97-AF65-F5344CB8AC3E}">
        <p14:creationId xmlns:p14="http://schemas.microsoft.com/office/powerpoint/2010/main" val="223707875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60903" y="726026"/>
            <a:ext cx="8739780" cy="6131974"/>
          </a:xfrm>
        </p:spPr>
        <p:txBody>
          <a:bodyPr>
            <a:normAutofit fontScale="85000" lnSpcReduction="20000"/>
          </a:bodyPr>
          <a:lstStyle/>
          <a:p>
            <a:pPr marL="1028700" lvl="1" indent="-571500">
              <a:buFont typeface="+mj-lt"/>
              <a:buAutoNum type="alphaUcPeriod"/>
            </a:pPr>
            <a:r>
              <a:rPr lang="en-US" sz="3800" dirty="0"/>
              <a:t>Jesus’ Sacrifice Is Better Than the Temple Sacrifices </a:t>
            </a:r>
            <a:r>
              <a:rPr lang="en-US" sz="3800" b="1" dirty="0"/>
              <a:t>(9:1-10:18)</a:t>
            </a:r>
          </a:p>
          <a:p>
            <a:pPr marL="1487488" lvl="1" indent="-573088">
              <a:buFont typeface="+mj-lt"/>
              <a:buAutoNum type="arabicPeriod"/>
            </a:pPr>
            <a:r>
              <a:rPr lang="en-US" sz="3500" dirty="0">
                <a:solidFill>
                  <a:schemeClr val="tx1">
                    <a:lumMod val="50000"/>
                    <a:lumOff val="50000"/>
                  </a:schemeClr>
                </a:solidFill>
              </a:rPr>
              <a:t>Ministry Under the Old Covenant. </a:t>
            </a:r>
            <a:r>
              <a:rPr lang="en-US" sz="3500" b="1" dirty="0">
                <a:solidFill>
                  <a:schemeClr val="tx1">
                    <a:lumMod val="50000"/>
                    <a:lumOff val="50000"/>
                  </a:schemeClr>
                </a:solidFill>
              </a:rPr>
              <a:t>(9:1-10)</a:t>
            </a:r>
          </a:p>
          <a:p>
            <a:pPr marL="1487488" lvl="1" indent="-573088">
              <a:buFont typeface="+mj-lt"/>
              <a:buAutoNum type="arabicPeriod"/>
            </a:pPr>
            <a:r>
              <a:rPr lang="en-US" sz="3500" dirty="0">
                <a:solidFill>
                  <a:schemeClr val="tx1">
                    <a:lumMod val="50000"/>
                    <a:lumOff val="50000"/>
                  </a:schemeClr>
                </a:solidFill>
              </a:rPr>
              <a:t>Ministry Under the New Covenant </a:t>
            </a:r>
            <a:r>
              <a:rPr lang="en-US" sz="3500" b="1" dirty="0">
                <a:solidFill>
                  <a:schemeClr val="tx1">
                    <a:lumMod val="50000"/>
                    <a:lumOff val="50000"/>
                  </a:schemeClr>
                </a:solidFill>
              </a:rPr>
              <a:t>(9:11-14)</a:t>
            </a:r>
          </a:p>
          <a:p>
            <a:pPr marL="1487488" lvl="1" indent="-573088">
              <a:buFont typeface="+mj-lt"/>
              <a:buAutoNum type="arabicPeriod"/>
            </a:pPr>
            <a:r>
              <a:rPr lang="en-US" sz="3500" dirty="0"/>
              <a:t>Further Reflections on the New Covenant </a:t>
            </a:r>
            <a:r>
              <a:rPr lang="en-US" sz="3500" b="1" dirty="0"/>
              <a:t>(9:15-10:18)</a:t>
            </a:r>
          </a:p>
          <a:p>
            <a:pPr marL="2001838" lvl="2" indent="-514350">
              <a:buFont typeface="+mj-lt"/>
              <a:buAutoNum type="alphaLcPeriod"/>
            </a:pPr>
            <a:r>
              <a:rPr lang="en-US" sz="3200" dirty="0">
                <a:solidFill>
                  <a:schemeClr val="tx1">
                    <a:lumMod val="50000"/>
                    <a:lumOff val="50000"/>
                  </a:schemeClr>
                </a:solidFill>
              </a:rPr>
              <a:t>The Need for the Death of the Covenant Ratifier </a:t>
            </a:r>
            <a:r>
              <a:rPr lang="en-US" sz="3200" b="1" dirty="0">
                <a:solidFill>
                  <a:schemeClr val="tx1">
                    <a:lumMod val="50000"/>
                    <a:lumOff val="50000"/>
                  </a:schemeClr>
                </a:solidFill>
              </a:rPr>
              <a:t>(9:15–22)</a:t>
            </a:r>
          </a:p>
          <a:p>
            <a:pPr marL="2001838" lvl="2" indent="-514350">
              <a:buFont typeface="+mj-lt"/>
              <a:buAutoNum type="alphaLcPeriod"/>
            </a:pPr>
            <a:r>
              <a:rPr lang="en-US" sz="3200" dirty="0">
                <a:solidFill>
                  <a:schemeClr val="tx1">
                    <a:lumMod val="50000"/>
                    <a:lumOff val="50000"/>
                  </a:schemeClr>
                </a:solidFill>
              </a:rPr>
              <a:t>The Need for the Ultimate to Replace the Type </a:t>
            </a:r>
            <a:r>
              <a:rPr lang="en-US" sz="3200" b="1" dirty="0">
                <a:solidFill>
                  <a:schemeClr val="tx1">
                    <a:lumMod val="50000"/>
                    <a:lumOff val="50000"/>
                  </a:schemeClr>
                </a:solidFill>
              </a:rPr>
              <a:t>(9:23–28)</a:t>
            </a:r>
          </a:p>
          <a:p>
            <a:pPr marL="2001838" lvl="2" indent="-514350">
              <a:buFont typeface="+mj-lt"/>
              <a:buAutoNum type="alphaLcPeriod"/>
            </a:pPr>
            <a:r>
              <a:rPr lang="en-US" sz="3200" dirty="0"/>
              <a:t>The Repetition of the OT Sacrifices Shows Their Inadequacy </a:t>
            </a:r>
            <a:r>
              <a:rPr lang="en-US" sz="3200" b="1" dirty="0"/>
              <a:t>(10:1-4)</a:t>
            </a:r>
          </a:p>
          <a:p>
            <a:pPr marL="2001838" lvl="2" indent="-514350">
              <a:buFont typeface="+mj-lt"/>
              <a:buAutoNum type="alphaLcPeriod"/>
            </a:pPr>
            <a:r>
              <a:rPr lang="en-US" sz="3200" dirty="0">
                <a:solidFill>
                  <a:schemeClr val="tx1">
                    <a:lumMod val="50000"/>
                    <a:lumOff val="50000"/>
                  </a:schemeClr>
                </a:solidFill>
              </a:rPr>
              <a:t>Jesus’ Once-for-All Sacrifice Cancelled the Old System </a:t>
            </a:r>
            <a:r>
              <a:rPr lang="en-US" sz="3200" b="1" dirty="0">
                <a:solidFill>
                  <a:schemeClr val="tx1">
                    <a:lumMod val="50000"/>
                    <a:lumOff val="50000"/>
                  </a:schemeClr>
                </a:solidFill>
              </a:rPr>
              <a:t>(10:5-10)</a:t>
            </a:r>
          </a:p>
          <a:p>
            <a:pPr marL="2001838" lvl="2" indent="-514350">
              <a:buFont typeface="+mj-lt"/>
              <a:buAutoNum type="alphaLcPeriod"/>
            </a:pPr>
            <a:r>
              <a:rPr lang="en-US" sz="3200" dirty="0">
                <a:solidFill>
                  <a:schemeClr val="tx1">
                    <a:lumMod val="50000"/>
                    <a:lumOff val="50000"/>
                  </a:schemeClr>
                </a:solidFill>
              </a:rPr>
              <a:t>Jesus’ Completed Sacrifice </a:t>
            </a:r>
            <a:r>
              <a:rPr lang="en-US" sz="3200" b="1" dirty="0">
                <a:solidFill>
                  <a:schemeClr val="tx1">
                    <a:lumMod val="50000"/>
                    <a:lumOff val="50000"/>
                  </a:schemeClr>
                </a:solidFill>
              </a:rPr>
              <a:t>(10:11-14)</a:t>
            </a:r>
          </a:p>
          <a:p>
            <a:pPr marL="2001838" lvl="2" indent="-514350">
              <a:buFont typeface="+mj-lt"/>
              <a:buAutoNum type="alphaLcPeriod"/>
            </a:pPr>
            <a:r>
              <a:rPr lang="en-US" sz="3200" dirty="0">
                <a:solidFill>
                  <a:schemeClr val="tx1">
                    <a:lumMod val="50000"/>
                    <a:lumOff val="50000"/>
                  </a:schemeClr>
                </a:solidFill>
              </a:rPr>
              <a:t>Final Forgiveness Promised in the New Covenant Realized </a:t>
            </a:r>
            <a:r>
              <a:rPr lang="en-US" sz="3200" b="1" dirty="0">
                <a:solidFill>
                  <a:schemeClr val="tx1">
                    <a:lumMod val="50000"/>
                    <a:lumOff val="50000"/>
                  </a:schemeClr>
                </a:solidFill>
              </a:rPr>
              <a:t>(10:15-18)</a:t>
            </a:r>
          </a:p>
          <a:p>
            <a:pPr marL="1944688" lvl="2" indent="-573088">
              <a:buFont typeface="+mj-lt"/>
              <a:buAutoNum type="alphaLcPeriod"/>
            </a:pPr>
            <a:endParaRPr lang="en-US" sz="3200" dirty="0"/>
          </a:p>
          <a:p>
            <a:pPr marL="1487488" lvl="1" indent="-573088">
              <a:buFont typeface="+mj-lt"/>
              <a:buAutoNum type="arabicPeriod"/>
            </a:pPr>
            <a:endParaRPr lang="en-US" sz="3600" dirty="0"/>
          </a:p>
          <a:p>
            <a:pPr marL="1487488" lvl="1" indent="-573088">
              <a:buFont typeface="+mj-lt"/>
              <a:buAutoNum type="arabicPeriod"/>
            </a:pPr>
            <a:endParaRPr lang="en-US" sz="3600" b="1" dirty="0"/>
          </a:p>
        </p:txBody>
      </p:sp>
    </p:spTree>
    <p:extLst>
      <p:ext uri="{BB962C8B-B14F-4D97-AF65-F5344CB8AC3E}">
        <p14:creationId xmlns:p14="http://schemas.microsoft.com/office/powerpoint/2010/main" val="12735977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95221"/>
          </a:xfrm>
        </p:spPr>
        <p:txBody>
          <a:bodyPr/>
          <a:lstStyle/>
          <a:p>
            <a:r>
              <a:rPr lang="en-US" sz="4400" dirty="0">
                <a:solidFill>
                  <a:srgbClr val="002060"/>
                </a:solidFill>
              </a:rPr>
              <a:t>The Repetition of the OT Sacrifices Shows Their Inadequacy (10:1-4)</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495220"/>
            <a:ext cx="8837891" cy="5321575"/>
          </a:xfrm>
        </p:spPr>
        <p:txBody>
          <a:bodyPr>
            <a:normAutofit/>
          </a:bodyPr>
          <a:lstStyle/>
          <a:p>
            <a:pPr marL="0" indent="0">
              <a:buNone/>
            </a:pPr>
            <a:r>
              <a:rPr lang="en-US" sz="3100" baseline="30000" dirty="0">
                <a:latin typeface="Candara" panose="020E0502030303020204" pitchFamily="34" charset="0"/>
                <a:ea typeface="Cambria" panose="02040503050406030204" pitchFamily="18" charset="0"/>
              </a:rPr>
              <a:t>1</a:t>
            </a:r>
            <a:r>
              <a:rPr lang="en-US" i="1" dirty="0">
                <a:solidFill>
                  <a:srgbClr val="000099"/>
                </a:solidFill>
                <a:latin typeface="Cambria" panose="02040503050406030204" pitchFamily="18" charset="0"/>
                <a:ea typeface="Cambria" panose="02040503050406030204" pitchFamily="18" charset="0"/>
              </a:rPr>
              <a:t> For since the law has but a shadow of the good things to come instead of the true form of these realities, it can never, by the same sacrifices that are continually offered every year, make perfect those who draw near. </a:t>
            </a:r>
            <a:r>
              <a:rPr lang="en-US" sz="3100" baseline="30000" dirty="0">
                <a:latin typeface="Candara" panose="020E0502030303020204" pitchFamily="34" charset="0"/>
                <a:ea typeface="Cambria" panose="02040503050406030204" pitchFamily="18" charset="0"/>
              </a:rPr>
              <a:t>2</a:t>
            </a:r>
            <a:r>
              <a:rPr lang="en-US" i="1" dirty="0">
                <a:solidFill>
                  <a:srgbClr val="000099"/>
                </a:solidFill>
                <a:latin typeface="Cambria" panose="02040503050406030204" pitchFamily="18" charset="0"/>
                <a:ea typeface="Cambria" panose="02040503050406030204" pitchFamily="18" charset="0"/>
              </a:rPr>
              <a:t> Otherwise, would they not have ceased to be offered, since the worshipers, having once been cleansed, would no longer have any consciousness of sins? </a:t>
            </a:r>
            <a:r>
              <a:rPr lang="en-US" sz="3100" baseline="30000" dirty="0">
                <a:latin typeface="Candara" panose="020E0502030303020204" pitchFamily="34" charset="0"/>
                <a:ea typeface="Cambria" panose="02040503050406030204" pitchFamily="18" charset="0"/>
              </a:rPr>
              <a:t>3</a:t>
            </a:r>
            <a:r>
              <a:rPr lang="en-US" i="1" dirty="0">
                <a:solidFill>
                  <a:srgbClr val="000099"/>
                </a:solidFill>
                <a:latin typeface="Cambria" panose="02040503050406030204" pitchFamily="18" charset="0"/>
                <a:ea typeface="Cambria" panose="02040503050406030204" pitchFamily="18" charset="0"/>
              </a:rPr>
              <a:t> But in these sacrifices there is a reminder of sins every year. </a:t>
            </a:r>
            <a:r>
              <a:rPr lang="en-US" sz="3100" baseline="30000" dirty="0">
                <a:latin typeface="Candara" panose="020E0502030303020204" pitchFamily="34" charset="0"/>
                <a:ea typeface="Cambria" panose="02040503050406030204" pitchFamily="18" charset="0"/>
              </a:rPr>
              <a:t>4</a:t>
            </a:r>
            <a:r>
              <a:rPr lang="en-US" i="1" dirty="0">
                <a:solidFill>
                  <a:srgbClr val="000099"/>
                </a:solidFill>
                <a:latin typeface="Cambria" panose="02040503050406030204" pitchFamily="18" charset="0"/>
                <a:ea typeface="Cambria" panose="02040503050406030204" pitchFamily="18" charset="0"/>
              </a:rPr>
              <a:t> For it is impossible for the blood of bulls and goats to take away sins. </a:t>
            </a:r>
          </a:p>
        </p:txBody>
      </p:sp>
    </p:spTree>
    <p:extLst>
      <p:ext uri="{BB962C8B-B14F-4D97-AF65-F5344CB8AC3E}">
        <p14:creationId xmlns:p14="http://schemas.microsoft.com/office/powerpoint/2010/main" val="6406724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98556"/>
          </a:xfrm>
        </p:spPr>
        <p:txBody>
          <a:bodyPr/>
          <a:lstStyle/>
          <a:p>
            <a:r>
              <a:rPr lang="en-US" dirty="0">
                <a:solidFill>
                  <a:srgbClr val="002060"/>
                </a:solidFill>
              </a:rPr>
              <a:t>Introduction</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84450" y="792742"/>
            <a:ext cx="8767251" cy="5695926"/>
          </a:xfrm>
        </p:spPr>
        <p:txBody>
          <a:bodyPr>
            <a:normAutofit/>
          </a:bodyPr>
          <a:lstStyle/>
          <a:p>
            <a:r>
              <a:rPr lang="en-US" dirty="0"/>
              <a:t>Many of the arguments of the preceding two chapters are restated in this section (10:1-18), bringing the </a:t>
            </a:r>
            <a:r>
              <a:rPr lang="en-US" b="1" i="1" dirty="0"/>
              <a:t>central</a:t>
            </a:r>
            <a:r>
              <a:rPr lang="en-US" dirty="0"/>
              <a:t> argument of the letter, namely, the imperfection of the old covenant and the perfection of the new covenant, to a conclusion. </a:t>
            </a:r>
          </a:p>
          <a:p>
            <a:r>
              <a:rPr lang="en-US" dirty="0"/>
              <a:t>The author begins this </a:t>
            </a:r>
            <a:r>
              <a:rPr lang="en-US" b="1" i="1" dirty="0"/>
              <a:t>first</a:t>
            </a:r>
            <a:r>
              <a:rPr lang="en-US" dirty="0"/>
              <a:t> section by focusing on the repetitious character of the levitical sacrifices, and further develops his argument by pointing out that the </a:t>
            </a:r>
            <a:r>
              <a:rPr lang="en-US" b="1" i="1" dirty="0"/>
              <a:t>repetition</a:t>
            </a:r>
            <a:r>
              <a:rPr lang="en-US" dirty="0"/>
              <a:t> involved in these sacrifices </a:t>
            </a:r>
            <a:r>
              <a:rPr lang="en-US" b="1" i="1" dirty="0"/>
              <a:t>shows</a:t>
            </a:r>
            <a:r>
              <a:rPr lang="en-US" dirty="0"/>
              <a:t> their </a:t>
            </a:r>
            <a:r>
              <a:rPr lang="en-US" b="1" i="1" dirty="0"/>
              <a:t>inadequacy</a:t>
            </a:r>
            <a:r>
              <a:rPr lang="en-US" dirty="0"/>
              <a:t>.</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 151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30898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82095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since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law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has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shadow of the good things to come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instead of the true form of these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realities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it can never, by the same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sacrifices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are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continually offered every year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make perfect those who draw near.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985778"/>
            <a:ext cx="8704460" cy="4532755"/>
          </a:xfrm>
        </p:spPr>
        <p:txBody>
          <a:bodyPr>
            <a:normAutofit fontScale="85000" lnSpcReduction="20000"/>
          </a:bodyPr>
          <a:lstStyle/>
          <a:p>
            <a:r>
              <a:rPr lang="en-US" dirty="0"/>
              <a:t>The author has already made the point (back in chapter 8) that the old covenant </a:t>
            </a:r>
            <a:r>
              <a:rPr lang="en-US" b="1" i="1" dirty="0"/>
              <a:t>tabernacle</a:t>
            </a:r>
            <a:r>
              <a:rPr lang="en-US" dirty="0"/>
              <a:t> was a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shadow</a:t>
            </a:r>
            <a:r>
              <a:rPr lang="en-US" dirty="0"/>
              <a:t>” of greater, heavenly realities (Heb 8:5)</a:t>
            </a:r>
          </a:p>
          <a:p>
            <a:r>
              <a:rPr lang="en-US" dirty="0"/>
              <a:t>He now applies this </a:t>
            </a:r>
            <a:r>
              <a:rPr lang="en-US" b="1" i="1" dirty="0"/>
              <a:t>same</a:t>
            </a:r>
            <a:r>
              <a:rPr lang="en-US" dirty="0"/>
              <a:t> description to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law</a:t>
            </a:r>
            <a:r>
              <a:rPr lang="en-US" dirty="0"/>
              <a:t>” itself. </a:t>
            </a:r>
          </a:p>
          <a:p>
            <a:r>
              <a:rPr lang="en-US" dirty="0"/>
              <a:t>As with the old covenant tabernacle, the law’s sacrificial system can only be seen as an </a:t>
            </a:r>
            <a:r>
              <a:rPr lang="en-US" b="1" i="1" dirty="0"/>
              <a:t>imperfect copy </a:t>
            </a:r>
            <a:r>
              <a:rPr lang="en-US" dirty="0"/>
              <a:t>of what God ultimately had in mind. </a:t>
            </a:r>
          </a:p>
          <a:p>
            <a:r>
              <a:rPr lang="en-US" dirty="0"/>
              <a:t>Calling the OT law a “</a:t>
            </a:r>
            <a:r>
              <a:rPr lang="en-US" i="1" dirty="0">
                <a:solidFill>
                  <a:srgbClr val="000099"/>
                </a:solidFill>
                <a:latin typeface="Cambria" panose="02040503050406030204" pitchFamily="18" charset="0"/>
                <a:ea typeface="Cambria" panose="02040503050406030204" pitchFamily="18" charset="0"/>
              </a:rPr>
              <a:t>shadow</a:t>
            </a:r>
            <a:r>
              <a:rPr lang="en-US" dirty="0"/>
              <a:t>” suggests that the earthly system mimics </a:t>
            </a:r>
            <a:r>
              <a:rPr lang="en-US" b="1" i="1" dirty="0"/>
              <a:t>enough</a:t>
            </a:r>
            <a:r>
              <a:rPr lang="en-US" dirty="0"/>
              <a:t> of the original to point God’s people to greater, heavenly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realities</a:t>
            </a:r>
            <a:r>
              <a:rPr lang="en-US" dirty="0"/>
              <a:t>”.</a:t>
            </a:r>
          </a:p>
          <a:p>
            <a:r>
              <a:rPr lang="en-US" dirty="0"/>
              <a:t>But at the same time, the perpetual need for “</a:t>
            </a:r>
            <a:r>
              <a:rPr lang="en-US" i="1" dirty="0">
                <a:solidFill>
                  <a:srgbClr val="000099"/>
                </a:solidFill>
                <a:latin typeface="Cambria" panose="02040503050406030204" pitchFamily="18" charset="0"/>
                <a:ea typeface="Cambria" panose="02040503050406030204" pitchFamily="18" charset="0"/>
              </a:rPr>
              <a:t>sacrifices that are </a:t>
            </a:r>
            <a:r>
              <a:rPr lang="en-US" b="1" i="1" dirty="0">
                <a:solidFill>
                  <a:srgbClr val="000099"/>
                </a:solidFill>
                <a:latin typeface="Cambria" panose="02040503050406030204" pitchFamily="18" charset="0"/>
                <a:ea typeface="Cambria" panose="02040503050406030204" pitchFamily="18" charset="0"/>
              </a:rPr>
              <a:t>continually</a:t>
            </a:r>
            <a:r>
              <a:rPr lang="en-US" i="1" dirty="0">
                <a:solidFill>
                  <a:srgbClr val="000099"/>
                </a:solidFill>
                <a:latin typeface="Cambria" panose="02040503050406030204" pitchFamily="18" charset="0"/>
                <a:ea typeface="Cambria" panose="02040503050406030204" pitchFamily="18" charset="0"/>
              </a:rPr>
              <a:t> offered </a:t>
            </a:r>
            <a:r>
              <a:rPr lang="en-US" b="1" i="1" dirty="0">
                <a:solidFill>
                  <a:srgbClr val="000099"/>
                </a:solidFill>
                <a:latin typeface="Cambria" panose="02040503050406030204" pitchFamily="18" charset="0"/>
                <a:ea typeface="Cambria" panose="02040503050406030204" pitchFamily="18" charset="0"/>
              </a:rPr>
              <a:t>every</a:t>
            </a:r>
            <a:r>
              <a:rPr lang="en-US" i="1" dirty="0">
                <a:solidFill>
                  <a:srgbClr val="000099"/>
                </a:solidFill>
                <a:latin typeface="Cambria" panose="02040503050406030204" pitchFamily="18" charset="0"/>
                <a:ea typeface="Cambria" panose="02040503050406030204" pitchFamily="18" charset="0"/>
              </a:rPr>
              <a:t> year</a:t>
            </a:r>
            <a:r>
              <a:rPr lang="en-US" dirty="0"/>
              <a:t>”, demonstrates its </a:t>
            </a:r>
            <a:r>
              <a:rPr lang="en-US" b="1" i="1" dirty="0"/>
              <a:t>inadequacy</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423-424</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08186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82095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since the law has but a shadow of the good things to come instead of the true form of these realities, it can never, by the same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sacrifices that are continually offered every year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make perfect those who draw near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28947"/>
            <a:ext cx="8704460" cy="4532755"/>
          </a:xfrm>
        </p:spPr>
        <p:txBody>
          <a:bodyPr>
            <a:normAutofit fontScale="92500" lnSpcReduction="10000"/>
          </a:bodyPr>
          <a:lstStyle/>
          <a:p>
            <a:r>
              <a:rPr lang="en-US" dirty="0"/>
              <a:t>What concerns the author most is the law’s inability to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make perfect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those who draw near</a:t>
            </a:r>
            <a:r>
              <a:rPr lang="en-US" dirty="0"/>
              <a:t>” to worship God. </a:t>
            </a:r>
          </a:p>
          <a:p>
            <a:r>
              <a:rPr lang="en-US" dirty="0"/>
              <a:t>The “perfection” he has in mind is a right relationship with God, in which the worshipers are once and for all cleansed from sin and delivered from a nagging sense of guilt. </a:t>
            </a:r>
          </a:p>
          <a:p>
            <a:r>
              <a:rPr lang="en-US" dirty="0"/>
              <a:t>The fact that the old covenant system could not deliver in this regard, as demonstrated by offerings made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every</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year</a:t>
            </a:r>
            <a:r>
              <a:rPr lang="en-US" dirty="0"/>
              <a:t>”, shows the need for a better system.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a:t>
            </a:r>
            <a:r>
              <a:rPr lang="en-US" dirty="0"/>
              <a:t>pp. 423-424</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168240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82095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since the law has but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shadow</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good things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come instead of the true form of these realities, it can never, by the same sacrifices that are continually offered every year, make perfect those who draw near.</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83743"/>
            <a:ext cx="8704460" cy="4677960"/>
          </a:xfrm>
        </p:spPr>
        <p:txBody>
          <a:bodyPr>
            <a:normAutofit/>
          </a:bodyPr>
          <a:lstStyle/>
          <a:p>
            <a:r>
              <a:rPr lang="en-US" dirty="0"/>
              <a:t>In Col 2:17 Paul uses an expression </a:t>
            </a:r>
            <a:r>
              <a:rPr lang="en-US" b="1" i="1" dirty="0"/>
              <a:t>similar</a:t>
            </a:r>
            <a:r>
              <a:rPr lang="en-US" dirty="0"/>
              <a:t> to what we find in this verse, declaring that the </a:t>
            </a:r>
            <a:r>
              <a:rPr lang="en-US" b="1" i="1" dirty="0"/>
              <a:t>Sabbath</a:t>
            </a:r>
            <a:r>
              <a:rPr lang="en-US" dirty="0"/>
              <a:t> day observance was “</a:t>
            </a:r>
            <a:r>
              <a:rPr lang="en-US" i="1" dirty="0">
                <a:solidFill>
                  <a:srgbClr val="000099"/>
                </a:solidFill>
                <a:latin typeface="Cambria" panose="02040503050406030204" pitchFamily="18" charset="0"/>
                <a:ea typeface="Cambria" panose="02040503050406030204" pitchFamily="18" charset="0"/>
              </a:rPr>
              <a:t>a </a:t>
            </a:r>
            <a:r>
              <a:rPr lang="en-US" b="1" i="1" dirty="0">
                <a:solidFill>
                  <a:srgbClr val="000099"/>
                </a:solidFill>
                <a:latin typeface="Cambria" panose="02040503050406030204" pitchFamily="18" charset="0"/>
                <a:ea typeface="Cambria" panose="02040503050406030204" pitchFamily="18" charset="0"/>
              </a:rPr>
              <a:t>shadow</a:t>
            </a:r>
            <a:r>
              <a:rPr lang="en-US" i="1" dirty="0">
                <a:solidFill>
                  <a:srgbClr val="000099"/>
                </a:solidFill>
                <a:latin typeface="Cambria" panose="02040503050406030204" pitchFamily="18" charset="0"/>
                <a:ea typeface="Cambria" panose="02040503050406030204" pitchFamily="18" charset="0"/>
              </a:rPr>
              <a:t> of the things to come</a:t>
            </a:r>
            <a:r>
              <a:rPr lang="en-US" dirty="0"/>
              <a:t>”.</a:t>
            </a:r>
          </a:p>
          <a:p>
            <a:r>
              <a:rPr lang="en-US" dirty="0"/>
              <a:t>The author strongly warns his readers that they must not turn back from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good things</a:t>
            </a:r>
            <a:r>
              <a:rPr lang="en-US" dirty="0"/>
              <a:t>” (that we have in Christ and his new covenant) to the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shadow</a:t>
            </a:r>
            <a:r>
              <a:rPr lang="en-US" dirty="0"/>
              <a:t>” (the OT law and the old covenant of which it was a part).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290-291 </a:t>
            </a:r>
          </a:p>
        </p:txBody>
      </p:sp>
    </p:spTree>
    <p:extLst>
      <p:ext uri="{BB962C8B-B14F-4D97-AF65-F5344CB8AC3E}">
        <p14:creationId xmlns:p14="http://schemas.microsoft.com/office/powerpoint/2010/main" val="37237703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145406</TotalTime>
  <Words>4758</Words>
  <Application>Microsoft Office PowerPoint</Application>
  <PresentationFormat>On-screen Show (4:3)</PresentationFormat>
  <Paragraphs>191</Paragraphs>
  <Slides>34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34</vt:i4>
      </vt:variant>
    </vt:vector>
  </HeadingPairs>
  <TitlesOfParts>
    <vt:vector size="41"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The Repetition of the OT Sacrifices Shows Their Inadequacy (10:1-4)</vt:lpstr>
      <vt:lpstr>Introduction</vt:lpstr>
      <vt:lpstr>1 For since the law has but a shadow of the good things to come instead of the true form of these realities, it can never, by the same sacrifices that are continually offered every year, make perfect those who draw near.</vt:lpstr>
      <vt:lpstr>1 For since the law has but a shadow of the good things to come instead of the true form of these realities, it can never, by the same sacrifices that are continually offered every year, make perfect those who draw near.</vt:lpstr>
      <vt:lpstr>1 For since the law has but a shadow of the good things to come instead of the true form of these realities, it can never, by the same sacrifices that are continually offered every year, make perfect those who draw near.</vt:lpstr>
      <vt:lpstr>1 For since the law has but a shadow of the good things to come instead of the true form of these realities, it can never, by the same sacrifices that are continually offered every year, make perfect those who draw near.</vt:lpstr>
      <vt:lpstr>2 Otherwise, would they not have ceased to be offered, since the worshipers, having once been cleansed, would no longer have any consciousness of sins?</vt:lpstr>
      <vt:lpstr>2 Otherwise, would they not have ceased to be offered, since the worshipers, having once been cleansed, would no longer have any consciousness of sins?</vt:lpstr>
      <vt:lpstr>3 But in these sacrifices there is a reminder of sins every year. 4 For it is impossible for the blood of bulls and goats to take away sins.</vt:lpstr>
      <vt:lpstr>3 But in these sacrifices there is a reminder of sins every year. 4 For it is impossible for the blood of bulls and goats to take away sins.</vt:lpstr>
      <vt:lpstr>3 But in these sacrifices there is a reminder of sins every year. 4 For it is impossible for the blood of bulls and goats to take away sins.</vt:lpstr>
      <vt:lpstr>Outline of Hebrews</vt:lpstr>
      <vt:lpstr>Jesus’ Once-for-All Sacrifice Cancelled the Old System (10:5-10)</vt:lpstr>
      <vt:lpstr>5 Consequently, when Christ came into the world, he said,  “Sacrifices and offerings you have not desired, but a body have you prepared for me; 6 in burnt offerings and sin offerings you have taken no pleasure. 7 Then I said, 'Behold, I have come to do your will, O God, as it is written of me in the scroll of the book.’” [Psalm 40:6-8]</vt:lpstr>
      <vt:lpstr>5 Consequently, when Christ came into the world, he said,  “Sacrifices and offerings you have not desired, but a body have you prepared for me; 6 in burnt offerings and sin offerings you have taken no pleasure. 7 Then I said, 'Behold, I have come to do your will, O God, as it is written of me in the scroll of the book.’” [Psalm 40:6-8]</vt:lpstr>
      <vt:lpstr>5 Consequently, when Christ came into the world, he said,  “Sacrifices and offerings you have not desired, but a body have you prepared for me; 6 in burnt offerings and sin offerings you have taken no pleasure. 7 Then I said, 'Behold, I have come to do your will, O God, as it is written of me in the scroll of the book.’” [Psalm 40:6-8]</vt:lpstr>
      <vt:lpstr>5 Consequently, when Christ came into the world, he said,  “Sacrifices and offerings you have not desired, but a body have you prepared for me; 6 in burnt offerings and sin offerings you have taken no pleasure. 7 Then I said, 'Behold, I have come to do your will, O God, as it is written of me in the scroll of the book.’” [Psalm 40:6-8]</vt:lpstr>
      <vt:lpstr>5 Consequently, when Christ came into the world, he said,  “Sacrifices and offerings you have not desired, but a body have you prepared for me; 6 in burnt offerings and sin offerings you have taken no pleasure. 7 Then I said, 'Behold, I have come to do your will, O God, as it is written of me in the scroll of the book.’” [Psalm 40:6-8]</vt:lpstr>
      <vt:lpstr>5 Consequently, when Christ came into the world, he said,  “Sacrifices and offerings you have not desired, but a body have you prepared for me; 6 in burnt offerings and sin offerings you have taken no pleasure. 7 Then I said, 'Behold, I have come to do your will, O God, as it is written of me in the scroll of the book.’” [Psalm 40:6-8]</vt:lpstr>
      <vt:lpstr>5 Consequently, when Christ came into the world, he said,  “Sacrifices and offerings you have not desired, but a body have you prepared for me; 6 in burnt offerings and sin offerings you have taken no pleasure. 7 Then I said, 'Behold, I have come to do your will, O God, as it is written of me in the scroll of the book.’” [Psalm 40:6-8]</vt:lpstr>
      <vt:lpstr>8 When he said above, “You have neither desired nor taken pleasure in sacrifices and offerings and burnt offerings and sin offerings” (these are offered according to the law)… </vt:lpstr>
      <vt:lpstr>8 When he said above, “You have neither desired nor taken pleasure in sacrifices and offerings and burnt offerings and sin offerings” (these are offered according to the law)… </vt:lpstr>
      <vt:lpstr>9 then he added, "Behold, I have come to do your will." He does away with the first in order to establish the second.</vt:lpstr>
      <vt:lpstr>9 then he added, "Behold, I have come to do your will." He does away with the first in order to establish the second.</vt:lpstr>
      <vt:lpstr>10 And by that will we have been sanctified through the offering of the body of Jesus Christ once for all.</vt:lpstr>
      <vt:lpstr>10 And by that will we have been sanctified through the offering of the body of Jesus Christ once for all.</vt:lpstr>
      <vt:lpstr>10 And by that will we have been sanctified through the offering of the body of Jesus Christ once for all.</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1451</cp:revision>
  <cp:lastPrinted>2022-09-25T13:49:01Z</cp:lastPrinted>
  <dcterms:created xsi:type="dcterms:W3CDTF">2022-03-11T13:15:23Z</dcterms:created>
  <dcterms:modified xsi:type="dcterms:W3CDTF">2022-09-25T14:07:43Z</dcterms:modified>
</cp:coreProperties>
</file>