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398" r:id="rId3"/>
    <p:sldId id="6399" r:id="rId4"/>
    <p:sldId id="6400" r:id="rId5"/>
    <p:sldId id="6401" r:id="rId6"/>
    <p:sldId id="6467" r:id="rId7"/>
    <p:sldId id="6468" r:id="rId8"/>
    <p:sldId id="6486" r:id="rId9"/>
    <p:sldId id="6470" r:id="rId10"/>
    <p:sldId id="6471" r:id="rId11"/>
    <p:sldId id="6472" r:id="rId12"/>
    <p:sldId id="6473" r:id="rId13"/>
    <p:sldId id="6474" r:id="rId14"/>
    <p:sldId id="6469" r:id="rId15"/>
    <p:sldId id="6476" r:id="rId16"/>
    <p:sldId id="6475" r:id="rId17"/>
    <p:sldId id="6482" r:id="rId18"/>
    <p:sldId id="6487" r:id="rId19"/>
    <p:sldId id="6483" r:id="rId20"/>
    <p:sldId id="6484" r:id="rId21"/>
    <p:sldId id="6478" r:id="rId22"/>
    <p:sldId id="6480" r:id="rId23"/>
    <p:sldId id="6481" r:id="rId24"/>
    <p:sldId id="6485" r:id="rId25"/>
    <p:sldId id="6488" r:id="rId26"/>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10/1/2022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10/1/2022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10/1/2022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10/1/2022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618863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66397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when Christ had offered for all time a single sacrifice for sins,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sat down at the right hand of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waiting from that time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until his enemies should be made a footstool for his feet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91590"/>
            <a:ext cx="8704460" cy="4670111"/>
          </a:xfrm>
        </p:spPr>
        <p:txBody>
          <a:bodyPr>
            <a:normAutofit fontScale="92500" lnSpcReduction="20000"/>
          </a:bodyPr>
          <a:lstStyle/>
          <a:p>
            <a:r>
              <a:rPr lang="en-US" dirty="0"/>
              <a:t>Psalm 110:1 proclaims that the exalted Christ has taken his seat of authority (“</a:t>
            </a:r>
            <a:r>
              <a:rPr lang="en-US" i="1" dirty="0">
                <a:solidFill>
                  <a:srgbClr val="000099"/>
                </a:solidFill>
                <a:latin typeface="Cambria" panose="02040503050406030204" pitchFamily="18" charset="0"/>
                <a:ea typeface="Cambria" panose="02040503050406030204" pitchFamily="18" charset="0"/>
              </a:rPr>
              <a:t>at the right hand of God</a:t>
            </a:r>
            <a:r>
              <a:rPr lang="en-US" dirty="0"/>
              <a:t>”) “</a:t>
            </a:r>
            <a:r>
              <a:rPr lang="en-US" i="1" dirty="0">
                <a:solidFill>
                  <a:srgbClr val="000099"/>
                </a:solidFill>
                <a:latin typeface="Cambria" panose="02040503050406030204" pitchFamily="18" charset="0"/>
                <a:ea typeface="Cambria" panose="02040503050406030204" pitchFamily="18" charset="0"/>
              </a:rPr>
              <a:t>until his enemies should be made a footstool for his feet</a:t>
            </a:r>
            <a:r>
              <a:rPr lang="en-US" dirty="0"/>
              <a:t>”.</a:t>
            </a:r>
          </a:p>
          <a:p>
            <a:r>
              <a:rPr lang="en-US" dirty="0"/>
              <a:t>This demonstrates that the Son’s sacrifice was </a:t>
            </a:r>
            <a:r>
              <a:rPr lang="en-US" b="1" i="1" dirty="0"/>
              <a:t>completely satisfactory</a:t>
            </a:r>
            <a:r>
              <a:rPr lang="en-US" dirty="0"/>
              <a:t>, never having to be repeated. </a:t>
            </a:r>
          </a:p>
          <a:p>
            <a:r>
              <a:rPr lang="en-US" dirty="0"/>
              <a:t>Because Christ will remain </a:t>
            </a:r>
            <a:r>
              <a:rPr lang="en-US" b="1" i="1" dirty="0"/>
              <a:t>seated</a:t>
            </a:r>
            <a:r>
              <a:rPr lang="en-US" dirty="0"/>
              <a:t> (in contrast to the OT priest who had to reman </a:t>
            </a:r>
            <a:r>
              <a:rPr lang="en-US" b="1" i="1" dirty="0"/>
              <a:t>standing</a:t>
            </a:r>
            <a:r>
              <a:rPr lang="en-US" dirty="0"/>
              <a:t> as he ministered) until his second coming (Heb 9:28) – no further sacrificial work needs to be accomplished. </a:t>
            </a:r>
          </a:p>
          <a:p>
            <a:r>
              <a:rPr lang="en-US" dirty="0"/>
              <a:t>His task is </a:t>
            </a:r>
            <a:r>
              <a:rPr lang="en-US" b="1" i="1" dirty="0"/>
              <a:t>finished</a:t>
            </a:r>
            <a:r>
              <a:rPr lang="en-US" dirty="0"/>
              <a:t> until the day when he comes to subjugate his enemies for the last time.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 426</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35188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1251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by a single offering he has perfected for all time those who are being sanctified.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96962"/>
            <a:ext cx="8704460" cy="5364740"/>
          </a:xfrm>
        </p:spPr>
        <p:txBody>
          <a:bodyPr>
            <a:normAutofit lnSpcReduction="10000"/>
          </a:bodyPr>
          <a:lstStyle/>
          <a:p>
            <a:r>
              <a:rPr lang="en-US" dirty="0"/>
              <a:t>Here our author succinctly tells us what Christ’s glorious sacrifice has accomplished for </a:t>
            </a:r>
            <a:r>
              <a:rPr lang="en-US" b="1" i="1" dirty="0"/>
              <a:t>us</a:t>
            </a:r>
            <a:r>
              <a:rPr lang="en-US" dirty="0"/>
              <a:t> as his new covenant people: “</a:t>
            </a:r>
            <a:r>
              <a:rPr lang="en-US" i="1" dirty="0">
                <a:solidFill>
                  <a:srgbClr val="000099"/>
                </a:solidFill>
                <a:latin typeface="Cambria" panose="02040503050406030204" pitchFamily="18" charset="0"/>
                <a:ea typeface="Cambria" panose="02040503050406030204" pitchFamily="18" charset="0"/>
              </a:rPr>
              <a:t>he has perfected for all time those who are being sanctified</a:t>
            </a:r>
            <a:r>
              <a:rPr lang="en-US" dirty="0"/>
              <a:t>”</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has perfected </a:t>
            </a:r>
            <a:r>
              <a:rPr lang="en-US" dirty="0"/>
              <a:t>” is a </a:t>
            </a:r>
            <a:r>
              <a:rPr lang="en-US" b="1" i="1" dirty="0"/>
              <a:t>perfect tense</a:t>
            </a:r>
            <a:r>
              <a:rPr lang="en-US" dirty="0"/>
              <a:t> verb in the Greek and therefore describes an action that happened in the past with results that continue in the present. </a:t>
            </a:r>
          </a:p>
          <a:p>
            <a:r>
              <a:rPr lang="en-US" dirty="0"/>
              <a:t>When it says we have been “</a:t>
            </a:r>
            <a:r>
              <a:rPr lang="en-US" i="1" dirty="0">
                <a:solidFill>
                  <a:srgbClr val="000099"/>
                </a:solidFill>
                <a:latin typeface="Cambria" panose="02040503050406030204" pitchFamily="18" charset="0"/>
                <a:ea typeface="Cambria" panose="02040503050406030204" pitchFamily="18" charset="0"/>
              </a:rPr>
              <a:t>perfected</a:t>
            </a:r>
            <a:r>
              <a:rPr lang="en-US" dirty="0"/>
              <a:t>”, it means we have been made whole or complete. </a:t>
            </a:r>
          </a:p>
          <a:p>
            <a:r>
              <a:rPr lang="en-US" dirty="0"/>
              <a:t>In doing this, Christ has now suited us for relationship with our heavenly Father!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426-427</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18516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1251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by a single offering he has perfected for all time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those who are being sanctified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96962"/>
            <a:ext cx="8704460" cy="5364740"/>
          </a:xfrm>
        </p:spPr>
        <p:txBody>
          <a:bodyPr>
            <a:normAutofit fontScale="85000" lnSpcReduction="10000"/>
          </a:bodyPr>
          <a:lstStyle/>
          <a:p>
            <a:r>
              <a:rPr lang="en-US" dirty="0"/>
              <a:t>Furthermore, he refers to God’s people, who are the </a:t>
            </a:r>
            <a:r>
              <a:rPr lang="en-US" b="1" i="1" dirty="0"/>
              <a:t>object</a:t>
            </a:r>
            <a:r>
              <a:rPr lang="en-US" dirty="0"/>
              <a:t> of this act of perfecting as “</a:t>
            </a:r>
            <a:r>
              <a:rPr lang="en-US" i="1" dirty="0">
                <a:solidFill>
                  <a:srgbClr val="000099"/>
                </a:solidFill>
                <a:latin typeface="Cambria" panose="02040503050406030204" pitchFamily="18" charset="0"/>
                <a:ea typeface="Cambria" panose="02040503050406030204" pitchFamily="18" charset="0"/>
              </a:rPr>
              <a:t>those who are being </a:t>
            </a:r>
            <a:r>
              <a:rPr lang="en-US" b="1" i="1" dirty="0">
                <a:solidFill>
                  <a:srgbClr val="000099"/>
                </a:solidFill>
                <a:latin typeface="Cambria" panose="02040503050406030204" pitchFamily="18" charset="0"/>
                <a:ea typeface="Cambria" panose="02040503050406030204" pitchFamily="18" charset="0"/>
              </a:rPr>
              <a:t>sanctified</a:t>
            </a:r>
            <a:r>
              <a:rPr lang="en-US" dirty="0"/>
              <a:t>.” </a:t>
            </a:r>
          </a:p>
          <a:p>
            <a:r>
              <a:rPr lang="en-US" dirty="0"/>
              <a:t>This reference </a:t>
            </a:r>
            <a:r>
              <a:rPr lang="en-US" b="1" i="1" dirty="0"/>
              <a:t>could</a:t>
            </a:r>
            <a:r>
              <a:rPr lang="en-US" dirty="0"/>
              <a:t> be taken as a reference to the ongoing process of sanctification of those whom Christ has perfected. </a:t>
            </a:r>
          </a:p>
          <a:p>
            <a:r>
              <a:rPr lang="en-US" dirty="0"/>
              <a:t>However, the concept of being made “holy” or “sanctified” in </a:t>
            </a:r>
            <a:r>
              <a:rPr lang="en-US" b="1" i="1" dirty="0"/>
              <a:t>every other place </a:t>
            </a:r>
            <a:r>
              <a:rPr lang="en-US" dirty="0"/>
              <a:t>in Hebrews refers to the </a:t>
            </a:r>
            <a:r>
              <a:rPr lang="en-US" b="1" i="1" dirty="0"/>
              <a:t>initial</a:t>
            </a:r>
            <a:r>
              <a:rPr lang="en-US" dirty="0"/>
              <a:t> cleansing from sin that we experience at the point of salvation (2:11; 9: 13-14; 10:10; 10:29; 13:12). </a:t>
            </a:r>
          </a:p>
          <a:p>
            <a:r>
              <a:rPr lang="en-US" dirty="0"/>
              <a:t>So, I would see “</a:t>
            </a:r>
            <a:r>
              <a:rPr lang="en-US" i="1" dirty="0">
                <a:solidFill>
                  <a:srgbClr val="000099"/>
                </a:solidFill>
                <a:latin typeface="Cambria" panose="02040503050406030204" pitchFamily="18" charset="0"/>
                <a:ea typeface="Cambria" panose="02040503050406030204" pitchFamily="18" charset="0"/>
              </a:rPr>
              <a:t>sanctified</a:t>
            </a:r>
            <a:r>
              <a:rPr lang="en-US" dirty="0"/>
              <a:t>” here as referring to the timeless cleansing of God’s people from sin. </a:t>
            </a:r>
          </a:p>
          <a:p>
            <a:r>
              <a:rPr lang="en-US" dirty="0"/>
              <a:t>The NEB translates it this way: “</a:t>
            </a:r>
            <a:r>
              <a:rPr lang="en-US" i="1" dirty="0">
                <a:solidFill>
                  <a:srgbClr val="000099"/>
                </a:solidFill>
                <a:latin typeface="Cambria" panose="02040503050406030204" pitchFamily="18" charset="0"/>
                <a:ea typeface="Cambria" panose="02040503050406030204" pitchFamily="18" charset="0"/>
              </a:rPr>
              <a:t>For by one offering he has perfected for all time </a:t>
            </a:r>
            <a:r>
              <a:rPr lang="en-US" b="1" i="1" dirty="0">
                <a:solidFill>
                  <a:srgbClr val="000099"/>
                </a:solidFill>
                <a:latin typeface="Cambria" panose="02040503050406030204" pitchFamily="18" charset="0"/>
                <a:ea typeface="Cambria" panose="02040503050406030204" pitchFamily="18" charset="0"/>
              </a:rPr>
              <a:t>those who are thus consecrated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426-427</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6890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75008"/>
          </a:xfrm>
        </p:spPr>
        <p:txBody>
          <a:bodyPr/>
          <a:lstStyle/>
          <a:p>
            <a:r>
              <a:rPr lang="en-US" sz="4400" dirty="0">
                <a:solidFill>
                  <a:srgbClr val="002060"/>
                </a:solidFill>
              </a:rPr>
              <a:t>Hebrews 10:11-14 Summary</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13807" y="714252"/>
            <a:ext cx="8916381" cy="5843527"/>
          </a:xfrm>
        </p:spPr>
        <p:txBody>
          <a:bodyPr>
            <a:normAutofit fontScale="92500" lnSpcReduction="20000"/>
          </a:bodyPr>
          <a:lstStyle/>
          <a:p>
            <a:r>
              <a:rPr lang="en-US" dirty="0"/>
              <a:t>In this section the author reflected on the </a:t>
            </a:r>
            <a:r>
              <a:rPr lang="en-US" b="1" i="1" dirty="0"/>
              <a:t>finality</a:t>
            </a:r>
            <a:r>
              <a:rPr lang="en-US" dirty="0"/>
              <a:t> of Christ’s sacrifice, giving several </a:t>
            </a:r>
            <a:r>
              <a:rPr lang="en-US" b="1" i="1" dirty="0"/>
              <a:t>contrasts</a:t>
            </a:r>
            <a:r>
              <a:rPr lang="en-US" dirty="0"/>
              <a:t> between the high-priestly service of Christ and that of the old covenant priests. </a:t>
            </a:r>
          </a:p>
          <a:p>
            <a:r>
              <a:rPr lang="en-US" dirty="0"/>
              <a:t>The author began in </a:t>
            </a:r>
            <a:r>
              <a:rPr lang="en-US" b="1" dirty="0"/>
              <a:t>10:11</a:t>
            </a:r>
            <a:r>
              <a:rPr lang="en-US" dirty="0"/>
              <a:t> by giving us </a:t>
            </a:r>
            <a:r>
              <a:rPr lang="en-US" b="1" i="1" dirty="0"/>
              <a:t>three</a:t>
            </a:r>
            <a:r>
              <a:rPr lang="en-US" dirty="0"/>
              <a:t> elements that characterize the old covenant sacrificial service: </a:t>
            </a:r>
          </a:p>
          <a:p>
            <a:pPr lvl="1"/>
            <a:r>
              <a:rPr lang="en-US" dirty="0"/>
              <a:t>The priests </a:t>
            </a:r>
            <a:r>
              <a:rPr lang="en-US" b="1" i="1" dirty="0"/>
              <a:t>stood</a:t>
            </a:r>
            <a:r>
              <a:rPr lang="en-US" dirty="0"/>
              <a:t> when rendering their service </a:t>
            </a:r>
          </a:p>
          <a:p>
            <a:pPr lvl="1"/>
            <a:r>
              <a:rPr lang="en-US" b="1" i="1" dirty="0"/>
              <a:t>Multiple</a:t>
            </a:r>
            <a:r>
              <a:rPr lang="en-US" dirty="0"/>
              <a:t> sacrifices were offered </a:t>
            </a:r>
            <a:r>
              <a:rPr lang="en-US" b="1" i="1" dirty="0"/>
              <a:t>again and again </a:t>
            </a:r>
            <a:r>
              <a:rPr lang="en-US" dirty="0"/>
              <a:t>on a </a:t>
            </a:r>
            <a:r>
              <a:rPr lang="en-US" b="1" i="1" dirty="0"/>
              <a:t>daily</a:t>
            </a:r>
            <a:r>
              <a:rPr lang="en-US" dirty="0"/>
              <a:t> basis</a:t>
            </a:r>
          </a:p>
          <a:p>
            <a:pPr lvl="1"/>
            <a:r>
              <a:rPr lang="en-US" dirty="0"/>
              <a:t>Those sacrifices, regardless of how many times they were offered, </a:t>
            </a:r>
            <a:r>
              <a:rPr lang="en-US" b="1" i="1" dirty="0"/>
              <a:t>never</a:t>
            </a:r>
            <a:r>
              <a:rPr lang="en-US" dirty="0"/>
              <a:t> </a:t>
            </a:r>
            <a:r>
              <a:rPr lang="en-US" b="1" i="1" dirty="0"/>
              <a:t>could</a:t>
            </a:r>
            <a:r>
              <a:rPr lang="en-US" dirty="0"/>
              <a:t> “</a:t>
            </a:r>
            <a:r>
              <a:rPr lang="en-US" i="1" dirty="0">
                <a:solidFill>
                  <a:srgbClr val="000099"/>
                </a:solidFill>
                <a:latin typeface="Cambria" panose="02040503050406030204" pitchFamily="18" charset="0"/>
                <a:ea typeface="Cambria" panose="02040503050406030204" pitchFamily="18" charset="0"/>
              </a:rPr>
              <a:t>take away sins</a:t>
            </a:r>
            <a:r>
              <a:rPr lang="en-US" dirty="0"/>
              <a:t>.” </a:t>
            </a:r>
          </a:p>
          <a:p>
            <a:r>
              <a:rPr lang="en-US" dirty="0"/>
              <a:t>In </a:t>
            </a:r>
            <a:r>
              <a:rPr lang="en-US" b="1" dirty="0"/>
              <a:t>10:12-14</a:t>
            </a:r>
            <a:r>
              <a:rPr lang="en-US" dirty="0"/>
              <a:t> the author tells us that, </a:t>
            </a:r>
            <a:r>
              <a:rPr lang="en-US" b="1" i="1" dirty="0"/>
              <a:t>in contrast to </a:t>
            </a:r>
            <a:r>
              <a:rPr lang="en-US" dirty="0"/>
              <a:t>the </a:t>
            </a:r>
            <a:r>
              <a:rPr lang="en-US" b="1" i="1" dirty="0"/>
              <a:t>old covenant </a:t>
            </a:r>
            <a:r>
              <a:rPr lang="en-US" dirty="0"/>
              <a:t>sacrificial service, </a:t>
            </a:r>
            <a:r>
              <a:rPr lang="en-US" b="1" i="1" dirty="0"/>
              <a:t>Christ’s</a:t>
            </a:r>
            <a:r>
              <a:rPr lang="en-US" dirty="0"/>
              <a:t> sacrifice: </a:t>
            </a:r>
          </a:p>
          <a:p>
            <a:pPr lvl="1"/>
            <a:r>
              <a:rPr lang="en-US" dirty="0"/>
              <a:t>Involved a </a:t>
            </a:r>
            <a:r>
              <a:rPr lang="en-US" b="1" i="1" dirty="0"/>
              <a:t>single</a:t>
            </a:r>
            <a:r>
              <a:rPr lang="en-US" dirty="0"/>
              <a:t> sacrifice – offered </a:t>
            </a:r>
            <a:r>
              <a:rPr lang="en-US" b="1" i="1" dirty="0"/>
              <a:t>once</a:t>
            </a:r>
            <a:r>
              <a:rPr lang="en-US" dirty="0"/>
              <a:t> “</a:t>
            </a:r>
            <a:r>
              <a:rPr lang="en-US" i="1" dirty="0">
                <a:solidFill>
                  <a:srgbClr val="000099"/>
                </a:solidFill>
                <a:latin typeface="Cambria" panose="02040503050406030204" pitchFamily="18" charset="0"/>
                <a:ea typeface="Cambria" panose="02040503050406030204" pitchFamily="18" charset="0"/>
              </a:rPr>
              <a:t>for all time</a:t>
            </a:r>
            <a:r>
              <a:rPr lang="en-US" dirty="0"/>
              <a:t>” </a:t>
            </a:r>
          </a:p>
          <a:p>
            <a:pPr lvl="1"/>
            <a:r>
              <a:rPr lang="en-US" dirty="0"/>
              <a:t>Culminated in Christ </a:t>
            </a:r>
            <a:r>
              <a:rPr lang="en-US" b="1" i="1" dirty="0"/>
              <a:t>sitting down </a:t>
            </a:r>
            <a:r>
              <a:rPr lang="en-US" dirty="0"/>
              <a:t>at the right hand of God</a:t>
            </a:r>
          </a:p>
          <a:p>
            <a:pPr lvl="1"/>
            <a:r>
              <a:rPr lang="en-US" b="1" i="1" dirty="0"/>
              <a:t>Accomplished the perfection</a:t>
            </a:r>
            <a:r>
              <a:rPr lang="en-US" dirty="0"/>
              <a:t> of those for whom the sacrifice was offered</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425-426</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52951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 calcmode="lin" valueType="num">
                                      <p:cBhvr>
                                        <p:cTn id="56"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 calcmode="lin" valueType="num">
                                      <p:cBhvr>
                                        <p:cTn id="63"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60903" y="726026"/>
            <a:ext cx="8739780" cy="6131974"/>
          </a:xfrm>
        </p:spPr>
        <p:txBody>
          <a:bodyPr>
            <a:normAutofit fontScale="85000" lnSpcReduction="20000"/>
          </a:bodyPr>
          <a:lstStyle/>
          <a:p>
            <a:pPr marL="1028700" lvl="1" indent="-571500">
              <a:buFont typeface="+mj-lt"/>
              <a:buAutoNum type="alphaUcPeriod"/>
            </a:pPr>
            <a:r>
              <a:rPr lang="en-US" sz="3800" dirty="0"/>
              <a:t>Jesus’ Sacrifice Is Better Than the Temple Sacrifices </a:t>
            </a:r>
            <a:r>
              <a:rPr lang="en-US" sz="3800" b="1" dirty="0"/>
              <a:t>(9:1-10:18)</a:t>
            </a:r>
          </a:p>
          <a:p>
            <a:pPr marL="1487488" lvl="1" indent="-573088">
              <a:buFont typeface="+mj-lt"/>
              <a:buAutoNum type="arabicPeriod"/>
            </a:pPr>
            <a:r>
              <a:rPr lang="en-US" sz="3500" dirty="0">
                <a:solidFill>
                  <a:schemeClr val="tx1">
                    <a:lumMod val="50000"/>
                    <a:lumOff val="50000"/>
                  </a:schemeClr>
                </a:solidFill>
              </a:rPr>
              <a:t>Ministry Under the Old Covenant. </a:t>
            </a:r>
            <a:r>
              <a:rPr lang="en-US" sz="3500" b="1" dirty="0">
                <a:solidFill>
                  <a:schemeClr val="tx1">
                    <a:lumMod val="50000"/>
                    <a:lumOff val="50000"/>
                  </a:schemeClr>
                </a:solidFill>
              </a:rPr>
              <a:t>(9:1-10)</a:t>
            </a:r>
          </a:p>
          <a:p>
            <a:pPr marL="1487488" lvl="1" indent="-573088">
              <a:buFont typeface="+mj-lt"/>
              <a:buAutoNum type="arabicPeriod"/>
            </a:pPr>
            <a:r>
              <a:rPr lang="en-US" sz="3500" dirty="0">
                <a:solidFill>
                  <a:schemeClr val="tx1">
                    <a:lumMod val="50000"/>
                    <a:lumOff val="50000"/>
                  </a:schemeClr>
                </a:solidFill>
              </a:rPr>
              <a:t>Ministry Under the New Covenant </a:t>
            </a:r>
            <a:r>
              <a:rPr lang="en-US" sz="3500" b="1" dirty="0">
                <a:solidFill>
                  <a:schemeClr val="tx1">
                    <a:lumMod val="50000"/>
                    <a:lumOff val="50000"/>
                  </a:schemeClr>
                </a:solidFill>
              </a:rPr>
              <a:t>(9:11-14)</a:t>
            </a:r>
          </a:p>
          <a:p>
            <a:pPr marL="1487488" lvl="1" indent="-573088">
              <a:buFont typeface="+mj-lt"/>
              <a:buAutoNum type="arabicPeriod"/>
            </a:pPr>
            <a:r>
              <a:rPr lang="en-US" sz="3500" dirty="0"/>
              <a:t>Further Reflections on the New Covenant </a:t>
            </a:r>
            <a:r>
              <a:rPr lang="en-US" sz="3500" b="1" dirty="0"/>
              <a:t>(9:15-10:18)</a:t>
            </a:r>
          </a:p>
          <a:p>
            <a:pPr marL="2001838" lvl="2" indent="-514350">
              <a:buFont typeface="+mj-lt"/>
              <a:buAutoNum type="alphaLcPeriod"/>
            </a:pPr>
            <a:r>
              <a:rPr lang="en-US" sz="3200" dirty="0">
                <a:solidFill>
                  <a:schemeClr val="tx1">
                    <a:lumMod val="50000"/>
                    <a:lumOff val="50000"/>
                  </a:schemeClr>
                </a:solidFill>
              </a:rPr>
              <a:t>The Need for the Death of the Covenant Ratifier </a:t>
            </a:r>
            <a:r>
              <a:rPr lang="en-US" sz="3200" b="1" dirty="0">
                <a:solidFill>
                  <a:schemeClr val="tx1">
                    <a:lumMod val="50000"/>
                    <a:lumOff val="50000"/>
                  </a:schemeClr>
                </a:solidFill>
              </a:rPr>
              <a:t>(9:15–22)</a:t>
            </a:r>
          </a:p>
          <a:p>
            <a:pPr marL="2001838" lvl="2" indent="-514350">
              <a:buFont typeface="+mj-lt"/>
              <a:buAutoNum type="alphaLcPeriod"/>
            </a:pPr>
            <a:r>
              <a:rPr lang="en-US" sz="3200" dirty="0">
                <a:solidFill>
                  <a:schemeClr val="tx1">
                    <a:lumMod val="50000"/>
                    <a:lumOff val="50000"/>
                  </a:schemeClr>
                </a:solidFill>
              </a:rPr>
              <a:t>The Need for the Ultimate to Replace the Type </a:t>
            </a:r>
            <a:r>
              <a:rPr lang="en-US" sz="3200" b="1" dirty="0">
                <a:solidFill>
                  <a:schemeClr val="tx1">
                    <a:lumMod val="50000"/>
                    <a:lumOff val="50000"/>
                  </a:schemeClr>
                </a:solidFill>
              </a:rPr>
              <a:t>(9:23–28)</a:t>
            </a:r>
          </a:p>
          <a:p>
            <a:pPr marL="2001838" lvl="2" indent="-514350">
              <a:buFont typeface="+mj-lt"/>
              <a:buAutoNum type="alphaLcPeriod"/>
            </a:pPr>
            <a:r>
              <a:rPr lang="en-US" sz="3200" dirty="0">
                <a:solidFill>
                  <a:schemeClr val="tx1">
                    <a:lumMod val="50000"/>
                    <a:lumOff val="50000"/>
                  </a:schemeClr>
                </a:solidFill>
              </a:rPr>
              <a:t>The Repetition of the OT Sacrifices Shows Their Inadequacy </a:t>
            </a:r>
            <a:r>
              <a:rPr lang="en-US" sz="3200" b="1" dirty="0">
                <a:solidFill>
                  <a:schemeClr val="tx1">
                    <a:lumMod val="50000"/>
                    <a:lumOff val="50000"/>
                  </a:schemeClr>
                </a:solidFill>
              </a:rPr>
              <a:t>(10:1-4)</a:t>
            </a:r>
          </a:p>
          <a:p>
            <a:pPr marL="2001838" lvl="2" indent="-514350">
              <a:buFont typeface="+mj-lt"/>
              <a:buAutoNum type="alphaLcPeriod"/>
            </a:pPr>
            <a:r>
              <a:rPr lang="en-US" sz="3200" dirty="0">
                <a:solidFill>
                  <a:schemeClr val="tx1">
                    <a:lumMod val="50000"/>
                    <a:lumOff val="50000"/>
                  </a:schemeClr>
                </a:solidFill>
              </a:rPr>
              <a:t>Jesus’ Once-for-All Sacrifice Cancelled the Old System </a:t>
            </a:r>
            <a:r>
              <a:rPr lang="en-US" sz="3200" b="1" dirty="0">
                <a:solidFill>
                  <a:schemeClr val="tx1">
                    <a:lumMod val="50000"/>
                    <a:lumOff val="50000"/>
                  </a:schemeClr>
                </a:solidFill>
              </a:rPr>
              <a:t>(10:5-10)</a:t>
            </a:r>
          </a:p>
          <a:p>
            <a:pPr marL="2001838" lvl="2" indent="-514350">
              <a:buFont typeface="+mj-lt"/>
              <a:buAutoNum type="alphaLcPeriod"/>
            </a:pPr>
            <a:r>
              <a:rPr lang="en-US" sz="3200" dirty="0">
                <a:solidFill>
                  <a:schemeClr val="tx1">
                    <a:lumMod val="50000"/>
                    <a:lumOff val="50000"/>
                  </a:schemeClr>
                </a:solidFill>
              </a:rPr>
              <a:t>Jesus’ Completed Sacrifice </a:t>
            </a:r>
            <a:r>
              <a:rPr lang="en-US" sz="3200" b="1" dirty="0">
                <a:solidFill>
                  <a:schemeClr val="tx1">
                    <a:lumMod val="50000"/>
                    <a:lumOff val="50000"/>
                  </a:schemeClr>
                </a:solidFill>
              </a:rPr>
              <a:t>(10:11-14)</a:t>
            </a:r>
          </a:p>
          <a:p>
            <a:pPr marL="2001838" lvl="2" indent="-514350">
              <a:buFont typeface="+mj-lt"/>
              <a:buAutoNum type="alphaLcPeriod"/>
            </a:pPr>
            <a:r>
              <a:rPr lang="en-US" sz="3200" dirty="0"/>
              <a:t>In the New Covenant We Experience Final Forgiveness </a:t>
            </a:r>
            <a:r>
              <a:rPr lang="en-US" sz="3200" b="1" dirty="0"/>
              <a:t>(10:15-18)</a:t>
            </a:r>
          </a:p>
          <a:p>
            <a:pPr marL="1944688" lvl="2" indent="-573088">
              <a:buFont typeface="+mj-lt"/>
              <a:buAutoNum type="alphaLcPeriod"/>
            </a:pPr>
            <a:endParaRPr lang="en-US" sz="3200" dirty="0"/>
          </a:p>
          <a:p>
            <a:pPr marL="1487488" lvl="1" indent="-573088">
              <a:buFont typeface="+mj-lt"/>
              <a:buAutoNum type="arabicPeriod"/>
            </a:pPr>
            <a:endParaRPr lang="en-US" sz="3600" dirty="0"/>
          </a:p>
          <a:p>
            <a:pPr marL="1487488" lvl="1" indent="-573088">
              <a:buFont typeface="+mj-lt"/>
              <a:buAutoNum type="arabicPeriod"/>
            </a:pPr>
            <a:endParaRPr lang="en-US" sz="3600" b="1" dirty="0"/>
          </a:p>
        </p:txBody>
      </p:sp>
    </p:spTree>
    <p:extLst>
      <p:ext uri="{BB962C8B-B14F-4D97-AF65-F5344CB8AC3E}">
        <p14:creationId xmlns:p14="http://schemas.microsoft.com/office/powerpoint/2010/main" val="25552801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216585"/>
          </a:xfrm>
        </p:spPr>
        <p:txBody>
          <a:bodyPr/>
          <a:lstStyle/>
          <a:p>
            <a:r>
              <a:rPr lang="en-US" sz="4400" dirty="0">
                <a:solidFill>
                  <a:srgbClr val="002060"/>
                </a:solidFill>
              </a:rPr>
              <a:t>In the New Covenant We Experience Final Forgiveness  (10:15-18)</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04958"/>
            <a:ext cx="8837891" cy="5411837"/>
          </a:xfrm>
        </p:spPr>
        <p:txBody>
          <a:bodyPr>
            <a:normAutofit/>
          </a:bodyPr>
          <a:lstStyle/>
          <a:p>
            <a:pPr marL="0" indent="0">
              <a:buNone/>
            </a:pPr>
            <a:r>
              <a:rPr lang="en-US" sz="3100" baseline="30000" dirty="0">
                <a:latin typeface="Candara" panose="020E0502030303020204" pitchFamily="34" charset="0"/>
                <a:ea typeface="Cambria" panose="02040503050406030204" pitchFamily="18" charset="0"/>
              </a:rPr>
              <a:t>15</a:t>
            </a:r>
            <a:r>
              <a:rPr lang="en-US" i="1" dirty="0">
                <a:solidFill>
                  <a:srgbClr val="000099"/>
                </a:solidFill>
                <a:latin typeface="Cambria" panose="02040503050406030204" pitchFamily="18" charset="0"/>
                <a:ea typeface="Cambria" panose="02040503050406030204" pitchFamily="18" charset="0"/>
              </a:rPr>
              <a:t> And the Holy Spirit also bears witness to us; for after saying, </a:t>
            </a:r>
            <a:r>
              <a:rPr lang="en-US" sz="3100" baseline="30000" dirty="0">
                <a:latin typeface="Candara" panose="020E0502030303020204" pitchFamily="34" charset="0"/>
                <a:ea typeface="Cambria" panose="02040503050406030204" pitchFamily="18" charset="0"/>
              </a:rPr>
              <a:t>16</a:t>
            </a:r>
            <a:r>
              <a:rPr lang="en-US" i="1" dirty="0">
                <a:solidFill>
                  <a:srgbClr val="000099"/>
                </a:solidFill>
                <a:latin typeface="Cambria" panose="02040503050406030204" pitchFamily="18" charset="0"/>
                <a:ea typeface="Cambria" panose="02040503050406030204" pitchFamily="18" charset="0"/>
              </a:rPr>
              <a:t> “This is the covenant that I will make with them after those days, declares the Lord: I will put my laws on their hearts, and write them on their minds,” </a:t>
            </a:r>
            <a:r>
              <a:rPr lang="en-US" sz="3100" baseline="30000" dirty="0">
                <a:latin typeface="Candara" panose="020E0502030303020204" pitchFamily="34" charset="0"/>
                <a:ea typeface="Cambria" panose="02040503050406030204" pitchFamily="18" charset="0"/>
              </a:rPr>
              <a:t>17</a:t>
            </a:r>
            <a:r>
              <a:rPr lang="en-US" i="1" dirty="0">
                <a:solidFill>
                  <a:srgbClr val="000099"/>
                </a:solidFill>
                <a:latin typeface="Cambria" panose="02040503050406030204" pitchFamily="18" charset="0"/>
                <a:ea typeface="Cambria" panose="02040503050406030204" pitchFamily="18" charset="0"/>
              </a:rPr>
              <a:t> then he adds, “I will remember their sins and their lawless deeds no more.” </a:t>
            </a:r>
            <a:r>
              <a:rPr lang="en-US" sz="3100" baseline="30000" dirty="0">
                <a:latin typeface="Candara" panose="020E0502030303020204" pitchFamily="34" charset="0"/>
                <a:ea typeface="Cambria" panose="02040503050406030204" pitchFamily="18" charset="0"/>
              </a:rPr>
              <a:t>18</a:t>
            </a:r>
            <a:r>
              <a:rPr lang="en-US" i="1" dirty="0">
                <a:solidFill>
                  <a:srgbClr val="000099"/>
                </a:solidFill>
                <a:latin typeface="Cambria" panose="02040503050406030204" pitchFamily="18" charset="0"/>
                <a:ea typeface="Cambria" panose="02040503050406030204" pitchFamily="18" charset="0"/>
              </a:rPr>
              <a:t> Where there is forgiveness of these, there is no longer any offering for sin.</a:t>
            </a:r>
          </a:p>
        </p:txBody>
      </p:sp>
    </p:spTree>
    <p:extLst>
      <p:ext uri="{BB962C8B-B14F-4D97-AF65-F5344CB8AC3E}">
        <p14:creationId xmlns:p14="http://schemas.microsoft.com/office/powerpoint/2010/main" val="42091225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1847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Holy Spirit also bears witness to 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after saying</a:t>
            </a:r>
            <a:r>
              <a:rPr lang="en-US" sz="2800" b="0" i="1" dirty="0">
                <a:effectLst/>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22544"/>
            <a:ext cx="8704460" cy="5239157"/>
          </a:xfrm>
        </p:spPr>
        <p:txBody>
          <a:bodyPr>
            <a:normAutofit/>
          </a:bodyPr>
          <a:lstStyle/>
          <a:p>
            <a:r>
              <a:rPr lang="en-US" dirty="0"/>
              <a:t>That a definitive and final sacrifice has been offered is </a:t>
            </a:r>
            <a:r>
              <a:rPr lang="en-US" b="1" i="1" dirty="0"/>
              <a:t>confirmed</a:t>
            </a:r>
            <a:r>
              <a:rPr lang="en-US" dirty="0"/>
              <a:t> by the testimony of the “</a:t>
            </a:r>
            <a:r>
              <a:rPr lang="en-US" i="1" dirty="0">
                <a:solidFill>
                  <a:srgbClr val="000099"/>
                </a:solidFill>
                <a:latin typeface="Cambria" panose="02040503050406030204" pitchFamily="18" charset="0"/>
                <a:ea typeface="Cambria" panose="02040503050406030204" pitchFamily="18" charset="0"/>
              </a:rPr>
              <a:t>Holy Spirit</a:t>
            </a:r>
            <a:r>
              <a:rPr lang="en-US" dirty="0"/>
              <a:t>”.</a:t>
            </a:r>
          </a:p>
          <a:p>
            <a:r>
              <a:rPr lang="en-US" dirty="0"/>
              <a:t>The testimony of the “</a:t>
            </a:r>
            <a:r>
              <a:rPr lang="en-US" i="1" dirty="0">
                <a:solidFill>
                  <a:srgbClr val="000099"/>
                </a:solidFill>
                <a:latin typeface="Cambria" panose="02040503050406030204" pitchFamily="18" charset="0"/>
                <a:ea typeface="Cambria" panose="02040503050406030204" pitchFamily="18" charset="0"/>
              </a:rPr>
              <a:t>Holy Spirit</a:t>
            </a:r>
            <a:r>
              <a:rPr lang="en-US" dirty="0"/>
              <a:t>” that the author references here are the words of the OT prophesy found in Jer 31:33-34.</a:t>
            </a:r>
          </a:p>
          <a:p>
            <a:r>
              <a:rPr lang="en-US" dirty="0"/>
              <a:t>This is </a:t>
            </a:r>
            <a:r>
              <a:rPr lang="en-US" b="1" i="1" dirty="0"/>
              <a:t>not</a:t>
            </a:r>
            <a:r>
              <a:rPr lang="en-US" dirty="0"/>
              <a:t> the </a:t>
            </a:r>
            <a:r>
              <a:rPr lang="en-US" b="1" i="1" dirty="0"/>
              <a:t>first</a:t>
            </a:r>
            <a:r>
              <a:rPr lang="en-US" dirty="0"/>
              <a:t> time the author has expressed his conviction that it is the “</a:t>
            </a:r>
            <a:r>
              <a:rPr lang="en-US" i="1" dirty="0">
                <a:solidFill>
                  <a:srgbClr val="000099"/>
                </a:solidFill>
                <a:latin typeface="Cambria" panose="02040503050406030204" pitchFamily="18" charset="0"/>
                <a:ea typeface="Cambria" panose="02040503050406030204" pitchFamily="18" charset="0"/>
              </a:rPr>
              <a:t>Holy Spirit</a:t>
            </a:r>
            <a:r>
              <a:rPr lang="en-US" dirty="0"/>
              <a:t>” who speaks to us through the Scriptures. In Heb 3:7, for example, he attributed the words of </a:t>
            </a:r>
            <a:r>
              <a:rPr lang="en-US" b="1" i="1" dirty="0"/>
              <a:t>Psalm 95 </a:t>
            </a:r>
            <a:r>
              <a:rPr lang="en-US" dirty="0"/>
              <a:t>to the Spirit.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309 </a:t>
            </a:r>
          </a:p>
        </p:txBody>
      </p:sp>
    </p:spTree>
    <p:extLst>
      <p:ext uri="{BB962C8B-B14F-4D97-AF65-F5344CB8AC3E}">
        <p14:creationId xmlns:p14="http://schemas.microsoft.com/office/powerpoint/2010/main" val="1628879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1847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Holy Spirit also bears witness to 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after saying</a:t>
            </a:r>
            <a:r>
              <a:rPr lang="en-US" sz="2800" b="0" i="1" dirty="0">
                <a:effectLst/>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22544"/>
            <a:ext cx="8704460" cy="5239157"/>
          </a:xfrm>
        </p:spPr>
        <p:txBody>
          <a:bodyPr>
            <a:normAutofit/>
          </a:bodyPr>
          <a:lstStyle/>
          <a:p>
            <a:r>
              <a:rPr lang="en-US" dirty="0"/>
              <a:t>In 2 Pet 1:21 a similar idea is communicated: there Peter tells us that a true prophecy occurs when people speak from God as they are moved and carried along by the Holy Spirit.</a:t>
            </a:r>
          </a:p>
          <a:p>
            <a:r>
              <a:rPr lang="en-US" dirty="0"/>
              <a:t>The OT itself often attributes prophecy to the work of the Holy Spirit (Num 11:25-26; 1 Sam 10:6; 1 Chron 12:8; 2 Chron 15:1; Isaiah 61:1; Ezek 11:5; Joel 2:28; Mic 2:7; Zech 7:12; etc.)</a:t>
            </a:r>
          </a:p>
          <a:p>
            <a:r>
              <a:rPr lang="en-US" dirty="0"/>
              <a:t>Indeed the Holy Spirit </a:t>
            </a:r>
            <a:r>
              <a:rPr lang="en-US" b="1" i="1" dirty="0"/>
              <a:t>continues</a:t>
            </a:r>
            <a:r>
              <a:rPr lang="en-US" dirty="0"/>
              <a:t> to speak through the church of Jesus Christ in the scriptures by the power of the Holy Spirit.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309 </a:t>
            </a:r>
          </a:p>
        </p:txBody>
      </p:sp>
    </p:spTree>
    <p:extLst>
      <p:ext uri="{BB962C8B-B14F-4D97-AF65-F5344CB8AC3E}">
        <p14:creationId xmlns:p14="http://schemas.microsoft.com/office/powerpoint/2010/main" val="2767574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9507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is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 will make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them after those days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declares the Lord: I will put my laws on their hearts, and write them on their minds…"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8882"/>
            <a:ext cx="8704460" cy="5152819"/>
          </a:xfrm>
        </p:spPr>
        <p:txBody>
          <a:bodyPr>
            <a:normAutofit fontScale="85000" lnSpcReduction="20000"/>
          </a:bodyPr>
          <a:lstStyle/>
          <a:p>
            <a:r>
              <a:rPr lang="en-US" dirty="0"/>
              <a:t>You may recall, back in chapter 8, the author cited from Jer 31:31-34 (see Heb 8:8ff).</a:t>
            </a:r>
          </a:p>
          <a:p>
            <a:r>
              <a:rPr lang="en-US" dirty="0"/>
              <a:t>The text is cited again here, though in </a:t>
            </a:r>
            <a:r>
              <a:rPr lang="en-US" b="1" i="1" dirty="0"/>
              <a:t>this</a:t>
            </a:r>
            <a:r>
              <a:rPr lang="en-US" dirty="0"/>
              <a:t> case the author is more </a:t>
            </a:r>
            <a:r>
              <a:rPr lang="en-US" b="1" i="1" dirty="0"/>
              <a:t>selective</a:t>
            </a:r>
            <a:r>
              <a:rPr lang="en-US" dirty="0"/>
              <a:t> in the portions that he choses to quote.</a:t>
            </a:r>
          </a:p>
          <a:p>
            <a:r>
              <a:rPr lang="en-US" dirty="0"/>
              <a:t>Instead of the covenant being made “</a:t>
            </a:r>
            <a:r>
              <a:rPr lang="en-US" i="1" dirty="0">
                <a:solidFill>
                  <a:srgbClr val="000099"/>
                </a:solidFill>
                <a:latin typeface="Cambria" panose="02040503050406030204" pitchFamily="18" charset="0"/>
                <a:ea typeface="Cambria" panose="02040503050406030204" pitchFamily="18" charset="0"/>
              </a:rPr>
              <a:t>with the house of Israel</a:t>
            </a:r>
            <a:r>
              <a:rPr lang="en-US" dirty="0"/>
              <a:t>” (Jer 31:33), it is made “</a:t>
            </a:r>
            <a:r>
              <a:rPr lang="en-US" i="1" dirty="0">
                <a:solidFill>
                  <a:srgbClr val="000099"/>
                </a:solidFill>
                <a:latin typeface="Cambria" panose="02040503050406030204" pitchFamily="18" charset="0"/>
                <a:ea typeface="Cambria" panose="02040503050406030204" pitchFamily="18" charset="0"/>
              </a:rPr>
              <a:t>with them</a:t>
            </a:r>
            <a:r>
              <a:rPr lang="en-US" dirty="0"/>
              <a:t>”, which presumably includes the recipients of this letter, suggesting that the readers are viewed by the author as a part of the “new Israel”.</a:t>
            </a:r>
          </a:p>
          <a:p>
            <a:r>
              <a:rPr lang="en-US" dirty="0"/>
              <a:t>The “</a:t>
            </a:r>
            <a:r>
              <a:rPr lang="en-US" i="1" dirty="0">
                <a:solidFill>
                  <a:srgbClr val="000099"/>
                </a:solidFill>
                <a:latin typeface="Cambria" panose="02040503050406030204" pitchFamily="18" charset="0"/>
                <a:ea typeface="Cambria" panose="02040503050406030204" pitchFamily="18" charset="0"/>
              </a:rPr>
              <a:t>covenant</a:t>
            </a:r>
            <a:r>
              <a:rPr lang="en-US" dirty="0"/>
              <a:t>” in Jer 31:31 is a “</a:t>
            </a:r>
            <a:r>
              <a:rPr lang="en-US" b="1" i="1" dirty="0"/>
              <a:t>new</a:t>
            </a:r>
            <a:r>
              <a:rPr lang="en-US" dirty="0"/>
              <a:t> covenant”, and God takes the initiative in establishing that covenant.</a:t>
            </a:r>
          </a:p>
          <a:p>
            <a:r>
              <a:rPr lang="en-US" dirty="0"/>
              <a:t>The newness of the covenant is confirmed by the words “</a:t>
            </a:r>
            <a:r>
              <a:rPr lang="en-US" i="1" dirty="0">
                <a:solidFill>
                  <a:srgbClr val="000099"/>
                </a:solidFill>
                <a:latin typeface="Cambria" panose="02040503050406030204" pitchFamily="18" charset="0"/>
                <a:ea typeface="Cambria" panose="02040503050406030204" pitchFamily="18" charset="0"/>
              </a:rPr>
              <a:t>after those days</a:t>
            </a:r>
            <a:r>
              <a:rPr lang="en-US" dirty="0"/>
              <a:t>”, signifying the new covenant </a:t>
            </a:r>
            <a:r>
              <a:rPr lang="en-US" b="1" i="1" dirty="0"/>
              <a:t>succeeds</a:t>
            </a:r>
            <a:r>
              <a:rPr lang="en-US" dirty="0"/>
              <a:t> the old, for it is a new arrangement and dispensation and economy for the people of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309 </a:t>
            </a:r>
          </a:p>
        </p:txBody>
      </p:sp>
    </p:spTree>
    <p:extLst>
      <p:ext uri="{BB962C8B-B14F-4D97-AF65-F5344CB8AC3E}">
        <p14:creationId xmlns:p14="http://schemas.microsoft.com/office/powerpoint/2010/main" val="32128726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9507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is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 will make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them after those days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declares the Lord: I will put my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laws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on their hearts, and write them on their minds…"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8882"/>
            <a:ext cx="8704460" cy="5152819"/>
          </a:xfrm>
        </p:spPr>
        <p:txBody>
          <a:bodyPr>
            <a:normAutofit/>
          </a:bodyPr>
          <a:lstStyle/>
          <a:p>
            <a:r>
              <a:rPr lang="en-US" dirty="0"/>
              <a:t>The sovereign grace of God is on </a:t>
            </a:r>
            <a:r>
              <a:rPr lang="en-US" b="1" i="1" dirty="0"/>
              <a:t>full display </a:t>
            </a:r>
            <a:r>
              <a:rPr lang="en-US" dirty="0"/>
              <a:t>in the new covenant.</a:t>
            </a:r>
          </a:p>
          <a:p>
            <a:r>
              <a:rPr lang="en-US" b="1" i="1" dirty="0"/>
              <a:t>He</a:t>
            </a:r>
            <a:r>
              <a:rPr lang="en-US" dirty="0"/>
              <a:t> inscribes his “</a:t>
            </a:r>
            <a:r>
              <a:rPr lang="en-US" i="1" dirty="0">
                <a:solidFill>
                  <a:srgbClr val="000099"/>
                </a:solidFill>
                <a:latin typeface="Cambria" panose="02040503050406030204" pitchFamily="18" charset="0"/>
                <a:ea typeface="Cambria" panose="02040503050406030204" pitchFamily="18" charset="0"/>
              </a:rPr>
              <a:t>laws</a:t>
            </a:r>
            <a:r>
              <a:rPr lang="en-US" dirty="0"/>
              <a:t>” on the hearts and minds of his people.</a:t>
            </a:r>
          </a:p>
          <a:p>
            <a:r>
              <a:rPr lang="en-US" dirty="0"/>
              <a:t>The desire to obey doesn’t come from human beings but is ascribed to the </a:t>
            </a:r>
            <a:r>
              <a:rPr lang="en-US" b="1" i="1" dirty="0"/>
              <a:t>power of God</a:t>
            </a:r>
            <a:r>
              <a:rPr lang="en-US" dirty="0"/>
              <a:t>.</a:t>
            </a:r>
          </a:p>
          <a:p>
            <a:r>
              <a:rPr lang="en-US" dirty="0"/>
              <a:t>This points to an obedience </a:t>
            </a:r>
            <a:r>
              <a:rPr lang="en-US" b="1" i="1" dirty="0"/>
              <a:t>from the heart </a:t>
            </a:r>
            <a:r>
              <a:rPr lang="en-US" dirty="0"/>
              <a:t>which was </a:t>
            </a:r>
            <a:r>
              <a:rPr lang="en-US" b="1" i="1" dirty="0"/>
              <a:t>expected</a:t>
            </a:r>
            <a:r>
              <a:rPr lang="en-US" dirty="0"/>
              <a:t> under the old covenant, but which now will be accomplished </a:t>
            </a:r>
            <a:r>
              <a:rPr lang="en-US" b="1" i="1" dirty="0"/>
              <a:t>by God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309 </a:t>
            </a:r>
          </a:p>
        </p:txBody>
      </p:sp>
    </p:spTree>
    <p:extLst>
      <p:ext uri="{BB962C8B-B14F-4D97-AF65-F5344CB8AC3E}">
        <p14:creationId xmlns:p14="http://schemas.microsoft.com/office/powerpoint/2010/main" val="12398128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38364883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5394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then he adds,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 will remember their sins and their lawless deeds no more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Where there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forgiveness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these, there is no longer any offering for sin.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54088"/>
            <a:ext cx="8704460" cy="5007613"/>
          </a:xfrm>
        </p:spPr>
        <p:txBody>
          <a:bodyPr>
            <a:normAutofit/>
          </a:bodyPr>
          <a:lstStyle/>
          <a:p>
            <a:r>
              <a:rPr lang="en-US" dirty="0"/>
              <a:t>Next the writer to the Hebrews highlights the </a:t>
            </a:r>
            <a:r>
              <a:rPr lang="en-US" b="1" i="1" dirty="0"/>
              <a:t>forgiveness of sins</a:t>
            </a:r>
            <a:r>
              <a:rPr lang="en-US" dirty="0"/>
              <a:t> offered under the new covenant. </a:t>
            </a:r>
          </a:p>
          <a:p>
            <a:r>
              <a:rPr lang="en-US" dirty="0"/>
              <a:t>That God “</a:t>
            </a:r>
            <a:r>
              <a:rPr lang="en-US" i="1" dirty="0">
                <a:solidFill>
                  <a:srgbClr val="000099"/>
                </a:solidFill>
                <a:latin typeface="Cambria" panose="02040503050406030204" pitchFamily="18" charset="0"/>
                <a:ea typeface="Cambria" panose="02040503050406030204" pitchFamily="18" charset="0"/>
              </a:rPr>
              <a:t>will remember … no more</a:t>
            </a:r>
            <a:r>
              <a:rPr lang="en-US" dirty="0"/>
              <a:t>” the sins of his people demonstrates that this covenant involves a superior sacrifice for sins by which those sins are dealt with fully. </a:t>
            </a:r>
          </a:p>
          <a:p>
            <a:r>
              <a:rPr lang="en-US" dirty="0"/>
              <a:t>Lastly, the author points out that this kind of forgiveness means that all future sacrifices for sin have been rendered obsolete.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(The NIV Application Commentary Book 15) (pp. 427-428)</a:t>
            </a:r>
          </a:p>
        </p:txBody>
      </p:sp>
    </p:spTree>
    <p:extLst>
      <p:ext uri="{BB962C8B-B14F-4D97-AF65-F5344CB8AC3E}">
        <p14:creationId xmlns:p14="http://schemas.microsoft.com/office/powerpoint/2010/main" val="2445130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41366187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a:bodyPr>
          <a:lstStyle/>
          <a:p>
            <a:r>
              <a:rPr lang="en-US" dirty="0"/>
              <a:t>It is common for “Christian” liberals to question the reliability and truthfulness of scripture. The author’s reference to the Holy Spirit as the </a:t>
            </a:r>
            <a:r>
              <a:rPr lang="en-US" b="1" i="1" dirty="0"/>
              <a:t>author</a:t>
            </a:r>
            <a:r>
              <a:rPr lang="en-US" dirty="0"/>
              <a:t> of scripture has strong implications in this regard. If God is the author of scripture, then it must be reliable and true. As Paul says in Romans 3:1,“</a:t>
            </a:r>
            <a:r>
              <a:rPr lang="en-US" i="1" dirty="0">
                <a:solidFill>
                  <a:srgbClr val="000099"/>
                </a:solidFill>
                <a:latin typeface="Cambria" panose="02040503050406030204" pitchFamily="18" charset="0"/>
                <a:ea typeface="Cambria" panose="02040503050406030204" pitchFamily="18" charset="0"/>
              </a:rPr>
              <a:t>Let God be true though every one were a liar</a:t>
            </a:r>
            <a:r>
              <a:rPr lang="en-US" dirty="0"/>
              <a:t>.” Jesus expresses a similar view in John 10:35 when he says “</a:t>
            </a:r>
            <a:r>
              <a:rPr lang="en-US" i="1" dirty="0">
                <a:solidFill>
                  <a:srgbClr val="000099"/>
                </a:solidFill>
                <a:latin typeface="Cambria" panose="02040503050406030204" pitchFamily="18" charset="0"/>
                <a:ea typeface="Cambria" panose="02040503050406030204" pitchFamily="18" charset="0"/>
              </a:rPr>
              <a:t>Scripture cannot be broken</a:t>
            </a:r>
            <a:r>
              <a:rPr lang="en-US" dirty="0"/>
              <a:t>”. </a:t>
            </a:r>
          </a:p>
          <a:p>
            <a:r>
              <a:rPr lang="en-US" dirty="0"/>
              <a:t>What are some unscriptural views that society today holds as unquestioned truth, and yet, because they are unscriptural, we know they are wrong?</a:t>
            </a:r>
          </a:p>
        </p:txBody>
      </p:sp>
    </p:spTree>
    <p:extLst>
      <p:ext uri="{BB962C8B-B14F-4D97-AF65-F5344CB8AC3E}">
        <p14:creationId xmlns:p14="http://schemas.microsoft.com/office/powerpoint/2010/main" val="24374172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a:bodyPr>
          <a:lstStyle/>
          <a:p>
            <a:r>
              <a:rPr lang="en-US" dirty="0"/>
              <a:t>The prophecy of the new covenant in Jer 31:31-34 was said to be made with the “</a:t>
            </a:r>
            <a:r>
              <a:rPr lang="en-US" i="1" dirty="0">
                <a:solidFill>
                  <a:srgbClr val="000099"/>
                </a:solidFill>
                <a:latin typeface="Cambria" panose="02040503050406030204" pitchFamily="18" charset="0"/>
                <a:ea typeface="Cambria" panose="02040503050406030204" pitchFamily="18" charset="0"/>
              </a:rPr>
              <a:t>with the house of Israel</a:t>
            </a:r>
            <a:r>
              <a:rPr lang="en-US" dirty="0"/>
              <a:t>”. When citing this portion of Jer 31:33, the author of Hebrews substitutes the phrase “</a:t>
            </a:r>
            <a:r>
              <a:rPr lang="en-US" i="1" dirty="0">
                <a:solidFill>
                  <a:srgbClr val="000099"/>
                </a:solidFill>
                <a:latin typeface="Cambria" panose="02040503050406030204" pitchFamily="18" charset="0"/>
                <a:ea typeface="Cambria" panose="02040503050406030204" pitchFamily="18" charset="0"/>
              </a:rPr>
              <a:t>with them</a:t>
            </a:r>
            <a:r>
              <a:rPr lang="en-US" dirty="0"/>
              <a:t>”. </a:t>
            </a:r>
          </a:p>
          <a:p>
            <a:r>
              <a:rPr lang="en-US" dirty="0"/>
              <a:t>Do you think this substitution is significant?</a:t>
            </a:r>
          </a:p>
        </p:txBody>
      </p:sp>
    </p:spTree>
    <p:extLst>
      <p:ext uri="{BB962C8B-B14F-4D97-AF65-F5344CB8AC3E}">
        <p14:creationId xmlns:p14="http://schemas.microsoft.com/office/powerpoint/2010/main" val="661352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fontScale="85000" lnSpcReduction="20000"/>
          </a:bodyPr>
          <a:lstStyle/>
          <a:p>
            <a:r>
              <a:rPr lang="en-US" dirty="0"/>
              <a:t>As we view the new covenant from this side of the cross, we recognize that the recipients of the new covenant include more than just the physical descendants of Israel referenced by the prophesy in Jeremiah. We recognize that the recipients of the new covenant are the “new Israel” – a group that includes elect Jews </a:t>
            </a:r>
            <a:r>
              <a:rPr lang="en-US" b="1" dirty="0"/>
              <a:t>and Gentiles </a:t>
            </a:r>
            <a:r>
              <a:rPr lang="en-US" dirty="0"/>
              <a:t>and </a:t>
            </a:r>
            <a:r>
              <a:rPr lang="en-US" b="1" i="1" dirty="0"/>
              <a:t>excludes</a:t>
            </a:r>
            <a:r>
              <a:rPr lang="en-US" dirty="0"/>
              <a:t> all non-elect physical descendants of Israel. I think it is unlikely that the original hearers of this prophesy (back in Jeremiah’s day) would have fully understood this. Do you agree?</a:t>
            </a:r>
          </a:p>
          <a:p>
            <a:r>
              <a:rPr lang="en-US" dirty="0"/>
              <a:t>Today there are those in the covenant theology camp who want to argue that we are still (in some sense) under the OT law. In order to support this idea, they will often point out that new covenant prophesy in Jer 31:33 says that the Lord will put “</a:t>
            </a:r>
            <a:r>
              <a:rPr lang="en-US" i="1" dirty="0">
                <a:solidFill>
                  <a:srgbClr val="000099"/>
                </a:solidFill>
                <a:latin typeface="Cambria" panose="02040503050406030204" pitchFamily="18" charset="0"/>
                <a:ea typeface="Cambria" panose="02040503050406030204" pitchFamily="18" charset="0"/>
              </a:rPr>
              <a:t>[his] </a:t>
            </a:r>
            <a:r>
              <a:rPr lang="en-US" b="1" i="1" dirty="0">
                <a:solidFill>
                  <a:srgbClr val="000099"/>
                </a:solidFill>
                <a:latin typeface="Cambria" panose="02040503050406030204" pitchFamily="18" charset="0"/>
                <a:ea typeface="Cambria" panose="02040503050406030204" pitchFamily="18" charset="0"/>
              </a:rPr>
              <a:t>laws </a:t>
            </a:r>
            <a:r>
              <a:rPr lang="en-US" i="1" dirty="0">
                <a:solidFill>
                  <a:srgbClr val="000099"/>
                </a:solidFill>
                <a:latin typeface="Cambria" panose="02040503050406030204" pitchFamily="18" charset="0"/>
                <a:ea typeface="Cambria" panose="02040503050406030204" pitchFamily="18" charset="0"/>
              </a:rPr>
              <a:t>on their hearts, and write them on their minds</a:t>
            </a:r>
            <a:r>
              <a:rPr lang="en-US" dirty="0"/>
              <a:t>”. They then argue that a Jew hearing this prophesy back in Jeremiah’s day would assume that the “</a:t>
            </a:r>
            <a:r>
              <a:rPr lang="en-US" i="1" dirty="0">
                <a:solidFill>
                  <a:srgbClr val="000099"/>
                </a:solidFill>
                <a:latin typeface="Cambria" panose="02040503050406030204" pitchFamily="18" charset="0"/>
                <a:ea typeface="Cambria" panose="02040503050406030204" pitchFamily="18" charset="0"/>
              </a:rPr>
              <a:t>law</a:t>
            </a:r>
            <a:r>
              <a:rPr lang="en-US" dirty="0"/>
              <a:t>” that God would put on our hearts would be the law of Moses. Therefore, they argue, even though we are in the new covenant, we are still under the law of Moses because Jer 31:33 prophesied that we would be. </a:t>
            </a:r>
          </a:p>
          <a:p>
            <a:r>
              <a:rPr lang="en-US" dirty="0"/>
              <a:t>Is this a valid argument? Why or why not?</a:t>
            </a:r>
          </a:p>
        </p:txBody>
      </p:sp>
    </p:spTree>
    <p:extLst>
      <p:ext uri="{BB962C8B-B14F-4D97-AF65-F5344CB8AC3E}">
        <p14:creationId xmlns:p14="http://schemas.microsoft.com/office/powerpoint/2010/main" val="42816160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Was Appointed By God to Be Our Compassionate But Sinless High Priest (4:14–5:10)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Jesus Is the Mediator of a </a:t>
            </a:r>
            <a:r>
              <a:rPr lang="en-US" b="1" i="1" dirty="0">
                <a:solidFill>
                  <a:schemeClr val="tx1">
                    <a:lumMod val="50000"/>
                    <a:lumOff val="50000"/>
                  </a:schemeClr>
                </a:solidFill>
              </a:rPr>
              <a:t>New</a:t>
            </a:r>
            <a:r>
              <a:rPr lang="en-US" dirty="0">
                <a:solidFill>
                  <a:schemeClr val="tx1">
                    <a:lumMod val="50000"/>
                    <a:lumOff val="50000"/>
                  </a:schemeClr>
                </a:solidFill>
              </a:rPr>
              <a:t> Covenant That Is </a:t>
            </a:r>
            <a:r>
              <a:rPr lang="en-US" b="1" i="1" dirty="0">
                <a:solidFill>
                  <a:schemeClr val="tx1">
                    <a:lumMod val="50000"/>
                    <a:lumOff val="50000"/>
                  </a:schemeClr>
                </a:solidFill>
              </a:rPr>
              <a:t>Far Superior</a:t>
            </a:r>
            <a:r>
              <a:rPr lang="en-US" dirty="0">
                <a:solidFill>
                  <a:schemeClr val="tx1">
                    <a:lumMod val="50000"/>
                    <a:lumOff val="50000"/>
                  </a:schemeClr>
                </a:solidFill>
              </a:rPr>
              <a:t> to the </a:t>
            </a:r>
            <a:r>
              <a:rPr lang="en-US" b="1" i="1" dirty="0">
                <a:solidFill>
                  <a:schemeClr val="tx1">
                    <a:lumMod val="50000"/>
                    <a:lumOff val="50000"/>
                  </a:schemeClr>
                </a:solidFill>
              </a:rPr>
              <a:t>Old</a:t>
            </a:r>
            <a:r>
              <a:rPr lang="en-US" dirty="0">
                <a:solidFill>
                  <a:schemeClr val="tx1">
                    <a:lumMod val="50000"/>
                    <a:lumOff val="50000"/>
                  </a:schemeClr>
                </a:solidFill>
              </a:rPr>
              <a:t> Covenant (8:1-13)</a:t>
            </a:r>
          </a:p>
          <a:p>
            <a:pPr marL="1028700" lvl="1" indent="-571500">
              <a:buFont typeface="+mj-lt"/>
              <a:buAutoNum type="alphaUcPeriod"/>
            </a:pPr>
            <a:r>
              <a:rPr lang="en-US" dirty="0"/>
              <a:t>Jesus’ Sacrifice Is Better Than the Temple Sacrifices (9:1-10:18)</a:t>
            </a:r>
          </a:p>
        </p:txBody>
      </p:sp>
    </p:spTree>
    <p:extLst>
      <p:ext uri="{BB962C8B-B14F-4D97-AF65-F5344CB8AC3E}">
        <p14:creationId xmlns:p14="http://schemas.microsoft.com/office/powerpoint/2010/main" val="22337054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60903" y="726026"/>
            <a:ext cx="8739780" cy="6131974"/>
          </a:xfrm>
        </p:spPr>
        <p:txBody>
          <a:bodyPr>
            <a:normAutofit fontScale="85000" lnSpcReduction="20000"/>
          </a:bodyPr>
          <a:lstStyle/>
          <a:p>
            <a:pPr marL="1028700" lvl="1" indent="-571500">
              <a:buFont typeface="+mj-lt"/>
              <a:buAutoNum type="alphaUcPeriod"/>
            </a:pPr>
            <a:r>
              <a:rPr lang="en-US" sz="3800" dirty="0"/>
              <a:t>Jesus’ Sacrifice Is Better Than the Temple Sacrifices </a:t>
            </a:r>
            <a:r>
              <a:rPr lang="en-US" sz="3800" b="1" dirty="0"/>
              <a:t>(9:1-10:18)</a:t>
            </a:r>
          </a:p>
          <a:p>
            <a:pPr marL="1487488" lvl="1" indent="-573088">
              <a:buFont typeface="+mj-lt"/>
              <a:buAutoNum type="arabicPeriod"/>
            </a:pPr>
            <a:r>
              <a:rPr lang="en-US" sz="3500" dirty="0">
                <a:solidFill>
                  <a:schemeClr val="tx1">
                    <a:lumMod val="50000"/>
                    <a:lumOff val="50000"/>
                  </a:schemeClr>
                </a:solidFill>
              </a:rPr>
              <a:t>Ministry Under the Old Covenant. </a:t>
            </a:r>
            <a:r>
              <a:rPr lang="en-US" sz="3500" b="1" dirty="0">
                <a:solidFill>
                  <a:schemeClr val="tx1">
                    <a:lumMod val="50000"/>
                    <a:lumOff val="50000"/>
                  </a:schemeClr>
                </a:solidFill>
              </a:rPr>
              <a:t>(9:1-10)</a:t>
            </a:r>
          </a:p>
          <a:p>
            <a:pPr marL="1487488" lvl="1" indent="-573088">
              <a:buFont typeface="+mj-lt"/>
              <a:buAutoNum type="arabicPeriod"/>
            </a:pPr>
            <a:r>
              <a:rPr lang="en-US" sz="3500" dirty="0">
                <a:solidFill>
                  <a:schemeClr val="tx1">
                    <a:lumMod val="50000"/>
                    <a:lumOff val="50000"/>
                  </a:schemeClr>
                </a:solidFill>
              </a:rPr>
              <a:t>Ministry Under the New Covenant </a:t>
            </a:r>
            <a:r>
              <a:rPr lang="en-US" sz="3500" b="1" dirty="0">
                <a:solidFill>
                  <a:schemeClr val="tx1">
                    <a:lumMod val="50000"/>
                    <a:lumOff val="50000"/>
                  </a:schemeClr>
                </a:solidFill>
              </a:rPr>
              <a:t>(9:11-14)</a:t>
            </a:r>
          </a:p>
          <a:p>
            <a:pPr marL="1487488" lvl="1" indent="-573088">
              <a:buFont typeface="+mj-lt"/>
              <a:buAutoNum type="arabicPeriod"/>
            </a:pPr>
            <a:r>
              <a:rPr lang="en-US" sz="3500" dirty="0"/>
              <a:t>Further Reflections on the New Covenant </a:t>
            </a:r>
            <a:r>
              <a:rPr lang="en-US" sz="3500" b="1" dirty="0"/>
              <a:t>(9:15-10:18)</a:t>
            </a:r>
          </a:p>
          <a:p>
            <a:pPr marL="2001838" lvl="2" indent="-514350">
              <a:buFont typeface="+mj-lt"/>
              <a:buAutoNum type="alphaLcPeriod"/>
            </a:pPr>
            <a:r>
              <a:rPr lang="en-US" sz="3200" dirty="0">
                <a:solidFill>
                  <a:schemeClr val="tx1">
                    <a:lumMod val="50000"/>
                    <a:lumOff val="50000"/>
                  </a:schemeClr>
                </a:solidFill>
              </a:rPr>
              <a:t>The Need for the Death of the Covenant Ratifier </a:t>
            </a:r>
            <a:r>
              <a:rPr lang="en-US" sz="3200" b="1" dirty="0">
                <a:solidFill>
                  <a:schemeClr val="tx1">
                    <a:lumMod val="50000"/>
                    <a:lumOff val="50000"/>
                  </a:schemeClr>
                </a:solidFill>
              </a:rPr>
              <a:t>(9:15–22)</a:t>
            </a:r>
          </a:p>
          <a:p>
            <a:pPr marL="2001838" lvl="2" indent="-514350">
              <a:buFont typeface="+mj-lt"/>
              <a:buAutoNum type="alphaLcPeriod"/>
            </a:pPr>
            <a:r>
              <a:rPr lang="en-US" sz="3200" dirty="0">
                <a:solidFill>
                  <a:schemeClr val="tx1">
                    <a:lumMod val="50000"/>
                    <a:lumOff val="50000"/>
                  </a:schemeClr>
                </a:solidFill>
              </a:rPr>
              <a:t>The Need for the Ultimate to Replace the Type </a:t>
            </a:r>
            <a:r>
              <a:rPr lang="en-US" sz="3200" b="1" dirty="0">
                <a:solidFill>
                  <a:schemeClr val="tx1">
                    <a:lumMod val="50000"/>
                    <a:lumOff val="50000"/>
                  </a:schemeClr>
                </a:solidFill>
              </a:rPr>
              <a:t>(9:23–28)</a:t>
            </a:r>
          </a:p>
          <a:p>
            <a:pPr marL="2001838" lvl="2" indent="-514350">
              <a:buFont typeface="+mj-lt"/>
              <a:buAutoNum type="alphaLcPeriod"/>
            </a:pPr>
            <a:r>
              <a:rPr lang="en-US" sz="3200" dirty="0">
                <a:solidFill>
                  <a:schemeClr val="tx1">
                    <a:lumMod val="50000"/>
                    <a:lumOff val="50000"/>
                  </a:schemeClr>
                </a:solidFill>
              </a:rPr>
              <a:t>The Repetition of the OT Sacrifices Shows Their Inadequacy </a:t>
            </a:r>
            <a:r>
              <a:rPr lang="en-US" sz="3200" b="1" dirty="0">
                <a:solidFill>
                  <a:schemeClr val="tx1">
                    <a:lumMod val="50000"/>
                    <a:lumOff val="50000"/>
                  </a:schemeClr>
                </a:solidFill>
              </a:rPr>
              <a:t>(10:1-4)</a:t>
            </a:r>
          </a:p>
          <a:p>
            <a:pPr marL="2001838" lvl="2" indent="-514350">
              <a:buFont typeface="+mj-lt"/>
              <a:buAutoNum type="alphaLcPeriod"/>
            </a:pPr>
            <a:r>
              <a:rPr lang="en-US" sz="3200" dirty="0">
                <a:solidFill>
                  <a:schemeClr val="tx1">
                    <a:lumMod val="50000"/>
                    <a:lumOff val="50000"/>
                  </a:schemeClr>
                </a:solidFill>
              </a:rPr>
              <a:t>Jesus’ Once-for-All Sacrifice Cancelled the Old System </a:t>
            </a:r>
            <a:r>
              <a:rPr lang="en-US" sz="3200" b="1" dirty="0">
                <a:solidFill>
                  <a:schemeClr val="tx1">
                    <a:lumMod val="50000"/>
                    <a:lumOff val="50000"/>
                  </a:schemeClr>
                </a:solidFill>
              </a:rPr>
              <a:t>(10:5-10)</a:t>
            </a:r>
          </a:p>
          <a:p>
            <a:pPr marL="2001838" lvl="2" indent="-514350">
              <a:buFont typeface="+mj-lt"/>
              <a:buAutoNum type="alphaLcPeriod"/>
            </a:pPr>
            <a:r>
              <a:rPr lang="en-US" sz="3200" dirty="0"/>
              <a:t>Jesus’ Completed Sacrifice </a:t>
            </a:r>
            <a:r>
              <a:rPr lang="en-US" sz="3200" b="1" dirty="0"/>
              <a:t>(10:11-14)</a:t>
            </a:r>
          </a:p>
          <a:p>
            <a:pPr marL="2001838" lvl="2" indent="-514350">
              <a:buFont typeface="+mj-lt"/>
              <a:buAutoNum type="alphaLcPeriod"/>
            </a:pPr>
            <a:r>
              <a:rPr lang="en-US" sz="3200" dirty="0">
                <a:solidFill>
                  <a:schemeClr val="tx1">
                    <a:lumMod val="50000"/>
                    <a:lumOff val="50000"/>
                  </a:schemeClr>
                </a:solidFill>
              </a:rPr>
              <a:t>In the New Covenant We Experience Final Forgiveness  </a:t>
            </a:r>
            <a:r>
              <a:rPr lang="en-US" sz="3200" b="1" dirty="0">
                <a:solidFill>
                  <a:schemeClr val="tx1">
                    <a:lumMod val="50000"/>
                    <a:lumOff val="50000"/>
                  </a:schemeClr>
                </a:solidFill>
              </a:rPr>
              <a:t>(10:15-18)</a:t>
            </a:r>
          </a:p>
          <a:p>
            <a:pPr marL="1944688" lvl="2" indent="-573088">
              <a:buFont typeface="+mj-lt"/>
              <a:buAutoNum type="alphaLcPeriod"/>
            </a:pPr>
            <a:endParaRPr lang="en-US" sz="3200" dirty="0"/>
          </a:p>
          <a:p>
            <a:pPr marL="1487488" lvl="1" indent="-573088">
              <a:buFont typeface="+mj-lt"/>
              <a:buAutoNum type="arabicPeriod"/>
            </a:pPr>
            <a:endParaRPr lang="en-US" sz="3600" dirty="0"/>
          </a:p>
          <a:p>
            <a:pPr marL="1487488" lvl="1" indent="-573088">
              <a:buFont typeface="+mj-lt"/>
              <a:buAutoNum type="arabicPeriod"/>
            </a:pPr>
            <a:endParaRPr lang="en-US" sz="3600" b="1" dirty="0"/>
          </a:p>
        </p:txBody>
      </p:sp>
    </p:spTree>
    <p:extLst>
      <p:ext uri="{BB962C8B-B14F-4D97-AF65-F5344CB8AC3E}">
        <p14:creationId xmlns:p14="http://schemas.microsoft.com/office/powerpoint/2010/main" val="32411606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981117"/>
          </a:xfrm>
        </p:spPr>
        <p:txBody>
          <a:bodyPr/>
          <a:lstStyle/>
          <a:p>
            <a:r>
              <a:rPr lang="en-US" sz="4400" dirty="0">
                <a:solidFill>
                  <a:srgbClr val="002060"/>
                </a:solidFill>
              </a:rPr>
              <a:t>Jesus’ Completed Sacrifice (10:11-14)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981116"/>
            <a:ext cx="8837891" cy="5835679"/>
          </a:xfrm>
        </p:spPr>
        <p:txBody>
          <a:bodyPr>
            <a:normAutofit/>
          </a:bodyPr>
          <a:lstStyle/>
          <a:p>
            <a:pPr marL="0" indent="0">
              <a:buNone/>
            </a:pPr>
            <a:r>
              <a:rPr lang="en-US" sz="3100" baseline="30000" dirty="0">
                <a:latin typeface="Candara" panose="020E0502030303020204" pitchFamily="34" charset="0"/>
                <a:ea typeface="Cambria" panose="02040503050406030204" pitchFamily="18" charset="0"/>
              </a:rPr>
              <a:t>11</a:t>
            </a:r>
            <a:r>
              <a:rPr lang="en-US" i="1" dirty="0">
                <a:solidFill>
                  <a:srgbClr val="000099"/>
                </a:solidFill>
                <a:latin typeface="Cambria" panose="02040503050406030204" pitchFamily="18" charset="0"/>
                <a:ea typeface="Cambria" panose="02040503050406030204" pitchFamily="18" charset="0"/>
              </a:rPr>
              <a:t> And every priest stands daily at his service, offering repeatedly the same sacrifices, which can never take away sins. </a:t>
            </a:r>
            <a:r>
              <a:rPr lang="en-US" sz="3100" baseline="30000" dirty="0">
                <a:latin typeface="Candara" panose="020E0502030303020204" pitchFamily="34" charset="0"/>
                <a:ea typeface="Cambria" panose="02040503050406030204" pitchFamily="18" charset="0"/>
              </a:rPr>
              <a:t>12</a:t>
            </a:r>
            <a:r>
              <a:rPr lang="en-US" i="1" dirty="0">
                <a:solidFill>
                  <a:srgbClr val="000099"/>
                </a:solidFill>
                <a:latin typeface="Cambria" panose="02040503050406030204" pitchFamily="18" charset="0"/>
                <a:ea typeface="Cambria" panose="02040503050406030204" pitchFamily="18" charset="0"/>
              </a:rPr>
              <a:t> But when Christ had offered for all time a single sacrifice for sins, he sat down at the right hand of God, </a:t>
            </a:r>
            <a:r>
              <a:rPr lang="en-US" sz="3100" baseline="30000" dirty="0">
                <a:latin typeface="Candara" panose="020E0502030303020204" pitchFamily="34" charset="0"/>
                <a:ea typeface="Cambria" panose="02040503050406030204" pitchFamily="18" charset="0"/>
              </a:rPr>
              <a:t>13</a:t>
            </a:r>
            <a:r>
              <a:rPr lang="en-US" i="1" dirty="0">
                <a:solidFill>
                  <a:srgbClr val="000099"/>
                </a:solidFill>
                <a:latin typeface="Cambria" panose="02040503050406030204" pitchFamily="18" charset="0"/>
                <a:ea typeface="Cambria" panose="02040503050406030204" pitchFamily="18" charset="0"/>
              </a:rPr>
              <a:t> waiting from that time until his enemies should be made a footstool for his feet. </a:t>
            </a:r>
            <a:r>
              <a:rPr lang="en-US" sz="3100" baseline="30000" dirty="0">
                <a:latin typeface="Candara" panose="020E0502030303020204" pitchFamily="34" charset="0"/>
                <a:ea typeface="Cambria" panose="02040503050406030204" pitchFamily="18" charset="0"/>
              </a:rPr>
              <a:t>14</a:t>
            </a:r>
            <a:r>
              <a:rPr lang="en-US" i="1" dirty="0">
                <a:solidFill>
                  <a:srgbClr val="000099"/>
                </a:solidFill>
                <a:latin typeface="Cambria" panose="02040503050406030204" pitchFamily="18" charset="0"/>
                <a:ea typeface="Cambria" panose="02040503050406030204" pitchFamily="18" charset="0"/>
              </a:rPr>
              <a:t> For by a single offering he has perfected for all time those who are being sanctified. </a:t>
            </a:r>
          </a:p>
        </p:txBody>
      </p:sp>
    </p:spTree>
    <p:extLst>
      <p:ext uri="{BB962C8B-B14F-4D97-AF65-F5344CB8AC3E}">
        <p14:creationId xmlns:p14="http://schemas.microsoft.com/office/powerpoint/2010/main" val="19737122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9899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every priest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daily at his service, offering </a:t>
            </a:r>
            <a:r>
              <a:rPr lang="en-US" sz="2800" b="0" i="1" dirty="0">
                <a:effectLst/>
                <a:latin typeface="Cambria" panose="02040503050406030204" pitchFamily="18" charset="0"/>
                <a:ea typeface="Cambria" panose="02040503050406030204" pitchFamily="18" charset="0"/>
                <a:cs typeface="+mn-cs"/>
              </a:rPr>
              <a:t>repeatedly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same sacrifices, which can never take away sins.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8882"/>
            <a:ext cx="8704460" cy="5152820"/>
          </a:xfrm>
        </p:spPr>
        <p:txBody>
          <a:bodyPr>
            <a:normAutofit fontScale="92500" lnSpcReduction="20000"/>
          </a:bodyPr>
          <a:lstStyle/>
          <a:p>
            <a:r>
              <a:rPr lang="en-US" dirty="0"/>
              <a:t>In this section, the author demonstrates the </a:t>
            </a:r>
            <a:r>
              <a:rPr lang="en-US" b="1" i="1" dirty="0"/>
              <a:t>glorious finality </a:t>
            </a:r>
            <a:r>
              <a:rPr lang="en-US" dirty="0"/>
              <a:t>of what Christ’s sacrifice has accomplished by </a:t>
            </a:r>
            <a:r>
              <a:rPr lang="en-US" b="1" i="1" dirty="0"/>
              <a:t>first</a:t>
            </a:r>
            <a:r>
              <a:rPr lang="en-US" dirty="0"/>
              <a:t> listing a number of characteristics of the </a:t>
            </a:r>
            <a:r>
              <a:rPr lang="en-US" b="1" i="1" dirty="0"/>
              <a:t>old covenant</a:t>
            </a:r>
            <a:r>
              <a:rPr lang="en-US" dirty="0"/>
              <a:t> sacrificial system and then </a:t>
            </a:r>
            <a:r>
              <a:rPr lang="en-US" b="1" i="1" dirty="0"/>
              <a:t>contrasting</a:t>
            </a:r>
            <a:r>
              <a:rPr lang="en-US" dirty="0"/>
              <a:t> them with the sacrifice offered by </a:t>
            </a:r>
            <a:r>
              <a:rPr lang="en-US" b="1" i="1" dirty="0"/>
              <a:t>Christ</a:t>
            </a:r>
            <a:r>
              <a:rPr lang="en-US" dirty="0"/>
              <a:t>.</a:t>
            </a:r>
          </a:p>
          <a:p>
            <a:r>
              <a:rPr lang="en-US" dirty="0"/>
              <a:t>The </a:t>
            </a:r>
            <a:r>
              <a:rPr lang="en-US" b="1" i="1" dirty="0"/>
              <a:t>first</a:t>
            </a:r>
            <a:r>
              <a:rPr lang="en-US" dirty="0"/>
              <a:t> characteristic of the old covenant sacrificial system to which he draws our attention is this: every priest had to “</a:t>
            </a:r>
            <a:r>
              <a:rPr lang="en-US" b="1" i="1" dirty="0">
                <a:solidFill>
                  <a:srgbClr val="000099"/>
                </a:solidFill>
                <a:latin typeface="Cambria" panose="02040503050406030204" pitchFamily="18" charset="0"/>
                <a:ea typeface="Cambria" panose="02040503050406030204" pitchFamily="18" charset="0"/>
              </a:rPr>
              <a:t>stand</a:t>
            </a:r>
            <a:r>
              <a:rPr lang="en-US" b="1" i="1" dirty="0"/>
              <a:t>” </a:t>
            </a:r>
            <a:r>
              <a:rPr lang="en-US" dirty="0"/>
              <a:t>as he ministered.</a:t>
            </a:r>
          </a:p>
          <a:p>
            <a:pPr lvl="1"/>
            <a:r>
              <a:rPr lang="en-US" i="1" dirty="0">
                <a:solidFill>
                  <a:srgbClr val="000099"/>
                </a:solidFill>
                <a:latin typeface="Cambria" panose="02040503050406030204" pitchFamily="18" charset="0"/>
                <a:ea typeface="Cambria" panose="02040503050406030204" pitchFamily="18" charset="0"/>
              </a:rPr>
              <a:t>At that time the LORD set apart the tribe of Levi to carry the ark of the covenant of the LORD to </a:t>
            </a:r>
            <a:r>
              <a:rPr lang="en-US" b="1" i="1" dirty="0">
                <a:solidFill>
                  <a:srgbClr val="000099"/>
                </a:solidFill>
                <a:latin typeface="Cambria" panose="02040503050406030204" pitchFamily="18" charset="0"/>
                <a:ea typeface="Cambria" panose="02040503050406030204" pitchFamily="18" charset="0"/>
              </a:rPr>
              <a:t>stand</a:t>
            </a:r>
            <a:r>
              <a:rPr lang="en-US" i="1" dirty="0">
                <a:solidFill>
                  <a:srgbClr val="000099"/>
                </a:solidFill>
                <a:latin typeface="Cambria" panose="02040503050406030204" pitchFamily="18" charset="0"/>
                <a:ea typeface="Cambria" panose="02040503050406030204" pitchFamily="18" charset="0"/>
              </a:rPr>
              <a:t> before the LORD to minister to him and to bless in his name, to this day. </a:t>
            </a:r>
            <a:r>
              <a:rPr lang="en-US" dirty="0"/>
              <a:t>(Deut 10:8)</a:t>
            </a:r>
          </a:p>
          <a:p>
            <a:pPr lvl="1"/>
            <a:r>
              <a:rPr lang="en-US" i="1" dirty="0">
                <a:solidFill>
                  <a:srgbClr val="000099"/>
                </a:solidFill>
                <a:latin typeface="Cambria" panose="02040503050406030204" pitchFamily="18" charset="0"/>
                <a:ea typeface="Cambria" panose="02040503050406030204" pitchFamily="18" charset="0"/>
              </a:rPr>
              <a:t>And if a Levite comes from any of your towns… and ministers in the name of the LORD his God, like all his fellow Levites who </a:t>
            </a:r>
            <a:r>
              <a:rPr lang="en-US" b="1" i="1" dirty="0">
                <a:solidFill>
                  <a:srgbClr val="000099"/>
                </a:solidFill>
                <a:latin typeface="Cambria" panose="02040503050406030204" pitchFamily="18" charset="0"/>
                <a:ea typeface="Cambria" panose="02040503050406030204" pitchFamily="18" charset="0"/>
              </a:rPr>
              <a:t>stand</a:t>
            </a:r>
            <a:r>
              <a:rPr lang="en-US" i="1" dirty="0">
                <a:solidFill>
                  <a:srgbClr val="000099"/>
                </a:solidFill>
                <a:latin typeface="Cambria" panose="02040503050406030204" pitchFamily="18" charset="0"/>
                <a:ea typeface="Cambria" panose="02040503050406030204" pitchFamily="18" charset="0"/>
              </a:rPr>
              <a:t> to minister there before the LORD…  </a:t>
            </a:r>
            <a:r>
              <a:rPr lang="en-US" dirty="0"/>
              <a:t>(Deut 18:6-7)</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34613641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9899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every priest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daily at his service, offering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repeatedly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same sacrifices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which can never take away sins.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8882"/>
            <a:ext cx="8704460" cy="5152820"/>
          </a:xfrm>
        </p:spPr>
        <p:txBody>
          <a:bodyPr>
            <a:normAutofit fontScale="85000" lnSpcReduction="10000"/>
          </a:bodyPr>
          <a:lstStyle/>
          <a:p>
            <a:r>
              <a:rPr lang="en-US" dirty="0"/>
              <a:t>The old covenant priests must </a:t>
            </a:r>
            <a:r>
              <a:rPr lang="en-US" b="1" i="1" dirty="0"/>
              <a:t>stand</a:t>
            </a:r>
            <a:r>
              <a:rPr lang="en-US" dirty="0"/>
              <a:t> because their work is </a:t>
            </a:r>
            <a:r>
              <a:rPr lang="en-US" b="1" i="1" dirty="0"/>
              <a:t>never completed</a:t>
            </a:r>
            <a:r>
              <a:rPr lang="en-US" dirty="0"/>
              <a:t>, therefore they must </a:t>
            </a:r>
            <a:r>
              <a:rPr lang="en-US" b="1" i="1" dirty="0"/>
              <a:t>continue</a:t>
            </a:r>
            <a:r>
              <a:rPr lang="en-US" dirty="0"/>
              <a:t> to offer sacrifices.</a:t>
            </a:r>
          </a:p>
          <a:p>
            <a:r>
              <a:rPr lang="en-US" dirty="0"/>
              <a:t>A </a:t>
            </a:r>
            <a:r>
              <a:rPr lang="en-US" b="1" i="1" dirty="0"/>
              <a:t>second</a:t>
            </a:r>
            <a:r>
              <a:rPr lang="en-US" dirty="0"/>
              <a:t> characteristic of old covenant sacrifices is demonstrated by the </a:t>
            </a:r>
            <a:r>
              <a:rPr lang="en-US" b="1" i="1" dirty="0"/>
              <a:t>burnt offering</a:t>
            </a:r>
            <a:r>
              <a:rPr lang="en-US" dirty="0"/>
              <a:t>: it must be offered </a:t>
            </a:r>
            <a:r>
              <a:rPr lang="en-US" b="1" i="1" dirty="0"/>
              <a:t>every day</a:t>
            </a:r>
            <a:r>
              <a:rPr lang="en-US" dirty="0"/>
              <a:t>:</a:t>
            </a:r>
          </a:p>
          <a:p>
            <a:pPr lvl="1"/>
            <a:r>
              <a:rPr lang="en-US" i="1" dirty="0">
                <a:solidFill>
                  <a:srgbClr val="000099"/>
                </a:solidFill>
                <a:latin typeface="Cambria" panose="02040503050406030204" pitchFamily="18" charset="0"/>
                <a:ea typeface="Cambria" panose="02040503050406030204" pitchFamily="18" charset="0"/>
              </a:rPr>
              <a:t>Now this is what you shall offer on the altar: two lambs a year old </a:t>
            </a:r>
            <a:r>
              <a:rPr lang="en-US" b="1" i="1" dirty="0">
                <a:solidFill>
                  <a:srgbClr val="000099"/>
                </a:solidFill>
                <a:latin typeface="Cambria" panose="02040503050406030204" pitchFamily="18" charset="0"/>
                <a:ea typeface="Cambria" panose="02040503050406030204" pitchFamily="18" charset="0"/>
              </a:rPr>
              <a:t>day by day regularly</a:t>
            </a:r>
            <a:r>
              <a:rPr lang="en-US" dirty="0"/>
              <a:t>. (Ex 29:38)</a:t>
            </a:r>
          </a:p>
          <a:p>
            <a:r>
              <a:rPr lang="en-US" dirty="0"/>
              <a:t>The author couldn’t be more emphatic about the inadequacy of such sacrifices: the “</a:t>
            </a:r>
            <a:r>
              <a:rPr lang="en-US" i="1" dirty="0">
                <a:solidFill>
                  <a:srgbClr val="000099"/>
                </a:solidFill>
                <a:latin typeface="Cambria" panose="02040503050406030204" pitchFamily="18" charset="0"/>
                <a:ea typeface="Cambria" panose="02040503050406030204" pitchFamily="18" charset="0"/>
              </a:rPr>
              <a:t>priest stands daily</a:t>
            </a:r>
            <a:r>
              <a:rPr lang="en-US" dirty="0"/>
              <a:t>” – their work does not progress – they can’t move on to new tasks. </a:t>
            </a:r>
          </a:p>
          <a:p>
            <a:r>
              <a:rPr lang="en-US" dirty="0"/>
              <a:t>Instead they offer the “</a:t>
            </a:r>
            <a:r>
              <a:rPr lang="en-US" i="1" dirty="0">
                <a:solidFill>
                  <a:srgbClr val="000099"/>
                </a:solidFill>
                <a:latin typeface="Cambria" panose="02040503050406030204" pitchFamily="18" charset="0"/>
                <a:ea typeface="Cambria" panose="02040503050406030204" pitchFamily="18" charset="0"/>
              </a:rPr>
              <a:t>same sacrifices</a:t>
            </a:r>
            <a:r>
              <a:rPr lang="en-US" dirty="0"/>
              <a:t>” and they do so “</a:t>
            </a:r>
            <a:r>
              <a:rPr lang="en-US" i="1" dirty="0">
                <a:solidFill>
                  <a:srgbClr val="000099"/>
                </a:solidFill>
                <a:latin typeface="Cambria" panose="02040503050406030204" pitchFamily="18" charset="0"/>
                <a:ea typeface="Cambria" panose="02040503050406030204" pitchFamily="18" charset="0"/>
              </a:rPr>
              <a:t>repeatedly</a:t>
            </a:r>
            <a:r>
              <a:rPr lang="en-US" dirty="0"/>
              <a:t>”, thus illustrating the </a:t>
            </a:r>
            <a:r>
              <a:rPr lang="en-US" b="1" i="1" dirty="0"/>
              <a:t>futility</a:t>
            </a:r>
            <a:r>
              <a:rPr lang="en-US" dirty="0"/>
              <a:t> of their ministry.</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70687631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9899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every priest stands </a:t>
            </a:r>
            <a:r>
              <a:rPr lang="en-US" sz="2800" b="0" i="1" dirty="0">
                <a:effectLst/>
                <a:latin typeface="Cambria" panose="02040503050406030204" pitchFamily="18" charset="0"/>
                <a:ea typeface="Cambria" panose="02040503050406030204" pitchFamily="18" charset="0"/>
                <a:cs typeface="+mn-cs"/>
              </a:rPr>
              <a:t>daily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his service, offering </a:t>
            </a:r>
            <a:r>
              <a:rPr lang="en-US" sz="2800" b="0" i="1" dirty="0">
                <a:effectLst/>
                <a:latin typeface="Cambria" panose="02040503050406030204" pitchFamily="18" charset="0"/>
                <a:ea typeface="Cambria" panose="02040503050406030204" pitchFamily="18" charset="0"/>
                <a:cs typeface="+mn-cs"/>
              </a:rPr>
              <a:t>repeatedly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same sacrifices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which can never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take away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8882"/>
            <a:ext cx="8704460" cy="5152820"/>
          </a:xfrm>
        </p:spPr>
        <p:txBody>
          <a:bodyPr>
            <a:normAutofit/>
          </a:bodyPr>
          <a:lstStyle/>
          <a:p>
            <a:r>
              <a:rPr lang="en-US" dirty="0"/>
              <a:t>If they have to keep offering the “</a:t>
            </a:r>
            <a:r>
              <a:rPr lang="en-US" b="1" i="1" dirty="0">
                <a:solidFill>
                  <a:srgbClr val="000099"/>
                </a:solidFill>
                <a:latin typeface="Cambria" panose="02040503050406030204" pitchFamily="18" charset="0"/>
                <a:ea typeface="Cambria" panose="02040503050406030204" pitchFamily="18" charset="0"/>
              </a:rPr>
              <a:t>same</a:t>
            </a:r>
            <a:r>
              <a:rPr lang="en-US" i="1" dirty="0">
                <a:solidFill>
                  <a:srgbClr val="000099"/>
                </a:solidFill>
                <a:latin typeface="Cambria" panose="02040503050406030204" pitchFamily="18" charset="0"/>
                <a:ea typeface="Cambria" panose="02040503050406030204" pitchFamily="18" charset="0"/>
              </a:rPr>
              <a:t> sacrifices</a:t>
            </a:r>
            <a:r>
              <a:rPr lang="en-US" dirty="0"/>
              <a:t>”, they obviously are not securing final and definitive forgiveness.</a:t>
            </a:r>
          </a:p>
          <a:p>
            <a:r>
              <a:rPr lang="en-US" dirty="0"/>
              <a:t>The author’s statement here is another way of saying  what he told us in verse 4 of this chapter: that “</a:t>
            </a:r>
            <a:r>
              <a:rPr lang="en-US" i="1" dirty="0">
                <a:solidFill>
                  <a:srgbClr val="000099"/>
                </a:solidFill>
                <a:latin typeface="Cambria" panose="02040503050406030204" pitchFamily="18" charset="0"/>
                <a:ea typeface="Cambria" panose="02040503050406030204" pitchFamily="18" charset="0"/>
              </a:rPr>
              <a:t>it is </a:t>
            </a:r>
            <a:r>
              <a:rPr lang="en-US" b="1" i="1" dirty="0">
                <a:solidFill>
                  <a:srgbClr val="000099"/>
                </a:solidFill>
                <a:latin typeface="Cambria" panose="02040503050406030204" pitchFamily="18" charset="0"/>
                <a:ea typeface="Cambria" panose="02040503050406030204" pitchFamily="18" charset="0"/>
              </a:rPr>
              <a:t>impossible</a:t>
            </a:r>
            <a:r>
              <a:rPr lang="en-US" i="1" dirty="0">
                <a:solidFill>
                  <a:srgbClr val="000099"/>
                </a:solidFill>
                <a:latin typeface="Cambria" panose="02040503050406030204" pitchFamily="18" charset="0"/>
                <a:ea typeface="Cambria" panose="02040503050406030204" pitchFamily="18" charset="0"/>
              </a:rPr>
              <a:t> for the blood of </a:t>
            </a:r>
            <a:r>
              <a:rPr lang="en-US" b="1" i="1" dirty="0">
                <a:solidFill>
                  <a:srgbClr val="000099"/>
                </a:solidFill>
                <a:latin typeface="Cambria" panose="02040503050406030204" pitchFamily="18" charset="0"/>
                <a:ea typeface="Cambria" panose="02040503050406030204" pitchFamily="18" charset="0"/>
              </a:rPr>
              <a:t>bulls and goats</a:t>
            </a:r>
            <a:r>
              <a:rPr lang="en-US" i="1" dirty="0">
                <a:solidFill>
                  <a:srgbClr val="000099"/>
                </a:solidFill>
                <a:latin typeface="Cambria" panose="02040503050406030204" pitchFamily="18" charset="0"/>
                <a:ea typeface="Cambria" panose="02040503050406030204" pitchFamily="18" charset="0"/>
              </a:rPr>
              <a:t> take away sins</a:t>
            </a:r>
            <a:r>
              <a:rPr lang="en-US" dirty="0"/>
              <a:t>”. </a:t>
            </a:r>
          </a:p>
          <a:p>
            <a:r>
              <a:rPr lang="en-US" dirty="0"/>
              <a:t>Here he simply states that the “</a:t>
            </a:r>
            <a:r>
              <a:rPr lang="en-US" b="1" i="1" dirty="0">
                <a:solidFill>
                  <a:srgbClr val="000099"/>
                </a:solidFill>
                <a:latin typeface="Cambria" panose="02040503050406030204" pitchFamily="18" charset="0"/>
                <a:ea typeface="Cambria" panose="02040503050406030204" pitchFamily="18" charset="0"/>
              </a:rPr>
              <a:t>sacrifices</a:t>
            </a:r>
            <a:r>
              <a:rPr lang="en-US" b="1" i="1" dirty="0"/>
              <a:t>”</a:t>
            </a:r>
            <a:r>
              <a:rPr lang="en-US" dirty="0"/>
              <a:t> of the old covenant “</a:t>
            </a:r>
            <a:r>
              <a:rPr lang="en-US" i="1" dirty="0">
                <a:solidFill>
                  <a:srgbClr val="000099"/>
                </a:solidFill>
                <a:latin typeface="Cambria" panose="02040503050406030204" pitchFamily="18" charset="0"/>
                <a:ea typeface="Cambria" panose="02040503050406030204" pitchFamily="18" charset="0"/>
              </a:rPr>
              <a:t>can </a:t>
            </a:r>
            <a:r>
              <a:rPr lang="en-US" b="1" i="1" dirty="0">
                <a:solidFill>
                  <a:srgbClr val="000099"/>
                </a:solidFill>
                <a:latin typeface="Cambria" panose="02040503050406030204" pitchFamily="18" charset="0"/>
                <a:ea typeface="Cambria" panose="02040503050406030204" pitchFamily="18" charset="0"/>
              </a:rPr>
              <a:t>never</a:t>
            </a:r>
            <a:r>
              <a:rPr lang="en-US" i="1" dirty="0">
                <a:solidFill>
                  <a:srgbClr val="000099"/>
                </a:solidFill>
                <a:latin typeface="Cambria" panose="02040503050406030204" pitchFamily="18" charset="0"/>
                <a:ea typeface="Cambria" panose="02040503050406030204" pitchFamily="18" charset="0"/>
              </a:rPr>
              <a:t> take away sins</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14391849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66397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when Christ had offered for all time a single sacrifice for sins, he sat down at the right hand of God,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waiting from that time until his enemies should be made a footstool for his feet.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91590"/>
            <a:ext cx="8704460" cy="4670111"/>
          </a:xfrm>
        </p:spPr>
        <p:txBody>
          <a:bodyPr>
            <a:normAutofit lnSpcReduction="10000"/>
          </a:bodyPr>
          <a:lstStyle/>
          <a:p>
            <a:r>
              <a:rPr lang="en-US" dirty="0"/>
              <a:t>The author now begins listing the characteristics of </a:t>
            </a:r>
            <a:r>
              <a:rPr lang="en-US" b="1" i="1" dirty="0"/>
              <a:t>Christ’s</a:t>
            </a:r>
            <a:r>
              <a:rPr lang="en-US" dirty="0"/>
              <a:t> glorious sacrifice.</a:t>
            </a:r>
          </a:p>
          <a:p>
            <a:r>
              <a:rPr lang="en-US" dirty="0"/>
              <a:t>He starts of with an allusion to Psalm 110:1, the most commonly cited Old Testament passage in the New Testament. </a:t>
            </a:r>
          </a:p>
          <a:p>
            <a:r>
              <a:rPr lang="en-US" dirty="0"/>
              <a:t>The writer of Hebrews already has pointed to this particular verse of Psalm 110 three times at key turning points in his sermon (1:3; 1:13; 8:1). </a:t>
            </a:r>
          </a:p>
          <a:p>
            <a:r>
              <a:rPr lang="en-US" dirty="0"/>
              <a:t>He cites it again here in order to demonstrate the decisive, </a:t>
            </a:r>
            <a:r>
              <a:rPr lang="en-US" b="1" i="1" dirty="0"/>
              <a:t>final nature </a:t>
            </a:r>
            <a:r>
              <a:rPr lang="en-US" dirty="0"/>
              <a:t>of the Son’s sacrifice.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 426</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05522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146446</TotalTime>
  <Words>3036</Words>
  <Application>Microsoft Office PowerPoint</Application>
  <PresentationFormat>On-screen Show (4:3)</PresentationFormat>
  <Paragraphs>139</Paragraphs>
  <Slides>24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Jesus’ Completed Sacrifice (10:11-14)</vt:lpstr>
      <vt:lpstr>11 And every priest stands daily at his service, offering repeatedly the same sacrifices, which can never take away sins.</vt:lpstr>
      <vt:lpstr>11 And every priest stands daily at his service, offering repeatedly the same sacrifices, which can never take away sins.</vt:lpstr>
      <vt:lpstr>11 And every priest stands daily at his service, offering repeatedly the same sacrifices, which can never take away sins.</vt:lpstr>
      <vt:lpstr>12 But when Christ had offered for all time a single sacrifice for sins, he sat down at the right hand of God, 13 waiting from that time until his enemies should be made a footstool for his feet.</vt:lpstr>
      <vt:lpstr>12 But when Christ had offered for all time a single sacrifice for sins, he sat down at the right hand of God, 13 waiting from that time until his enemies should be made a footstool for his feet.</vt:lpstr>
      <vt:lpstr>14 For by a single offering he has perfected for all time those who are being sanctified.</vt:lpstr>
      <vt:lpstr>14 For by a single offering he has perfected for all time those who are being sanctified.</vt:lpstr>
      <vt:lpstr>Hebrews 10:11-14 Summary</vt:lpstr>
      <vt:lpstr>Outline of Hebrews</vt:lpstr>
      <vt:lpstr>In the New Covenant We Experience Final Forgiveness  (10:15-18)</vt:lpstr>
      <vt:lpstr>15 And the Holy Spirit also bears witness to us; for after saying…</vt:lpstr>
      <vt:lpstr>15 And the Holy Spirit also bears witness to us; for after saying…</vt:lpstr>
      <vt:lpstr>16 "This is the covenant that I will make with them after those days, declares the Lord: I will put my laws on their hearts, and write them on their minds…"</vt:lpstr>
      <vt:lpstr>16 "This is the covenant that I will make with them after those days, declares the Lord: I will put my laws on their hearts, and write them on their minds…"</vt:lpstr>
      <vt:lpstr>17 then he adds, "I will remember their sins and their lawless deeds no more." 18 Where there is forgiveness of these, there is no longer any offering for sin.</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1510</cp:revision>
  <cp:lastPrinted>2022-10-02T14:23:01Z</cp:lastPrinted>
  <dcterms:created xsi:type="dcterms:W3CDTF">2022-03-11T13:15:23Z</dcterms:created>
  <dcterms:modified xsi:type="dcterms:W3CDTF">2022-10-02T14:26:54Z</dcterms:modified>
</cp:coreProperties>
</file>