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490" r:id="rId3"/>
    <p:sldId id="6491" r:id="rId4"/>
    <p:sldId id="6489" r:id="rId5"/>
    <p:sldId id="6492" r:id="rId6"/>
    <p:sldId id="6493" r:id="rId7"/>
    <p:sldId id="6495" r:id="rId8"/>
    <p:sldId id="6498" r:id="rId9"/>
    <p:sldId id="6497" r:id="rId10"/>
    <p:sldId id="6499" r:id="rId11"/>
    <p:sldId id="6496" r:id="rId12"/>
    <p:sldId id="6500" r:id="rId13"/>
    <p:sldId id="6501" r:id="rId14"/>
    <p:sldId id="6494" r:id="rId15"/>
    <p:sldId id="6503" r:id="rId16"/>
    <p:sldId id="6505" r:id="rId17"/>
    <p:sldId id="6504" r:id="rId18"/>
    <p:sldId id="6506" r:id="rId19"/>
    <p:sldId id="6518" r:id="rId20"/>
    <p:sldId id="6519" r:id="rId21"/>
    <p:sldId id="6508" r:id="rId22"/>
    <p:sldId id="6509" r:id="rId23"/>
    <p:sldId id="6510" r:id="rId24"/>
    <p:sldId id="6513" r:id="rId25"/>
    <p:sldId id="6511" r:id="rId26"/>
    <p:sldId id="6516" r:id="rId27"/>
    <p:sldId id="6514" r:id="rId28"/>
    <p:sldId id="6515" r:id="rId29"/>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3663127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2820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 and living way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he opened for us through the curtain, that is, through his flesh</a:t>
            </a:r>
            <a:r>
              <a:rPr lang="en-US" sz="2800" b="0" i="1" dirty="0">
                <a:effectLst/>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0771"/>
            <a:ext cx="8704460" cy="5250930"/>
          </a:xfrm>
        </p:spPr>
        <p:txBody>
          <a:bodyPr>
            <a:normAutofit fontScale="85000" lnSpcReduction="20000"/>
          </a:bodyPr>
          <a:lstStyle/>
          <a:p>
            <a:r>
              <a:rPr lang="en-US" dirty="0"/>
              <a:t>The entrance into God’s presence that new covenant believers enjoy is a “</a:t>
            </a:r>
            <a:r>
              <a:rPr lang="en-US" i="1" dirty="0">
                <a:solidFill>
                  <a:srgbClr val="000099"/>
                </a:solidFill>
                <a:latin typeface="Cambria" panose="02040503050406030204" pitchFamily="18" charset="0"/>
                <a:ea typeface="Cambria" panose="02040503050406030204" pitchFamily="18" charset="0"/>
              </a:rPr>
              <a:t>new and living way.</a:t>
            </a:r>
            <a:r>
              <a:rPr lang="en-US" dirty="0"/>
              <a:t>”</a:t>
            </a:r>
          </a:p>
          <a:p>
            <a:r>
              <a:rPr lang="en-US" dirty="0"/>
              <a:t>The “</a:t>
            </a:r>
            <a:r>
              <a:rPr lang="en-US" i="1" dirty="0">
                <a:solidFill>
                  <a:srgbClr val="000099"/>
                </a:solidFill>
                <a:latin typeface="Cambria" panose="02040503050406030204" pitchFamily="18" charset="0"/>
                <a:ea typeface="Cambria" panose="02040503050406030204" pitchFamily="18" charset="0"/>
              </a:rPr>
              <a:t>new… way</a:t>
            </a:r>
            <a:r>
              <a:rPr lang="en-US" dirty="0"/>
              <a:t>” here is probably a reference to the </a:t>
            </a:r>
            <a:r>
              <a:rPr lang="en-US" b="1" i="1" dirty="0"/>
              <a:t>new</a:t>
            </a:r>
            <a:r>
              <a:rPr lang="en-US" dirty="0"/>
              <a:t> covenant.</a:t>
            </a:r>
          </a:p>
          <a:p>
            <a:r>
              <a:rPr lang="en-US" dirty="0"/>
              <a:t>Jesus is the mediator of a new covenant which is better than the old one because it secures the forgiveness of sins.</a:t>
            </a:r>
          </a:p>
          <a:p>
            <a:r>
              <a:rPr lang="en-US" dirty="0"/>
              <a:t>The word “</a:t>
            </a:r>
            <a:r>
              <a:rPr lang="en-US" i="1" dirty="0">
                <a:solidFill>
                  <a:srgbClr val="000099"/>
                </a:solidFill>
                <a:latin typeface="Cambria" panose="02040503050406030204" pitchFamily="18" charset="0"/>
                <a:ea typeface="Cambria" panose="02040503050406030204" pitchFamily="18" charset="0"/>
              </a:rPr>
              <a:t>living</a:t>
            </a:r>
            <a:r>
              <a:rPr lang="en-US" dirty="0"/>
              <a:t>” probably refers to Jesus’ </a:t>
            </a:r>
            <a:r>
              <a:rPr lang="en-US" b="1" i="1" dirty="0"/>
              <a:t>resurrection</a:t>
            </a:r>
            <a:r>
              <a:rPr lang="en-US" dirty="0"/>
              <a:t> and all that goes with that.</a:t>
            </a:r>
          </a:p>
          <a:p>
            <a:r>
              <a:rPr lang="en-US" dirty="0"/>
              <a:t>Jesus is a Melchizedekian priest and a better priest because he is priest “</a:t>
            </a:r>
            <a:r>
              <a:rPr lang="en-US" i="1" dirty="0">
                <a:solidFill>
                  <a:srgbClr val="000099"/>
                </a:solidFill>
                <a:latin typeface="Cambria" panose="02040503050406030204" pitchFamily="18" charset="0"/>
                <a:ea typeface="Cambria" panose="02040503050406030204" pitchFamily="18" charset="0"/>
              </a:rPr>
              <a:t>forever</a:t>
            </a:r>
            <a:r>
              <a:rPr lang="en-US" dirty="0"/>
              <a:t>” (Psalm 110:4).</a:t>
            </a:r>
          </a:p>
          <a:p>
            <a:r>
              <a:rPr lang="en-US" dirty="0"/>
              <a:t>Jesus “</a:t>
            </a:r>
            <a:r>
              <a:rPr lang="en-US" i="1" dirty="0">
                <a:solidFill>
                  <a:srgbClr val="000099"/>
                </a:solidFill>
                <a:latin typeface="Cambria" panose="02040503050406030204" pitchFamily="18" charset="0"/>
                <a:ea typeface="Cambria" panose="02040503050406030204" pitchFamily="18" charset="0"/>
              </a:rPr>
              <a:t>always lives</a:t>
            </a:r>
            <a:r>
              <a:rPr lang="en-US" dirty="0"/>
              <a:t>” (Heb 7:25) and has an “</a:t>
            </a:r>
            <a:r>
              <a:rPr lang="en-US" i="1" dirty="0">
                <a:solidFill>
                  <a:srgbClr val="000099"/>
                </a:solidFill>
                <a:latin typeface="Cambria" panose="02040503050406030204" pitchFamily="18" charset="0"/>
                <a:ea typeface="Cambria" panose="02040503050406030204" pitchFamily="18" charset="0"/>
              </a:rPr>
              <a:t>indestructible life</a:t>
            </a:r>
            <a:r>
              <a:rPr lang="en-US" dirty="0"/>
              <a:t>” (Heb 7:16).</a:t>
            </a:r>
          </a:p>
          <a:p>
            <a:r>
              <a:rPr lang="en-US" dirty="0"/>
              <a:t>Believers enjoy fellowship with God because Jesus has </a:t>
            </a:r>
            <a:r>
              <a:rPr lang="en-US" b="1" i="1" dirty="0"/>
              <a:t>conquered death</a:t>
            </a:r>
            <a:r>
              <a:rPr lang="en-US" dirty="0"/>
              <a:t> (Heb 2:14-15), and because he is the ever living one.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315-316 </a:t>
            </a:r>
          </a:p>
        </p:txBody>
      </p:sp>
    </p:spTree>
    <p:extLst>
      <p:ext uri="{BB962C8B-B14F-4D97-AF65-F5344CB8AC3E}">
        <p14:creationId xmlns:p14="http://schemas.microsoft.com/office/powerpoint/2010/main" val="41258671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2820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the new and living way that he opened for us through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curtain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through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flesh</a:t>
            </a:r>
            <a:r>
              <a:rPr lang="en-US" sz="2800" b="0" i="1" dirty="0">
                <a:effectLst/>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0771"/>
            <a:ext cx="8704460" cy="5250930"/>
          </a:xfrm>
        </p:spPr>
        <p:txBody>
          <a:bodyPr>
            <a:normAutofit fontScale="92500" lnSpcReduction="10000"/>
          </a:bodyPr>
          <a:lstStyle/>
          <a:p>
            <a:r>
              <a:rPr lang="en-US" dirty="0"/>
              <a:t>This new way goes through “</a:t>
            </a:r>
            <a:r>
              <a:rPr lang="en-US" i="1" dirty="0">
                <a:solidFill>
                  <a:srgbClr val="000099"/>
                </a:solidFill>
                <a:latin typeface="Cambria" panose="02040503050406030204" pitchFamily="18" charset="0"/>
                <a:ea typeface="Cambria" panose="02040503050406030204" pitchFamily="18" charset="0"/>
              </a:rPr>
              <a:t>the curtain</a:t>
            </a:r>
            <a:r>
              <a:rPr lang="en-US" dirty="0"/>
              <a:t>” that divided the </a:t>
            </a:r>
            <a:r>
              <a:rPr lang="en-US" b="1" i="1" dirty="0"/>
              <a:t>Holy of Holies </a:t>
            </a:r>
            <a:r>
              <a:rPr lang="en-US" dirty="0"/>
              <a:t>from </a:t>
            </a:r>
            <a:r>
              <a:rPr lang="en-US" b="1" i="1" dirty="0"/>
              <a:t>the rest </a:t>
            </a:r>
            <a:r>
              <a:rPr lang="en-US" dirty="0"/>
              <a:t>of the Holy Place or sanctuary. </a:t>
            </a:r>
          </a:p>
          <a:p>
            <a:r>
              <a:rPr lang="en-US" dirty="0"/>
              <a:t>And now the author finds a rich symbolism in this reference to the curtain by identifying it with Christ’s </a:t>
            </a:r>
            <a:r>
              <a:rPr lang="en-US" b="1" i="1" dirty="0"/>
              <a:t>body</a:t>
            </a:r>
            <a:r>
              <a:rPr lang="en-US" dirty="0"/>
              <a:t> (literally, “</a:t>
            </a:r>
            <a:r>
              <a:rPr lang="en-US" i="1" dirty="0">
                <a:solidFill>
                  <a:srgbClr val="000099"/>
                </a:solidFill>
                <a:latin typeface="Cambria" panose="02040503050406030204" pitchFamily="18" charset="0"/>
                <a:ea typeface="Cambria" panose="02040503050406030204" pitchFamily="18" charset="0"/>
              </a:rPr>
              <a:t>his flesh</a:t>
            </a:r>
            <a:r>
              <a:rPr lang="en-US" dirty="0"/>
              <a:t>”). </a:t>
            </a:r>
          </a:p>
          <a:p>
            <a:r>
              <a:rPr lang="en-US" dirty="0"/>
              <a:t>The author is probably alluding here to the tearing in two of the curtain in the temple at the time of the Jesus’ crucifixion – an event recorded in </a:t>
            </a:r>
            <a:r>
              <a:rPr lang="en-US" b="1" i="1" dirty="0"/>
              <a:t>all three</a:t>
            </a:r>
            <a:r>
              <a:rPr lang="en-US" dirty="0"/>
              <a:t> Synoptic Gospels. (Matt. 27:51 and Mark 15:38  specify that it was torn from top to bottom, that is, by an act of God rather than men; cf. Luke 23:45.)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163-164</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70347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2820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the new and living way that he opened for us through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curtain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through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his flesh</a:t>
            </a:r>
            <a:r>
              <a:rPr lang="en-US" sz="2800" b="0" i="1" dirty="0">
                <a:effectLst/>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0771"/>
            <a:ext cx="8704460" cy="5250930"/>
          </a:xfrm>
        </p:spPr>
        <p:txBody>
          <a:bodyPr>
            <a:normAutofit/>
          </a:bodyPr>
          <a:lstStyle/>
          <a:p>
            <a:r>
              <a:rPr lang="en-US" dirty="0"/>
              <a:t>The tearing of the curtain symbolized the opening of direct access to God’s presence accomplished by Christ’s sacrificial death on the cross. </a:t>
            </a:r>
          </a:p>
          <a:p>
            <a:r>
              <a:rPr lang="en-US" dirty="0"/>
              <a:t>Thus, for our author, although he does not explicitly say so, the “tearing” of the Christ’s “</a:t>
            </a:r>
            <a:r>
              <a:rPr lang="en-US" i="1" dirty="0">
                <a:solidFill>
                  <a:srgbClr val="000099"/>
                </a:solidFill>
                <a:latin typeface="Cambria" panose="02040503050406030204" pitchFamily="18" charset="0"/>
                <a:ea typeface="Cambria" panose="02040503050406030204" pitchFamily="18" charset="0"/>
              </a:rPr>
              <a:t>flesh</a:t>
            </a:r>
            <a:r>
              <a:rPr lang="en-US" dirty="0"/>
              <a:t>” in the crucifixion may be analogous to the tearing of the curtain in the temple. </a:t>
            </a:r>
          </a:p>
          <a:p>
            <a:r>
              <a:rPr lang="en-US" dirty="0"/>
              <a:t>Because through his death, Christ opened the way to God’s presence!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163-164</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929466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811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9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since we have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great priest over the house of God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3037"/>
            <a:ext cx="8704460" cy="5368664"/>
          </a:xfrm>
        </p:spPr>
        <p:txBody>
          <a:bodyPr>
            <a:normAutofit lnSpcReduction="10000"/>
          </a:bodyPr>
          <a:lstStyle/>
          <a:p>
            <a:r>
              <a:rPr lang="en-US" dirty="0"/>
              <a:t>Our confidence in entering the presence of God should be enhanced by the fact that it is </a:t>
            </a:r>
            <a:r>
              <a:rPr lang="en-US" b="1" i="1" dirty="0"/>
              <a:t>there</a:t>
            </a:r>
            <a:r>
              <a:rPr lang="en-US" dirty="0"/>
              <a:t> where Jesus fulfils his ministry as “</a:t>
            </a:r>
            <a:r>
              <a:rPr lang="en-US" i="1" dirty="0">
                <a:solidFill>
                  <a:srgbClr val="000099"/>
                </a:solidFill>
                <a:latin typeface="Cambria" panose="02040503050406030204" pitchFamily="18" charset="0"/>
                <a:ea typeface="Cambria" panose="02040503050406030204" pitchFamily="18" charset="0"/>
              </a:rPr>
              <a:t>a great priest over the house of God</a:t>
            </a:r>
            <a:r>
              <a:rPr lang="en-US" dirty="0"/>
              <a:t>.” </a:t>
            </a:r>
          </a:p>
          <a:p>
            <a:r>
              <a:rPr lang="en-US" dirty="0"/>
              <a:t>The expression “</a:t>
            </a:r>
            <a:r>
              <a:rPr lang="en-US" i="1" dirty="0">
                <a:solidFill>
                  <a:srgbClr val="000099"/>
                </a:solidFill>
                <a:latin typeface="Cambria" panose="02040503050406030204" pitchFamily="18" charset="0"/>
                <a:ea typeface="Cambria" panose="02040503050406030204" pitchFamily="18" charset="0"/>
              </a:rPr>
              <a:t>great priest</a:t>
            </a:r>
            <a:r>
              <a:rPr lang="en-US" dirty="0"/>
              <a:t>” is the literal rendering of the most common Hebrew title for the high priest; “</a:t>
            </a:r>
            <a:r>
              <a:rPr lang="en-US" i="1" dirty="0">
                <a:solidFill>
                  <a:srgbClr val="000099"/>
                </a:solidFill>
                <a:latin typeface="Cambria" panose="02040503050406030204" pitchFamily="18" charset="0"/>
                <a:ea typeface="Cambria" panose="02040503050406030204" pitchFamily="18" charset="0"/>
              </a:rPr>
              <a:t>great</a:t>
            </a:r>
            <a:r>
              <a:rPr lang="en-US" dirty="0"/>
              <a:t>” is a comparative word, denoting “</a:t>
            </a:r>
            <a:r>
              <a:rPr lang="en-US" i="1" dirty="0">
                <a:solidFill>
                  <a:srgbClr val="000099"/>
                </a:solidFill>
                <a:latin typeface="Cambria" panose="02040503050406030204" pitchFamily="18" charset="0"/>
                <a:ea typeface="Cambria" panose="02040503050406030204" pitchFamily="18" charset="0"/>
              </a:rPr>
              <a:t>the priest that </a:t>
            </a:r>
            <a:r>
              <a:rPr lang="en-US" b="1" i="1" dirty="0">
                <a:solidFill>
                  <a:srgbClr val="000099"/>
                </a:solidFill>
                <a:latin typeface="Cambria" panose="02040503050406030204" pitchFamily="18" charset="0"/>
                <a:ea typeface="Cambria" panose="02040503050406030204" pitchFamily="18" charset="0"/>
              </a:rPr>
              <a:t>is greater </a:t>
            </a:r>
            <a:r>
              <a:rPr lang="en-US" i="1" dirty="0">
                <a:solidFill>
                  <a:srgbClr val="000099"/>
                </a:solidFill>
                <a:latin typeface="Cambria" panose="02040503050406030204" pitchFamily="18" charset="0"/>
                <a:ea typeface="Cambria" panose="02040503050406030204" pitchFamily="18" charset="0"/>
              </a:rPr>
              <a:t>than his brothers</a:t>
            </a:r>
            <a:r>
              <a:rPr lang="en-US" dirty="0"/>
              <a:t>” (cf. Lev. 21:10). </a:t>
            </a:r>
          </a:p>
          <a:p>
            <a:r>
              <a:rPr lang="en-US" dirty="0"/>
              <a:t>“</a:t>
            </a:r>
            <a:r>
              <a:rPr lang="en-US" i="1" dirty="0">
                <a:solidFill>
                  <a:srgbClr val="000099"/>
                </a:solidFill>
                <a:latin typeface="Cambria" panose="02040503050406030204" pitchFamily="18" charset="0"/>
                <a:ea typeface="Cambria" panose="02040503050406030204" pitchFamily="18" charset="0"/>
              </a:rPr>
              <a:t>the house of God</a:t>
            </a:r>
            <a:r>
              <a:rPr lang="en-US" dirty="0"/>
              <a:t>” over which Christ exercises his high priesthood is, of course, the community of God's people (cf. Heb. 3:6).</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42941012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draw near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a true heart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full assurance of faith, with our hearts sprinkled clean from an evil conscience and our bodies washed with pure water.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1033"/>
            <a:ext cx="8704460" cy="5160668"/>
          </a:xfrm>
        </p:spPr>
        <p:txBody>
          <a:bodyPr>
            <a:normAutofit lnSpcReduction="10000"/>
          </a:bodyPr>
          <a:lstStyle/>
          <a:p>
            <a:r>
              <a:rPr lang="en-US" dirty="0"/>
              <a:t>The writer goes on to present two thoughts concerning the manner with which we are to draw near to God. </a:t>
            </a:r>
          </a:p>
          <a:p>
            <a:r>
              <a:rPr lang="en-US" dirty="0"/>
              <a:t>First, we must come “</a:t>
            </a:r>
            <a:r>
              <a:rPr lang="en-US" i="1" dirty="0">
                <a:solidFill>
                  <a:srgbClr val="000099"/>
                </a:solidFill>
                <a:latin typeface="Cambria" panose="02040503050406030204" pitchFamily="18" charset="0"/>
                <a:ea typeface="Cambria" panose="02040503050406030204" pitchFamily="18" charset="0"/>
              </a:rPr>
              <a:t>with a true heart</a:t>
            </a:r>
            <a:r>
              <a:rPr lang="en-US" dirty="0"/>
              <a:t>”. </a:t>
            </a:r>
          </a:p>
          <a:p>
            <a:r>
              <a:rPr lang="en-US" dirty="0"/>
              <a:t>In the Scriptures the heart often represents the inner life of a person, which may involve one’s thoughts, will, emotions, or character. </a:t>
            </a:r>
          </a:p>
          <a:p>
            <a:r>
              <a:rPr lang="en-US" dirty="0"/>
              <a:t>Therefore it is </a:t>
            </a:r>
            <a:r>
              <a:rPr lang="en-US" b="1" i="1" dirty="0"/>
              <a:t>significant</a:t>
            </a:r>
            <a:r>
              <a:rPr lang="en-US" dirty="0"/>
              <a:t> that the new covenant, with which our author has been greatly occupied, involves the writing of God’s laws on the human heart (Heb 8:10).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445-446</a:t>
            </a:r>
            <a:r>
              <a:rPr lang="en-US" sz="1800" dirty="0"/>
              <a:t>). </a:t>
            </a:r>
          </a:p>
        </p:txBody>
      </p:sp>
    </p:spTree>
    <p:extLst>
      <p:ext uri="{BB962C8B-B14F-4D97-AF65-F5344CB8AC3E}">
        <p14:creationId xmlns:p14="http://schemas.microsoft.com/office/powerpoint/2010/main" val="17110871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draw near with a true heart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full assurance of faith, with our hearts sprinkled clean from an evil conscience and our bodies washed with pure water.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1033"/>
            <a:ext cx="8704460" cy="5160668"/>
          </a:xfrm>
        </p:spPr>
        <p:txBody>
          <a:bodyPr>
            <a:normAutofit lnSpcReduction="10000"/>
          </a:bodyPr>
          <a:lstStyle/>
          <a:p>
            <a:r>
              <a:rPr lang="en-US" dirty="0"/>
              <a:t>As the reservoir of inner resources (e.g., Prov. 4:23), the heart determines outward behavior. </a:t>
            </a:r>
          </a:p>
          <a:p>
            <a:r>
              <a:rPr lang="en-US" dirty="0"/>
              <a:t>God sees the motivations and commitments of the human heart and requires that the worshiper’s heart be in the right condition. </a:t>
            </a:r>
          </a:p>
          <a:p>
            <a:r>
              <a:rPr lang="en-US" dirty="0"/>
              <a:t>So, we must “</a:t>
            </a:r>
            <a:r>
              <a:rPr lang="en-US" i="1" dirty="0">
                <a:solidFill>
                  <a:srgbClr val="000099"/>
                </a:solidFill>
                <a:latin typeface="Cambria" panose="02040503050406030204" pitchFamily="18" charset="0"/>
                <a:ea typeface="Cambria" panose="02040503050406030204" pitchFamily="18" charset="0"/>
              </a:rPr>
              <a:t>draw near</a:t>
            </a:r>
            <a:r>
              <a:rPr lang="en-US" dirty="0"/>
              <a:t>” to God with a “</a:t>
            </a:r>
            <a:r>
              <a:rPr lang="en-US" i="1" dirty="0">
                <a:solidFill>
                  <a:srgbClr val="000099"/>
                </a:solidFill>
                <a:latin typeface="Cambria" panose="02040503050406030204" pitchFamily="18" charset="0"/>
                <a:ea typeface="Cambria" panose="02040503050406030204" pitchFamily="18" charset="0"/>
              </a:rPr>
              <a:t>true</a:t>
            </a:r>
            <a:r>
              <a:rPr lang="en-US" dirty="0"/>
              <a:t>” heart – the word “</a:t>
            </a:r>
            <a:r>
              <a:rPr lang="en-US" i="1" dirty="0">
                <a:solidFill>
                  <a:srgbClr val="000099"/>
                </a:solidFill>
                <a:latin typeface="Cambria" panose="02040503050406030204" pitchFamily="18" charset="0"/>
                <a:ea typeface="Cambria" panose="02040503050406030204" pitchFamily="18" charset="0"/>
              </a:rPr>
              <a:t>true</a:t>
            </a:r>
            <a:r>
              <a:rPr lang="en-US" dirty="0"/>
              <a:t>” connotes the idea of being “real, genuine, loyal.” </a:t>
            </a:r>
          </a:p>
          <a:p>
            <a:r>
              <a:rPr lang="en-US" dirty="0"/>
              <a:t>Therefore, if we are to “</a:t>
            </a:r>
            <a:r>
              <a:rPr lang="en-US" i="1" dirty="0">
                <a:solidFill>
                  <a:srgbClr val="000099"/>
                </a:solidFill>
                <a:latin typeface="Cambria" panose="02040503050406030204" pitchFamily="18" charset="0"/>
                <a:ea typeface="Cambria" panose="02040503050406030204" pitchFamily="18" charset="0"/>
              </a:rPr>
              <a:t>draw near</a:t>
            </a:r>
            <a:r>
              <a:rPr lang="en-US" dirty="0"/>
              <a:t>” to God, we must do so with hearts genuinely committed to him.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445-446</a:t>
            </a:r>
            <a:r>
              <a:rPr lang="en-US" sz="1800" dirty="0"/>
              <a:t>). </a:t>
            </a:r>
          </a:p>
        </p:txBody>
      </p:sp>
    </p:spTree>
    <p:extLst>
      <p:ext uri="{BB962C8B-B14F-4D97-AF65-F5344CB8AC3E}">
        <p14:creationId xmlns:p14="http://schemas.microsoft.com/office/powerpoint/2010/main" val="37203157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draw near with a true heart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full assurance of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our hearts sprinkled clean from an evil conscience and our bodies washed with pure water.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1033"/>
            <a:ext cx="8704460" cy="5160668"/>
          </a:xfrm>
        </p:spPr>
        <p:txBody>
          <a:bodyPr>
            <a:normAutofit fontScale="85000" lnSpcReduction="10000"/>
          </a:bodyPr>
          <a:lstStyle/>
          <a:p>
            <a:r>
              <a:rPr lang="en-US" dirty="0"/>
              <a:t>This genuine commitment is closely associated in this passage with a </a:t>
            </a:r>
            <a:r>
              <a:rPr lang="en-US" b="1" i="1" dirty="0"/>
              <a:t>second</a:t>
            </a:r>
            <a:r>
              <a:rPr lang="en-US" dirty="0"/>
              <a:t> thought on how we are to approach God: “</a:t>
            </a:r>
            <a:r>
              <a:rPr lang="en-US" i="1" dirty="0">
                <a:solidFill>
                  <a:srgbClr val="000099"/>
                </a:solidFill>
                <a:latin typeface="Cambria" panose="02040503050406030204" pitchFamily="18" charset="0"/>
                <a:ea typeface="Cambria" panose="02040503050406030204" pitchFamily="18" charset="0"/>
              </a:rPr>
              <a:t>in full assurance of faith</a:t>
            </a:r>
            <a:r>
              <a:rPr lang="en-US" dirty="0"/>
              <a:t>” (cf. Heb 6:11), a phrase that can also be translated “conviction” or “certainty of faith.” </a:t>
            </a:r>
          </a:p>
          <a:p>
            <a:r>
              <a:rPr lang="en-US" dirty="0"/>
              <a:t>“</a:t>
            </a:r>
            <a:r>
              <a:rPr lang="en-US" i="1" dirty="0">
                <a:solidFill>
                  <a:srgbClr val="000099"/>
                </a:solidFill>
                <a:latin typeface="Cambria" panose="02040503050406030204" pitchFamily="18" charset="0"/>
                <a:ea typeface="Cambria" panose="02040503050406030204" pitchFamily="18" charset="0"/>
              </a:rPr>
              <a:t>Full assurance</a:t>
            </a:r>
            <a:r>
              <a:rPr lang="en-US" dirty="0"/>
              <a:t>” describes the clear-headed confidence and stability generated in true believers as a result of Christ’s work on their behalf. </a:t>
            </a:r>
          </a:p>
          <a:p>
            <a:r>
              <a:rPr lang="en-US" dirty="0"/>
              <a:t>To many in modern culture the concepts of “</a:t>
            </a:r>
            <a:r>
              <a:rPr lang="en-US" i="1" dirty="0">
                <a:solidFill>
                  <a:srgbClr val="000099"/>
                </a:solidFill>
                <a:latin typeface="Cambria" panose="02040503050406030204" pitchFamily="18" charset="0"/>
                <a:ea typeface="Cambria" panose="02040503050406030204" pitchFamily="18" charset="0"/>
              </a:rPr>
              <a:t>faith</a:t>
            </a:r>
            <a:r>
              <a:rPr lang="en-US" dirty="0"/>
              <a:t>” and “</a:t>
            </a:r>
            <a:r>
              <a:rPr lang="en-US" i="1" dirty="0">
                <a:solidFill>
                  <a:srgbClr val="000099"/>
                </a:solidFill>
                <a:latin typeface="Cambria" panose="02040503050406030204" pitchFamily="18" charset="0"/>
                <a:ea typeface="Cambria" panose="02040503050406030204" pitchFamily="18" charset="0"/>
              </a:rPr>
              <a:t>full assurance</a:t>
            </a:r>
            <a:r>
              <a:rPr lang="en-US" dirty="0"/>
              <a:t>” </a:t>
            </a:r>
            <a:r>
              <a:rPr lang="en-US" b="1" i="1" dirty="0"/>
              <a:t>seem contradictory</a:t>
            </a:r>
            <a:r>
              <a:rPr lang="en-US" dirty="0"/>
              <a:t> since faith, </a:t>
            </a:r>
            <a:r>
              <a:rPr lang="en-US" b="1" i="1" dirty="0"/>
              <a:t>especially</a:t>
            </a:r>
            <a:r>
              <a:rPr lang="en-US" dirty="0"/>
              <a:t> in the context of religion, communicates a </a:t>
            </a:r>
            <a:r>
              <a:rPr lang="en-US" b="1" i="1" dirty="0"/>
              <a:t>blind leap</a:t>
            </a:r>
            <a:r>
              <a:rPr lang="en-US" dirty="0"/>
              <a:t>. </a:t>
            </a:r>
          </a:p>
          <a:p>
            <a:r>
              <a:rPr lang="en-US" dirty="0"/>
              <a:t>But in the Bible, faith suggests a </a:t>
            </a:r>
            <a:r>
              <a:rPr lang="en-US" b="1" i="1" dirty="0"/>
              <a:t>firm trust </a:t>
            </a:r>
            <a:r>
              <a:rPr lang="en-US" dirty="0"/>
              <a:t>placed in God, who has shown himself faithful in his dealings with his people.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445-446</a:t>
            </a:r>
            <a:r>
              <a:rPr lang="en-US" sz="1800" dirty="0"/>
              <a:t>). </a:t>
            </a:r>
          </a:p>
        </p:txBody>
      </p:sp>
    </p:spTree>
    <p:extLst>
      <p:ext uri="{BB962C8B-B14F-4D97-AF65-F5344CB8AC3E}">
        <p14:creationId xmlns:p14="http://schemas.microsoft.com/office/powerpoint/2010/main" val="15209857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draw near with a true heart in full assurance of faith, with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hearts sprinkled clean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an evil conscience and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bodies washed with pure water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4940899"/>
          </a:xfrm>
        </p:spPr>
        <p:txBody>
          <a:bodyPr>
            <a:normAutofit fontScale="85000" lnSpcReduction="20000"/>
          </a:bodyPr>
          <a:lstStyle/>
          <a:p>
            <a:r>
              <a:rPr lang="en-US" dirty="0"/>
              <a:t>The discussion now follows with the </a:t>
            </a:r>
            <a:r>
              <a:rPr lang="en-US" b="1" i="1" dirty="0"/>
              <a:t>means</a:t>
            </a:r>
            <a:r>
              <a:rPr lang="en-US" dirty="0"/>
              <a:t> by which the heart is prepared and, consequently, the believer receives confidence to draw near to God.</a:t>
            </a:r>
            <a:r>
              <a:rPr lang="en-US" baseline="30000" dirty="0"/>
              <a:t> 1</a:t>
            </a:r>
            <a:r>
              <a:rPr lang="en-US" dirty="0"/>
              <a:t> </a:t>
            </a:r>
          </a:p>
          <a:p>
            <a:r>
              <a:rPr lang="en-US" dirty="0"/>
              <a:t>The two concepts of “</a:t>
            </a:r>
            <a:r>
              <a:rPr lang="en-US" i="1" dirty="0">
                <a:solidFill>
                  <a:srgbClr val="000099"/>
                </a:solidFill>
                <a:latin typeface="Cambria" panose="02040503050406030204" pitchFamily="18" charset="0"/>
                <a:ea typeface="Cambria" panose="02040503050406030204" pitchFamily="18" charset="0"/>
              </a:rPr>
              <a:t>hearts sprinkled</a:t>
            </a:r>
            <a:r>
              <a:rPr lang="en-US" dirty="0"/>
              <a:t>” and “</a:t>
            </a:r>
            <a:r>
              <a:rPr lang="en-US" i="1" dirty="0">
                <a:solidFill>
                  <a:srgbClr val="000099"/>
                </a:solidFill>
                <a:latin typeface="Cambria" panose="02040503050406030204" pitchFamily="18" charset="0"/>
                <a:ea typeface="Cambria" panose="02040503050406030204" pitchFamily="18" charset="0"/>
              </a:rPr>
              <a:t>bodies washed</a:t>
            </a:r>
            <a:r>
              <a:rPr lang="en-US" dirty="0"/>
              <a:t>” must be understood against the backdrop of the old covenant purification rituals.</a:t>
            </a:r>
            <a:r>
              <a:rPr lang="en-US" baseline="30000" dirty="0"/>
              <a:t> 1</a:t>
            </a:r>
            <a:r>
              <a:rPr lang="en-US" dirty="0"/>
              <a:t> </a:t>
            </a:r>
          </a:p>
          <a:p>
            <a:r>
              <a:rPr lang="en-US" dirty="0"/>
              <a:t>Saying that the body is “</a:t>
            </a:r>
            <a:r>
              <a:rPr lang="en-US" i="1" dirty="0">
                <a:solidFill>
                  <a:srgbClr val="000099"/>
                </a:solidFill>
                <a:latin typeface="Cambria" panose="02040503050406030204" pitchFamily="18" charset="0"/>
                <a:ea typeface="Cambria" panose="02040503050406030204" pitchFamily="18" charset="0"/>
              </a:rPr>
              <a:t>washed with pure water</a:t>
            </a:r>
            <a:r>
              <a:rPr lang="en-US" dirty="0"/>
              <a:t>” is another way of describing the cleansing that comes through Jesus’ offering of himself.</a:t>
            </a:r>
            <a:r>
              <a:rPr lang="en-US" baseline="30000" dirty="0"/>
              <a:t> 2</a:t>
            </a:r>
          </a:p>
          <a:p>
            <a:r>
              <a:rPr lang="en-US" dirty="0"/>
              <a:t>The language of “washing” goes back to  the OT where washings  were required for cleanliness (Ex 29:4; 40:12; Lev 8:6; 11:40; 14:8-9; 15:5-6; 16:4, 24, 26; 17:5;22:6; Num 19:7-8; Deut 23:12).</a:t>
            </a:r>
            <a:r>
              <a:rPr lang="en-US" baseline="30000" dirty="0"/>
              <a:t>2</a:t>
            </a:r>
          </a:p>
          <a:p>
            <a:r>
              <a:rPr lang="en-US" dirty="0"/>
              <a:t>These washings pointed to a more significant washing: the cleansing of sin accomplished through Jesus Christ.</a:t>
            </a:r>
            <a:r>
              <a:rPr lang="en-US" baseline="30000" dirty="0"/>
              <a:t> 2</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44000" cy="646331"/>
          </a:xfrm>
          <a:prstGeom prst="rect">
            <a:avLst/>
          </a:prstGeom>
          <a:noFill/>
        </p:spPr>
        <p:txBody>
          <a:bodyPr wrap="square" rtlCol="0">
            <a:spAutoFit/>
          </a:bodyPr>
          <a:lstStyle/>
          <a:p>
            <a:r>
              <a:rPr lang="en-US" sz="1800" baseline="30000" dirty="0"/>
              <a:t>1</a:t>
            </a:r>
            <a:r>
              <a:rPr lang="en-US" sz="1800" dirty="0"/>
              <a:t>Guthrie, George H. </a:t>
            </a:r>
            <a:r>
              <a:rPr lang="en-US" sz="1800" i="1" dirty="0"/>
              <a:t>Hebrews</a:t>
            </a:r>
            <a:r>
              <a:rPr lang="en-US" sz="1800" dirty="0"/>
              <a:t> (The NIV Application Commentary Book 15) (</a:t>
            </a:r>
            <a:r>
              <a:rPr lang="en-US" dirty="0"/>
              <a:t>pp. 445-446</a:t>
            </a:r>
            <a:r>
              <a:rPr lang="en-US" sz="1800" dirty="0"/>
              <a:t>).</a:t>
            </a:r>
          </a:p>
          <a:p>
            <a:r>
              <a:rPr lang="en-US" sz="1800" baseline="30000" dirty="0"/>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318-319 </a:t>
            </a:r>
            <a:r>
              <a:rPr lang="en-US" sz="1800" dirty="0"/>
              <a:t> </a:t>
            </a:r>
          </a:p>
        </p:txBody>
      </p:sp>
    </p:spTree>
    <p:extLst>
      <p:ext uri="{BB962C8B-B14F-4D97-AF65-F5344CB8AC3E}">
        <p14:creationId xmlns:p14="http://schemas.microsoft.com/office/powerpoint/2010/main" val="20451056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draw near with a true heart in full assurance of faith, with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hearts sprinkled clean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an evil conscience and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bodies washed with pure water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fontScale="92500"/>
          </a:bodyPr>
          <a:lstStyle/>
          <a:p>
            <a:r>
              <a:rPr lang="en-US" dirty="0"/>
              <a:t>Many commentators think there is a reference here to water </a:t>
            </a:r>
            <a:r>
              <a:rPr lang="en-US" b="1" i="1" dirty="0"/>
              <a:t>baptism</a:t>
            </a:r>
            <a:r>
              <a:rPr lang="en-US" dirty="0"/>
              <a:t> that symbolizes cleansing from sin.</a:t>
            </a:r>
          </a:p>
          <a:p>
            <a:r>
              <a:rPr lang="en-US" dirty="0"/>
              <a:t>Others maintain that baptism shouldn’t be read into the text here, claiming that the writer draws on Ezek 36:25-26 which speaks of the cleansing believers enjoy through the death of Jesus.</a:t>
            </a:r>
          </a:p>
          <a:p>
            <a:r>
              <a:rPr lang="en-US" dirty="0"/>
              <a:t>But it seems natural that believers would think of baptism when the washing of the body is mentioned.</a:t>
            </a:r>
          </a:p>
          <a:p>
            <a:r>
              <a:rPr lang="en-US" dirty="0"/>
              <a:t>Perhaps </a:t>
            </a:r>
            <a:r>
              <a:rPr lang="en-US" b="1" i="1" dirty="0"/>
              <a:t>both</a:t>
            </a:r>
            <a:r>
              <a:rPr lang="en-US" dirty="0"/>
              <a:t> ideas are included, for baptism as an initiation rite reminds believers of the cleansing received through the cross.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43169" y="6488667"/>
            <a:ext cx="9144000" cy="369332"/>
          </a:xfrm>
          <a:prstGeom prst="rect">
            <a:avLst/>
          </a:prstGeom>
          <a:noFill/>
        </p:spPr>
        <p:txBody>
          <a:bodyPr wrap="square" rtlCol="0">
            <a:spAutoFit/>
          </a:bodyPr>
          <a:lstStyle/>
          <a:p>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318-319 </a:t>
            </a:r>
            <a:r>
              <a:rPr lang="en-US" sz="1800" dirty="0"/>
              <a:t> </a:t>
            </a:r>
          </a:p>
        </p:txBody>
      </p:sp>
    </p:spTree>
    <p:extLst>
      <p:ext uri="{BB962C8B-B14F-4D97-AF65-F5344CB8AC3E}">
        <p14:creationId xmlns:p14="http://schemas.microsoft.com/office/powerpoint/2010/main" val="222910601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draw near with a true heart in full assurance of faith, with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hearts sprinkled clean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an evil conscience and 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bodies washed with pure water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fontScale="92500" lnSpcReduction="10000"/>
          </a:bodyPr>
          <a:lstStyle/>
          <a:p>
            <a:r>
              <a:rPr lang="en-US" dirty="0"/>
              <a:t>The term “</a:t>
            </a:r>
            <a:r>
              <a:rPr lang="en-US" i="1" dirty="0">
                <a:solidFill>
                  <a:srgbClr val="000099"/>
                </a:solidFill>
                <a:latin typeface="Cambria" panose="02040503050406030204" pitchFamily="18" charset="0"/>
                <a:ea typeface="Cambria" panose="02040503050406030204" pitchFamily="18" charset="0"/>
              </a:rPr>
              <a:t>bodies</a:t>
            </a:r>
            <a:r>
              <a:rPr lang="en-US" dirty="0"/>
              <a:t>” doesn’t mean baptism cleanses people </a:t>
            </a:r>
            <a:r>
              <a:rPr lang="en-US" b="1" i="1" dirty="0"/>
              <a:t>physically</a:t>
            </a:r>
            <a:r>
              <a:rPr lang="en-US" dirty="0"/>
              <a:t>.</a:t>
            </a:r>
          </a:p>
          <a:p>
            <a:r>
              <a:rPr lang="en-US" dirty="0"/>
              <a:t>The physical washing of the body that takes place in baptism </a:t>
            </a:r>
            <a:r>
              <a:rPr lang="en-US" b="1" i="1" dirty="0"/>
              <a:t>symbolizes</a:t>
            </a:r>
            <a:r>
              <a:rPr lang="en-US" dirty="0"/>
              <a:t> the cleansing of the heart mentioned in the first part of the verse, which takes place when believer’s sins are forgiven.</a:t>
            </a:r>
          </a:p>
          <a:p>
            <a:r>
              <a:rPr lang="en-US" dirty="0"/>
              <a:t>The “body,” then, stands for the whole person who stands before God clean because of the cleansing work accomplished in the cross.</a:t>
            </a:r>
          </a:p>
          <a:p>
            <a:r>
              <a:rPr lang="en-US" dirty="0"/>
              <a:t>The author is hopeful that his readers will be confident and bold in God’s presence, knowing that their sins have been forgiven through Jesus Christ.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43169" y="6488667"/>
            <a:ext cx="9144000" cy="369332"/>
          </a:xfrm>
          <a:prstGeom prst="rect">
            <a:avLst/>
          </a:prstGeom>
          <a:noFill/>
        </p:spPr>
        <p:txBody>
          <a:bodyPr wrap="square" rtlCol="0">
            <a:spAutoFit/>
          </a:bodyPr>
          <a:lstStyle/>
          <a:p>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318-319 </a:t>
            </a:r>
            <a:r>
              <a:rPr lang="en-US" sz="1800" dirty="0"/>
              <a:t> </a:t>
            </a:r>
          </a:p>
        </p:txBody>
      </p:sp>
    </p:spTree>
    <p:extLst>
      <p:ext uri="{BB962C8B-B14F-4D97-AF65-F5344CB8AC3E}">
        <p14:creationId xmlns:p14="http://schemas.microsoft.com/office/powerpoint/2010/main" val="34144464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394316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consider how to stir up one another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neglecting to meet together, as is the habit of some, but encouraging one another,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fontScale="92500"/>
          </a:bodyPr>
          <a:lstStyle/>
          <a:p>
            <a:r>
              <a:rPr lang="en-US" dirty="0"/>
              <a:t>Finally, believers must “</a:t>
            </a:r>
            <a:r>
              <a:rPr lang="en-US" i="1" dirty="0">
                <a:solidFill>
                  <a:srgbClr val="000099"/>
                </a:solidFill>
                <a:latin typeface="Cambria" panose="02040503050406030204" pitchFamily="18" charset="0"/>
                <a:ea typeface="Cambria" panose="02040503050406030204" pitchFamily="18" charset="0"/>
              </a:rPr>
              <a:t>consider</a:t>
            </a:r>
            <a:r>
              <a:rPr lang="en-US" dirty="0"/>
              <a:t>” one another for the purpose of stirring up, or “provoking,” each other to love and good works. </a:t>
            </a:r>
          </a:p>
          <a:p>
            <a:r>
              <a:rPr lang="en-US" dirty="0"/>
              <a:t>The noun rendered “</a:t>
            </a:r>
            <a:r>
              <a:rPr lang="en-US" i="1" dirty="0">
                <a:solidFill>
                  <a:srgbClr val="000099"/>
                </a:solidFill>
                <a:latin typeface="Cambria" panose="02040503050406030204" pitchFamily="18" charset="0"/>
                <a:ea typeface="Cambria" panose="02040503050406030204" pitchFamily="18" charset="0"/>
              </a:rPr>
              <a:t>stir up</a:t>
            </a:r>
            <a:r>
              <a:rPr lang="en-US" dirty="0"/>
              <a:t>” also appears with reference to Paul and Barnabas’s “</a:t>
            </a:r>
            <a:r>
              <a:rPr lang="en-US" i="1" dirty="0">
                <a:solidFill>
                  <a:srgbClr val="000099"/>
                </a:solidFill>
                <a:latin typeface="Cambria" panose="02040503050406030204" pitchFamily="18" charset="0"/>
                <a:ea typeface="Cambria" panose="02040503050406030204" pitchFamily="18" charset="0"/>
              </a:rPr>
              <a:t>sharp disagreement</a:t>
            </a:r>
            <a:r>
              <a:rPr lang="en-US" dirty="0"/>
              <a:t>” over John Mark (Acts 15:39). </a:t>
            </a:r>
          </a:p>
          <a:p>
            <a:r>
              <a:rPr lang="en-US" dirty="0"/>
              <a:t>The same verb is used to describe Paul’s outrage over idolatry (Acts 17:16). </a:t>
            </a:r>
          </a:p>
          <a:p>
            <a:r>
              <a:rPr lang="en-US" dirty="0"/>
              <a:t>Our author’s choice of this term, expressing stimulus to the point of discomfort, is </a:t>
            </a:r>
            <a:r>
              <a:rPr lang="en-US" b="1" i="1" dirty="0"/>
              <a:t>itself</a:t>
            </a:r>
            <a:r>
              <a:rPr lang="en-US" dirty="0"/>
              <a:t> provocative!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247-248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68354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consider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how to stir up one another 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neglecting to meet together, as is the habit of some,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encouraging one another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lnSpcReduction="10000"/>
          </a:bodyPr>
          <a:lstStyle/>
          <a:p>
            <a:r>
              <a:rPr lang="en-US" dirty="0"/>
              <a:t>“</a:t>
            </a:r>
            <a:r>
              <a:rPr lang="en-US" i="1" dirty="0">
                <a:solidFill>
                  <a:srgbClr val="000099"/>
                </a:solidFill>
                <a:latin typeface="Cambria" panose="02040503050406030204" pitchFamily="18" charset="0"/>
                <a:ea typeface="Cambria" panose="02040503050406030204" pitchFamily="18" charset="0"/>
              </a:rPr>
              <a:t>Consider</a:t>
            </a:r>
            <a:r>
              <a:rPr lang="en-US" dirty="0"/>
              <a:t>” here has a personal object: we must direct our attention to fellow believers, who need encouragement in showing love through good deeds. </a:t>
            </a:r>
          </a:p>
          <a:p>
            <a:r>
              <a:rPr lang="en-US" dirty="0"/>
              <a:t>Previously the readers had demonstrated love in serving others’ needs (Heb 6:10). </a:t>
            </a:r>
          </a:p>
          <a:p>
            <a:r>
              <a:rPr lang="en-US" dirty="0"/>
              <a:t>Such compassionate care in action is the sort of sacrificial offering that all believers, as priests consecrated by Christ’s blood, must offer for the pleasure of God (Heb 13:16).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247-248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273738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consider how to stir up one another 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neglecting to meet together, as is the habit of some, but encouraging one another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a:bodyPr>
          <a:lstStyle/>
          <a:p>
            <a:r>
              <a:rPr lang="en-US" dirty="0"/>
              <a:t>Community encouragement and love and good works can scarcely occur if believers cease to meet with one another.</a:t>
            </a:r>
          </a:p>
          <a:p>
            <a:r>
              <a:rPr lang="en-US" dirty="0"/>
              <a:t>The fear of discrimination and persecution explains, at least in part, why some believers were inclined to abandon their meetings.</a:t>
            </a:r>
          </a:p>
          <a:p>
            <a:r>
              <a:rPr lang="en-US" dirty="0"/>
              <a:t>Refusing to meet with other believers in this context signifies </a:t>
            </a:r>
            <a:r>
              <a:rPr lang="en-US" b="1" i="1" dirty="0"/>
              <a:t>apostasy</a:t>
            </a:r>
            <a:r>
              <a:rPr lang="en-US" dirty="0"/>
              <a:t>, the renunciation of the Christian faith!</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321 </a:t>
            </a:r>
          </a:p>
        </p:txBody>
      </p:sp>
    </p:spTree>
    <p:extLst>
      <p:ext uri="{BB962C8B-B14F-4D97-AF65-F5344CB8AC3E}">
        <p14:creationId xmlns:p14="http://schemas.microsoft.com/office/powerpoint/2010/main" val="20042294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consider how to stir up one another 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neglecting to meet together, as is the habit of some, but encouraging one another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fontScale="85000" lnSpcReduction="10000"/>
          </a:bodyPr>
          <a:lstStyle/>
          <a:p>
            <a:r>
              <a:rPr lang="en-US" dirty="0"/>
              <a:t>If believers stop meeting with other Christians, especially because they fear discrimination and mistreatment, they are, in effect turning against Christ.</a:t>
            </a:r>
          </a:p>
          <a:p>
            <a:r>
              <a:rPr lang="en-US" dirty="0"/>
              <a:t>Apparently some were following this course of action, for they had made it a habit of not attending church.</a:t>
            </a:r>
          </a:p>
          <a:p>
            <a:r>
              <a:rPr lang="en-US" dirty="0"/>
              <a:t>For the author of Hebrews, this isn’t a light matter.</a:t>
            </a:r>
          </a:p>
          <a:p>
            <a:r>
              <a:rPr lang="en-US" dirty="0"/>
              <a:t>Forsaking such meetings signaled great danger, for if they did not return to the assembly of fellow believers, they would face final judgment and destruction.</a:t>
            </a:r>
          </a:p>
          <a:p>
            <a:r>
              <a:rPr lang="en-US" dirty="0"/>
              <a:t>Meeting together with other believers on earth anticipates the </a:t>
            </a:r>
            <a:r>
              <a:rPr lang="en-US" b="1" i="1" dirty="0"/>
              <a:t>final</a:t>
            </a:r>
            <a:r>
              <a:rPr lang="en-US" dirty="0"/>
              <a:t> gathering of God’s people when we get to heaven.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321 </a:t>
            </a:r>
          </a:p>
        </p:txBody>
      </p:sp>
    </p:spTree>
    <p:extLst>
      <p:ext uri="{BB962C8B-B14F-4D97-AF65-F5344CB8AC3E}">
        <p14:creationId xmlns:p14="http://schemas.microsoft.com/office/powerpoint/2010/main" val="39181564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consider how to stir up one another 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neglecting to meet together, as is the habit of some, but encouraging one another,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fontScale="92500" lnSpcReduction="20000"/>
          </a:bodyPr>
          <a:lstStyle/>
          <a:p>
            <a:r>
              <a:rPr lang="en-US" dirty="0"/>
              <a:t>A </a:t>
            </a:r>
            <a:r>
              <a:rPr lang="en-US" b="1" i="1" dirty="0"/>
              <a:t>final</a:t>
            </a:r>
            <a:r>
              <a:rPr lang="en-US" dirty="0"/>
              <a:t> motivation supports the call to encourage one another in our local gatherings: “</a:t>
            </a:r>
            <a:r>
              <a:rPr lang="en-US" i="1" dirty="0">
                <a:solidFill>
                  <a:srgbClr val="000099"/>
                </a:solidFill>
                <a:latin typeface="Cambria" panose="02040503050406030204" pitchFamily="18" charset="0"/>
                <a:ea typeface="Cambria" panose="02040503050406030204" pitchFamily="18" charset="0"/>
              </a:rPr>
              <a:t>the Day</a:t>
            </a:r>
            <a:r>
              <a:rPr lang="en-US" dirty="0"/>
              <a:t>” is drawing near (10:25).</a:t>
            </a:r>
          </a:p>
          <a:p>
            <a:r>
              <a:rPr lang="en-US" dirty="0"/>
              <a:t>“</a:t>
            </a:r>
            <a:r>
              <a:rPr lang="en-US" i="1" dirty="0">
                <a:solidFill>
                  <a:srgbClr val="000099"/>
                </a:solidFill>
                <a:latin typeface="Cambria" panose="02040503050406030204" pitchFamily="18" charset="0"/>
                <a:ea typeface="Cambria" panose="02040503050406030204" pitchFamily="18" charset="0"/>
              </a:rPr>
              <a:t>The Day</a:t>
            </a:r>
            <a:r>
              <a:rPr lang="en-US" dirty="0"/>
              <a:t>” here depicts a coming day of </a:t>
            </a:r>
            <a:r>
              <a:rPr lang="en-US" b="1" i="1" dirty="0"/>
              <a:t>judgment</a:t>
            </a:r>
            <a:r>
              <a:rPr lang="en-US" dirty="0"/>
              <a:t>. </a:t>
            </a:r>
          </a:p>
          <a:p>
            <a:r>
              <a:rPr lang="en-US" dirty="0"/>
              <a:t>God often brings days of judgment in this life for nations and peoples, but God’s </a:t>
            </a:r>
            <a:r>
              <a:rPr lang="en-US" b="1" dirty="0"/>
              <a:t>ultimate</a:t>
            </a:r>
            <a:r>
              <a:rPr lang="en-US" dirty="0"/>
              <a:t> judgment comes on the </a:t>
            </a:r>
            <a:r>
              <a:rPr lang="en-US" b="1" i="1" dirty="0"/>
              <a:t>final day of judgment </a:t>
            </a:r>
            <a:r>
              <a:rPr lang="en-US" dirty="0"/>
              <a:t>when he will judge all mankind (Rev 20:12ff).</a:t>
            </a:r>
          </a:p>
          <a:p>
            <a:r>
              <a:rPr lang="en-US" dirty="0"/>
              <a:t>The OT prophets frequently warned that “</a:t>
            </a:r>
            <a:r>
              <a:rPr lang="en-US" i="1" dirty="0">
                <a:solidFill>
                  <a:srgbClr val="000099"/>
                </a:solidFill>
                <a:latin typeface="Cambria" panose="02040503050406030204" pitchFamily="18" charset="0"/>
                <a:ea typeface="Cambria" panose="02040503050406030204" pitchFamily="18" charset="0"/>
              </a:rPr>
              <a:t>the day of the LORD is near,</a:t>
            </a:r>
            <a:r>
              <a:rPr lang="en-US" dirty="0"/>
              <a:t>” often portraying this day as one of judgment to be dreaded (Isa. 13:6-9; cf. Jer. 46:10; Joel 1:15; 2:1; Zeph. 1:14-15).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247-248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89409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consider how to stir up one another to love and good works,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neglecting to meet together, as is the habit of some, but encouraging one another, and all the more as you see the Day drawing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42609"/>
            <a:ext cx="8704460" cy="4619091"/>
          </a:xfrm>
        </p:spPr>
        <p:txBody>
          <a:bodyPr>
            <a:normAutofit fontScale="92500"/>
          </a:bodyPr>
          <a:lstStyle/>
          <a:p>
            <a:r>
              <a:rPr lang="en-US" dirty="0"/>
              <a:t>NT authors also predict the coming of “</a:t>
            </a:r>
            <a:r>
              <a:rPr lang="en-US" i="1" dirty="0">
                <a:solidFill>
                  <a:srgbClr val="000099"/>
                </a:solidFill>
                <a:latin typeface="Cambria" panose="02040503050406030204" pitchFamily="18" charset="0"/>
                <a:ea typeface="Cambria" panose="02040503050406030204" pitchFamily="18" charset="0"/>
              </a:rPr>
              <a:t>the Day</a:t>
            </a:r>
            <a:r>
              <a:rPr lang="en-US" dirty="0"/>
              <a:t>” of the Lord, now identified as the “</a:t>
            </a:r>
            <a:r>
              <a:rPr lang="en-US" i="1" dirty="0">
                <a:solidFill>
                  <a:srgbClr val="000099"/>
                </a:solidFill>
                <a:latin typeface="Cambria" panose="02040503050406030204" pitchFamily="18" charset="0"/>
                <a:ea typeface="Cambria" panose="02040503050406030204" pitchFamily="18" charset="0"/>
              </a:rPr>
              <a:t>day of Jesus Christ</a:t>
            </a:r>
            <a:r>
              <a:rPr lang="en-US" dirty="0"/>
              <a:t>,” when he will reappear from heaven (Phil. 1:6; cf. 1 Cor 1:8; Phil 1:10; 2:16; Heb 9:28). </a:t>
            </a:r>
          </a:p>
          <a:p>
            <a:r>
              <a:rPr lang="en-US" dirty="0"/>
              <a:t>This day will bring both judgment and salvation (1 Cor 3:13; 5:5; 2 Tim 1:12; 4:8). </a:t>
            </a:r>
          </a:p>
          <a:p>
            <a:r>
              <a:rPr lang="en-US" dirty="0"/>
              <a:t>Therefore, its approach </a:t>
            </a:r>
            <a:r>
              <a:rPr lang="en-US" b="1" i="1" dirty="0"/>
              <a:t>simultaneously</a:t>
            </a:r>
            <a:r>
              <a:rPr lang="en-US" dirty="0"/>
              <a:t> sustains hope in suffering believers (Heb 10:34; 11:35-38) and issues a terrifying warning to those tempted to abandon Christ and his congregation (Heb 10:26-31).</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247-248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72311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2596625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lnSpcReduction="10000"/>
          </a:bodyPr>
          <a:lstStyle/>
          <a:p>
            <a:r>
              <a:rPr lang="en-US" dirty="0"/>
              <a:t>Undoubtably we have all met those who profess to be religious, or even a Christian, who will say that they don’t need to attend church in order to have a good relationship with God. Based on what we saw in our passage today, what do you think the writer of Hebrews would say to those making this claim?</a:t>
            </a:r>
          </a:p>
          <a:p>
            <a:r>
              <a:rPr lang="en-US" dirty="0"/>
              <a:t>Those who </a:t>
            </a:r>
            <a:r>
              <a:rPr lang="en-US" b="1" i="1" dirty="0"/>
              <a:t>do</a:t>
            </a:r>
            <a:r>
              <a:rPr lang="en-US" dirty="0"/>
              <a:t> attend church regularly may attend for any number of reasons. What reasons for attending church do you see explicitly or implicitly stated in the last portion of today’s text (Heb 10:24-25)?</a:t>
            </a:r>
          </a:p>
          <a:p>
            <a:r>
              <a:rPr lang="en-US" baseline="30000" dirty="0">
                <a:solidFill>
                  <a:prstClr val="black"/>
                </a:solidFill>
                <a:latin typeface="Cambria" panose="02040503050406030204" pitchFamily="18"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And let us consider how to stir up one another to love and good works, </a:t>
            </a:r>
            <a:r>
              <a:rPr lang="en-US" baseline="30000" dirty="0">
                <a:solidFill>
                  <a:prstClr val="black"/>
                </a:solidFill>
                <a:latin typeface="Cambria" panose="02040503050406030204" pitchFamily="18" charset="0"/>
                <a:ea typeface="Cambria" panose="02040503050406030204" pitchFamily="18" charset="0"/>
              </a:rPr>
              <a:t>25</a:t>
            </a:r>
            <a:r>
              <a:rPr lang="en-US" i="1" dirty="0">
                <a:solidFill>
                  <a:srgbClr val="000099"/>
                </a:solidFill>
                <a:latin typeface="Cambria" panose="02040503050406030204" pitchFamily="18" charset="0"/>
                <a:ea typeface="Cambria" panose="02040503050406030204" pitchFamily="18" charset="0"/>
              </a:rPr>
              <a:t> not neglecting to meet together, as is the habit of some, but encouraging one another, and all the more as you see the Day drawing near.</a:t>
            </a:r>
            <a:endParaRPr lang="en-US" dirty="0"/>
          </a:p>
          <a:p>
            <a:endParaRPr lang="en-US" dirty="0"/>
          </a:p>
        </p:txBody>
      </p:sp>
    </p:spTree>
    <p:extLst>
      <p:ext uri="{BB962C8B-B14F-4D97-AF65-F5344CB8AC3E}">
        <p14:creationId xmlns:p14="http://schemas.microsoft.com/office/powerpoint/2010/main" val="41165209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t>Exhortation to Draw Near, Hold Fast, and Encourage One Another (10:19-25)</a:t>
            </a:r>
          </a:p>
          <a:p>
            <a:pPr marL="1028700" lvl="1" indent="-571500">
              <a:buFont typeface="+mj-lt"/>
              <a:buAutoNum type="alphaUcPeriod"/>
            </a:pPr>
            <a:r>
              <a:rPr lang="en-US" b="1" i="1" dirty="0">
                <a:solidFill>
                  <a:schemeClr val="tx1">
                    <a:lumMod val="50000"/>
                    <a:lumOff val="50000"/>
                  </a:schemeClr>
                </a:solidFill>
              </a:rPr>
              <a:t>Warning:</a:t>
            </a:r>
            <a:r>
              <a:rPr lang="en-US" dirty="0">
                <a:solidFill>
                  <a:schemeClr val="tx1">
                    <a:lumMod val="50000"/>
                    <a:lumOff val="50000"/>
                  </a:schemeClr>
                </a:solidFill>
              </a:rPr>
              <a:t> No Hope of Forgiveness for Those Who Turn from Christ (10:26-31)</a:t>
            </a:r>
          </a:p>
          <a:p>
            <a:pPr marL="1028700" lvl="1" indent="-571500">
              <a:buFont typeface="+mj-lt"/>
              <a:buAutoNum type="alphaUcPeriod"/>
            </a:pPr>
            <a:r>
              <a:rPr lang="en-US" dirty="0">
                <a:solidFill>
                  <a:schemeClr val="tx1">
                    <a:lumMod val="50000"/>
                    <a:lumOff val="50000"/>
                  </a:schemeClr>
                </a:solidFill>
              </a:rPr>
              <a:t>Call to Persevere in Faith (10:32-12:3)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8250931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173416"/>
          </a:xfrm>
        </p:spPr>
        <p:txBody>
          <a:bodyPr/>
          <a:lstStyle/>
          <a:p>
            <a:r>
              <a:rPr lang="en-US" sz="4000" dirty="0">
                <a:solidFill>
                  <a:srgbClr val="002060"/>
                </a:solidFill>
              </a:rPr>
              <a:t>Exhortation to Draw Near, Hold Fast, and Encourage One Another (10:19-25)</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283300"/>
            <a:ext cx="8837891" cy="5533495"/>
          </a:xfrm>
        </p:spPr>
        <p:txBody>
          <a:bodyPr>
            <a:normAutofit fontScale="92500" lnSpcReduction="10000"/>
          </a:bodyPr>
          <a:lstStyle/>
          <a:p>
            <a:pPr marL="0" indent="0">
              <a:buNone/>
            </a:pPr>
            <a:r>
              <a:rPr lang="en-US" sz="3100" baseline="30000" dirty="0">
                <a:latin typeface="Candara" panose="020E0502030303020204" pitchFamily="34" charset="0"/>
                <a:ea typeface="Cambria" panose="02040503050406030204" pitchFamily="18" charset="0"/>
              </a:rPr>
              <a:t>19</a:t>
            </a:r>
            <a:r>
              <a:rPr lang="en-US" i="1" dirty="0">
                <a:solidFill>
                  <a:srgbClr val="000099"/>
                </a:solidFill>
                <a:latin typeface="Cambria" panose="02040503050406030204" pitchFamily="18" charset="0"/>
                <a:ea typeface="Cambria" panose="02040503050406030204" pitchFamily="18" charset="0"/>
              </a:rPr>
              <a:t> Therefore, brothers, since we have confidence to enter the holy places by the blood of Jesus, </a:t>
            </a:r>
            <a:r>
              <a:rPr lang="en-US" sz="3100" baseline="30000" dirty="0">
                <a:latin typeface="Candara" panose="020E0502030303020204" pitchFamily="34" charset="0"/>
                <a:ea typeface="Cambria" panose="02040503050406030204" pitchFamily="18" charset="0"/>
              </a:rPr>
              <a:t>20</a:t>
            </a:r>
            <a:r>
              <a:rPr lang="en-US" i="1" dirty="0">
                <a:solidFill>
                  <a:srgbClr val="000099"/>
                </a:solidFill>
                <a:latin typeface="Cambria" panose="02040503050406030204" pitchFamily="18" charset="0"/>
                <a:ea typeface="Cambria" panose="02040503050406030204" pitchFamily="18" charset="0"/>
              </a:rPr>
              <a:t> by the new and living way that he opened for us through the curtain, that is, through his flesh, </a:t>
            </a:r>
            <a:r>
              <a:rPr lang="en-US" sz="3100" baseline="30000" dirty="0">
                <a:latin typeface="Candara" panose="020E0502030303020204" pitchFamily="34" charset="0"/>
                <a:ea typeface="Cambria" panose="02040503050406030204" pitchFamily="18" charset="0"/>
              </a:rPr>
              <a:t>21</a:t>
            </a:r>
            <a:r>
              <a:rPr lang="en-US" i="1" dirty="0">
                <a:solidFill>
                  <a:srgbClr val="000099"/>
                </a:solidFill>
                <a:latin typeface="Cambria" panose="02040503050406030204" pitchFamily="18" charset="0"/>
                <a:ea typeface="Cambria" panose="02040503050406030204" pitchFamily="18" charset="0"/>
              </a:rPr>
              <a:t> and since we have a great priest over the house of God, </a:t>
            </a:r>
            <a:r>
              <a:rPr lang="en-US" sz="3100" baseline="30000" dirty="0">
                <a:latin typeface="Candara" panose="020E0502030303020204" pitchFamily="34" charset="0"/>
                <a:ea typeface="Cambria" panose="02040503050406030204" pitchFamily="18" charset="0"/>
              </a:rPr>
              <a:t>22</a:t>
            </a:r>
            <a:r>
              <a:rPr lang="en-US" i="1" dirty="0">
                <a:solidFill>
                  <a:srgbClr val="000099"/>
                </a:solidFill>
                <a:latin typeface="Cambria" panose="02040503050406030204" pitchFamily="18" charset="0"/>
                <a:ea typeface="Cambria" panose="02040503050406030204" pitchFamily="18" charset="0"/>
              </a:rPr>
              <a:t> let us </a:t>
            </a:r>
            <a:r>
              <a:rPr lang="en-US" b="1" i="1" dirty="0">
                <a:solidFill>
                  <a:srgbClr val="000099"/>
                </a:solidFill>
                <a:latin typeface="Cambria" panose="02040503050406030204" pitchFamily="18" charset="0"/>
                <a:ea typeface="Cambria" panose="02040503050406030204" pitchFamily="18" charset="0"/>
              </a:rPr>
              <a:t>draw near </a:t>
            </a:r>
            <a:r>
              <a:rPr lang="en-US" i="1" dirty="0">
                <a:solidFill>
                  <a:srgbClr val="000099"/>
                </a:solidFill>
                <a:latin typeface="Cambria" panose="02040503050406030204" pitchFamily="18" charset="0"/>
                <a:ea typeface="Cambria" panose="02040503050406030204" pitchFamily="18" charset="0"/>
              </a:rPr>
              <a:t>with a true heart in full assurance of faith, with our hearts sprinkled clean from an evil conscience and our bodies washed with pure water. </a:t>
            </a:r>
            <a:r>
              <a:rPr lang="en-US" sz="3100" baseline="30000" dirty="0">
                <a:latin typeface="Candara" panose="020E0502030303020204" pitchFamily="34" charset="0"/>
                <a:ea typeface="Cambria" panose="02040503050406030204" pitchFamily="18" charset="0"/>
              </a:rPr>
              <a:t>23</a:t>
            </a:r>
            <a:r>
              <a:rPr lang="en-US" i="1" dirty="0">
                <a:solidFill>
                  <a:srgbClr val="000099"/>
                </a:solidFill>
                <a:latin typeface="Cambria" panose="02040503050406030204" pitchFamily="18" charset="0"/>
                <a:ea typeface="Cambria" panose="02040503050406030204" pitchFamily="18" charset="0"/>
              </a:rPr>
              <a:t> Let us </a:t>
            </a:r>
            <a:r>
              <a:rPr lang="en-US" b="1" i="1" dirty="0">
                <a:solidFill>
                  <a:srgbClr val="000099"/>
                </a:solidFill>
                <a:latin typeface="Cambria" panose="02040503050406030204" pitchFamily="18" charset="0"/>
                <a:ea typeface="Cambria" panose="02040503050406030204" pitchFamily="18" charset="0"/>
              </a:rPr>
              <a:t>hold fast</a:t>
            </a:r>
            <a:r>
              <a:rPr lang="en-US" i="1" dirty="0">
                <a:solidFill>
                  <a:srgbClr val="000099"/>
                </a:solidFill>
                <a:latin typeface="Cambria" panose="02040503050406030204" pitchFamily="18" charset="0"/>
                <a:ea typeface="Cambria" panose="02040503050406030204" pitchFamily="18" charset="0"/>
              </a:rPr>
              <a:t> the confession of our hope without wavering, for he who promised is faithful. </a:t>
            </a:r>
            <a:r>
              <a:rPr lang="en-US" sz="3100" baseline="30000" dirty="0">
                <a:latin typeface="Candara" panose="020E0502030303020204" pitchFamily="34"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And let us consider how to stir up one another to love and good works, </a:t>
            </a:r>
            <a:r>
              <a:rPr lang="en-US" sz="3100" baseline="30000" dirty="0">
                <a:latin typeface="Candara" panose="020E0502030303020204" pitchFamily="34" charset="0"/>
                <a:ea typeface="Cambria" panose="02040503050406030204" pitchFamily="18" charset="0"/>
              </a:rPr>
              <a:t>25</a:t>
            </a:r>
            <a:r>
              <a:rPr lang="en-US" i="1" dirty="0">
                <a:solidFill>
                  <a:srgbClr val="000099"/>
                </a:solidFill>
                <a:latin typeface="Cambria" panose="02040503050406030204" pitchFamily="18" charset="0"/>
                <a:ea typeface="Cambria" panose="02040503050406030204" pitchFamily="18" charset="0"/>
              </a:rPr>
              <a:t> not neglecting to meet together, as is the habit of some, but </a:t>
            </a:r>
            <a:r>
              <a:rPr lang="en-US" b="1" i="1" dirty="0">
                <a:solidFill>
                  <a:srgbClr val="000099"/>
                </a:solidFill>
                <a:latin typeface="Cambria" panose="02040503050406030204" pitchFamily="18" charset="0"/>
                <a:ea typeface="Cambria" panose="02040503050406030204" pitchFamily="18" charset="0"/>
              </a:rPr>
              <a:t>encouraging one another</a:t>
            </a:r>
            <a:r>
              <a:rPr lang="en-US" i="1" dirty="0">
                <a:solidFill>
                  <a:srgbClr val="000099"/>
                </a:solidFill>
                <a:latin typeface="Cambria" panose="02040503050406030204" pitchFamily="18" charset="0"/>
                <a:ea typeface="Cambria" panose="02040503050406030204" pitchFamily="18" charset="0"/>
              </a:rPr>
              <a:t>, and all the more as you see the Day drawing near.</a:t>
            </a:r>
          </a:p>
        </p:txBody>
      </p:sp>
    </p:spTree>
    <p:extLst>
      <p:ext uri="{BB962C8B-B14F-4D97-AF65-F5344CB8AC3E}">
        <p14:creationId xmlns:p14="http://schemas.microsoft.com/office/powerpoint/2010/main" val="7705298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Hebrews 10:19-25 Introduction</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13807" y="616142"/>
            <a:ext cx="8916381" cy="5941638"/>
          </a:xfrm>
        </p:spPr>
        <p:txBody>
          <a:bodyPr>
            <a:normAutofit fontScale="85000" lnSpcReduction="20000"/>
          </a:bodyPr>
          <a:lstStyle/>
          <a:p>
            <a:r>
              <a:rPr lang="en-US" dirty="0"/>
              <a:t>In the previous section, the author brought to a close a lengthy contrast between Jesus’ </a:t>
            </a:r>
            <a:r>
              <a:rPr lang="en-US" b="1" i="1" dirty="0"/>
              <a:t>new covenant</a:t>
            </a:r>
            <a:r>
              <a:rPr lang="en-US" dirty="0"/>
              <a:t>, Melchizedekian priesthood and the </a:t>
            </a:r>
            <a:r>
              <a:rPr lang="en-US" b="1" i="1" dirty="0"/>
              <a:t>old covenant</a:t>
            </a:r>
            <a:r>
              <a:rPr lang="en-US" dirty="0"/>
              <a:t> levitical priesthood. </a:t>
            </a:r>
          </a:p>
          <a:p>
            <a:r>
              <a:rPr lang="en-US" dirty="0"/>
              <a:t>The section we will be looking at this morning functions as both as the </a:t>
            </a:r>
            <a:r>
              <a:rPr lang="en-US" b="1" dirty="0"/>
              <a:t>capstone</a:t>
            </a:r>
            <a:r>
              <a:rPr lang="en-US" dirty="0"/>
              <a:t> of that previous section and a </a:t>
            </a:r>
            <a:r>
              <a:rPr lang="en-US" b="1" i="1" dirty="0"/>
              <a:t>transition </a:t>
            </a:r>
            <a:r>
              <a:rPr lang="en-US" dirty="0"/>
              <a:t>into a series of exhortations that will take us to the end of the book. </a:t>
            </a:r>
          </a:p>
          <a:p>
            <a:r>
              <a:rPr lang="en-US" dirty="0"/>
              <a:t>The author crafts this section around </a:t>
            </a:r>
            <a:r>
              <a:rPr lang="en-US" b="1" i="1" dirty="0"/>
              <a:t>three</a:t>
            </a:r>
            <a:r>
              <a:rPr lang="en-US" dirty="0"/>
              <a:t> exhortations: </a:t>
            </a:r>
          </a:p>
          <a:p>
            <a:pPr lvl="1"/>
            <a:r>
              <a:rPr lang="en-US" i="1" dirty="0">
                <a:solidFill>
                  <a:srgbClr val="000099"/>
                </a:solidFill>
                <a:latin typeface="Cambria" panose="02040503050406030204" pitchFamily="18" charset="0"/>
                <a:ea typeface="Cambria" panose="02040503050406030204" pitchFamily="18" charset="0"/>
              </a:rPr>
              <a:t>Let us </a:t>
            </a:r>
            <a:r>
              <a:rPr lang="en-US" b="1" i="1" dirty="0">
                <a:solidFill>
                  <a:srgbClr val="000099"/>
                </a:solidFill>
                <a:latin typeface="Cambria" panose="02040503050406030204" pitchFamily="18" charset="0"/>
                <a:ea typeface="Cambria" panose="02040503050406030204" pitchFamily="18" charset="0"/>
              </a:rPr>
              <a:t>draw near </a:t>
            </a:r>
            <a:r>
              <a:rPr lang="en-US" i="1" dirty="0">
                <a:solidFill>
                  <a:srgbClr val="000099"/>
                </a:solidFill>
                <a:latin typeface="Cambria" panose="02040503050406030204" pitchFamily="18" charset="0"/>
                <a:ea typeface="Cambria" panose="02040503050406030204" pitchFamily="18" charset="0"/>
              </a:rPr>
              <a:t>to God</a:t>
            </a:r>
            <a:r>
              <a:rPr lang="en-US" dirty="0"/>
              <a:t> (10:22) </a:t>
            </a:r>
          </a:p>
          <a:p>
            <a:pPr lvl="1"/>
            <a:r>
              <a:rPr lang="en-US" i="1" dirty="0">
                <a:solidFill>
                  <a:srgbClr val="000099"/>
                </a:solidFill>
                <a:latin typeface="Cambria" panose="02040503050406030204" pitchFamily="18" charset="0"/>
                <a:ea typeface="Cambria" panose="02040503050406030204" pitchFamily="18" charset="0"/>
              </a:rPr>
              <a:t>Let us </a:t>
            </a:r>
            <a:r>
              <a:rPr lang="en-US" b="1" i="1" dirty="0">
                <a:solidFill>
                  <a:srgbClr val="000099"/>
                </a:solidFill>
                <a:latin typeface="Cambria" panose="02040503050406030204" pitchFamily="18" charset="0"/>
                <a:ea typeface="Cambria" panose="02040503050406030204" pitchFamily="18" charset="0"/>
              </a:rPr>
              <a:t>hold fast </a:t>
            </a:r>
            <a:r>
              <a:rPr lang="en-US" i="1" dirty="0">
                <a:solidFill>
                  <a:srgbClr val="000099"/>
                </a:solidFill>
                <a:latin typeface="Cambria" panose="02040503050406030204" pitchFamily="18" charset="0"/>
                <a:ea typeface="Cambria" panose="02040503050406030204" pitchFamily="18" charset="0"/>
              </a:rPr>
              <a:t>to the hope we profess </a:t>
            </a:r>
            <a:r>
              <a:rPr lang="en-US" dirty="0"/>
              <a:t>(10:23) </a:t>
            </a:r>
          </a:p>
          <a:p>
            <a:pPr lvl="1"/>
            <a:r>
              <a:rPr lang="en-US" i="1" dirty="0">
                <a:solidFill>
                  <a:srgbClr val="000099"/>
                </a:solidFill>
                <a:latin typeface="Cambria" panose="02040503050406030204" pitchFamily="18" charset="0"/>
                <a:ea typeface="Cambria" panose="02040503050406030204" pitchFamily="18" charset="0"/>
              </a:rPr>
              <a:t>Let us consider how we may spur one another on toward love and good deeds… </a:t>
            </a:r>
            <a:r>
              <a:rPr lang="en-US" b="1" i="1" dirty="0">
                <a:solidFill>
                  <a:srgbClr val="000099"/>
                </a:solidFill>
                <a:latin typeface="Cambria" panose="02040503050406030204" pitchFamily="18" charset="0"/>
                <a:ea typeface="Cambria" panose="02040503050406030204" pitchFamily="18" charset="0"/>
              </a:rPr>
              <a:t>encouraging one another</a:t>
            </a:r>
            <a:r>
              <a:rPr lang="en-US" dirty="0"/>
              <a:t> (10:24-25). </a:t>
            </a:r>
          </a:p>
          <a:p>
            <a:r>
              <a:rPr lang="en-US" dirty="0"/>
              <a:t>In this way, the author uses Jesus’ new covenant priesthood as the foundation for motivating his hearers to action, while at the same time accomplishing a smooth transition to the practical exhortations found in Heb 10:26 and following.</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 442</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32770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635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brothers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we have confidence to enter the holy places by the blood of Jesus…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63677"/>
            <a:ext cx="8704460" cy="5298024"/>
          </a:xfrm>
        </p:spPr>
        <p:txBody>
          <a:bodyPr>
            <a:normAutofit fontScale="92500" lnSpcReduction="20000"/>
          </a:bodyPr>
          <a:lstStyle/>
          <a:p>
            <a:r>
              <a:rPr lang="en-US" dirty="0"/>
              <a:t>“</a:t>
            </a:r>
            <a:r>
              <a:rPr lang="en-US" i="1" dirty="0">
                <a:solidFill>
                  <a:srgbClr val="000099"/>
                </a:solidFill>
                <a:latin typeface="Cambria" panose="02040503050406030204" pitchFamily="18" charset="0"/>
                <a:ea typeface="Cambria" panose="02040503050406030204" pitchFamily="18" charset="0"/>
              </a:rPr>
              <a:t>Therefore</a:t>
            </a:r>
            <a:r>
              <a:rPr lang="en-US" dirty="0"/>
              <a:t>” indicates that the author is beginning a new section that is built on what has been said up to this point.</a:t>
            </a:r>
          </a:p>
          <a:p>
            <a:r>
              <a:rPr lang="en-US" dirty="0"/>
              <a:t>The exhortations that begin later in this section (starting with “</a:t>
            </a:r>
            <a:r>
              <a:rPr lang="en-US" i="1" dirty="0">
                <a:solidFill>
                  <a:srgbClr val="000099"/>
                </a:solidFill>
                <a:latin typeface="Cambria" panose="02040503050406030204" pitchFamily="18" charset="0"/>
                <a:ea typeface="Cambria" panose="02040503050406030204" pitchFamily="18" charset="0"/>
              </a:rPr>
              <a:t>let us draw near </a:t>
            </a:r>
            <a:r>
              <a:rPr lang="en-US" dirty="0"/>
              <a:t>” – verse 22) are grounded in Jesus’ priesthood and sacrifice.</a:t>
            </a:r>
          </a:p>
          <a:p>
            <a:r>
              <a:rPr lang="en-US" dirty="0"/>
              <a:t>In fact, those realities are </a:t>
            </a:r>
            <a:r>
              <a:rPr lang="en-US" b="1" i="1" dirty="0"/>
              <a:t>so important</a:t>
            </a:r>
            <a:r>
              <a:rPr lang="en-US" dirty="0"/>
              <a:t> that the author pauses to rehearse them again before exhorting the readers.</a:t>
            </a:r>
          </a:p>
          <a:p>
            <a:r>
              <a:rPr lang="en-US" dirty="0"/>
              <a:t>The readers here are addressed as “</a:t>
            </a:r>
            <a:r>
              <a:rPr lang="en-US" i="1" dirty="0">
                <a:solidFill>
                  <a:srgbClr val="000099"/>
                </a:solidFill>
                <a:latin typeface="Cambria" panose="02040503050406030204" pitchFamily="18" charset="0"/>
                <a:ea typeface="Cambria" panose="02040503050406030204" pitchFamily="18" charset="0"/>
              </a:rPr>
              <a:t>brothers</a:t>
            </a:r>
            <a:r>
              <a:rPr lang="en-US" dirty="0"/>
              <a:t>”, a term of affection used by the author (cf. 3:1, 12; 13:22).</a:t>
            </a:r>
          </a:p>
          <a:p>
            <a:r>
              <a:rPr lang="en-US" dirty="0"/>
              <a:t>They are not </a:t>
            </a:r>
            <a:r>
              <a:rPr lang="en-US" b="1" i="1" dirty="0"/>
              <a:t>merely</a:t>
            </a:r>
            <a:r>
              <a:rPr lang="en-US" dirty="0"/>
              <a:t> readers or recipients, or even friends. They are </a:t>
            </a:r>
            <a:r>
              <a:rPr lang="en-US" b="1" i="1" dirty="0"/>
              <a:t>family</a:t>
            </a:r>
            <a:r>
              <a:rPr lang="en-US" dirty="0"/>
              <a:t> – brothers and sisters of the author.</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314-315 </a:t>
            </a:r>
          </a:p>
        </p:txBody>
      </p:sp>
    </p:spTree>
    <p:extLst>
      <p:ext uri="{BB962C8B-B14F-4D97-AF65-F5344CB8AC3E}">
        <p14:creationId xmlns:p14="http://schemas.microsoft.com/office/powerpoint/2010/main" val="15410704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635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brothers,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have confidence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enter the holy places by the blood of Jesus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63677"/>
            <a:ext cx="8704460" cy="5298024"/>
          </a:xfrm>
        </p:spPr>
        <p:txBody>
          <a:bodyPr>
            <a:normAutofit/>
          </a:bodyPr>
          <a:lstStyle/>
          <a:p>
            <a:r>
              <a:rPr lang="en-US" dirty="0"/>
              <a:t>The readers “</a:t>
            </a:r>
            <a:r>
              <a:rPr lang="en-US" i="1" dirty="0">
                <a:solidFill>
                  <a:srgbClr val="000099"/>
                </a:solidFill>
                <a:latin typeface="Cambria" panose="02040503050406030204" pitchFamily="18" charset="0"/>
                <a:ea typeface="Cambria" panose="02040503050406030204" pitchFamily="18" charset="0"/>
              </a:rPr>
              <a:t>have </a:t>
            </a:r>
            <a:r>
              <a:rPr lang="en-US" b="1" i="1" dirty="0">
                <a:solidFill>
                  <a:srgbClr val="000099"/>
                </a:solidFill>
                <a:latin typeface="Cambria" panose="02040503050406030204" pitchFamily="18" charset="0"/>
                <a:ea typeface="Cambria" panose="02040503050406030204" pitchFamily="18" charset="0"/>
              </a:rPr>
              <a:t>confidence</a:t>
            </a:r>
            <a:r>
              <a:rPr lang="en-US" dirty="0"/>
              <a:t>” – and it is a </a:t>
            </a:r>
            <a:r>
              <a:rPr lang="en-US" b="1" i="1" dirty="0"/>
              <a:t>particular kind</a:t>
            </a:r>
            <a:r>
              <a:rPr lang="en-US" dirty="0"/>
              <a:t> of confidence: a confidence to enter “</a:t>
            </a:r>
            <a:r>
              <a:rPr lang="en-US" i="1" dirty="0">
                <a:solidFill>
                  <a:srgbClr val="000099"/>
                </a:solidFill>
                <a:latin typeface="Cambria" panose="02040503050406030204" pitchFamily="18" charset="0"/>
                <a:ea typeface="Cambria" panose="02040503050406030204" pitchFamily="18" charset="0"/>
              </a:rPr>
              <a:t>the holy places by the blood of Jesus.</a:t>
            </a:r>
            <a:r>
              <a:rPr lang="en-US" dirty="0"/>
              <a:t>”</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confidence</a:t>
            </a:r>
            <a:r>
              <a:rPr lang="en-US" dirty="0"/>
              <a:t>” could also be translated “authorization,” which emphases that we as new covenant believers have the right of access to God because of what Christ has done.</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holy places</a:t>
            </a:r>
            <a:r>
              <a:rPr lang="en-US" dirty="0"/>
              <a:t>” here refers to the </a:t>
            </a:r>
            <a:r>
              <a:rPr lang="en-US" b="1" i="1" dirty="0"/>
              <a:t>Most Holy Place </a:t>
            </a:r>
            <a:r>
              <a:rPr lang="en-US" dirty="0"/>
              <a:t>in the Jewish tabernacle which symbolized and pointed to the </a:t>
            </a:r>
            <a:r>
              <a:rPr lang="en-US" b="1" i="1" dirty="0"/>
              <a:t>heavenly</a:t>
            </a:r>
            <a:r>
              <a:rPr lang="en-US" dirty="0"/>
              <a:t> tabernacle –  that is, to the very presence of God.</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314-315 </a:t>
            </a:r>
          </a:p>
        </p:txBody>
      </p:sp>
    </p:spTree>
    <p:extLst>
      <p:ext uri="{BB962C8B-B14F-4D97-AF65-F5344CB8AC3E}">
        <p14:creationId xmlns:p14="http://schemas.microsoft.com/office/powerpoint/2010/main" val="38442281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635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brothers,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have confidence to enter the holy places by the blood of Jesus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63677"/>
            <a:ext cx="8704460" cy="5298024"/>
          </a:xfrm>
        </p:spPr>
        <p:txBody>
          <a:bodyPr>
            <a:normAutofit fontScale="92500" lnSpcReduction="10000"/>
          </a:bodyPr>
          <a:lstStyle/>
          <a:p>
            <a:r>
              <a:rPr lang="en-US" dirty="0"/>
              <a:t>Under the </a:t>
            </a:r>
            <a:r>
              <a:rPr lang="en-US" b="1" i="1" dirty="0"/>
              <a:t>old</a:t>
            </a:r>
            <a:r>
              <a:rPr lang="en-US" dirty="0"/>
              <a:t> covenant, going into the presence of God in the Most Holy Place was </a:t>
            </a:r>
            <a:r>
              <a:rPr lang="en-US" b="1" i="1" dirty="0"/>
              <a:t>terrifying</a:t>
            </a:r>
            <a:r>
              <a:rPr lang="en-US" dirty="0"/>
              <a:t>.</a:t>
            </a:r>
          </a:p>
          <a:p>
            <a:r>
              <a:rPr lang="en-US" dirty="0"/>
              <a:t>Nadab and Abihu were consumed by fire while offering incense (Lev 10:2), and ever since that time it had become a custom for the high priest </a:t>
            </a:r>
            <a:r>
              <a:rPr lang="en-US" b="1" i="1" dirty="0"/>
              <a:t>not</a:t>
            </a:r>
            <a:r>
              <a:rPr lang="en-US" dirty="0"/>
              <a:t> to </a:t>
            </a:r>
            <a:r>
              <a:rPr lang="en-US" b="1" i="1" dirty="0"/>
              <a:t>linger</a:t>
            </a:r>
            <a:r>
              <a:rPr lang="en-US" dirty="0"/>
              <a:t> in the Most Holy Place on the Day of Atonement because they feared for their lives.</a:t>
            </a:r>
          </a:p>
          <a:p>
            <a:r>
              <a:rPr lang="en-US" dirty="0"/>
              <a:t>Indeed, as the author will later remind his readers, “</a:t>
            </a:r>
            <a:r>
              <a:rPr lang="en-US" i="1" dirty="0">
                <a:solidFill>
                  <a:srgbClr val="000099"/>
                </a:solidFill>
                <a:latin typeface="Cambria" panose="02040503050406030204" pitchFamily="18" charset="0"/>
                <a:ea typeface="Cambria" panose="02040503050406030204" pitchFamily="18" charset="0"/>
              </a:rPr>
              <a:t>our God is a consuming fire</a:t>
            </a:r>
            <a:r>
              <a:rPr lang="en-US" dirty="0"/>
              <a:t>” (Heb 12:29)</a:t>
            </a:r>
          </a:p>
          <a:p>
            <a:r>
              <a:rPr lang="en-US" dirty="0"/>
              <a:t>But </a:t>
            </a:r>
            <a:r>
              <a:rPr lang="en-US" b="1" i="1" dirty="0"/>
              <a:t>new covenant</a:t>
            </a:r>
            <a:r>
              <a:rPr lang="en-US" dirty="0"/>
              <a:t> Christians can approach God with “</a:t>
            </a:r>
            <a:r>
              <a:rPr lang="en-US" b="1" i="1" dirty="0">
                <a:solidFill>
                  <a:srgbClr val="000099"/>
                </a:solidFill>
                <a:latin typeface="Cambria" panose="02040503050406030204" pitchFamily="18" charset="0"/>
                <a:ea typeface="Cambria" panose="02040503050406030204" pitchFamily="18" charset="0"/>
              </a:rPr>
              <a:t>confidence</a:t>
            </a:r>
            <a:r>
              <a:rPr lang="en-US" dirty="0"/>
              <a:t>” and be completely at home because of the situation created by Christ’s saving work.</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0906106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635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brothers, since we have confidence to enter the holy places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Jesus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63677"/>
            <a:ext cx="8704460" cy="5298024"/>
          </a:xfrm>
        </p:spPr>
        <p:txBody>
          <a:bodyPr>
            <a:normAutofit/>
          </a:bodyPr>
          <a:lstStyle/>
          <a:p>
            <a:r>
              <a:rPr lang="en-US" dirty="0"/>
              <a:t>Believers enter God’s presence </a:t>
            </a:r>
            <a:r>
              <a:rPr lang="en-US" b="1" i="1" dirty="0"/>
              <a:t>only</a:t>
            </a:r>
            <a:r>
              <a:rPr lang="en-US" dirty="0"/>
              <a:t> through the “</a:t>
            </a:r>
            <a:r>
              <a:rPr lang="en-US" i="1" dirty="0">
                <a:solidFill>
                  <a:srgbClr val="000099"/>
                </a:solidFill>
                <a:latin typeface="Cambria" panose="02040503050406030204" pitchFamily="18" charset="0"/>
                <a:ea typeface="Cambria" panose="02040503050406030204" pitchFamily="18" charset="0"/>
              </a:rPr>
              <a:t>blood of Jesus</a:t>
            </a:r>
            <a:r>
              <a:rPr lang="en-US" dirty="0"/>
              <a:t>”, as the author has argued earlier in some detail in Heb 7:1-10:18.</a:t>
            </a:r>
          </a:p>
          <a:p>
            <a:r>
              <a:rPr lang="en-US" dirty="0"/>
              <a:t>Jesus is a Melchizedekian priest and far better than the Levitical priests, for his blood </a:t>
            </a:r>
            <a:r>
              <a:rPr lang="en-US" b="1" i="1" dirty="0"/>
              <a:t>actually secures</a:t>
            </a:r>
            <a:r>
              <a:rPr lang="en-US" dirty="0"/>
              <a:t> forgiveness of sins </a:t>
            </a:r>
            <a:r>
              <a:rPr lang="en-US" b="1" i="1" dirty="0"/>
              <a:t>once for all</a:t>
            </a:r>
            <a:r>
              <a:rPr lang="en-US" dirty="0"/>
              <a:t> and brings people into God’s presence.</a:t>
            </a:r>
          </a:p>
          <a:p>
            <a:r>
              <a:rPr lang="en-US" dirty="0"/>
              <a:t>Notice that confidence and boldness to enter God’s presence does </a:t>
            </a:r>
            <a:r>
              <a:rPr lang="en-US" b="1" i="1" dirty="0"/>
              <a:t>not</a:t>
            </a:r>
            <a:r>
              <a:rPr lang="en-US" dirty="0"/>
              <a:t> stem from human virtue, but from God’s grace.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314-315 </a:t>
            </a:r>
          </a:p>
        </p:txBody>
      </p:sp>
    </p:spTree>
    <p:extLst>
      <p:ext uri="{BB962C8B-B14F-4D97-AF65-F5344CB8AC3E}">
        <p14:creationId xmlns:p14="http://schemas.microsoft.com/office/powerpoint/2010/main" val="355346378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152555</TotalTime>
  <Words>3831</Words>
  <Application>Microsoft Office PowerPoint</Application>
  <PresentationFormat>On-screen Show (4:3)</PresentationFormat>
  <Paragraphs>155</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Exhortation to Draw Near, Hold Fast, and Encourage One Another (10:19-25)</vt:lpstr>
      <vt:lpstr>Hebrews 10:19-25 Introduction</vt:lpstr>
      <vt:lpstr>19 Therefore, brothers, since we have confidence to enter the holy places by the blood of Jesus…</vt:lpstr>
      <vt:lpstr>19 Therefore, brothers, since we have confidence to enter the holy places by the blood of Jesus…</vt:lpstr>
      <vt:lpstr>19 Therefore, brothers, since we have confidence to enter the holy places by the blood of Jesus…</vt:lpstr>
      <vt:lpstr>19 Therefore, brothers, since we have confidence to enter the holy places by the blood of Jesus…</vt:lpstr>
      <vt:lpstr>20 …by the new and living way that he opened for us through the curtain, that is, through his flesh…</vt:lpstr>
      <vt:lpstr>20 …by the new and living way that he opened for us through the curtain, that is, through his flesh…</vt:lpstr>
      <vt:lpstr>20 …by the new and living way that he opened for us through the curtain, that is, through his flesh…</vt:lpstr>
      <vt:lpstr>21 …and since we have a great priest over the house of God…</vt:lpstr>
      <vt:lpstr>22 …let us draw near with a true heart in full assurance of faith, with our hearts sprinkled clean from an evil conscience and our bodies washed with pure water.</vt:lpstr>
      <vt:lpstr>22 …let us draw near with a true heart in full assurance of faith, with our hearts sprinkled clean from an evil conscience and our bodies washed with pure water.</vt:lpstr>
      <vt:lpstr>22 …let us draw near with a true heart in full assurance of faith, with our hearts sprinkled clean from an evil conscience and our bodies washed with pure water.</vt:lpstr>
      <vt:lpstr>22 …let us draw near with a true heart in full assurance of faith, with our hearts sprinkled clean from an evil conscience and our bodies washed with pure water.</vt:lpstr>
      <vt:lpstr>22 …let us draw near with a true heart in full assurance of faith, with our hearts sprinkled clean from an evil conscience and our bodies washed with pure water.</vt:lpstr>
      <vt:lpstr>22 …let us draw near with a true heart in full assurance of faith, with our hearts sprinkled clean from an evil conscience and our bodies washed with pure water.</vt:lpstr>
      <vt:lpstr>24 And let us consider how to stir up one another to love and good works, 25 not neglecting to meet together, as is the habit of some, but encouraging one another, and all the more as you see the Day drawing near.</vt:lpstr>
      <vt:lpstr>24 And let us consider how to stir up one another to love and good works, 25 not neglecting to meet together, as is the habit of some, but encouraging one another, and all the more as you see the Day drawing near.</vt:lpstr>
      <vt:lpstr>24 And let us consider how to stir up one another to love and good works, 25 not neglecting to meet together, as is the habit of some, but encouraging one another, and all the more as you see the Day drawing near.</vt:lpstr>
      <vt:lpstr>24 And let us consider how to stir up one another to love and good works, 25 not neglecting to meet together, as is the habit of some, but encouraging one another, and all the more as you see the Day drawing near.</vt:lpstr>
      <vt:lpstr>24 And let us consider how to stir up one another to love and good works, 25 not neglecting to meet together, as is the habit of some, but encouraging one another, and all the more as you see the Day drawing near.</vt:lpstr>
      <vt:lpstr>24 And let us consider how to stir up one another to love and good works, 25 not neglecting to meet together, as is the habit of some, but encouraging one another, and all the more as you see the Day drawing near.</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1592</cp:revision>
  <cp:lastPrinted>2022-10-09T14:06:52Z</cp:lastPrinted>
  <dcterms:created xsi:type="dcterms:W3CDTF">2022-03-11T13:15:23Z</dcterms:created>
  <dcterms:modified xsi:type="dcterms:W3CDTF">2022-10-09T14:10:29Z</dcterms:modified>
</cp:coreProperties>
</file>