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520" r:id="rId3"/>
    <p:sldId id="6521" r:id="rId4"/>
    <p:sldId id="6522" r:id="rId5"/>
    <p:sldId id="6523" r:id="rId6"/>
    <p:sldId id="6524" r:id="rId7"/>
    <p:sldId id="6552" r:id="rId8"/>
    <p:sldId id="6528" r:id="rId9"/>
    <p:sldId id="6529" r:id="rId10"/>
    <p:sldId id="6530" r:id="rId11"/>
    <p:sldId id="6533" r:id="rId12"/>
    <p:sldId id="6534" r:id="rId13"/>
    <p:sldId id="6535" r:id="rId14"/>
    <p:sldId id="6536" r:id="rId15"/>
    <p:sldId id="6550" r:id="rId16"/>
    <p:sldId id="6537" r:id="rId17"/>
    <p:sldId id="6538" r:id="rId18"/>
    <p:sldId id="6546" r:id="rId19"/>
    <p:sldId id="6539" r:id="rId20"/>
    <p:sldId id="6547" r:id="rId21"/>
    <p:sldId id="6540" r:id="rId22"/>
    <p:sldId id="6541" r:id="rId23"/>
    <p:sldId id="6542" r:id="rId24"/>
    <p:sldId id="6543" r:id="rId25"/>
    <p:sldId id="6551" r:id="rId26"/>
    <p:sldId id="6548" r:id="rId27"/>
    <p:sldId id="6549" r:id="rId2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10/22/2022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10/22/2022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10/22/2022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10/22/2022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1562923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3402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 fearful expectation of judgment, and a fury of fire that will consume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adversaries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4"/>
            <a:ext cx="8704460" cy="5378044"/>
          </a:xfrm>
        </p:spPr>
        <p:txBody>
          <a:bodyPr>
            <a:normAutofit/>
          </a:bodyPr>
          <a:lstStyle/>
          <a:p>
            <a:r>
              <a:rPr lang="en-US" dirty="0"/>
              <a:t>If the readers revert to OT Judaism and turn away from Jesus, they will identify themselves as “</a:t>
            </a:r>
            <a:r>
              <a:rPr lang="en-US" i="1" dirty="0">
                <a:solidFill>
                  <a:srgbClr val="000099"/>
                </a:solidFill>
                <a:latin typeface="Cambria" panose="02040503050406030204" pitchFamily="18" charset="0"/>
                <a:ea typeface="Cambria" panose="02040503050406030204" pitchFamily="18" charset="0"/>
              </a:rPr>
              <a:t>adversaries</a:t>
            </a:r>
            <a:r>
              <a:rPr lang="en-US" dirty="0"/>
              <a:t>” (=enemies) of the Lord.</a:t>
            </a:r>
          </a:p>
          <a:p>
            <a:r>
              <a:rPr lang="en-US" dirty="0"/>
              <a:t>They will </a:t>
            </a:r>
            <a:r>
              <a:rPr lang="en-US" b="1" i="1" dirty="0"/>
              <a:t>not</a:t>
            </a:r>
            <a:r>
              <a:rPr lang="en-US" dirty="0"/>
              <a:t> enter the heavenly city but will be </a:t>
            </a:r>
            <a:r>
              <a:rPr lang="en-US" b="1" i="1" dirty="0"/>
              <a:t>destroyed</a:t>
            </a:r>
            <a:r>
              <a:rPr lang="en-US" dirty="0"/>
              <a:t> forever, for God’s “</a:t>
            </a:r>
            <a:r>
              <a:rPr lang="en-US" i="1" dirty="0">
                <a:solidFill>
                  <a:srgbClr val="000099"/>
                </a:solidFill>
                <a:latin typeface="Cambria" panose="02040503050406030204" pitchFamily="18" charset="0"/>
                <a:ea typeface="Cambria" panose="02040503050406030204" pitchFamily="18" charset="0"/>
              </a:rPr>
              <a:t>adversaries</a:t>
            </a:r>
            <a:r>
              <a:rPr lang="en-US" dirty="0"/>
              <a:t>” are </a:t>
            </a:r>
            <a:r>
              <a:rPr lang="en-US" b="1" i="1" dirty="0"/>
              <a:t>unbelievers</a:t>
            </a:r>
            <a:r>
              <a:rPr lang="en-US" dirty="0"/>
              <a:t> (Gen 22:17; 24:60; Ex 15:7; 32:25; Lev 26:16; Num 10:9; Deut 32:27; Josh 5:3; 2 Chr 1:11; 20:29; 26:13; Esth 8:13; Nah 1:2; Isa 1:24; 59:18; 63:18).</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324-325 </a:t>
            </a:r>
          </a:p>
        </p:txBody>
      </p:sp>
    </p:spTree>
    <p:extLst>
      <p:ext uri="{BB962C8B-B14F-4D97-AF65-F5344CB8AC3E}">
        <p14:creationId xmlns:p14="http://schemas.microsoft.com/office/powerpoint/2010/main" val="24112826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3402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Anyone who has set aside the law of Moses dies without mercy on the evidence of two or three witnesses.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4"/>
            <a:ext cx="8704460" cy="5378044"/>
          </a:xfrm>
        </p:spPr>
        <p:txBody>
          <a:bodyPr>
            <a:normAutofit fontScale="92500"/>
          </a:bodyPr>
          <a:lstStyle/>
          <a:p>
            <a:r>
              <a:rPr lang="en-US" dirty="0"/>
              <a:t>Here the writer of Hebrews makes an “argument from lesser to greater,” much like that found in Heb 2:1-4 and 9:13-14.﻿ </a:t>
            </a:r>
          </a:p>
          <a:p>
            <a:r>
              <a:rPr lang="en-US" dirty="0"/>
              <a:t>In such an argument the author first presents an assertion the hearers will recognize as undeniably valid: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Anyone who has set aside the law of Moses dies without mercy on the evidence of two or three witnesses</a:t>
            </a:r>
            <a:r>
              <a:rPr lang="en-US" dirty="0"/>
              <a:t>”, probably alluding here to Deut 17:2-7. </a:t>
            </a:r>
          </a:p>
          <a:p>
            <a:r>
              <a:rPr lang="en-US" dirty="0"/>
              <a:t>This passage from the Pentateuch proclaims that those who violate the covenant by turning away from the Lord’s commands and worshiping other gods must be put to death. </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465-466</a:t>
            </a:r>
            <a:r>
              <a:rPr lang="en-US" sz="1800" dirty="0"/>
              <a:t>). </a:t>
            </a:r>
          </a:p>
        </p:txBody>
      </p:sp>
    </p:spTree>
    <p:extLst>
      <p:ext uri="{BB962C8B-B14F-4D97-AF65-F5344CB8AC3E}">
        <p14:creationId xmlns:p14="http://schemas.microsoft.com/office/powerpoint/2010/main" val="10597058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3402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Anyone who has set aside the law of Moses dies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without mercy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on the evidence of two or three witnesses.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4"/>
            <a:ext cx="8704460" cy="5378044"/>
          </a:xfrm>
        </p:spPr>
        <p:txBody>
          <a:bodyPr>
            <a:normAutofit/>
          </a:bodyPr>
          <a:lstStyle/>
          <a:p>
            <a:r>
              <a:rPr lang="en-US" dirty="0"/>
              <a:t>That punishment is to be carried out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without mercy</a:t>
            </a:r>
            <a:r>
              <a:rPr lang="en-US" dirty="0"/>
              <a:t>” – an expression used in Deut 13:8.﻿ </a:t>
            </a:r>
          </a:p>
          <a:p>
            <a:r>
              <a:rPr lang="en-US" dirty="0"/>
              <a:t>The author presents this </a:t>
            </a:r>
            <a:r>
              <a:rPr lang="en-US" b="1" i="1" dirty="0"/>
              <a:t>extreme penalty</a:t>
            </a:r>
            <a:r>
              <a:rPr lang="en-US" dirty="0"/>
              <a:t> for the rejection of God’s revealed will under the old covenant as the </a:t>
            </a:r>
            <a:r>
              <a:rPr lang="en-US" b="1" i="1" dirty="0"/>
              <a:t>lesser</a:t>
            </a:r>
            <a:r>
              <a:rPr lang="en-US" dirty="0"/>
              <a:t> of two situations.</a:t>
            </a:r>
          </a:p>
          <a:p>
            <a:r>
              <a:rPr lang="en-US" dirty="0"/>
              <a:t>In the next verse (Heb 10:29) he will go on to explain the </a:t>
            </a:r>
            <a:r>
              <a:rPr lang="en-US" b="1" i="1" dirty="0"/>
              <a:t>greater</a:t>
            </a:r>
            <a:r>
              <a:rPr lang="en-US" dirty="0"/>
              <a:t> situation.</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465-466</a:t>
            </a:r>
            <a:r>
              <a:rPr lang="en-US" sz="1800" dirty="0"/>
              <a:t>). </a:t>
            </a:r>
          </a:p>
        </p:txBody>
      </p:sp>
    </p:spTree>
    <p:extLst>
      <p:ext uri="{BB962C8B-B14F-4D97-AF65-F5344CB8AC3E}">
        <p14:creationId xmlns:p14="http://schemas.microsoft.com/office/powerpoint/2010/main" val="23406920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How much worse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punishment, do you think, will be deserved by the one who has spurned the Son of God, and has profaned the blood of the covenant by which he was sanctified, and has outraged the Spirit of grace?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03364"/>
            <a:ext cx="8704460" cy="4585303"/>
          </a:xfrm>
        </p:spPr>
        <p:txBody>
          <a:bodyPr>
            <a:normAutofit/>
          </a:bodyPr>
          <a:lstStyle/>
          <a:p>
            <a:r>
              <a:rPr lang="en-US" dirty="0"/>
              <a:t>That greater situation, of course, is the rejection of the </a:t>
            </a:r>
            <a:r>
              <a:rPr lang="en-US" b="1" i="1" dirty="0"/>
              <a:t>new covenant</a:t>
            </a:r>
            <a:r>
              <a:rPr lang="en-US" dirty="0"/>
              <a:t> high priest and his offering— notice the words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How much worse </a:t>
            </a:r>
            <a:r>
              <a:rPr lang="en-US" dirty="0"/>
              <a:t>” at the beginning of the verse. </a:t>
            </a:r>
          </a:p>
          <a:p>
            <a:r>
              <a:rPr lang="en-US" dirty="0"/>
              <a:t>Those who have turned away from the work of grace accomplished in God’s Son are faced with a </a:t>
            </a:r>
            <a:r>
              <a:rPr lang="en-US" b="1" i="1" dirty="0"/>
              <a:t>more serious </a:t>
            </a:r>
            <a:r>
              <a:rPr lang="en-US" dirty="0"/>
              <a:t>situation than the apostates of the old covenant era. </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1463498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How much worse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punishment, do you think, will be deserved by the one who has spurned the Son of God, and has profaned the blood of the covenant by which he was sanctified, and has outraged the Spirit of grace?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03364"/>
            <a:ext cx="8704460" cy="4585303"/>
          </a:xfrm>
        </p:spPr>
        <p:txBody>
          <a:bodyPr>
            <a:normAutofit fontScale="92500" lnSpcReduction="10000"/>
          </a:bodyPr>
          <a:lstStyle/>
          <a:p>
            <a:r>
              <a:rPr lang="en-US" dirty="0"/>
              <a:t>As the author has already clearly demonstrated earlier in this letter: </a:t>
            </a:r>
          </a:p>
          <a:p>
            <a:pPr lvl="1"/>
            <a:r>
              <a:rPr lang="en-US" dirty="0"/>
              <a:t>The </a:t>
            </a:r>
            <a:r>
              <a:rPr lang="en-US" b="1" i="1" dirty="0"/>
              <a:t>new covenant</a:t>
            </a:r>
            <a:r>
              <a:rPr lang="en-US" dirty="0"/>
              <a:t> itself is </a:t>
            </a:r>
            <a:r>
              <a:rPr lang="en-US" b="1" i="1" dirty="0"/>
              <a:t>better</a:t>
            </a:r>
            <a:r>
              <a:rPr lang="en-US" dirty="0"/>
              <a:t> than the old covenant (8:3-13) </a:t>
            </a:r>
          </a:p>
          <a:p>
            <a:pPr lvl="1"/>
            <a:r>
              <a:rPr lang="en-US" dirty="0"/>
              <a:t>The new covenant </a:t>
            </a:r>
            <a:r>
              <a:rPr lang="en-US" b="1" i="1" dirty="0"/>
              <a:t>priest</a:t>
            </a:r>
            <a:r>
              <a:rPr lang="en-US" dirty="0"/>
              <a:t> is </a:t>
            </a:r>
            <a:r>
              <a:rPr lang="en-US" b="1" i="1" dirty="0"/>
              <a:t>greater</a:t>
            </a:r>
            <a:r>
              <a:rPr lang="en-US" dirty="0"/>
              <a:t> than the priests of the old covenant (7:1-28) </a:t>
            </a:r>
          </a:p>
          <a:p>
            <a:pPr lvl="1"/>
            <a:r>
              <a:rPr lang="en-US" dirty="0"/>
              <a:t>The new covenant </a:t>
            </a:r>
            <a:r>
              <a:rPr lang="en-US" b="1" i="1" dirty="0"/>
              <a:t>sacrifice</a:t>
            </a:r>
            <a:r>
              <a:rPr lang="en-US" dirty="0"/>
              <a:t> is </a:t>
            </a:r>
            <a:r>
              <a:rPr lang="en-US" b="1" i="1" dirty="0"/>
              <a:t>superior</a:t>
            </a:r>
            <a:r>
              <a:rPr lang="en-US" dirty="0"/>
              <a:t> in every way to old covenant sacrifices (9:11-10:18). </a:t>
            </a:r>
          </a:p>
          <a:p>
            <a:r>
              <a:rPr lang="en-US" dirty="0"/>
              <a:t>Therefore, it is obvious that those who reject the </a:t>
            </a:r>
            <a:r>
              <a:rPr lang="en-US" b="1" i="1" dirty="0"/>
              <a:t>superior</a:t>
            </a:r>
            <a:r>
              <a:rPr lang="en-US" dirty="0"/>
              <a:t> workings of God through his Son deserve even </a:t>
            </a:r>
            <a:r>
              <a:rPr lang="en-US" b="1" i="1" dirty="0"/>
              <a:t>greater</a:t>
            </a:r>
            <a:r>
              <a:rPr lang="en-US" dirty="0"/>
              <a:t> punishment than those who rebelled under the old covenant revelation.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5788854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worse punishment, do you think, will be deserved by the one who has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spurned the Son of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has profaned the blood of the covenant by which he was sanctified, and has outraged the Spirit of grace?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03364"/>
            <a:ext cx="8704460" cy="4585303"/>
          </a:xfrm>
        </p:spPr>
        <p:txBody>
          <a:bodyPr>
            <a:normAutofit fontScale="92500" lnSpcReduction="10000"/>
          </a:bodyPr>
          <a:lstStyle/>
          <a:p>
            <a:r>
              <a:rPr lang="en-US" dirty="0"/>
              <a:t>Inherent in this argument is the assumption that those who have heard the message of the gospel have had a greater opportunity and greater resources for a response of obedience (2:3-4). </a:t>
            </a:r>
          </a:p>
          <a:p>
            <a:r>
              <a:rPr lang="en-US" dirty="0"/>
              <a:t>The rebellion of those who have turned away from the gospel is depicted in terms of </a:t>
            </a:r>
            <a:r>
              <a:rPr lang="en-US" b="1" i="1" dirty="0"/>
              <a:t>three</a:t>
            </a:r>
            <a:r>
              <a:rPr lang="en-US" dirty="0"/>
              <a:t> actions that are graphically expressed in this verse. </a:t>
            </a:r>
          </a:p>
          <a:p>
            <a:r>
              <a:rPr lang="en-US" b="1" i="1" dirty="0"/>
              <a:t>First</a:t>
            </a:r>
            <a:r>
              <a:rPr lang="en-US" dirty="0"/>
              <a:t>, they have “</a:t>
            </a:r>
            <a:r>
              <a:rPr kumimoji="0" lang="en-US"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spurned the Son of God</a:t>
            </a:r>
            <a:r>
              <a:rPr lang="en-US" dirty="0"/>
              <a:t>.” </a:t>
            </a:r>
          </a:p>
          <a:p>
            <a:r>
              <a:rPr lang="en-US" dirty="0"/>
              <a:t>Those who have rejected the gospel have shown the lowest form of contempt not only for a set of teachings but for the </a:t>
            </a:r>
            <a:r>
              <a:rPr lang="en-US" b="1" i="1" dirty="0"/>
              <a:t>very person </a:t>
            </a:r>
            <a:r>
              <a:rPr lang="en-US" dirty="0"/>
              <a:t>of God’s Son.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33038737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worse punishment, do you think, will be deserved by the one who has spurned the Son of God, and has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profaned the blood of the covenant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which he was sanctified, and has outraged the Spirit of grace?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03364"/>
            <a:ext cx="8704460" cy="4585303"/>
          </a:xfrm>
        </p:spPr>
        <p:txBody>
          <a:bodyPr>
            <a:normAutofit/>
          </a:bodyPr>
          <a:lstStyle/>
          <a:p>
            <a:r>
              <a:rPr lang="en-US" b="1" i="1" dirty="0"/>
              <a:t>Secondly</a:t>
            </a:r>
            <a:r>
              <a:rPr lang="en-US" dirty="0"/>
              <a:t>, the rebels have “</a:t>
            </a:r>
            <a:r>
              <a:rPr kumimoji="0" lang="en-US"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profaned the blood of the covenant</a:t>
            </a:r>
            <a:r>
              <a:rPr lang="en-US" dirty="0"/>
              <a:t>.” </a:t>
            </a:r>
          </a:p>
          <a:p>
            <a:r>
              <a:rPr lang="en-US" dirty="0"/>
              <a:t>The Greek phrase translated “</a:t>
            </a:r>
            <a:r>
              <a:rPr kumimoji="0" lang="en-US"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profaned</a:t>
            </a:r>
            <a:r>
              <a:rPr lang="en-US" dirty="0"/>
              <a:t>” here can mean to treat something as “common, defiled, or unclean.” </a:t>
            </a:r>
          </a:p>
          <a:p>
            <a:r>
              <a:rPr lang="en-US" dirty="0"/>
              <a:t>In the context of the Levitical purity laws it especially referred to something that was “unfit or ceremonially impure” (e.g., Mark 7:2, 5; Acts 10:28).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39929614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worse punishment, do you think, will be deserved by the one who has spurned the Son of God, and has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profaned the blood of the covenant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which he was sanctified, and has outraged the Spirit of grace?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03364"/>
            <a:ext cx="8704460" cy="4585303"/>
          </a:xfrm>
        </p:spPr>
        <p:txBody>
          <a:bodyPr>
            <a:normAutofit lnSpcReduction="10000"/>
          </a:bodyPr>
          <a:lstStyle/>
          <a:p>
            <a:r>
              <a:rPr lang="en-US" dirty="0"/>
              <a:t>Under the old covenant </a:t>
            </a:r>
            <a:r>
              <a:rPr lang="en-US" b="1" i="1" dirty="0"/>
              <a:t>great</a:t>
            </a:r>
            <a:r>
              <a:rPr lang="en-US" dirty="0"/>
              <a:t> emphasis was placed on the </a:t>
            </a:r>
            <a:r>
              <a:rPr lang="en-US" b="1" i="1" dirty="0"/>
              <a:t>fitness</a:t>
            </a:r>
            <a:r>
              <a:rPr lang="en-US" dirty="0"/>
              <a:t> of the sacrifices used to atone for sins, and the author of Hebrews has gone to great lengths to demonstrate that Christ’s own blood was </a:t>
            </a:r>
            <a:r>
              <a:rPr lang="en-US" b="1" i="1" dirty="0"/>
              <a:t>superior</a:t>
            </a:r>
            <a:r>
              <a:rPr lang="en-US" dirty="0"/>
              <a:t> to the blood of animals used in the old covenant sacrifices (Heb. 9:13-14, 23-25).</a:t>
            </a:r>
          </a:p>
          <a:p>
            <a:r>
              <a:rPr lang="en-US" dirty="0"/>
              <a:t>Therefore, for the apostates to </a:t>
            </a:r>
            <a:r>
              <a:rPr lang="en-US" b="1" i="1" dirty="0"/>
              <a:t>reject</a:t>
            </a:r>
            <a:r>
              <a:rPr lang="en-US" dirty="0"/>
              <a:t> </a:t>
            </a:r>
            <a:r>
              <a:rPr lang="en-US" b="1" i="1" dirty="0"/>
              <a:t>Christ’s</a:t>
            </a:r>
            <a:r>
              <a:rPr lang="en-US" dirty="0"/>
              <a:t> sacrifice in effect says that they believe Christ’s own blood is </a:t>
            </a:r>
            <a:r>
              <a:rPr lang="en-US" b="1" i="1" dirty="0"/>
              <a:t>unfit</a:t>
            </a:r>
            <a:r>
              <a:rPr lang="en-US" dirty="0"/>
              <a:t> as a sacrifice for their sins!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28646314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worse punishment, do you think, will be deserved by the one who has spurned the Son of God, and has profaned the blood of the covenant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which he was sanctified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has outraged the Spirit of grace?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03364"/>
            <a:ext cx="8704460" cy="4585303"/>
          </a:xfrm>
        </p:spPr>
        <p:txBody>
          <a:bodyPr>
            <a:normAutofit fontScale="92500" lnSpcReduction="20000"/>
          </a:bodyPr>
          <a:lstStyle/>
          <a:p>
            <a:r>
              <a:rPr lang="en-US" dirty="0"/>
              <a:t>There is a difficulty with the way the ESV has translated the phrase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which he was sanctified.</a:t>
            </a:r>
            <a:r>
              <a:rPr lang="en-US" dirty="0"/>
              <a:t>” </a:t>
            </a:r>
          </a:p>
          <a:p>
            <a:r>
              <a:rPr lang="en-US" dirty="0"/>
              <a:t>The difficulty is this: translated this way, makes it sound like the apostate who is being spoken of here has been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sanctified</a:t>
            </a:r>
            <a:r>
              <a:rPr lang="en-US" dirty="0"/>
              <a:t>” (set apart, made holy) by the blood of Christ which inaugurated the new covenant!</a:t>
            </a:r>
          </a:p>
          <a:p>
            <a:r>
              <a:rPr lang="en-US" dirty="0"/>
              <a:t>Yet we know that an apostate such as the ones described here, have </a:t>
            </a:r>
            <a:r>
              <a:rPr lang="en-US" b="1" i="1" dirty="0"/>
              <a:t>not</a:t>
            </a:r>
            <a:r>
              <a:rPr lang="en-US" dirty="0"/>
              <a:t> in any way been set apart or made holy by the blood of Christ:</a:t>
            </a:r>
          </a:p>
          <a:p>
            <a:pPr lvl="1"/>
            <a:r>
              <a:rPr lang="en-US" dirty="0"/>
              <a:t>Their conscience has </a:t>
            </a:r>
            <a:r>
              <a:rPr lang="en-US" b="1" i="1" dirty="0"/>
              <a:t>not</a:t>
            </a:r>
            <a:r>
              <a:rPr lang="en-US" dirty="0"/>
              <a:t> been purified from dead works to serve the living God by the blood of Christ (Heb 9:14)</a:t>
            </a:r>
          </a:p>
          <a:p>
            <a:pPr lvl="1"/>
            <a:r>
              <a:rPr lang="en-US" dirty="0"/>
              <a:t>They do </a:t>
            </a:r>
            <a:r>
              <a:rPr lang="en-US" b="1" i="1" dirty="0"/>
              <a:t>not</a:t>
            </a:r>
            <a:r>
              <a:rPr lang="en-US" dirty="0"/>
              <a:t> have confidence to enter the very presence of God by the blood of Jesus (Heb 10:19)</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9438046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worse punishment, do you think, will be deserved by the one who has spurned the Son of God, and has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profaned the blood of the covenant by which he was sanctified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has outraged the Spirit of grace?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13102"/>
            <a:ext cx="8704460" cy="4675565"/>
          </a:xfrm>
        </p:spPr>
        <p:txBody>
          <a:bodyPr>
            <a:normAutofit fontScale="92500" lnSpcReduction="20000"/>
          </a:bodyPr>
          <a:lstStyle/>
          <a:p>
            <a:r>
              <a:rPr lang="en-US" dirty="0"/>
              <a:t>The commentaries have sought to resolve this difficulty in a number of ways.</a:t>
            </a:r>
          </a:p>
          <a:p>
            <a:r>
              <a:rPr lang="en-US" dirty="0"/>
              <a:t>I think the best way to resolve it is to recognize that the Greek grammar here allows for this phrase to be translated as a statement of a </a:t>
            </a:r>
            <a:r>
              <a:rPr lang="en-US" b="1" i="1" dirty="0"/>
              <a:t>general principle</a:t>
            </a:r>
            <a:r>
              <a:rPr lang="en-US" dirty="0"/>
              <a:t>: “</a:t>
            </a:r>
            <a:r>
              <a:rPr lang="en-US" i="1" dirty="0">
                <a:solidFill>
                  <a:srgbClr val="000099"/>
                </a:solidFill>
                <a:latin typeface="Cambria" panose="02040503050406030204" pitchFamily="18" charset="0"/>
                <a:ea typeface="Cambria" panose="02040503050406030204" pitchFamily="18" charset="0"/>
              </a:rPr>
              <a:t>by which </a:t>
            </a:r>
            <a:r>
              <a:rPr lang="en-US" b="1" i="1" dirty="0">
                <a:solidFill>
                  <a:srgbClr val="000099"/>
                </a:solidFill>
                <a:latin typeface="Cambria" panose="02040503050406030204" pitchFamily="18" charset="0"/>
                <a:ea typeface="Cambria" panose="02040503050406030204" pitchFamily="18" charset="0"/>
              </a:rPr>
              <a:t>one 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sanctified</a:t>
            </a:r>
            <a:r>
              <a:rPr lang="en-US" dirty="0"/>
              <a:t>” rather than a statement </a:t>
            </a:r>
            <a:r>
              <a:rPr lang="en-US" b="1" i="1" dirty="0"/>
              <a:t>about</a:t>
            </a:r>
            <a:r>
              <a:rPr lang="en-US" dirty="0"/>
              <a:t> the apostates. </a:t>
            </a:r>
          </a:p>
          <a:p>
            <a:r>
              <a:rPr lang="en-US" dirty="0"/>
              <a:t>Indeed these apostates have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profaned</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blood of the covenant </a:t>
            </a:r>
            <a:r>
              <a:rPr lang="en-US" dirty="0"/>
              <a:t>” and therefore have </a:t>
            </a:r>
            <a:r>
              <a:rPr lang="en-US" b="1" i="1" dirty="0"/>
              <a:t>not</a:t>
            </a:r>
            <a:r>
              <a:rPr lang="en-US" dirty="0"/>
              <a:t> been “</a:t>
            </a:r>
            <a:r>
              <a:rPr lang="en-US" i="1" dirty="0">
                <a:solidFill>
                  <a:srgbClr val="000099"/>
                </a:solidFill>
                <a:latin typeface="Cambria" panose="02040503050406030204" pitchFamily="18" charset="0"/>
                <a:ea typeface="Cambria" panose="02040503050406030204" pitchFamily="18" charset="0"/>
              </a:rPr>
              <a:t>sanctified</a:t>
            </a:r>
            <a:r>
              <a:rPr lang="en-US" dirty="0"/>
              <a:t>” by it.</a:t>
            </a:r>
          </a:p>
          <a:p>
            <a:r>
              <a:rPr lang="en-US" dirty="0"/>
              <a:t>Instead, despite their previous profession of faith, they are under the judgment of God as this passage will go on to make clear.</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25304158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36318821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385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worse punishment, do you think, will be deserved by the one who has spurned the Son of God, and has profaned the blood of the covenant by which he was sanctified, and has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outraged the Spirit of grace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03364"/>
            <a:ext cx="8704460" cy="4585303"/>
          </a:xfrm>
        </p:spPr>
        <p:txBody>
          <a:bodyPr>
            <a:normAutofit fontScale="92500" lnSpcReduction="20000"/>
          </a:bodyPr>
          <a:lstStyle/>
          <a:p>
            <a:r>
              <a:rPr lang="en-US" dirty="0"/>
              <a:t>Finally, the author tells us that those rejecting Christ and his sacrifice have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outraged the Spirit of grace</a:t>
            </a:r>
            <a:r>
              <a:rPr lang="en-US" dirty="0"/>
              <a:t>.” </a:t>
            </a:r>
          </a:p>
          <a:p>
            <a:r>
              <a:rPr lang="en-US" dirty="0"/>
              <a:t>During Jesus’ earthly ministry those who rejected his work and words suggested that his power originated with Satan rather than the Holy Spirit of God (Mark 3:22-30). </a:t>
            </a:r>
          </a:p>
          <a:p>
            <a:r>
              <a:rPr lang="en-US" dirty="0"/>
              <a:t>In the same way, these apostates who have turned away from the gospel which is brought to man by the Spirit’s “</a:t>
            </a:r>
            <a:r>
              <a:rPr lang="en-US" i="1" dirty="0">
                <a:solidFill>
                  <a:srgbClr val="000099"/>
                </a:solidFill>
                <a:latin typeface="Cambria" panose="02040503050406030204" pitchFamily="18" charset="0"/>
                <a:ea typeface="Cambria" panose="02040503050406030204" pitchFamily="18" charset="0"/>
              </a:rPr>
              <a:t>grace</a:t>
            </a:r>
            <a:r>
              <a:rPr lang="en-US" dirty="0"/>
              <a:t>”, have </a:t>
            </a:r>
            <a:r>
              <a:rPr lang="en-US" b="1" i="1" dirty="0"/>
              <a:t>blasphemed</a:t>
            </a:r>
            <a:r>
              <a:rPr lang="en-US" dirty="0"/>
              <a:t>, denying the gospel’s true origin and importance. </a:t>
            </a:r>
          </a:p>
          <a:p>
            <a:r>
              <a:rPr lang="en-US" dirty="0"/>
              <a:t>They have committed an </a:t>
            </a:r>
            <a:r>
              <a:rPr lang="en-US" b="1" i="1" dirty="0"/>
              <a:t>unforgivable sin </a:t>
            </a:r>
            <a:r>
              <a:rPr lang="en-US" dirty="0"/>
              <a:t>with eternal consequences.</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pp. 466-468</a:t>
            </a:r>
            <a:r>
              <a:rPr lang="en-US" sz="1800" dirty="0"/>
              <a:t>). </a:t>
            </a:r>
          </a:p>
        </p:txBody>
      </p:sp>
    </p:spTree>
    <p:extLst>
      <p:ext uri="{BB962C8B-B14F-4D97-AF65-F5344CB8AC3E}">
        <p14:creationId xmlns:p14="http://schemas.microsoft.com/office/powerpoint/2010/main" val="13650725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2254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we know him who said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[in Deut 32:35], “Vengeance is mine; I will repay.”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again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[in Deut 32:36], “The Lord will judge his people.”</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40278"/>
            <a:ext cx="8704460" cy="5048390"/>
          </a:xfrm>
        </p:spPr>
        <p:txBody>
          <a:bodyPr>
            <a:normAutofit fontScale="92500" lnSpcReduction="10000"/>
          </a:bodyPr>
          <a:lstStyle/>
          <a:p>
            <a:r>
              <a:rPr lang="en-US" dirty="0"/>
              <a:t>Here the author reinforces his assertion concerning the seriousness of the situation by quoting two brief portions of the Song of Moses in Deut 32. </a:t>
            </a:r>
          </a:p>
          <a:p>
            <a:r>
              <a:rPr lang="en-US" dirty="0"/>
              <a:t>This song, sung by Moses at the end of his life, eloquently delivered a warning to the people of Israel by depicting God’s judgment toward a faithless people who had turned their backs on his covenant. </a:t>
            </a:r>
          </a:p>
          <a:p>
            <a:r>
              <a:rPr lang="en-US" dirty="0"/>
              <a:t>In spite of all he had done for them, they had abandoned him. God’s response to them was scathing judgment. </a:t>
            </a:r>
          </a:p>
          <a:p>
            <a:r>
              <a:rPr lang="en-US" dirty="0"/>
              <a:t>The relevance for the audience of Hebrews could not be more striking. </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 468</a:t>
            </a:r>
            <a:r>
              <a:rPr lang="en-US" sz="1800" dirty="0"/>
              <a:t>). </a:t>
            </a:r>
          </a:p>
        </p:txBody>
      </p:sp>
    </p:spTree>
    <p:extLst>
      <p:ext uri="{BB962C8B-B14F-4D97-AF65-F5344CB8AC3E}">
        <p14:creationId xmlns:p14="http://schemas.microsoft.com/office/powerpoint/2010/main" val="21733821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2254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we know him who said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[in Deut 32:35], “Vengeance is mine; I will repay.”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again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[in Deut 32:36], “The Lord will judge his people.”</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40278"/>
            <a:ext cx="8704460" cy="5048390"/>
          </a:xfrm>
        </p:spPr>
        <p:txBody>
          <a:bodyPr>
            <a:normAutofit lnSpcReduction="10000"/>
          </a:bodyPr>
          <a:lstStyle/>
          <a:p>
            <a:r>
              <a:rPr lang="en-US" dirty="0"/>
              <a:t>Deut 32:35-36 in full reads: </a:t>
            </a:r>
          </a:p>
          <a:p>
            <a:pPr lvl="1"/>
            <a:r>
              <a:rPr lang="en-US" b="1" i="1" dirty="0">
                <a:solidFill>
                  <a:srgbClr val="000099"/>
                </a:solidFill>
                <a:latin typeface="Cambria" panose="02040503050406030204" pitchFamily="18" charset="0"/>
                <a:ea typeface="Cambria" panose="02040503050406030204" pitchFamily="18" charset="0"/>
              </a:rPr>
              <a:t>Vengeance is mine, and recompense</a:t>
            </a:r>
            <a:r>
              <a:rPr lang="en-US" i="1" dirty="0">
                <a:solidFill>
                  <a:srgbClr val="000099"/>
                </a:solidFill>
                <a:latin typeface="Cambria" panose="02040503050406030204" pitchFamily="18" charset="0"/>
                <a:ea typeface="Cambria" panose="02040503050406030204" pitchFamily="18" charset="0"/>
              </a:rPr>
              <a:t>, for the time when their foot shall slip; for the day of their calamity is at hand, and their doom comes swiftly. </a:t>
            </a:r>
            <a:r>
              <a:rPr lang="en-US" b="1" i="1" dirty="0">
                <a:solidFill>
                  <a:srgbClr val="000099"/>
                </a:solidFill>
                <a:latin typeface="Cambria" panose="02040503050406030204" pitchFamily="18" charset="0"/>
                <a:ea typeface="Cambria" panose="02040503050406030204" pitchFamily="18" charset="0"/>
              </a:rPr>
              <a:t>For the LORD will vindicate his people </a:t>
            </a:r>
            <a:r>
              <a:rPr lang="en-US" i="1" dirty="0">
                <a:solidFill>
                  <a:srgbClr val="000099"/>
                </a:solidFill>
                <a:latin typeface="Cambria" panose="02040503050406030204" pitchFamily="18" charset="0"/>
                <a:ea typeface="Cambria" panose="02040503050406030204" pitchFamily="18" charset="0"/>
              </a:rPr>
              <a:t>and have compassion on his servants, when he sees that their power is gone and there is none remaining, bond or free. </a:t>
            </a:r>
          </a:p>
          <a:p>
            <a:r>
              <a:rPr lang="en-US" dirty="0"/>
              <a:t>Both portions quoted by Hebrews—“</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Vengeance is mine; I will repay</a:t>
            </a:r>
            <a:r>
              <a:rPr lang="en-US" dirty="0"/>
              <a:t>,” and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Lord will judge his people</a:t>
            </a:r>
            <a:r>
              <a:rPr lang="en-US" dirty="0"/>
              <a:t>”— emphasize that God himself takes responsibility for judging those who have spurned the gospel and deserted the community of faith. </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 468</a:t>
            </a:r>
            <a:r>
              <a:rPr lang="en-US" sz="1800" dirty="0"/>
              <a:t>). </a:t>
            </a:r>
          </a:p>
        </p:txBody>
      </p:sp>
    </p:spTree>
    <p:extLst>
      <p:ext uri="{BB962C8B-B14F-4D97-AF65-F5344CB8AC3E}">
        <p14:creationId xmlns:p14="http://schemas.microsoft.com/office/powerpoint/2010/main" val="760470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70640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31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It is a fearful thing to fall into the hands of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894778"/>
            <a:ext cx="8704460" cy="5593890"/>
          </a:xfrm>
        </p:spPr>
        <p:txBody>
          <a:bodyPr>
            <a:normAutofit/>
          </a:bodyPr>
          <a:lstStyle/>
          <a:p>
            <a:r>
              <a:rPr lang="en-US" dirty="0"/>
              <a:t>The author tersely concludes with,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It is a fearful thing to fall into the hands of the living God</a:t>
            </a:r>
            <a:r>
              <a:rPr lang="en-US" dirty="0"/>
              <a:t>.” </a:t>
            </a:r>
          </a:p>
          <a:p>
            <a:r>
              <a:rPr lang="en-US" dirty="0"/>
              <a:t>The word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fearful</a:t>
            </a:r>
            <a:r>
              <a:rPr lang="en-US" dirty="0"/>
              <a:t>” communicates the idea of terror and, for emphasis, is placed first in the Greek sentence. </a:t>
            </a:r>
          </a:p>
          <a:p>
            <a:r>
              <a:rPr lang="en-US" dirty="0"/>
              <a:t>To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fall into the hands</a:t>
            </a:r>
            <a:r>
              <a:rPr lang="en-US" dirty="0"/>
              <a:t>” of God speaks both of God’s awesome power and of the helplessness of the recipients of judgment. </a:t>
            </a:r>
          </a:p>
          <a:p>
            <a:r>
              <a:rPr lang="en-US" dirty="0"/>
              <a:t>There exists no means of escape for those who have rejected the grace of the Living One (Heb 4:12-13).</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r>
              <a:rPr lang="en-US" sz="1800" dirty="0"/>
              <a:t>Guthrie, George H. </a:t>
            </a:r>
            <a:r>
              <a:rPr lang="en-US" sz="1800" i="1" dirty="0"/>
              <a:t>Hebrews</a:t>
            </a:r>
            <a:r>
              <a:rPr lang="en-US" sz="1800" dirty="0"/>
              <a:t> (The NIV Application Commentary Book 15) (</a:t>
            </a:r>
            <a:r>
              <a:rPr lang="en-US" dirty="0"/>
              <a:t>p. 468</a:t>
            </a:r>
            <a:r>
              <a:rPr lang="en-US" sz="1800" dirty="0"/>
              <a:t>). </a:t>
            </a:r>
          </a:p>
        </p:txBody>
      </p:sp>
    </p:spTree>
    <p:extLst>
      <p:ext uri="{BB962C8B-B14F-4D97-AF65-F5344CB8AC3E}">
        <p14:creationId xmlns:p14="http://schemas.microsoft.com/office/powerpoint/2010/main" val="37189406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75008"/>
          </a:xfrm>
        </p:spPr>
        <p:txBody>
          <a:bodyPr/>
          <a:lstStyle/>
          <a:p>
            <a:r>
              <a:rPr lang="en-US" sz="4400" dirty="0">
                <a:solidFill>
                  <a:srgbClr val="002060"/>
                </a:solidFill>
              </a:rPr>
              <a:t>Summary of Hebrews 10:26-31</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675008"/>
            <a:ext cx="8680913" cy="5813660"/>
          </a:xfrm>
        </p:spPr>
        <p:txBody>
          <a:bodyPr>
            <a:normAutofit lnSpcReduction="10000"/>
          </a:bodyPr>
          <a:lstStyle/>
          <a:p>
            <a:r>
              <a:rPr lang="en-US" dirty="0"/>
              <a:t>If, after embracing the gospel we intentionally turn away it, then there will be no forgiveness for us (v. 26)</a:t>
            </a:r>
          </a:p>
          <a:p>
            <a:r>
              <a:rPr lang="en-US" dirty="0"/>
              <a:t>Instead we will face the final judgment of God (v. 27)</a:t>
            </a:r>
          </a:p>
          <a:p>
            <a:r>
              <a:rPr lang="en-US" dirty="0"/>
              <a:t>If those who rejected the law of Moses received an earthly punishment, then those who trample on God’s Son, consider the covenant blood unclean, and insult the Holy Spirit will face a more severe judgment (vv. 28-29)</a:t>
            </a:r>
          </a:p>
          <a:p>
            <a:r>
              <a:rPr lang="en-US" dirty="0"/>
              <a:t>As the OT says, they will experience God’s vengeance and judgment and fall into the hands of the living God (vv. 30-31; Deut 32:35-36)</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323</a:t>
            </a:r>
          </a:p>
        </p:txBody>
      </p:sp>
    </p:spTree>
    <p:extLst>
      <p:ext uri="{BB962C8B-B14F-4D97-AF65-F5344CB8AC3E}">
        <p14:creationId xmlns:p14="http://schemas.microsoft.com/office/powerpoint/2010/main" val="36302402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3591844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lnSpcReduction="10000"/>
          </a:bodyPr>
          <a:lstStyle/>
          <a:p>
            <a:r>
              <a:rPr lang="en-US" dirty="0"/>
              <a:t>Arminians believe that Christ paid for </a:t>
            </a:r>
            <a:r>
              <a:rPr lang="en-US" b="1" i="1" dirty="0"/>
              <a:t>all</a:t>
            </a:r>
            <a:r>
              <a:rPr lang="en-US" dirty="0"/>
              <a:t> sins – even the sins of those who suffer in hell forever for those very sins.</a:t>
            </a:r>
          </a:p>
          <a:p>
            <a:r>
              <a:rPr lang="en-US" dirty="0"/>
              <a:t> Because most translations of Heb 10:29 almost make it sound as if the clearly hell-bound apostates who have rejected the gospel have been “</a:t>
            </a:r>
            <a:r>
              <a:rPr lang="en-US" i="1" dirty="0">
                <a:solidFill>
                  <a:srgbClr val="000099"/>
                </a:solidFill>
                <a:latin typeface="Cambria" panose="02040503050406030204" pitchFamily="18" charset="0"/>
                <a:ea typeface="Cambria" panose="02040503050406030204" pitchFamily="18" charset="0"/>
              </a:rPr>
              <a:t>sanctified</a:t>
            </a:r>
            <a:r>
              <a:rPr lang="en-US" dirty="0"/>
              <a:t>” by the “</a:t>
            </a:r>
            <a:r>
              <a:rPr lang="en-US" i="1" dirty="0">
                <a:solidFill>
                  <a:srgbClr val="000099"/>
                </a:solidFill>
                <a:latin typeface="Cambria" panose="02040503050406030204" pitchFamily="18" charset="0"/>
                <a:ea typeface="Cambria" panose="02040503050406030204" pitchFamily="18" charset="0"/>
              </a:rPr>
              <a:t>blood</a:t>
            </a:r>
            <a:r>
              <a:rPr lang="en-US" dirty="0"/>
              <a:t>” of Christ, Arminians will claim that this verse supports their view. Does it? Why or why not?</a:t>
            </a:r>
          </a:p>
          <a:p>
            <a:r>
              <a:rPr lang="en-US" dirty="0"/>
              <a:t>Scripture teaches that as long as we repent and confess our sins, God is faithful and just to forgive us. Yet today’s passage describes a sin for which there is no forgiveness. How do we square these two ideas?</a:t>
            </a:r>
          </a:p>
          <a:p>
            <a:r>
              <a:rPr lang="en-US" dirty="0"/>
              <a:t>The concluding verse of today’s passage tells us “</a:t>
            </a:r>
            <a:r>
              <a:rPr lang="en-US" i="1" dirty="0">
                <a:solidFill>
                  <a:srgbClr val="000099"/>
                </a:solidFill>
                <a:latin typeface="Cambria" panose="02040503050406030204" pitchFamily="18" charset="0"/>
                <a:ea typeface="Cambria" panose="02040503050406030204" pitchFamily="18" charset="0"/>
              </a:rPr>
              <a:t>it is a fearful thing to fall into the hands of the living God</a:t>
            </a:r>
            <a:r>
              <a:rPr lang="en-US" dirty="0"/>
              <a:t>.” Should we </a:t>
            </a:r>
            <a:r>
              <a:rPr lang="en-US" b="1" i="1" dirty="0"/>
              <a:t>fear</a:t>
            </a:r>
            <a:r>
              <a:rPr lang="en-US" dirty="0"/>
              <a:t> God? Should we </a:t>
            </a:r>
            <a:r>
              <a:rPr lang="en-US" b="1" i="1" dirty="0"/>
              <a:t>be afraid </a:t>
            </a:r>
            <a:r>
              <a:rPr lang="en-US" dirty="0"/>
              <a:t>of God? Is there a difference? Explain your answer.</a:t>
            </a:r>
          </a:p>
          <a:p>
            <a:endParaRPr lang="en-US" dirty="0"/>
          </a:p>
        </p:txBody>
      </p:sp>
    </p:spTree>
    <p:extLst>
      <p:ext uri="{BB962C8B-B14F-4D97-AF65-F5344CB8AC3E}">
        <p14:creationId xmlns:p14="http://schemas.microsoft.com/office/powerpoint/2010/main" val="38736121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t>Warning: No Hope of Forgiveness for Those Who Turn from Christ (10:26-31)</a:t>
            </a:r>
          </a:p>
          <a:p>
            <a:pPr marL="1028700" lvl="1" indent="-571500">
              <a:buFont typeface="+mj-lt"/>
              <a:buAutoNum type="alphaUcPeriod"/>
            </a:pPr>
            <a:r>
              <a:rPr lang="en-US" dirty="0">
                <a:solidFill>
                  <a:schemeClr val="tx1">
                    <a:lumMod val="50000"/>
                    <a:lumOff val="50000"/>
                  </a:schemeClr>
                </a:solidFill>
              </a:rPr>
              <a:t>Call to Persevere in Faith (10:32-12:3)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12740494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173416"/>
          </a:xfrm>
        </p:spPr>
        <p:txBody>
          <a:bodyPr/>
          <a:lstStyle/>
          <a:p>
            <a:r>
              <a:rPr lang="en-US" sz="4000" dirty="0">
                <a:solidFill>
                  <a:srgbClr val="002060"/>
                </a:solidFill>
              </a:rPr>
              <a:t>Warning: No Hope of Forgiveness for Those Who Turn from Christ (10:26-31)</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59900"/>
            <a:ext cx="8837891" cy="5356895"/>
          </a:xfrm>
        </p:spPr>
        <p:txBody>
          <a:bodyPr>
            <a:normAutofit fontScale="92500" lnSpcReduction="20000"/>
          </a:bodyPr>
          <a:lstStyle/>
          <a:p>
            <a:pPr marL="0" indent="0">
              <a:buNone/>
            </a:pPr>
            <a:r>
              <a:rPr lang="en-US" sz="3100" baseline="30000" dirty="0">
                <a:latin typeface="Candara" panose="020E0502030303020204" pitchFamily="34" charset="0"/>
                <a:ea typeface="Cambria" panose="02040503050406030204" pitchFamily="18" charset="0"/>
              </a:rPr>
              <a:t>26</a:t>
            </a:r>
            <a:r>
              <a:rPr lang="en-US" i="1" dirty="0">
                <a:solidFill>
                  <a:srgbClr val="000099"/>
                </a:solidFill>
                <a:latin typeface="Cambria" panose="02040503050406030204" pitchFamily="18" charset="0"/>
                <a:ea typeface="Cambria" panose="02040503050406030204" pitchFamily="18" charset="0"/>
              </a:rPr>
              <a:t> For if we go on sinning deliberately after receiving the knowledge of the truth, there no longer remains a sacrifice for sins, </a:t>
            </a:r>
            <a:r>
              <a:rPr lang="en-US" sz="3100" baseline="30000" dirty="0">
                <a:latin typeface="Candara" panose="020E0502030303020204" pitchFamily="34" charset="0"/>
                <a:ea typeface="Cambria" panose="02040503050406030204" pitchFamily="18" charset="0"/>
              </a:rPr>
              <a:t>27</a:t>
            </a:r>
            <a:r>
              <a:rPr lang="en-US" i="1" dirty="0">
                <a:solidFill>
                  <a:srgbClr val="000099"/>
                </a:solidFill>
                <a:latin typeface="Cambria" panose="02040503050406030204" pitchFamily="18" charset="0"/>
                <a:ea typeface="Cambria" panose="02040503050406030204" pitchFamily="18" charset="0"/>
              </a:rPr>
              <a:t> but a fearful expectation of judgment, and a fury of fire that will consume the adversaries. </a:t>
            </a:r>
            <a:r>
              <a:rPr lang="en-US" sz="3100" baseline="30000" dirty="0">
                <a:latin typeface="Candara" panose="020E0502030303020204" pitchFamily="34" charset="0"/>
                <a:ea typeface="Cambria" panose="02040503050406030204" pitchFamily="18" charset="0"/>
              </a:rPr>
              <a:t>28</a:t>
            </a:r>
            <a:r>
              <a:rPr lang="en-US" i="1" dirty="0">
                <a:solidFill>
                  <a:srgbClr val="000099"/>
                </a:solidFill>
                <a:latin typeface="Cambria" panose="02040503050406030204" pitchFamily="18" charset="0"/>
                <a:ea typeface="Cambria" panose="02040503050406030204" pitchFamily="18" charset="0"/>
              </a:rPr>
              <a:t> Anyone who has set aside the law of Moses dies without mercy on the evidence of two or three witnesses. </a:t>
            </a:r>
            <a:r>
              <a:rPr lang="en-US" sz="3100" baseline="30000" dirty="0">
                <a:latin typeface="Candara" panose="020E0502030303020204" pitchFamily="34" charset="0"/>
                <a:ea typeface="Cambria" panose="02040503050406030204" pitchFamily="18" charset="0"/>
              </a:rPr>
              <a:t>29</a:t>
            </a:r>
            <a:r>
              <a:rPr lang="en-US" i="1" dirty="0">
                <a:solidFill>
                  <a:srgbClr val="000099"/>
                </a:solidFill>
                <a:latin typeface="Cambria" panose="02040503050406030204" pitchFamily="18" charset="0"/>
                <a:ea typeface="Cambria" panose="02040503050406030204" pitchFamily="18" charset="0"/>
              </a:rPr>
              <a:t> How much worse punishment, do you think, will be deserved by the one who has spurned the Son of God, and has profaned the blood of the covenant by which he was sanctified, and has outraged the Spirit of grace? </a:t>
            </a:r>
            <a:r>
              <a:rPr lang="en-US" sz="3100" baseline="30000" dirty="0">
                <a:latin typeface="Candara" panose="020E0502030303020204" pitchFamily="34" charset="0"/>
                <a:ea typeface="Cambria" panose="02040503050406030204" pitchFamily="18" charset="0"/>
              </a:rPr>
              <a:t>30</a:t>
            </a:r>
            <a:r>
              <a:rPr lang="en-US" i="1" dirty="0">
                <a:solidFill>
                  <a:srgbClr val="000099"/>
                </a:solidFill>
                <a:latin typeface="Cambria" panose="02040503050406030204" pitchFamily="18" charset="0"/>
                <a:ea typeface="Cambria" panose="02040503050406030204" pitchFamily="18" charset="0"/>
              </a:rPr>
              <a:t> For we know him who said </a:t>
            </a:r>
            <a:r>
              <a:rPr lang="en-US" i="1" dirty="0">
                <a:solidFill>
                  <a:srgbClr val="7030A0"/>
                </a:solidFill>
                <a:latin typeface="Cambria" panose="02040503050406030204" pitchFamily="18" charset="0"/>
                <a:ea typeface="Cambria" panose="02040503050406030204" pitchFamily="18" charset="0"/>
              </a:rPr>
              <a:t>[in Deut 32:35], “Vengeance is mine; I will repay.” </a:t>
            </a:r>
            <a:r>
              <a:rPr lang="en-US" i="1" dirty="0">
                <a:solidFill>
                  <a:srgbClr val="000099"/>
                </a:solidFill>
                <a:latin typeface="Cambria" panose="02040503050406030204" pitchFamily="18" charset="0"/>
                <a:ea typeface="Cambria" panose="02040503050406030204" pitchFamily="18" charset="0"/>
              </a:rPr>
              <a:t>And again </a:t>
            </a:r>
            <a:r>
              <a:rPr lang="en-US" i="1" dirty="0">
                <a:solidFill>
                  <a:srgbClr val="7030A0"/>
                </a:solidFill>
                <a:latin typeface="Cambria" panose="02040503050406030204" pitchFamily="18" charset="0"/>
                <a:ea typeface="Cambria" panose="02040503050406030204" pitchFamily="18" charset="0"/>
              </a:rPr>
              <a:t>[in Deut 32:36], “The Lord will judge his people.” </a:t>
            </a:r>
            <a:r>
              <a:rPr lang="en-US" sz="3100" baseline="30000" dirty="0">
                <a:latin typeface="Candara" panose="020E0502030303020204" pitchFamily="34" charset="0"/>
                <a:ea typeface="Cambria" panose="02040503050406030204" pitchFamily="18" charset="0"/>
              </a:rPr>
              <a:t>31</a:t>
            </a:r>
            <a:r>
              <a:rPr lang="en-US" i="1" dirty="0">
                <a:solidFill>
                  <a:srgbClr val="000099"/>
                </a:solidFill>
                <a:latin typeface="Cambria" panose="02040503050406030204" pitchFamily="18" charset="0"/>
                <a:ea typeface="Cambria" panose="02040503050406030204" pitchFamily="18" charset="0"/>
              </a:rPr>
              <a:t> It is a fearful thing to fall into the hands of the living God. </a:t>
            </a:r>
          </a:p>
        </p:txBody>
      </p:sp>
    </p:spTree>
    <p:extLst>
      <p:ext uri="{BB962C8B-B14F-4D97-AF65-F5344CB8AC3E}">
        <p14:creationId xmlns:p14="http://schemas.microsoft.com/office/powerpoint/2010/main" val="38382260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800" i="1" dirty="0">
                <a:effectLst/>
                <a:latin typeface="Cambria" panose="02040503050406030204" pitchFamily="18" charset="0"/>
                <a:ea typeface="Cambria" panose="02040503050406030204" pitchFamily="18" charset="0"/>
                <a:cs typeface="+mn-cs"/>
              </a:rPr>
              <a:t>For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if we go </a:t>
            </a:r>
            <a:r>
              <a:rPr lang="en-US" sz="2800" b="0" i="1" dirty="0">
                <a:effectLst/>
                <a:latin typeface="Cambria" panose="02040503050406030204" pitchFamily="18" charset="0"/>
                <a:ea typeface="Cambria" panose="02040503050406030204" pitchFamily="18" charset="0"/>
                <a:cs typeface="+mn-cs"/>
              </a:rPr>
              <a:t>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sinning </a:t>
            </a:r>
            <a:r>
              <a:rPr lang="en-US" sz="2800" b="0" i="1" dirty="0">
                <a:effectLst/>
                <a:latin typeface="Cambria" panose="02040503050406030204" pitchFamily="18" charset="0"/>
                <a:ea typeface="Cambria" panose="02040503050406030204" pitchFamily="18" charset="0"/>
                <a:cs typeface="+mn-cs"/>
              </a:rPr>
              <a:t>deliberately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after receiving the knowledge of the truth,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 no longer remains a sacrifice for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4318"/>
            <a:ext cx="8704460" cy="5154349"/>
          </a:xfrm>
        </p:spPr>
        <p:txBody>
          <a:bodyPr>
            <a:normAutofit fontScale="92500" lnSpcReduction="20000"/>
          </a:bodyPr>
          <a:lstStyle/>
          <a:p>
            <a:r>
              <a:rPr lang="en-US" dirty="0"/>
              <a:t>The word “</a:t>
            </a:r>
            <a:r>
              <a:rPr lang="en-US" i="1" dirty="0">
                <a:solidFill>
                  <a:srgbClr val="000099"/>
                </a:solidFill>
                <a:latin typeface="Cambria" panose="02040503050406030204" pitchFamily="18" charset="0"/>
                <a:ea typeface="Cambria" panose="02040503050406030204" pitchFamily="18" charset="0"/>
              </a:rPr>
              <a:t>for</a:t>
            </a:r>
            <a:r>
              <a:rPr lang="en-US" dirty="0"/>
              <a:t>” here indicates that the author is providing a </a:t>
            </a:r>
            <a:r>
              <a:rPr lang="en-US" b="1" i="1" dirty="0"/>
              <a:t>reason</a:t>
            </a:r>
            <a:r>
              <a:rPr lang="en-US" dirty="0"/>
              <a:t> or ground for the exhortations given in the </a:t>
            </a:r>
            <a:r>
              <a:rPr lang="en-US" b="1" i="1" dirty="0"/>
              <a:t>previous</a:t>
            </a:r>
            <a:r>
              <a:rPr lang="en-US" dirty="0"/>
              <a:t> section (verses 19-25).</a:t>
            </a:r>
          </a:p>
          <a:p>
            <a:r>
              <a:rPr lang="en-US" dirty="0"/>
              <a:t>As you may recall, the three main admonitions in that previous section were</a:t>
            </a:r>
          </a:p>
          <a:p>
            <a:pPr lvl="1"/>
            <a:r>
              <a:rPr lang="en-US" dirty="0"/>
              <a:t>Draw Near</a:t>
            </a:r>
          </a:p>
          <a:p>
            <a:pPr lvl="1"/>
            <a:r>
              <a:rPr lang="en-US" dirty="0"/>
              <a:t>Hold Fast</a:t>
            </a:r>
          </a:p>
          <a:p>
            <a:pPr lvl="1"/>
            <a:r>
              <a:rPr lang="en-US" dirty="0"/>
              <a:t>Help Others Hold Fast</a:t>
            </a:r>
          </a:p>
          <a:p>
            <a:r>
              <a:rPr lang="en-US" dirty="0"/>
              <a:t>In </a:t>
            </a:r>
            <a:r>
              <a:rPr lang="en-US" b="1" i="1" dirty="0"/>
              <a:t>this</a:t>
            </a:r>
            <a:r>
              <a:rPr lang="en-US" dirty="0"/>
              <a:t> section the author explains why these admonitions are </a:t>
            </a:r>
            <a:r>
              <a:rPr lang="en-US" b="1" i="1" dirty="0"/>
              <a:t>so important</a:t>
            </a:r>
            <a:r>
              <a:rPr lang="en-US" dirty="0"/>
              <a:t>.</a:t>
            </a:r>
          </a:p>
          <a:p>
            <a:r>
              <a:rPr lang="en-US" dirty="0"/>
              <a:t>If, after having </a:t>
            </a:r>
            <a:r>
              <a:rPr lang="en-US" b="1" i="1" dirty="0"/>
              <a:t>outwardly</a:t>
            </a:r>
            <a:r>
              <a:rPr lang="en-US" dirty="0"/>
              <a:t> embraced the gospel, they </a:t>
            </a:r>
            <a:r>
              <a:rPr lang="en-US" b="1" i="1" dirty="0"/>
              <a:t>turn away</a:t>
            </a:r>
            <a:r>
              <a:rPr lang="en-US" dirty="0"/>
              <a:t> from it, there will be </a:t>
            </a:r>
            <a:r>
              <a:rPr lang="en-US" b="1" i="1" dirty="0"/>
              <a:t>no forgiveness</a:t>
            </a:r>
            <a:r>
              <a:rPr lang="en-US" dirty="0"/>
              <a:t> for them.</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323-324 </a:t>
            </a:r>
          </a:p>
        </p:txBody>
      </p:sp>
    </p:spTree>
    <p:extLst>
      <p:ext uri="{BB962C8B-B14F-4D97-AF65-F5344CB8AC3E}">
        <p14:creationId xmlns:p14="http://schemas.microsoft.com/office/powerpoint/2010/main" val="31172075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we go on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sinning deliberately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after receiving the knowledge of the truth, there no longer remains a sacrifice for sins…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4318"/>
            <a:ext cx="8704460" cy="5154349"/>
          </a:xfrm>
        </p:spPr>
        <p:txBody>
          <a:bodyPr>
            <a:normAutofit/>
          </a:bodyPr>
          <a:lstStyle/>
          <a:p>
            <a:r>
              <a:rPr lang="en-US" dirty="0"/>
              <a:t>When it says “</a:t>
            </a:r>
            <a:r>
              <a:rPr lang="en-US" i="1" dirty="0">
                <a:solidFill>
                  <a:srgbClr val="000099"/>
                </a:solidFill>
                <a:latin typeface="Cambria" panose="02040503050406030204" pitchFamily="18" charset="0"/>
                <a:ea typeface="Cambria" panose="02040503050406030204" pitchFamily="18" charset="0"/>
              </a:rPr>
              <a:t>sinning deliberately</a:t>
            </a:r>
            <a:r>
              <a:rPr lang="en-US" dirty="0"/>
              <a:t>” here, it is not  referring to </a:t>
            </a:r>
            <a:r>
              <a:rPr lang="en-US" b="1" i="1" dirty="0"/>
              <a:t>any</a:t>
            </a:r>
            <a:r>
              <a:rPr lang="en-US" dirty="0"/>
              <a:t> and </a:t>
            </a:r>
            <a:r>
              <a:rPr lang="en-US" b="1" i="1" dirty="0"/>
              <a:t>every</a:t>
            </a:r>
            <a:r>
              <a:rPr lang="en-US" dirty="0"/>
              <a:t> sin that a believer might commit.</a:t>
            </a:r>
          </a:p>
          <a:p>
            <a:r>
              <a:rPr lang="en-US" dirty="0"/>
              <a:t>The author has the sin of </a:t>
            </a:r>
            <a:r>
              <a:rPr lang="en-US" b="1" i="1" dirty="0"/>
              <a:t>apostasy </a:t>
            </a:r>
            <a:r>
              <a:rPr lang="en-US" dirty="0"/>
              <a:t>in mind: a “believer” who </a:t>
            </a:r>
            <a:r>
              <a:rPr lang="en-US" b="1" i="1" dirty="0"/>
              <a:t>professes</a:t>
            </a:r>
            <a:r>
              <a:rPr lang="en-US" dirty="0"/>
              <a:t> to embrace the Christian faith, and then, after a period of time, </a:t>
            </a:r>
            <a:r>
              <a:rPr lang="en-US" b="1" i="1" dirty="0"/>
              <a:t>utterly rejects</a:t>
            </a:r>
            <a:r>
              <a:rPr lang="en-US" dirty="0"/>
              <a:t> it.</a:t>
            </a:r>
          </a:p>
          <a:p>
            <a:r>
              <a:rPr lang="en-US" dirty="0"/>
              <a:t>A believer who commits a sin and then repents, demonstrates that they are </a:t>
            </a:r>
            <a:r>
              <a:rPr lang="en-US" b="1" i="1" dirty="0"/>
              <a:t>not</a:t>
            </a:r>
            <a:r>
              <a:rPr lang="en-US" dirty="0"/>
              <a:t> guilty of the apostasy being warned against </a:t>
            </a:r>
            <a:r>
              <a:rPr lang="en-US" b="1" i="1" dirty="0"/>
              <a:t>here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323-324 </a:t>
            </a:r>
          </a:p>
        </p:txBody>
      </p:sp>
    </p:spTree>
    <p:extLst>
      <p:ext uri="{BB962C8B-B14F-4D97-AF65-F5344CB8AC3E}">
        <p14:creationId xmlns:p14="http://schemas.microsoft.com/office/powerpoint/2010/main" val="18519807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we go on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sinning deliberately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after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receiving the knowledge of the truth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 no longer remains a sacrifice for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4318"/>
            <a:ext cx="8704460" cy="5154349"/>
          </a:xfrm>
        </p:spPr>
        <p:txBody>
          <a:bodyPr>
            <a:normAutofit fontScale="92500" lnSpcReduction="20000"/>
          </a:bodyPr>
          <a:lstStyle/>
          <a:p>
            <a:r>
              <a:rPr lang="en-US" dirty="0"/>
              <a:t>The author draws here on OT teaching where it repeatedly warns that </a:t>
            </a:r>
            <a:r>
              <a:rPr lang="en-US" b="1" i="1" dirty="0"/>
              <a:t>defiant</a:t>
            </a:r>
            <a:r>
              <a:rPr lang="en-US" dirty="0"/>
              <a:t> sin leads to destruction: “</a:t>
            </a:r>
            <a:r>
              <a:rPr lang="en-US" i="1" dirty="0">
                <a:solidFill>
                  <a:srgbClr val="000099"/>
                </a:solidFill>
                <a:latin typeface="Cambria" panose="02040503050406030204" pitchFamily="18" charset="0"/>
                <a:ea typeface="Cambria" panose="02040503050406030204" pitchFamily="18" charset="0"/>
              </a:rPr>
              <a:t>But the person who does anything </a:t>
            </a:r>
            <a:r>
              <a:rPr lang="en-US" b="1" i="1" dirty="0">
                <a:solidFill>
                  <a:srgbClr val="000099"/>
                </a:solidFill>
                <a:latin typeface="Cambria" panose="02040503050406030204" pitchFamily="18" charset="0"/>
                <a:ea typeface="Cambria" panose="02040503050406030204" pitchFamily="18" charset="0"/>
              </a:rPr>
              <a:t>defiantly</a:t>
            </a:r>
            <a:r>
              <a:rPr lang="en-US" i="1" dirty="0">
                <a:solidFill>
                  <a:srgbClr val="000099"/>
                </a:solidFill>
                <a:latin typeface="Cambria" panose="02040503050406030204" pitchFamily="18" charset="0"/>
                <a:ea typeface="Cambria" panose="02040503050406030204" pitchFamily="18" charset="0"/>
              </a:rPr>
              <a:t>, whether he is native or an alien, that one is blaspheming the LORD; and that person shall be cut off from among his people.</a:t>
            </a:r>
            <a:r>
              <a:rPr lang="en-US" dirty="0"/>
              <a:t>” (Num 15:30 NAS – cf. Deut 1:43; 17:12-13; Ps 19:13)</a:t>
            </a:r>
          </a:p>
          <a:p>
            <a:r>
              <a:rPr lang="en-US" dirty="0"/>
              <a:t>“</a:t>
            </a:r>
            <a:r>
              <a:rPr lang="en-US" i="1" dirty="0">
                <a:solidFill>
                  <a:srgbClr val="000099"/>
                </a:solidFill>
                <a:latin typeface="Cambria" panose="02040503050406030204" pitchFamily="18" charset="0"/>
                <a:ea typeface="Cambria" panose="02040503050406030204" pitchFamily="18" charset="0"/>
              </a:rPr>
              <a:t>Receiving the </a:t>
            </a:r>
            <a:r>
              <a:rPr lang="en-US" b="1" i="1" dirty="0">
                <a:solidFill>
                  <a:srgbClr val="000099"/>
                </a:solidFill>
                <a:latin typeface="Cambria" panose="02040503050406030204" pitchFamily="18" charset="0"/>
                <a:ea typeface="Cambria" panose="02040503050406030204" pitchFamily="18" charset="0"/>
              </a:rPr>
              <a:t>knowledge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rPr>
              <a:t>of the truth</a:t>
            </a:r>
            <a:r>
              <a:rPr lang="en-US" dirty="0"/>
              <a:t>” here refers to conversion – embracing the Christian faith when one is saved (cf. 1 Tim 2:4; 2 Tim 2:25; 3:7; Tit 1:1).</a:t>
            </a:r>
          </a:p>
          <a:p>
            <a:r>
              <a:rPr lang="en-US" dirty="0"/>
              <a:t>If one defiantly turns away from Christ after having embraced the gospel,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 no longer remains a sacrifice for sins.</a:t>
            </a:r>
            <a:r>
              <a:rPr lang="en-US" dirty="0"/>
              <a:t>”</a:t>
            </a:r>
          </a:p>
          <a:p>
            <a:r>
              <a:rPr lang="en-US" dirty="0"/>
              <a:t>In other words, there will be no forgiveness for them.</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323-324 </a:t>
            </a:r>
          </a:p>
        </p:txBody>
      </p:sp>
    </p:spTree>
    <p:extLst>
      <p:ext uri="{BB962C8B-B14F-4D97-AF65-F5344CB8AC3E}">
        <p14:creationId xmlns:p14="http://schemas.microsoft.com/office/powerpoint/2010/main" val="23617327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7152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we go on sinning deliberately after receiving the knowledge of the truth,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 no longer remains a sacrifice for sins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4318"/>
            <a:ext cx="8704460" cy="5154349"/>
          </a:xfrm>
        </p:spPr>
        <p:txBody>
          <a:bodyPr>
            <a:normAutofit fontScale="92500" lnSpcReduction="10000"/>
          </a:bodyPr>
          <a:lstStyle/>
          <a:p>
            <a:r>
              <a:rPr lang="en-US" dirty="0"/>
              <a:t>They, of course, can’t receive forgiveness through the Levitical sacrifices, because, as the author has already </a:t>
            </a:r>
            <a:r>
              <a:rPr lang="en-US" b="1" i="1" dirty="0"/>
              <a:t>clearly</a:t>
            </a:r>
            <a:r>
              <a:rPr lang="en-US" dirty="0"/>
              <a:t> demonstrated, the blood of animals can’t take away sins (10:4, 11) or perfect the conscience of worshippers (9:9). </a:t>
            </a:r>
          </a:p>
          <a:p>
            <a:r>
              <a:rPr lang="en-US" dirty="0"/>
              <a:t>Those sacrifices only serve to </a:t>
            </a:r>
            <a:r>
              <a:rPr lang="en-US" b="1" i="1" dirty="0"/>
              <a:t>remind</a:t>
            </a:r>
            <a:r>
              <a:rPr lang="en-US" dirty="0"/>
              <a:t> people of their sins – </a:t>
            </a:r>
            <a:r>
              <a:rPr lang="en-US" b="1" i="1" dirty="0"/>
              <a:t>repeatedly</a:t>
            </a:r>
            <a:r>
              <a:rPr lang="en-US" dirty="0"/>
              <a:t> (10:3).</a:t>
            </a:r>
          </a:p>
          <a:p>
            <a:r>
              <a:rPr lang="en-US" dirty="0"/>
              <a:t>And they can’t receive forgiveness through the once-for-all offering of Jesus if they have defiantly rejected him.</a:t>
            </a:r>
          </a:p>
          <a:p>
            <a:r>
              <a:rPr lang="en-US" dirty="0"/>
              <a:t>Forgiveness </a:t>
            </a:r>
            <a:r>
              <a:rPr lang="en-US" b="1" i="1" dirty="0"/>
              <a:t>only</a:t>
            </a:r>
            <a:r>
              <a:rPr lang="en-US" dirty="0"/>
              <a:t> belongs to those who </a:t>
            </a:r>
            <a:r>
              <a:rPr lang="en-US" b="1" i="1" dirty="0"/>
              <a:t>continue</a:t>
            </a:r>
            <a:r>
              <a:rPr lang="en-US" dirty="0"/>
              <a:t> to trust in Jesus.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323-324 </a:t>
            </a:r>
          </a:p>
        </p:txBody>
      </p:sp>
    </p:spTree>
    <p:extLst>
      <p:ext uri="{BB962C8B-B14F-4D97-AF65-F5344CB8AC3E}">
        <p14:creationId xmlns:p14="http://schemas.microsoft.com/office/powerpoint/2010/main" val="22071892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3402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fearful expectation of judgment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 fury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fire that will consume the adversaries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10624"/>
            <a:ext cx="8704460" cy="5378044"/>
          </a:xfrm>
        </p:spPr>
        <p:txBody>
          <a:bodyPr>
            <a:normAutofit fontScale="92500" lnSpcReduction="20000"/>
          </a:bodyPr>
          <a:lstStyle/>
          <a:p>
            <a:r>
              <a:rPr lang="en-US" dirty="0"/>
              <a:t>Those who renounce Christ after having outwardly embraced the gospel, have nothing but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fearful expectation of judgment</a:t>
            </a:r>
            <a:r>
              <a:rPr lang="en-US" dirty="0"/>
              <a:t>” from that eternal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fire that will consume the adversaries</a:t>
            </a:r>
            <a:r>
              <a:rPr lang="en-US" dirty="0"/>
              <a:t>” of God.</a:t>
            </a:r>
          </a:p>
          <a:p>
            <a:r>
              <a:rPr lang="en-US" dirty="0"/>
              <a:t>This obviously refers to the </a:t>
            </a:r>
            <a:r>
              <a:rPr lang="en-US" b="1" i="1" dirty="0"/>
              <a:t>final judgment </a:t>
            </a:r>
            <a:r>
              <a:rPr lang="en-US" i="1" dirty="0"/>
              <a:t>– </a:t>
            </a:r>
            <a:r>
              <a:rPr lang="en-US" dirty="0"/>
              <a:t>the day when God’s enemies will be completely destroyed in the “</a:t>
            </a:r>
            <a:r>
              <a:rPr lang="en-US" i="1" dirty="0">
                <a:solidFill>
                  <a:srgbClr val="000099"/>
                </a:solidFill>
                <a:latin typeface="Cambria" panose="02040503050406030204" pitchFamily="18" charset="0"/>
                <a:ea typeface="Cambria" panose="02040503050406030204" pitchFamily="18" charset="0"/>
              </a:rPr>
              <a:t>lake of </a:t>
            </a:r>
            <a:r>
              <a:rPr lang="en-US" b="1" i="1" dirty="0">
                <a:solidFill>
                  <a:srgbClr val="000099"/>
                </a:solidFill>
                <a:latin typeface="Cambria" panose="02040503050406030204" pitchFamily="18" charset="0"/>
                <a:ea typeface="Cambria" panose="02040503050406030204" pitchFamily="18" charset="0"/>
              </a:rPr>
              <a:t>fire</a:t>
            </a:r>
            <a:r>
              <a:rPr lang="en-US" dirty="0"/>
              <a:t>” (Rev 19:20; 20:10, 14, 16; 21:8).</a:t>
            </a:r>
          </a:p>
          <a:p>
            <a:r>
              <a:rPr lang="en-US" dirty="0"/>
              <a:t>The language that the author uses here is language that is used in the OT:</a:t>
            </a:r>
          </a:p>
          <a:p>
            <a:pPr lvl="1"/>
            <a:r>
              <a:rPr lang="en-US" dirty="0"/>
              <a:t>For instance, Zeph 3:8 says, “</a:t>
            </a:r>
            <a:r>
              <a:rPr lang="en-US" i="1" dirty="0">
                <a:solidFill>
                  <a:srgbClr val="000099"/>
                </a:solidFill>
                <a:latin typeface="Cambria" panose="02040503050406030204" pitchFamily="18" charset="0"/>
                <a:ea typeface="Cambria" panose="02040503050406030204" pitchFamily="18" charset="0"/>
              </a:rPr>
              <a:t>For my decision is to gather nations, to assemble kingdoms, to pour out upon them my indignation, all my burning anger; for </a:t>
            </a:r>
            <a:r>
              <a:rPr lang="en-US" b="1" i="1" dirty="0">
                <a:solidFill>
                  <a:srgbClr val="000099"/>
                </a:solidFill>
                <a:latin typeface="Cambria" panose="02040503050406030204" pitchFamily="18" charset="0"/>
                <a:ea typeface="Cambria" panose="02040503050406030204" pitchFamily="18" charset="0"/>
              </a:rPr>
              <a:t>in the fire </a:t>
            </a:r>
            <a:r>
              <a:rPr lang="en-US" i="1" dirty="0">
                <a:solidFill>
                  <a:srgbClr val="000099"/>
                </a:solidFill>
                <a:latin typeface="Cambria" panose="02040503050406030204" pitchFamily="18" charset="0"/>
                <a:ea typeface="Cambria" panose="02040503050406030204" pitchFamily="18" charset="0"/>
              </a:rPr>
              <a:t>of my jealousy </a:t>
            </a:r>
            <a:r>
              <a:rPr lang="en-US" b="1" i="1" dirty="0">
                <a:solidFill>
                  <a:srgbClr val="000099"/>
                </a:solidFill>
                <a:latin typeface="Cambria" panose="02040503050406030204" pitchFamily="18" charset="0"/>
                <a:ea typeface="Cambria" panose="02040503050406030204" pitchFamily="18" charset="0"/>
              </a:rPr>
              <a:t>all the earth shall be consumed</a:t>
            </a:r>
            <a:r>
              <a:rPr lang="en-US" i="1" dirty="0">
                <a:solidFill>
                  <a:srgbClr val="000099"/>
                </a:solidFill>
                <a:latin typeface="Cambria" panose="02040503050406030204" pitchFamily="18" charset="0"/>
                <a:ea typeface="Cambria" panose="02040503050406030204" pitchFamily="18" charset="0"/>
              </a:rPr>
              <a:t>.</a:t>
            </a:r>
            <a:r>
              <a:rPr lang="en-US" dirty="0"/>
              <a:t>” (see also Zeph 1:18)</a:t>
            </a:r>
          </a:p>
          <a:p>
            <a:pPr lvl="1"/>
            <a:r>
              <a:rPr lang="en-US" dirty="0"/>
              <a:t>And Isaiah 26:11 declares, “</a:t>
            </a:r>
            <a:r>
              <a:rPr lang="en-US" i="1" dirty="0">
                <a:solidFill>
                  <a:srgbClr val="000099"/>
                </a:solidFill>
                <a:latin typeface="Cambria" panose="02040503050406030204" pitchFamily="18" charset="0"/>
                <a:ea typeface="Cambria" panose="02040503050406030204" pitchFamily="18" charset="0"/>
              </a:rPr>
              <a:t>Let the </a:t>
            </a:r>
            <a:r>
              <a:rPr lang="en-US" b="1" i="1" dirty="0">
                <a:solidFill>
                  <a:srgbClr val="000099"/>
                </a:solidFill>
                <a:latin typeface="Cambria" panose="02040503050406030204" pitchFamily="18" charset="0"/>
                <a:ea typeface="Cambria" panose="02040503050406030204" pitchFamily="18" charset="0"/>
              </a:rPr>
              <a:t>fire</a:t>
            </a:r>
            <a:r>
              <a:rPr lang="en-US" i="1" dirty="0">
                <a:solidFill>
                  <a:srgbClr val="000099"/>
                </a:solidFill>
                <a:latin typeface="Cambria" panose="02040503050406030204" pitchFamily="18" charset="0"/>
                <a:ea typeface="Cambria" panose="02040503050406030204" pitchFamily="18" charset="0"/>
              </a:rPr>
              <a:t> for </a:t>
            </a:r>
            <a:r>
              <a:rPr lang="en-US" b="1" i="1" dirty="0">
                <a:solidFill>
                  <a:srgbClr val="000099"/>
                </a:solidFill>
                <a:latin typeface="Cambria" panose="02040503050406030204" pitchFamily="18" charset="0"/>
                <a:ea typeface="Cambria" panose="02040503050406030204" pitchFamily="18" charset="0"/>
              </a:rPr>
              <a:t>your adversaries consume them</a:t>
            </a:r>
            <a:r>
              <a:rPr lang="en-US" i="1" dirty="0">
                <a:solidFill>
                  <a:srgbClr val="000099"/>
                </a:solidFill>
                <a:latin typeface="Cambria" panose="02040503050406030204" pitchFamily="18" charset="0"/>
                <a:ea typeface="Cambria" panose="02040503050406030204" pitchFamily="18" charset="0"/>
              </a:rPr>
              <a:t>.</a:t>
            </a:r>
            <a:r>
              <a:rPr lang="en-US" dirty="0"/>
              <a:t>” (see also Isa 64:2)</a:t>
            </a:r>
          </a:p>
        </p:txBody>
      </p:sp>
      <p:sp>
        <p:nvSpPr>
          <p:cNvPr id="6" name="TextBox 5">
            <a:extLst>
              <a:ext uri="{FF2B5EF4-FFF2-40B4-BE49-F238E27FC236}">
                <a16:creationId xmlns:a16="http://schemas.microsoft.com/office/drawing/2014/main" id="{A48EED75-CAE2-4CE9-8DEF-CF77722B6015}"/>
              </a:ext>
            </a:extLst>
          </p:cNvPr>
          <p:cNvSpPr txBox="1"/>
          <p:nvPr/>
        </p:nvSpPr>
        <p:spPr>
          <a:xfrm>
            <a:off x="-1" y="6488667"/>
            <a:ext cx="914400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324-325 </a:t>
            </a:r>
          </a:p>
        </p:txBody>
      </p:sp>
    </p:spTree>
    <p:extLst>
      <p:ext uri="{BB962C8B-B14F-4D97-AF65-F5344CB8AC3E}">
        <p14:creationId xmlns:p14="http://schemas.microsoft.com/office/powerpoint/2010/main" val="21615728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155324</TotalTime>
  <Words>3573</Words>
  <Application>Microsoft Office PowerPoint</Application>
  <PresentationFormat>On-screen Show (4:3)</PresentationFormat>
  <Paragraphs>143</Paragraphs>
  <Slides>26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Warning: No Hope of Forgiveness for Those Who Turn from Christ (10:26-31)</vt:lpstr>
      <vt:lpstr>26 For if we go on sinning deliberately after receiving the knowledge of the truth, there no longer remains a sacrifice for sins…</vt:lpstr>
      <vt:lpstr>26 For if we go on sinning deliberately after receiving the knowledge of the truth, there no longer remains a sacrifice for sins…</vt:lpstr>
      <vt:lpstr>26 For if we go on sinning deliberately after receiving the knowledge of the truth, there no longer remains a sacrifice for sins…</vt:lpstr>
      <vt:lpstr>26 For if we go on sinning deliberately after receiving the knowledge of the truth, there no longer remains a sacrifice for sins…</vt:lpstr>
      <vt:lpstr>27 …but a fearful expectation of judgment, and a fury of fire that will consume the adversaries.</vt:lpstr>
      <vt:lpstr>27 …but a fearful expectation of judgment, and a fury of fire that will consume the adversaries.</vt:lpstr>
      <vt:lpstr>28 Anyone who has set aside the law of Moses dies without mercy on the evidence of two or three witnesses.</vt:lpstr>
      <vt:lpstr>28 Anyone who has set aside the law of Moses dies without mercy on the evidence of two or three witnesses.</vt:lpstr>
      <vt:lpstr>29 How much worse punishment, do you think, will be deserved by the one who has spurned the Son of God, and has profaned the blood of the covenant by which he was sanctified, and has outraged the Spirit of grace?</vt:lpstr>
      <vt:lpstr>29 How much worse punishment, do you think, will be deserved by the one who has spurned the Son of God, and has profaned the blood of the covenant by which he was sanctified, and has outraged the Spirit of grace?</vt:lpstr>
      <vt:lpstr>29 How much worse punishment, do you think, will be deserved by the one who has spurned the Son of God, and has profaned the blood of the covenant by which he was sanctified, and has outraged the Spirit of grace?</vt:lpstr>
      <vt:lpstr>29 How much worse punishment, do you think, will be deserved by the one who has spurned the Son of God, and has profaned the blood of the covenant by which he was sanctified, and has outraged the Spirit of grace?</vt:lpstr>
      <vt:lpstr>29 How much worse punishment, do you think, will be deserved by the one who has spurned the Son of God, and has profaned the blood of the covenant by which he was sanctified, and has outraged the Spirit of grace?</vt:lpstr>
      <vt:lpstr>29 How much worse punishment, do you think, will be deserved by the one who has spurned the Son of God, and has profaned the blood of the covenant by which he was sanctified, and has outraged the Spirit of grace?</vt:lpstr>
      <vt:lpstr>29 How much worse punishment, do you think, will be deserved by the one who has spurned the Son of God, and has profaned the blood of the covenant by which he was sanctified, and has outraged the Spirit of grace?</vt:lpstr>
      <vt:lpstr>29 How much worse punishment, do you think, will be deserved by the one who has spurned the Son of God, and has profaned the blood of the covenant by which he was sanctified, and has outraged the Spirit of grace?</vt:lpstr>
      <vt:lpstr>30 For we know him who said [in Deut 32:35], “Vengeance is mine; I will repay.” And again [in Deut 32:36], “The Lord will judge his people.”</vt:lpstr>
      <vt:lpstr>30 For we know him who said [in Deut 32:35], “Vengeance is mine; I will repay.” And again [in Deut 32:36], “The Lord will judge his people.”</vt:lpstr>
      <vt:lpstr>31 It is a fearful thing to fall into the hands of the living God.</vt:lpstr>
      <vt:lpstr>Summary of Hebrews 10:26-31</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1657</cp:revision>
  <cp:lastPrinted>2022-10-23T13:57:43Z</cp:lastPrinted>
  <dcterms:created xsi:type="dcterms:W3CDTF">2022-03-11T13:15:23Z</dcterms:created>
  <dcterms:modified xsi:type="dcterms:W3CDTF">2022-10-23T14:03:32Z</dcterms:modified>
</cp:coreProperties>
</file>