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553" r:id="rId3"/>
    <p:sldId id="6554" r:id="rId4"/>
    <p:sldId id="6555" r:id="rId5"/>
    <p:sldId id="6556" r:id="rId6"/>
    <p:sldId id="6557" r:id="rId7"/>
    <p:sldId id="6558" r:id="rId8"/>
    <p:sldId id="6559" r:id="rId9"/>
    <p:sldId id="6560" r:id="rId10"/>
    <p:sldId id="6561" r:id="rId11"/>
    <p:sldId id="6565" r:id="rId12"/>
    <p:sldId id="6566" r:id="rId13"/>
    <p:sldId id="6567" r:id="rId14"/>
    <p:sldId id="6569" r:id="rId15"/>
    <p:sldId id="6570" r:id="rId16"/>
    <p:sldId id="6571" r:id="rId17"/>
    <p:sldId id="6577" r:id="rId18"/>
    <p:sldId id="6572" r:id="rId19"/>
    <p:sldId id="6574" r:id="rId20"/>
    <p:sldId id="6575" r:id="rId21"/>
    <p:sldId id="6580" r:id="rId22"/>
    <p:sldId id="6581" r:id="rId23"/>
    <p:sldId id="6578" r:id="rId24"/>
    <p:sldId id="6579" r:id="rId25"/>
    <p:sldId id="6582" r:id="rId26"/>
    <p:sldId id="6583" r:id="rId27"/>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10/25/2022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10/25/2022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105750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42904"/>
          </a:xfrm>
          <a:solidFill>
            <a:schemeClr val="bg1"/>
          </a:solidFill>
          <a:ln w="25400">
            <a:solidFill>
              <a:srgbClr val="000099"/>
            </a:solidFill>
          </a:ln>
        </p:spPr>
        <p:txBody>
          <a:bodyPr/>
          <a:lstStyle/>
          <a:p>
            <a:pPr marL="0" marR="0" lvl="0" indent="0" algn="just"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…sometimes being publicly exposed to reproach and affliction, and sometimes being partners with those so treated.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had compassion on those in prison, and you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joyfully accepted the plundering of your property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you knew that you yourselves had a better possession and an abiding one.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9883"/>
            <a:ext cx="8704460" cy="3988784"/>
          </a:xfrm>
        </p:spPr>
        <p:txBody>
          <a:bodyPr>
            <a:normAutofit/>
          </a:bodyPr>
          <a:lstStyle/>
          <a:p>
            <a:r>
              <a:rPr lang="en-US" dirty="0"/>
              <a:t>In having this joy at the plundering of their property they fulfilled Jesus’ command to rejoice when persecuted (Mat 5:12).</a:t>
            </a:r>
          </a:p>
          <a:p>
            <a:r>
              <a:rPr lang="en-US" dirty="0"/>
              <a:t>Their delight in God and Jesus Christ could hardly be more evident.</a:t>
            </a:r>
          </a:p>
          <a:p>
            <a:r>
              <a:rPr lang="en-US" dirty="0"/>
              <a:t>But, there was a </a:t>
            </a:r>
            <a:r>
              <a:rPr lang="en-US" b="1" i="1" dirty="0"/>
              <a:t>reason</a:t>
            </a:r>
            <a:r>
              <a:rPr lang="en-US" dirty="0"/>
              <a:t> for their delight.</a:t>
            </a:r>
          </a:p>
          <a:p>
            <a:r>
              <a:rPr lang="en-US" dirty="0"/>
              <a:t>These believers rejoiced because they knew a </a:t>
            </a:r>
            <a:r>
              <a:rPr lang="en-US" b="1" i="1" dirty="0"/>
              <a:t>greater</a:t>
            </a:r>
            <a:r>
              <a:rPr lang="en-US" dirty="0"/>
              <a:t> joy awaited them.</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331 </a:t>
            </a:r>
          </a:p>
        </p:txBody>
      </p:sp>
    </p:spTree>
    <p:extLst>
      <p:ext uri="{BB962C8B-B14F-4D97-AF65-F5344CB8AC3E}">
        <p14:creationId xmlns:p14="http://schemas.microsoft.com/office/powerpoint/2010/main" val="395935942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42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 sometimes being publicly exposed to reproach and affliction, and sometimes being partners with those so treated.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had compassion on those in prison, and you joyfully accepted the plundering of your property, since you knew that you yourselves had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possession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an abiding one.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9883"/>
            <a:ext cx="8704460" cy="3988784"/>
          </a:xfrm>
        </p:spPr>
        <p:txBody>
          <a:bodyPr>
            <a:normAutofit fontScale="92500" lnSpcReduction="20000"/>
          </a:bodyPr>
          <a:lstStyle/>
          <a:p>
            <a:r>
              <a:rPr lang="en-US" dirty="0"/>
              <a:t>They knew there was something </a:t>
            </a:r>
            <a:r>
              <a:rPr lang="en-US" b="1" i="1" dirty="0"/>
              <a:t>better</a:t>
            </a:r>
            <a:r>
              <a:rPr lang="en-US" dirty="0"/>
              <a:t> than the possessions </a:t>
            </a:r>
            <a:r>
              <a:rPr lang="en-US" b="1" i="1" dirty="0"/>
              <a:t>on earth </a:t>
            </a:r>
            <a:r>
              <a:rPr lang="en-US" dirty="0"/>
              <a:t>that they were losing.</a:t>
            </a:r>
          </a:p>
          <a:p>
            <a:r>
              <a:rPr lang="en-US" dirty="0"/>
              <a:t>They looked forward to receiving their </a:t>
            </a:r>
            <a:r>
              <a:rPr lang="en-US" b="1" i="1" dirty="0"/>
              <a:t>heavenly</a:t>
            </a:r>
            <a:r>
              <a:rPr lang="en-US" dirty="0"/>
              <a:t> inheritance, for they knew that the new creation that is coming at the end of the ages – the heavenly city (11:10, 13-16; 12:22; 13:14), is a far “</a:t>
            </a:r>
            <a:r>
              <a:rPr lang="en-US" i="1" dirty="0">
                <a:solidFill>
                  <a:srgbClr val="000099"/>
                </a:solidFill>
                <a:latin typeface="Cambria" panose="02040503050406030204" pitchFamily="18" charset="0"/>
                <a:ea typeface="Cambria" panose="02040503050406030204" pitchFamily="18" charset="0"/>
              </a:rPr>
              <a:t>better</a:t>
            </a:r>
            <a:r>
              <a:rPr lang="en-US" dirty="0"/>
              <a:t>” city.</a:t>
            </a:r>
          </a:p>
          <a:p>
            <a:r>
              <a:rPr lang="en-US" dirty="0"/>
              <a:t>The word “</a:t>
            </a:r>
            <a:r>
              <a:rPr lang="en-US" i="1" dirty="0">
                <a:solidFill>
                  <a:srgbClr val="000099"/>
                </a:solidFill>
                <a:latin typeface="Cambria" panose="02040503050406030204" pitchFamily="18" charset="0"/>
                <a:ea typeface="Cambria" panose="02040503050406030204" pitchFamily="18" charset="0"/>
              </a:rPr>
              <a:t>better</a:t>
            </a:r>
            <a:r>
              <a:rPr lang="en-US" dirty="0"/>
              <a:t>” which has played such a major role in Hebrews, surfaces again.</a:t>
            </a:r>
          </a:p>
          <a:p>
            <a:r>
              <a:rPr lang="en-US" dirty="0"/>
              <a:t>Here we see our </a:t>
            </a:r>
            <a:r>
              <a:rPr lang="en-US" b="1" i="1" dirty="0"/>
              <a:t>heavenly</a:t>
            </a:r>
            <a:r>
              <a:rPr lang="en-US" dirty="0"/>
              <a:t> “</a:t>
            </a:r>
            <a:r>
              <a:rPr lang="en-US" i="1" dirty="0">
                <a:solidFill>
                  <a:srgbClr val="000099"/>
                </a:solidFill>
                <a:latin typeface="Cambria" panose="02040503050406030204" pitchFamily="18" charset="0"/>
                <a:ea typeface="Cambria" panose="02040503050406030204" pitchFamily="18" charset="0"/>
              </a:rPr>
              <a:t>possession</a:t>
            </a:r>
            <a:r>
              <a:rPr lang="en-US" dirty="0"/>
              <a:t>” is “</a:t>
            </a:r>
            <a:r>
              <a:rPr lang="en-US" i="1" dirty="0">
                <a:solidFill>
                  <a:srgbClr val="000099"/>
                </a:solidFill>
                <a:latin typeface="Cambria" panose="02040503050406030204" pitchFamily="18" charset="0"/>
                <a:ea typeface="Cambria" panose="02040503050406030204" pitchFamily="18" charset="0"/>
              </a:rPr>
              <a:t>better</a:t>
            </a:r>
            <a:r>
              <a:rPr lang="en-US" dirty="0"/>
              <a:t>” than our </a:t>
            </a:r>
            <a:r>
              <a:rPr lang="en-US" b="1" i="1" dirty="0"/>
              <a:t>earthly</a:t>
            </a:r>
            <a:r>
              <a:rPr lang="en-US" dirty="0"/>
              <a:t> one.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331 </a:t>
            </a:r>
          </a:p>
        </p:txBody>
      </p:sp>
    </p:spTree>
    <p:extLst>
      <p:ext uri="{BB962C8B-B14F-4D97-AF65-F5344CB8AC3E}">
        <p14:creationId xmlns:p14="http://schemas.microsoft.com/office/powerpoint/2010/main" val="23700517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42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 sometimes being publicly exposed to reproach and affliction, and sometimes being partners with those so treated.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had compassion on those in prison, and you joyfully accepted the plundering of your property, since you knew that you yourselves had a better possession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 abiding one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9883"/>
            <a:ext cx="8704460" cy="3988784"/>
          </a:xfrm>
        </p:spPr>
        <p:txBody>
          <a:bodyPr>
            <a:normAutofit fontScale="92500" lnSpcReduction="20000"/>
          </a:bodyPr>
          <a:lstStyle/>
          <a:p>
            <a:r>
              <a:rPr lang="en-US" dirty="0"/>
              <a:t>Furthermore, they knew the joy that awaited them was “</a:t>
            </a:r>
            <a:r>
              <a:rPr lang="en-US" i="1" dirty="0">
                <a:solidFill>
                  <a:srgbClr val="000099"/>
                </a:solidFill>
                <a:latin typeface="Cambria" panose="02040503050406030204" pitchFamily="18" charset="0"/>
                <a:ea typeface="Cambria" panose="02040503050406030204" pitchFamily="18" charset="0"/>
              </a:rPr>
              <a:t>an </a:t>
            </a:r>
            <a:r>
              <a:rPr lang="en-US" b="1" i="1" dirty="0">
                <a:solidFill>
                  <a:srgbClr val="000099"/>
                </a:solidFill>
                <a:latin typeface="Cambria" panose="02040503050406030204" pitchFamily="18" charset="0"/>
                <a:ea typeface="Cambria" panose="02040503050406030204" pitchFamily="18" charset="0"/>
              </a:rPr>
              <a:t>abiding</a:t>
            </a:r>
            <a:r>
              <a:rPr lang="en-US" i="1" dirty="0">
                <a:solidFill>
                  <a:srgbClr val="000099"/>
                </a:solidFill>
                <a:latin typeface="Cambria" panose="02040503050406030204" pitchFamily="18" charset="0"/>
                <a:ea typeface="Cambria" panose="02040503050406030204" pitchFamily="18" charset="0"/>
              </a:rPr>
              <a:t> one</a:t>
            </a:r>
            <a:r>
              <a:rPr lang="en-US" dirty="0"/>
              <a:t>” – it was </a:t>
            </a:r>
            <a:r>
              <a:rPr lang="en-US" b="1" i="1" dirty="0"/>
              <a:t>permanent</a:t>
            </a:r>
            <a:r>
              <a:rPr lang="en-US" dirty="0"/>
              <a:t>.</a:t>
            </a:r>
          </a:p>
          <a:p>
            <a:r>
              <a:rPr lang="en-US" dirty="0"/>
              <a:t>The same word will be used again in Heb 13:14 where the author declares, “</a:t>
            </a:r>
            <a:r>
              <a:rPr lang="en-US" i="1" dirty="0">
                <a:solidFill>
                  <a:srgbClr val="000099"/>
                </a:solidFill>
                <a:latin typeface="Cambria" panose="02040503050406030204" pitchFamily="18" charset="0"/>
                <a:ea typeface="Cambria" panose="02040503050406030204" pitchFamily="18" charset="0"/>
              </a:rPr>
              <a:t>For here we have no </a:t>
            </a:r>
            <a:r>
              <a:rPr lang="en-US" b="1" i="1" dirty="0">
                <a:solidFill>
                  <a:srgbClr val="000099"/>
                </a:solidFill>
                <a:latin typeface="Cambria" panose="02040503050406030204" pitchFamily="18" charset="0"/>
                <a:ea typeface="Cambria" panose="02040503050406030204" pitchFamily="18" charset="0"/>
              </a:rPr>
              <a:t>lasting</a:t>
            </a:r>
            <a:r>
              <a:rPr lang="en-US" i="1" dirty="0">
                <a:solidFill>
                  <a:srgbClr val="000099"/>
                </a:solidFill>
                <a:latin typeface="Cambria" panose="02040503050406030204" pitchFamily="18" charset="0"/>
                <a:ea typeface="Cambria" panose="02040503050406030204" pitchFamily="18" charset="0"/>
              </a:rPr>
              <a:t> city, but we seek the city that is to come</a:t>
            </a:r>
            <a:r>
              <a:rPr lang="en-US" dirty="0"/>
              <a:t>.”</a:t>
            </a:r>
          </a:p>
          <a:p>
            <a:r>
              <a:rPr lang="en-US" dirty="0"/>
              <a:t>The author wants his readers to remember their </a:t>
            </a:r>
            <a:r>
              <a:rPr lang="en-US" b="1" i="1" dirty="0"/>
              <a:t>initial</a:t>
            </a:r>
            <a:r>
              <a:rPr lang="en-US" dirty="0"/>
              <a:t> spiritual fervor and joy and to embrace it again in their </a:t>
            </a:r>
            <a:r>
              <a:rPr lang="en-US" b="1" i="1" dirty="0"/>
              <a:t>present</a:t>
            </a:r>
            <a:r>
              <a:rPr lang="en-US" dirty="0"/>
              <a:t> circumstance.</a:t>
            </a:r>
          </a:p>
          <a:p>
            <a:r>
              <a:rPr lang="en-US" dirty="0"/>
              <a:t>They have put too much hope in the city of </a:t>
            </a:r>
            <a:r>
              <a:rPr lang="en-US" b="1" i="1" dirty="0"/>
              <a:t>man</a:t>
            </a:r>
            <a:r>
              <a:rPr lang="en-US" dirty="0"/>
              <a:t>, and have </a:t>
            </a:r>
            <a:r>
              <a:rPr lang="en-US" b="1" i="1" dirty="0"/>
              <a:t>forgotten</a:t>
            </a:r>
            <a:r>
              <a:rPr lang="en-US" dirty="0"/>
              <a:t> about the city of </a:t>
            </a:r>
            <a:r>
              <a:rPr lang="en-US" b="1" i="1" dirty="0"/>
              <a:t>God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331 </a:t>
            </a:r>
          </a:p>
        </p:txBody>
      </p:sp>
    </p:spTree>
    <p:extLst>
      <p:ext uri="{BB962C8B-B14F-4D97-AF65-F5344CB8AC3E}">
        <p14:creationId xmlns:p14="http://schemas.microsoft.com/office/powerpoint/2010/main" val="274516043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360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do not throw away your confidence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which has a great reward.</a:t>
            </a:r>
            <a:r>
              <a:rPr kumimoji="0" lang="en-US" sz="29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77339"/>
            <a:ext cx="8704460" cy="5311328"/>
          </a:xfrm>
        </p:spPr>
        <p:txBody>
          <a:bodyPr>
            <a:normAutofit lnSpcReduction="10000"/>
          </a:bodyPr>
          <a:lstStyle/>
          <a:p>
            <a:r>
              <a:rPr lang="en-US" dirty="0"/>
              <a:t>Following this reminder of their former boldness in the face of severe persecution, the author exhorts his hearers to </a:t>
            </a:r>
            <a:r>
              <a:rPr lang="en-US" b="1" i="1" dirty="0"/>
              <a:t>stay</a:t>
            </a:r>
            <a:r>
              <a:rPr lang="en-US" dirty="0"/>
              <a:t> that course: “</a:t>
            </a:r>
            <a:r>
              <a:rPr lang="en-US" i="1" dirty="0">
                <a:solidFill>
                  <a:srgbClr val="000099"/>
                </a:solidFill>
                <a:latin typeface="Cambria" panose="02040503050406030204" pitchFamily="18" charset="0"/>
                <a:ea typeface="Cambria" panose="02040503050406030204" pitchFamily="18" charset="0"/>
              </a:rPr>
              <a:t>do not throw away your confidence</a:t>
            </a:r>
            <a:r>
              <a:rPr lang="en-US" dirty="0"/>
              <a:t>.” </a:t>
            </a:r>
          </a:p>
          <a:p>
            <a:r>
              <a:rPr lang="en-US" dirty="0"/>
              <a:t>The word “</a:t>
            </a:r>
            <a:r>
              <a:rPr lang="en-US" i="1" dirty="0">
                <a:solidFill>
                  <a:srgbClr val="000099"/>
                </a:solidFill>
                <a:latin typeface="Cambria" panose="02040503050406030204" pitchFamily="18" charset="0"/>
                <a:ea typeface="Cambria" panose="02040503050406030204" pitchFamily="18" charset="0"/>
              </a:rPr>
              <a:t>confidence</a:t>
            </a:r>
            <a:r>
              <a:rPr lang="en-US" dirty="0"/>
              <a:t>” can mean “openness or boldness”; often, as here, it has overtones of something done in </a:t>
            </a:r>
            <a:r>
              <a:rPr lang="en-US" b="1" i="1" dirty="0"/>
              <a:t>public</a:t>
            </a:r>
            <a:r>
              <a:rPr lang="en-US" dirty="0"/>
              <a:t>. </a:t>
            </a:r>
          </a:p>
          <a:p>
            <a:r>
              <a:rPr lang="en-US" dirty="0"/>
              <a:t>The author, therefore, is encouraging the believers not to retreat from a pattern of public identification with the body of Christ (cf. Heb 10:25), reminding them that such identification will be rewarded richly.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13409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769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9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have need of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endurance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when you have done the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 of God </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you may receive what is promised.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5483"/>
            <a:ext cx="8704460" cy="4903184"/>
          </a:xfrm>
        </p:spPr>
        <p:txBody>
          <a:bodyPr>
            <a:normAutofit/>
          </a:bodyPr>
          <a:lstStyle/>
          <a:p>
            <a:r>
              <a:rPr lang="en-US" dirty="0"/>
              <a:t>Our final reward will </a:t>
            </a:r>
            <a:r>
              <a:rPr lang="en-US" b="1" i="1" dirty="0"/>
              <a:t>not</a:t>
            </a:r>
            <a:r>
              <a:rPr lang="en-US" dirty="0"/>
              <a:t> be obtained without “</a:t>
            </a:r>
            <a:r>
              <a:rPr lang="en-US" i="1" dirty="0">
                <a:solidFill>
                  <a:srgbClr val="000099"/>
                </a:solidFill>
                <a:latin typeface="Cambria" panose="02040503050406030204" pitchFamily="18" charset="0"/>
                <a:ea typeface="Cambria" panose="02040503050406030204" pitchFamily="18" charset="0"/>
              </a:rPr>
              <a:t>endurance</a:t>
            </a:r>
            <a:r>
              <a:rPr lang="en-US" dirty="0"/>
              <a:t>”. </a:t>
            </a:r>
          </a:p>
          <a:p>
            <a:r>
              <a:rPr lang="en-US" dirty="0"/>
              <a:t>We </a:t>
            </a:r>
            <a:r>
              <a:rPr lang="en-US" b="1" i="1" dirty="0"/>
              <a:t>must</a:t>
            </a:r>
            <a:r>
              <a:rPr lang="en-US" dirty="0"/>
              <a:t> persevere to the end to be saved.</a:t>
            </a:r>
          </a:p>
          <a:p>
            <a:r>
              <a:rPr lang="en-US" dirty="0"/>
              <a:t>Endurance manifests itself in faithfully doing the “</a:t>
            </a:r>
            <a:r>
              <a:rPr lang="en-US" i="1" dirty="0">
                <a:solidFill>
                  <a:srgbClr val="000099"/>
                </a:solidFill>
                <a:latin typeface="Cambria" panose="02040503050406030204" pitchFamily="18" charset="0"/>
                <a:ea typeface="Cambria" panose="02040503050406030204" pitchFamily="18" charset="0"/>
              </a:rPr>
              <a:t>will of God</a:t>
            </a:r>
            <a:r>
              <a:rPr lang="en-US" dirty="0"/>
              <a:t>.”</a:t>
            </a:r>
          </a:p>
          <a:p>
            <a:r>
              <a:rPr lang="en-US" dirty="0"/>
              <a:t>God’s will is something we must do over the entirety of our lives.</a:t>
            </a:r>
          </a:p>
          <a:p>
            <a:r>
              <a:rPr lang="en-US" dirty="0"/>
              <a:t>It isn’t just restricted to those times when we’re “in the mood” to do what God commands.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333 </a:t>
            </a:r>
          </a:p>
        </p:txBody>
      </p:sp>
    </p:spTree>
    <p:extLst>
      <p:ext uri="{BB962C8B-B14F-4D97-AF65-F5344CB8AC3E}">
        <p14:creationId xmlns:p14="http://schemas.microsoft.com/office/powerpoint/2010/main" val="17711105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44769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9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have need of endurance, so that when you have done the will of God you may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receive what is promised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5483"/>
            <a:ext cx="8704460" cy="4903184"/>
          </a:xfrm>
        </p:spPr>
        <p:txBody>
          <a:bodyPr>
            <a:normAutofit fontScale="85000" lnSpcReduction="20000"/>
          </a:bodyPr>
          <a:lstStyle/>
          <a:p>
            <a:r>
              <a:rPr lang="en-US" dirty="0"/>
              <a:t>If we continue to endure we will receive “</a:t>
            </a:r>
            <a:r>
              <a:rPr lang="en-US" i="1" dirty="0">
                <a:solidFill>
                  <a:srgbClr val="000099"/>
                </a:solidFill>
                <a:latin typeface="Cambria" panose="02040503050406030204" pitchFamily="18" charset="0"/>
                <a:ea typeface="Cambria" panose="02040503050406030204" pitchFamily="18" charset="0"/>
              </a:rPr>
              <a:t>what is promised.</a:t>
            </a:r>
            <a:r>
              <a:rPr lang="en-US" dirty="0"/>
              <a:t>”</a:t>
            </a:r>
          </a:p>
          <a:p>
            <a:r>
              <a:rPr lang="en-US" dirty="0"/>
              <a:t>The “promise” here is eschatological (something that comes at the end of the ages), as is often the case in Hebrews.</a:t>
            </a:r>
          </a:p>
          <a:p>
            <a:r>
              <a:rPr lang="en-US" dirty="0"/>
              <a:t>We must not harden our hearts and miss out on God’s promised rest (cf. Heb 4:1)</a:t>
            </a:r>
          </a:p>
          <a:p>
            <a:r>
              <a:rPr lang="en-US" dirty="0"/>
              <a:t>The promise for believers is an “</a:t>
            </a:r>
            <a:r>
              <a:rPr lang="en-US" i="1" dirty="0">
                <a:solidFill>
                  <a:srgbClr val="000099"/>
                </a:solidFill>
                <a:latin typeface="Cambria" panose="02040503050406030204" pitchFamily="18" charset="0"/>
                <a:ea typeface="Cambria" panose="02040503050406030204" pitchFamily="18" charset="0"/>
              </a:rPr>
              <a:t>eternal inheritance</a:t>
            </a:r>
            <a:r>
              <a:rPr lang="en-US" dirty="0"/>
              <a:t>” (Heb 9:15).</a:t>
            </a:r>
          </a:p>
          <a:p>
            <a:r>
              <a:rPr lang="en-US" dirty="0"/>
              <a:t>The promises given to the Patriarchs were ultimately eschatological as well. </a:t>
            </a:r>
          </a:p>
          <a:p>
            <a:r>
              <a:rPr lang="en-US" dirty="0"/>
              <a:t>They did not receive them during their lifetime (Heb 11:9, 13, 17), so it is clear the “promise” here is </a:t>
            </a:r>
            <a:r>
              <a:rPr lang="en-US" b="1" i="1" dirty="0"/>
              <a:t>ultimately</a:t>
            </a:r>
            <a:r>
              <a:rPr lang="en-US" dirty="0"/>
              <a:t> the </a:t>
            </a:r>
            <a:r>
              <a:rPr lang="en-US" b="1" i="1" dirty="0"/>
              <a:t>heavenly</a:t>
            </a:r>
            <a:r>
              <a:rPr lang="en-US" dirty="0"/>
              <a:t> country or city (Heb 11:10, 13-16; 12:22; 13:14)</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334 </a:t>
            </a:r>
          </a:p>
        </p:txBody>
      </p:sp>
    </p:spTree>
    <p:extLst>
      <p:ext uri="{BB962C8B-B14F-4D97-AF65-F5344CB8AC3E}">
        <p14:creationId xmlns:p14="http://schemas.microsoft.com/office/powerpoint/2010/main" val="30577158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“Yet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little while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coming one will come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 not delay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my righteous one shall live by faith, and if he shrinks back, my soul has no pleasure in him.”</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3973"/>
            <a:ext cx="8704460" cy="4824694"/>
          </a:xfrm>
        </p:spPr>
        <p:txBody>
          <a:bodyPr>
            <a:normAutofit fontScale="85000" lnSpcReduction="10000"/>
          </a:bodyPr>
          <a:lstStyle/>
          <a:p>
            <a:r>
              <a:rPr lang="en-US" dirty="0"/>
              <a:t>Here the author gives a citation from the OT.</a:t>
            </a:r>
          </a:p>
          <a:p>
            <a:r>
              <a:rPr lang="en-US" b="1" i="1" dirty="0"/>
              <a:t>Most</a:t>
            </a:r>
            <a:r>
              <a:rPr lang="en-US" dirty="0"/>
              <a:t> of this OT quotation is from Habakkuk 2:3-4, but “</a:t>
            </a:r>
            <a:r>
              <a:rPr lang="en-US" i="1" dirty="0">
                <a:solidFill>
                  <a:srgbClr val="000099"/>
                </a:solidFill>
                <a:latin typeface="Cambria" panose="02040503050406030204" pitchFamily="18" charset="0"/>
                <a:ea typeface="Cambria" panose="02040503050406030204" pitchFamily="18" charset="0"/>
              </a:rPr>
              <a:t>a little while</a:t>
            </a:r>
            <a:r>
              <a:rPr lang="en-US" dirty="0"/>
              <a:t>” comes from Isaiah 26:20-21, intensifying the promise that the Coming One “</a:t>
            </a:r>
            <a:r>
              <a:rPr lang="en-US" i="1" dirty="0">
                <a:solidFill>
                  <a:srgbClr val="000099"/>
                </a:solidFill>
                <a:latin typeface="Cambria" panose="02040503050406030204" pitchFamily="18" charset="0"/>
                <a:ea typeface="Cambria" panose="02040503050406030204" pitchFamily="18" charset="0"/>
              </a:rPr>
              <a:t>will not delay</a:t>
            </a:r>
            <a:r>
              <a:rPr lang="en-US" dirty="0"/>
              <a:t>” his arrival. </a:t>
            </a:r>
          </a:p>
          <a:p>
            <a:r>
              <a:rPr lang="en-US" dirty="0"/>
              <a:t>Both prophetic texts advise sufferers to patiently wait for the coming of their God to </a:t>
            </a:r>
            <a:r>
              <a:rPr lang="en-US" b="1" i="1" dirty="0"/>
              <a:t>deliver</a:t>
            </a:r>
            <a:r>
              <a:rPr lang="en-US" dirty="0"/>
              <a:t> them and </a:t>
            </a:r>
            <a:r>
              <a:rPr lang="en-US" b="1" i="1" dirty="0"/>
              <a:t>judge</a:t>
            </a:r>
            <a:r>
              <a:rPr lang="en-US" dirty="0"/>
              <a:t> their enemies. </a:t>
            </a:r>
          </a:p>
          <a:p>
            <a:r>
              <a:rPr lang="en-US" dirty="0"/>
              <a:t>The context of the words drawn from Habakkuk expresses the tension between </a:t>
            </a:r>
            <a:r>
              <a:rPr lang="en-US" b="1" i="1" dirty="0"/>
              <a:t>eager expectancy</a:t>
            </a:r>
            <a:r>
              <a:rPr lang="en-US" dirty="0"/>
              <a:t> and </a:t>
            </a:r>
            <a:r>
              <a:rPr lang="en-US" b="1" i="1" dirty="0"/>
              <a:t>patient endurance</a:t>
            </a:r>
            <a:r>
              <a:rPr lang="en-US" dirty="0"/>
              <a:t> demanded by the mysterious timing of God’s promise keeping: “</a:t>
            </a:r>
            <a:r>
              <a:rPr lang="en-US" sz="3300" i="1" dirty="0">
                <a:solidFill>
                  <a:srgbClr val="000099"/>
                </a:solidFill>
                <a:latin typeface="Cambria" panose="02040503050406030204" pitchFamily="18" charset="0"/>
                <a:ea typeface="Cambria" panose="02040503050406030204" pitchFamily="18" charset="0"/>
              </a:rPr>
              <a:t>The vision awaits its appointed time; it hastens to the end. . . . If it seems slow, wait for it; it will surely come; it will not delay</a:t>
            </a:r>
            <a:r>
              <a:rPr lang="en-US" dirty="0"/>
              <a:t>” (</a:t>
            </a:r>
            <a:r>
              <a:rPr lang="en-US" dirty="0" err="1"/>
              <a:t>Hab</a:t>
            </a:r>
            <a:r>
              <a:rPr lang="en-US" dirty="0"/>
              <a:t> 2:3).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262-263)</a:t>
            </a:r>
          </a:p>
        </p:txBody>
      </p:sp>
    </p:spTree>
    <p:extLst>
      <p:ext uri="{BB962C8B-B14F-4D97-AF65-F5344CB8AC3E}">
        <p14:creationId xmlns:p14="http://schemas.microsoft.com/office/powerpoint/2010/main" val="856721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481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“Yet a little while, and the coming one will come and will not delay;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my righteous one shall live by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if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shrinks back</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my soul has no pleasure in him.”</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3973"/>
            <a:ext cx="8704460" cy="4824694"/>
          </a:xfrm>
        </p:spPr>
        <p:txBody>
          <a:bodyPr>
            <a:normAutofit/>
          </a:bodyPr>
          <a:lstStyle/>
          <a:p>
            <a:r>
              <a:rPr lang="en-US" dirty="0"/>
              <a:t>The Hebrew of Habakkuk 2:4 is difficult. The Septuagint translation seems to capture its sense by contrasting the individual who displeases God because he “</a:t>
            </a:r>
            <a:r>
              <a:rPr lang="en-US" i="1" dirty="0">
                <a:solidFill>
                  <a:srgbClr val="000099"/>
                </a:solidFill>
                <a:latin typeface="Cambria" panose="02040503050406030204" pitchFamily="18" charset="0"/>
                <a:ea typeface="Cambria" panose="02040503050406030204" pitchFamily="18" charset="0"/>
              </a:rPr>
              <a:t>shrinks back</a:t>
            </a:r>
            <a:r>
              <a:rPr lang="en-US" dirty="0"/>
              <a:t>” with “</a:t>
            </a:r>
            <a:r>
              <a:rPr lang="en-US" i="1" dirty="0">
                <a:solidFill>
                  <a:srgbClr val="000099"/>
                </a:solidFill>
                <a:latin typeface="Cambria" panose="02040503050406030204" pitchFamily="18" charset="0"/>
                <a:ea typeface="Cambria" panose="02040503050406030204" pitchFamily="18" charset="0"/>
              </a:rPr>
              <a:t>my righteous one </a:t>
            </a:r>
            <a:r>
              <a:rPr lang="en-US" dirty="0"/>
              <a:t>” who “</a:t>
            </a:r>
            <a:r>
              <a:rPr lang="en-US" i="1" dirty="0">
                <a:solidFill>
                  <a:srgbClr val="000099"/>
                </a:solidFill>
                <a:latin typeface="Cambria" panose="02040503050406030204" pitchFamily="18" charset="0"/>
                <a:ea typeface="Cambria" panose="02040503050406030204" pitchFamily="18" charset="0"/>
              </a:rPr>
              <a:t>shall live by faith</a:t>
            </a:r>
            <a:r>
              <a:rPr lang="en-US" dirty="0"/>
              <a:t>.” </a:t>
            </a:r>
          </a:p>
          <a:p>
            <a:r>
              <a:rPr lang="en-US" dirty="0"/>
              <a:t>Our author reverses the descriptions as they appear in the OT text, introducing the faithful righteous one before the apostate who “</a:t>
            </a:r>
            <a:r>
              <a:rPr lang="en-US" i="1" dirty="0">
                <a:solidFill>
                  <a:srgbClr val="000099"/>
                </a:solidFill>
                <a:latin typeface="Cambria" panose="02040503050406030204" pitchFamily="18" charset="0"/>
                <a:ea typeface="Cambria" panose="02040503050406030204" pitchFamily="18" charset="0"/>
              </a:rPr>
              <a:t>shrinks back</a:t>
            </a:r>
            <a:r>
              <a:rPr lang="en-US" dirty="0"/>
              <a:t>” in cowardice and thereby displeasing God.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262-263)</a:t>
            </a:r>
          </a:p>
        </p:txBody>
      </p:sp>
    </p:spTree>
    <p:extLst>
      <p:ext uri="{BB962C8B-B14F-4D97-AF65-F5344CB8AC3E}">
        <p14:creationId xmlns:p14="http://schemas.microsoft.com/office/powerpoint/2010/main" val="22879119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12631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we are not of those who shrink back and are destroyed, but of those who have faith and preserve their souls.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89112"/>
            <a:ext cx="8704460" cy="5299555"/>
          </a:xfrm>
        </p:spPr>
        <p:txBody>
          <a:bodyPr>
            <a:normAutofit/>
          </a:bodyPr>
          <a:lstStyle/>
          <a:p>
            <a:r>
              <a:rPr lang="en-US" dirty="0"/>
              <a:t>The author of Hebrews applies these conflated Old Testament texts to his hearers’ situation. </a:t>
            </a:r>
          </a:p>
          <a:p>
            <a:r>
              <a:rPr lang="en-US" dirty="0"/>
              <a:t>The concept of “waiting” for an impending time of reward and punishment fits the tension of the reader’s present circumstances. </a:t>
            </a:r>
          </a:p>
          <a:p>
            <a:r>
              <a:rPr lang="en-US" dirty="0"/>
              <a:t>The readers struggle (as do we) to remain faithful in a time prior to the Lord’s coming.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706101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12631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are not of those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shrink back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are destroyed, but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who have faith and preserve their souls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89112"/>
            <a:ext cx="8704460" cy="5299555"/>
          </a:xfrm>
        </p:spPr>
        <p:txBody>
          <a:bodyPr>
            <a:normAutofit/>
          </a:bodyPr>
          <a:lstStyle/>
          <a:p>
            <a:r>
              <a:rPr lang="en-US" dirty="0"/>
              <a:t>The decision before them is clear: They can choose the route of faith and be rewarded by the Lord at his coming, or they can “</a:t>
            </a:r>
            <a:r>
              <a:rPr lang="en-US" i="1" dirty="0">
                <a:solidFill>
                  <a:srgbClr val="000099"/>
                </a:solidFill>
                <a:latin typeface="Cambria" panose="02040503050406030204" pitchFamily="18" charset="0"/>
                <a:ea typeface="Cambria" panose="02040503050406030204" pitchFamily="18" charset="0"/>
              </a:rPr>
              <a:t>shrink back</a:t>
            </a:r>
            <a:r>
              <a:rPr lang="en-US" dirty="0"/>
              <a:t>” and face the Lord’s displeasure and destruction. </a:t>
            </a:r>
          </a:p>
          <a:p>
            <a:r>
              <a:rPr lang="en-US" dirty="0"/>
              <a:t>The author ends this section with a confident assertion that he and his community (“</a:t>
            </a:r>
            <a:r>
              <a:rPr lang="en-US" i="1" dirty="0">
                <a:solidFill>
                  <a:srgbClr val="000099"/>
                </a:solidFill>
                <a:latin typeface="Cambria" panose="02040503050406030204" pitchFamily="18" charset="0"/>
                <a:ea typeface="Cambria" panose="02040503050406030204" pitchFamily="18" charset="0"/>
              </a:rPr>
              <a:t>we</a:t>
            </a:r>
            <a:r>
              <a:rPr lang="en-US" dirty="0"/>
              <a:t>”) belong to those who have chosen the former path, for they walk the way of faith as “</a:t>
            </a:r>
            <a:r>
              <a:rPr lang="en-US" i="1" dirty="0">
                <a:solidFill>
                  <a:srgbClr val="000099"/>
                </a:solidFill>
                <a:latin typeface="Cambria" panose="02040503050406030204" pitchFamily="18" charset="0"/>
                <a:ea typeface="Cambria" panose="02040503050406030204" pitchFamily="18" charset="0"/>
              </a:rPr>
              <a:t>those who have faith and preserve their souls</a:t>
            </a:r>
            <a:r>
              <a:rPr lang="en-US" dirty="0"/>
              <a:t>,” more literally, “</a:t>
            </a:r>
            <a:r>
              <a:rPr lang="en-US" i="1" dirty="0">
                <a:latin typeface="Cambria" panose="02040503050406030204" pitchFamily="18" charset="0"/>
                <a:ea typeface="Cambria" panose="02040503050406030204" pitchFamily="18" charset="0"/>
              </a:rPr>
              <a:t>those who have faith resulting in the preservation [or salvation] of their soul</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143627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13265892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Summary of Hebrews 10:32-39</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675008"/>
            <a:ext cx="8680913" cy="5813660"/>
          </a:xfrm>
        </p:spPr>
        <p:txBody>
          <a:bodyPr>
            <a:normAutofit lnSpcReduction="10000"/>
          </a:bodyPr>
          <a:lstStyle/>
          <a:p>
            <a:r>
              <a:rPr lang="en-US" dirty="0"/>
              <a:t>The author reminds his readers that falling away from the living God doesn’t fit with the amazing changes that marked their lives in the past (10:32)</a:t>
            </a:r>
          </a:p>
          <a:p>
            <a:pPr lvl="1"/>
            <a:r>
              <a:rPr lang="en-US" dirty="0"/>
              <a:t>The faced reproach themselves and identified with those being mistreated (10:33)</a:t>
            </a:r>
          </a:p>
          <a:p>
            <a:pPr lvl="1"/>
            <a:r>
              <a:rPr lang="en-US" dirty="0"/>
              <a:t>They showed compassion to prisoners and even responded in joy to the plunder of their possessions since they were looking to their final reward (10:34)</a:t>
            </a:r>
          </a:p>
          <a:p>
            <a:r>
              <a:rPr lang="en-US" dirty="0"/>
              <a:t>After enduring so much in the past, they must not abandon their boldness now and lose their eternal reward (10:35)</a:t>
            </a:r>
          </a:p>
          <a:p>
            <a:r>
              <a:rPr lang="en-US" dirty="0"/>
              <a:t>For they must endure to the end to receive the promise of final inheritance (10:36)</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330</a:t>
            </a:r>
          </a:p>
        </p:txBody>
      </p:sp>
    </p:spTree>
    <p:extLst>
      <p:ext uri="{BB962C8B-B14F-4D97-AF65-F5344CB8AC3E}">
        <p14:creationId xmlns:p14="http://schemas.microsoft.com/office/powerpoint/2010/main" val="1610700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Summary of Hebrews 10:32-39</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675008"/>
            <a:ext cx="8680913" cy="5813660"/>
          </a:xfrm>
        </p:spPr>
        <p:txBody>
          <a:bodyPr>
            <a:normAutofit/>
          </a:bodyPr>
          <a:lstStyle/>
          <a:p>
            <a:r>
              <a:rPr lang="en-US" dirty="0"/>
              <a:t>The readers are assured the day of promise will arrive – Jesus </a:t>
            </a:r>
            <a:r>
              <a:rPr lang="en-US" b="1" i="1" dirty="0"/>
              <a:t>will</a:t>
            </a:r>
            <a:r>
              <a:rPr lang="en-US" dirty="0"/>
              <a:t> come again (10:37)</a:t>
            </a:r>
          </a:p>
          <a:p>
            <a:r>
              <a:rPr lang="en-US" dirty="0"/>
              <a:t>Those who are righteous will trust him until the end, but those who turn back will not receive God’s favor (10:38)</a:t>
            </a:r>
          </a:p>
          <a:p>
            <a:r>
              <a:rPr lang="en-US" dirty="0"/>
              <a:t>The author ends with a word of assurance: The readers, he is confident, do not belong to the sort of people who fall away and face destruction, but will exercise faith and enjoy eternal life (10:39).</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330</a:t>
            </a:r>
          </a:p>
        </p:txBody>
      </p:sp>
    </p:spTree>
    <p:extLst>
      <p:ext uri="{BB962C8B-B14F-4D97-AF65-F5344CB8AC3E}">
        <p14:creationId xmlns:p14="http://schemas.microsoft.com/office/powerpoint/2010/main" val="158292595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0004489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92500"/>
          </a:bodyPr>
          <a:lstStyle/>
          <a:p>
            <a:r>
              <a:rPr lang="en-US" dirty="0"/>
              <a:t>The author contrasts the readers’ </a:t>
            </a:r>
            <a:r>
              <a:rPr lang="en-US" b="1" i="1" dirty="0"/>
              <a:t>present</a:t>
            </a:r>
            <a:r>
              <a:rPr lang="en-US" dirty="0"/>
              <a:t> behavior in which they seem to be wavering in their Christian commitment with the behavior they exhibited in their </a:t>
            </a:r>
            <a:r>
              <a:rPr lang="en-US" b="1" i="1" dirty="0"/>
              <a:t>earlier</a:t>
            </a:r>
            <a:r>
              <a:rPr lang="en-US" dirty="0"/>
              <a:t> Christian lives – calling them back that zeal that they once had.</a:t>
            </a:r>
          </a:p>
          <a:p>
            <a:r>
              <a:rPr lang="en-US" dirty="0"/>
              <a:t>This contrast is reminiscent of a contrast that the glorified Christ makes regarding the church at Ephesus:</a:t>
            </a:r>
          </a:p>
          <a:p>
            <a:pPr lvl="1"/>
            <a:r>
              <a:rPr lang="en-US" i="1" dirty="0">
                <a:solidFill>
                  <a:srgbClr val="000099"/>
                </a:solidFill>
                <a:latin typeface="Cambria" panose="02040503050406030204" pitchFamily="18" charset="0"/>
                <a:ea typeface="Cambria" panose="02040503050406030204" pitchFamily="18" charset="0"/>
              </a:rPr>
              <a:t>I know you are enduring patiently and bearing up for my name's sake, and you have not grown weary. </a:t>
            </a:r>
            <a:r>
              <a:rPr lang="en-US" i="1" baseline="30000" dirty="0">
                <a:solidFill>
                  <a:srgbClr val="000099"/>
                </a:solidFill>
                <a:latin typeface="Cambria" panose="02040503050406030204" pitchFamily="18"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But I have this against you, that </a:t>
            </a:r>
            <a:r>
              <a:rPr lang="en-US" b="1" i="1" dirty="0">
                <a:solidFill>
                  <a:srgbClr val="000099"/>
                </a:solidFill>
                <a:latin typeface="Cambria" panose="02040503050406030204" pitchFamily="18" charset="0"/>
                <a:ea typeface="Cambria" panose="02040503050406030204" pitchFamily="18" charset="0"/>
              </a:rPr>
              <a:t>you have abandoned the love you had at first</a:t>
            </a:r>
            <a:r>
              <a:rPr lang="en-US" i="1" dirty="0">
                <a:solidFill>
                  <a:srgbClr val="000099"/>
                </a:solidFill>
                <a:latin typeface="Cambria" panose="02040503050406030204" pitchFamily="18" charset="0"/>
                <a:ea typeface="Cambria" panose="02040503050406030204" pitchFamily="18" charset="0"/>
              </a:rPr>
              <a:t>. </a:t>
            </a:r>
            <a:r>
              <a:rPr lang="en-US" i="1" baseline="30000" dirty="0">
                <a:solidFill>
                  <a:srgbClr val="000099"/>
                </a:solidFill>
                <a:latin typeface="Cambria" panose="02040503050406030204" pitchFamily="18"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Remember therefore from where you have fallen; </a:t>
            </a:r>
            <a:r>
              <a:rPr lang="en-US" b="1" i="1" dirty="0">
                <a:solidFill>
                  <a:srgbClr val="000099"/>
                </a:solidFill>
                <a:latin typeface="Cambria" panose="02040503050406030204" pitchFamily="18" charset="0"/>
                <a:ea typeface="Cambria" panose="02040503050406030204" pitchFamily="18" charset="0"/>
              </a:rPr>
              <a:t>repent, and do the works you did at first</a:t>
            </a:r>
            <a:r>
              <a:rPr lang="en-US" i="1" dirty="0">
                <a:solidFill>
                  <a:srgbClr val="000099"/>
                </a:solidFill>
                <a:latin typeface="Cambria" panose="02040503050406030204" pitchFamily="18" charset="0"/>
                <a:ea typeface="Cambria" panose="02040503050406030204" pitchFamily="18" charset="0"/>
              </a:rPr>
              <a:t>. If not, I will come to you and remove your lampstand from its place, unless you repent. </a:t>
            </a:r>
            <a:r>
              <a:rPr lang="en-US" dirty="0"/>
              <a:t>(Rev 2:3-5)</a:t>
            </a:r>
          </a:p>
          <a:p>
            <a:r>
              <a:rPr lang="en-US" dirty="0"/>
              <a:t>Question for those here who are “seasoned saints”: Do you find that, in some ways, you do not have the zeal that you had when you were a new Christian? If so, why is that?</a:t>
            </a:r>
          </a:p>
          <a:p>
            <a:endParaRPr lang="en-US" dirty="0"/>
          </a:p>
        </p:txBody>
      </p:sp>
    </p:spTree>
    <p:extLst>
      <p:ext uri="{BB962C8B-B14F-4D97-AF65-F5344CB8AC3E}">
        <p14:creationId xmlns:p14="http://schemas.microsoft.com/office/powerpoint/2010/main" val="1896389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85000" lnSpcReduction="10000"/>
          </a:bodyPr>
          <a:lstStyle/>
          <a:p>
            <a:r>
              <a:rPr lang="en-US" dirty="0"/>
              <a:t>The readers are commended for having once rejoiced in the opportunity to suffer for Christ (through the confiscation of their property). </a:t>
            </a:r>
          </a:p>
          <a:p>
            <a:r>
              <a:rPr lang="en-US" dirty="0"/>
              <a:t>Jesus commends such behavior (Mat 5:12) and we see it exemplified by the apostles:</a:t>
            </a:r>
          </a:p>
          <a:p>
            <a:pPr lvl="1"/>
            <a:r>
              <a:rPr lang="en-US" dirty="0"/>
              <a:t>After being beaten the apostles rejoiced that they were counted worthy to suffer dishonor for the name of Christ (Act 5:41)</a:t>
            </a:r>
          </a:p>
          <a:p>
            <a:pPr lvl="1"/>
            <a:r>
              <a:rPr lang="en-US" dirty="0"/>
              <a:t>Paul and Silas prayed and sang hymns after being beaten and put in stocks (Acts 16:25)</a:t>
            </a:r>
          </a:p>
          <a:p>
            <a:r>
              <a:rPr lang="en-US" dirty="0"/>
              <a:t>And yet, there were times the apostles would avoid suffering or persecution when given an opportunity to do so:</a:t>
            </a:r>
          </a:p>
          <a:p>
            <a:pPr lvl="1"/>
            <a:r>
              <a:rPr lang="en-US" dirty="0"/>
              <a:t>When the Jews plotted to kill Saul (Paul), the disciples helped him escape (Acts 8:25)</a:t>
            </a:r>
          </a:p>
          <a:p>
            <a:pPr lvl="1"/>
            <a:r>
              <a:rPr lang="en-US" dirty="0"/>
              <a:t>Paul once avoided a beating by reminding his persecutors that he was a Roman citizen.</a:t>
            </a:r>
          </a:p>
          <a:p>
            <a:r>
              <a:rPr lang="en-US" dirty="0"/>
              <a:t>There seems to be a balance taught in scripture between rejoicing in the opportunity to suffer for Christ and avoiding suffering (or death) when possible. How do we determine that balance?</a:t>
            </a:r>
          </a:p>
          <a:p>
            <a:endParaRPr lang="en-US" dirty="0"/>
          </a:p>
        </p:txBody>
      </p:sp>
    </p:spTree>
    <p:extLst>
      <p:ext uri="{BB962C8B-B14F-4D97-AF65-F5344CB8AC3E}">
        <p14:creationId xmlns:p14="http://schemas.microsoft.com/office/powerpoint/2010/main" val="20240336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a:bodyPr>
          <a:lstStyle/>
          <a:p>
            <a:r>
              <a:rPr lang="en-US" dirty="0"/>
              <a:t>Our text today talks about the importance of persevering in our Christian walk – even in those times when we have grown weary and are discouraged.</a:t>
            </a:r>
          </a:p>
          <a:p>
            <a:r>
              <a:rPr lang="en-US" dirty="0"/>
              <a:t>We all struggle with growing weary from time to time. We all get worn out doing things that we know we need to keep on doing – and yet we must persevere.  </a:t>
            </a:r>
          </a:p>
          <a:p>
            <a:r>
              <a:rPr lang="en-US" dirty="0"/>
              <a:t>What kind of things have you found it encouraging to say  to yourself in such times?</a:t>
            </a:r>
          </a:p>
          <a:p>
            <a:endParaRPr lang="en-US" dirty="0"/>
          </a:p>
        </p:txBody>
      </p:sp>
    </p:spTree>
    <p:extLst>
      <p:ext uri="{BB962C8B-B14F-4D97-AF65-F5344CB8AC3E}">
        <p14:creationId xmlns:p14="http://schemas.microsoft.com/office/powerpoint/2010/main" val="20510271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t>Don’t Abandon Confidence but Persevere in Faith (10:32–39)</a:t>
            </a:r>
          </a:p>
          <a:p>
            <a:pPr marL="1485900" lvl="2" indent="-571500">
              <a:buFont typeface="+mj-lt"/>
              <a:buAutoNum type="arabicPeriod"/>
            </a:pPr>
            <a:r>
              <a:rPr lang="en-US" dirty="0">
                <a:solidFill>
                  <a:schemeClr val="tx1">
                    <a:lumMod val="50000"/>
                    <a:lumOff val="50000"/>
                  </a:schemeClr>
                </a:solidFill>
              </a:rPr>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2243169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173416"/>
          </a:xfrm>
        </p:spPr>
        <p:txBody>
          <a:bodyPr/>
          <a:lstStyle/>
          <a:p>
            <a:r>
              <a:rPr lang="en-US" sz="4400" dirty="0">
                <a:solidFill>
                  <a:srgbClr val="002060"/>
                </a:solidFill>
              </a:rPr>
              <a:t>Don’t Abandon Confidence but Endure in Faith (10:32–39)</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271526"/>
            <a:ext cx="8837891" cy="5545269"/>
          </a:xfrm>
        </p:spPr>
        <p:txBody>
          <a:bodyPr>
            <a:normAutofit fontScale="92500" lnSpcReduction="20000"/>
          </a:bodyPr>
          <a:lstStyle/>
          <a:p>
            <a:pPr marL="0" indent="0">
              <a:buNone/>
            </a:pPr>
            <a:r>
              <a:rPr lang="en-US" sz="3100" baseline="30000" dirty="0">
                <a:latin typeface="Candara" panose="020E0502030303020204" pitchFamily="34" charset="0"/>
                <a:ea typeface="Cambria" panose="02040503050406030204" pitchFamily="18" charset="0"/>
              </a:rPr>
              <a:t>32</a:t>
            </a:r>
            <a:r>
              <a:rPr lang="en-US" i="1" dirty="0">
                <a:solidFill>
                  <a:srgbClr val="000099"/>
                </a:solidFill>
                <a:latin typeface="Cambria" panose="02040503050406030204" pitchFamily="18" charset="0"/>
                <a:ea typeface="Cambria" panose="02040503050406030204" pitchFamily="18" charset="0"/>
              </a:rPr>
              <a:t> But recall the former days when, after you were enlightened, you endured a hard struggle with sufferings, </a:t>
            </a:r>
            <a:r>
              <a:rPr lang="en-US" sz="3100" baseline="30000" dirty="0">
                <a:latin typeface="Candara" panose="020E0502030303020204" pitchFamily="34" charset="0"/>
                <a:ea typeface="Cambria" panose="02040503050406030204" pitchFamily="18" charset="0"/>
              </a:rPr>
              <a:t>33</a:t>
            </a:r>
            <a:r>
              <a:rPr lang="en-US" i="1" dirty="0">
                <a:solidFill>
                  <a:srgbClr val="000099"/>
                </a:solidFill>
                <a:latin typeface="Cambria" panose="02040503050406030204" pitchFamily="18" charset="0"/>
                <a:ea typeface="Cambria" panose="02040503050406030204" pitchFamily="18" charset="0"/>
              </a:rPr>
              <a:t> sometimes being publicly exposed to reproach and affliction, and sometimes being partners with those so treated. </a:t>
            </a:r>
            <a:r>
              <a:rPr lang="en-US" sz="3100" baseline="30000" dirty="0">
                <a:latin typeface="Candara" panose="020E0502030303020204" pitchFamily="34" charset="0"/>
                <a:ea typeface="Cambria" panose="02040503050406030204" pitchFamily="18" charset="0"/>
              </a:rPr>
              <a:t>34</a:t>
            </a:r>
            <a:r>
              <a:rPr lang="en-US" i="1" dirty="0">
                <a:solidFill>
                  <a:srgbClr val="000099"/>
                </a:solidFill>
                <a:latin typeface="Cambria" panose="02040503050406030204" pitchFamily="18" charset="0"/>
                <a:ea typeface="Cambria" panose="02040503050406030204" pitchFamily="18" charset="0"/>
              </a:rPr>
              <a:t> For you had compassion on those in prison, and you joyfully accepted the plundering of your property, since you knew that you yourselves had a better possession and an abiding one. </a:t>
            </a:r>
            <a:r>
              <a:rPr lang="en-US" sz="3100" baseline="30000" dirty="0">
                <a:latin typeface="Candara" panose="020E0502030303020204" pitchFamily="34" charset="0"/>
                <a:ea typeface="Cambria" panose="02040503050406030204" pitchFamily="18" charset="0"/>
              </a:rPr>
              <a:t>35</a:t>
            </a:r>
            <a:r>
              <a:rPr lang="en-US" i="1" dirty="0">
                <a:solidFill>
                  <a:srgbClr val="000099"/>
                </a:solidFill>
                <a:latin typeface="Cambria" panose="02040503050406030204" pitchFamily="18" charset="0"/>
                <a:ea typeface="Cambria" panose="02040503050406030204" pitchFamily="18" charset="0"/>
              </a:rPr>
              <a:t> Therefore do not throw away your confidence, which has a great reward. </a:t>
            </a:r>
            <a:r>
              <a:rPr lang="en-US" sz="3100" baseline="30000" dirty="0">
                <a:latin typeface="Candara" panose="020E0502030303020204" pitchFamily="34" charset="0"/>
                <a:ea typeface="Cambria" panose="02040503050406030204" pitchFamily="18" charset="0"/>
              </a:rPr>
              <a:t>36</a:t>
            </a:r>
            <a:r>
              <a:rPr lang="en-US" i="1" dirty="0">
                <a:solidFill>
                  <a:srgbClr val="000099"/>
                </a:solidFill>
                <a:latin typeface="Cambria" panose="02040503050406030204" pitchFamily="18" charset="0"/>
                <a:ea typeface="Cambria" panose="02040503050406030204" pitchFamily="18" charset="0"/>
              </a:rPr>
              <a:t> For you have need of endurance, so that when you have done the will of God you may receive what is promised. </a:t>
            </a:r>
            <a:r>
              <a:rPr lang="en-US" sz="3100" baseline="30000" dirty="0">
                <a:latin typeface="Candara" panose="020E0502030303020204" pitchFamily="34" charset="0"/>
                <a:ea typeface="Cambria" panose="02040503050406030204" pitchFamily="18" charset="0"/>
              </a:rPr>
              <a:t>37</a:t>
            </a:r>
            <a:r>
              <a:rPr lang="en-US" i="1" dirty="0">
                <a:solidFill>
                  <a:srgbClr val="000099"/>
                </a:solidFill>
                <a:latin typeface="Cambria" panose="02040503050406030204" pitchFamily="18" charset="0"/>
                <a:ea typeface="Cambria" panose="02040503050406030204" pitchFamily="18" charset="0"/>
              </a:rPr>
              <a:t> For, “Yet a little while, and the coming one will come and will not delay; </a:t>
            </a:r>
            <a:r>
              <a:rPr lang="en-US" sz="3100" baseline="30000" dirty="0">
                <a:latin typeface="Candara" panose="020E0502030303020204" pitchFamily="34" charset="0"/>
                <a:ea typeface="Cambria" panose="02040503050406030204" pitchFamily="18" charset="0"/>
              </a:rPr>
              <a:t>38</a:t>
            </a:r>
            <a:r>
              <a:rPr lang="en-US" i="1" dirty="0">
                <a:solidFill>
                  <a:srgbClr val="000099"/>
                </a:solidFill>
                <a:latin typeface="Cambria" panose="02040503050406030204" pitchFamily="18" charset="0"/>
                <a:ea typeface="Cambria" panose="02040503050406030204" pitchFamily="18" charset="0"/>
              </a:rPr>
              <a:t> but my righteous one shall live by faith, and if he shrinks back, my soul has no pleasure in him.” </a:t>
            </a:r>
            <a:r>
              <a:rPr lang="en-US" sz="3100" baseline="30000" dirty="0">
                <a:latin typeface="Candara" panose="020E0502030303020204" pitchFamily="34" charset="0"/>
                <a:ea typeface="Cambria" panose="02040503050406030204" pitchFamily="18" charset="0"/>
              </a:rPr>
              <a:t>39</a:t>
            </a:r>
            <a:r>
              <a:rPr lang="en-US" i="1" dirty="0">
                <a:solidFill>
                  <a:srgbClr val="000099"/>
                </a:solidFill>
                <a:latin typeface="Cambria" panose="02040503050406030204" pitchFamily="18" charset="0"/>
                <a:ea typeface="Cambria" panose="02040503050406030204" pitchFamily="18" charset="0"/>
              </a:rPr>
              <a:t> But we are not of those who shrink back and are destroyed, but of those who have faith and preserve their souls.</a:t>
            </a:r>
          </a:p>
        </p:txBody>
      </p:sp>
    </p:spTree>
    <p:extLst>
      <p:ext uri="{BB962C8B-B14F-4D97-AF65-F5344CB8AC3E}">
        <p14:creationId xmlns:p14="http://schemas.microsoft.com/office/powerpoint/2010/main" val="13820061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6498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recall the former days when, after you were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enlightened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you endured a hard struggle with sufferings…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53792"/>
            <a:ext cx="8704460" cy="5334875"/>
          </a:xfrm>
        </p:spPr>
        <p:txBody>
          <a:bodyPr>
            <a:normAutofit fontScale="92500" lnSpcReduction="20000"/>
          </a:bodyPr>
          <a:lstStyle/>
          <a:p>
            <a:r>
              <a:rPr lang="en-US" dirty="0"/>
              <a:t>Like the warning that we covered several weeks ago in Heb 6:4-8, the warning that we looked at last week (Heb 10:26-31) is now followed by words of </a:t>
            </a:r>
            <a:r>
              <a:rPr lang="en-US" b="1" i="1" dirty="0"/>
              <a:t>reassurance</a:t>
            </a:r>
            <a:r>
              <a:rPr lang="en-US" dirty="0"/>
              <a:t> and </a:t>
            </a:r>
            <a:r>
              <a:rPr lang="en-US" b="1" i="1" dirty="0"/>
              <a:t>encouragement</a:t>
            </a:r>
            <a:r>
              <a:rPr lang="en-US" dirty="0"/>
              <a:t>. </a:t>
            </a:r>
          </a:p>
          <a:p>
            <a:r>
              <a:rPr lang="en-US" dirty="0"/>
              <a:t>Our author does not wish to </a:t>
            </a:r>
            <a:r>
              <a:rPr lang="en-US" b="1" i="1" dirty="0"/>
              <a:t>discourage</a:t>
            </a:r>
            <a:r>
              <a:rPr lang="en-US" dirty="0"/>
              <a:t> his readers, but to </a:t>
            </a:r>
            <a:r>
              <a:rPr lang="en-US" b="1" i="1" dirty="0"/>
              <a:t>embolden</a:t>
            </a:r>
            <a:r>
              <a:rPr lang="en-US" dirty="0"/>
              <a:t> them so that they will emerge victorious from the current test of their faith. </a:t>
            </a:r>
          </a:p>
          <a:p>
            <a:r>
              <a:rPr lang="en-US" dirty="0"/>
              <a:t>He does this by first </a:t>
            </a:r>
            <a:r>
              <a:rPr lang="en-US" b="1" i="1" dirty="0"/>
              <a:t>reminding</a:t>
            </a:r>
            <a:r>
              <a:rPr lang="en-US" dirty="0"/>
              <a:t> them of how they withstood a severe test in the </a:t>
            </a:r>
            <a:r>
              <a:rPr lang="en-US" b="1" i="1" dirty="0"/>
              <a:t>earlier</a:t>
            </a:r>
            <a:r>
              <a:rPr lang="en-US" dirty="0"/>
              <a:t> days of their Christian lives, not long after they were “</a:t>
            </a:r>
            <a:r>
              <a:rPr lang="en-US" i="1" dirty="0">
                <a:solidFill>
                  <a:srgbClr val="000099"/>
                </a:solidFill>
                <a:latin typeface="Cambria" panose="02040503050406030204" pitchFamily="18" charset="0"/>
                <a:ea typeface="Cambria" panose="02040503050406030204" pitchFamily="18" charset="0"/>
              </a:rPr>
              <a:t>enlightened.</a:t>
            </a:r>
            <a:r>
              <a:rPr lang="en-US" dirty="0"/>
              <a:t>” </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enlightened</a:t>
            </a:r>
            <a:r>
              <a:rPr lang="en-US" dirty="0"/>
              <a:t>” here is the same Greek word used in Hebrews 6:4 to describe the illumination and understanding that men experience when they first embraced the gospel.</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58230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6498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recall the former days when, after you were enlightened, you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endured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hard struggle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sufferings…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53792"/>
            <a:ext cx="8704460" cy="5334875"/>
          </a:xfrm>
        </p:spPr>
        <p:txBody>
          <a:bodyPr>
            <a:normAutofit lnSpcReduction="10000"/>
          </a:bodyPr>
          <a:lstStyle/>
          <a:p>
            <a:r>
              <a:rPr lang="en-US" dirty="0"/>
              <a:t>In those days they “</a:t>
            </a:r>
            <a:r>
              <a:rPr lang="en-US" i="1" dirty="0">
                <a:solidFill>
                  <a:srgbClr val="000099"/>
                </a:solidFill>
                <a:latin typeface="Cambria" panose="02040503050406030204" pitchFamily="18" charset="0"/>
                <a:ea typeface="Cambria" panose="02040503050406030204" pitchFamily="18" charset="0"/>
              </a:rPr>
              <a:t>endured</a:t>
            </a:r>
            <a:r>
              <a:rPr lang="en-US" dirty="0"/>
              <a:t>” while suffering.</a:t>
            </a:r>
          </a:p>
          <a:p>
            <a:r>
              <a:rPr lang="en-US" dirty="0"/>
              <a:t>If they endured </a:t>
            </a:r>
            <a:r>
              <a:rPr lang="en-US" b="1" i="1" dirty="0"/>
              <a:t>then</a:t>
            </a:r>
            <a:r>
              <a:rPr lang="en-US" dirty="0"/>
              <a:t>, the author reasons, they can endure </a:t>
            </a:r>
            <a:r>
              <a:rPr lang="en-US" b="1" i="1" dirty="0"/>
              <a:t>now</a:t>
            </a:r>
            <a:r>
              <a:rPr lang="en-US" dirty="0"/>
              <a:t> – </a:t>
            </a:r>
            <a:r>
              <a:rPr lang="en-US" b="1" i="1" dirty="0"/>
              <a:t>if</a:t>
            </a:r>
            <a:r>
              <a:rPr lang="en-US" dirty="0"/>
              <a:t> they will renew the devotion that carried them through the “</a:t>
            </a:r>
            <a:r>
              <a:rPr lang="en-US" i="1" dirty="0">
                <a:solidFill>
                  <a:srgbClr val="000099"/>
                </a:solidFill>
                <a:latin typeface="Cambria" panose="02040503050406030204" pitchFamily="18" charset="0"/>
                <a:ea typeface="Cambria" panose="02040503050406030204" pitchFamily="18" charset="0"/>
              </a:rPr>
              <a:t>hard struggle</a:t>
            </a:r>
            <a:r>
              <a:rPr lang="en-US" dirty="0"/>
              <a:t>” of their </a:t>
            </a:r>
            <a:r>
              <a:rPr lang="en-US" b="1" i="1" dirty="0"/>
              <a:t>earlier</a:t>
            </a:r>
            <a:r>
              <a:rPr lang="en-US" dirty="0"/>
              <a:t> sufferings.</a:t>
            </a:r>
          </a:p>
          <a:p>
            <a:r>
              <a:rPr lang="en-US" dirty="0"/>
              <a:t>The Greek word translated “</a:t>
            </a:r>
            <a:r>
              <a:rPr lang="en-US" i="1" dirty="0">
                <a:solidFill>
                  <a:srgbClr val="000099"/>
                </a:solidFill>
                <a:latin typeface="Cambria" panose="02040503050406030204" pitchFamily="18" charset="0"/>
                <a:ea typeface="Cambria" panose="02040503050406030204" pitchFamily="18" charset="0"/>
              </a:rPr>
              <a:t>hard struggle</a:t>
            </a:r>
            <a:r>
              <a:rPr lang="en-US" dirty="0"/>
              <a:t>” was used of athletic events where there were difficult contests involved. The term could also be translated “challenge”.</a:t>
            </a:r>
          </a:p>
          <a:p>
            <a:r>
              <a:rPr lang="en-US" dirty="0"/>
              <a:t>In other words, the readers are faced with a new struggle or challenge. If they stayed true earlier, presumably they can do so again.</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331 </a:t>
            </a:r>
          </a:p>
        </p:txBody>
      </p:sp>
    </p:spTree>
    <p:extLst>
      <p:ext uri="{BB962C8B-B14F-4D97-AF65-F5344CB8AC3E}">
        <p14:creationId xmlns:p14="http://schemas.microsoft.com/office/powerpoint/2010/main" val="293443617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42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…sometimes being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publicly exposed to reproach and affliction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sometimes being partners with those so treated.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had compassion on those in prison, and you joyfully accepted the plundering of your property, since you knew that you yourselves had a better possession and an abiding one.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9883"/>
            <a:ext cx="8704460" cy="3988784"/>
          </a:xfrm>
        </p:spPr>
        <p:txBody>
          <a:bodyPr>
            <a:normAutofit fontScale="92500" lnSpcReduction="20000"/>
          </a:bodyPr>
          <a:lstStyle/>
          <a:p>
            <a:r>
              <a:rPr lang="en-US" dirty="0"/>
              <a:t>Specifically, the believers had endured at least </a:t>
            </a:r>
            <a:r>
              <a:rPr lang="en-US" b="1" i="1" dirty="0"/>
              <a:t>four</a:t>
            </a:r>
            <a:r>
              <a:rPr lang="en-US" dirty="0"/>
              <a:t> forms of ill treatment. </a:t>
            </a:r>
          </a:p>
          <a:p>
            <a:r>
              <a:rPr lang="en-US" b="1" i="1" dirty="0"/>
              <a:t>First</a:t>
            </a:r>
            <a:r>
              <a:rPr lang="en-US" dirty="0"/>
              <a:t>, they had faced </a:t>
            </a:r>
            <a:r>
              <a:rPr lang="en-US" b="1" i="1" dirty="0"/>
              <a:t>public ridicule</a:t>
            </a:r>
            <a:r>
              <a:rPr lang="en-US" dirty="0"/>
              <a:t> and persecution. The verb rendered “</a:t>
            </a:r>
            <a:r>
              <a:rPr lang="en-US" i="1" dirty="0">
                <a:solidFill>
                  <a:srgbClr val="000099"/>
                </a:solidFill>
                <a:latin typeface="Cambria" panose="02040503050406030204" pitchFamily="18" charset="0"/>
                <a:ea typeface="Cambria" panose="02040503050406030204" pitchFamily="18" charset="0"/>
              </a:rPr>
              <a:t>publicly exposed</a:t>
            </a:r>
            <a:r>
              <a:rPr lang="en-US" dirty="0"/>
              <a:t>” originally meant “to bring up on the stage,” but as the language developed it took on the figurative meaning of “to make a public spectacle of.” </a:t>
            </a:r>
          </a:p>
          <a:p>
            <a:r>
              <a:rPr lang="en-US" dirty="0"/>
              <a:t>They had been made an object of public ridicule both by “</a:t>
            </a:r>
            <a:r>
              <a:rPr lang="en-US" i="1" dirty="0">
                <a:solidFill>
                  <a:srgbClr val="000099"/>
                </a:solidFill>
                <a:latin typeface="Cambria" panose="02040503050406030204" pitchFamily="18" charset="0"/>
                <a:ea typeface="Cambria" panose="02040503050406030204" pitchFamily="18" charset="0"/>
              </a:rPr>
              <a:t>reproach and affliction</a:t>
            </a:r>
            <a:r>
              <a:rPr lang="en-US" dirty="0"/>
              <a:t>” – that is, both by </a:t>
            </a:r>
            <a:r>
              <a:rPr lang="en-US" b="1" i="1" dirty="0"/>
              <a:t>verbal</a:t>
            </a:r>
            <a:r>
              <a:rPr lang="en-US" dirty="0"/>
              <a:t> and </a:t>
            </a:r>
            <a:r>
              <a:rPr lang="en-US" b="1" i="1" dirty="0"/>
              <a:t>physical</a:t>
            </a:r>
            <a:r>
              <a:rPr lang="en-US" dirty="0"/>
              <a:t> abuse.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742180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42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…sometimes being publicly exposed to reproach and affliction, and sometimes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being partners with those so treated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had compassion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on those in prison, and you joyfully accepted the plundering of your property, since you knew that you yourselves had a better possession and an abiding one.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9883"/>
            <a:ext cx="8704460" cy="3988784"/>
          </a:xfrm>
        </p:spPr>
        <p:txBody>
          <a:bodyPr>
            <a:normAutofit fontScale="85000" lnSpcReduction="20000"/>
          </a:bodyPr>
          <a:lstStyle/>
          <a:p>
            <a:r>
              <a:rPr lang="en-US" b="1" i="1" dirty="0"/>
              <a:t>Second</a:t>
            </a:r>
            <a:r>
              <a:rPr lang="en-US" dirty="0"/>
              <a:t>, even when they </a:t>
            </a:r>
            <a:r>
              <a:rPr lang="en-US" b="1" i="1" dirty="0"/>
              <a:t>themselves</a:t>
            </a:r>
            <a:r>
              <a:rPr lang="en-US" dirty="0"/>
              <a:t> had </a:t>
            </a:r>
            <a:r>
              <a:rPr lang="en-US" b="1" i="1" dirty="0"/>
              <a:t>not</a:t>
            </a:r>
            <a:r>
              <a:rPr lang="en-US" dirty="0"/>
              <a:t> been the objects of such abuse, they had felt the pain of standing side by side with those who </a:t>
            </a:r>
            <a:r>
              <a:rPr lang="en-US" b="1" i="1" dirty="0"/>
              <a:t>were</a:t>
            </a:r>
            <a:r>
              <a:rPr lang="en-US" dirty="0"/>
              <a:t> being abused. </a:t>
            </a:r>
          </a:p>
          <a:p>
            <a:r>
              <a:rPr lang="en-US" b="1" dirty="0"/>
              <a:t>Third</a:t>
            </a:r>
            <a:r>
              <a:rPr lang="en-US" dirty="0"/>
              <a:t>, this solidarity extended from the public square to the prison cell, as the readers in their earlier Christian lives “</a:t>
            </a:r>
            <a:r>
              <a:rPr lang="en-US" i="1" dirty="0">
                <a:solidFill>
                  <a:srgbClr val="000099"/>
                </a:solidFill>
                <a:latin typeface="Cambria" panose="02040503050406030204" pitchFamily="18" charset="0"/>
                <a:ea typeface="Cambria" panose="02040503050406030204" pitchFamily="18" charset="0"/>
              </a:rPr>
              <a:t>had compassion</a:t>
            </a:r>
            <a:r>
              <a:rPr lang="en-US" dirty="0"/>
              <a:t>” on those “</a:t>
            </a:r>
            <a:r>
              <a:rPr lang="en-US" i="1" dirty="0">
                <a:solidFill>
                  <a:srgbClr val="000099"/>
                </a:solidFill>
                <a:latin typeface="Cambria" panose="02040503050406030204" pitchFamily="18" charset="0"/>
                <a:ea typeface="Cambria" panose="02040503050406030204" pitchFamily="18" charset="0"/>
              </a:rPr>
              <a:t>in prison</a:t>
            </a:r>
            <a:r>
              <a:rPr lang="en-US" dirty="0"/>
              <a:t>”. </a:t>
            </a:r>
          </a:p>
          <a:p>
            <a:r>
              <a:rPr lang="en-US" dirty="0"/>
              <a:t>The word “</a:t>
            </a:r>
            <a:r>
              <a:rPr lang="en-US" i="1" dirty="0">
                <a:solidFill>
                  <a:srgbClr val="000099"/>
                </a:solidFill>
                <a:latin typeface="Cambria" panose="02040503050406030204" pitchFamily="18" charset="0"/>
                <a:ea typeface="Cambria" panose="02040503050406030204" pitchFamily="18" charset="0"/>
              </a:rPr>
              <a:t>compassion</a:t>
            </a:r>
            <a:r>
              <a:rPr lang="en-US" dirty="0"/>
              <a:t>” here carries the idea of being “affected by the same suffering, the same impressions, the same emotions as another” person. </a:t>
            </a:r>
          </a:p>
          <a:p>
            <a:r>
              <a:rPr lang="en-US" dirty="0"/>
              <a:t>By rendering aid to those in dire straights they were putting their compassion into action.</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510433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42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…sometimes being publicly exposed to reproach and affliction, and sometimes being partners with those so treated.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had compassion on those in prison, and you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joyfully accepted the plundering of your property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you knew that you yourselves had a better possession and an abiding one.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9883"/>
            <a:ext cx="8704460" cy="3988784"/>
          </a:xfrm>
        </p:spPr>
        <p:txBody>
          <a:bodyPr>
            <a:normAutofit fontScale="92500" lnSpcReduction="20000"/>
          </a:bodyPr>
          <a:lstStyle/>
          <a:p>
            <a:r>
              <a:rPr lang="en-US" b="1" i="1" dirty="0"/>
              <a:t>Finally</a:t>
            </a:r>
            <a:r>
              <a:rPr lang="en-US" dirty="0"/>
              <a:t>, these believers “</a:t>
            </a:r>
            <a:r>
              <a:rPr lang="en-US" b="1" i="1" dirty="0">
                <a:solidFill>
                  <a:srgbClr val="000099"/>
                </a:solidFill>
                <a:latin typeface="Cambria" panose="02040503050406030204" pitchFamily="18" charset="0"/>
                <a:ea typeface="Cambria" panose="02040503050406030204" pitchFamily="18" charset="0"/>
              </a:rPr>
              <a:t>joyfully</a:t>
            </a:r>
            <a:r>
              <a:rPr lang="en-US" i="1" dirty="0">
                <a:solidFill>
                  <a:srgbClr val="000099"/>
                </a:solidFill>
                <a:latin typeface="Cambria" panose="02040503050406030204" pitchFamily="18" charset="0"/>
                <a:ea typeface="Cambria" panose="02040503050406030204" pitchFamily="18" charset="0"/>
              </a:rPr>
              <a:t> accepted the plundering</a:t>
            </a:r>
            <a:r>
              <a:rPr lang="en-US" dirty="0"/>
              <a:t>” of their property.</a:t>
            </a:r>
          </a:p>
          <a:p>
            <a:r>
              <a:rPr lang="en-US" dirty="0"/>
              <a:t>A fascinating window is opened into the lives of the readers, one which we wish was opened further.</a:t>
            </a:r>
          </a:p>
          <a:p>
            <a:r>
              <a:rPr lang="en-US" dirty="0"/>
              <a:t>After their conversion they had accepted the “</a:t>
            </a:r>
            <a:r>
              <a:rPr lang="en-US" i="1" dirty="0">
                <a:solidFill>
                  <a:srgbClr val="000099"/>
                </a:solidFill>
                <a:latin typeface="Cambria" panose="02040503050406030204" pitchFamily="18" charset="0"/>
                <a:ea typeface="Cambria" panose="02040503050406030204" pitchFamily="18" charset="0"/>
              </a:rPr>
              <a:t>plundering</a:t>
            </a:r>
            <a:r>
              <a:rPr lang="en-US" dirty="0"/>
              <a:t>” of their “</a:t>
            </a:r>
            <a:r>
              <a:rPr lang="en-US" i="1" dirty="0">
                <a:solidFill>
                  <a:srgbClr val="000099"/>
                </a:solidFill>
                <a:latin typeface="Cambria" panose="02040503050406030204" pitchFamily="18" charset="0"/>
                <a:ea typeface="Cambria" panose="02040503050406030204" pitchFamily="18" charset="0"/>
              </a:rPr>
              <a:t>property</a:t>
            </a:r>
            <a:r>
              <a:rPr lang="en-US" dirty="0"/>
              <a:t>” with joy.</a:t>
            </a:r>
          </a:p>
          <a:p>
            <a:r>
              <a:rPr lang="en-US" dirty="0"/>
              <a:t>We don’t know what precipitated the seizing of their belongings, but what is remarkable is </a:t>
            </a:r>
            <a:r>
              <a:rPr lang="en-US" b="1" i="1" dirty="0"/>
              <a:t>not</a:t>
            </a:r>
            <a:r>
              <a:rPr lang="en-US" dirty="0"/>
              <a:t> that their property was plundered but their </a:t>
            </a:r>
            <a:r>
              <a:rPr lang="en-US" b="1" i="1" dirty="0"/>
              <a:t>response</a:t>
            </a:r>
            <a:r>
              <a:rPr lang="en-US" dirty="0"/>
              <a:t> to it. They were filled with </a:t>
            </a:r>
            <a:r>
              <a:rPr lang="en-US" b="1" i="1" dirty="0"/>
              <a:t>joy</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331 </a:t>
            </a:r>
          </a:p>
        </p:txBody>
      </p:sp>
    </p:spTree>
    <p:extLst>
      <p:ext uri="{BB962C8B-B14F-4D97-AF65-F5344CB8AC3E}">
        <p14:creationId xmlns:p14="http://schemas.microsoft.com/office/powerpoint/2010/main" val="21011369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161906</TotalTime>
  <Words>3394</Words>
  <Application>Microsoft Office PowerPoint</Application>
  <PresentationFormat>On-screen Show (4:3)</PresentationFormat>
  <Paragraphs>141</Paragraphs>
  <Slides>25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Don’t Abandon Confidence but Endure in Faith (10:32–39)</vt:lpstr>
      <vt:lpstr>32 But recall the former days when, after you were enlightened, you endured a hard struggle with sufferings…</vt:lpstr>
      <vt:lpstr>32 But recall the former days when, after you were enlightened, you endured a hard struggle with sufferings…</vt:lpstr>
      <vt:lpstr>33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vt:lpstr>
      <vt:lpstr>33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vt:lpstr>
      <vt:lpstr>33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vt:lpstr>
      <vt:lpstr>33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vt:lpstr>
      <vt:lpstr>33 …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vt:lpstr>
      <vt:lpstr>33 …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vt:lpstr>
      <vt:lpstr>35 Therefore do not throw away your confidence, which has a great reward. </vt:lpstr>
      <vt:lpstr>36 For you have need of endurance, so that when you have done the will of God you may receive what is promised. </vt:lpstr>
      <vt:lpstr>36 For you have need of endurance, so that when you have done the will of God you may receive what is promised. </vt:lpstr>
      <vt:lpstr>37 For, “Yet a little while, and the coming one will come and will not delay; 38 but my righteous one shall live by faith, and if he shrinks back, my soul has no pleasure in him.”</vt:lpstr>
      <vt:lpstr>37 For, “Yet a little while, and the coming one will come and will not delay; 38 but my righteous one shall live by faith, and if he shrinks back, my soul has no pleasure in him.”</vt:lpstr>
      <vt:lpstr>39 But we are not of those who shrink back and are destroyed, but of those who have faith and preserve their souls.</vt:lpstr>
      <vt:lpstr>39 But we are not of those who shrink back and are destroyed, but of those who have faith and preserve their souls.</vt:lpstr>
      <vt:lpstr>Summary of Hebrews 10:32-39</vt:lpstr>
      <vt:lpstr>Summary of Hebrews 10:32-39</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1702</cp:revision>
  <cp:lastPrinted>2022-10-30T13:57:38Z</cp:lastPrinted>
  <dcterms:created xsi:type="dcterms:W3CDTF">2022-03-11T13:15:23Z</dcterms:created>
  <dcterms:modified xsi:type="dcterms:W3CDTF">2022-10-30T14:02:21Z</dcterms:modified>
</cp:coreProperties>
</file>