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6584" r:id="rId3"/>
    <p:sldId id="6585" r:id="rId4"/>
    <p:sldId id="6589" r:id="rId5"/>
    <p:sldId id="6586" r:id="rId6"/>
    <p:sldId id="6587" r:id="rId7"/>
    <p:sldId id="6590" r:id="rId8"/>
    <p:sldId id="6592" r:id="rId9"/>
    <p:sldId id="6593" r:id="rId10"/>
    <p:sldId id="6588" r:id="rId11"/>
    <p:sldId id="6594" r:id="rId12"/>
    <p:sldId id="6596" r:id="rId13"/>
    <p:sldId id="6622" r:id="rId14"/>
    <p:sldId id="6598" r:id="rId15"/>
    <p:sldId id="6599" r:id="rId16"/>
    <p:sldId id="6601" r:id="rId17"/>
    <p:sldId id="6602" r:id="rId18"/>
    <p:sldId id="6603" r:id="rId19"/>
    <p:sldId id="6606" r:id="rId20"/>
    <p:sldId id="6604" r:id="rId21"/>
    <p:sldId id="6600" r:id="rId22"/>
    <p:sldId id="6608" r:id="rId23"/>
    <p:sldId id="6607" r:id="rId24"/>
    <p:sldId id="6609" r:id="rId25"/>
    <p:sldId id="6610" r:id="rId26"/>
    <p:sldId id="6611" r:id="rId27"/>
    <p:sldId id="6612" r:id="rId28"/>
    <p:sldId id="6615" r:id="rId29"/>
    <p:sldId id="6613" r:id="rId30"/>
    <p:sldId id="6619" r:id="rId31"/>
    <p:sldId id="6620" r:id="rId32"/>
    <p:sldId id="6621" r:id="rId33"/>
    <p:sldId id="6623" r:id="rId34"/>
    <p:sldId id="6624" r:id="rId35"/>
  </p:sldIdLst>
  <p:sldSz cx="9144000" cy="6858000" type="screen4x3"/>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6" autoAdjust="0"/>
    <p:restoredTop sz="94660"/>
  </p:normalViewPr>
  <p:slideViewPr>
    <p:cSldViewPr snapToGrid="0">
      <p:cViewPr varScale="1">
        <p:scale>
          <a:sx n="162" d="100"/>
          <a:sy n="162" d="100"/>
        </p:scale>
        <p:origin x="1036" y="7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ableStyles" Target="tableStyles.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8" Type="http://schemas.openxmlformats.org/officeDocument/2006/relationships/slide" Target="slides/slide6.xml"/><Relationship Id="rId3"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3928116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39659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35229064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11/5/2022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7983757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9589977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11/5/2022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9460080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11/5/2022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2887225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11/5/2022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6253947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11/5/2022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8689800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11/5/2022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0714022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11/5/2022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537694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49573"/>
          </a:xfrm>
        </p:spPr>
        <p:txBody>
          <a:bodyPr/>
          <a:lstStyle>
            <a:lvl1pPr algn="ctr">
              <a:defRPr b="1">
                <a:solidFill>
                  <a:srgbClr val="000099"/>
                </a:solidFill>
                <a:effectLst>
                  <a:outerShdw blurRad="38100" dist="38100" dir="2700000" algn="tl">
                    <a:srgbClr val="000000">
                      <a:alpha val="43137"/>
                    </a:srgbClr>
                  </a:outerShdw>
                </a:effectLst>
                <a:latin typeface="Candara" panose="020E0502030303020204" pitchFamily="34" charset="0"/>
              </a:defRPr>
            </a:lvl1pPr>
          </a:lstStyle>
          <a:p>
            <a:r>
              <a:rPr lang="en-US" dirty="0"/>
              <a:t>Click to edit Master title style</a:t>
            </a:r>
          </a:p>
        </p:txBody>
      </p:sp>
      <p:sp>
        <p:nvSpPr>
          <p:cNvPr id="3" name="Content Placeholder 2"/>
          <p:cNvSpPr>
            <a:spLocks noGrp="1"/>
          </p:cNvSpPr>
          <p:nvPr>
            <p:ph idx="1"/>
          </p:nvPr>
        </p:nvSpPr>
        <p:spPr>
          <a:xfrm>
            <a:off x="361051" y="930098"/>
            <a:ext cx="8398352" cy="5490324"/>
          </a:xfrm>
        </p:spPr>
        <p:txBody>
          <a:bodyPr/>
          <a:lstStyle>
            <a:lvl1pPr>
              <a:defRPr sz="3200"/>
            </a:lvl1pPr>
            <a:lvl2pPr>
              <a:defRPr sz="2800"/>
            </a:lvl2pPr>
            <a:lvl3pPr>
              <a:defRPr sz="2400"/>
            </a:lvl3pPr>
            <a:lvl4pPr>
              <a:defRPr sz="2000"/>
            </a:lvl4pPr>
            <a:lvl5pP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a:xfrm>
            <a:off x="0" y="6487823"/>
            <a:ext cx="9144000" cy="365125"/>
          </a:xfrm>
        </p:spPr>
        <p:txBody>
          <a:bodyPr/>
          <a:lstStyle/>
          <a:p>
            <a:endParaRPr lang="en-US"/>
          </a:p>
        </p:txBody>
      </p:sp>
    </p:spTree>
    <p:extLst>
      <p:ext uri="{BB962C8B-B14F-4D97-AF65-F5344CB8AC3E}">
        <p14:creationId xmlns:p14="http://schemas.microsoft.com/office/powerpoint/2010/main" val="411200886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11/5/2022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6530856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0394767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076808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p:spPr>
        <p:txBody>
          <a:bodyPr anchor="ctr">
            <a:normAutofit/>
          </a:bodyPr>
          <a:lstStyle>
            <a:lvl1pPr algn="ctr">
              <a:defRPr sz="7200" b="1">
                <a:solidFill>
                  <a:srgbClr val="000099"/>
                </a:solidFill>
                <a:effectLst>
                  <a:outerShdw blurRad="38100" dist="38100" dir="2700000" algn="tl">
                    <a:srgbClr val="000000">
                      <a:alpha val="43137"/>
                    </a:srgbClr>
                  </a:outerShdw>
                </a:effectLst>
                <a:latin typeface="Candara" panose="020E0502030303020204" pitchFamily="34" charset="0"/>
              </a:defRPr>
            </a:lvl1pPr>
          </a:lstStyle>
          <a:p>
            <a:r>
              <a:rPr lang="en-US" dirty="0"/>
              <a:t>Click to edit Master title style</a:t>
            </a:r>
          </a:p>
        </p:txBody>
      </p:sp>
      <p:sp>
        <p:nvSpPr>
          <p:cNvPr id="3" name="Text Placeholder 2"/>
          <p:cNvSpPr>
            <a:spLocks noGrp="1"/>
          </p:cNvSpPr>
          <p:nvPr>
            <p:ph type="body" idx="1"/>
          </p:nvPr>
        </p:nvSpPr>
        <p:spPr>
          <a:xfrm>
            <a:off x="623888" y="4589466"/>
            <a:ext cx="7886700" cy="1500187"/>
          </a:xfrm>
        </p:spPr>
        <p:txBody>
          <a:bodyPr anchor="ctr">
            <a:normAutofit/>
          </a:bodyPr>
          <a:lstStyle>
            <a:lvl1pPr marL="0" indent="0" algn="ctr">
              <a:buNone/>
              <a:defRPr sz="3600" b="1">
                <a:solidFill>
                  <a:srgbClr val="000099"/>
                </a:solidFill>
                <a:effectLst>
                  <a:outerShdw blurRad="38100" dist="38100" dir="2700000" algn="tl">
                    <a:srgbClr val="000000">
                      <a:alpha val="43137"/>
                    </a:srgbClr>
                  </a:outerShdw>
                </a:effectLst>
                <a:latin typeface="Candara" panose="020E0502030303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2084462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774259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8"/>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1"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11/5/2022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78349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11/5/2022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1817678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11/5/2022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760769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8"/>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1656216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89093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36" y="154"/>
            <a:ext cx="9157736" cy="635609"/>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02183" y="729950"/>
            <a:ext cx="8512161" cy="569832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13736" y="6492872"/>
            <a:ext cx="9171471"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Tree>
    <p:extLst>
      <p:ext uri="{BB962C8B-B14F-4D97-AF65-F5344CB8AC3E}">
        <p14:creationId xmlns:p14="http://schemas.microsoft.com/office/powerpoint/2010/main" val="22495411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4800" b="1" kern="1200">
          <a:solidFill>
            <a:srgbClr val="000099"/>
          </a:solidFill>
          <a:effectLst>
            <a:outerShdw blurRad="38100" dist="38100" dir="2700000" algn="tl">
              <a:srgbClr val="000000">
                <a:alpha val="43137"/>
              </a:srgbClr>
            </a:outerShdw>
          </a:effectLst>
          <a:latin typeface="Candara" panose="020E0502030303020204" pitchFamily="34" charset="0"/>
          <a:ea typeface="+mj-ea"/>
          <a:cs typeface="+mj-cs"/>
        </a:defRPr>
      </a:lvl1pPr>
    </p:titleStyle>
    <p:bodyStyle>
      <a:lvl1pPr marL="228600" indent="-228600" algn="l" defTabSz="914400" rtl="0" eaLnBrk="1" latinLnBrk="0" hangingPunct="1">
        <a:lnSpc>
          <a:spcPct val="90000"/>
        </a:lnSpc>
        <a:spcBef>
          <a:spcPts val="1000"/>
        </a:spcBef>
        <a:buClr>
          <a:srgbClr val="000099"/>
        </a:buClr>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000099"/>
        </a:buClr>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000099"/>
        </a:buClr>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000099"/>
        </a:buClr>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000099"/>
        </a:buClr>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11/5/2022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a:p>
        </p:txBody>
      </p:sp>
    </p:spTree>
    <p:extLst>
      <p:ext uri="{BB962C8B-B14F-4D97-AF65-F5344CB8AC3E}">
        <p14:creationId xmlns:p14="http://schemas.microsoft.com/office/powerpoint/2010/main" val="327684369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purifiedbyfaith.com/Hebrews/Hebrews.htm" TargetMode="External"/><Relationship Id="rId2" Type="http://schemas.openxmlformats.org/officeDocument/2006/relationships/image" Target="../media/image1.gif"/><Relationship Id="rId1" Type="http://schemas.openxmlformats.org/officeDocument/2006/relationships/slideLayout" Target="../slideLayouts/slideLayout7.xml"/><Relationship Id="rId4" Type="http://schemas.openxmlformats.org/officeDocument/2006/relationships/hyperlink" Target="https://www.crosswalk.com/faith/bible-study/what-is-the-significance-of-jesus-saying-i-thirst.html"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7.xml"/><Relationship Id="rId1" Type="http://schemas.openxmlformats.org/officeDocument/2006/relationships/themeOverride" Target="../theme/themeOverride3.xml"/><Relationship Id="rId4" Type="http://schemas.openxmlformats.org/officeDocument/2006/relationships/hyperlink" Target="https://www.weareteachers.com/moving-beyond-classroom-discussions/" TargetMode="External"/></Relationships>
</file>

<file path=ppt/slides/_rels/slide3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4.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r="-16000"/>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395250B-D5FB-49B2-8567-269B8AC89810}"/>
              </a:ext>
            </a:extLst>
          </p:cNvPr>
          <p:cNvSpPr txBox="1"/>
          <p:nvPr/>
        </p:nvSpPr>
        <p:spPr>
          <a:xfrm>
            <a:off x="251168" y="453363"/>
            <a:ext cx="5125349" cy="624786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"Lorem ipsum dolor sit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amet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consectetur</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adipiscing</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elit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sed do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eiusmod</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tempor</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incididunt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labore et dolore magna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aliqua</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Ut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enim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ad minim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veniam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quis</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nostrud</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exercitation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ullamco</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laboris</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nisi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aliquip</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ex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ea</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commodo</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consequat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Duis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aute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irure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dolor in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reprehenderit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in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voluptate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velit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esse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cillum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dolore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eu</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fugiat</a:t>
            </a:r>
            <a:endParaRPr kumimoji="0" lang="he-IL" sz="44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Arial" panose="020B0604020202020204" pitchFamily="34" charset="0"/>
            </a:endParaRPr>
          </a:p>
        </p:txBody>
      </p:sp>
      <p:sp>
        <p:nvSpPr>
          <p:cNvPr id="7" name="TextBox 6">
            <a:extLst>
              <a:ext uri="{FF2B5EF4-FFF2-40B4-BE49-F238E27FC236}">
                <a16:creationId xmlns:a16="http://schemas.microsoft.com/office/drawing/2014/main" id="{EC35D7F6-4E5C-4D5D-B50B-1ED51723762B}"/>
              </a:ext>
            </a:extLst>
          </p:cNvPr>
          <p:cNvSpPr txBox="1"/>
          <p:nvPr/>
        </p:nvSpPr>
        <p:spPr>
          <a:xfrm>
            <a:off x="0" y="510180"/>
            <a:ext cx="6008354" cy="253915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a:ln w="12700">
                  <a:solidFill>
                    <a:srgbClr val="4472C4"/>
                  </a:solidFill>
                  <a:prstDash val="solid"/>
                </a:ln>
                <a:solidFill>
                  <a:srgbClr val="4472C4">
                    <a:lumMod val="60000"/>
                    <a:lumOff val="40000"/>
                  </a:srgbClr>
                </a:solidFill>
                <a:effectLst>
                  <a:glow rad="228600">
                    <a:srgbClr val="5B9BD5">
                      <a:satMod val="175000"/>
                      <a:alpha val="40000"/>
                    </a:srgbClr>
                  </a:glow>
                  <a:outerShdw blurRad="114300" dist="50800" dir="2700000" algn="tl" rotWithShape="0">
                    <a:prstClr val="black"/>
                  </a:outerShdw>
                </a:effectLst>
                <a:uLnTx/>
                <a:uFillTx/>
                <a:latin typeface="Candara" panose="020E0502030303020204" pitchFamily="34" charset="0"/>
                <a:ea typeface="+mn-ea"/>
                <a:cs typeface="Calibri" panose="020F0502020204030204" pitchFamily="34" charset="0"/>
              </a:rPr>
              <a:t>The Book of </a:t>
            </a:r>
            <a:r>
              <a:rPr kumimoji="0" lang="en-US" sz="10500" b="1" i="0" u="none" strike="noStrike" kern="1200" cap="none" spc="0" normalizeH="0" baseline="0" noProof="0">
                <a:ln w="12700">
                  <a:solidFill>
                    <a:srgbClr val="4472C4"/>
                  </a:solidFill>
                  <a:prstDash val="solid"/>
                </a:ln>
                <a:solidFill>
                  <a:srgbClr val="4472C4">
                    <a:lumMod val="60000"/>
                    <a:lumOff val="40000"/>
                  </a:srgbClr>
                </a:solidFill>
                <a:effectLst>
                  <a:glow rad="228600">
                    <a:srgbClr val="5B9BD5">
                      <a:satMod val="175000"/>
                      <a:alpha val="40000"/>
                    </a:srgbClr>
                  </a:glow>
                  <a:outerShdw blurRad="114300" dist="50800" dir="2700000" algn="tl" rotWithShape="0">
                    <a:prstClr val="black"/>
                  </a:outerShdw>
                </a:effectLst>
                <a:uLnTx/>
                <a:uFillTx/>
                <a:latin typeface="Candara" panose="020E0502030303020204" pitchFamily="34" charset="0"/>
                <a:ea typeface="+mn-ea"/>
                <a:cs typeface="Calibri" panose="020F0502020204030204" pitchFamily="34" charset="0"/>
              </a:rPr>
              <a:t>Hebrews</a:t>
            </a:r>
          </a:p>
        </p:txBody>
      </p:sp>
      <p:sp>
        <p:nvSpPr>
          <p:cNvPr id="5" name="TextBox 4">
            <a:extLst>
              <a:ext uri="{FF2B5EF4-FFF2-40B4-BE49-F238E27FC236}">
                <a16:creationId xmlns:a16="http://schemas.microsoft.com/office/drawing/2014/main" id="{C5506E4C-45B4-48F8-A84C-6BBB3072CD29}"/>
              </a:ext>
            </a:extLst>
          </p:cNvPr>
          <p:cNvSpPr txBox="1"/>
          <p:nvPr/>
        </p:nvSpPr>
        <p:spPr>
          <a:xfrm>
            <a:off x="4836695" y="6334780"/>
            <a:ext cx="4307306"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srgbClr val="4472C4">
                    <a:lumMod val="60000"/>
                    <a:lumOff val="40000"/>
                  </a:srgbClr>
                </a:solidFill>
                <a:effectLst>
                  <a:outerShdw blurRad="63500" dist="63500" dir="2700000" algn="tl" rotWithShape="0">
                    <a:prstClr val="white">
                      <a:alpha val="40000"/>
                    </a:prstClr>
                  </a:outerShdw>
                </a:effectLst>
                <a:uLnTx/>
                <a:uFillTx/>
                <a:latin typeface="Calibri" panose="020F0502020204030204"/>
                <a:ea typeface="+mn-ea"/>
                <a:cs typeface="+mn-cs"/>
              </a:rPr>
              <a:t>To Download this lesson go to: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prstClr val="black"/>
                </a:solidFill>
                <a:effectLst/>
                <a:uLnTx/>
                <a:uFillTx/>
                <a:latin typeface="Calibri" panose="020F0502020204030204"/>
                <a:ea typeface="+mn-ea"/>
                <a:cs typeface="+mn-cs"/>
                <a:hlinkClick r:id="rId3"/>
              </a:rPr>
              <a:t>http://www.purifiedbyfaith.com/Hebrews/Hebrews.htm</a:t>
            </a:r>
            <a:r>
              <a:rPr kumimoji="0" lang="en-US" sz="1400" b="0" i="0" u="none" strike="noStrike" kern="0" cap="none" spc="0" normalizeH="0" baseline="0" noProof="0">
                <a:ln>
                  <a:noFill/>
                </a:ln>
                <a:solidFill>
                  <a:prstClr val="black"/>
                </a:solidFill>
                <a:effectLst/>
                <a:uLnTx/>
                <a:uFillTx/>
                <a:latin typeface="Calibri" panose="020F0502020204030204"/>
                <a:ea typeface="+mn-ea"/>
                <a:cs typeface="+mn-cs"/>
              </a:rPr>
              <a:t> </a:t>
            </a:r>
          </a:p>
        </p:txBody>
      </p:sp>
      <p:sp>
        <p:nvSpPr>
          <p:cNvPr id="6" name="Rectangle 5">
            <a:extLst>
              <a:ext uri="{FF2B5EF4-FFF2-40B4-BE49-F238E27FC236}">
                <a16:creationId xmlns:a16="http://schemas.microsoft.com/office/drawing/2014/main" id="{695BA771-C29C-4AE3-BDBB-7228C2A73CB1}"/>
              </a:ext>
            </a:extLst>
          </p:cNvPr>
          <p:cNvSpPr/>
          <p:nvPr/>
        </p:nvSpPr>
        <p:spPr>
          <a:xfrm>
            <a:off x="1" y="6396335"/>
            <a:ext cx="3553326" cy="461665"/>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4472C4">
                    <a:lumMod val="60000"/>
                    <a:lumOff val="40000"/>
                  </a:srgbClr>
                </a:solidFill>
                <a:effectLst/>
                <a:uLnTx/>
                <a:uFillTx/>
                <a:latin typeface="Calibri" panose="020F0502020204030204"/>
                <a:ea typeface="+mn-ea"/>
                <a:cs typeface="+mn-cs"/>
                <a:hlinkClick r:id="rId4">
                  <a:extLst>
                    <a:ext uri="{A12FA001-AC4F-418D-AE19-62706E023703}">
                      <ahyp:hlinkClr xmlns:ahyp="http://schemas.microsoft.com/office/drawing/2018/hyperlinkcolor" val="tx"/>
                    </a:ext>
                  </a:extLst>
                </a:hlinkClick>
              </a:rPr>
              <a:t>https://www.crosswalk.com/faith/bible-study/what-is-the-significance-of-jesus-saying-i-thirst.html</a:t>
            </a:r>
            <a:r>
              <a:rPr kumimoji="0" lang="en-US" sz="1200" b="0" i="0" u="none" strike="noStrike" kern="0" cap="none" spc="0" normalizeH="0" baseline="0" noProof="0">
                <a:ln>
                  <a:noFill/>
                </a:ln>
                <a:solidFill>
                  <a:srgbClr val="4472C4">
                    <a:lumMod val="60000"/>
                    <a:lumOff val="40000"/>
                  </a:srgbClr>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251091794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244054"/>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11:1</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Now faith is the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assurance</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of things hoped for, the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conviction</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of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things not seen</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2</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by it the people of old received their commendation.</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357864"/>
            <a:ext cx="8704460" cy="5130803"/>
          </a:xfrm>
        </p:spPr>
        <p:txBody>
          <a:bodyPr>
            <a:normAutofit lnSpcReduction="10000"/>
          </a:bodyPr>
          <a:lstStyle/>
          <a:p>
            <a:r>
              <a:rPr lang="en-US" dirty="0"/>
              <a:t>Our author is making much the same point as Paul makes in Rom 8:24-25: “</a:t>
            </a:r>
            <a:r>
              <a:rPr lang="en-US" i="1" dirty="0">
                <a:solidFill>
                  <a:srgbClr val="000099"/>
                </a:solidFill>
                <a:latin typeface="Cambria" panose="02040503050406030204" pitchFamily="18" charset="0"/>
                <a:ea typeface="Cambria" panose="02040503050406030204" pitchFamily="18" charset="0"/>
              </a:rPr>
              <a:t>For in this hope we were saved. Now hope that is </a:t>
            </a:r>
            <a:r>
              <a:rPr lang="en-US" b="1" i="1" dirty="0">
                <a:solidFill>
                  <a:srgbClr val="000099"/>
                </a:solidFill>
                <a:latin typeface="Cambria" panose="02040503050406030204" pitchFamily="18" charset="0"/>
                <a:ea typeface="Cambria" panose="02040503050406030204" pitchFamily="18" charset="0"/>
              </a:rPr>
              <a:t>seen</a:t>
            </a:r>
            <a:r>
              <a:rPr lang="en-US" i="1" dirty="0">
                <a:solidFill>
                  <a:srgbClr val="000099"/>
                </a:solidFill>
                <a:latin typeface="Cambria" panose="02040503050406030204" pitchFamily="18" charset="0"/>
                <a:ea typeface="Cambria" panose="02040503050406030204" pitchFamily="18" charset="0"/>
              </a:rPr>
              <a:t> is not hope. For who hopes for what he sees? But if we hope for what we do </a:t>
            </a:r>
            <a:r>
              <a:rPr lang="en-US" b="1" i="1" dirty="0">
                <a:solidFill>
                  <a:srgbClr val="000099"/>
                </a:solidFill>
                <a:latin typeface="Cambria" panose="02040503050406030204" pitchFamily="18" charset="0"/>
                <a:ea typeface="Cambria" panose="02040503050406030204" pitchFamily="18" charset="0"/>
              </a:rPr>
              <a:t>not</a:t>
            </a:r>
            <a:r>
              <a:rPr lang="en-US" i="1" dirty="0">
                <a:solidFill>
                  <a:srgbClr val="000099"/>
                </a:solidFill>
                <a:latin typeface="Cambria" panose="02040503050406030204" pitchFamily="18" charset="0"/>
                <a:ea typeface="Cambria" panose="02040503050406030204" pitchFamily="18" charset="0"/>
              </a:rPr>
              <a:t> see, we wait for it with patience</a:t>
            </a:r>
            <a:r>
              <a:rPr lang="en-US" dirty="0"/>
              <a:t>.” </a:t>
            </a:r>
          </a:p>
          <a:p>
            <a:r>
              <a:rPr lang="en-US" dirty="0"/>
              <a:t>The word translated “</a:t>
            </a:r>
            <a:r>
              <a:rPr lang="en-US" i="1" dirty="0">
                <a:solidFill>
                  <a:srgbClr val="000099"/>
                </a:solidFill>
                <a:latin typeface="Cambria" panose="02040503050406030204" pitchFamily="18" charset="0"/>
                <a:ea typeface="Cambria" panose="02040503050406030204" pitchFamily="18" charset="0"/>
              </a:rPr>
              <a:t>conviction</a:t>
            </a:r>
            <a:r>
              <a:rPr lang="en-US" dirty="0"/>
              <a:t>”</a:t>
            </a:r>
            <a:r>
              <a:rPr lang="en-US" i="1" dirty="0">
                <a:solidFill>
                  <a:srgbClr val="000099"/>
                </a:solidFill>
                <a:latin typeface="Cambria" panose="02040503050406030204" pitchFamily="18" charset="0"/>
                <a:ea typeface="Cambria" panose="02040503050406030204" pitchFamily="18" charset="0"/>
              </a:rPr>
              <a:t> </a:t>
            </a:r>
            <a:r>
              <a:rPr lang="en-US" dirty="0"/>
              <a:t>has the same sense as “</a:t>
            </a:r>
            <a:r>
              <a:rPr lang="en-US" i="1" dirty="0">
                <a:solidFill>
                  <a:srgbClr val="000099"/>
                </a:solidFill>
                <a:latin typeface="Cambria" panose="02040503050406030204" pitchFamily="18" charset="0"/>
                <a:ea typeface="Cambria" panose="02040503050406030204" pitchFamily="18" charset="0"/>
              </a:rPr>
              <a:t>assurance</a:t>
            </a:r>
            <a:r>
              <a:rPr lang="en-US" dirty="0"/>
              <a:t>” in the preceding phrase. </a:t>
            </a:r>
          </a:p>
          <a:p>
            <a:r>
              <a:rPr lang="en-US" b="1" i="1" dirty="0"/>
              <a:t>Physical</a:t>
            </a:r>
            <a:r>
              <a:rPr lang="en-US" dirty="0"/>
              <a:t> eyesight produces conviction or evidence of </a:t>
            </a:r>
            <a:r>
              <a:rPr lang="en-US" b="1" i="1" dirty="0"/>
              <a:t>visible</a:t>
            </a:r>
            <a:r>
              <a:rPr lang="en-US" dirty="0"/>
              <a:t> things; “</a:t>
            </a:r>
            <a:r>
              <a:rPr lang="en-US" i="1" dirty="0">
                <a:solidFill>
                  <a:srgbClr val="000099"/>
                </a:solidFill>
                <a:latin typeface="Cambria" panose="02040503050406030204" pitchFamily="18" charset="0"/>
                <a:ea typeface="Cambria" panose="02040503050406030204" pitchFamily="18" charset="0"/>
              </a:rPr>
              <a:t>faith</a:t>
            </a:r>
            <a:r>
              <a:rPr lang="en-US" dirty="0"/>
              <a:t>” is what enables people (like Moses in Heb 11:27) to see the “</a:t>
            </a:r>
            <a:r>
              <a:rPr lang="en-US" i="1" dirty="0">
                <a:solidFill>
                  <a:srgbClr val="000099"/>
                </a:solidFill>
                <a:latin typeface="Cambria" panose="02040503050406030204" pitchFamily="18" charset="0"/>
                <a:ea typeface="Cambria" panose="02040503050406030204" pitchFamily="18" charset="0"/>
              </a:rPr>
              <a:t>things </a:t>
            </a:r>
            <a:r>
              <a:rPr lang="en-US" b="1" i="1" dirty="0">
                <a:solidFill>
                  <a:srgbClr val="000099"/>
                </a:solidFill>
                <a:latin typeface="Cambria" panose="02040503050406030204" pitchFamily="18" charset="0"/>
                <a:ea typeface="Cambria" panose="02040503050406030204" pitchFamily="18" charset="0"/>
              </a:rPr>
              <a:t>not</a:t>
            </a:r>
            <a:r>
              <a:rPr lang="en-US" i="1" dirty="0">
                <a:solidFill>
                  <a:srgbClr val="000099"/>
                </a:solidFill>
                <a:latin typeface="Cambria" panose="02040503050406030204" pitchFamily="18" charset="0"/>
                <a:ea typeface="Cambria" panose="02040503050406030204" pitchFamily="18" charset="0"/>
              </a:rPr>
              <a:t> seen</a:t>
            </a:r>
            <a:r>
              <a:rPr lang="en-US" dirty="0"/>
              <a:t>”.</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F. F. Bruce.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Epistle to the Hebrews</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5741220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244054"/>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11:1</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Now faith is the assurance of things hoped for, the conviction of things not seen. </a:t>
            </a: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2</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by it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 people of old received their commendation</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357864"/>
            <a:ext cx="8704460" cy="5130803"/>
          </a:xfrm>
        </p:spPr>
        <p:txBody>
          <a:bodyPr>
            <a:normAutofit/>
          </a:bodyPr>
          <a:lstStyle/>
          <a:p>
            <a:r>
              <a:rPr lang="en-US" dirty="0"/>
              <a:t>Faith and confidence in God’s promises are important, for “</a:t>
            </a:r>
            <a:r>
              <a:rPr lang="en-US" i="1" dirty="0">
                <a:solidFill>
                  <a:srgbClr val="000099"/>
                </a:solidFill>
                <a:latin typeface="Cambria" panose="02040503050406030204" pitchFamily="18" charset="0"/>
                <a:ea typeface="Cambria" panose="02040503050406030204" pitchFamily="18" charset="0"/>
              </a:rPr>
              <a:t>the people of old</a:t>
            </a:r>
            <a:r>
              <a:rPr lang="en-US" dirty="0"/>
              <a:t>” recorded in the OT “</a:t>
            </a:r>
            <a:r>
              <a:rPr lang="en-US" i="1" dirty="0">
                <a:solidFill>
                  <a:srgbClr val="000099"/>
                </a:solidFill>
                <a:latin typeface="Cambria" panose="02040503050406030204" pitchFamily="18" charset="0"/>
                <a:ea typeface="Cambria" panose="02040503050406030204" pitchFamily="18" charset="0"/>
              </a:rPr>
              <a:t>received … commendation</a:t>
            </a:r>
            <a:r>
              <a:rPr lang="en-US" dirty="0"/>
              <a:t>” from </a:t>
            </a:r>
            <a:r>
              <a:rPr lang="en-US" b="1" i="1" dirty="0"/>
              <a:t>God</a:t>
            </a:r>
            <a:r>
              <a:rPr lang="en-US" dirty="0"/>
              <a:t> for their faith.</a:t>
            </a:r>
          </a:p>
          <a:p>
            <a:r>
              <a:rPr lang="en-US" dirty="0"/>
              <a:t>The author is about to give us a whole list of those “</a:t>
            </a:r>
            <a:r>
              <a:rPr lang="en-US" i="1" dirty="0">
                <a:solidFill>
                  <a:srgbClr val="000099"/>
                </a:solidFill>
                <a:latin typeface="Cambria" panose="02040503050406030204" pitchFamily="18" charset="0"/>
                <a:ea typeface="Cambria" panose="02040503050406030204" pitchFamily="18" charset="0"/>
              </a:rPr>
              <a:t>people of old</a:t>
            </a:r>
            <a:r>
              <a:rPr lang="en-US" dirty="0"/>
              <a:t>” in the upcoming verses.</a:t>
            </a:r>
          </a:p>
          <a:p>
            <a:r>
              <a:rPr lang="en-US" dirty="0"/>
              <a:t>The author’s desire is that his readers would </a:t>
            </a:r>
            <a:r>
              <a:rPr lang="en-US" b="1" i="1" dirty="0"/>
              <a:t>imitate</a:t>
            </a:r>
            <a:r>
              <a:rPr lang="en-US" dirty="0"/>
              <a:t> the example of their illustrious ancestors so that they </a:t>
            </a:r>
            <a:r>
              <a:rPr lang="en-US" b="1" i="1" dirty="0"/>
              <a:t>too</a:t>
            </a:r>
            <a:r>
              <a:rPr lang="en-US" dirty="0"/>
              <a:t> would have God’s commendation on the last day.</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340</a:t>
            </a:r>
          </a:p>
        </p:txBody>
      </p:sp>
    </p:spTree>
    <p:extLst>
      <p:ext uri="{BB962C8B-B14F-4D97-AF65-F5344CB8AC3E}">
        <p14:creationId xmlns:p14="http://schemas.microsoft.com/office/powerpoint/2010/main" val="69179487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244054"/>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3</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By faith we understand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 universe was created by the word of God</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so that what is seen was not made out of things that are visible.</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357864"/>
            <a:ext cx="8704460" cy="5130803"/>
          </a:xfrm>
        </p:spPr>
        <p:txBody>
          <a:bodyPr>
            <a:normAutofit fontScale="92500" lnSpcReduction="20000"/>
          </a:bodyPr>
          <a:lstStyle/>
          <a:p>
            <a:r>
              <a:rPr lang="en-US" dirty="0"/>
              <a:t>This principle of faith grasping the reality of “</a:t>
            </a:r>
            <a:r>
              <a:rPr lang="en-US" i="1" dirty="0">
                <a:solidFill>
                  <a:srgbClr val="000099"/>
                </a:solidFill>
                <a:latin typeface="Cambria" panose="02040503050406030204" pitchFamily="18" charset="0"/>
                <a:ea typeface="Cambria" panose="02040503050406030204" pitchFamily="18" charset="0"/>
              </a:rPr>
              <a:t>things </a:t>
            </a:r>
            <a:r>
              <a:rPr lang="en-US" b="1" i="1" dirty="0">
                <a:solidFill>
                  <a:srgbClr val="000099"/>
                </a:solidFill>
                <a:latin typeface="Cambria" panose="02040503050406030204" pitchFamily="18" charset="0"/>
                <a:ea typeface="Cambria" panose="02040503050406030204" pitchFamily="18" charset="0"/>
              </a:rPr>
              <a:t>not</a:t>
            </a:r>
            <a:r>
              <a:rPr lang="en-US" i="1" dirty="0">
                <a:solidFill>
                  <a:srgbClr val="000099"/>
                </a:solidFill>
                <a:latin typeface="Cambria" panose="02040503050406030204" pitchFamily="18" charset="0"/>
                <a:ea typeface="Cambria" panose="02040503050406030204" pitchFamily="18" charset="0"/>
              </a:rPr>
              <a:t> seen</a:t>
            </a:r>
            <a:r>
              <a:rPr lang="en-US" dirty="0"/>
              <a:t>” can be seen in our conviction that God created the world. </a:t>
            </a:r>
          </a:p>
          <a:p>
            <a:r>
              <a:rPr lang="en-US" dirty="0"/>
              <a:t>We were not there when God created the universe.</a:t>
            </a:r>
          </a:p>
          <a:p>
            <a:r>
              <a:rPr lang="en-US" dirty="0"/>
              <a:t>But as believers we “</a:t>
            </a:r>
            <a:r>
              <a:rPr lang="en-US" i="1" dirty="0">
                <a:solidFill>
                  <a:srgbClr val="000099"/>
                </a:solidFill>
                <a:latin typeface="Cambria" panose="02040503050406030204" pitchFamily="18" charset="0"/>
                <a:ea typeface="Cambria" panose="02040503050406030204" pitchFamily="18" charset="0"/>
              </a:rPr>
              <a:t>understand</a:t>
            </a:r>
            <a:r>
              <a:rPr lang="en-US" dirty="0"/>
              <a:t>” and comprehend “</a:t>
            </a:r>
            <a:r>
              <a:rPr lang="en-US" i="1" dirty="0">
                <a:solidFill>
                  <a:srgbClr val="000099"/>
                </a:solidFill>
                <a:latin typeface="Cambria" panose="02040503050406030204" pitchFamily="18" charset="0"/>
                <a:ea typeface="Cambria" panose="02040503050406030204" pitchFamily="18" charset="0"/>
              </a:rPr>
              <a:t>by faith</a:t>
            </a:r>
            <a:r>
              <a:rPr lang="en-US" dirty="0"/>
              <a:t>” that the world was “</a:t>
            </a:r>
            <a:r>
              <a:rPr lang="en-US" i="1" dirty="0">
                <a:solidFill>
                  <a:srgbClr val="000099"/>
                </a:solidFill>
                <a:latin typeface="Cambria" panose="02040503050406030204" pitchFamily="18" charset="0"/>
                <a:ea typeface="Cambria" panose="02040503050406030204" pitchFamily="18" charset="0"/>
              </a:rPr>
              <a:t>created</a:t>
            </a:r>
            <a:r>
              <a:rPr lang="en-US" dirty="0"/>
              <a:t>” by the word of God. </a:t>
            </a:r>
          </a:p>
          <a:p>
            <a:r>
              <a:rPr lang="en-US" dirty="0"/>
              <a:t>The author is, of course, is alluding here to Genesis 1 where God </a:t>
            </a:r>
            <a:r>
              <a:rPr lang="en-US" b="1" i="1" dirty="0"/>
              <a:t>speaks</a:t>
            </a:r>
            <a:r>
              <a:rPr lang="en-US" dirty="0"/>
              <a:t> and his “</a:t>
            </a:r>
            <a:r>
              <a:rPr lang="en-US" i="1" dirty="0">
                <a:solidFill>
                  <a:srgbClr val="000099"/>
                </a:solidFill>
                <a:latin typeface="Cambria" panose="02040503050406030204" pitchFamily="18" charset="0"/>
                <a:ea typeface="Cambria" panose="02040503050406030204" pitchFamily="18" charset="0"/>
              </a:rPr>
              <a:t>word</a:t>
            </a:r>
            <a:r>
              <a:rPr lang="en-US" dirty="0"/>
              <a:t>” is effective in causing the things of the universe to come into existence.</a:t>
            </a:r>
          </a:p>
          <a:p>
            <a:r>
              <a:rPr lang="en-US" dirty="0"/>
              <a:t>We find a similar idea in Ps 33:6 – “</a:t>
            </a:r>
            <a:r>
              <a:rPr lang="en-US" i="1" dirty="0">
                <a:solidFill>
                  <a:srgbClr val="000099"/>
                </a:solidFill>
                <a:latin typeface="Cambria" panose="02040503050406030204" pitchFamily="18" charset="0"/>
                <a:ea typeface="Cambria" panose="02040503050406030204" pitchFamily="18" charset="0"/>
              </a:rPr>
              <a:t>By the word of the LORD the heavens were made.</a:t>
            </a:r>
            <a:r>
              <a:rPr lang="en-US" dirty="0"/>
              <a:t>”</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lvl="0">
              <a:defRPr/>
            </a:pPr>
            <a:r>
              <a:rPr lang="en-US" dirty="0">
                <a:solidFill>
                  <a:prstClr val="black"/>
                </a:solidFill>
              </a:rPr>
              <a:t>Schreiner, Thomas R. – </a:t>
            </a:r>
            <a:r>
              <a:rPr lang="en-US" i="1" dirty="0">
                <a:solidFill>
                  <a:prstClr val="black"/>
                </a:solidFill>
              </a:rPr>
              <a:t>Evangelical Biblical Theology Commentary - Hebrews</a:t>
            </a:r>
            <a:r>
              <a:rPr lang="en-US" dirty="0">
                <a:solidFill>
                  <a:prstClr val="black"/>
                </a:solidFill>
              </a:rPr>
              <a:t>; p. 343</a:t>
            </a:r>
          </a:p>
        </p:txBody>
      </p:sp>
    </p:spTree>
    <p:extLst>
      <p:ext uri="{BB962C8B-B14F-4D97-AF65-F5344CB8AC3E}">
        <p14:creationId xmlns:p14="http://schemas.microsoft.com/office/powerpoint/2010/main" val="13392446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244054"/>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3</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By faith</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we understand that the universe was created by the word of God, so that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what is seen was not made out of things that are visible</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357864"/>
            <a:ext cx="8704460" cy="5130803"/>
          </a:xfrm>
        </p:spPr>
        <p:txBody>
          <a:bodyPr>
            <a:normAutofit fontScale="92500" lnSpcReduction="20000"/>
          </a:bodyPr>
          <a:lstStyle/>
          <a:p>
            <a:r>
              <a:rPr lang="en-US" dirty="0"/>
              <a:t>Furthermore, our author tells us, it is “</a:t>
            </a:r>
            <a:r>
              <a:rPr lang="en-US" i="1" dirty="0">
                <a:solidFill>
                  <a:srgbClr val="000099"/>
                </a:solidFill>
                <a:latin typeface="Cambria" panose="02040503050406030204" pitchFamily="18" charset="0"/>
                <a:ea typeface="Cambria" panose="02040503050406030204" pitchFamily="18" charset="0"/>
              </a:rPr>
              <a:t>by </a:t>
            </a:r>
            <a:r>
              <a:rPr lang="en-US" b="1" i="1" dirty="0">
                <a:solidFill>
                  <a:srgbClr val="000099"/>
                </a:solidFill>
                <a:latin typeface="Cambria" panose="02040503050406030204" pitchFamily="18" charset="0"/>
                <a:ea typeface="Cambria" panose="02040503050406030204" pitchFamily="18" charset="0"/>
              </a:rPr>
              <a:t>faith</a:t>
            </a:r>
            <a:r>
              <a:rPr lang="en-US" dirty="0"/>
              <a:t>” that we know that “</a:t>
            </a:r>
            <a:r>
              <a:rPr lang="en-US" i="1" dirty="0">
                <a:solidFill>
                  <a:srgbClr val="000099"/>
                </a:solidFill>
                <a:latin typeface="Cambria" panose="02040503050406030204" pitchFamily="18" charset="0"/>
                <a:ea typeface="Cambria" panose="02040503050406030204" pitchFamily="18" charset="0"/>
              </a:rPr>
              <a:t>what is seen was not made out of things that are visible</a:t>
            </a:r>
            <a:r>
              <a:rPr lang="en-US" dirty="0"/>
              <a:t>”. </a:t>
            </a:r>
          </a:p>
          <a:p>
            <a:r>
              <a:rPr lang="en-US" dirty="0"/>
              <a:t>Philosophers in that day believed that the world had been fashioned out of formless matter.</a:t>
            </a:r>
          </a:p>
          <a:p>
            <a:r>
              <a:rPr lang="en-US" dirty="0"/>
              <a:t>The writer to the Hebrews is more biblical in his reasoning and affirms the doctrine of </a:t>
            </a:r>
            <a:r>
              <a:rPr lang="en-US" i="1" dirty="0" err="1"/>
              <a:t>creatio</a:t>
            </a:r>
            <a:r>
              <a:rPr lang="en-US" i="1" dirty="0"/>
              <a:t> ex nihilo </a:t>
            </a:r>
            <a:r>
              <a:rPr lang="en-US" dirty="0"/>
              <a:t>(“creation out of nothing”), a doctrine that didn’t fit in with much of the thinking in his day. </a:t>
            </a:r>
          </a:p>
          <a:p>
            <a:r>
              <a:rPr lang="en-US" dirty="0"/>
              <a:t>The “</a:t>
            </a:r>
            <a:r>
              <a:rPr lang="en-US" i="1" dirty="0">
                <a:solidFill>
                  <a:srgbClr val="000099"/>
                </a:solidFill>
                <a:latin typeface="Cambria" panose="02040503050406030204" pitchFamily="18" charset="0"/>
                <a:ea typeface="Cambria" panose="02040503050406030204" pitchFamily="18" charset="0"/>
              </a:rPr>
              <a:t>faith</a:t>
            </a:r>
            <a:r>
              <a:rPr lang="en-US" dirty="0"/>
              <a:t>” here is faith in the </a:t>
            </a:r>
            <a:r>
              <a:rPr lang="en-US" b="1" i="1" dirty="0"/>
              <a:t>divine revelation</a:t>
            </a:r>
            <a:r>
              <a:rPr lang="en-US" dirty="0"/>
              <a:t>. </a:t>
            </a:r>
          </a:p>
          <a:p>
            <a:r>
              <a:rPr lang="en-US" dirty="0"/>
              <a:t>Undoubtably the first chapter of Genesis is on in his mind, since he is about to give us seven examples of faith from people mentioned in subsequent chapters of that book.</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F. F. Bruce.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Epistle to the Hebrews</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6312588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0"/>
            <a:ext cx="9195018" cy="1773857"/>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4</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By faith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Abel offered to God a more acceptable sacrifice than Cain</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through which he was commended as righteous, God commending him by accepting his gifts. And through his faith, though he died, he still speaks.</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911214"/>
            <a:ext cx="8704460" cy="4577453"/>
          </a:xfrm>
        </p:spPr>
        <p:txBody>
          <a:bodyPr>
            <a:normAutofit fontScale="85000" lnSpcReduction="20000"/>
          </a:bodyPr>
          <a:lstStyle/>
          <a:p>
            <a:r>
              <a:rPr lang="en-US" dirty="0"/>
              <a:t>The first example of faith that our author finds in the biblical record is “</a:t>
            </a:r>
            <a:r>
              <a:rPr lang="en-US" i="1" dirty="0">
                <a:solidFill>
                  <a:srgbClr val="000099"/>
                </a:solidFill>
                <a:latin typeface="Cambria" panose="02040503050406030204" pitchFamily="18" charset="0"/>
                <a:ea typeface="Cambria" panose="02040503050406030204" pitchFamily="18" charset="0"/>
              </a:rPr>
              <a:t>Abel</a:t>
            </a:r>
            <a:r>
              <a:rPr lang="en-US" dirty="0"/>
              <a:t>”. </a:t>
            </a:r>
          </a:p>
          <a:p>
            <a:r>
              <a:rPr lang="en-US" dirty="0"/>
              <a:t>According to the narrative of Gen. 4:3-5, “</a:t>
            </a:r>
            <a:r>
              <a:rPr lang="en-US" i="1" dirty="0">
                <a:solidFill>
                  <a:srgbClr val="000099"/>
                </a:solidFill>
                <a:latin typeface="Cambria" panose="02040503050406030204" pitchFamily="18" charset="0"/>
                <a:ea typeface="Cambria" panose="02040503050406030204" pitchFamily="18" charset="0"/>
              </a:rPr>
              <a:t>Abel</a:t>
            </a:r>
            <a:r>
              <a:rPr lang="en-US" dirty="0"/>
              <a:t>” and his elder brother “</a:t>
            </a:r>
            <a:r>
              <a:rPr lang="en-US" i="1" dirty="0">
                <a:solidFill>
                  <a:srgbClr val="000099"/>
                </a:solidFill>
                <a:latin typeface="Cambria" panose="02040503050406030204" pitchFamily="18" charset="0"/>
                <a:ea typeface="Cambria" panose="02040503050406030204" pitchFamily="18" charset="0"/>
              </a:rPr>
              <a:t>Cain</a:t>
            </a:r>
            <a:r>
              <a:rPr lang="en-US" dirty="0"/>
              <a:t>” both brought offerings to God: </a:t>
            </a:r>
          </a:p>
          <a:p>
            <a:pPr lvl="1"/>
            <a:r>
              <a:rPr lang="en-US" dirty="0"/>
              <a:t>Abel, since he was a </a:t>
            </a:r>
            <a:r>
              <a:rPr lang="en-US" b="1" i="1" dirty="0"/>
              <a:t>shepherd</a:t>
            </a:r>
            <a:r>
              <a:rPr lang="en-US" dirty="0"/>
              <a:t>, brought “</a:t>
            </a:r>
            <a:r>
              <a:rPr lang="en-US" i="1" dirty="0">
                <a:solidFill>
                  <a:srgbClr val="000099"/>
                </a:solidFill>
                <a:latin typeface="Cambria" panose="02040503050406030204" pitchFamily="18" charset="0"/>
                <a:ea typeface="Cambria" panose="02040503050406030204" pitchFamily="18" charset="0"/>
              </a:rPr>
              <a:t>of the firstborn of his </a:t>
            </a:r>
            <a:r>
              <a:rPr lang="en-US" b="1" i="1" dirty="0">
                <a:solidFill>
                  <a:srgbClr val="000099"/>
                </a:solidFill>
                <a:latin typeface="Cambria" panose="02040503050406030204" pitchFamily="18" charset="0"/>
                <a:ea typeface="Cambria" panose="02040503050406030204" pitchFamily="18" charset="0"/>
              </a:rPr>
              <a:t>flock</a:t>
            </a:r>
            <a:r>
              <a:rPr lang="en-US" i="1" dirty="0">
                <a:solidFill>
                  <a:srgbClr val="000099"/>
                </a:solidFill>
                <a:latin typeface="Cambria" panose="02040503050406030204" pitchFamily="18" charset="0"/>
                <a:ea typeface="Cambria" panose="02040503050406030204" pitchFamily="18" charset="0"/>
              </a:rPr>
              <a:t> and of their fat portions.</a:t>
            </a:r>
            <a:r>
              <a:rPr lang="en-US" dirty="0"/>
              <a:t>” </a:t>
            </a:r>
          </a:p>
          <a:p>
            <a:pPr lvl="1"/>
            <a:r>
              <a:rPr lang="en-US" dirty="0"/>
              <a:t>Cain, the </a:t>
            </a:r>
            <a:r>
              <a:rPr lang="en-US" b="1" i="1" dirty="0"/>
              <a:t>agriculturalist</a:t>
            </a:r>
            <a:r>
              <a:rPr lang="en-US" dirty="0"/>
              <a:t>, brought “</a:t>
            </a:r>
            <a:r>
              <a:rPr lang="en-US" i="1" dirty="0">
                <a:solidFill>
                  <a:srgbClr val="000099"/>
                </a:solidFill>
                <a:latin typeface="Cambria" panose="02040503050406030204" pitchFamily="18" charset="0"/>
                <a:ea typeface="Cambria" panose="02040503050406030204" pitchFamily="18" charset="0"/>
              </a:rPr>
              <a:t>an offering of the </a:t>
            </a:r>
            <a:r>
              <a:rPr lang="en-US" b="1" i="1" dirty="0">
                <a:solidFill>
                  <a:srgbClr val="000099"/>
                </a:solidFill>
                <a:latin typeface="Cambria" panose="02040503050406030204" pitchFamily="18" charset="0"/>
                <a:ea typeface="Cambria" panose="02040503050406030204" pitchFamily="18" charset="0"/>
              </a:rPr>
              <a:t>fruit</a:t>
            </a:r>
            <a:r>
              <a:rPr lang="en-US" i="1" dirty="0">
                <a:solidFill>
                  <a:srgbClr val="000099"/>
                </a:solidFill>
                <a:latin typeface="Cambria" panose="02040503050406030204" pitchFamily="18" charset="0"/>
                <a:ea typeface="Cambria" panose="02040503050406030204" pitchFamily="18" charset="0"/>
              </a:rPr>
              <a:t> of the ground</a:t>
            </a:r>
            <a:r>
              <a:rPr lang="en-US" dirty="0"/>
              <a:t>.” </a:t>
            </a:r>
          </a:p>
          <a:p>
            <a:r>
              <a:rPr lang="en-US" dirty="0"/>
              <a:t>In each case, the offering presented was suitable to the offeror's </a:t>
            </a:r>
            <a:r>
              <a:rPr lang="en-US" b="1" i="1" dirty="0"/>
              <a:t>vocation</a:t>
            </a:r>
            <a:r>
              <a:rPr lang="en-US" dirty="0"/>
              <a:t>; yet “</a:t>
            </a:r>
            <a:r>
              <a:rPr lang="en-US" i="1" dirty="0">
                <a:solidFill>
                  <a:srgbClr val="000099"/>
                </a:solidFill>
                <a:latin typeface="Cambria" panose="02040503050406030204" pitchFamily="18" charset="0"/>
                <a:ea typeface="Cambria" panose="02040503050406030204" pitchFamily="18" charset="0"/>
              </a:rPr>
              <a:t>the LORD had </a:t>
            </a:r>
            <a:r>
              <a:rPr lang="en-US" b="1" i="1" dirty="0">
                <a:solidFill>
                  <a:srgbClr val="000099"/>
                </a:solidFill>
                <a:latin typeface="Cambria" panose="02040503050406030204" pitchFamily="18" charset="0"/>
                <a:ea typeface="Cambria" panose="02040503050406030204" pitchFamily="18" charset="0"/>
              </a:rPr>
              <a:t>regard</a:t>
            </a:r>
            <a:r>
              <a:rPr lang="en-US" i="1" dirty="0">
                <a:solidFill>
                  <a:srgbClr val="000099"/>
                </a:solidFill>
                <a:latin typeface="Cambria" panose="02040503050406030204" pitchFamily="18" charset="0"/>
                <a:ea typeface="Cambria" panose="02040503050406030204" pitchFamily="18" charset="0"/>
              </a:rPr>
              <a:t> for Abel and his offering, but for Cain and his offering he had </a:t>
            </a:r>
            <a:r>
              <a:rPr lang="en-US" b="1" i="1" dirty="0">
                <a:solidFill>
                  <a:srgbClr val="000099"/>
                </a:solidFill>
                <a:latin typeface="Cambria" panose="02040503050406030204" pitchFamily="18" charset="0"/>
                <a:ea typeface="Cambria" panose="02040503050406030204" pitchFamily="18" charset="0"/>
              </a:rPr>
              <a:t>no regard</a:t>
            </a:r>
            <a:r>
              <a:rPr lang="en-US" dirty="0"/>
              <a:t>.” </a:t>
            </a:r>
          </a:p>
          <a:p>
            <a:r>
              <a:rPr lang="en-US" dirty="0"/>
              <a:t>Why was there this discrimination? </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F. F. Bruce.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Epistle to the Hebrews</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0713637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0"/>
            <a:ext cx="9195018" cy="1773857"/>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4</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By faith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Abel offered to God a more acceptable sacrifice than Cain</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through which he was commended as righteous, God commending him by accepting his gifts. And through his faith, though he died, he still speaks.</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911214"/>
            <a:ext cx="8704460" cy="4577453"/>
          </a:xfrm>
        </p:spPr>
        <p:txBody>
          <a:bodyPr>
            <a:normAutofit fontScale="85000" lnSpcReduction="20000"/>
          </a:bodyPr>
          <a:lstStyle/>
          <a:p>
            <a:r>
              <a:rPr lang="en-US" dirty="0"/>
              <a:t>When Cain saw that his offering was </a:t>
            </a:r>
            <a:r>
              <a:rPr lang="en-US" b="1" i="1" dirty="0"/>
              <a:t>disregarded</a:t>
            </a:r>
            <a:r>
              <a:rPr lang="en-US" dirty="0"/>
              <a:t>, he became “</a:t>
            </a:r>
            <a:r>
              <a:rPr lang="en-US" i="1" dirty="0">
                <a:solidFill>
                  <a:srgbClr val="000099"/>
                </a:solidFill>
                <a:latin typeface="Cambria" panose="02040503050406030204" pitchFamily="18" charset="0"/>
                <a:ea typeface="Cambria" panose="02040503050406030204" pitchFamily="18" charset="0"/>
              </a:rPr>
              <a:t>very angry</a:t>
            </a:r>
            <a:r>
              <a:rPr lang="en-US" dirty="0"/>
              <a:t>” and his “</a:t>
            </a:r>
            <a:r>
              <a:rPr lang="en-US" i="1" dirty="0">
                <a:solidFill>
                  <a:srgbClr val="000099"/>
                </a:solidFill>
                <a:latin typeface="Cambria" panose="02040503050406030204" pitchFamily="18" charset="0"/>
                <a:ea typeface="Cambria" panose="02040503050406030204" pitchFamily="18" charset="0"/>
              </a:rPr>
              <a:t>face fell</a:t>
            </a:r>
            <a:r>
              <a:rPr lang="en-US" dirty="0"/>
              <a:t>” (Gen 4:5) </a:t>
            </a:r>
          </a:p>
          <a:p>
            <a:r>
              <a:rPr lang="en-US" dirty="0"/>
              <a:t>But God pointed out to Cain a way by which he </a:t>
            </a:r>
            <a:r>
              <a:rPr lang="en-US" b="1" i="1" dirty="0"/>
              <a:t>could</a:t>
            </a:r>
            <a:r>
              <a:rPr lang="en-US" dirty="0"/>
              <a:t> be accepted: “</a:t>
            </a:r>
            <a:r>
              <a:rPr lang="en-US" i="1" dirty="0">
                <a:solidFill>
                  <a:srgbClr val="000099"/>
                </a:solidFill>
                <a:latin typeface="Cambria" panose="02040503050406030204" pitchFamily="18" charset="0"/>
                <a:ea typeface="Cambria" panose="02040503050406030204" pitchFamily="18" charset="0"/>
              </a:rPr>
              <a:t>If you </a:t>
            </a:r>
            <a:r>
              <a:rPr lang="en-US" b="1" i="1" dirty="0">
                <a:solidFill>
                  <a:srgbClr val="000099"/>
                </a:solidFill>
                <a:latin typeface="Cambria" panose="02040503050406030204" pitchFamily="18" charset="0"/>
                <a:ea typeface="Cambria" panose="02040503050406030204" pitchFamily="18" charset="0"/>
              </a:rPr>
              <a:t>do well</a:t>
            </a:r>
            <a:r>
              <a:rPr lang="en-US" i="1" dirty="0">
                <a:solidFill>
                  <a:srgbClr val="000099"/>
                </a:solidFill>
                <a:latin typeface="Cambria" panose="02040503050406030204" pitchFamily="18" charset="0"/>
                <a:ea typeface="Cambria" panose="02040503050406030204" pitchFamily="18" charset="0"/>
              </a:rPr>
              <a:t>, will you not be accepted? And if you do </a:t>
            </a:r>
            <a:r>
              <a:rPr lang="en-US" b="1" i="1" dirty="0">
                <a:solidFill>
                  <a:srgbClr val="000099"/>
                </a:solidFill>
                <a:latin typeface="Cambria" panose="02040503050406030204" pitchFamily="18" charset="0"/>
                <a:ea typeface="Cambria" panose="02040503050406030204" pitchFamily="18" charset="0"/>
              </a:rPr>
              <a:t>not</a:t>
            </a:r>
            <a:r>
              <a:rPr lang="en-US" i="1" dirty="0">
                <a:solidFill>
                  <a:srgbClr val="000099"/>
                </a:solidFill>
                <a:latin typeface="Cambria" panose="02040503050406030204" pitchFamily="18" charset="0"/>
                <a:ea typeface="Cambria" panose="02040503050406030204" pitchFamily="18" charset="0"/>
              </a:rPr>
              <a:t> do well, </a:t>
            </a:r>
            <a:r>
              <a:rPr lang="en-US" b="1" i="1" dirty="0">
                <a:solidFill>
                  <a:srgbClr val="000099"/>
                </a:solidFill>
                <a:latin typeface="Cambria" panose="02040503050406030204" pitchFamily="18" charset="0"/>
                <a:ea typeface="Cambria" panose="02040503050406030204" pitchFamily="18" charset="0"/>
              </a:rPr>
              <a:t>sin</a:t>
            </a:r>
            <a:r>
              <a:rPr lang="en-US" i="1" dirty="0">
                <a:solidFill>
                  <a:srgbClr val="000099"/>
                </a:solidFill>
                <a:latin typeface="Cambria" panose="02040503050406030204" pitchFamily="18" charset="0"/>
                <a:ea typeface="Cambria" panose="02040503050406030204" pitchFamily="18" charset="0"/>
              </a:rPr>
              <a:t> is crouching at the door. Its desire is for you, but </a:t>
            </a:r>
            <a:r>
              <a:rPr lang="en-US" b="1" i="1" dirty="0">
                <a:solidFill>
                  <a:srgbClr val="000099"/>
                </a:solidFill>
                <a:latin typeface="Cambria" panose="02040503050406030204" pitchFamily="18" charset="0"/>
                <a:ea typeface="Cambria" panose="02040503050406030204" pitchFamily="18" charset="0"/>
              </a:rPr>
              <a:t>you must rule over it</a:t>
            </a:r>
            <a:r>
              <a:rPr lang="en-US" dirty="0"/>
              <a:t>.” (Gen 4:7). </a:t>
            </a:r>
          </a:p>
          <a:p>
            <a:r>
              <a:rPr lang="en-US" dirty="0"/>
              <a:t>This idea is quite in line with the later prophetic teaching about sacrifice – sacrifice is acceptable to God </a:t>
            </a:r>
            <a:r>
              <a:rPr lang="en-US" b="1" i="1" dirty="0"/>
              <a:t>not</a:t>
            </a:r>
            <a:r>
              <a:rPr lang="en-US" dirty="0"/>
              <a:t> for its </a:t>
            </a:r>
            <a:r>
              <a:rPr lang="en-US" b="1" i="1" dirty="0"/>
              <a:t>material</a:t>
            </a:r>
            <a:r>
              <a:rPr lang="en-US" dirty="0"/>
              <a:t> content, but insofar as it is the outward expression of a devoted and obedient </a:t>
            </a:r>
            <a:r>
              <a:rPr lang="en-US" b="1" i="1" dirty="0"/>
              <a:t>heart</a:t>
            </a:r>
            <a:r>
              <a:rPr lang="en-US" dirty="0"/>
              <a:t>. </a:t>
            </a:r>
          </a:p>
          <a:p>
            <a:r>
              <a:rPr lang="en-US" dirty="0"/>
              <a:t>Let Cain “</a:t>
            </a:r>
            <a:r>
              <a:rPr lang="en-US" i="1" dirty="0">
                <a:solidFill>
                  <a:srgbClr val="000099"/>
                </a:solidFill>
                <a:latin typeface="Cambria" panose="02040503050406030204" pitchFamily="18" charset="0"/>
                <a:ea typeface="Cambria" panose="02040503050406030204" pitchFamily="18" charset="0"/>
              </a:rPr>
              <a:t>rule over</a:t>
            </a:r>
            <a:r>
              <a:rPr lang="en-US" dirty="0"/>
              <a:t>” the sin which threatens to be his undoing, and his sacrifice will be accepted as readily as Abel's was.</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F. F. Bruce.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Epistle to the Hebrews</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6125354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0"/>
            <a:ext cx="9195018" cy="1773857"/>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4</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By faith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Abel</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offered to God a more acceptable sacrifice than Cain, through which 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was commended as righteous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God commending him by accepting his gifts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through his faith, though he died, he still speaks.</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911214"/>
            <a:ext cx="8704460" cy="4577453"/>
          </a:xfrm>
        </p:spPr>
        <p:txBody>
          <a:bodyPr>
            <a:normAutofit fontScale="85000" lnSpcReduction="10000"/>
          </a:bodyPr>
          <a:lstStyle/>
          <a:p>
            <a:r>
              <a:rPr lang="en-US" dirty="0"/>
              <a:t>Since Cain was told that he would be accepted </a:t>
            </a:r>
            <a:r>
              <a:rPr lang="en-US" b="1" i="1" dirty="0"/>
              <a:t>if</a:t>
            </a:r>
            <a:r>
              <a:rPr lang="en-US" dirty="0"/>
              <a:t> he did well, it follows that Abel was accepted </a:t>
            </a:r>
            <a:r>
              <a:rPr lang="en-US" b="1" i="1" dirty="0"/>
              <a:t>because</a:t>
            </a:r>
            <a:r>
              <a:rPr lang="en-US" dirty="0"/>
              <a:t> he did well – in other words, because he was “</a:t>
            </a:r>
            <a:r>
              <a:rPr lang="en-US" i="1" dirty="0">
                <a:solidFill>
                  <a:srgbClr val="000099"/>
                </a:solidFill>
                <a:latin typeface="Cambria" panose="02040503050406030204" pitchFamily="18" charset="0"/>
                <a:ea typeface="Cambria" panose="02040503050406030204" pitchFamily="18" charset="0"/>
              </a:rPr>
              <a:t>righteous</a:t>
            </a:r>
            <a:r>
              <a:rPr lang="en-US" dirty="0"/>
              <a:t>”. </a:t>
            </a:r>
          </a:p>
          <a:p>
            <a:r>
              <a:rPr lang="en-US" dirty="0"/>
              <a:t>And, in fact, the righteousness of Abel is emphasized </a:t>
            </a:r>
            <a:r>
              <a:rPr lang="en-US" b="1" i="1" dirty="0"/>
              <a:t>elsewhere</a:t>
            </a:r>
            <a:r>
              <a:rPr lang="en-US" dirty="0"/>
              <a:t> in the New Testament: </a:t>
            </a:r>
          </a:p>
          <a:p>
            <a:pPr lvl="1"/>
            <a:r>
              <a:rPr lang="en-US" dirty="0"/>
              <a:t>Jesus refers to “</a:t>
            </a:r>
            <a:r>
              <a:rPr lang="en-US" i="1" dirty="0">
                <a:solidFill>
                  <a:srgbClr val="000099"/>
                </a:solidFill>
                <a:latin typeface="Cambria" panose="02040503050406030204" pitchFamily="18" charset="0"/>
                <a:ea typeface="Cambria" panose="02040503050406030204" pitchFamily="18" charset="0"/>
              </a:rPr>
              <a:t>the blood of </a:t>
            </a:r>
            <a:r>
              <a:rPr lang="en-US" b="1" i="1" dirty="0">
                <a:solidFill>
                  <a:srgbClr val="000099"/>
                </a:solidFill>
                <a:latin typeface="Cambria" panose="02040503050406030204" pitchFamily="18" charset="0"/>
                <a:ea typeface="Cambria" panose="02040503050406030204" pitchFamily="18" charset="0"/>
              </a:rPr>
              <a:t>righteous</a:t>
            </a:r>
            <a:r>
              <a:rPr lang="en-US" i="1" dirty="0">
                <a:solidFill>
                  <a:srgbClr val="000099"/>
                </a:solidFill>
                <a:latin typeface="Cambria" panose="02040503050406030204" pitchFamily="18" charset="0"/>
                <a:ea typeface="Cambria" panose="02040503050406030204" pitchFamily="18" charset="0"/>
              </a:rPr>
              <a:t> Abel</a:t>
            </a:r>
            <a:r>
              <a:rPr lang="en-US" dirty="0"/>
              <a:t>” (Mat 23:35 – NIV) </a:t>
            </a:r>
          </a:p>
          <a:p>
            <a:pPr lvl="1"/>
            <a:r>
              <a:rPr lang="en-US" dirty="0"/>
              <a:t>John tells us that Cain killed Abel “</a:t>
            </a:r>
            <a:r>
              <a:rPr lang="en-US" i="1" dirty="0">
                <a:solidFill>
                  <a:srgbClr val="000099"/>
                </a:solidFill>
                <a:latin typeface="Cambria" panose="02040503050406030204" pitchFamily="18" charset="0"/>
                <a:ea typeface="Cambria" panose="02040503050406030204" pitchFamily="18" charset="0"/>
              </a:rPr>
              <a:t>because his own deeds were </a:t>
            </a:r>
            <a:r>
              <a:rPr lang="en-US" b="1" i="1" dirty="0">
                <a:solidFill>
                  <a:srgbClr val="000099"/>
                </a:solidFill>
                <a:latin typeface="Cambria" panose="02040503050406030204" pitchFamily="18" charset="0"/>
                <a:ea typeface="Cambria" panose="02040503050406030204" pitchFamily="18" charset="0"/>
              </a:rPr>
              <a:t>evil</a:t>
            </a:r>
            <a:r>
              <a:rPr lang="en-US" i="1" dirty="0">
                <a:solidFill>
                  <a:srgbClr val="000099"/>
                </a:solidFill>
                <a:latin typeface="Cambria" panose="02040503050406030204" pitchFamily="18" charset="0"/>
                <a:ea typeface="Cambria" panose="02040503050406030204" pitchFamily="18" charset="0"/>
              </a:rPr>
              <a:t> and his brother's </a:t>
            </a:r>
            <a:r>
              <a:rPr lang="en-US" b="1" i="1" dirty="0">
                <a:solidFill>
                  <a:srgbClr val="000099"/>
                </a:solidFill>
                <a:latin typeface="Cambria" panose="02040503050406030204" pitchFamily="18" charset="0"/>
                <a:ea typeface="Cambria" panose="02040503050406030204" pitchFamily="18" charset="0"/>
              </a:rPr>
              <a:t>righteous</a:t>
            </a:r>
            <a:r>
              <a:rPr lang="en-US" dirty="0"/>
              <a:t>” (1 John 3:12). </a:t>
            </a:r>
          </a:p>
          <a:p>
            <a:r>
              <a:rPr lang="en-US" dirty="0"/>
              <a:t>Here our author says that </a:t>
            </a:r>
            <a:r>
              <a:rPr lang="en-US" b="1" i="1" dirty="0"/>
              <a:t>God</a:t>
            </a:r>
            <a:r>
              <a:rPr lang="en-US" dirty="0"/>
              <a:t> “</a:t>
            </a:r>
            <a:r>
              <a:rPr lang="en-US" i="1" dirty="0">
                <a:solidFill>
                  <a:srgbClr val="000099"/>
                </a:solidFill>
                <a:latin typeface="Cambria" panose="02040503050406030204" pitchFamily="18" charset="0"/>
                <a:ea typeface="Cambria" panose="02040503050406030204" pitchFamily="18" charset="0"/>
              </a:rPr>
              <a:t>commended [Abel] as righteous... by accepting his gifts</a:t>
            </a:r>
            <a:r>
              <a:rPr lang="en-US" dirty="0"/>
              <a:t>.” </a:t>
            </a:r>
          </a:p>
          <a:p>
            <a:r>
              <a:rPr lang="en-US" dirty="0"/>
              <a:t>This echoes what we see in Gen 4:4, “</a:t>
            </a:r>
            <a:r>
              <a:rPr lang="en-US" i="1" dirty="0">
                <a:solidFill>
                  <a:srgbClr val="000099"/>
                </a:solidFill>
                <a:latin typeface="Cambria" panose="02040503050406030204" pitchFamily="18" charset="0"/>
                <a:ea typeface="Cambria" panose="02040503050406030204" pitchFamily="18" charset="0"/>
              </a:rPr>
              <a:t>the LORD had </a:t>
            </a:r>
            <a:r>
              <a:rPr lang="en-US" b="1" i="1" dirty="0">
                <a:solidFill>
                  <a:srgbClr val="000099"/>
                </a:solidFill>
                <a:latin typeface="Cambria" panose="02040503050406030204" pitchFamily="18" charset="0"/>
                <a:ea typeface="Cambria" panose="02040503050406030204" pitchFamily="18" charset="0"/>
              </a:rPr>
              <a:t>regard</a:t>
            </a:r>
            <a:r>
              <a:rPr lang="en-US" i="1" dirty="0">
                <a:solidFill>
                  <a:srgbClr val="000099"/>
                </a:solidFill>
                <a:latin typeface="Cambria" panose="02040503050406030204" pitchFamily="18" charset="0"/>
                <a:ea typeface="Cambria" panose="02040503050406030204" pitchFamily="18" charset="0"/>
              </a:rPr>
              <a:t> for Abel and his offering</a:t>
            </a:r>
            <a:r>
              <a:rPr lang="en-US" dirty="0"/>
              <a:t>” </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F. F. Bruce.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Epistle to the Hebrews</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9611531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p:cTn id="35"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0"/>
            <a:ext cx="9195018" cy="1773857"/>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4</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By faith Abel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offered to God a more acceptable sacrifice than Cain, through which 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was commended as righteous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God commending him by accepting his gifts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through his faith, though he died, he still speaks.</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911214"/>
            <a:ext cx="8704460" cy="4577453"/>
          </a:xfrm>
        </p:spPr>
        <p:txBody>
          <a:bodyPr>
            <a:normAutofit lnSpcReduction="10000"/>
          </a:bodyPr>
          <a:lstStyle/>
          <a:p>
            <a:r>
              <a:rPr lang="en-US" dirty="0"/>
              <a:t>The abiding principle of Scripture in this regard is summed up in the words of Prov 15:8, “</a:t>
            </a:r>
            <a:r>
              <a:rPr lang="en-US" i="1" dirty="0">
                <a:solidFill>
                  <a:srgbClr val="000099"/>
                </a:solidFill>
                <a:latin typeface="Cambria" panose="02040503050406030204" pitchFamily="18" charset="0"/>
                <a:ea typeface="Cambria" panose="02040503050406030204" pitchFamily="18" charset="0"/>
              </a:rPr>
              <a:t>The sacrifice of the </a:t>
            </a:r>
            <a:r>
              <a:rPr lang="en-US" b="1" i="1" dirty="0">
                <a:solidFill>
                  <a:srgbClr val="000099"/>
                </a:solidFill>
                <a:latin typeface="Cambria" panose="02040503050406030204" pitchFamily="18" charset="0"/>
                <a:ea typeface="Cambria" panose="02040503050406030204" pitchFamily="18" charset="0"/>
              </a:rPr>
              <a:t>wicked</a:t>
            </a:r>
            <a:r>
              <a:rPr lang="en-US" i="1" dirty="0">
                <a:solidFill>
                  <a:srgbClr val="000099"/>
                </a:solidFill>
                <a:latin typeface="Cambria" panose="02040503050406030204" pitchFamily="18" charset="0"/>
                <a:ea typeface="Cambria" panose="02040503050406030204" pitchFamily="18" charset="0"/>
              </a:rPr>
              <a:t> is an </a:t>
            </a:r>
            <a:r>
              <a:rPr lang="en-US" b="1" i="1" dirty="0">
                <a:solidFill>
                  <a:srgbClr val="000099"/>
                </a:solidFill>
                <a:latin typeface="Cambria" panose="02040503050406030204" pitchFamily="18" charset="0"/>
                <a:ea typeface="Cambria" panose="02040503050406030204" pitchFamily="18" charset="0"/>
              </a:rPr>
              <a:t>abomination</a:t>
            </a:r>
            <a:r>
              <a:rPr lang="en-US" i="1" dirty="0">
                <a:solidFill>
                  <a:srgbClr val="000099"/>
                </a:solidFill>
                <a:latin typeface="Cambria" panose="02040503050406030204" pitchFamily="18" charset="0"/>
                <a:ea typeface="Cambria" panose="02040503050406030204" pitchFamily="18" charset="0"/>
              </a:rPr>
              <a:t> to the LORD, but the prayer of the </a:t>
            </a:r>
            <a:r>
              <a:rPr lang="en-US" b="1" i="1" dirty="0">
                <a:solidFill>
                  <a:srgbClr val="000099"/>
                </a:solidFill>
                <a:latin typeface="Cambria" panose="02040503050406030204" pitchFamily="18" charset="0"/>
                <a:ea typeface="Cambria" panose="02040503050406030204" pitchFamily="18" charset="0"/>
              </a:rPr>
              <a:t>upright</a:t>
            </a:r>
            <a:r>
              <a:rPr lang="en-US" i="1" dirty="0">
                <a:solidFill>
                  <a:srgbClr val="000099"/>
                </a:solidFill>
                <a:latin typeface="Cambria" panose="02040503050406030204" pitchFamily="18" charset="0"/>
                <a:ea typeface="Cambria" panose="02040503050406030204" pitchFamily="18" charset="0"/>
              </a:rPr>
              <a:t> is </a:t>
            </a:r>
            <a:r>
              <a:rPr lang="en-US" b="1" i="1" dirty="0">
                <a:solidFill>
                  <a:srgbClr val="000099"/>
                </a:solidFill>
                <a:latin typeface="Cambria" panose="02040503050406030204" pitchFamily="18" charset="0"/>
                <a:ea typeface="Cambria" panose="02040503050406030204" pitchFamily="18" charset="0"/>
              </a:rPr>
              <a:t>acceptable</a:t>
            </a:r>
            <a:r>
              <a:rPr lang="en-US" i="1" dirty="0">
                <a:solidFill>
                  <a:srgbClr val="000099"/>
                </a:solidFill>
                <a:latin typeface="Cambria" panose="02040503050406030204" pitchFamily="18" charset="0"/>
                <a:ea typeface="Cambria" panose="02040503050406030204" pitchFamily="18" charset="0"/>
              </a:rPr>
              <a:t> to him</a:t>
            </a:r>
            <a:r>
              <a:rPr lang="en-US" dirty="0"/>
              <a:t>.” </a:t>
            </a:r>
          </a:p>
          <a:p>
            <a:r>
              <a:rPr lang="en-US" dirty="0"/>
              <a:t>But how could the author know that it was “</a:t>
            </a:r>
            <a:r>
              <a:rPr lang="en-US" i="1" dirty="0">
                <a:solidFill>
                  <a:srgbClr val="000099"/>
                </a:solidFill>
                <a:latin typeface="Cambria" panose="02040503050406030204" pitchFamily="18" charset="0"/>
                <a:ea typeface="Cambria" panose="02040503050406030204" pitchFamily="18" charset="0"/>
              </a:rPr>
              <a:t>by </a:t>
            </a:r>
            <a:r>
              <a:rPr lang="en-US" b="1" i="1" dirty="0">
                <a:solidFill>
                  <a:srgbClr val="000099"/>
                </a:solidFill>
                <a:latin typeface="Cambria" panose="02040503050406030204" pitchFamily="18" charset="0"/>
                <a:ea typeface="Cambria" panose="02040503050406030204" pitchFamily="18" charset="0"/>
              </a:rPr>
              <a:t>faith</a:t>
            </a:r>
            <a:r>
              <a:rPr lang="en-US" dirty="0"/>
              <a:t>” that Abel brought God a more acceptable sacrifice than his brother?</a:t>
            </a:r>
          </a:p>
          <a:p>
            <a:r>
              <a:rPr lang="en-US" dirty="0"/>
              <a:t>After all, the text of Genesis doesn’t </a:t>
            </a:r>
            <a:r>
              <a:rPr lang="en-US" b="1" i="1" dirty="0"/>
              <a:t>specifically</a:t>
            </a:r>
            <a:r>
              <a:rPr lang="en-US" dirty="0"/>
              <a:t> say that.</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F. F. Bruce.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Epistle to the Hebrews</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4658989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0"/>
            <a:ext cx="9195018" cy="1773857"/>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4</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By faith Abel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offered to God a more acceptable sacrifice than Cain, through which he was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commended as righteous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God commending him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by accepting his gifts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through his faith, though he died, he still speaks.</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911214"/>
            <a:ext cx="8704460" cy="4577453"/>
          </a:xfrm>
        </p:spPr>
        <p:txBody>
          <a:bodyPr>
            <a:normAutofit fontScale="92500" lnSpcReduction="20000"/>
          </a:bodyPr>
          <a:lstStyle/>
          <a:p>
            <a:r>
              <a:rPr lang="en-US" dirty="0"/>
              <a:t>God’s regard for Abel’s gift demonstrates that Abel himself was a “</a:t>
            </a:r>
            <a:r>
              <a:rPr lang="en-US" b="1" i="1" dirty="0">
                <a:solidFill>
                  <a:srgbClr val="000099"/>
                </a:solidFill>
                <a:latin typeface="Cambria" panose="02040503050406030204" pitchFamily="18" charset="0"/>
                <a:ea typeface="Cambria" panose="02040503050406030204" pitchFamily="18" charset="0"/>
              </a:rPr>
              <a:t>righteous</a:t>
            </a:r>
            <a:r>
              <a:rPr lang="en-US" dirty="0"/>
              <a:t>” man. </a:t>
            </a:r>
          </a:p>
          <a:p>
            <a:r>
              <a:rPr lang="en-US" dirty="0"/>
              <a:t>The passage in Habakkuk cited by the author in Heb 10:38 teaches that those who are </a:t>
            </a:r>
            <a:r>
              <a:rPr lang="en-US" b="1" i="1" dirty="0"/>
              <a:t>righteous</a:t>
            </a:r>
            <a:r>
              <a:rPr lang="en-US" dirty="0"/>
              <a:t> live </a:t>
            </a:r>
            <a:r>
              <a:rPr lang="en-US" b="1" i="1" dirty="0"/>
              <a:t>by faith</a:t>
            </a:r>
            <a:r>
              <a:rPr lang="en-US" dirty="0"/>
              <a:t>: “</a:t>
            </a:r>
            <a:r>
              <a:rPr lang="en-US" i="1" dirty="0">
                <a:solidFill>
                  <a:srgbClr val="000099"/>
                </a:solidFill>
                <a:latin typeface="Cambria" panose="02040503050406030204" pitchFamily="18" charset="0"/>
                <a:ea typeface="Cambria" panose="02040503050406030204" pitchFamily="18" charset="0"/>
              </a:rPr>
              <a:t>my </a:t>
            </a:r>
            <a:r>
              <a:rPr lang="en-US" b="1" i="1" dirty="0">
                <a:solidFill>
                  <a:srgbClr val="000099"/>
                </a:solidFill>
                <a:latin typeface="Cambria" panose="02040503050406030204" pitchFamily="18" charset="0"/>
                <a:ea typeface="Cambria" panose="02040503050406030204" pitchFamily="18" charset="0"/>
              </a:rPr>
              <a:t>righteous</a:t>
            </a:r>
            <a:r>
              <a:rPr lang="en-US" i="1" dirty="0">
                <a:solidFill>
                  <a:srgbClr val="000099"/>
                </a:solidFill>
                <a:latin typeface="Cambria" panose="02040503050406030204" pitchFamily="18" charset="0"/>
                <a:ea typeface="Cambria" panose="02040503050406030204" pitchFamily="18" charset="0"/>
              </a:rPr>
              <a:t> one shall live </a:t>
            </a:r>
            <a:r>
              <a:rPr lang="en-US" b="1" i="1" dirty="0">
                <a:solidFill>
                  <a:srgbClr val="000099"/>
                </a:solidFill>
                <a:latin typeface="Cambria" panose="02040503050406030204" pitchFamily="18" charset="0"/>
                <a:ea typeface="Cambria" panose="02040503050406030204" pitchFamily="18" charset="0"/>
              </a:rPr>
              <a:t>by faith.</a:t>
            </a:r>
            <a:r>
              <a:rPr lang="en-US" dirty="0"/>
              <a:t>” </a:t>
            </a:r>
          </a:p>
          <a:p>
            <a:r>
              <a:rPr lang="en-US" dirty="0"/>
              <a:t>Therefore we have every reason to assume that Abel </a:t>
            </a:r>
            <a:r>
              <a:rPr lang="en-US" b="1" i="1" dirty="0"/>
              <a:t>lived</a:t>
            </a:r>
            <a:r>
              <a:rPr lang="en-US" dirty="0"/>
              <a:t> “</a:t>
            </a:r>
            <a:r>
              <a:rPr lang="en-US" i="1" dirty="0">
                <a:solidFill>
                  <a:srgbClr val="000099"/>
                </a:solidFill>
                <a:latin typeface="Cambria" panose="02040503050406030204" pitchFamily="18" charset="0"/>
                <a:ea typeface="Cambria" panose="02040503050406030204" pitchFamily="18" charset="0"/>
              </a:rPr>
              <a:t>by faith</a:t>
            </a:r>
            <a:r>
              <a:rPr lang="en-US" dirty="0"/>
              <a:t>”.</a:t>
            </a:r>
          </a:p>
          <a:p>
            <a:r>
              <a:rPr lang="en-US" dirty="0"/>
              <a:t>Furthermore, the principle found in Heb 11:6 tells us that “</a:t>
            </a:r>
            <a:r>
              <a:rPr lang="en-US" i="1" dirty="0">
                <a:solidFill>
                  <a:srgbClr val="000099"/>
                </a:solidFill>
                <a:latin typeface="Cambria" panose="02040503050406030204" pitchFamily="18" charset="0"/>
                <a:ea typeface="Cambria" panose="02040503050406030204" pitchFamily="18" charset="0"/>
              </a:rPr>
              <a:t>without faith it is impossible to </a:t>
            </a:r>
            <a:r>
              <a:rPr lang="en-US" b="1" i="1" dirty="0">
                <a:solidFill>
                  <a:srgbClr val="000099"/>
                </a:solidFill>
                <a:latin typeface="Cambria" panose="02040503050406030204" pitchFamily="18" charset="0"/>
                <a:ea typeface="Cambria" panose="02040503050406030204" pitchFamily="18" charset="0"/>
              </a:rPr>
              <a:t>please</a:t>
            </a:r>
            <a:r>
              <a:rPr lang="en-US" i="1" dirty="0">
                <a:solidFill>
                  <a:srgbClr val="000099"/>
                </a:solidFill>
                <a:latin typeface="Cambria" panose="02040503050406030204" pitchFamily="18" charset="0"/>
                <a:ea typeface="Cambria" panose="02040503050406030204" pitchFamily="18" charset="0"/>
              </a:rPr>
              <a:t> [God]</a:t>
            </a:r>
            <a:r>
              <a:rPr lang="en-US" dirty="0"/>
              <a:t>” </a:t>
            </a:r>
          </a:p>
          <a:p>
            <a:r>
              <a:rPr lang="en-US" dirty="0"/>
              <a:t>Since God was </a:t>
            </a:r>
            <a:r>
              <a:rPr lang="en-US" b="1" i="1" dirty="0"/>
              <a:t>pleased</a:t>
            </a:r>
            <a:r>
              <a:rPr lang="en-US" dirty="0"/>
              <a:t> with Abel’s offering the we have every reason to assume that Abel’s “</a:t>
            </a:r>
            <a:r>
              <a:rPr lang="en-US" i="1" dirty="0">
                <a:solidFill>
                  <a:srgbClr val="000099"/>
                </a:solidFill>
                <a:latin typeface="Cambria" panose="02040503050406030204" pitchFamily="18" charset="0"/>
                <a:ea typeface="Cambria" panose="02040503050406030204" pitchFamily="18" charset="0"/>
              </a:rPr>
              <a:t>acceptable sacrifice</a:t>
            </a:r>
            <a:r>
              <a:rPr lang="en-US" dirty="0"/>
              <a:t>” was offered to God “</a:t>
            </a:r>
            <a:r>
              <a:rPr lang="en-US" i="1" dirty="0">
                <a:solidFill>
                  <a:srgbClr val="000099"/>
                </a:solidFill>
                <a:latin typeface="Cambria" panose="02040503050406030204" pitchFamily="18" charset="0"/>
                <a:ea typeface="Cambria" panose="02040503050406030204" pitchFamily="18" charset="0"/>
              </a:rPr>
              <a:t>by faith</a:t>
            </a:r>
            <a:r>
              <a:rPr lang="en-US" dirty="0"/>
              <a:t>”.</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F. F. Bruce.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Epistle to the Hebrews</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8454491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0"/>
            <a:ext cx="9195018" cy="1773857"/>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4</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By faith Abel offered to God a more acceptable sacrifice than Cain, through which he was commended as righteous, God commending him by accepting his gifts.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And through his faith, though he died, he still speaks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911214"/>
            <a:ext cx="8704460" cy="4577453"/>
          </a:xfrm>
        </p:spPr>
        <p:txBody>
          <a:bodyPr>
            <a:normAutofit fontScale="85000" lnSpcReduction="10000"/>
          </a:bodyPr>
          <a:lstStyle/>
          <a:p>
            <a:r>
              <a:rPr lang="en-US" dirty="0"/>
              <a:t>And, the author tells us, Abel “</a:t>
            </a:r>
            <a:r>
              <a:rPr lang="en-US" i="1" dirty="0">
                <a:solidFill>
                  <a:srgbClr val="000099"/>
                </a:solidFill>
                <a:latin typeface="Cambria" panose="02040503050406030204" pitchFamily="18" charset="0"/>
                <a:ea typeface="Cambria" panose="02040503050406030204" pitchFamily="18" charset="0"/>
              </a:rPr>
              <a:t>by faith </a:t>
            </a:r>
            <a:r>
              <a:rPr lang="en-US" dirty="0"/>
              <a:t>” </a:t>
            </a:r>
            <a:r>
              <a:rPr lang="en-US" b="1" i="1" dirty="0"/>
              <a:t>continues</a:t>
            </a:r>
            <a:r>
              <a:rPr lang="en-US" dirty="0"/>
              <a:t> to speak, even in </a:t>
            </a:r>
            <a:r>
              <a:rPr lang="en-US" b="1" i="1" dirty="0"/>
              <a:t>death</a:t>
            </a:r>
            <a:r>
              <a:rPr lang="en-US" dirty="0"/>
              <a:t>. </a:t>
            </a:r>
          </a:p>
          <a:p>
            <a:r>
              <a:rPr lang="en-US" dirty="0"/>
              <a:t>When God accused Cain of Abel's murder, he said: “</a:t>
            </a:r>
            <a:r>
              <a:rPr lang="en-US" i="1" dirty="0">
                <a:solidFill>
                  <a:srgbClr val="000099"/>
                </a:solidFill>
                <a:latin typeface="Cambria" panose="02040503050406030204" pitchFamily="18" charset="0"/>
                <a:ea typeface="Cambria" panose="02040503050406030204" pitchFamily="18" charset="0"/>
              </a:rPr>
              <a:t>The voice of your brother's blood is crying to me from the ground</a:t>
            </a:r>
            <a:r>
              <a:rPr lang="en-US" dirty="0"/>
              <a:t>” (Gen 4:10).</a:t>
            </a:r>
          </a:p>
          <a:p>
            <a:r>
              <a:rPr lang="en-US" dirty="0"/>
              <a:t>Our author's point appears to be that Abel is still appealing to God for vindication, until he obtains it in full in the final judgement. </a:t>
            </a:r>
          </a:p>
          <a:p>
            <a:r>
              <a:rPr lang="en-US" dirty="0"/>
              <a:t>There is a similar idea found in Rev 6:9-11, where the souls of the martyrs cry aloud for vindication, and are told that they must wait “</a:t>
            </a:r>
            <a:r>
              <a:rPr lang="en-US" i="1" dirty="0">
                <a:solidFill>
                  <a:srgbClr val="000099"/>
                </a:solidFill>
                <a:latin typeface="Cambria" panose="02040503050406030204" pitchFamily="18" charset="0"/>
                <a:ea typeface="Cambria" panose="02040503050406030204" pitchFamily="18" charset="0"/>
              </a:rPr>
              <a:t>until the number of their fellow servants and their brothers should be complete</a:t>
            </a:r>
            <a:r>
              <a:rPr lang="en-US" dirty="0"/>
              <a:t>”. </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F. F. Bruce.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Epistle to the Hebrews</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2006863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a:xfrm>
            <a:off x="0" y="-1"/>
            <a:ext cx="9144000" cy="1518767"/>
          </a:xfrm>
        </p:spPr>
        <p:txBody>
          <a:bodyPr/>
          <a:lstStyle/>
          <a:p>
            <a:r>
              <a:rPr lang="en-US" sz="6000" dirty="0"/>
              <a:t>Outline of Hebrews</a:t>
            </a:r>
            <a:br>
              <a:rPr lang="en-US" sz="6000" dirty="0"/>
            </a:br>
            <a:r>
              <a:rPr lang="en-US" sz="4400" dirty="0"/>
              <a:t>“Jesus is Better”</a:t>
            </a:r>
            <a:endParaRPr lang="en-US" sz="6000" dirty="0"/>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a:xfrm>
            <a:off x="154092" y="1593332"/>
            <a:ext cx="8835816" cy="5264668"/>
          </a:xfrm>
        </p:spPr>
        <p:txBody>
          <a:bodyPr>
            <a:normAutofit/>
          </a:bodyPr>
          <a:lstStyle/>
          <a:p>
            <a:pPr marL="571500" indent="-571500">
              <a:buFont typeface="+mj-lt"/>
              <a:buAutoNum type="romanUcPeriod"/>
            </a:pPr>
            <a:r>
              <a:rPr lang="en-US" sz="3500" b="1" dirty="0">
                <a:solidFill>
                  <a:schemeClr val="tx1">
                    <a:lumMod val="50000"/>
                    <a:lumOff val="50000"/>
                  </a:schemeClr>
                </a:solidFill>
              </a:rPr>
              <a:t>Jesus Is Better Than the OT Prophets (1:1-4)</a:t>
            </a:r>
          </a:p>
          <a:p>
            <a:pPr marL="571500" indent="-571500">
              <a:buFont typeface="+mj-lt"/>
              <a:buAutoNum type="romanUcPeriod"/>
            </a:pPr>
            <a:r>
              <a:rPr lang="en-US" sz="3500" b="1" dirty="0">
                <a:solidFill>
                  <a:schemeClr val="tx1">
                    <a:lumMod val="50000"/>
                    <a:lumOff val="50000"/>
                  </a:schemeClr>
                </a:solidFill>
              </a:rPr>
              <a:t>Jesus Is Better Than the Angels (1:5-2:18)</a:t>
            </a:r>
          </a:p>
          <a:p>
            <a:pPr marL="571500" indent="-571500">
              <a:buFont typeface="+mj-lt"/>
              <a:buAutoNum type="romanUcPeriod" startAt="3"/>
            </a:pPr>
            <a:r>
              <a:rPr lang="en-US" sz="3500" b="1" dirty="0">
                <a:solidFill>
                  <a:schemeClr val="tx1">
                    <a:lumMod val="50000"/>
                    <a:lumOff val="50000"/>
                  </a:schemeClr>
                </a:solidFill>
              </a:rPr>
              <a:t>Jesus Is Better Than Moses (3:1-4:13)</a:t>
            </a:r>
          </a:p>
          <a:p>
            <a:pPr marL="571500" indent="-571500">
              <a:buFont typeface="+mj-lt"/>
              <a:buAutoNum type="romanUcPeriod" startAt="4"/>
            </a:pPr>
            <a:r>
              <a:rPr lang="en-US" sz="3500" b="1" dirty="0">
                <a:solidFill>
                  <a:schemeClr val="tx1">
                    <a:lumMod val="50000"/>
                    <a:lumOff val="50000"/>
                  </a:schemeClr>
                </a:solidFill>
              </a:rPr>
              <a:t>Jesus’ Priesthood Is Better Than the Levitical Priesthood (4:14-10:18)</a:t>
            </a:r>
          </a:p>
          <a:p>
            <a:pPr marL="571500" indent="-571500">
              <a:buFont typeface="+mj-lt"/>
              <a:buAutoNum type="romanUcPeriod" startAt="4"/>
            </a:pPr>
            <a:r>
              <a:rPr lang="en-US" sz="3600" b="1" dirty="0"/>
              <a:t>Concluding Exhortations and Warnings (10:19-12:29)</a:t>
            </a:r>
          </a:p>
          <a:p>
            <a:pPr marL="571500" indent="-571500">
              <a:buFont typeface="+mj-lt"/>
              <a:buAutoNum type="romanUcPeriod" startAt="4"/>
            </a:pPr>
            <a:r>
              <a:rPr lang="en-US" sz="3600" b="1" dirty="0">
                <a:solidFill>
                  <a:schemeClr val="tx1">
                    <a:lumMod val="50000"/>
                    <a:lumOff val="50000"/>
                  </a:schemeClr>
                </a:solidFill>
              </a:rPr>
              <a:t>Epilogue: Final Exhortations (13:1-25)</a:t>
            </a:r>
          </a:p>
          <a:p>
            <a:pPr marL="571500" indent="-571500">
              <a:buFont typeface="+mj-lt"/>
              <a:buAutoNum type="romanUcPeriod" startAt="4"/>
            </a:pPr>
            <a:endParaRPr lang="en-US" sz="3500" b="1" dirty="0"/>
          </a:p>
        </p:txBody>
      </p:sp>
    </p:spTree>
    <p:extLst>
      <p:ext uri="{BB962C8B-B14F-4D97-AF65-F5344CB8AC3E}">
        <p14:creationId xmlns:p14="http://schemas.microsoft.com/office/powerpoint/2010/main" val="141508168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0"/>
            <a:ext cx="9195018" cy="1773857"/>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4</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By faith Abel offered to God a more acceptable sacrifice than Cain, through which he was commended as righteous, God commending him by accepting his gifts.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And through his faith, though he died, he still speaks.</a:t>
            </a:r>
            <a:endParaRPr kumimoji="0" lang="en-US" sz="280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911214"/>
            <a:ext cx="8704460" cy="4577453"/>
          </a:xfrm>
        </p:spPr>
        <p:txBody>
          <a:bodyPr>
            <a:normAutofit fontScale="85000" lnSpcReduction="20000"/>
          </a:bodyPr>
          <a:lstStyle/>
          <a:p>
            <a:r>
              <a:rPr lang="en-US" dirty="0"/>
              <a:t>As the first of many who “</a:t>
            </a:r>
            <a:r>
              <a:rPr lang="en-US" i="1" dirty="0">
                <a:solidFill>
                  <a:srgbClr val="000099"/>
                </a:solidFill>
                <a:latin typeface="Cambria" panose="02040503050406030204" pitchFamily="18" charset="0"/>
                <a:ea typeface="Cambria" panose="02040503050406030204" pitchFamily="18" charset="0"/>
              </a:rPr>
              <a:t>died in faith, not having received the things promised</a:t>
            </a:r>
            <a:r>
              <a:rPr lang="en-US" dirty="0"/>
              <a:t>” (Heb 11:13), Abel heads the chorus of witnesses who speak from Scripture’s pages, testifying, even as their blood is shed (Heb 11:35-37), that the God who </a:t>
            </a:r>
            <a:r>
              <a:rPr lang="en-US" b="1" i="1" dirty="0"/>
              <a:t>promises</a:t>
            </a:r>
            <a:r>
              <a:rPr lang="en-US" dirty="0"/>
              <a:t> is </a:t>
            </a:r>
            <a:r>
              <a:rPr lang="en-US" b="1" i="1" dirty="0"/>
              <a:t>faithful</a:t>
            </a:r>
            <a:r>
              <a:rPr lang="en-US" dirty="0"/>
              <a:t> (Heb 11:11). </a:t>
            </a:r>
          </a:p>
          <a:p>
            <a:r>
              <a:rPr lang="en-US" dirty="0"/>
              <a:t>Abel is among the “</a:t>
            </a:r>
            <a:r>
              <a:rPr lang="en-US" i="1" dirty="0">
                <a:solidFill>
                  <a:srgbClr val="000099"/>
                </a:solidFill>
                <a:latin typeface="Cambria" panose="02040503050406030204" pitchFamily="18" charset="0"/>
                <a:ea typeface="Cambria" panose="02040503050406030204" pitchFamily="18" charset="0"/>
              </a:rPr>
              <a:t>spirits of the righteous made perfect</a:t>
            </a:r>
            <a:r>
              <a:rPr lang="en-US" dirty="0"/>
              <a:t>,” assembled to worship in the heavenly Jerusalem (Heb 12:23). </a:t>
            </a:r>
          </a:p>
          <a:p>
            <a:r>
              <a:rPr lang="en-US" dirty="0"/>
              <a:t>These faithful sufferers of old set the pace for those who hear this sermon-letter now, whose struggle against sin has not yet reached the point of bloodshed (Heb 12:4). </a:t>
            </a:r>
          </a:p>
          <a:p>
            <a:r>
              <a:rPr lang="en-US" dirty="0"/>
              <a:t>These ancient saints were privileged to serve as “previews” of faith’s founder and perfecter, Jesus, who endured execution on the cross for his people (Heb 12:2).</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Dennis E. Johnson; </a:t>
            </a:r>
            <a:r>
              <a:rPr lang="en-US" i="1" dirty="0"/>
              <a:t>ESV Expository Commentary </a:t>
            </a:r>
            <a:r>
              <a:rPr lang="en-US" dirty="0"/>
              <a:t>(Volume 12) (pp. 268-269)</a:t>
            </a:r>
          </a:p>
        </p:txBody>
      </p:sp>
    </p:spTree>
    <p:extLst>
      <p:ext uri="{BB962C8B-B14F-4D97-AF65-F5344CB8AC3E}">
        <p14:creationId xmlns:p14="http://schemas.microsoft.com/office/powerpoint/2010/main" val="194083047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0"/>
            <a:ext cx="9195018" cy="1773857"/>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5</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By faith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Enoch</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was taken up</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so that he should not see death, and he was not found, because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God had taken him</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Now before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he was taken</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he was commended as having pleased God.</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911214"/>
            <a:ext cx="8704460" cy="4577453"/>
          </a:xfrm>
        </p:spPr>
        <p:txBody>
          <a:bodyPr>
            <a:normAutofit fontScale="92500" lnSpcReduction="10000"/>
          </a:bodyPr>
          <a:lstStyle/>
          <a:p>
            <a:r>
              <a:rPr lang="en-US" dirty="0"/>
              <a:t>If, in Abel, faith speaks through a </a:t>
            </a:r>
            <a:r>
              <a:rPr lang="en-US" b="1" i="1" dirty="0"/>
              <a:t>dead man</a:t>
            </a:r>
            <a:r>
              <a:rPr lang="en-US" dirty="0"/>
              <a:t>, in Enoch, it speaks through one who </a:t>
            </a:r>
            <a:r>
              <a:rPr lang="en-US" b="1" i="1" dirty="0"/>
              <a:t>never died</a:t>
            </a:r>
            <a:r>
              <a:rPr lang="en-US" dirty="0"/>
              <a:t>. </a:t>
            </a:r>
          </a:p>
          <a:p>
            <a:r>
              <a:rPr lang="en-US" dirty="0"/>
              <a:t>The ESV’s threefold use of the word “</a:t>
            </a:r>
            <a:r>
              <a:rPr lang="en-US" i="1" dirty="0">
                <a:solidFill>
                  <a:srgbClr val="000099"/>
                </a:solidFill>
                <a:latin typeface="Cambria" panose="02040503050406030204" pitchFamily="18" charset="0"/>
                <a:ea typeface="Cambria" panose="02040503050406030204" pitchFamily="18" charset="0"/>
              </a:rPr>
              <a:t>taken</a:t>
            </a:r>
            <a:r>
              <a:rPr lang="en-US" dirty="0"/>
              <a:t>” in this verse, literally means “translated,” that is, conveyed from one realm to another. </a:t>
            </a:r>
          </a:p>
          <a:p>
            <a:r>
              <a:rPr lang="en-US" dirty="0"/>
              <a:t>Genesis has very little to say about Enoch, but there is a good deal written about him in extra-biblical Jewish literature. </a:t>
            </a:r>
          </a:p>
          <a:p>
            <a:r>
              <a:rPr lang="en-US" dirty="0"/>
              <a:t>Twice in the Hebrew text it says that Enoch “</a:t>
            </a:r>
            <a:r>
              <a:rPr lang="en-US" sz="3300" i="1" dirty="0">
                <a:solidFill>
                  <a:srgbClr val="000099"/>
                </a:solidFill>
                <a:latin typeface="Cambria" panose="02040503050406030204" pitchFamily="18" charset="0"/>
                <a:ea typeface="Cambria" panose="02040503050406030204" pitchFamily="18" charset="0"/>
              </a:rPr>
              <a:t>walked with God</a:t>
            </a:r>
            <a:r>
              <a:rPr lang="en-US" dirty="0"/>
              <a:t>” (Gen. 5:22 and 24), which in the </a:t>
            </a:r>
            <a:r>
              <a:rPr lang="en-US" b="1" i="1" dirty="0"/>
              <a:t>Septuagint</a:t>
            </a:r>
            <a:r>
              <a:rPr lang="en-US" dirty="0"/>
              <a:t> is translated as “</a:t>
            </a:r>
            <a:r>
              <a:rPr lang="en-US" sz="3300" i="1" dirty="0">
                <a:solidFill>
                  <a:srgbClr val="000099"/>
                </a:solidFill>
                <a:latin typeface="Cambria" panose="02040503050406030204" pitchFamily="18" charset="0"/>
                <a:ea typeface="Cambria" panose="02040503050406030204" pitchFamily="18" charset="0"/>
              </a:rPr>
              <a:t>he pleased God</a:t>
            </a:r>
            <a:r>
              <a:rPr lang="en-US" dirty="0"/>
              <a:t>.” </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Hagner, Donald A</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Understanding the Bible Commentary Series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en-US" dirty="0"/>
              <a:t>pp. 184-185</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7109433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0"/>
            <a:ext cx="9195018" cy="1773857"/>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5</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By faith Enoch was taken up so that he should not see death, and 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was not found, because God had taken him</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Now before he was taken he was commended as having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pleased God</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911214"/>
            <a:ext cx="8704460" cy="4577453"/>
          </a:xfrm>
        </p:spPr>
        <p:txBody>
          <a:bodyPr>
            <a:normAutofit fontScale="92500" lnSpcReduction="10000"/>
          </a:bodyPr>
          <a:lstStyle/>
          <a:p>
            <a:r>
              <a:rPr lang="en-US" dirty="0"/>
              <a:t>The author picks up this idea that Enoch “</a:t>
            </a:r>
            <a:r>
              <a:rPr lang="en-US" i="1" dirty="0">
                <a:solidFill>
                  <a:srgbClr val="000099"/>
                </a:solidFill>
                <a:latin typeface="Cambria" panose="02040503050406030204" pitchFamily="18" charset="0"/>
                <a:ea typeface="Cambria" panose="02040503050406030204" pitchFamily="18" charset="0"/>
              </a:rPr>
              <a:t>pleased God</a:t>
            </a:r>
            <a:r>
              <a:rPr lang="en-US" dirty="0"/>
              <a:t>” (undoubtably from the Septuagint) and uses it both here and in the following verse. </a:t>
            </a:r>
          </a:p>
          <a:p>
            <a:r>
              <a:rPr lang="en-US" dirty="0"/>
              <a:t>The words “</a:t>
            </a:r>
            <a:r>
              <a:rPr lang="en-US" i="1" dirty="0">
                <a:solidFill>
                  <a:srgbClr val="000099"/>
                </a:solidFill>
                <a:latin typeface="Cambria" panose="02040503050406030204" pitchFamily="18" charset="0"/>
                <a:ea typeface="Cambria" panose="02040503050406030204" pitchFamily="18" charset="0"/>
              </a:rPr>
              <a:t>he was not found, because God had taken him</a:t>
            </a:r>
            <a:r>
              <a:rPr lang="en-US" dirty="0"/>
              <a:t>”, are a quotation from the Septuagint translation of Genesis 5:24. </a:t>
            </a:r>
          </a:p>
          <a:p>
            <a:r>
              <a:rPr lang="en-US" dirty="0"/>
              <a:t>This reference to the “taking” or translation of Enoch directly from this world into the next, made him, like Elijah, a very special figure in Jewish eschatology, wherein he was expected to appear again as one of God’s special envoys.</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Hagner, Donald A</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Understanding the Bible Commentary Series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en-US" dirty="0"/>
              <a:t>pp. 184-185</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4539954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0"/>
            <a:ext cx="9195018" cy="1773857"/>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5</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By faith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Enoch was taken up so that he should not see death, and he was not found, because God had taken him. Now before he was taken he was commended as having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pleased God</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911214"/>
            <a:ext cx="8704460" cy="4577453"/>
          </a:xfrm>
        </p:spPr>
        <p:txBody>
          <a:bodyPr>
            <a:normAutofit fontScale="92500" lnSpcReduction="20000"/>
          </a:bodyPr>
          <a:lstStyle/>
          <a:p>
            <a:r>
              <a:rPr lang="en-US" dirty="0"/>
              <a:t>The important thing for our author is </a:t>
            </a:r>
            <a:r>
              <a:rPr lang="en-US" b="1" i="1" dirty="0"/>
              <a:t>not</a:t>
            </a:r>
            <a:r>
              <a:rPr lang="en-US" dirty="0"/>
              <a:t> the miraculous translation of Enoch (though he mentions it three times) but rather the statement about Enoch having “</a:t>
            </a:r>
            <a:r>
              <a:rPr lang="en-US" b="1" i="1" dirty="0">
                <a:solidFill>
                  <a:srgbClr val="000099"/>
                </a:solidFill>
                <a:latin typeface="Cambria" panose="02040503050406030204" pitchFamily="18" charset="0"/>
                <a:ea typeface="Cambria" panose="02040503050406030204" pitchFamily="18" charset="0"/>
              </a:rPr>
              <a:t>pleased</a:t>
            </a:r>
            <a:r>
              <a:rPr lang="en-US" i="1" dirty="0">
                <a:solidFill>
                  <a:srgbClr val="000099"/>
                </a:solidFill>
                <a:latin typeface="Cambria" panose="02040503050406030204" pitchFamily="18" charset="0"/>
                <a:ea typeface="Cambria" panose="02040503050406030204" pitchFamily="18" charset="0"/>
              </a:rPr>
              <a:t> God</a:t>
            </a:r>
            <a:r>
              <a:rPr lang="en-US" dirty="0"/>
              <a:t>” (</a:t>
            </a:r>
            <a:r>
              <a:rPr lang="en-US" b="1" i="1" dirty="0"/>
              <a:t>contrast</a:t>
            </a:r>
            <a:r>
              <a:rPr lang="en-US" dirty="0"/>
              <a:t> this with Heb 10:38: “</a:t>
            </a:r>
            <a:r>
              <a:rPr lang="en-US" i="1" dirty="0">
                <a:solidFill>
                  <a:srgbClr val="000099"/>
                </a:solidFill>
                <a:latin typeface="Cambria" panose="02040503050406030204" pitchFamily="18" charset="0"/>
                <a:ea typeface="Cambria" panose="02040503050406030204" pitchFamily="18" charset="0"/>
              </a:rPr>
              <a:t>my soul has </a:t>
            </a:r>
            <a:r>
              <a:rPr lang="en-US" b="1" i="1" dirty="0">
                <a:solidFill>
                  <a:srgbClr val="000099"/>
                </a:solidFill>
                <a:latin typeface="Cambria" panose="02040503050406030204" pitchFamily="18" charset="0"/>
                <a:ea typeface="Cambria" panose="02040503050406030204" pitchFamily="18" charset="0"/>
              </a:rPr>
              <a:t>no</a:t>
            </a:r>
            <a:r>
              <a:rPr lang="en-US" i="1" dirty="0">
                <a:solidFill>
                  <a:srgbClr val="000099"/>
                </a:solidFill>
                <a:latin typeface="Cambria" panose="02040503050406030204" pitchFamily="18" charset="0"/>
                <a:ea typeface="Cambria" panose="02040503050406030204" pitchFamily="18" charset="0"/>
              </a:rPr>
              <a:t> </a:t>
            </a:r>
            <a:r>
              <a:rPr lang="en-US" b="1" i="1" dirty="0">
                <a:solidFill>
                  <a:srgbClr val="000099"/>
                </a:solidFill>
                <a:latin typeface="Cambria" panose="02040503050406030204" pitchFamily="18" charset="0"/>
                <a:ea typeface="Cambria" panose="02040503050406030204" pitchFamily="18" charset="0"/>
              </a:rPr>
              <a:t>pleasure</a:t>
            </a:r>
            <a:r>
              <a:rPr lang="en-US" i="1" dirty="0">
                <a:solidFill>
                  <a:srgbClr val="000099"/>
                </a:solidFill>
                <a:latin typeface="Cambria" panose="02040503050406030204" pitchFamily="18" charset="0"/>
                <a:ea typeface="Cambria" panose="02040503050406030204" pitchFamily="18" charset="0"/>
              </a:rPr>
              <a:t> in [the one who shrinks back]</a:t>
            </a:r>
            <a:r>
              <a:rPr lang="en-US" dirty="0"/>
              <a:t>”). </a:t>
            </a:r>
          </a:p>
          <a:p>
            <a:r>
              <a:rPr lang="en-US" dirty="0"/>
              <a:t>And so, without providing any further detailed information, our author emphasizes the fact that Enoch “</a:t>
            </a:r>
            <a:r>
              <a:rPr lang="en-US" b="1" i="1" dirty="0">
                <a:solidFill>
                  <a:srgbClr val="000099"/>
                </a:solidFill>
                <a:latin typeface="Cambria" panose="02040503050406030204" pitchFamily="18" charset="0"/>
                <a:ea typeface="Cambria" panose="02040503050406030204" pitchFamily="18" charset="0"/>
              </a:rPr>
              <a:t>pleased</a:t>
            </a:r>
            <a:r>
              <a:rPr lang="en-US" i="1" dirty="0">
                <a:solidFill>
                  <a:srgbClr val="000099"/>
                </a:solidFill>
                <a:latin typeface="Cambria" panose="02040503050406030204" pitchFamily="18" charset="0"/>
                <a:ea typeface="Cambria" panose="02040503050406030204" pitchFamily="18" charset="0"/>
              </a:rPr>
              <a:t> God</a:t>
            </a:r>
            <a:r>
              <a:rPr lang="en-US" dirty="0"/>
              <a:t>” and therefore had a genuine “</a:t>
            </a:r>
            <a:r>
              <a:rPr lang="en-US" b="1" i="1" dirty="0">
                <a:solidFill>
                  <a:srgbClr val="000099"/>
                </a:solidFill>
                <a:latin typeface="Cambria" panose="02040503050406030204" pitchFamily="18" charset="0"/>
                <a:ea typeface="Cambria" panose="02040503050406030204" pitchFamily="18" charset="0"/>
              </a:rPr>
              <a:t>faith</a:t>
            </a:r>
            <a:r>
              <a:rPr lang="en-US" dirty="0"/>
              <a:t>” in God. </a:t>
            </a:r>
          </a:p>
          <a:p>
            <a:r>
              <a:rPr lang="en-US" dirty="0"/>
              <a:t>And so, if we can say nothing else about Enoch, we can say this much: that his life was controlled by “</a:t>
            </a:r>
            <a:r>
              <a:rPr lang="en-US" i="1" dirty="0">
                <a:solidFill>
                  <a:srgbClr val="000099"/>
                </a:solidFill>
                <a:latin typeface="Cambria" panose="02040503050406030204" pitchFamily="18" charset="0"/>
                <a:ea typeface="Cambria" panose="02040503050406030204" pitchFamily="18" charset="0"/>
              </a:rPr>
              <a:t>faith</a:t>
            </a:r>
            <a:r>
              <a:rPr lang="en-US" dirty="0"/>
              <a:t>” in the unseen reality of God. </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Hagner, Donald A</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Understanding the Bible Commentary Series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en-US" dirty="0"/>
              <a:t>pp. 184-185</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4386843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0"/>
            <a:ext cx="9195018" cy="1350015"/>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6</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without faith it is impossible to please him, for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whoever would draw near to God must believe that he exists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and that he rewards those who seek him.</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510918"/>
            <a:ext cx="8704460" cy="4977749"/>
          </a:xfrm>
        </p:spPr>
        <p:txBody>
          <a:bodyPr>
            <a:normAutofit lnSpcReduction="10000"/>
          </a:bodyPr>
          <a:lstStyle/>
          <a:p>
            <a:r>
              <a:rPr lang="en-US" dirty="0"/>
              <a:t>Apart from faith neither Enoch nor anyone else could ever have been pleasing to God. </a:t>
            </a:r>
          </a:p>
          <a:p>
            <a:r>
              <a:rPr lang="en-US" dirty="0"/>
              <a:t>The faith which our author has in mind embraces belief in the </a:t>
            </a:r>
            <a:r>
              <a:rPr lang="en-US" b="1" i="1" dirty="0"/>
              <a:t>invisible</a:t>
            </a:r>
            <a:r>
              <a:rPr lang="en-US" dirty="0"/>
              <a:t> spiritual realm, and belief in the </a:t>
            </a:r>
            <a:r>
              <a:rPr lang="en-US" b="1" i="1" dirty="0"/>
              <a:t>promises</a:t>
            </a:r>
            <a:r>
              <a:rPr lang="en-US" dirty="0"/>
              <a:t> of God which have not yet been fulfilled. </a:t>
            </a:r>
          </a:p>
          <a:p>
            <a:r>
              <a:rPr lang="en-US" dirty="0"/>
              <a:t>Belief in the invisible spiritual realm involves, first and foremost, belief in him who is "</a:t>
            </a:r>
            <a:r>
              <a:rPr lang="en-US" i="1" dirty="0">
                <a:solidFill>
                  <a:srgbClr val="000099"/>
                </a:solidFill>
                <a:latin typeface="Cambria" panose="02040503050406030204" pitchFamily="18" charset="0"/>
                <a:ea typeface="Cambria" panose="02040503050406030204" pitchFamily="18" charset="0"/>
              </a:rPr>
              <a:t>King of ages, immortal, invisible, the only God</a:t>
            </a:r>
            <a:r>
              <a:rPr lang="en-US" dirty="0"/>
              <a:t>" (1 Tim 1:17) –  and belief in God </a:t>
            </a:r>
            <a:r>
              <a:rPr lang="en-US" b="1" i="1" dirty="0"/>
              <a:t>necessarily</a:t>
            </a:r>
            <a:r>
              <a:rPr lang="en-US" dirty="0"/>
              <a:t>  carries with it a belief in his </a:t>
            </a:r>
            <a:r>
              <a:rPr lang="en-US" b="1" i="1" dirty="0"/>
              <a:t>word</a:t>
            </a:r>
            <a:r>
              <a:rPr lang="en-US" dirty="0"/>
              <a:t>. </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F. F. Bruce.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Epistle to the Hebrews</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9200563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0"/>
            <a:ext cx="9195018" cy="1350015"/>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6</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without faith it is impossible to please him, for whoever would draw near to God must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believe that he exists and that he rewards those who seek him</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510918"/>
            <a:ext cx="8704460" cy="4977749"/>
          </a:xfrm>
        </p:spPr>
        <p:txBody>
          <a:bodyPr>
            <a:normAutofit fontScale="92500" lnSpcReduction="10000"/>
          </a:bodyPr>
          <a:lstStyle/>
          <a:p>
            <a:r>
              <a:rPr lang="en-US" dirty="0"/>
              <a:t>It is not belief in the existence of </a:t>
            </a:r>
            <a:r>
              <a:rPr lang="en-US" b="1" i="1" dirty="0"/>
              <a:t>a</a:t>
            </a:r>
            <a:r>
              <a:rPr lang="en-US" dirty="0"/>
              <a:t> God that is meant, but belief in the existence of </a:t>
            </a:r>
            <a:r>
              <a:rPr lang="en-US" b="1" i="1" dirty="0"/>
              <a:t>the</a:t>
            </a:r>
            <a:r>
              <a:rPr lang="en-US" dirty="0"/>
              <a:t> God who once declared his will to the fathers through the prophets and in these “</a:t>
            </a:r>
            <a:r>
              <a:rPr lang="en-US" b="1" i="1" dirty="0">
                <a:solidFill>
                  <a:srgbClr val="000099"/>
                </a:solidFill>
                <a:latin typeface="Cambria" panose="02040503050406030204" pitchFamily="18" charset="0"/>
                <a:ea typeface="Cambria" panose="02040503050406030204" pitchFamily="18" charset="0"/>
              </a:rPr>
              <a:t>last</a:t>
            </a:r>
            <a:r>
              <a:rPr lang="en-US" i="1" dirty="0">
                <a:solidFill>
                  <a:srgbClr val="000099"/>
                </a:solidFill>
                <a:latin typeface="Cambria" panose="02040503050406030204" pitchFamily="18" charset="0"/>
                <a:ea typeface="Cambria" panose="02040503050406030204" pitchFamily="18" charset="0"/>
              </a:rPr>
              <a:t> days</a:t>
            </a:r>
            <a:r>
              <a:rPr lang="en-US" dirty="0"/>
              <a:t>” has spoken in his </a:t>
            </a:r>
            <a:r>
              <a:rPr lang="en-US" b="1" i="1" dirty="0"/>
              <a:t>Son</a:t>
            </a:r>
            <a:r>
              <a:rPr lang="en-US" dirty="0"/>
              <a:t> (Heb 1:2). </a:t>
            </a:r>
          </a:p>
          <a:p>
            <a:r>
              <a:rPr lang="en-US" dirty="0"/>
              <a:t>Those who approach him can do so in </a:t>
            </a:r>
            <a:r>
              <a:rPr lang="en-US" b="1" i="1" dirty="0"/>
              <a:t>full confidence</a:t>
            </a:r>
            <a:r>
              <a:rPr lang="en-US" dirty="0"/>
              <a:t> that he exists, that his word is true, and that he will never put off or disappoint the person who sincerely seeks him. </a:t>
            </a:r>
          </a:p>
          <a:p>
            <a:r>
              <a:rPr lang="en-US" dirty="0"/>
              <a:t>For all that he has revealed of himself, whether through the prophets or in his Son, assures us that he is altogether </a:t>
            </a:r>
            <a:r>
              <a:rPr lang="en-US" b="1" i="1" dirty="0"/>
              <a:t>worthy</a:t>
            </a:r>
            <a:r>
              <a:rPr lang="en-US" dirty="0"/>
              <a:t> of his people's trust.</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F. F. Bruce.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Epistle to the Hebrews</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2922045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0"/>
            <a:ext cx="9195018" cy="1350015"/>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6</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without faith it is impossible to please him</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whoever would draw near to God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must believe that he exists and</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that 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rewards those who seek him</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510918"/>
            <a:ext cx="8704460" cy="4977749"/>
          </a:xfrm>
        </p:spPr>
        <p:txBody>
          <a:bodyPr>
            <a:normAutofit fontScale="92500" lnSpcReduction="10000"/>
          </a:bodyPr>
          <a:lstStyle/>
          <a:p>
            <a:r>
              <a:rPr lang="en-US" dirty="0"/>
              <a:t>The </a:t>
            </a:r>
            <a:r>
              <a:rPr lang="en-US" b="1" i="1" dirty="0"/>
              <a:t>reward</a:t>
            </a:r>
            <a:r>
              <a:rPr lang="en-US" dirty="0"/>
              <a:t> desired by those who seek him is the joy of finding him; he himself self proves to be their “</a:t>
            </a:r>
            <a:r>
              <a:rPr lang="en-US" i="1" dirty="0">
                <a:solidFill>
                  <a:srgbClr val="000099"/>
                </a:solidFill>
                <a:latin typeface="Cambria" panose="02040503050406030204" pitchFamily="18" charset="0"/>
                <a:ea typeface="Cambria" panose="02040503050406030204" pitchFamily="18" charset="0"/>
              </a:rPr>
              <a:t>exceeding joy</a:t>
            </a:r>
            <a:r>
              <a:rPr lang="en-US" dirty="0"/>
              <a:t>” (Ps 43:4). </a:t>
            </a:r>
          </a:p>
          <a:p>
            <a:r>
              <a:rPr lang="en-US" dirty="0"/>
              <a:t>No doubt our author states this basic principle, as revealed by the record of Enoch, for the benefit and encouragement of his readers. </a:t>
            </a:r>
          </a:p>
          <a:p>
            <a:r>
              <a:rPr lang="en-US" dirty="0"/>
              <a:t>The author has confidence that his readers desire to please God. </a:t>
            </a:r>
          </a:p>
          <a:p>
            <a:r>
              <a:rPr lang="en-US" dirty="0"/>
              <a:t>But he insists, however, that they </a:t>
            </a:r>
            <a:r>
              <a:rPr lang="en-US" b="1" i="1" dirty="0"/>
              <a:t>cannot</a:t>
            </a:r>
            <a:r>
              <a:rPr lang="en-US" dirty="0"/>
              <a:t> please him apart from “</a:t>
            </a:r>
            <a:r>
              <a:rPr lang="en-US" i="1" dirty="0">
                <a:solidFill>
                  <a:srgbClr val="000099"/>
                </a:solidFill>
                <a:latin typeface="Cambria" panose="02040503050406030204" pitchFamily="18" charset="0"/>
                <a:ea typeface="Cambria" panose="02040503050406030204" pitchFamily="18" charset="0"/>
              </a:rPr>
              <a:t>faith</a:t>
            </a:r>
            <a:r>
              <a:rPr lang="en-US" dirty="0"/>
              <a:t>” – the faith which not only believes that he </a:t>
            </a:r>
            <a:r>
              <a:rPr lang="en-US" b="1" i="1" dirty="0"/>
              <a:t>exists</a:t>
            </a:r>
            <a:r>
              <a:rPr lang="en-US" dirty="0"/>
              <a:t> but </a:t>
            </a:r>
            <a:r>
              <a:rPr lang="en-US" b="1" i="1" dirty="0"/>
              <a:t>waits patiently </a:t>
            </a:r>
            <a:r>
              <a:rPr lang="en-US" dirty="0"/>
              <a:t>and confidently for the reward promised to those who seek him.</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F. F. Bruce.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Epistle to the Hebrews</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6127500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0"/>
            <a:ext cx="9195018" cy="1350015"/>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6</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without faith it is impossible to please him, for whoever would draw near to God must believe that he exists and that he rewards those who seek him.</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510918"/>
            <a:ext cx="8704460" cy="4977749"/>
          </a:xfrm>
        </p:spPr>
        <p:txBody>
          <a:bodyPr>
            <a:normAutofit/>
          </a:bodyPr>
          <a:lstStyle/>
          <a:p>
            <a:r>
              <a:rPr lang="en-US" dirty="0"/>
              <a:t>These first two “heroes” of faith stand at the extremes that their successors would experience: violent death (martyrdom), on the one hand, and a rare anticipation of resurrection life, on the other. </a:t>
            </a:r>
          </a:p>
          <a:p>
            <a:r>
              <a:rPr lang="en-US" dirty="0"/>
              <a:t>This OT history of faith will close with a catalogue that transitions from a series of visible </a:t>
            </a:r>
            <a:r>
              <a:rPr lang="en-US" b="1" i="1" dirty="0"/>
              <a:t>victories</a:t>
            </a:r>
            <a:r>
              <a:rPr lang="en-US" dirty="0"/>
              <a:t> in life (Heb 11:33-35a) to a litany of </a:t>
            </a:r>
            <a:r>
              <a:rPr lang="en-US" b="1" i="1" dirty="0"/>
              <a:t>hardships and death</a:t>
            </a:r>
            <a:r>
              <a:rPr lang="en-US" dirty="0"/>
              <a:t>, endured in anticipation of a better resurrection to come (11:35b-38).</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Dennis E. Johnson; </a:t>
            </a:r>
            <a:r>
              <a:rPr lang="en-US" i="1" dirty="0"/>
              <a:t>ESV Expository Commentary </a:t>
            </a:r>
            <a:r>
              <a:rPr lang="en-US" dirty="0"/>
              <a:t>(Volume 12) (p. 270)</a:t>
            </a:r>
          </a:p>
        </p:txBody>
      </p:sp>
    </p:spTree>
    <p:extLst>
      <p:ext uri="{BB962C8B-B14F-4D97-AF65-F5344CB8AC3E}">
        <p14:creationId xmlns:p14="http://schemas.microsoft.com/office/powerpoint/2010/main" val="311733591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0"/>
            <a:ext cx="9195018" cy="1769501"/>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7</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By faith Noah, being warned by God concerning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events as yet unseen</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in reverent fear constructed an ark for the saving of his household. By this he condemned the world and became an heir of the righteousness that comes by faith.</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860196"/>
            <a:ext cx="8704460" cy="4628471"/>
          </a:xfrm>
        </p:spPr>
        <p:txBody>
          <a:bodyPr>
            <a:normAutofit fontScale="85000" lnSpcReduction="20000"/>
          </a:bodyPr>
          <a:lstStyle/>
          <a:p>
            <a:r>
              <a:rPr lang="en-US" dirty="0"/>
              <a:t>The next example of faith illustrates this willingness to believe that when God promises something he will </a:t>
            </a:r>
            <a:r>
              <a:rPr lang="en-US" b="1" i="1" dirty="0"/>
              <a:t>certainly</a:t>
            </a:r>
            <a:r>
              <a:rPr lang="en-US" dirty="0"/>
              <a:t> bring it to pass. </a:t>
            </a:r>
          </a:p>
          <a:p>
            <a:r>
              <a:rPr lang="en-US" dirty="0"/>
              <a:t>Like Abel, Noah was a righteous man; and like Enoch, he walked with God.</a:t>
            </a:r>
          </a:p>
          <a:p>
            <a:r>
              <a:rPr lang="en-US" dirty="0"/>
              <a:t>But what is emphasized </a:t>
            </a:r>
            <a:r>
              <a:rPr lang="en-US" b="1" i="1" dirty="0"/>
              <a:t>here</a:t>
            </a:r>
            <a:r>
              <a:rPr lang="en-US" dirty="0"/>
              <a:t> is that when God announced that he would do something </a:t>
            </a:r>
            <a:r>
              <a:rPr lang="en-US" b="1" i="1" dirty="0"/>
              <a:t>unprecedented</a:t>
            </a:r>
            <a:r>
              <a:rPr lang="en-US" dirty="0"/>
              <a:t> in the lifetime of Noah and his contemporaries. </a:t>
            </a:r>
          </a:p>
          <a:p>
            <a:r>
              <a:rPr lang="en-US" dirty="0"/>
              <a:t>Noah took God at his word, and began making practical preparations for the day when that word would come true. </a:t>
            </a:r>
          </a:p>
          <a:p>
            <a:r>
              <a:rPr lang="en-US" dirty="0"/>
              <a:t>God told Noah that a flood would cover the entire earth. </a:t>
            </a:r>
          </a:p>
          <a:p>
            <a:r>
              <a:rPr lang="en-US" dirty="0"/>
              <a:t>Such a catastrophe had never been known before, but Noah's </a:t>
            </a:r>
            <a:r>
              <a:rPr lang="en-US" b="1" i="1" dirty="0"/>
              <a:t>faith</a:t>
            </a:r>
            <a:r>
              <a:rPr lang="en-US" dirty="0"/>
              <a:t> supplied the proof of “</a:t>
            </a:r>
            <a:r>
              <a:rPr lang="en-US" i="1" dirty="0">
                <a:solidFill>
                  <a:srgbClr val="000099"/>
                </a:solidFill>
                <a:latin typeface="Cambria" panose="02040503050406030204" pitchFamily="18" charset="0"/>
                <a:ea typeface="Cambria" panose="02040503050406030204" pitchFamily="18" charset="0"/>
              </a:rPr>
              <a:t>events as yet unseen</a:t>
            </a:r>
            <a:r>
              <a:rPr lang="en-US" dirty="0"/>
              <a:t>”. </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F. F. Bruce.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Epistle to the Hebrews</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6756576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0"/>
            <a:ext cx="9195018" cy="1769501"/>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7</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By faith Noah, being warned by God concerning events as yet unseen, in reverent fear constructed an ark for the saving of his household.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By this he condemned the world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and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became an heir of the righteousness that comes by faith</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860196"/>
            <a:ext cx="8704460" cy="4628471"/>
          </a:xfrm>
        </p:spPr>
        <p:txBody>
          <a:bodyPr>
            <a:normAutofit fontScale="85000" lnSpcReduction="10000"/>
          </a:bodyPr>
          <a:lstStyle/>
          <a:p>
            <a:r>
              <a:rPr lang="en-US" dirty="0"/>
              <a:t>The building of an ark far inland must have seemed absurd to Noah’s neighbors; but when the flood occurred, his faith was vindicated and their unbelief was condemned: “</a:t>
            </a:r>
            <a:r>
              <a:rPr lang="en-US" i="1" dirty="0">
                <a:solidFill>
                  <a:srgbClr val="000099"/>
                </a:solidFill>
                <a:latin typeface="Cambria" panose="02040503050406030204" pitchFamily="18" charset="0"/>
                <a:ea typeface="Cambria" panose="02040503050406030204" pitchFamily="18" charset="0"/>
              </a:rPr>
              <a:t>by [faith] he condemned the world</a:t>
            </a:r>
            <a:r>
              <a:rPr lang="en-US" dirty="0"/>
              <a:t>”. </a:t>
            </a:r>
          </a:p>
          <a:p>
            <a:r>
              <a:rPr lang="en-US" dirty="0"/>
              <a:t>Noah paid careful attention to God’s instructions and began to prepare the means by which he and his household would be kept safe when the flood came. </a:t>
            </a:r>
          </a:p>
          <a:p>
            <a:r>
              <a:rPr lang="en-US" dirty="0"/>
              <a:t>And so Noah became a living example of the truth the author previously cited: “</a:t>
            </a:r>
            <a:r>
              <a:rPr lang="en-US" i="1" dirty="0">
                <a:solidFill>
                  <a:srgbClr val="000099"/>
                </a:solidFill>
                <a:latin typeface="Cambria" panose="02040503050406030204" pitchFamily="18" charset="0"/>
                <a:ea typeface="Cambria" panose="02040503050406030204" pitchFamily="18" charset="0"/>
              </a:rPr>
              <a:t>my righteous one will live by faith</a:t>
            </a:r>
            <a:r>
              <a:rPr lang="en-US" dirty="0"/>
              <a:t>” (Heb 10:38). </a:t>
            </a:r>
          </a:p>
          <a:p>
            <a:r>
              <a:rPr lang="en-US" dirty="0"/>
              <a:t>And so he says here, “</a:t>
            </a:r>
            <a:r>
              <a:rPr lang="en-US" i="1" dirty="0">
                <a:solidFill>
                  <a:srgbClr val="000099"/>
                </a:solidFill>
                <a:latin typeface="Cambria" panose="02040503050406030204" pitchFamily="18" charset="0"/>
                <a:ea typeface="Cambria" panose="02040503050406030204" pitchFamily="18" charset="0"/>
              </a:rPr>
              <a:t>Noah… became an heir of the righteousness that comes by faith</a:t>
            </a:r>
            <a:r>
              <a:rPr lang="en-US" dirty="0"/>
              <a:t>”. </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F. F. Bruce.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Epistle to the Hebrews</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70644421"/>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p:txBody>
          <a:bodyPr/>
          <a:lstStyle/>
          <a:p>
            <a:r>
              <a:rPr lang="en-US" sz="6000" dirty="0"/>
              <a:t>Outline of Hebrews</a:t>
            </a:r>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p:txBody>
          <a:bodyPr>
            <a:normAutofit/>
          </a:bodyPr>
          <a:lstStyle/>
          <a:p>
            <a:pPr marL="571500" indent="-571500">
              <a:buFont typeface="+mj-lt"/>
              <a:buAutoNum type="romanUcPeriod" startAt="5"/>
            </a:pPr>
            <a:r>
              <a:rPr lang="en-US" b="1" dirty="0"/>
              <a:t>Concluding Exhortations and Warnings (10:19-12:29)</a:t>
            </a:r>
          </a:p>
          <a:p>
            <a:pPr marL="1028700" lvl="1" indent="-571500">
              <a:buFont typeface="+mj-lt"/>
              <a:buAutoNum type="alphaUcPeriod"/>
            </a:pPr>
            <a:r>
              <a:rPr lang="en-US" dirty="0">
                <a:solidFill>
                  <a:schemeClr val="tx1">
                    <a:lumMod val="50000"/>
                    <a:lumOff val="50000"/>
                  </a:schemeClr>
                </a:solidFill>
              </a:rPr>
              <a:t>Exhortation to Draw Near, Hold Fast, and Encourage One Another (10:19-25)</a:t>
            </a:r>
          </a:p>
          <a:p>
            <a:pPr marL="1028700" lvl="1" indent="-571500">
              <a:buFont typeface="+mj-lt"/>
              <a:buAutoNum type="alphaUcPeriod"/>
            </a:pPr>
            <a:r>
              <a:rPr lang="en-US" dirty="0">
                <a:solidFill>
                  <a:schemeClr val="tx1">
                    <a:lumMod val="50000"/>
                    <a:lumOff val="50000"/>
                  </a:schemeClr>
                </a:solidFill>
              </a:rPr>
              <a:t>Warning: No Hope of Forgiveness for Those Who Turn from Christ (10:26-31)</a:t>
            </a:r>
          </a:p>
          <a:p>
            <a:pPr marL="1028700" lvl="1" indent="-571500">
              <a:buFont typeface="+mj-lt"/>
              <a:buAutoNum type="alphaUcPeriod"/>
            </a:pPr>
            <a:r>
              <a:rPr lang="en-US" dirty="0"/>
              <a:t>Call to Persevere in Faith (10:32-12:3)</a:t>
            </a:r>
          </a:p>
          <a:p>
            <a:pPr marL="1485900" lvl="2" indent="-571500">
              <a:buFont typeface="+mj-lt"/>
              <a:buAutoNum type="arabicPeriod"/>
            </a:pPr>
            <a:r>
              <a:rPr lang="en-US" dirty="0">
                <a:solidFill>
                  <a:schemeClr val="tx1">
                    <a:lumMod val="50000"/>
                    <a:lumOff val="50000"/>
                  </a:schemeClr>
                </a:solidFill>
              </a:rPr>
              <a:t>Don’t Abandon Confidence but Persevere in Faith (10:32–39)</a:t>
            </a:r>
          </a:p>
          <a:p>
            <a:pPr marL="1485900" lvl="2" indent="-571500">
              <a:buFont typeface="+mj-lt"/>
              <a:buAutoNum type="arabicPeriod"/>
            </a:pPr>
            <a:r>
              <a:rPr lang="en-US" dirty="0"/>
              <a:t>The “Hall of Faith” – Description and Examples of Persevering Faith (11:1-12:3)</a:t>
            </a:r>
          </a:p>
          <a:p>
            <a:pPr marL="1028700" lvl="1" indent="-571500">
              <a:buFont typeface="+mj-lt"/>
              <a:buAutoNum type="alphaUcPeriod"/>
            </a:pPr>
            <a:r>
              <a:rPr lang="en-US" dirty="0">
                <a:solidFill>
                  <a:schemeClr val="tx1">
                    <a:lumMod val="50000"/>
                    <a:lumOff val="50000"/>
                  </a:schemeClr>
                </a:solidFill>
              </a:rPr>
              <a:t>Exhortations to Readers to Endure (12:4-29)</a:t>
            </a:r>
          </a:p>
        </p:txBody>
      </p:sp>
      <p:sp>
        <p:nvSpPr>
          <p:cNvPr id="4" name="TextBox 3">
            <a:extLst>
              <a:ext uri="{FF2B5EF4-FFF2-40B4-BE49-F238E27FC236}">
                <a16:creationId xmlns:a16="http://schemas.microsoft.com/office/drawing/2014/main" id="{60D0335D-65C4-4936-BB0B-0803C5A07FF5}"/>
              </a:ext>
            </a:extLst>
          </p:cNvPr>
          <p:cNvSpPr txBox="1"/>
          <p:nvPr/>
        </p:nvSpPr>
        <p:spPr>
          <a:xfrm>
            <a:off x="0" y="6488668"/>
            <a:ext cx="9114566"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t>; pp. 17-20 </a:t>
            </a:r>
          </a:p>
        </p:txBody>
      </p:sp>
    </p:spTree>
    <p:extLst>
      <p:ext uri="{BB962C8B-B14F-4D97-AF65-F5344CB8AC3E}">
        <p14:creationId xmlns:p14="http://schemas.microsoft.com/office/powerpoint/2010/main" val="62539276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0"/>
            <a:ext cx="9195018" cy="1769501"/>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7</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By faith Noah, being warned by God concerning events as yet unseen, in reverent fear constructed an ark for the saving of his household. By this he condemned the world and became an heir of the righteousness that comes by faith.</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860196"/>
            <a:ext cx="8704460" cy="4628471"/>
          </a:xfrm>
        </p:spPr>
        <p:txBody>
          <a:bodyPr>
            <a:normAutofit/>
          </a:bodyPr>
          <a:lstStyle/>
          <a:p>
            <a:r>
              <a:rPr lang="en-US" dirty="0"/>
              <a:t>In other places in the New Testament the flood of Noah's day is an illustration of sudden judgment, a foreshadowing of the second coming of Christ (Cf. Matt 24:37-39; Luke 17:26ff).</a:t>
            </a:r>
          </a:p>
          <a:p>
            <a:r>
              <a:rPr lang="en-US" dirty="0"/>
              <a:t>Noah’s safe passage through the waters which overwhelmed others is a figure of Christian baptism (1 Pet 3:20ff). </a:t>
            </a:r>
          </a:p>
          <a:p>
            <a:r>
              <a:rPr lang="en-US" dirty="0"/>
              <a:t>Noah himself is described as a preacher of righteousness. (2 Pet 2:5) </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F. F. Bruce.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Epistle to the Hebrews</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22723407"/>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0"/>
            <a:ext cx="9195018" cy="1769501"/>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7</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By faith Noah</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being warned by God concerning events as yet unseen, in reverent fear constructed an ark for the saving of his household. By this he condemned the world and became an heir of the righteousness that comes by faith.</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860196"/>
            <a:ext cx="8704460" cy="4628471"/>
          </a:xfrm>
        </p:spPr>
        <p:txBody>
          <a:bodyPr>
            <a:normAutofit fontScale="92500"/>
          </a:bodyPr>
          <a:lstStyle/>
          <a:p>
            <a:r>
              <a:rPr lang="en-US" dirty="0"/>
              <a:t>But what the author emphasizes </a:t>
            </a:r>
            <a:r>
              <a:rPr lang="en-US" b="1" i="1" dirty="0"/>
              <a:t>here</a:t>
            </a:r>
            <a:r>
              <a:rPr lang="en-US" dirty="0"/>
              <a:t> is Noah's </a:t>
            </a:r>
            <a:r>
              <a:rPr lang="en-US" b="1" i="1" dirty="0"/>
              <a:t>faith</a:t>
            </a:r>
            <a:r>
              <a:rPr lang="en-US" dirty="0"/>
              <a:t>, and it cannot be said that our author had to look far to discover faith in the Old Testament story of Noah. </a:t>
            </a:r>
          </a:p>
          <a:p>
            <a:r>
              <a:rPr lang="en-US" dirty="0"/>
              <a:t>Noah is the first person in the OT to whom the great gospel terms “</a:t>
            </a:r>
            <a:r>
              <a:rPr lang="en-US" i="1" dirty="0">
                <a:solidFill>
                  <a:srgbClr val="000099"/>
                </a:solidFill>
                <a:latin typeface="Cambria" panose="02040503050406030204" pitchFamily="18" charset="0"/>
                <a:ea typeface="Cambria" panose="02040503050406030204" pitchFamily="18" charset="0"/>
              </a:rPr>
              <a:t>righteousness</a:t>
            </a:r>
            <a:r>
              <a:rPr lang="en-US" dirty="0"/>
              <a:t>” and “</a:t>
            </a:r>
            <a:r>
              <a:rPr lang="en-US" i="1" dirty="0">
                <a:solidFill>
                  <a:srgbClr val="000099"/>
                </a:solidFill>
                <a:latin typeface="Cambria" panose="02040503050406030204" pitchFamily="18" charset="0"/>
                <a:ea typeface="Cambria" panose="02040503050406030204" pitchFamily="18" charset="0"/>
              </a:rPr>
              <a:t>grace</a:t>
            </a:r>
            <a:r>
              <a:rPr lang="en-US" dirty="0"/>
              <a:t>” are applied, and the quality of his “</a:t>
            </a:r>
            <a:r>
              <a:rPr lang="en-US" i="1" dirty="0">
                <a:solidFill>
                  <a:srgbClr val="000099"/>
                </a:solidFill>
                <a:latin typeface="Cambria" panose="02040503050406030204" pitchFamily="18" charset="0"/>
                <a:ea typeface="Cambria" panose="02040503050406030204" pitchFamily="18" charset="0"/>
              </a:rPr>
              <a:t>faith</a:t>
            </a:r>
            <a:r>
              <a:rPr lang="en-US" dirty="0"/>
              <a:t>” was proved by his prompt obedience: “</a:t>
            </a:r>
            <a:r>
              <a:rPr lang="en-US" i="1" dirty="0">
                <a:solidFill>
                  <a:srgbClr val="000099"/>
                </a:solidFill>
                <a:latin typeface="Cambria" panose="02040503050406030204" pitchFamily="18" charset="0"/>
                <a:ea typeface="Cambria" panose="02040503050406030204" pitchFamily="18" charset="0"/>
              </a:rPr>
              <a:t>Noah ... did all that God commanded him</a:t>
            </a:r>
            <a:r>
              <a:rPr lang="en-US" dirty="0"/>
              <a:t>.” (Gen 6:22).</a:t>
            </a:r>
          </a:p>
          <a:p>
            <a:r>
              <a:rPr lang="en-US" dirty="0"/>
              <a:t>And so Noah becomes another example of what God expects from us!</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F. F. Bruce.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Epistle to the Hebrews</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07769118"/>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19446"/>
            <a:ext cx="8915400"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libri"/>
                <a:ea typeface="+mn-ea"/>
                <a:cs typeface="+mn-cs"/>
                <a:hlinkClick r:id="rId4"/>
              </a:rPr>
              <a:t>https://www.weareteachers.com/moving-beyond-classroom-discussions/</a:t>
            </a:r>
            <a:r>
              <a:rPr kumimoji="0" lang="en-US" sz="1600" b="0" i="0" u="none" strike="noStrike" kern="1200" cap="none" spc="0" normalizeH="0" baseline="0" noProof="0">
                <a:ln>
                  <a:noFill/>
                </a:ln>
                <a:solidFill>
                  <a:prstClr val="black"/>
                </a:solidFill>
                <a:effectLst/>
                <a:uLnTx/>
                <a:uFillTx/>
                <a:latin typeface="Calibri"/>
                <a:ea typeface="+mn-ea"/>
                <a:cs typeface="+mn-cs"/>
              </a:rPr>
              <a:t> </a:t>
            </a:r>
          </a:p>
        </p:txBody>
      </p:sp>
      <p:sp>
        <p:nvSpPr>
          <p:cNvPr id="7" name="Title 2"/>
          <p:cNvSpPr>
            <a:spLocks noGrp="1"/>
          </p:cNvSpPr>
          <p:nvPr>
            <p:ph type="title"/>
          </p:nvPr>
        </p:nvSpPr>
        <p:spPr>
          <a:xfrm>
            <a:off x="0" y="25879"/>
            <a:ext cx="9144000" cy="1269521"/>
          </a:xfrm>
          <a:effectLst/>
        </p:spPr>
        <p:txBody>
          <a:bodyPr>
            <a:noAutofit/>
          </a:bodyPr>
          <a:lstStyle/>
          <a:p>
            <a:r>
              <a:rPr lang="en-US" sz="6600" b="1">
                <a:solidFill>
                  <a:schemeClr val="bg1"/>
                </a:solidFill>
                <a:effectLst>
                  <a:glow rad="139700">
                    <a:srgbClr val="C00000">
                      <a:alpha val="40000"/>
                    </a:srgbClr>
                  </a:glow>
                  <a:outerShdw blurRad="114300" dist="38100" dir="13500000" algn="br" rotWithShape="0">
                    <a:prstClr val="black"/>
                  </a:outerShdw>
                </a:effectLst>
              </a:rPr>
              <a:t>Class Discussion Time</a:t>
            </a:r>
            <a:endParaRPr lang="en-US" sz="4000" b="1">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232419397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586549"/>
          </a:xfrm>
        </p:spPr>
        <p:txBody>
          <a:bodyPr>
            <a:normAutofit fontScale="90000"/>
          </a:bodyPr>
          <a:lstStyle/>
          <a:p>
            <a:r>
              <a:rPr lang="en-US" sz="3600" b="1" dirty="0"/>
              <a:t>*Class Discussion Time</a:t>
            </a:r>
          </a:p>
        </p:txBody>
      </p:sp>
      <p:sp>
        <p:nvSpPr>
          <p:cNvPr id="4" name="Content Placeholder 3"/>
          <p:cNvSpPr>
            <a:spLocks noGrp="1"/>
          </p:cNvSpPr>
          <p:nvPr>
            <p:ph idx="1"/>
          </p:nvPr>
        </p:nvSpPr>
        <p:spPr>
          <a:xfrm>
            <a:off x="31629" y="659311"/>
            <a:ext cx="9069201" cy="6169097"/>
          </a:xfrm>
        </p:spPr>
        <p:txBody>
          <a:bodyPr>
            <a:normAutofit fontScale="92500" lnSpcReduction="10000"/>
          </a:bodyPr>
          <a:lstStyle/>
          <a:p>
            <a:r>
              <a:rPr lang="en-US" dirty="0"/>
              <a:t>One of the big ideas that comes at us again and again as we looked through this text this morning is that our day to day lives should be an outward demonstration that:</a:t>
            </a:r>
          </a:p>
          <a:p>
            <a:pPr lvl="1"/>
            <a:r>
              <a:rPr lang="en-US" dirty="0"/>
              <a:t>We believe in an unseen reality that impacts our thoughts and our behavior throughout the day and throughout the week.</a:t>
            </a:r>
          </a:p>
          <a:p>
            <a:pPr lvl="1"/>
            <a:r>
              <a:rPr lang="en-US" dirty="0"/>
              <a:t>We must live our lives so as to please an unseen God who has promised an eternal reward to those believe in him and seek to obey his word in all that we do.</a:t>
            </a:r>
          </a:p>
          <a:p>
            <a:r>
              <a:rPr lang="en-US" dirty="0"/>
              <a:t>I once heard a question that might be helpful ponder as we consider how the ideas put forth in today’s text are, or perhaps should be, an influence in how we are living our lives: “If you were accused of being a Christian would there be enough evidence to convict you?”</a:t>
            </a:r>
          </a:p>
          <a:p>
            <a:r>
              <a:rPr lang="en-US" dirty="0"/>
              <a:t>As we think about a response to that question, a good place to start might be to describe how you think your life would be different if you were </a:t>
            </a:r>
            <a:r>
              <a:rPr lang="en-US" b="1" i="1" dirty="0"/>
              <a:t>not</a:t>
            </a:r>
            <a:r>
              <a:rPr lang="en-US" dirty="0"/>
              <a:t> a Christian?</a:t>
            </a:r>
          </a:p>
          <a:p>
            <a:pPr lvl="1"/>
            <a:endParaRPr lang="en-US" dirty="0"/>
          </a:p>
          <a:p>
            <a:endParaRPr lang="en-US" dirty="0"/>
          </a:p>
        </p:txBody>
      </p:sp>
    </p:spTree>
    <p:extLst>
      <p:ext uri="{BB962C8B-B14F-4D97-AF65-F5344CB8AC3E}">
        <p14:creationId xmlns:p14="http://schemas.microsoft.com/office/powerpoint/2010/main" val="259652170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p:cTn id="21"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4">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 calcmode="lin" valueType="num">
                                      <p:cBhvr>
                                        <p:cTn id="28"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4">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4" end="4"/>
                                            </p:txEl>
                                          </p:spTgt>
                                        </p:tgtEl>
                                        <p:attrNameLst>
                                          <p:attrName>style.visibility</p:attrName>
                                        </p:attrNameLst>
                                      </p:cBhvr>
                                      <p:to>
                                        <p:strVal val="visible"/>
                                      </p:to>
                                    </p:set>
                                    <p:anim calcmode="lin" valueType="num">
                                      <p:cBhvr>
                                        <p:cTn id="35"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p:txBody>
          <a:bodyPr/>
          <a:lstStyle/>
          <a:p>
            <a:r>
              <a:rPr lang="en-US" sz="6000" dirty="0"/>
              <a:t>Outline of Hebrews</a:t>
            </a:r>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p:txBody>
          <a:bodyPr>
            <a:normAutofit/>
          </a:bodyPr>
          <a:lstStyle/>
          <a:p>
            <a:pPr marL="514350" indent="-514350">
              <a:buFont typeface="+mj-lt"/>
              <a:buAutoNum type="arabicPeriod" startAt="2"/>
            </a:pPr>
            <a:r>
              <a:rPr lang="en-US" dirty="0"/>
              <a:t>The “Hall of Faith” – Description and Examples of Persevering Faith (11:1-12:3)</a:t>
            </a:r>
          </a:p>
          <a:p>
            <a:pPr marL="1028700" lvl="1" indent="-571500">
              <a:buFont typeface="+mj-lt"/>
              <a:buAutoNum type="alphaLcPeriod"/>
            </a:pPr>
            <a:r>
              <a:rPr lang="en-US" dirty="0"/>
              <a:t>Prologue: The Nature of Faith (11:1-3)</a:t>
            </a:r>
          </a:p>
          <a:p>
            <a:pPr marL="1028700" lvl="1" indent="-571500">
              <a:buFont typeface="+mj-lt"/>
              <a:buAutoNum type="alphaLcPeriod"/>
            </a:pPr>
            <a:r>
              <a:rPr lang="en-US" dirty="0"/>
              <a:t>The Faith of Those Prior to the Flood (11:4-7)</a:t>
            </a:r>
          </a:p>
          <a:p>
            <a:pPr marL="1028700" lvl="1" indent="-571500">
              <a:buFont typeface="+mj-lt"/>
              <a:buAutoNum type="alphaLcPeriod"/>
            </a:pPr>
            <a:r>
              <a:rPr lang="en-US" dirty="0">
                <a:solidFill>
                  <a:schemeClr val="tx1">
                    <a:lumMod val="50000"/>
                    <a:lumOff val="50000"/>
                  </a:schemeClr>
                </a:solidFill>
              </a:rPr>
              <a:t>The Faith of Abraham and His Heirs (11:8-22)</a:t>
            </a:r>
          </a:p>
          <a:p>
            <a:pPr marL="1028700" lvl="1" indent="-571500">
              <a:buFont typeface="+mj-lt"/>
              <a:buAutoNum type="alphaLcPeriod"/>
            </a:pPr>
            <a:r>
              <a:rPr lang="en-US" dirty="0">
                <a:solidFill>
                  <a:schemeClr val="tx1">
                    <a:lumMod val="50000"/>
                    <a:lumOff val="50000"/>
                  </a:schemeClr>
                </a:solidFill>
              </a:rPr>
              <a:t>The Faith of Moses and Those Entering the Land (11:23-31)</a:t>
            </a:r>
          </a:p>
          <a:p>
            <a:pPr marL="1028700" lvl="1" indent="-571500">
              <a:buFont typeface="+mj-lt"/>
              <a:buAutoNum type="alphaLcPeriod"/>
            </a:pPr>
            <a:r>
              <a:rPr lang="en-US" dirty="0">
                <a:solidFill>
                  <a:schemeClr val="tx1">
                    <a:lumMod val="50000"/>
                    <a:lumOff val="50000"/>
                  </a:schemeClr>
                </a:solidFill>
              </a:rPr>
              <a:t>A Closing Catalog of Faith (11:32-40)</a:t>
            </a:r>
          </a:p>
          <a:p>
            <a:pPr marL="1028700" lvl="1" indent="-571500">
              <a:buFont typeface="+mj-lt"/>
              <a:buAutoNum type="alphaLcPeriod"/>
            </a:pPr>
            <a:r>
              <a:rPr lang="en-US" dirty="0">
                <a:solidFill>
                  <a:schemeClr val="tx1">
                    <a:lumMod val="50000"/>
                    <a:lumOff val="50000"/>
                  </a:schemeClr>
                </a:solidFill>
              </a:rPr>
              <a:t>Run the Race Looking to Jesus as the Supreme Example of Faith (12:1-3)</a:t>
            </a:r>
          </a:p>
        </p:txBody>
      </p:sp>
      <p:sp>
        <p:nvSpPr>
          <p:cNvPr id="4" name="TextBox 3">
            <a:extLst>
              <a:ext uri="{FF2B5EF4-FFF2-40B4-BE49-F238E27FC236}">
                <a16:creationId xmlns:a16="http://schemas.microsoft.com/office/drawing/2014/main" id="{60D0335D-65C4-4936-BB0B-0803C5A07FF5}"/>
              </a:ext>
            </a:extLst>
          </p:cNvPr>
          <p:cNvSpPr txBox="1"/>
          <p:nvPr/>
        </p:nvSpPr>
        <p:spPr>
          <a:xfrm>
            <a:off x="0" y="6488668"/>
            <a:ext cx="9114566"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t>; pp. 17-20 </a:t>
            </a:r>
          </a:p>
        </p:txBody>
      </p:sp>
    </p:spTree>
    <p:extLst>
      <p:ext uri="{BB962C8B-B14F-4D97-AF65-F5344CB8AC3E}">
        <p14:creationId xmlns:p14="http://schemas.microsoft.com/office/powerpoint/2010/main" val="405527943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ED62C-2914-437D-8989-084E79153785}"/>
              </a:ext>
            </a:extLst>
          </p:cNvPr>
          <p:cNvSpPr>
            <a:spLocks noGrp="1"/>
          </p:cNvSpPr>
          <p:nvPr>
            <p:ph type="title"/>
          </p:nvPr>
        </p:nvSpPr>
        <p:spPr>
          <a:xfrm>
            <a:off x="0" y="-2"/>
            <a:ext cx="9144000" cy="1699295"/>
          </a:xfrm>
        </p:spPr>
        <p:txBody>
          <a:bodyPr/>
          <a:lstStyle/>
          <a:p>
            <a:r>
              <a:rPr lang="en-US" sz="6000" dirty="0">
                <a:solidFill>
                  <a:srgbClr val="002060"/>
                </a:solidFill>
              </a:rPr>
              <a:t>Prologue: The Nature of Faith (11:1-3)</a:t>
            </a:r>
          </a:p>
        </p:txBody>
      </p:sp>
      <p:sp>
        <p:nvSpPr>
          <p:cNvPr id="3" name="Content Placeholder 2">
            <a:extLst>
              <a:ext uri="{FF2B5EF4-FFF2-40B4-BE49-F238E27FC236}">
                <a16:creationId xmlns:a16="http://schemas.microsoft.com/office/drawing/2014/main" id="{155ABB83-AA25-4D93-BCCF-ECE34B7F1419}"/>
              </a:ext>
            </a:extLst>
          </p:cNvPr>
          <p:cNvSpPr>
            <a:spLocks noGrp="1"/>
          </p:cNvSpPr>
          <p:nvPr>
            <p:ph idx="1"/>
          </p:nvPr>
        </p:nvSpPr>
        <p:spPr>
          <a:xfrm>
            <a:off x="153054" y="1899440"/>
            <a:ext cx="8837891" cy="4917355"/>
          </a:xfrm>
        </p:spPr>
        <p:txBody>
          <a:bodyPr>
            <a:normAutofit/>
          </a:bodyPr>
          <a:lstStyle/>
          <a:p>
            <a:pPr marL="0" indent="0">
              <a:buNone/>
            </a:pPr>
            <a:r>
              <a:rPr lang="en-US" baseline="30000" dirty="0">
                <a:latin typeface="Candara" panose="020E0502030303020204" pitchFamily="34" charset="0"/>
                <a:ea typeface="Cambria" panose="02040503050406030204" pitchFamily="18" charset="0"/>
              </a:rPr>
              <a:t>11:1</a:t>
            </a:r>
            <a:r>
              <a:rPr lang="en-US" sz="3600" i="1" dirty="0">
                <a:solidFill>
                  <a:srgbClr val="000099"/>
                </a:solidFill>
                <a:latin typeface="Cambria" panose="02040503050406030204" pitchFamily="18" charset="0"/>
                <a:ea typeface="Cambria" panose="02040503050406030204" pitchFamily="18" charset="0"/>
              </a:rPr>
              <a:t> Now faith is the assurance of things hoped for, the conviction of things not seen. </a:t>
            </a:r>
            <a:r>
              <a:rPr lang="en-US" baseline="30000" dirty="0">
                <a:latin typeface="Candara" panose="020E0502030303020204" pitchFamily="34" charset="0"/>
                <a:ea typeface="Cambria" panose="02040503050406030204" pitchFamily="18" charset="0"/>
              </a:rPr>
              <a:t>2</a:t>
            </a:r>
            <a:r>
              <a:rPr lang="en-US" sz="3600" i="1" dirty="0">
                <a:solidFill>
                  <a:srgbClr val="000099"/>
                </a:solidFill>
                <a:latin typeface="Cambria" panose="02040503050406030204" pitchFamily="18" charset="0"/>
                <a:ea typeface="Cambria" panose="02040503050406030204" pitchFamily="18" charset="0"/>
              </a:rPr>
              <a:t> For by it the people of old received their commendation. </a:t>
            </a:r>
            <a:r>
              <a:rPr lang="en-US" baseline="30000" dirty="0">
                <a:latin typeface="Candara" panose="020E0502030303020204" pitchFamily="34" charset="0"/>
                <a:ea typeface="Cambria" panose="02040503050406030204" pitchFamily="18" charset="0"/>
              </a:rPr>
              <a:t>3</a:t>
            </a:r>
            <a:r>
              <a:rPr lang="en-US" sz="3600" i="1" dirty="0">
                <a:solidFill>
                  <a:srgbClr val="000099"/>
                </a:solidFill>
                <a:latin typeface="Cambria" panose="02040503050406030204" pitchFamily="18" charset="0"/>
                <a:ea typeface="Cambria" panose="02040503050406030204" pitchFamily="18" charset="0"/>
              </a:rPr>
              <a:t> By faith we understand that the universe was created by the word of God, so that what is seen was not made out of things that are visible. </a:t>
            </a:r>
          </a:p>
        </p:txBody>
      </p:sp>
    </p:spTree>
    <p:extLst>
      <p:ext uri="{BB962C8B-B14F-4D97-AF65-F5344CB8AC3E}">
        <p14:creationId xmlns:p14="http://schemas.microsoft.com/office/powerpoint/2010/main" val="16615065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ED62C-2914-437D-8989-084E79153785}"/>
              </a:ext>
            </a:extLst>
          </p:cNvPr>
          <p:cNvSpPr>
            <a:spLocks noGrp="1"/>
          </p:cNvSpPr>
          <p:nvPr>
            <p:ph type="title"/>
          </p:nvPr>
        </p:nvSpPr>
        <p:spPr>
          <a:xfrm>
            <a:off x="0" y="-2"/>
            <a:ext cx="9144000" cy="1397111"/>
          </a:xfrm>
        </p:spPr>
        <p:txBody>
          <a:bodyPr/>
          <a:lstStyle/>
          <a:p>
            <a:r>
              <a:rPr lang="en-US" sz="5400" dirty="0">
                <a:solidFill>
                  <a:srgbClr val="002060"/>
                </a:solidFill>
              </a:rPr>
              <a:t>The Faith of Those Prior to the Flood (11:4-7)</a:t>
            </a:r>
          </a:p>
        </p:txBody>
      </p:sp>
      <p:sp>
        <p:nvSpPr>
          <p:cNvPr id="3" name="Content Placeholder 2">
            <a:extLst>
              <a:ext uri="{FF2B5EF4-FFF2-40B4-BE49-F238E27FC236}">
                <a16:creationId xmlns:a16="http://schemas.microsoft.com/office/drawing/2014/main" id="{155ABB83-AA25-4D93-BCCF-ECE34B7F1419}"/>
              </a:ext>
            </a:extLst>
          </p:cNvPr>
          <p:cNvSpPr>
            <a:spLocks noGrp="1"/>
          </p:cNvSpPr>
          <p:nvPr>
            <p:ph idx="1"/>
          </p:nvPr>
        </p:nvSpPr>
        <p:spPr>
          <a:xfrm>
            <a:off x="153054" y="1495222"/>
            <a:ext cx="8837891" cy="5321574"/>
          </a:xfrm>
        </p:spPr>
        <p:txBody>
          <a:bodyPr>
            <a:normAutofit fontScale="92500" lnSpcReduction="20000"/>
          </a:bodyPr>
          <a:lstStyle/>
          <a:p>
            <a:pPr marL="0" indent="0">
              <a:buNone/>
            </a:pPr>
            <a:r>
              <a:rPr lang="en-US" sz="3100" baseline="30000" dirty="0">
                <a:latin typeface="Candara" panose="020E0502030303020204" pitchFamily="34" charset="0"/>
                <a:ea typeface="Cambria" panose="02040503050406030204" pitchFamily="18" charset="0"/>
              </a:rPr>
              <a:t>4</a:t>
            </a:r>
            <a:r>
              <a:rPr lang="en-US" i="1" dirty="0">
                <a:solidFill>
                  <a:srgbClr val="000099"/>
                </a:solidFill>
                <a:latin typeface="Cambria" panose="02040503050406030204" pitchFamily="18" charset="0"/>
                <a:ea typeface="Cambria" panose="02040503050406030204" pitchFamily="18" charset="0"/>
              </a:rPr>
              <a:t> By faith Abel offered to God a more acceptable sacrifice than Cain, through which he was commended as righteous, God commending him by accepting his gifts. And through his faith, though he died, he still speaks. </a:t>
            </a:r>
            <a:r>
              <a:rPr lang="en-US" sz="3100" baseline="30000" dirty="0">
                <a:latin typeface="Candara" panose="020E0502030303020204" pitchFamily="34" charset="0"/>
                <a:ea typeface="Cambria" panose="02040503050406030204" pitchFamily="18" charset="0"/>
              </a:rPr>
              <a:t>5</a:t>
            </a:r>
            <a:r>
              <a:rPr lang="en-US" i="1" dirty="0">
                <a:solidFill>
                  <a:srgbClr val="000099"/>
                </a:solidFill>
                <a:latin typeface="Cambria" panose="02040503050406030204" pitchFamily="18" charset="0"/>
                <a:ea typeface="Cambria" panose="02040503050406030204" pitchFamily="18" charset="0"/>
              </a:rPr>
              <a:t> By faith Enoch was taken up so that he should not see death, and he was not found, because God had taken him. Now before he was taken he was commended as having pleased God. </a:t>
            </a:r>
            <a:r>
              <a:rPr lang="en-US" sz="3100" baseline="30000" dirty="0">
                <a:latin typeface="Candara" panose="020E0502030303020204" pitchFamily="34" charset="0"/>
                <a:ea typeface="Cambria" panose="02040503050406030204" pitchFamily="18" charset="0"/>
              </a:rPr>
              <a:t>6</a:t>
            </a:r>
            <a:r>
              <a:rPr lang="en-US" i="1" dirty="0">
                <a:solidFill>
                  <a:srgbClr val="000099"/>
                </a:solidFill>
                <a:latin typeface="Cambria" panose="02040503050406030204" pitchFamily="18" charset="0"/>
                <a:ea typeface="Cambria" panose="02040503050406030204" pitchFamily="18" charset="0"/>
              </a:rPr>
              <a:t> And without faith it is impossible to please him, for whoever would draw near to God must believe that he exists and that he rewards those who seek him. </a:t>
            </a:r>
            <a:r>
              <a:rPr lang="en-US" sz="3100" baseline="30000" dirty="0">
                <a:latin typeface="Candara" panose="020E0502030303020204" pitchFamily="34" charset="0"/>
                <a:ea typeface="Cambria" panose="02040503050406030204" pitchFamily="18" charset="0"/>
              </a:rPr>
              <a:t>7</a:t>
            </a:r>
            <a:r>
              <a:rPr lang="en-US" i="1" dirty="0">
                <a:solidFill>
                  <a:srgbClr val="000099"/>
                </a:solidFill>
                <a:latin typeface="Cambria" panose="02040503050406030204" pitchFamily="18" charset="0"/>
                <a:ea typeface="Cambria" panose="02040503050406030204" pitchFamily="18" charset="0"/>
              </a:rPr>
              <a:t> By faith Noah, being warned by God concerning events as yet unseen, in reverent fear constructed an ark for the saving of his household. By this he condemned the world and became an heir of the righteousness that comes by faith.</a:t>
            </a:r>
          </a:p>
        </p:txBody>
      </p:sp>
    </p:spTree>
    <p:extLst>
      <p:ext uri="{BB962C8B-B14F-4D97-AF65-F5344CB8AC3E}">
        <p14:creationId xmlns:p14="http://schemas.microsoft.com/office/powerpoint/2010/main" val="249174096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0"/>
            <a:ext cx="9144000" cy="675008"/>
          </a:xfrm>
        </p:spPr>
        <p:txBody>
          <a:bodyPr/>
          <a:lstStyle/>
          <a:p>
            <a:r>
              <a:rPr lang="en-US" sz="4400" dirty="0">
                <a:solidFill>
                  <a:srgbClr val="002060"/>
                </a:solidFill>
              </a:rPr>
              <a:t>Introduction to the “Hall of Faith”</a:t>
            </a:r>
            <a:endParaRPr lang="en-US" sz="5400" dirty="0">
              <a:solidFill>
                <a:srgbClr val="002060"/>
              </a:solidFill>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35468" y="675008"/>
            <a:ext cx="8680913" cy="5813660"/>
          </a:xfrm>
        </p:spPr>
        <p:txBody>
          <a:bodyPr>
            <a:normAutofit/>
          </a:bodyPr>
          <a:lstStyle/>
          <a:p>
            <a:r>
              <a:rPr lang="en-US" dirty="0"/>
              <a:t>Hebrews 11, often referred to as the great “Hall of Faith,” has become through the centuries one of the church’s most-loved portions of Scripture. </a:t>
            </a:r>
          </a:p>
          <a:p>
            <a:r>
              <a:rPr lang="en-US" dirty="0"/>
              <a:t>Poetic in its cadence, panoramic in its historical sweep, and imminently relevant in its challenge, this chapter calls the believer to faithful endurance by use of voluminous testimony from the lives of ancient saints. </a:t>
            </a:r>
          </a:p>
          <a:p>
            <a:r>
              <a:rPr lang="en-US" dirty="0"/>
              <a:t>In this passage the author challenges his hearers to live lives of faith and to follow the example of those who by faith were pleasing to God in </a:t>
            </a:r>
            <a:r>
              <a:rPr lang="en-US" b="1" i="1" dirty="0"/>
              <a:t>their</a:t>
            </a:r>
            <a:r>
              <a:rPr lang="en-US" dirty="0"/>
              <a:t> earthly pilgrimages. </a:t>
            </a:r>
          </a:p>
        </p:txBody>
      </p:sp>
      <p:sp>
        <p:nvSpPr>
          <p:cNvPr id="6" name="TextBox 5">
            <a:extLst>
              <a:ext uri="{FF2B5EF4-FFF2-40B4-BE49-F238E27FC236}">
                <a16:creationId xmlns:a16="http://schemas.microsoft.com/office/drawing/2014/main" id="{D7547310-D46F-5073-C536-2CEF91F66FDA}"/>
              </a:ext>
            </a:extLst>
          </p:cNvPr>
          <p:cNvSpPr txBox="1"/>
          <p:nvPr/>
        </p:nvSpPr>
        <p:spPr>
          <a:xfrm>
            <a:off x="-1" y="6488668"/>
            <a:ext cx="914399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dirty="0"/>
              <a:t>Guthrie, George H. </a:t>
            </a:r>
            <a:r>
              <a:rPr lang="en-US" sz="1800" i="1" dirty="0"/>
              <a:t>Hebrews</a:t>
            </a:r>
            <a:r>
              <a:rPr lang="en-US" sz="1800" dirty="0"/>
              <a:t> (The NIV Application Commentary Book 15) (p. </a:t>
            </a:r>
            <a:r>
              <a:rPr lang="en-US" dirty="0"/>
              <a:t>468</a:t>
            </a:r>
            <a:r>
              <a:rPr lang="en-US" sz="1800" dirty="0"/>
              <a:t>).</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7655407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0"/>
            <a:ext cx="9144000" cy="675008"/>
          </a:xfrm>
        </p:spPr>
        <p:txBody>
          <a:bodyPr/>
          <a:lstStyle/>
          <a:p>
            <a:r>
              <a:rPr lang="en-US" sz="4400" dirty="0">
                <a:solidFill>
                  <a:srgbClr val="002060"/>
                </a:solidFill>
              </a:rPr>
              <a:t>Introduction to the “Hall of Faith”</a:t>
            </a:r>
            <a:endParaRPr lang="en-US" sz="5400" dirty="0">
              <a:solidFill>
                <a:srgbClr val="002060"/>
              </a:solidFill>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35468" y="572972"/>
            <a:ext cx="8680913" cy="5915696"/>
          </a:xfrm>
        </p:spPr>
        <p:txBody>
          <a:bodyPr>
            <a:normAutofit fontScale="85000" lnSpcReduction="10000"/>
          </a:bodyPr>
          <a:lstStyle/>
          <a:p>
            <a:r>
              <a:rPr lang="en-US" dirty="0"/>
              <a:t>The author uses the phrase “by faith” repeatedly, reiterating the phrase over and over again, driving it into the hearers’ consciences like a poignant, monotonous melody. </a:t>
            </a:r>
          </a:p>
          <a:p>
            <a:r>
              <a:rPr lang="en-US" dirty="0"/>
              <a:t>Through this literary tool the author focuses attention on the </a:t>
            </a:r>
            <a:r>
              <a:rPr lang="en-US" b="1" i="1" dirty="0"/>
              <a:t>centrality</a:t>
            </a:r>
            <a:r>
              <a:rPr lang="en-US" dirty="0"/>
              <a:t> of a life of faith for the people of God. </a:t>
            </a:r>
          </a:p>
          <a:p>
            <a:r>
              <a:rPr lang="en-US" dirty="0"/>
              <a:t>In this section, the author holds up a list of examples – a rhetorical tool used by ancient authors to challenge hearers to action. </a:t>
            </a:r>
          </a:p>
          <a:p>
            <a:r>
              <a:rPr lang="en-US" dirty="0"/>
              <a:t>The purpose of this method of persuasion is to impress the audience with </a:t>
            </a:r>
            <a:r>
              <a:rPr lang="en-US" b="1" i="1" dirty="0"/>
              <a:t>extensive evidence </a:t>
            </a:r>
            <a:r>
              <a:rPr lang="en-US" dirty="0"/>
              <a:t>that the desired course of action is indeed the best one to take. </a:t>
            </a:r>
          </a:p>
          <a:p>
            <a:r>
              <a:rPr lang="en-US" dirty="0"/>
              <a:t>In the case of Hebrews 11 the author, through his list of biblical examples, provides </a:t>
            </a:r>
            <a:r>
              <a:rPr lang="en-US" b="1" i="1" dirty="0"/>
              <a:t>strong support </a:t>
            </a:r>
            <a:r>
              <a:rPr lang="en-US" dirty="0"/>
              <a:t>for his contention that God’s people </a:t>
            </a:r>
            <a:r>
              <a:rPr lang="en-US" b="1" i="1" dirty="0"/>
              <a:t>must be </a:t>
            </a:r>
            <a:r>
              <a:rPr lang="en-US" dirty="0"/>
              <a:t>people of faith— even in the face of disheartening difficulties. </a:t>
            </a:r>
          </a:p>
        </p:txBody>
      </p:sp>
      <p:sp>
        <p:nvSpPr>
          <p:cNvPr id="6" name="TextBox 5">
            <a:extLst>
              <a:ext uri="{FF2B5EF4-FFF2-40B4-BE49-F238E27FC236}">
                <a16:creationId xmlns:a16="http://schemas.microsoft.com/office/drawing/2014/main" id="{D7547310-D46F-5073-C536-2CEF91F66FDA}"/>
              </a:ext>
            </a:extLst>
          </p:cNvPr>
          <p:cNvSpPr txBox="1"/>
          <p:nvPr/>
        </p:nvSpPr>
        <p:spPr>
          <a:xfrm>
            <a:off x="-1" y="6488668"/>
            <a:ext cx="914399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dirty="0"/>
              <a:t>Guthrie, George H. </a:t>
            </a:r>
            <a:r>
              <a:rPr lang="en-US" sz="1800" i="1" dirty="0"/>
              <a:t>Hebrews</a:t>
            </a:r>
            <a:r>
              <a:rPr lang="en-US" sz="1800" dirty="0"/>
              <a:t> (The NIV Application Commentary Book 15) (p. </a:t>
            </a:r>
            <a:r>
              <a:rPr lang="en-US" dirty="0"/>
              <a:t>468</a:t>
            </a:r>
            <a:r>
              <a:rPr lang="en-US" sz="1800" dirty="0"/>
              <a:t>).</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820641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244054"/>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11:1</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Now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faith is the assurance of things hoped for</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the conviction of things not seen. </a:t>
            </a: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2</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by it the people of old received their commendation.</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357864"/>
            <a:ext cx="8704460" cy="5130803"/>
          </a:xfrm>
        </p:spPr>
        <p:txBody>
          <a:bodyPr>
            <a:normAutofit/>
          </a:bodyPr>
          <a:lstStyle/>
          <a:p>
            <a:r>
              <a:rPr lang="en-US" dirty="0"/>
              <a:t>The author begins this section by explaining the nature of faith, not by completely defining faith, but by explaining how faith works.</a:t>
            </a:r>
          </a:p>
          <a:p>
            <a:r>
              <a:rPr lang="en-US" dirty="0"/>
              <a:t>“</a:t>
            </a:r>
            <a:r>
              <a:rPr lang="en-US" i="1" dirty="0">
                <a:solidFill>
                  <a:srgbClr val="000099"/>
                </a:solidFill>
                <a:latin typeface="Cambria" panose="02040503050406030204" pitchFamily="18" charset="0"/>
                <a:ea typeface="Cambria" panose="02040503050406030204" pitchFamily="18" charset="0"/>
              </a:rPr>
              <a:t>Faith is</a:t>
            </a:r>
            <a:r>
              <a:rPr lang="en-US" dirty="0"/>
              <a:t>”, he says, the “</a:t>
            </a:r>
            <a:r>
              <a:rPr lang="en-US" i="1" dirty="0">
                <a:solidFill>
                  <a:srgbClr val="000099"/>
                </a:solidFill>
                <a:latin typeface="Cambria" panose="02040503050406030204" pitchFamily="18" charset="0"/>
                <a:ea typeface="Cambria" panose="02040503050406030204" pitchFamily="18" charset="0"/>
              </a:rPr>
              <a:t>assurance of things [that are] hoped for. </a:t>
            </a:r>
            <a:r>
              <a:rPr lang="en-US" dirty="0"/>
              <a:t>” </a:t>
            </a:r>
          </a:p>
          <a:p>
            <a:r>
              <a:rPr lang="en-US" dirty="0"/>
              <a:t>In other words, those who have faith are convinced that the unseen promises of God </a:t>
            </a:r>
            <a:r>
              <a:rPr lang="en-US" b="1" i="1" dirty="0"/>
              <a:t>will</a:t>
            </a:r>
            <a:r>
              <a:rPr lang="en-US" dirty="0"/>
              <a:t> be fulfilled.</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330</a:t>
            </a:r>
          </a:p>
        </p:txBody>
      </p:sp>
    </p:spTree>
    <p:extLst>
      <p:ext uri="{BB962C8B-B14F-4D97-AF65-F5344CB8AC3E}">
        <p14:creationId xmlns:p14="http://schemas.microsoft.com/office/powerpoint/2010/main" val="70240076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167950</TotalTime>
  <Words>4782</Words>
  <Application>Microsoft Office PowerPoint</Application>
  <PresentationFormat>On-screen Show (4:3)</PresentationFormat>
  <Paragraphs>189</Paragraphs>
  <Slides>33</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33</vt:i4>
      </vt:variant>
    </vt:vector>
  </HeadingPairs>
  <TitlesOfParts>
    <vt:vector size="40" baseType="lpstr">
      <vt:lpstr>Arial</vt:lpstr>
      <vt:lpstr>Bwhebb</vt:lpstr>
      <vt:lpstr>Calibri</vt:lpstr>
      <vt:lpstr>Cambria</vt:lpstr>
      <vt:lpstr>Candara</vt:lpstr>
      <vt:lpstr>1_Office Theme</vt:lpstr>
      <vt:lpstr>2_Office Theme</vt:lpstr>
      <vt:lpstr>PowerPoint Presentation</vt:lpstr>
      <vt:lpstr>Outline of Hebrews “Jesus is Better”</vt:lpstr>
      <vt:lpstr>Outline of Hebrews</vt:lpstr>
      <vt:lpstr>Outline of Hebrews</vt:lpstr>
      <vt:lpstr>Prologue: The Nature of Faith (11:1-3)</vt:lpstr>
      <vt:lpstr>The Faith of Those Prior to the Flood (11:4-7)</vt:lpstr>
      <vt:lpstr>Introduction to the “Hall of Faith”</vt:lpstr>
      <vt:lpstr>Introduction to the “Hall of Faith”</vt:lpstr>
      <vt:lpstr>11:1 Now faith is the assurance of things hoped for, the conviction of things not seen. 2 For by it the people of old received their commendation.</vt:lpstr>
      <vt:lpstr>11:1 Now faith is the assurance of things hoped for, the conviction of things not seen. 2 For by it the people of old received their commendation.</vt:lpstr>
      <vt:lpstr>11:1 Now faith is the assurance of things hoped for, the conviction of things not seen. 2 For by it the people of old received their commendation.</vt:lpstr>
      <vt:lpstr>3 By faith we understand that the universe was created by the word of God, so that what is seen was not made out of things that are visible.</vt:lpstr>
      <vt:lpstr>3 By faith we understand that the universe was created by the word of God, so that what is seen was not made out of things that are visible.</vt:lpstr>
      <vt:lpstr>4 By faith Abel offered to God a more acceptable sacrifice than Cain, through which he was commended as righteous, God commending him by accepting his gifts. And through his faith, though he died, he still speaks.</vt:lpstr>
      <vt:lpstr>4 By faith Abel offered to God a more acceptable sacrifice than Cain, through which he was commended as righteous, God commending him by accepting his gifts. And through his faith, though he died, he still speaks.</vt:lpstr>
      <vt:lpstr>4 By faith Abel offered to God a more acceptable sacrifice than Cain, through which he was commended as righteous, God commending him by accepting his gifts. And through his faith, though he died, he still speaks.</vt:lpstr>
      <vt:lpstr>4 By faith Abel offered to God a more acceptable sacrifice than Cain, through which he was commended as righteous, God commending him by accepting his gifts. And through his faith, though he died, he still speaks.</vt:lpstr>
      <vt:lpstr>4 By faith Abel offered to God a more acceptable sacrifice than Cain, through which he was commended as righteous, God commending him by accepting his gifts. And through his faith, though he died, he still speaks.</vt:lpstr>
      <vt:lpstr>4 By faith Abel offered to God a more acceptable sacrifice than Cain, through which he was commended as righteous, God commending him by accepting his gifts. And through his faith, though he died, he still speaks.</vt:lpstr>
      <vt:lpstr>4 By faith Abel offered to God a more acceptable sacrifice than Cain, through which he was commended as righteous, God commending him by accepting his gifts. And through his faith, though he died, he still speaks.</vt:lpstr>
      <vt:lpstr>5 By faith Enoch was taken up so that he should not see death, and he was not found, because God had taken him. Now before he was taken he was commended as having pleased God.</vt:lpstr>
      <vt:lpstr>5 By faith Enoch was taken up so that he should not see death, and he was not found, because God had taken him. Now before he was taken he was commended as having pleased God.</vt:lpstr>
      <vt:lpstr>5 By faith Enoch was taken up so that he should not see death, and he was not found, because God had taken him. Now before he was taken he was commended as having pleased God.</vt:lpstr>
      <vt:lpstr>6 And without faith it is impossible to please him, for whoever would draw near to God must believe that he exists and that he rewards those who seek him.</vt:lpstr>
      <vt:lpstr>6 And without faith it is impossible to please him, for whoever would draw near to God must believe that he exists and that he rewards those who seek him.</vt:lpstr>
      <vt:lpstr>6 And without faith it is impossible to please him, for whoever would draw near to God must believe that he exists and that he rewards those who seek him.</vt:lpstr>
      <vt:lpstr>6 And without faith it is impossible to please him, for whoever would draw near to God must believe that he exists and that he rewards those who seek him.</vt:lpstr>
      <vt:lpstr>7 By faith Noah, being warned by God concerning events as yet unseen, in reverent fear constructed an ark for the saving of his household. By this he condemned the world and became an heir of the righteousness that comes by faith.</vt:lpstr>
      <vt:lpstr>7 By faith Noah, being warned by God concerning events as yet unseen, in reverent fear constructed an ark for the saving of his household. By this he condemned the world and became an heir of the righteousness that comes by faith.</vt:lpstr>
      <vt:lpstr>7 By faith Noah, being warned by God concerning events as yet unseen, in reverent fear constructed an ark for the saving of his household. By this he condemned the world and became an heir of the righteousness that comes by faith.</vt:lpstr>
      <vt:lpstr>7 By faith Noah, being warned by God concerning events as yet unseen, in reverent fear constructed an ark for the saving of his household. By this he condemned the world and became an heir of the righteousness that comes by faith.</vt:lpstr>
      <vt:lpstr>Class Discussion Time</vt:lpstr>
      <vt:lpstr>*Class Discussion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Connolly</dc:creator>
  <cp:lastModifiedBy>Robert Connolly</cp:lastModifiedBy>
  <cp:revision>1763</cp:revision>
  <cp:lastPrinted>2022-11-06T15:04:53Z</cp:lastPrinted>
  <dcterms:created xsi:type="dcterms:W3CDTF">2022-03-11T13:15:23Z</dcterms:created>
  <dcterms:modified xsi:type="dcterms:W3CDTF">2022-11-06T15:13:57Z</dcterms:modified>
</cp:coreProperties>
</file>