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6625" r:id="rId3"/>
    <p:sldId id="6626" r:id="rId4"/>
    <p:sldId id="6627" r:id="rId5"/>
    <p:sldId id="6628" r:id="rId6"/>
    <p:sldId id="6630" r:id="rId7"/>
    <p:sldId id="6613" r:id="rId8"/>
    <p:sldId id="6619" r:id="rId9"/>
    <p:sldId id="6656" r:id="rId10"/>
    <p:sldId id="6620" r:id="rId11"/>
    <p:sldId id="6621" r:id="rId12"/>
    <p:sldId id="6655" r:id="rId13"/>
    <p:sldId id="6631" r:id="rId14"/>
    <p:sldId id="6634" r:id="rId15"/>
    <p:sldId id="6657" r:id="rId16"/>
    <p:sldId id="6635" r:id="rId17"/>
    <p:sldId id="6636" r:id="rId18"/>
    <p:sldId id="6637" r:id="rId19"/>
    <p:sldId id="6638" r:id="rId20"/>
    <p:sldId id="6639" r:id="rId21"/>
    <p:sldId id="6640" r:id="rId22"/>
    <p:sldId id="6641" r:id="rId23"/>
    <p:sldId id="6643" r:id="rId24"/>
    <p:sldId id="6642" r:id="rId25"/>
    <p:sldId id="6644" r:id="rId26"/>
    <p:sldId id="6645" r:id="rId27"/>
    <p:sldId id="6646" r:id="rId28"/>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11/19/2022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11/19/2022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11/19/2022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11/19/2022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s://www.israel-a-history-of.com/terah.html#gallery[pageGallery]/5/"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7.xml"/><Relationship Id="rId1" Type="http://schemas.openxmlformats.org/officeDocument/2006/relationships/themeOverride" Target="../theme/themeOverride4.xml"/><Relationship Id="rId4" Type="http://schemas.openxmlformats.org/officeDocument/2006/relationships/hyperlink" Target="https://www.weareteachers.com/moving-beyond-classroom-discussions/"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1137856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76950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faith Noah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being warned by God concerning events as yet unseen, in reverent fear constructed an ark for the saving of his household. By this he condemned the world and became an heir of the righteousness that comes by faith.</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860196"/>
            <a:ext cx="8704460" cy="4628471"/>
          </a:xfrm>
        </p:spPr>
        <p:txBody>
          <a:bodyPr>
            <a:normAutofit fontScale="92500"/>
          </a:bodyPr>
          <a:lstStyle/>
          <a:p>
            <a:r>
              <a:rPr lang="en-US" dirty="0"/>
              <a:t>But what the author emphasizes </a:t>
            </a:r>
            <a:r>
              <a:rPr lang="en-US" b="1" i="1" dirty="0"/>
              <a:t>here</a:t>
            </a:r>
            <a:r>
              <a:rPr lang="en-US" dirty="0"/>
              <a:t> is Noah's </a:t>
            </a:r>
            <a:r>
              <a:rPr lang="en-US" b="1" i="1" dirty="0"/>
              <a:t>faith</a:t>
            </a:r>
            <a:r>
              <a:rPr lang="en-US" dirty="0"/>
              <a:t>, and it cannot be said that our author had to look far to discover faith in the Old Testament story of Noah. </a:t>
            </a:r>
          </a:p>
          <a:p>
            <a:r>
              <a:rPr lang="en-US" dirty="0"/>
              <a:t>Noah is the first person in the OT to whom the great gospel terms “</a:t>
            </a:r>
            <a:r>
              <a:rPr lang="en-US" i="1" dirty="0">
                <a:solidFill>
                  <a:srgbClr val="000099"/>
                </a:solidFill>
                <a:latin typeface="Cambria" panose="02040503050406030204" pitchFamily="18" charset="0"/>
                <a:ea typeface="Cambria" panose="02040503050406030204" pitchFamily="18" charset="0"/>
              </a:rPr>
              <a:t>righteousness</a:t>
            </a:r>
            <a:r>
              <a:rPr lang="en-US" dirty="0"/>
              <a:t>” and “</a:t>
            </a:r>
            <a:r>
              <a:rPr lang="en-US" i="1" dirty="0">
                <a:solidFill>
                  <a:srgbClr val="000099"/>
                </a:solidFill>
                <a:latin typeface="Cambria" panose="02040503050406030204" pitchFamily="18" charset="0"/>
                <a:ea typeface="Cambria" panose="02040503050406030204" pitchFamily="18" charset="0"/>
              </a:rPr>
              <a:t>grace</a:t>
            </a:r>
            <a:r>
              <a:rPr lang="en-US" dirty="0"/>
              <a:t>” are applied, and the quality of his “</a:t>
            </a:r>
            <a:r>
              <a:rPr lang="en-US" i="1" dirty="0">
                <a:solidFill>
                  <a:srgbClr val="000099"/>
                </a:solidFill>
                <a:latin typeface="Cambria" panose="02040503050406030204" pitchFamily="18" charset="0"/>
                <a:ea typeface="Cambria" panose="02040503050406030204" pitchFamily="18" charset="0"/>
              </a:rPr>
              <a:t>faith</a:t>
            </a:r>
            <a:r>
              <a:rPr lang="en-US" dirty="0"/>
              <a:t>” was proved by his prompt obedience: “</a:t>
            </a:r>
            <a:r>
              <a:rPr lang="en-US" i="1" dirty="0">
                <a:solidFill>
                  <a:srgbClr val="000099"/>
                </a:solidFill>
                <a:latin typeface="Cambria" panose="02040503050406030204" pitchFamily="18" charset="0"/>
                <a:ea typeface="Cambria" panose="02040503050406030204" pitchFamily="18" charset="0"/>
              </a:rPr>
              <a:t>Noah ... did all that God commanded him</a:t>
            </a:r>
            <a:r>
              <a:rPr lang="en-US" dirty="0"/>
              <a:t>.” (Gen 6:22).</a:t>
            </a:r>
          </a:p>
          <a:p>
            <a:r>
              <a:rPr lang="en-US" dirty="0"/>
              <a:t>And so Noah becomes another example of what God expects from us!</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88884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a:bodyPr>
          <a:lstStyle/>
          <a:p>
            <a:pPr marL="514350" indent="-514350">
              <a:buFont typeface="+mj-lt"/>
              <a:buAutoNum type="arabicPeriod" startAt="2"/>
            </a:pPr>
            <a:r>
              <a:rPr lang="en-US" dirty="0"/>
              <a:t>The “Hall of Faith” – Description and Examples of Persevering Faith (11:1-12:3)</a:t>
            </a:r>
          </a:p>
          <a:p>
            <a:pPr marL="1028700" lvl="1" indent="-571500">
              <a:buFont typeface="+mj-lt"/>
              <a:buAutoNum type="alphaLcPeriod"/>
            </a:pPr>
            <a:r>
              <a:rPr lang="en-US" dirty="0">
                <a:solidFill>
                  <a:schemeClr val="tx1">
                    <a:lumMod val="50000"/>
                    <a:lumOff val="50000"/>
                  </a:schemeClr>
                </a:solidFill>
              </a:rPr>
              <a:t>Prologue: The Nature of Faith (11:1-3)</a:t>
            </a:r>
          </a:p>
          <a:p>
            <a:pPr marL="1028700" lvl="1" indent="-571500">
              <a:buFont typeface="+mj-lt"/>
              <a:buAutoNum type="alphaLcPeriod"/>
            </a:pPr>
            <a:r>
              <a:rPr lang="en-US" dirty="0">
                <a:solidFill>
                  <a:schemeClr val="tx1">
                    <a:lumMod val="50000"/>
                    <a:lumOff val="50000"/>
                  </a:schemeClr>
                </a:solidFill>
              </a:rPr>
              <a:t>The Faith of Those Prior to the Flood (11:4-7)</a:t>
            </a:r>
          </a:p>
          <a:p>
            <a:pPr marL="1028700" lvl="1" indent="-571500">
              <a:buFont typeface="+mj-lt"/>
              <a:buAutoNum type="alphaLcPeriod"/>
            </a:pPr>
            <a:r>
              <a:rPr lang="en-US" dirty="0"/>
              <a:t>The Faith of Abraham and His Heirs (11:8-22)</a:t>
            </a:r>
          </a:p>
          <a:p>
            <a:pPr marL="1028700" lvl="1" indent="-571500">
              <a:buFont typeface="+mj-lt"/>
              <a:buAutoNum type="alphaLcPeriod"/>
            </a:pPr>
            <a:r>
              <a:rPr lang="en-US" dirty="0">
                <a:solidFill>
                  <a:schemeClr val="tx1">
                    <a:lumMod val="50000"/>
                    <a:lumOff val="50000"/>
                  </a:schemeClr>
                </a:solidFill>
              </a:rPr>
              <a:t>The Faith of Moses and Those Entering the Land (11:23-31)</a:t>
            </a:r>
          </a:p>
          <a:p>
            <a:pPr marL="1028700" lvl="1" indent="-571500">
              <a:buFont typeface="+mj-lt"/>
              <a:buAutoNum type="alphaLcPeriod"/>
            </a:pPr>
            <a:r>
              <a:rPr lang="en-US" dirty="0">
                <a:solidFill>
                  <a:schemeClr val="tx1">
                    <a:lumMod val="50000"/>
                    <a:lumOff val="50000"/>
                  </a:schemeClr>
                </a:solidFill>
              </a:rPr>
              <a:t>A Closing Catalog of Faith (11:32-40)</a:t>
            </a:r>
          </a:p>
          <a:p>
            <a:pPr marL="1028700" lvl="1" indent="-571500">
              <a:buFont typeface="+mj-lt"/>
              <a:buAutoNum type="alphaLcPeriod"/>
            </a:pPr>
            <a:r>
              <a:rPr lang="en-US" dirty="0">
                <a:solidFill>
                  <a:schemeClr val="tx1">
                    <a:lumMod val="50000"/>
                    <a:lumOff val="50000"/>
                  </a:schemeClr>
                </a:solidFill>
              </a:rPr>
              <a:t>Run the Race Looking to Jesus as the Supreme Example of Faith (12:1-3)</a:t>
            </a:r>
          </a:p>
        </p:txBody>
      </p:sp>
      <p:sp>
        <p:nvSpPr>
          <p:cNvPr id="4" name="TextBox 3">
            <a:extLst>
              <a:ext uri="{FF2B5EF4-FFF2-40B4-BE49-F238E27FC236}">
                <a16:creationId xmlns:a16="http://schemas.microsoft.com/office/drawing/2014/main" id="{60D0335D-65C4-4936-BB0B-0803C5A07FF5}"/>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163863091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2"/>
            <a:ext cx="9144000" cy="1397111"/>
          </a:xfrm>
        </p:spPr>
        <p:txBody>
          <a:bodyPr/>
          <a:lstStyle/>
          <a:p>
            <a:r>
              <a:rPr lang="en-US" sz="5400" dirty="0">
                <a:solidFill>
                  <a:srgbClr val="002060"/>
                </a:solidFill>
              </a:rPr>
              <a:t>The Faith of Abraham and His Heirs – Part 1 (11:8-12)</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153054" y="1495222"/>
            <a:ext cx="8837891" cy="5321574"/>
          </a:xfrm>
        </p:spPr>
        <p:txBody>
          <a:bodyPr>
            <a:normAutofit fontScale="92500" lnSpcReduction="10000"/>
          </a:bodyPr>
          <a:lstStyle/>
          <a:p>
            <a:pPr marL="0" indent="0">
              <a:buNone/>
            </a:pPr>
            <a:r>
              <a:rPr lang="en-US" sz="3000" baseline="30000" dirty="0">
                <a:latin typeface="Candara" panose="020E0502030303020204" pitchFamily="34" charset="0"/>
                <a:ea typeface="Cambria" panose="02040503050406030204" pitchFamily="18" charset="0"/>
              </a:rPr>
              <a:t>8</a:t>
            </a:r>
            <a:r>
              <a:rPr lang="en-US" i="1" dirty="0">
                <a:solidFill>
                  <a:srgbClr val="000099"/>
                </a:solidFill>
                <a:latin typeface="Cambria" panose="02040503050406030204" pitchFamily="18" charset="0"/>
                <a:ea typeface="Cambria" panose="02040503050406030204" pitchFamily="18" charset="0"/>
              </a:rPr>
              <a:t> By faith Abraham obeyed when he was called to go out to a place that he was to receive as an inheritance. And he went out, not knowing where he was going. </a:t>
            </a:r>
            <a:r>
              <a:rPr lang="en-US" sz="3000" baseline="30000" dirty="0">
                <a:latin typeface="Candara" panose="020E0502030303020204" pitchFamily="34" charset="0"/>
                <a:ea typeface="Cambria" panose="02040503050406030204" pitchFamily="18" charset="0"/>
              </a:rPr>
              <a:t>9</a:t>
            </a:r>
            <a:r>
              <a:rPr lang="en-US" i="1" dirty="0">
                <a:solidFill>
                  <a:srgbClr val="000099"/>
                </a:solidFill>
                <a:latin typeface="Cambria" panose="02040503050406030204" pitchFamily="18" charset="0"/>
                <a:ea typeface="Cambria" panose="02040503050406030204" pitchFamily="18" charset="0"/>
              </a:rPr>
              <a:t> By faith he went to live in the land of promise, as in a foreign land, living in tents with Isaac and Jacob, heirs with him of the same promise. </a:t>
            </a:r>
            <a:r>
              <a:rPr lang="en-US" sz="3000" baseline="30000" dirty="0">
                <a:latin typeface="Candara" panose="020E0502030303020204" pitchFamily="34" charset="0"/>
                <a:ea typeface="Cambria" panose="02040503050406030204" pitchFamily="18" charset="0"/>
              </a:rPr>
              <a:t>10</a:t>
            </a:r>
            <a:r>
              <a:rPr lang="en-US" i="1" dirty="0">
                <a:solidFill>
                  <a:srgbClr val="000099"/>
                </a:solidFill>
                <a:latin typeface="Cambria" panose="02040503050406030204" pitchFamily="18" charset="0"/>
                <a:ea typeface="Cambria" panose="02040503050406030204" pitchFamily="18" charset="0"/>
              </a:rPr>
              <a:t> For he was looking forward to the city that has foundations, whose designer and builder is God. </a:t>
            </a:r>
            <a:r>
              <a:rPr lang="en-US" sz="3000" baseline="30000" dirty="0">
                <a:latin typeface="Candara" panose="020E0502030303020204" pitchFamily="34" charset="0"/>
                <a:ea typeface="Cambria" panose="02040503050406030204" pitchFamily="18" charset="0"/>
              </a:rPr>
              <a:t>11</a:t>
            </a:r>
            <a:r>
              <a:rPr lang="en-US" i="1" dirty="0">
                <a:solidFill>
                  <a:srgbClr val="000099"/>
                </a:solidFill>
                <a:latin typeface="Cambria" panose="02040503050406030204" pitchFamily="18" charset="0"/>
                <a:ea typeface="Cambria" panose="02040503050406030204" pitchFamily="18" charset="0"/>
              </a:rPr>
              <a:t> By faith Sarah herself received power to conceive, even when she was past the age, since she considered him faithful who had promised. </a:t>
            </a:r>
            <a:r>
              <a:rPr lang="en-US" sz="3000" baseline="30000" dirty="0">
                <a:latin typeface="Candara" panose="020E0502030303020204" pitchFamily="34" charset="0"/>
                <a:ea typeface="Cambria" panose="02040503050406030204" pitchFamily="18" charset="0"/>
              </a:rPr>
              <a:t>12</a:t>
            </a:r>
            <a:r>
              <a:rPr lang="en-US" i="1" dirty="0">
                <a:solidFill>
                  <a:srgbClr val="000099"/>
                </a:solidFill>
                <a:latin typeface="Cambria" panose="02040503050406030204" pitchFamily="18" charset="0"/>
                <a:ea typeface="Cambria" panose="02040503050406030204" pitchFamily="18" charset="0"/>
              </a:rPr>
              <a:t> Therefore from one man, and him as good as dead, were born descendants as many as the stars of heaven and as many as the innumerable grains of sand by the seashore. </a:t>
            </a:r>
          </a:p>
        </p:txBody>
      </p:sp>
    </p:spTree>
    <p:extLst>
      <p:ext uri="{BB962C8B-B14F-4D97-AF65-F5344CB8AC3E}">
        <p14:creationId xmlns:p14="http://schemas.microsoft.com/office/powerpoint/2010/main" val="4313623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49086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8</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Abraham obeyed when he was called to go out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to a place that he was to receive as an inheritance. And he went out, not knowing where he was going.</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89408"/>
            <a:ext cx="8704460" cy="4899259"/>
          </a:xfrm>
        </p:spPr>
        <p:txBody>
          <a:bodyPr>
            <a:normAutofit fontScale="92500" lnSpcReduction="10000"/>
          </a:bodyPr>
          <a:lstStyle/>
          <a:p>
            <a:r>
              <a:rPr lang="en-US" dirty="0"/>
              <a:t>The author now gives an extensive discussion of the greatest example of faith in the Old Testament: Abraham the patriarch. </a:t>
            </a:r>
          </a:p>
          <a:p>
            <a:r>
              <a:rPr lang="en-US" dirty="0"/>
              <a:t>Verses 8–12 focus on </a:t>
            </a:r>
            <a:r>
              <a:rPr lang="en-US" b="1" i="1" dirty="0"/>
              <a:t>two</a:t>
            </a:r>
            <a:r>
              <a:rPr lang="en-US" dirty="0"/>
              <a:t> foundational events from Abraham’s life that show </a:t>
            </a:r>
            <a:r>
              <a:rPr lang="en-US" b="1" i="1" dirty="0"/>
              <a:t>evidence</a:t>
            </a:r>
            <a:r>
              <a:rPr lang="en-US" dirty="0"/>
              <a:t> of his faith. </a:t>
            </a:r>
          </a:p>
          <a:p>
            <a:r>
              <a:rPr lang="en-US" b="1" i="1" dirty="0"/>
              <a:t>First</a:t>
            </a:r>
            <a:r>
              <a:rPr lang="en-US" dirty="0"/>
              <a:t>, Abraham obediently followed God’s call to move to a place with which he was unfamiliar (see Gen 12:1-9). </a:t>
            </a:r>
          </a:p>
          <a:p>
            <a:r>
              <a:rPr lang="en-US" dirty="0"/>
              <a:t>Abram’s father, Terah, originally had taken his son Abram and his family from Ur of the Chaldeans and settled in Haran, </a:t>
            </a:r>
            <a:r>
              <a:rPr lang="en-US" b="1" i="1" dirty="0"/>
              <a:t>intending</a:t>
            </a:r>
            <a:r>
              <a:rPr lang="en-US" dirty="0"/>
              <a:t> to go to Canaan (Gen 11:31).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Guthrie, George H. </a:t>
            </a:r>
            <a:r>
              <a:rPr lang="en-US" sz="1800" i="1" dirty="0"/>
              <a:t>Hebrews</a:t>
            </a:r>
            <a:r>
              <a:rPr lang="en-US" sz="1800" dirty="0"/>
              <a:t> (The NIV Application Commentary Book 15) (p. </a:t>
            </a:r>
            <a:r>
              <a:rPr lang="en-US" dirty="0"/>
              <a:t>468</a:t>
            </a:r>
            <a:r>
              <a:rPr lang="en-US" sz="1800" dirty="0"/>
              <a: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5870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8FD8E-3819-0FD7-AAE4-59EC26732302}"/>
              </a:ext>
            </a:extLst>
          </p:cNvPr>
          <p:cNvSpPr>
            <a:spLocks noGrp="1"/>
          </p:cNvSpPr>
          <p:nvPr>
            <p:ph type="title"/>
          </p:nvPr>
        </p:nvSpPr>
        <p:spPr>
          <a:xfrm>
            <a:off x="0" y="1"/>
            <a:ext cx="9144000" cy="1410108"/>
          </a:xfrm>
        </p:spPr>
        <p:txBody>
          <a:bodyPr/>
          <a:lstStyle/>
          <a:p>
            <a:r>
              <a:rPr lang="en-US" sz="5400" dirty="0">
                <a:solidFill>
                  <a:srgbClr val="002060"/>
                </a:solidFill>
              </a:rPr>
              <a:t>Terah and Abram’s Journey from Ur to Haran</a:t>
            </a:r>
          </a:p>
        </p:txBody>
      </p:sp>
      <p:sp>
        <p:nvSpPr>
          <p:cNvPr id="6" name="TextBox 5">
            <a:extLst>
              <a:ext uri="{FF2B5EF4-FFF2-40B4-BE49-F238E27FC236}">
                <a16:creationId xmlns:a16="http://schemas.microsoft.com/office/drawing/2014/main" id="{017FEBD7-FC35-59F4-5B9E-23AA6570C830}"/>
              </a:ext>
            </a:extLst>
          </p:cNvPr>
          <p:cNvSpPr txBox="1"/>
          <p:nvPr/>
        </p:nvSpPr>
        <p:spPr>
          <a:xfrm>
            <a:off x="0" y="6581001"/>
            <a:ext cx="9144000"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hlinkClick r:id="rId2"/>
              </a:rPr>
              <a:t>https://www.israel-a-history-of.com/terah.html#gallery[pageGallery]/5/</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pic>
        <p:nvPicPr>
          <p:cNvPr id="8" name="Content Placeholder 7">
            <a:extLst>
              <a:ext uri="{FF2B5EF4-FFF2-40B4-BE49-F238E27FC236}">
                <a16:creationId xmlns:a16="http://schemas.microsoft.com/office/drawing/2014/main" id="{C031D607-677E-AD09-AA9F-AB34E9095DA9}"/>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p:blipFill>
        <p:spPr>
          <a:xfrm>
            <a:off x="929475" y="1518768"/>
            <a:ext cx="6837659" cy="4953574"/>
          </a:xfrm>
        </p:spPr>
      </p:pic>
    </p:spTree>
    <p:extLst>
      <p:ext uri="{BB962C8B-B14F-4D97-AF65-F5344CB8AC3E}">
        <p14:creationId xmlns:p14="http://schemas.microsoft.com/office/powerpoint/2010/main" val="2911327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49086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8</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Abraham obeyed when he was called to go out to a place that he was to receive as an inheritance. 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 went out, not knowing where he was going</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89408"/>
            <a:ext cx="8704460" cy="4899259"/>
          </a:xfrm>
        </p:spPr>
        <p:txBody>
          <a:bodyPr>
            <a:normAutofit fontScale="85000" lnSpcReduction="10000"/>
          </a:bodyPr>
          <a:lstStyle/>
          <a:p>
            <a:r>
              <a:rPr lang="en-US" dirty="0"/>
              <a:t>In Haran the Lord appeared to Abram and said: </a:t>
            </a:r>
          </a:p>
          <a:p>
            <a:pPr lvl="1"/>
            <a:r>
              <a:rPr lang="en-US" i="1" dirty="0">
                <a:solidFill>
                  <a:srgbClr val="000099"/>
                </a:solidFill>
                <a:latin typeface="Cambria" panose="02040503050406030204" pitchFamily="18" charset="0"/>
                <a:ea typeface="Cambria" panose="02040503050406030204" pitchFamily="18" charset="0"/>
              </a:rPr>
              <a:t>Go from your country and your kindred and your father's house to the land that I will show you. And I will make of you a great nation, and I will bless you and make your name great, so that you will be a blessing. I will bless those who bless you, and him who dishonors you I will curse, and in you all the families of the earth shall be blessed.</a:t>
            </a:r>
            <a:r>
              <a:rPr lang="en-US" dirty="0"/>
              <a:t> (Gen 12:1-3)</a:t>
            </a:r>
            <a:endParaRPr lang="en-US" i="1" dirty="0">
              <a:solidFill>
                <a:srgbClr val="000099"/>
              </a:solidFill>
              <a:latin typeface="Cambria" panose="02040503050406030204" pitchFamily="18" charset="0"/>
              <a:ea typeface="Cambria" panose="02040503050406030204" pitchFamily="18" charset="0"/>
            </a:endParaRPr>
          </a:p>
          <a:p>
            <a:r>
              <a:rPr lang="en-US" dirty="0"/>
              <a:t>Abraham then </a:t>
            </a:r>
            <a:r>
              <a:rPr lang="en-US" b="1" i="1" dirty="0"/>
              <a:t>demonstrated</a:t>
            </a:r>
            <a:r>
              <a:rPr lang="en-US" dirty="0"/>
              <a:t> his faith by </a:t>
            </a:r>
            <a:r>
              <a:rPr lang="en-US" b="1" i="1" dirty="0"/>
              <a:t>obeying</a:t>
            </a:r>
            <a:r>
              <a:rPr lang="en-US" dirty="0"/>
              <a:t> God, even though he was completely unfamiliar with the land to which he was going. </a:t>
            </a:r>
          </a:p>
          <a:p>
            <a:r>
              <a:rPr lang="en-US" dirty="0"/>
              <a:t>This thought continues a theme introduced earlier in this letter: that faith consists of acting with </a:t>
            </a:r>
            <a:r>
              <a:rPr lang="en-US" b="1" i="1" dirty="0"/>
              <a:t>conviction</a:t>
            </a:r>
            <a:r>
              <a:rPr lang="en-US" dirty="0"/>
              <a:t> on the basis of things which are </a:t>
            </a:r>
            <a:r>
              <a:rPr lang="en-US" b="1" i="1" dirty="0"/>
              <a:t>yet unseen</a:t>
            </a:r>
            <a:r>
              <a:rPr lang="en-US" dirty="0"/>
              <a:t> (cf. Heb 11:1).</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Guthrie, George H. </a:t>
            </a:r>
            <a:r>
              <a:rPr lang="en-US" sz="1800" i="1" dirty="0"/>
              <a:t>Hebrews</a:t>
            </a:r>
            <a:r>
              <a:rPr lang="en-US" sz="1800" dirty="0"/>
              <a:t> (The NIV Application Commentary Book 15) (p. </a:t>
            </a:r>
            <a:r>
              <a:rPr lang="en-US" dirty="0"/>
              <a:t>468</a:t>
            </a:r>
            <a:r>
              <a:rPr lang="en-US" sz="1800" dirty="0"/>
              <a: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379650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41280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went to live in the land of promise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as in a foreign land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living in tents with Isaac and Jacob</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heirs with him of the same promise.</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89408"/>
            <a:ext cx="8775100" cy="4899259"/>
          </a:xfrm>
        </p:spPr>
        <p:txBody>
          <a:bodyPr>
            <a:normAutofit fontScale="92500" lnSpcReduction="20000"/>
          </a:bodyPr>
          <a:lstStyle/>
          <a:p>
            <a:r>
              <a:rPr lang="en-US" dirty="0"/>
              <a:t>Abraham’s </a:t>
            </a:r>
            <a:r>
              <a:rPr lang="en-US" b="1" i="1" dirty="0"/>
              <a:t>second</a:t>
            </a:r>
            <a:r>
              <a:rPr lang="en-US" dirty="0"/>
              <a:t> expression of faith, in which his son Isaac and grandson Jacob </a:t>
            </a:r>
            <a:r>
              <a:rPr lang="en-US" b="1" i="1" dirty="0"/>
              <a:t>also</a:t>
            </a:r>
            <a:r>
              <a:rPr lang="en-US" dirty="0"/>
              <a:t> participated, was his “</a:t>
            </a:r>
            <a:r>
              <a:rPr lang="en-US" i="1" dirty="0">
                <a:solidFill>
                  <a:srgbClr val="000099"/>
                </a:solidFill>
                <a:latin typeface="Cambria" panose="02040503050406030204" pitchFamily="18" charset="0"/>
                <a:ea typeface="Cambria" panose="02040503050406030204" pitchFamily="18" charset="0"/>
              </a:rPr>
              <a:t>living in tents</a:t>
            </a:r>
            <a:r>
              <a:rPr lang="en-US" dirty="0"/>
              <a:t>” – that is, in </a:t>
            </a:r>
            <a:r>
              <a:rPr lang="en-US" b="1" i="1" dirty="0"/>
              <a:t>temporary dwellings</a:t>
            </a:r>
            <a:r>
              <a:rPr lang="en-US" dirty="0"/>
              <a:t> and transient circumstances – in the very land the Lord had promised to give his offspring as their inheritance. </a:t>
            </a:r>
          </a:p>
          <a:p>
            <a:r>
              <a:rPr lang="en-US" dirty="0"/>
              <a:t>The patriarchs’ movement and pitching of tents at various sites in the “</a:t>
            </a:r>
            <a:r>
              <a:rPr lang="en-US" i="1" dirty="0">
                <a:solidFill>
                  <a:srgbClr val="000099"/>
                </a:solidFill>
                <a:latin typeface="Cambria" panose="02040503050406030204" pitchFamily="18" charset="0"/>
                <a:ea typeface="Cambria" panose="02040503050406030204" pitchFamily="18" charset="0"/>
              </a:rPr>
              <a:t>land of promise</a:t>
            </a:r>
            <a:r>
              <a:rPr lang="en-US" dirty="0"/>
              <a:t>” is something we see over and over in the Genesis narrative (Gen 12:8; 13:3, 12, 18; 18:1; 26:25; 33:18-19; 35:16-21, 27). </a:t>
            </a:r>
          </a:p>
          <a:p>
            <a:r>
              <a:rPr lang="en-US" dirty="0"/>
              <a:t>Abraham’s offspring would eventually receive the entire land as an inheritance, but for Abraham himself, his residence there was “</a:t>
            </a:r>
            <a:r>
              <a:rPr lang="en-US" i="1" dirty="0">
                <a:solidFill>
                  <a:srgbClr val="000099"/>
                </a:solidFill>
                <a:latin typeface="Cambria" panose="02040503050406030204" pitchFamily="18" charset="0"/>
                <a:ea typeface="Cambria" panose="02040503050406030204" pitchFamily="18" charset="0"/>
              </a:rPr>
              <a:t>as in a foreign land</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275-276)</a:t>
            </a:r>
          </a:p>
        </p:txBody>
      </p:sp>
    </p:spTree>
    <p:extLst>
      <p:ext uri="{BB962C8B-B14F-4D97-AF65-F5344CB8AC3E}">
        <p14:creationId xmlns:p14="http://schemas.microsoft.com/office/powerpoint/2010/main" val="17749228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41280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went to live in the land of promise, as in a foreign land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living in tents with Isaac and Jacob, heirs with him of the same promise.</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589408"/>
            <a:ext cx="8704460" cy="4899259"/>
          </a:xfrm>
        </p:spPr>
        <p:txBody>
          <a:bodyPr>
            <a:normAutofit lnSpcReduction="10000"/>
          </a:bodyPr>
          <a:lstStyle/>
          <a:p>
            <a:r>
              <a:rPr lang="en-US" dirty="0"/>
              <a:t>Even when Abraham saw the land with his own eyes (Gen 13:14-17), his actual possession of it remained a reality “</a:t>
            </a:r>
            <a:r>
              <a:rPr lang="en-US" i="1" dirty="0">
                <a:solidFill>
                  <a:srgbClr val="000099"/>
                </a:solidFill>
                <a:latin typeface="Cambria" panose="02040503050406030204" pitchFamily="18" charset="0"/>
                <a:ea typeface="Cambria" panose="02040503050406030204" pitchFamily="18" charset="0"/>
              </a:rPr>
              <a:t>not yet seen</a:t>
            </a:r>
            <a:r>
              <a:rPr lang="en-US" dirty="0"/>
              <a:t>,” perceived only by faith. </a:t>
            </a:r>
          </a:p>
          <a:p>
            <a:r>
              <a:rPr lang="en-US" dirty="0"/>
              <a:t>His alien status was most evident when his wife, Sarah, died and he needed to negotiate with Hittites to obtain a burial place for her. </a:t>
            </a:r>
          </a:p>
          <a:p>
            <a:r>
              <a:rPr lang="en-US" dirty="0"/>
              <a:t>In making his request, Abraham acknowledged, “</a:t>
            </a:r>
            <a:r>
              <a:rPr lang="en-US" i="1" dirty="0">
                <a:solidFill>
                  <a:srgbClr val="000099"/>
                </a:solidFill>
                <a:latin typeface="Cambria" panose="02040503050406030204" pitchFamily="18" charset="0"/>
                <a:ea typeface="Cambria" panose="02040503050406030204" pitchFamily="18" charset="0"/>
              </a:rPr>
              <a:t>I am a sojourner and foreigner among you</a:t>
            </a:r>
            <a:r>
              <a:rPr lang="en-US" dirty="0"/>
              <a:t>” (Gen 23:3-20), a confession to which our author will later allude (Heb 11:13).</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275-276)</a:t>
            </a:r>
          </a:p>
        </p:txBody>
      </p:sp>
    </p:spTree>
    <p:extLst>
      <p:ext uri="{BB962C8B-B14F-4D97-AF65-F5344CB8AC3E}">
        <p14:creationId xmlns:p14="http://schemas.microsoft.com/office/powerpoint/2010/main" val="42037205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01251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10</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he was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looking forward to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city that has foundations, whose designer and builder is God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53792"/>
            <a:ext cx="8704460" cy="5334875"/>
          </a:xfrm>
        </p:spPr>
        <p:txBody>
          <a:bodyPr>
            <a:normAutofit fontScale="92500" lnSpcReduction="10000"/>
          </a:bodyPr>
          <a:lstStyle/>
          <a:p>
            <a:r>
              <a:rPr lang="en-US" dirty="0"/>
              <a:t>The author draws a striking conclusion from the fact that Abraham lived out his days as a stranger in the very land God had promised as his inheritance. </a:t>
            </a:r>
          </a:p>
          <a:p>
            <a:r>
              <a:rPr lang="en-US" dirty="0"/>
              <a:t>Abraham was waiting for the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city that has foundations, whose designer and builder is God</a:t>
            </a:r>
            <a:r>
              <a:rPr lang="en-US" dirty="0"/>
              <a:t>.” </a:t>
            </a:r>
          </a:p>
          <a:p>
            <a:r>
              <a:rPr lang="en-US" dirty="0"/>
              <a:t>In general, tent-dwelling is </a:t>
            </a:r>
            <a:r>
              <a:rPr lang="en-US" b="1" i="1" dirty="0"/>
              <a:t>temporary</a:t>
            </a:r>
            <a:r>
              <a:rPr lang="en-US" dirty="0"/>
              <a:t>, whereas living in a “</a:t>
            </a:r>
            <a:r>
              <a:rPr lang="en-US" i="1" dirty="0">
                <a:solidFill>
                  <a:srgbClr val="000099"/>
                </a:solidFill>
                <a:latin typeface="Cambria" panose="02040503050406030204" pitchFamily="18" charset="0"/>
                <a:ea typeface="Cambria" panose="02040503050406030204" pitchFamily="18" charset="0"/>
              </a:rPr>
              <a:t>city</a:t>
            </a:r>
            <a:r>
              <a:rPr lang="en-US" dirty="0"/>
              <a:t>” in a building with “</a:t>
            </a:r>
            <a:r>
              <a:rPr lang="en-US" i="1" dirty="0">
                <a:solidFill>
                  <a:srgbClr val="000099"/>
                </a:solidFill>
                <a:latin typeface="Cambria" panose="02040503050406030204" pitchFamily="18" charset="0"/>
                <a:ea typeface="Cambria" panose="02040503050406030204" pitchFamily="18" charset="0"/>
              </a:rPr>
              <a:t>foundations</a:t>
            </a:r>
            <a:r>
              <a:rPr lang="en-US" dirty="0"/>
              <a:t>” is </a:t>
            </a:r>
            <a:r>
              <a:rPr lang="en-US" b="1" i="1" dirty="0"/>
              <a:t>stable and secure</a:t>
            </a:r>
            <a:r>
              <a:rPr lang="en-US" dirty="0"/>
              <a:t> (Ps 105:12-17; 107:4-7). </a:t>
            </a:r>
          </a:p>
          <a:p>
            <a:r>
              <a:rPr lang="en-US" dirty="0"/>
              <a:t>Our author takes that contrast to a higher level when he speaks of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city</a:t>
            </a:r>
            <a:r>
              <a:rPr lang="en-US" dirty="0"/>
              <a:t>” that Abraham was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looking forward to</a:t>
            </a:r>
            <a:r>
              <a:rPr lang="en-US" dirty="0"/>
              <a:t>” and describes it as designed and constructed by God himself.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276-277)</a:t>
            </a:r>
          </a:p>
        </p:txBody>
      </p:sp>
    </p:spTree>
    <p:extLst>
      <p:ext uri="{BB962C8B-B14F-4D97-AF65-F5344CB8AC3E}">
        <p14:creationId xmlns:p14="http://schemas.microsoft.com/office/powerpoint/2010/main" val="6097802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01251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10</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he was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looking forward to the city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that has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foundations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whose designer and builder is God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53792"/>
            <a:ext cx="8704460" cy="5334875"/>
          </a:xfrm>
        </p:spPr>
        <p:txBody>
          <a:bodyPr>
            <a:normAutofit fontScale="92500" lnSpcReduction="10000"/>
          </a:bodyPr>
          <a:lstStyle/>
          <a:p>
            <a:r>
              <a:rPr lang="en-US" dirty="0"/>
              <a:t>There is an OT Psalm (Ps 87:1) which celebrates Mount Zion in Jerusalem, and alludes to the </a:t>
            </a:r>
            <a:r>
              <a:rPr lang="en-US" b="1" i="1" dirty="0"/>
              <a:t>security</a:t>
            </a:r>
            <a:r>
              <a:rPr lang="en-US" dirty="0"/>
              <a:t> of its “</a:t>
            </a:r>
            <a:r>
              <a:rPr lang="en-US" i="1" dirty="0">
                <a:solidFill>
                  <a:srgbClr val="000099"/>
                </a:solidFill>
                <a:latin typeface="Cambria" panose="02040503050406030204" pitchFamily="18" charset="0"/>
                <a:ea typeface="Cambria" panose="02040503050406030204" pitchFamily="18" charset="0"/>
              </a:rPr>
              <a:t>foundations</a:t>
            </a:r>
            <a:r>
              <a:rPr lang="en-US" dirty="0"/>
              <a:t>”. </a:t>
            </a:r>
          </a:p>
          <a:p>
            <a:r>
              <a:rPr lang="en-US" dirty="0"/>
              <a:t>But there is </a:t>
            </a:r>
            <a:r>
              <a:rPr lang="en-US" b="1" i="1" dirty="0"/>
              <a:t>another</a:t>
            </a:r>
            <a:r>
              <a:rPr lang="en-US" dirty="0"/>
              <a:t> Psalm (Ps 137:7) where the writer laments the </a:t>
            </a:r>
            <a:r>
              <a:rPr lang="en-US" b="1" i="1" dirty="0"/>
              <a:t>razing</a:t>
            </a:r>
            <a:r>
              <a:rPr lang="en-US" dirty="0"/>
              <a:t> of Jerusalem to its (manmade) “</a:t>
            </a:r>
            <a:r>
              <a:rPr lang="en-US" i="1" dirty="0">
                <a:solidFill>
                  <a:srgbClr val="000099"/>
                </a:solidFill>
                <a:latin typeface="Cambria" panose="02040503050406030204" pitchFamily="18" charset="0"/>
                <a:ea typeface="Cambria" panose="02040503050406030204" pitchFamily="18" charset="0"/>
              </a:rPr>
              <a:t>foundations</a:t>
            </a:r>
            <a:r>
              <a:rPr lang="en-US" dirty="0"/>
              <a:t>”. </a:t>
            </a:r>
          </a:p>
          <a:p>
            <a:r>
              <a:rPr lang="en-US" dirty="0"/>
              <a:t>Abraham’s hope was focused on a city which, unlike any manmade city (like Jerusalem) was </a:t>
            </a:r>
            <a:r>
              <a:rPr lang="en-US" b="1" i="1" dirty="0"/>
              <a:t>indestructible</a:t>
            </a:r>
            <a:r>
              <a:rPr lang="en-US" dirty="0"/>
              <a:t> because the living God both designed and built it (cf. Rev 21:9-26). </a:t>
            </a:r>
          </a:p>
          <a:p>
            <a:r>
              <a:rPr lang="en-US" dirty="0"/>
              <a:t>Earlier in this letter, a citation from Psalm 102 described the eventual destruction of the </a:t>
            </a:r>
            <a:r>
              <a:rPr lang="en-US" b="1" i="1" dirty="0"/>
              <a:t>present</a:t>
            </a:r>
            <a:r>
              <a:rPr lang="en-US" dirty="0"/>
              <a:t> heavens and earth (Heb 1:10-12; cf. 12:26-28).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276-277)</a:t>
            </a:r>
          </a:p>
        </p:txBody>
      </p:sp>
    </p:spTree>
    <p:extLst>
      <p:ext uri="{BB962C8B-B14F-4D97-AF65-F5344CB8AC3E}">
        <p14:creationId xmlns:p14="http://schemas.microsoft.com/office/powerpoint/2010/main" val="29913496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p:cTn id="7"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5">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3" end="3"/>
                                            </p:txEl>
                                          </p:spTgt>
                                        </p:tgtEl>
                                        <p:attrNameLst>
                                          <p:attrName>style.visibility</p:attrName>
                                        </p:attrNameLst>
                                      </p:cBhvr>
                                      <p:to>
                                        <p:strVal val="visible"/>
                                      </p:to>
                                    </p:set>
                                    <p:anim calcmode="lin" valueType="num">
                                      <p:cBhvr>
                                        <p:cTn id="14"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solidFill>
                  <a:schemeClr val="tx1">
                    <a:lumMod val="50000"/>
                    <a:lumOff val="50000"/>
                  </a:schemeClr>
                </a:solidFill>
              </a:rPr>
              <a:t>Jesus’ Priesthood Is Better Than the Levitical Priesthood (4:14-10:18)</a:t>
            </a:r>
          </a:p>
          <a:p>
            <a:pPr marL="571500" indent="-571500">
              <a:buFont typeface="+mj-lt"/>
              <a:buAutoNum type="romanUcPeriod" startAt="4"/>
            </a:pPr>
            <a:r>
              <a:rPr lang="en-US" sz="3600" b="1" dirty="0"/>
              <a:t>Concluding Exhortations and Warnings (10:19-12:29)</a:t>
            </a:r>
          </a:p>
          <a:p>
            <a:pPr marL="571500" indent="-571500">
              <a:buFont typeface="+mj-lt"/>
              <a:buAutoNum type="romanUcPeriod" startAt="4"/>
            </a:pPr>
            <a:r>
              <a:rPr lang="en-US" sz="3600" b="1" dirty="0">
                <a:solidFill>
                  <a:schemeClr val="tx1">
                    <a:lumMod val="50000"/>
                    <a:lumOff val="50000"/>
                  </a:schemeClr>
                </a:solidFill>
              </a:rPr>
              <a:t>Epilogue: Final Exhortations (13:1-25)</a:t>
            </a:r>
          </a:p>
          <a:p>
            <a:pPr marL="571500" indent="-571500">
              <a:buFont typeface="+mj-lt"/>
              <a:buAutoNum type="romanUcPeriod" startAt="4"/>
            </a:pPr>
            <a:endParaRPr lang="en-US" sz="3500" b="1" dirty="0"/>
          </a:p>
        </p:txBody>
      </p:sp>
    </p:spTree>
    <p:extLst>
      <p:ext uri="{BB962C8B-B14F-4D97-AF65-F5344CB8AC3E}">
        <p14:creationId xmlns:p14="http://schemas.microsoft.com/office/powerpoint/2010/main" val="241894394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01251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10</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he was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looking forward to the city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that has foundations,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whose designer and builder is God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53792"/>
            <a:ext cx="8704460" cy="5334875"/>
          </a:xfrm>
        </p:spPr>
        <p:txBody>
          <a:bodyPr>
            <a:normAutofit/>
          </a:bodyPr>
          <a:lstStyle/>
          <a:p>
            <a:r>
              <a:rPr lang="en-US" dirty="0"/>
              <a:t>The </a:t>
            </a:r>
            <a:r>
              <a:rPr lang="en-US" b="1" i="1" dirty="0"/>
              <a:t>heavenly</a:t>
            </a:r>
            <a:r>
              <a:rPr lang="en-US" dirty="0"/>
              <a:t> sanctuary in which Jesus now ministers was “</a:t>
            </a:r>
            <a:r>
              <a:rPr lang="en-US" i="1" dirty="0">
                <a:solidFill>
                  <a:srgbClr val="000099"/>
                </a:solidFill>
                <a:latin typeface="Cambria" panose="02040503050406030204" pitchFamily="18" charset="0"/>
                <a:ea typeface="Cambria" panose="02040503050406030204" pitchFamily="18" charset="0"/>
              </a:rPr>
              <a:t>not made with [human] hands</a:t>
            </a:r>
            <a:r>
              <a:rPr lang="en-US" dirty="0"/>
              <a:t>” (Heb 9:11, 24), so it cannot be touched by the ravages of decay or destruction. </a:t>
            </a:r>
          </a:p>
          <a:p>
            <a:r>
              <a:rPr lang="en-US" dirty="0"/>
              <a:t>Abraham’s hope looked </a:t>
            </a:r>
            <a:r>
              <a:rPr lang="en-US" b="1" i="1" dirty="0"/>
              <a:t>beyond</a:t>
            </a:r>
            <a:r>
              <a:rPr lang="en-US" dirty="0"/>
              <a:t> Canaan and Jerusalem, which his offspring would eventually occupy, to the </a:t>
            </a:r>
            <a:r>
              <a:rPr lang="en-US" b="1" i="1" dirty="0"/>
              <a:t>ultimate</a:t>
            </a:r>
            <a:r>
              <a:rPr lang="en-US" dirty="0"/>
              <a:t> city of refuge— a “</a:t>
            </a:r>
            <a:r>
              <a:rPr lang="en-US" b="1" i="1" dirty="0">
                <a:solidFill>
                  <a:srgbClr val="000099"/>
                </a:solidFill>
                <a:latin typeface="Cambria" panose="02040503050406030204" pitchFamily="18" charset="0"/>
                <a:ea typeface="Cambria" panose="02040503050406030204" pitchFamily="18" charset="0"/>
              </a:rPr>
              <a:t>lasting</a:t>
            </a:r>
            <a:r>
              <a:rPr lang="en-US" i="1" dirty="0">
                <a:solidFill>
                  <a:srgbClr val="000099"/>
                </a:solidFill>
                <a:latin typeface="Cambria" panose="02040503050406030204" pitchFamily="18" charset="0"/>
                <a:ea typeface="Cambria" panose="02040503050406030204" pitchFamily="18" charset="0"/>
              </a:rPr>
              <a:t> city</a:t>
            </a:r>
            <a:r>
              <a:rPr lang="en-US" dirty="0"/>
              <a:t>,” still to come even for believers today (Heb 13:14)— in a better, </a:t>
            </a:r>
            <a:r>
              <a:rPr lang="en-US" b="1" i="1" dirty="0"/>
              <a:t>heavenly</a:t>
            </a:r>
            <a:r>
              <a:rPr lang="en-US" dirty="0"/>
              <a:t> country (Heb 11:16).</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276-277)</a:t>
            </a:r>
          </a:p>
        </p:txBody>
      </p:sp>
    </p:spTree>
    <p:extLst>
      <p:ext uri="{BB962C8B-B14F-4D97-AF65-F5344CB8AC3E}">
        <p14:creationId xmlns:p14="http://schemas.microsoft.com/office/powerpoint/2010/main" val="23453143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40129"/>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Sarah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herself received power to conceive, even when she was past the age, since she considered him faithful who had promised.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18620"/>
            <a:ext cx="8704460" cy="5170047"/>
          </a:xfrm>
        </p:spPr>
        <p:txBody>
          <a:bodyPr>
            <a:normAutofit fontScale="85000" lnSpcReduction="10000"/>
          </a:bodyPr>
          <a:lstStyle/>
          <a:p>
            <a:r>
              <a:rPr lang="en-US" dirty="0"/>
              <a:t>Sarah and Rahab (Heb 11:31) are the only two women mentioned by name in the Hebrews “Hall of Faith.” </a:t>
            </a:r>
          </a:p>
          <a:p>
            <a:r>
              <a:rPr lang="en-US" dirty="0"/>
              <a:t>Additionally, the statement “</a:t>
            </a:r>
            <a:r>
              <a:rPr lang="en-US" i="1" dirty="0">
                <a:solidFill>
                  <a:srgbClr val="000099"/>
                </a:solidFill>
                <a:latin typeface="Cambria" panose="02040503050406030204" pitchFamily="18" charset="0"/>
                <a:ea typeface="Cambria" panose="02040503050406030204" pitchFamily="18" charset="0"/>
              </a:rPr>
              <a:t>Women received back their dead by resurrection</a:t>
            </a:r>
            <a:r>
              <a:rPr lang="en-US" dirty="0"/>
              <a:t>” (Heb 11:35) refers to the mothers whose young sons were raised by Elijah and Elisha (1 Kings 17:17-24; 2 Kings 4:18-37). </a:t>
            </a:r>
          </a:p>
          <a:p>
            <a:r>
              <a:rPr lang="en-US" dirty="0"/>
              <a:t>Most versions, including the ESV, present Sarah as the one exercising faith, but commentators are divided over whether Abraham or Sarah is the subject of verse 11. </a:t>
            </a:r>
          </a:p>
          <a:p>
            <a:r>
              <a:rPr lang="en-US" dirty="0"/>
              <a:t>The NIV, for example, translates this verse: “</a:t>
            </a:r>
            <a:r>
              <a:rPr lang="en-US" i="1" dirty="0">
                <a:solidFill>
                  <a:srgbClr val="000099"/>
                </a:solidFill>
                <a:latin typeface="Cambria" panose="02040503050406030204" pitchFamily="18" charset="0"/>
                <a:ea typeface="Cambria" panose="02040503050406030204" pitchFamily="18" charset="0"/>
              </a:rPr>
              <a:t>By faith Abraham, even though he was past age--and Sarah herself was barren--was enabled to become a father because he considered him faithful who had made the promise</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276-277)</a:t>
            </a:r>
          </a:p>
        </p:txBody>
      </p:sp>
    </p:spTree>
    <p:extLst>
      <p:ext uri="{BB962C8B-B14F-4D97-AF65-F5344CB8AC3E}">
        <p14:creationId xmlns:p14="http://schemas.microsoft.com/office/powerpoint/2010/main" val="143564172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40129"/>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Sarah herself received power to conceive, even when she was past the age, since she considered him faithful who had promised.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18620"/>
            <a:ext cx="8704460" cy="5170047"/>
          </a:xfrm>
        </p:spPr>
        <p:txBody>
          <a:bodyPr>
            <a:normAutofit lnSpcReduction="10000"/>
          </a:bodyPr>
          <a:lstStyle/>
          <a:p>
            <a:r>
              <a:rPr lang="en-US" dirty="0"/>
              <a:t>It might seem problematic to hold Sarah up as an example of faith given that Sarah laughed, apparently in unbelief (and then later lied about it), when told of the promised birth of a son (Gen 18:9-15).</a:t>
            </a:r>
          </a:p>
          <a:p>
            <a:r>
              <a:rPr lang="en-US" dirty="0"/>
              <a:t>However:</a:t>
            </a:r>
          </a:p>
          <a:p>
            <a:pPr lvl="1"/>
            <a:r>
              <a:rPr lang="en-US" dirty="0"/>
              <a:t>The author speaks of the </a:t>
            </a:r>
            <a:r>
              <a:rPr lang="en-US" b="1" i="1" dirty="0"/>
              <a:t>true</a:t>
            </a:r>
            <a:r>
              <a:rPr lang="en-US" dirty="0"/>
              <a:t> faith of Sarah </a:t>
            </a:r>
            <a:r>
              <a:rPr lang="en-US" b="1" i="1" dirty="0"/>
              <a:t>despite</a:t>
            </a:r>
            <a:r>
              <a:rPr lang="en-US" dirty="0"/>
              <a:t> her failings.</a:t>
            </a:r>
          </a:p>
          <a:p>
            <a:pPr lvl="1"/>
            <a:r>
              <a:rPr lang="en-US" dirty="0"/>
              <a:t>Sarah apparently later had a change of heart, as her laughter became a genuine expression of joy at the birth of Isaac (Gen 21:6), whose name means “laughter.”</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ESV Study Bible Note on Heb 11:11</a:t>
            </a:r>
          </a:p>
        </p:txBody>
      </p:sp>
    </p:spTree>
    <p:extLst>
      <p:ext uri="{BB962C8B-B14F-4D97-AF65-F5344CB8AC3E}">
        <p14:creationId xmlns:p14="http://schemas.microsoft.com/office/powerpoint/2010/main" val="35436995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40129"/>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from one man, and him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as good as dead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were born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descendants as many as the stars of heaven and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as many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as the innumerable grains of sand by the seashore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18620"/>
            <a:ext cx="8704460" cy="5170047"/>
          </a:xfrm>
        </p:spPr>
        <p:txBody>
          <a:bodyPr>
            <a:normAutofit/>
          </a:bodyPr>
          <a:lstStyle/>
          <a:p>
            <a:r>
              <a:rPr lang="en-US" dirty="0"/>
              <a:t>Therefore from this one man Abraham, when he was already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as good as dead</a:t>
            </a:r>
            <a:r>
              <a:rPr lang="en-US" dirty="0"/>
              <a:t>” as far as the hope of founding a family was concerned, there sprang a host of descendants.</a:t>
            </a:r>
          </a:p>
          <a:p>
            <a:r>
              <a:rPr lang="en-US" dirty="0"/>
              <a:t>This was in fulfilment of the divine promises that his Abraham’s descendants would be as numerous as the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stars of heaven </a:t>
            </a:r>
            <a:r>
              <a:rPr lang="en-US" dirty="0"/>
              <a:t>” (Gen 15:5; 22:17) and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innumerable grains of sand by the seashore</a:t>
            </a:r>
            <a:r>
              <a:rPr lang="en-US" dirty="0"/>
              <a:t>” (Gen 22:17).</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98040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240129"/>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Therefore from one man, and him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as good as dead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were born descendants as many as the stars of heaven and as many as the innumerable grains of sand by the seashore.</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318620"/>
            <a:ext cx="8704460" cy="5170047"/>
          </a:xfrm>
        </p:spPr>
        <p:txBody>
          <a:bodyPr>
            <a:normAutofit fontScale="92500" lnSpcReduction="10000"/>
          </a:bodyPr>
          <a:lstStyle/>
          <a:p>
            <a:r>
              <a:rPr lang="en-US" dirty="0"/>
              <a:t>“</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As good as dead</a:t>
            </a:r>
            <a:r>
              <a:rPr lang="en-US" dirty="0"/>
              <a:t>” is the same expression the apostle Paul uses when he says that Abraham, on receiving the promise of God, weighed up all the adverse circumstances and “</a:t>
            </a:r>
            <a:r>
              <a:rPr lang="en-US" i="1" dirty="0">
                <a:solidFill>
                  <a:srgbClr val="000099"/>
                </a:solidFill>
                <a:latin typeface="Cambria" panose="02040503050406030204" pitchFamily="18" charset="0"/>
                <a:ea typeface="Cambria" panose="02040503050406030204" pitchFamily="18" charset="0"/>
              </a:rPr>
              <a:t>did not weaken in faith when he considered his own body, which was </a:t>
            </a:r>
            <a:r>
              <a:rPr lang="en-US" b="1" i="1" dirty="0">
                <a:solidFill>
                  <a:srgbClr val="000099"/>
                </a:solidFill>
                <a:latin typeface="Cambria" panose="02040503050406030204" pitchFamily="18" charset="0"/>
                <a:ea typeface="Cambria" panose="02040503050406030204" pitchFamily="18" charset="0"/>
              </a:rPr>
              <a:t>as good as dead </a:t>
            </a:r>
            <a:r>
              <a:rPr lang="en-US" i="1" dirty="0">
                <a:solidFill>
                  <a:srgbClr val="000099"/>
                </a:solidFill>
                <a:latin typeface="Cambria" panose="02040503050406030204" pitchFamily="18" charset="0"/>
                <a:ea typeface="Cambria" panose="02040503050406030204" pitchFamily="18" charset="0"/>
              </a:rPr>
              <a:t>(since he was about a hundred years old), or when he considered the barrenness of Sarah's womb</a:t>
            </a:r>
            <a:r>
              <a:rPr lang="en-US" dirty="0"/>
              <a:t>.” (Rom. 4:19). </a:t>
            </a:r>
          </a:p>
          <a:p>
            <a:r>
              <a:rPr lang="en-US" dirty="0"/>
              <a:t>Instead he concluded that the certainty of God's word far outweighed them all. </a:t>
            </a:r>
          </a:p>
          <a:p>
            <a:r>
              <a:rPr lang="en-US" dirty="0"/>
              <a:t>“</a:t>
            </a:r>
            <a:r>
              <a:rPr lang="en-US" i="1" dirty="0">
                <a:solidFill>
                  <a:srgbClr val="000099"/>
                </a:solidFill>
                <a:latin typeface="Cambria" panose="02040503050406030204" pitchFamily="18" charset="0"/>
                <a:ea typeface="Cambria" panose="02040503050406030204" pitchFamily="18" charset="0"/>
              </a:rPr>
              <a:t>That is why</a:t>
            </a:r>
            <a:r>
              <a:rPr lang="en-US" dirty="0"/>
              <a:t>,” adds Paul, “</a:t>
            </a:r>
            <a:r>
              <a:rPr lang="en-US" i="1" dirty="0">
                <a:solidFill>
                  <a:srgbClr val="000099"/>
                </a:solidFill>
                <a:latin typeface="Cambria" panose="02040503050406030204" pitchFamily="18" charset="0"/>
                <a:ea typeface="Cambria" panose="02040503050406030204" pitchFamily="18" charset="0"/>
              </a:rPr>
              <a:t>his faith was counted to him as righteousness</a:t>
            </a:r>
            <a:r>
              <a:rPr lang="en-US" dirty="0"/>
              <a:t>” (Rom 4:22); and the author of Hebrews is in full agreement.</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499796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392481521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7"/>
          </a:xfrm>
        </p:spPr>
        <p:txBody>
          <a:bodyPr>
            <a:normAutofit fontScale="92500" lnSpcReduction="20000"/>
          </a:bodyPr>
          <a:lstStyle/>
          <a:p>
            <a:r>
              <a:rPr lang="en-US" dirty="0"/>
              <a:t>Noah trusted what God said concerning an unprecedented event that no one had seen to that point: a worldwide flood.</a:t>
            </a:r>
          </a:p>
          <a:p>
            <a:r>
              <a:rPr lang="en-US" dirty="0"/>
              <a:t>What kind of things does God’s word tell </a:t>
            </a:r>
            <a:r>
              <a:rPr lang="en-US" b="1" i="1" dirty="0"/>
              <a:t>us</a:t>
            </a:r>
            <a:r>
              <a:rPr lang="en-US" dirty="0"/>
              <a:t> that people in </a:t>
            </a:r>
            <a:r>
              <a:rPr lang="en-US" b="1" i="1" dirty="0"/>
              <a:t>our</a:t>
            </a:r>
            <a:r>
              <a:rPr lang="en-US" dirty="0"/>
              <a:t> world find absolutely unbelievable?</a:t>
            </a:r>
          </a:p>
          <a:p>
            <a:r>
              <a:rPr lang="en-US" dirty="0"/>
              <a:t>Abraham lived in tents (a non-permanent dwelling), even while living in the land God had promised him, because, the author of Hebrews tells us, he was looking forward to a “</a:t>
            </a:r>
            <a:r>
              <a:rPr lang="en-US" b="1" i="1" dirty="0">
                <a:solidFill>
                  <a:srgbClr val="000099"/>
                </a:solidFill>
                <a:latin typeface="Cambria" panose="02040503050406030204" pitchFamily="18" charset="0"/>
                <a:ea typeface="Cambria" panose="02040503050406030204" pitchFamily="18" charset="0"/>
              </a:rPr>
              <a:t>lasting</a:t>
            </a:r>
            <a:r>
              <a:rPr lang="en-US" i="1" dirty="0">
                <a:solidFill>
                  <a:srgbClr val="000099"/>
                </a:solidFill>
                <a:latin typeface="Cambria" panose="02040503050406030204" pitchFamily="18" charset="0"/>
                <a:ea typeface="Cambria" panose="02040503050406030204" pitchFamily="18" charset="0"/>
              </a:rPr>
              <a:t> city</a:t>
            </a:r>
            <a:r>
              <a:rPr lang="en-US" dirty="0"/>
              <a:t>” – a heavenly one.</a:t>
            </a:r>
          </a:p>
          <a:p>
            <a:r>
              <a:rPr lang="en-US" dirty="0"/>
              <a:t>While we may not live in tents, Jesus has commanded us to have a similar outlook towards the things of this world when he says, “</a:t>
            </a:r>
            <a:r>
              <a:rPr lang="en-US" i="1" dirty="0">
                <a:solidFill>
                  <a:srgbClr val="000099"/>
                </a:solidFill>
                <a:latin typeface="Cambria" panose="02040503050406030204" pitchFamily="18" charset="0"/>
                <a:ea typeface="Cambria" panose="02040503050406030204" pitchFamily="18" charset="0"/>
              </a:rPr>
              <a:t>Do not lay up for yourselves treasures on earth, where moth and rust destroy and where thieves break in and steal, but lay up for yourselves treasures in heaven, where neither moth nor rust destroys and where thieves do not break in and steal</a:t>
            </a:r>
            <a:r>
              <a:rPr lang="en-US" dirty="0"/>
              <a:t>.” (Mat 6:19-20)</a:t>
            </a:r>
          </a:p>
          <a:p>
            <a:r>
              <a:rPr lang="en-US" dirty="0"/>
              <a:t>Of course, all of us enjoy physical possessions. But given the example of Abraham and given what Jesus says in Mat 6, what should be our outlook towards the things we possess?</a:t>
            </a:r>
          </a:p>
          <a:p>
            <a:pPr lvl="1"/>
            <a:endParaRPr lang="en-US" dirty="0"/>
          </a:p>
          <a:p>
            <a:endParaRPr lang="en-US" dirty="0"/>
          </a:p>
        </p:txBody>
      </p:sp>
    </p:spTree>
    <p:extLst>
      <p:ext uri="{BB962C8B-B14F-4D97-AF65-F5344CB8AC3E}">
        <p14:creationId xmlns:p14="http://schemas.microsoft.com/office/powerpoint/2010/main" val="83029667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a:bodyPr>
          <a:lstStyle/>
          <a:p>
            <a:pPr marL="571500" indent="-571500">
              <a:buFont typeface="+mj-lt"/>
              <a:buAutoNum type="romanUcPeriod" startAt="5"/>
            </a:pPr>
            <a:r>
              <a:rPr lang="en-US" b="1" dirty="0"/>
              <a:t>Concluding Exhortations and Warnings (10:19-12:29)</a:t>
            </a:r>
          </a:p>
          <a:p>
            <a:pPr marL="1028700" lvl="1" indent="-571500">
              <a:buFont typeface="+mj-lt"/>
              <a:buAutoNum type="alphaUcPeriod"/>
            </a:pPr>
            <a:r>
              <a:rPr lang="en-US" dirty="0">
                <a:solidFill>
                  <a:schemeClr val="tx1">
                    <a:lumMod val="50000"/>
                    <a:lumOff val="50000"/>
                  </a:schemeClr>
                </a:solidFill>
              </a:rPr>
              <a:t>Exhortation to Draw Near, Hold Fast, and Encourage One Another (10:19-25)</a:t>
            </a:r>
          </a:p>
          <a:p>
            <a:pPr marL="1028700" lvl="1" indent="-571500">
              <a:buFont typeface="+mj-lt"/>
              <a:buAutoNum type="alphaUcPeriod"/>
            </a:pPr>
            <a:r>
              <a:rPr lang="en-US" dirty="0">
                <a:solidFill>
                  <a:schemeClr val="tx1">
                    <a:lumMod val="50000"/>
                    <a:lumOff val="50000"/>
                  </a:schemeClr>
                </a:solidFill>
              </a:rPr>
              <a:t>Warning: No Hope of Forgiveness for Those Who Turn from Christ (10:26-31)</a:t>
            </a:r>
          </a:p>
          <a:p>
            <a:pPr marL="1028700" lvl="1" indent="-571500">
              <a:buFont typeface="+mj-lt"/>
              <a:buAutoNum type="alphaUcPeriod"/>
            </a:pPr>
            <a:r>
              <a:rPr lang="en-US" dirty="0"/>
              <a:t>Call to Persevere in Faith (10:32-12:3)</a:t>
            </a:r>
          </a:p>
          <a:p>
            <a:pPr marL="1485900" lvl="2" indent="-571500">
              <a:buFont typeface="+mj-lt"/>
              <a:buAutoNum type="arabicPeriod"/>
            </a:pPr>
            <a:r>
              <a:rPr lang="en-US" dirty="0">
                <a:solidFill>
                  <a:schemeClr val="tx1">
                    <a:lumMod val="50000"/>
                    <a:lumOff val="50000"/>
                  </a:schemeClr>
                </a:solidFill>
              </a:rPr>
              <a:t>Don’t Abandon Confidence but Persevere in Faith (10:32–39)</a:t>
            </a:r>
          </a:p>
          <a:p>
            <a:pPr marL="1485900" lvl="2" indent="-571500">
              <a:buFont typeface="+mj-lt"/>
              <a:buAutoNum type="arabicPeriod"/>
            </a:pPr>
            <a:r>
              <a:rPr lang="en-US" dirty="0"/>
              <a:t>The “Hall of Faith” – Description and Examples of Persevering Faith (11:1-12:3)</a:t>
            </a:r>
          </a:p>
          <a:p>
            <a:pPr marL="1028700" lvl="1" indent="-571500">
              <a:buFont typeface="+mj-lt"/>
              <a:buAutoNum type="alphaUcPeriod"/>
            </a:pPr>
            <a:r>
              <a:rPr lang="en-US" dirty="0">
                <a:solidFill>
                  <a:schemeClr val="tx1">
                    <a:lumMod val="50000"/>
                    <a:lumOff val="50000"/>
                  </a:schemeClr>
                </a:solidFill>
              </a:rPr>
              <a:t>Exhortations to Readers to Endure (12:4-29)</a:t>
            </a:r>
          </a:p>
        </p:txBody>
      </p:sp>
      <p:sp>
        <p:nvSpPr>
          <p:cNvPr id="4" name="TextBox 3">
            <a:extLst>
              <a:ext uri="{FF2B5EF4-FFF2-40B4-BE49-F238E27FC236}">
                <a16:creationId xmlns:a16="http://schemas.microsoft.com/office/drawing/2014/main" id="{60D0335D-65C4-4936-BB0B-0803C5A07FF5}"/>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100742144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a:bodyPr>
          <a:lstStyle/>
          <a:p>
            <a:pPr marL="514350" indent="-514350">
              <a:buFont typeface="+mj-lt"/>
              <a:buAutoNum type="arabicPeriod" startAt="2"/>
            </a:pPr>
            <a:r>
              <a:rPr lang="en-US" dirty="0"/>
              <a:t>The “Hall of Faith” – Description and Examples of Persevering Faith (11:1-12:3)</a:t>
            </a:r>
          </a:p>
          <a:p>
            <a:pPr marL="1028700" lvl="1" indent="-571500">
              <a:buFont typeface="+mj-lt"/>
              <a:buAutoNum type="alphaLcPeriod"/>
            </a:pPr>
            <a:r>
              <a:rPr lang="en-US" dirty="0">
                <a:solidFill>
                  <a:schemeClr val="tx1">
                    <a:lumMod val="50000"/>
                    <a:lumOff val="50000"/>
                  </a:schemeClr>
                </a:solidFill>
              </a:rPr>
              <a:t>Prologue: The Nature of Faith (11:1-3)</a:t>
            </a:r>
          </a:p>
          <a:p>
            <a:pPr marL="1028700" lvl="1" indent="-571500">
              <a:buFont typeface="+mj-lt"/>
              <a:buAutoNum type="alphaLcPeriod"/>
            </a:pPr>
            <a:r>
              <a:rPr lang="en-US" dirty="0"/>
              <a:t>The Faith of Those Prior to the Flood (11:4-7)</a:t>
            </a:r>
          </a:p>
          <a:p>
            <a:pPr marL="1028700" lvl="1" indent="-571500">
              <a:buFont typeface="+mj-lt"/>
              <a:buAutoNum type="alphaLcPeriod"/>
            </a:pPr>
            <a:r>
              <a:rPr lang="en-US" dirty="0">
                <a:solidFill>
                  <a:schemeClr val="tx1">
                    <a:lumMod val="50000"/>
                    <a:lumOff val="50000"/>
                  </a:schemeClr>
                </a:solidFill>
              </a:rPr>
              <a:t>The Faith of Abraham and His Heirs (11:8-22)</a:t>
            </a:r>
          </a:p>
          <a:p>
            <a:pPr marL="1028700" lvl="1" indent="-571500">
              <a:buFont typeface="+mj-lt"/>
              <a:buAutoNum type="alphaLcPeriod"/>
            </a:pPr>
            <a:r>
              <a:rPr lang="en-US" dirty="0">
                <a:solidFill>
                  <a:schemeClr val="tx1">
                    <a:lumMod val="50000"/>
                    <a:lumOff val="50000"/>
                  </a:schemeClr>
                </a:solidFill>
              </a:rPr>
              <a:t>The Faith of Moses and Those Entering the Land (11:23-31)</a:t>
            </a:r>
          </a:p>
          <a:p>
            <a:pPr marL="1028700" lvl="1" indent="-571500">
              <a:buFont typeface="+mj-lt"/>
              <a:buAutoNum type="alphaLcPeriod"/>
            </a:pPr>
            <a:r>
              <a:rPr lang="en-US" dirty="0">
                <a:solidFill>
                  <a:schemeClr val="tx1">
                    <a:lumMod val="50000"/>
                    <a:lumOff val="50000"/>
                  </a:schemeClr>
                </a:solidFill>
              </a:rPr>
              <a:t>A Closing Catalog of Faith (11:32-40)</a:t>
            </a:r>
          </a:p>
          <a:p>
            <a:pPr marL="1028700" lvl="1" indent="-571500">
              <a:buFont typeface="+mj-lt"/>
              <a:buAutoNum type="alphaLcPeriod"/>
            </a:pPr>
            <a:r>
              <a:rPr lang="en-US" dirty="0">
                <a:solidFill>
                  <a:schemeClr val="tx1">
                    <a:lumMod val="50000"/>
                    <a:lumOff val="50000"/>
                  </a:schemeClr>
                </a:solidFill>
              </a:rPr>
              <a:t>Run the Race Looking to Jesus as the Supreme Example of Faith (12:1-3)</a:t>
            </a:r>
          </a:p>
        </p:txBody>
      </p:sp>
      <p:sp>
        <p:nvSpPr>
          <p:cNvPr id="4" name="TextBox 3">
            <a:extLst>
              <a:ext uri="{FF2B5EF4-FFF2-40B4-BE49-F238E27FC236}">
                <a16:creationId xmlns:a16="http://schemas.microsoft.com/office/drawing/2014/main" id="{60D0335D-65C4-4936-BB0B-0803C5A07FF5}"/>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133980988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2"/>
            <a:ext cx="9144000" cy="1397111"/>
          </a:xfrm>
        </p:spPr>
        <p:txBody>
          <a:bodyPr/>
          <a:lstStyle/>
          <a:p>
            <a:r>
              <a:rPr lang="en-US" sz="5400" dirty="0">
                <a:solidFill>
                  <a:srgbClr val="002060"/>
                </a:solidFill>
              </a:rPr>
              <a:t>The Faith of Those Prior to the Flood (11:4-7)</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153054" y="1495222"/>
            <a:ext cx="8837891" cy="5321574"/>
          </a:xfrm>
        </p:spPr>
        <p:txBody>
          <a:bodyPr>
            <a:normAutofit/>
          </a:bodyPr>
          <a:lstStyle/>
          <a:p>
            <a:pPr marL="0" indent="0">
              <a:buNone/>
            </a:pPr>
            <a:r>
              <a:rPr lang="en-US" sz="3100" baseline="30000" dirty="0">
                <a:latin typeface="Candara" panose="020E0502030303020204" pitchFamily="34" charset="0"/>
                <a:ea typeface="Cambria" panose="02040503050406030204" pitchFamily="18" charset="0"/>
              </a:rPr>
              <a:t>7</a:t>
            </a:r>
            <a:r>
              <a:rPr lang="en-US" i="1" dirty="0">
                <a:solidFill>
                  <a:srgbClr val="000099"/>
                </a:solidFill>
                <a:latin typeface="Cambria" panose="02040503050406030204" pitchFamily="18" charset="0"/>
                <a:ea typeface="Cambria" panose="02040503050406030204" pitchFamily="18" charset="0"/>
              </a:rPr>
              <a:t> By faith Noah, being warned by God concerning events as yet unseen, in reverent fear constructed an ark for the saving of his household. By this he condemned the world and became an heir of the righteousness that comes by faith.</a:t>
            </a:r>
          </a:p>
        </p:txBody>
      </p:sp>
    </p:spTree>
    <p:extLst>
      <p:ext uri="{BB962C8B-B14F-4D97-AF65-F5344CB8AC3E}">
        <p14:creationId xmlns:p14="http://schemas.microsoft.com/office/powerpoint/2010/main" val="22428502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76950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faith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Noah, being warned by God concerning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events as yet unseen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in reverent fear constructed an ark for the saving of his household. By this he condemned the world and became an heir of the righteousness that comes by faith.</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860196"/>
            <a:ext cx="8704460" cy="4628471"/>
          </a:xfrm>
        </p:spPr>
        <p:txBody>
          <a:bodyPr>
            <a:normAutofit fontScale="85000" lnSpcReduction="20000"/>
          </a:bodyPr>
          <a:lstStyle/>
          <a:p>
            <a:r>
              <a:rPr lang="en-US" dirty="0"/>
              <a:t>Noah’s “</a:t>
            </a:r>
            <a:r>
              <a:rPr lang="en-US" i="1" dirty="0">
                <a:solidFill>
                  <a:srgbClr val="000099"/>
                </a:solidFill>
                <a:latin typeface="Cambria" panose="02040503050406030204" pitchFamily="18" charset="0"/>
                <a:ea typeface="Cambria" panose="02040503050406030204" pitchFamily="18" charset="0"/>
              </a:rPr>
              <a:t>faith</a:t>
            </a:r>
            <a:r>
              <a:rPr lang="en-US" dirty="0"/>
              <a:t>” illustrates a willingness to believe that when God </a:t>
            </a:r>
            <a:r>
              <a:rPr lang="en-US" b="1" i="1" dirty="0"/>
              <a:t>promises</a:t>
            </a:r>
            <a:r>
              <a:rPr lang="en-US" dirty="0"/>
              <a:t> something he will </a:t>
            </a:r>
            <a:r>
              <a:rPr lang="en-US" b="1" i="1" dirty="0"/>
              <a:t>certainly</a:t>
            </a:r>
            <a:r>
              <a:rPr lang="en-US" dirty="0"/>
              <a:t> bring it to pass. </a:t>
            </a:r>
          </a:p>
          <a:p>
            <a:r>
              <a:rPr lang="en-US" dirty="0"/>
              <a:t>Like </a:t>
            </a:r>
            <a:r>
              <a:rPr lang="en-US" b="1" i="1" dirty="0"/>
              <a:t>Abel</a:t>
            </a:r>
            <a:r>
              <a:rPr lang="en-US" dirty="0"/>
              <a:t>, Noah was “</a:t>
            </a:r>
            <a:r>
              <a:rPr lang="en-US" i="1" dirty="0">
                <a:solidFill>
                  <a:srgbClr val="000099"/>
                </a:solidFill>
                <a:latin typeface="Cambria" panose="02040503050406030204" pitchFamily="18" charset="0"/>
                <a:ea typeface="Cambria" panose="02040503050406030204" pitchFamily="18" charset="0"/>
              </a:rPr>
              <a:t>a righteous man</a:t>
            </a:r>
            <a:r>
              <a:rPr lang="en-US" dirty="0"/>
              <a:t>”; and like </a:t>
            </a:r>
            <a:r>
              <a:rPr lang="en-US" b="1" i="1" dirty="0"/>
              <a:t>Enoch</a:t>
            </a:r>
            <a:r>
              <a:rPr lang="en-US" dirty="0"/>
              <a:t>, he “</a:t>
            </a:r>
            <a:r>
              <a:rPr lang="en-US" i="1" dirty="0">
                <a:solidFill>
                  <a:srgbClr val="000099"/>
                </a:solidFill>
                <a:latin typeface="Cambria" panose="02040503050406030204" pitchFamily="18" charset="0"/>
                <a:ea typeface="Cambria" panose="02040503050406030204" pitchFamily="18" charset="0"/>
              </a:rPr>
              <a:t>walked with God</a:t>
            </a:r>
            <a:r>
              <a:rPr lang="en-US" dirty="0"/>
              <a:t>” (Gen 6:9).</a:t>
            </a:r>
          </a:p>
          <a:p>
            <a:r>
              <a:rPr lang="en-US" dirty="0"/>
              <a:t>But what is emphasized </a:t>
            </a:r>
            <a:r>
              <a:rPr lang="en-US" b="1" i="1" dirty="0"/>
              <a:t>here</a:t>
            </a:r>
            <a:r>
              <a:rPr lang="en-US" dirty="0"/>
              <a:t> is that when God announced that he would do something </a:t>
            </a:r>
            <a:r>
              <a:rPr lang="en-US" b="1" i="1" dirty="0"/>
              <a:t>unprecedented</a:t>
            </a:r>
            <a:r>
              <a:rPr lang="en-US" dirty="0"/>
              <a:t> in the lifetime of Noah and his contemporaries, Noah took God at his word, and began making practical preparations for the day when that word would come true. </a:t>
            </a:r>
          </a:p>
          <a:p>
            <a:r>
              <a:rPr lang="en-US" dirty="0"/>
              <a:t>God told Noah that a flood would cover the entire earth. </a:t>
            </a:r>
          </a:p>
          <a:p>
            <a:r>
              <a:rPr lang="en-US" dirty="0"/>
              <a:t>Such a catastrophe had never been known before, but Noah's </a:t>
            </a:r>
            <a:r>
              <a:rPr lang="en-US" b="1" i="1" dirty="0"/>
              <a:t>faith</a:t>
            </a:r>
            <a:r>
              <a:rPr lang="en-US" dirty="0"/>
              <a:t> gave him the “</a:t>
            </a:r>
            <a:r>
              <a:rPr lang="en-US" i="1" dirty="0">
                <a:solidFill>
                  <a:srgbClr val="000099"/>
                </a:solidFill>
                <a:latin typeface="Cambria" panose="02040503050406030204" pitchFamily="18" charset="0"/>
                <a:ea typeface="Cambria" panose="02040503050406030204" pitchFamily="18" charset="0"/>
              </a:rPr>
              <a:t>conviction of things not seen</a:t>
            </a:r>
            <a:r>
              <a:rPr lang="en-US" dirty="0"/>
              <a:t>” (cf. Heb 11:1).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8035169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76950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Noah, being warned by God concerning events as yet unseen, in reverent fear constructed an ark for the saving of his household.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this he condemned the world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and became an heir of the righteousness that comes by faith.</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860196"/>
            <a:ext cx="8704460" cy="4628471"/>
          </a:xfrm>
        </p:spPr>
        <p:txBody>
          <a:bodyPr>
            <a:normAutofit/>
          </a:bodyPr>
          <a:lstStyle/>
          <a:p>
            <a:r>
              <a:rPr lang="en-US" dirty="0"/>
              <a:t>The building of an ark far inland must have seemed </a:t>
            </a:r>
            <a:r>
              <a:rPr lang="en-US" b="1" i="1" dirty="0"/>
              <a:t>absurd</a:t>
            </a:r>
            <a:r>
              <a:rPr lang="en-US" dirty="0"/>
              <a:t> to Noah’s neighbors; but when the flood occurred, his faith was vindicated and the unbelief of those in the world around him was </a:t>
            </a:r>
            <a:r>
              <a:rPr lang="en-US" b="1" i="1" dirty="0"/>
              <a:t>condemned</a:t>
            </a:r>
            <a:r>
              <a:rPr lang="en-US" dirty="0"/>
              <a:t>: “</a:t>
            </a:r>
            <a:r>
              <a:rPr lang="en-US" i="1" dirty="0">
                <a:solidFill>
                  <a:srgbClr val="000099"/>
                </a:solidFill>
                <a:latin typeface="Cambria" panose="02040503050406030204" pitchFamily="18" charset="0"/>
                <a:ea typeface="Cambria" panose="02040503050406030204" pitchFamily="18" charset="0"/>
              </a:rPr>
              <a:t>by this [act of faith] he condemned the world</a:t>
            </a:r>
            <a:r>
              <a:rPr lang="en-US" dirty="0"/>
              <a:t>”. </a:t>
            </a:r>
          </a:p>
          <a:p>
            <a:r>
              <a:rPr lang="en-US" dirty="0"/>
              <a:t>Noah paid careful attention to God’s instructions and began to prepare the means by which he and his household would be kept safe when the flood came.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68020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76950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Noah, being warned by God concerning events as yet unseen, in reverent fear constructed an ark for the saving of his household.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this he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condemned the world and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became an heir of the righteousness that comes by faith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860196"/>
            <a:ext cx="8704460" cy="4628471"/>
          </a:xfrm>
        </p:spPr>
        <p:txBody>
          <a:bodyPr>
            <a:normAutofit fontScale="92500"/>
          </a:bodyPr>
          <a:lstStyle/>
          <a:p>
            <a:r>
              <a:rPr lang="en-US" dirty="0"/>
              <a:t>And God, seeing Noah’s faithful response to his warning, said to Noah”: “</a:t>
            </a:r>
            <a:r>
              <a:rPr lang="en-US" i="1" dirty="0">
                <a:solidFill>
                  <a:srgbClr val="000099"/>
                </a:solidFill>
                <a:latin typeface="Cambria" panose="02040503050406030204" pitchFamily="18" charset="0"/>
                <a:ea typeface="Cambria" panose="02040503050406030204" pitchFamily="18" charset="0"/>
              </a:rPr>
              <a:t>I have seen that you are </a:t>
            </a:r>
            <a:r>
              <a:rPr lang="en-US" b="1" i="1" dirty="0">
                <a:solidFill>
                  <a:srgbClr val="000099"/>
                </a:solidFill>
                <a:latin typeface="Cambria" panose="02040503050406030204" pitchFamily="18" charset="0"/>
                <a:ea typeface="Cambria" panose="02040503050406030204" pitchFamily="18" charset="0"/>
              </a:rPr>
              <a:t>righteous</a:t>
            </a:r>
            <a:r>
              <a:rPr lang="en-US" i="1" dirty="0">
                <a:solidFill>
                  <a:srgbClr val="000099"/>
                </a:solidFill>
                <a:latin typeface="Cambria" panose="02040503050406030204" pitchFamily="18" charset="0"/>
                <a:ea typeface="Cambria" panose="02040503050406030204" pitchFamily="18" charset="0"/>
              </a:rPr>
              <a:t> before me in this generation.</a:t>
            </a:r>
            <a:r>
              <a:rPr lang="en-US" dirty="0"/>
              <a:t>”</a:t>
            </a:r>
            <a:r>
              <a:rPr lang="en-US" i="1" dirty="0">
                <a:solidFill>
                  <a:srgbClr val="000099"/>
                </a:solidFill>
                <a:latin typeface="Cambria" panose="02040503050406030204" pitchFamily="18" charset="0"/>
                <a:ea typeface="Cambria" panose="02040503050406030204" pitchFamily="18" charset="0"/>
              </a:rPr>
              <a:t> </a:t>
            </a:r>
            <a:r>
              <a:rPr lang="en-US" dirty="0"/>
              <a:t>(Gen 7:1) </a:t>
            </a:r>
          </a:p>
          <a:p>
            <a:r>
              <a:rPr lang="en-US" dirty="0"/>
              <a:t>And so Noah became a living example of the truth the author previously cited from Habakkuk 2:4 : “</a:t>
            </a:r>
            <a:r>
              <a:rPr lang="en-US" i="1" dirty="0">
                <a:solidFill>
                  <a:srgbClr val="000099"/>
                </a:solidFill>
                <a:latin typeface="Cambria" panose="02040503050406030204" pitchFamily="18" charset="0"/>
                <a:ea typeface="Cambria" panose="02040503050406030204" pitchFamily="18" charset="0"/>
              </a:rPr>
              <a:t>my </a:t>
            </a:r>
            <a:r>
              <a:rPr lang="en-US" b="1" i="1" dirty="0">
                <a:solidFill>
                  <a:srgbClr val="000099"/>
                </a:solidFill>
                <a:latin typeface="Cambria" panose="02040503050406030204" pitchFamily="18" charset="0"/>
                <a:ea typeface="Cambria" panose="02040503050406030204" pitchFamily="18" charset="0"/>
              </a:rPr>
              <a:t>righteous</a:t>
            </a:r>
            <a:r>
              <a:rPr lang="en-US" i="1" dirty="0">
                <a:solidFill>
                  <a:srgbClr val="000099"/>
                </a:solidFill>
                <a:latin typeface="Cambria" panose="02040503050406030204" pitchFamily="18" charset="0"/>
                <a:ea typeface="Cambria" panose="02040503050406030204" pitchFamily="18" charset="0"/>
              </a:rPr>
              <a:t> one shall live by faith</a:t>
            </a:r>
            <a:r>
              <a:rPr lang="en-US" dirty="0"/>
              <a:t>” (see Heb 10:38). </a:t>
            </a:r>
          </a:p>
          <a:p>
            <a:r>
              <a:rPr lang="en-US" dirty="0"/>
              <a:t>Therefore the author says here, “</a:t>
            </a:r>
            <a:r>
              <a:rPr lang="en-US" i="1" dirty="0">
                <a:solidFill>
                  <a:srgbClr val="000099"/>
                </a:solidFill>
                <a:latin typeface="Cambria" panose="02040503050406030204" pitchFamily="18" charset="0"/>
                <a:ea typeface="Cambria" panose="02040503050406030204" pitchFamily="18" charset="0"/>
              </a:rPr>
              <a:t>Noah… became an heir of the </a:t>
            </a:r>
            <a:r>
              <a:rPr lang="en-US" b="1" i="1" dirty="0">
                <a:solidFill>
                  <a:srgbClr val="000099"/>
                </a:solidFill>
                <a:latin typeface="Cambria" panose="02040503050406030204" pitchFamily="18" charset="0"/>
                <a:ea typeface="Cambria" panose="02040503050406030204" pitchFamily="18" charset="0"/>
              </a:rPr>
              <a:t>righteousness</a:t>
            </a:r>
            <a:r>
              <a:rPr lang="en-US" i="1" dirty="0">
                <a:solidFill>
                  <a:srgbClr val="000099"/>
                </a:solidFill>
                <a:latin typeface="Cambria" panose="02040503050406030204" pitchFamily="18" charset="0"/>
                <a:ea typeface="Cambria" panose="02040503050406030204" pitchFamily="18" charset="0"/>
              </a:rPr>
              <a:t> that comes by faith</a:t>
            </a:r>
            <a:r>
              <a:rPr lang="en-US" dirty="0"/>
              <a:t>” –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827363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76950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Noah, being warned by God concerning events as yet unseen, in reverent fear constructed an ark for the saving of his household. By this he condemned the world and became an heir of the righteousness that comes by faith.</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860196"/>
            <a:ext cx="8704460" cy="4628471"/>
          </a:xfrm>
        </p:spPr>
        <p:txBody>
          <a:bodyPr>
            <a:normAutofit/>
          </a:bodyPr>
          <a:lstStyle/>
          <a:p>
            <a:r>
              <a:rPr lang="en-US" dirty="0"/>
              <a:t>In other places in the New Testament:</a:t>
            </a:r>
          </a:p>
          <a:p>
            <a:pPr lvl="1"/>
            <a:r>
              <a:rPr lang="en-US" dirty="0"/>
              <a:t>The flood of Noah's day is an </a:t>
            </a:r>
            <a:r>
              <a:rPr lang="en-US" b="1" i="1" dirty="0"/>
              <a:t>illustration of sudden judgment</a:t>
            </a:r>
            <a:r>
              <a:rPr lang="en-US" dirty="0"/>
              <a:t>, a foreshadowing of the second coming of Christ (Cf. Matt 24:37-39; Luke 17:26ff).</a:t>
            </a:r>
          </a:p>
          <a:p>
            <a:pPr lvl="1"/>
            <a:r>
              <a:rPr lang="en-US" dirty="0"/>
              <a:t>Noah’s safe passage through the waters which overwhelmed others is a </a:t>
            </a:r>
            <a:r>
              <a:rPr lang="en-US" b="1" i="1" dirty="0"/>
              <a:t>figure of Christian baptism</a:t>
            </a:r>
            <a:r>
              <a:rPr lang="en-US" dirty="0"/>
              <a:t> (1 Pet 3:20ff). </a:t>
            </a:r>
          </a:p>
          <a:p>
            <a:pPr lvl="1"/>
            <a:r>
              <a:rPr lang="en-US" dirty="0"/>
              <a:t>Noah himself is described by Peter as a “</a:t>
            </a:r>
            <a:r>
              <a:rPr lang="en-US" i="1" dirty="0">
                <a:solidFill>
                  <a:srgbClr val="000099"/>
                </a:solidFill>
                <a:latin typeface="Cambria" panose="02040503050406030204" pitchFamily="18" charset="0"/>
                <a:ea typeface="Cambria" panose="02040503050406030204" pitchFamily="18" charset="0"/>
              </a:rPr>
              <a:t>herald of righteousness</a:t>
            </a:r>
            <a:r>
              <a:rPr lang="en-US" dirty="0"/>
              <a:t>.” (2 Pet 2:5)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675073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170328</TotalTime>
  <Words>3387</Words>
  <Application>Microsoft Office PowerPoint</Application>
  <PresentationFormat>On-screen Show (4:3)</PresentationFormat>
  <Paragraphs>139</Paragraphs>
  <Slides>26</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26</vt:i4>
      </vt:variant>
    </vt:vector>
  </HeadingPairs>
  <TitlesOfParts>
    <vt:vector size="33"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Outline of Hebrews</vt:lpstr>
      <vt:lpstr>The Faith of Those Prior to the Flood (11:4-7)</vt:lpstr>
      <vt:lpstr>7 By faith Noah, being warned by God concerning events as yet unseen, in reverent fear constructed an ark for the saving of his household. By this he condemned the world and became an heir of the righteousness that comes by faith.</vt:lpstr>
      <vt:lpstr>7 By faith Noah, being warned by God concerning events as yet unseen, in reverent fear constructed an ark for the saving of his household. By this he condemned the world and became an heir of the righteousness that comes by faith.</vt:lpstr>
      <vt:lpstr>7 By faith Noah, being warned by God concerning events as yet unseen, in reverent fear constructed an ark for the saving of his household. By this he condemned the world and became an heir of the righteousness that comes by faith.</vt:lpstr>
      <vt:lpstr>7 By faith Noah, being warned by God concerning events as yet unseen, in reverent fear constructed an ark for the saving of his household. By this he condemned the world and became an heir of the righteousness that comes by faith.</vt:lpstr>
      <vt:lpstr>7 By faith Noah, being warned by God concerning events as yet unseen, in reverent fear constructed an ark for the saving of his household. By this he condemned the world and became an heir of the righteousness that comes by faith.</vt:lpstr>
      <vt:lpstr>Outline of Hebrews</vt:lpstr>
      <vt:lpstr>The Faith of Abraham and His Heirs – Part 1 (11:8-12)</vt:lpstr>
      <vt:lpstr>8 By faith Abraham obeyed when he was called to go out to a place that he was to receive as an inheritance. And he went out, not knowing where he was going.</vt:lpstr>
      <vt:lpstr>Terah and Abram’s Journey from Ur to Haran</vt:lpstr>
      <vt:lpstr>8 By faith Abraham obeyed when he was called to go out to a place that he was to receive as an inheritance. And he went out, not knowing where he was going.</vt:lpstr>
      <vt:lpstr>9 By faith he went to live in the land of promise, as in a foreign land, living in tents with Isaac and Jacob, heirs with him of the same promise.</vt:lpstr>
      <vt:lpstr>9 By faith he went to live in the land of promise, as in a foreign land, living in tents with Isaac and Jacob, heirs with him of the same promise.</vt:lpstr>
      <vt:lpstr>10 For he was looking forward to the city that has foundations, whose designer and builder is God.</vt:lpstr>
      <vt:lpstr>10 For he was looking forward to the city that has foundations, whose designer and builder is God.</vt:lpstr>
      <vt:lpstr>10 For he was looking forward to the city that has foundations, whose designer and builder is God.</vt:lpstr>
      <vt:lpstr>11 By faith Sarah herself received power to conceive, even when she was past the age, since she considered him faithful who had promised.</vt:lpstr>
      <vt:lpstr>11 By faith Sarah herself received power to conceive, even when she was past the age, since she considered him faithful who had promised.</vt:lpstr>
      <vt:lpstr>12 Therefore from one man, and him as good as dead, were born descendants as many as the stars of heaven and as many as the innumerable grains of sand by the seashore.</vt:lpstr>
      <vt:lpstr>12 Therefore from one man, and him as good as dead, were born descendants as many as the stars of heaven and as many as the innumerable grains of sand by the seashore.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1823</cp:revision>
  <cp:lastPrinted>2022-11-20T15:03:24Z</cp:lastPrinted>
  <dcterms:created xsi:type="dcterms:W3CDTF">2022-03-11T13:15:23Z</dcterms:created>
  <dcterms:modified xsi:type="dcterms:W3CDTF">2022-11-20T15:05:12Z</dcterms:modified>
</cp:coreProperties>
</file>