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708" r:id="rId3"/>
    <p:sldId id="6709" r:id="rId4"/>
    <p:sldId id="6710" r:id="rId5"/>
    <p:sldId id="6711" r:id="rId6"/>
    <p:sldId id="6712" r:id="rId7"/>
    <p:sldId id="6715" r:id="rId8"/>
    <p:sldId id="6713" r:id="rId9"/>
    <p:sldId id="6721" r:id="rId10"/>
    <p:sldId id="6722" r:id="rId11"/>
    <p:sldId id="6716" r:id="rId12"/>
    <p:sldId id="6717" r:id="rId13"/>
    <p:sldId id="6723" r:id="rId14"/>
    <p:sldId id="6728" r:id="rId15"/>
    <p:sldId id="6725" r:id="rId16"/>
    <p:sldId id="6729" r:id="rId17"/>
    <p:sldId id="6727" r:id="rId18"/>
    <p:sldId id="6724" r:id="rId19"/>
    <p:sldId id="6734" r:id="rId20"/>
    <p:sldId id="6732" r:id="rId21"/>
    <p:sldId id="6733" r:id="rId22"/>
    <p:sldId id="6735" r:id="rId23"/>
    <p:sldId id="6736" r:id="rId24"/>
    <p:sldId id="6737" r:id="rId25"/>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12/10/2022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12/10/2022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12/10/2022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12/10/2022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3.xml"/><Relationship Id="rId4" Type="http://schemas.openxmlformats.org/officeDocument/2006/relationships/hyperlink" Target="https://www.weareteachers.com/moving-beyond-classroom-discussion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5533831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4049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Moses, when he was born, was hidden for three months by his parents, because they saw that the child was beautiful,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they were not afraid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the king's edict.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77635"/>
            <a:ext cx="8704460" cy="4911032"/>
          </a:xfrm>
        </p:spPr>
        <p:txBody>
          <a:bodyPr>
            <a:normAutofit/>
          </a:bodyPr>
          <a:lstStyle/>
          <a:p>
            <a:r>
              <a:rPr lang="en-US" dirty="0"/>
              <a:t>Presumably the author recounts this story because his readers were fearful of trusting in the Lord and of not doing anything that might put them at odds with authorities who could do </a:t>
            </a:r>
            <a:r>
              <a:rPr lang="en-US" b="1" i="1" dirty="0"/>
              <a:t>them</a:t>
            </a:r>
            <a:r>
              <a:rPr lang="en-US" dirty="0"/>
              <a:t> harm.</a:t>
            </a:r>
          </a:p>
          <a:p>
            <a:r>
              <a:rPr lang="en-US" dirty="0"/>
              <a:t>And so he sets forth Moses’ parents as an example of doing what was right though they had good reason to be fearful.</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362 </a:t>
            </a:r>
          </a:p>
        </p:txBody>
      </p:sp>
    </p:spTree>
    <p:extLst>
      <p:ext uri="{BB962C8B-B14F-4D97-AF65-F5344CB8AC3E}">
        <p14:creationId xmlns:p14="http://schemas.microsoft.com/office/powerpoint/2010/main" val="32264810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52269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Moses, when he was grown up,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refused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be called the son of Pharaoh's daughter,</a:t>
            </a:r>
            <a:r>
              <a:rPr lang="en-US" sz="2800" b="0" i="1" dirty="0">
                <a:effectLst/>
                <a:latin typeface="Cambria" panose="02040503050406030204" pitchFamily="18" charset="0"/>
                <a:ea typeface="Cambria" panose="02040503050406030204" pitchFamily="18" charset="0"/>
                <a:cs typeface="+mn-cs"/>
              </a:rPr>
              <a:t> </a:t>
            </a:r>
            <a:r>
              <a:rPr lang="en-US" sz="2800" b="0" baseline="30000" dirty="0">
                <a:solidFill>
                  <a:prstClr val="black"/>
                </a:solidFill>
                <a:effectLst/>
                <a:latin typeface="Cambria" panose="02040503050406030204" pitchFamily="18" charset="0"/>
                <a:ea typeface="Cambria" panose="02040503050406030204" pitchFamily="18" charset="0"/>
                <a:cs typeface="+mn-cs"/>
              </a:rPr>
              <a:t>25</a:t>
            </a:r>
            <a:r>
              <a:rPr lang="en-US" sz="2800" b="0" i="1" dirty="0">
                <a:effectLst/>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choosing rather to be mistreated with the people of God than to enjoy the fleeting pleasures of sin.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05106"/>
            <a:ext cx="8704460" cy="4883560"/>
          </a:xfrm>
        </p:spPr>
        <p:txBody>
          <a:bodyPr>
            <a:normAutofit lnSpcReduction="10000"/>
          </a:bodyPr>
          <a:lstStyle/>
          <a:p>
            <a:r>
              <a:rPr lang="en-US" dirty="0"/>
              <a:t>When Pharaoh's daughter found the infant Moses by the Nile, she adopted him and brought him up as her own son. </a:t>
            </a:r>
          </a:p>
          <a:p>
            <a:r>
              <a:rPr lang="en-US" dirty="0"/>
              <a:t>But “</a:t>
            </a:r>
            <a:r>
              <a:rPr lang="en-US" i="1" dirty="0">
                <a:solidFill>
                  <a:srgbClr val="000099"/>
                </a:solidFill>
                <a:latin typeface="Cambria" panose="02040503050406030204" pitchFamily="18" charset="0"/>
                <a:ea typeface="Cambria" panose="02040503050406030204" pitchFamily="18" charset="0"/>
              </a:rPr>
              <a:t>one day, when Moses had grown up, he went out to his people and looked on their burdens</a:t>
            </a:r>
            <a:r>
              <a:rPr lang="en-US" dirty="0"/>
              <a:t>” (Ex 2:11). </a:t>
            </a:r>
          </a:p>
          <a:p>
            <a:r>
              <a:rPr lang="en-US" dirty="0"/>
              <a:t>According to Stephen, Moses presented himself to his fellow-Israelites as their </a:t>
            </a:r>
            <a:r>
              <a:rPr lang="en-US" b="1" i="1" dirty="0"/>
              <a:t>champion</a:t>
            </a:r>
            <a:r>
              <a:rPr lang="en-US" dirty="0"/>
              <a:t>, supposing that they “</a:t>
            </a:r>
            <a:r>
              <a:rPr lang="en-US" sz="3300" i="1" dirty="0">
                <a:solidFill>
                  <a:srgbClr val="000099"/>
                </a:solidFill>
                <a:latin typeface="Cambria" panose="02040503050406030204" pitchFamily="18" charset="0"/>
                <a:ea typeface="Cambria" panose="02040503050406030204" pitchFamily="18" charset="0"/>
              </a:rPr>
              <a:t>would understand that God was giving them salvation by his hand, but they did not understand</a:t>
            </a:r>
            <a:r>
              <a:rPr lang="en-US" dirty="0"/>
              <a:t>.” (Acts 7:25).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48888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67574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Moses, when he was grown up,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refused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be called the son of Pharaoh's daughter,</a:t>
            </a:r>
            <a:r>
              <a:rPr lang="en-US" sz="2800" b="0" i="1" dirty="0">
                <a:effectLst/>
                <a:latin typeface="Cambria" panose="02040503050406030204" pitchFamily="18" charset="0"/>
                <a:ea typeface="Cambria" panose="02040503050406030204" pitchFamily="18" charset="0"/>
                <a:cs typeface="+mn-cs"/>
              </a:rPr>
              <a:t> </a:t>
            </a:r>
            <a:r>
              <a:rPr lang="en-US" sz="2800" b="0" baseline="30000" dirty="0">
                <a:solidFill>
                  <a:prstClr val="black"/>
                </a:solidFill>
                <a:effectLst/>
                <a:latin typeface="Cambria" panose="02040503050406030204" pitchFamily="18" charset="0"/>
                <a:ea typeface="Cambria" panose="02040503050406030204" pitchFamily="18" charset="0"/>
                <a:cs typeface="+mn-cs"/>
              </a:rPr>
              <a:t>25</a:t>
            </a:r>
            <a:r>
              <a:rPr lang="en-US" sz="2800" b="0" i="1" dirty="0">
                <a:effectLst/>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choosing rather to be mistreated with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people of God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than to enjoy the fleeting pleasures of sin.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24875"/>
            <a:ext cx="8704460" cy="4663791"/>
          </a:xfrm>
        </p:spPr>
        <p:txBody>
          <a:bodyPr>
            <a:normAutofit/>
          </a:bodyPr>
          <a:lstStyle/>
          <a:p>
            <a:r>
              <a:rPr lang="en-US" dirty="0"/>
              <a:t>Here the author illustrates how faith can, in </a:t>
            </a:r>
            <a:r>
              <a:rPr lang="en-US" b="1" i="1" dirty="0"/>
              <a:t>some</a:t>
            </a:r>
            <a:r>
              <a:rPr lang="en-US" dirty="0"/>
              <a:t> cases, motivate a person to choose </a:t>
            </a:r>
            <a:r>
              <a:rPr lang="en-US" b="1" i="1" dirty="0"/>
              <a:t>suffering over pleasure</a:t>
            </a:r>
            <a:r>
              <a:rPr lang="en-US" dirty="0"/>
              <a:t> in an act of self-denial. </a:t>
            </a:r>
          </a:p>
          <a:p>
            <a:r>
              <a:rPr lang="en-US" dirty="0"/>
              <a:t>In this case, Moses “</a:t>
            </a:r>
            <a:r>
              <a:rPr lang="en-US" i="1" dirty="0">
                <a:solidFill>
                  <a:srgbClr val="000099"/>
                </a:solidFill>
                <a:latin typeface="Cambria" panose="02040503050406030204" pitchFamily="18" charset="0"/>
                <a:ea typeface="Cambria" panose="02040503050406030204" pitchFamily="18" charset="0"/>
              </a:rPr>
              <a:t>refused</a:t>
            </a:r>
            <a:r>
              <a:rPr lang="en-US" dirty="0"/>
              <a:t>” what would have been the </a:t>
            </a:r>
            <a:r>
              <a:rPr lang="en-US" b="1" i="1" dirty="0"/>
              <a:t>dream</a:t>
            </a:r>
            <a:r>
              <a:rPr lang="en-US" dirty="0"/>
              <a:t> of many people in his day: “</a:t>
            </a:r>
            <a:r>
              <a:rPr lang="en-US" i="1" dirty="0">
                <a:solidFill>
                  <a:srgbClr val="000099"/>
                </a:solidFill>
                <a:latin typeface="Cambria" panose="02040503050406030204" pitchFamily="18" charset="0"/>
                <a:ea typeface="Cambria" panose="02040503050406030204" pitchFamily="18" charset="0"/>
              </a:rPr>
              <a:t>to be called the son of Pharaoh's daughter</a:t>
            </a:r>
            <a:r>
              <a:rPr lang="en-US" dirty="0"/>
              <a:t>.” </a:t>
            </a:r>
          </a:p>
          <a:p>
            <a:r>
              <a:rPr lang="en-US" b="1" i="1" dirty="0"/>
              <a:t>Instead</a:t>
            </a:r>
            <a:r>
              <a:rPr lang="en-US" dirty="0"/>
              <a:t>, he chose to identify with the suffering of the “</a:t>
            </a:r>
            <a:r>
              <a:rPr lang="en-US" i="1" dirty="0">
                <a:solidFill>
                  <a:srgbClr val="000099"/>
                </a:solidFill>
                <a:latin typeface="Cambria" panose="02040503050406030204" pitchFamily="18" charset="0"/>
                <a:ea typeface="Cambria" panose="02040503050406030204" pitchFamily="18" charset="0"/>
              </a:rPr>
              <a:t>people of God</a:t>
            </a:r>
            <a:r>
              <a:rPr lang="en-US" dirty="0"/>
              <a:t>” (Exod. 2:11f.; cf. Acts 7:23ff.).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200-201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60389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64042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Moses, when he was grown up,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refused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 be called the son of Pharaoh's daughter,</a:t>
            </a:r>
            <a:r>
              <a:rPr lang="en-US" sz="2800" b="0" i="1" dirty="0">
                <a:effectLst/>
                <a:latin typeface="Cambria" panose="02040503050406030204" pitchFamily="18" charset="0"/>
                <a:ea typeface="Cambria" panose="02040503050406030204" pitchFamily="18" charset="0"/>
                <a:cs typeface="+mn-cs"/>
              </a:rPr>
              <a:t> </a:t>
            </a:r>
            <a:r>
              <a:rPr lang="en-US" sz="2800" b="0" baseline="30000" dirty="0">
                <a:solidFill>
                  <a:prstClr val="black"/>
                </a:solidFill>
                <a:effectLst/>
                <a:latin typeface="Cambria" panose="02040503050406030204" pitchFamily="18" charset="0"/>
                <a:ea typeface="Cambria" panose="02040503050406030204" pitchFamily="18" charset="0"/>
                <a:cs typeface="+mn-cs"/>
              </a:rPr>
              <a:t>25</a:t>
            </a:r>
            <a:r>
              <a:rPr lang="en-US" sz="2800" b="0" i="1" dirty="0">
                <a:effectLst/>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choosing rather to be mistreated with the people of God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than to enjoy the fleeting pleasures of sin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14991"/>
            <a:ext cx="8704460" cy="4773675"/>
          </a:xfrm>
        </p:spPr>
        <p:txBody>
          <a:bodyPr>
            <a:normAutofit/>
          </a:bodyPr>
          <a:lstStyle/>
          <a:p>
            <a:r>
              <a:rPr lang="en-US" dirty="0"/>
              <a:t>It was "</a:t>
            </a:r>
            <a:r>
              <a:rPr lang="en-US" i="1" dirty="0">
                <a:solidFill>
                  <a:srgbClr val="000099"/>
                </a:solidFill>
                <a:latin typeface="Cambria" panose="02040503050406030204" pitchFamily="18" charset="0"/>
                <a:ea typeface="Cambria" panose="02040503050406030204" pitchFamily="18" charset="0"/>
              </a:rPr>
              <a:t>by</a:t>
            </a:r>
            <a:r>
              <a:rPr lang="en-US" dirty="0"/>
              <a:t> </a:t>
            </a:r>
            <a:r>
              <a:rPr lang="en-US" i="1" dirty="0">
                <a:solidFill>
                  <a:srgbClr val="000099"/>
                </a:solidFill>
                <a:latin typeface="Cambria" panose="02040503050406030204" pitchFamily="18" charset="0"/>
                <a:ea typeface="Cambria" panose="02040503050406030204" pitchFamily="18" charset="0"/>
              </a:rPr>
              <a:t>faith </a:t>
            </a:r>
            <a:r>
              <a:rPr lang="en-US" dirty="0"/>
              <a:t>" that Moses made his great refusal, with all that it cost him in material terms. </a:t>
            </a:r>
          </a:p>
          <a:p>
            <a:r>
              <a:rPr lang="en-US" dirty="0"/>
              <a:t>God’s people were being ill-treated, but he chose to share their ill-treatment rather “</a:t>
            </a:r>
            <a:r>
              <a:rPr lang="en-US" i="1" dirty="0">
                <a:solidFill>
                  <a:srgbClr val="000099"/>
                </a:solidFill>
                <a:latin typeface="Cambria" panose="02040503050406030204" pitchFamily="18" charset="0"/>
                <a:ea typeface="Cambria" panose="02040503050406030204" pitchFamily="18" charset="0"/>
              </a:rPr>
              <a:t>than to enjoy the fleeting pleasures of sin</a:t>
            </a:r>
            <a:r>
              <a:rPr lang="en-US" dirty="0"/>
              <a:t>”. </a:t>
            </a:r>
          </a:p>
          <a:p>
            <a:r>
              <a:rPr lang="en-US" dirty="0"/>
              <a:t>The privileges and advantages which are attached to high rank and political power are </a:t>
            </a:r>
            <a:r>
              <a:rPr lang="en-US" b="1" i="1" dirty="0"/>
              <a:t>not</a:t>
            </a:r>
            <a:r>
              <a:rPr lang="en-US" dirty="0"/>
              <a:t> sinful in and of themselves; they can indeed be used very effectively to promote the well-being of others and to help the underprivileged.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85455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98896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choosing rather to be mistreated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 the people of God than to enjoy the fleeting pleasures of sin.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77339"/>
            <a:ext cx="8704460" cy="5311327"/>
          </a:xfrm>
        </p:spPr>
        <p:txBody>
          <a:bodyPr>
            <a:normAutofit lnSpcReduction="10000"/>
          </a:bodyPr>
          <a:lstStyle/>
          <a:p>
            <a:r>
              <a:rPr lang="en-US" dirty="0"/>
              <a:t>Moses might well have argued that, like Joseph, he could serve God and help his own people by </a:t>
            </a:r>
            <a:r>
              <a:rPr lang="en-US" b="1" i="1" dirty="0"/>
              <a:t>remaining</a:t>
            </a:r>
            <a:r>
              <a:rPr lang="en-US" dirty="0"/>
              <a:t> in power.</a:t>
            </a:r>
          </a:p>
          <a:p>
            <a:r>
              <a:rPr lang="en-US" dirty="0"/>
              <a:t>Under Joseph’s exalted authority, the family of Jacob was enabled to find refuge, survival, and prosperity in Egypt.</a:t>
            </a:r>
          </a:p>
          <a:p>
            <a:r>
              <a:rPr lang="en-US" dirty="0"/>
              <a:t>But in Moses day, the family had become a nation and was now meeting with </a:t>
            </a:r>
            <a:r>
              <a:rPr lang="en-US" b="1" i="1" dirty="0"/>
              <a:t>hostility and oppression</a:t>
            </a:r>
            <a:r>
              <a:rPr lang="en-US" dirty="0"/>
              <a:t> from their Egyptian overlords. </a:t>
            </a:r>
          </a:p>
          <a:p>
            <a:r>
              <a:rPr lang="en-US" dirty="0"/>
              <a:t>The time was ripe for the Israelites to move </a:t>
            </a:r>
            <a:r>
              <a:rPr lang="en-US" b="1" i="1" dirty="0"/>
              <a:t>out</a:t>
            </a:r>
            <a:r>
              <a:rPr lang="en-US" dirty="0"/>
              <a:t> of Egypt and to possess the land that God had promised to Abraham’s offspring.</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Philip E. Hughes; A Commentary on the Epistle to the Hebrews (p. 494)</a:t>
            </a:r>
          </a:p>
        </p:txBody>
      </p:sp>
    </p:spTree>
    <p:extLst>
      <p:ext uri="{BB962C8B-B14F-4D97-AF65-F5344CB8AC3E}">
        <p14:creationId xmlns:p14="http://schemas.microsoft.com/office/powerpoint/2010/main" val="34139014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98896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…choosing rather to be mistreated with the people of God than to enjoy the fleeting pleasures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77339"/>
            <a:ext cx="8704460" cy="5311327"/>
          </a:xfrm>
        </p:spPr>
        <p:txBody>
          <a:bodyPr>
            <a:normAutofit/>
          </a:bodyPr>
          <a:lstStyle/>
          <a:p>
            <a:r>
              <a:rPr lang="en-US" dirty="0"/>
              <a:t>Moses’ calling was to give up his position of privilege and, “</a:t>
            </a:r>
            <a:r>
              <a:rPr lang="en-US" i="1" dirty="0">
                <a:solidFill>
                  <a:srgbClr val="000099"/>
                </a:solidFill>
                <a:latin typeface="Cambria" panose="02040503050406030204" pitchFamily="18" charset="0"/>
                <a:ea typeface="Cambria" panose="02040503050406030204" pitchFamily="18" charset="0"/>
              </a:rPr>
              <a:t>by faith</a:t>
            </a:r>
            <a:r>
              <a:rPr lang="en-US" dirty="0"/>
              <a:t>”, cast aside the earthly security he had known for so long to lead an undisciplined crowd across the wilderness from bondage to freedom.</a:t>
            </a:r>
          </a:p>
          <a:p>
            <a:r>
              <a:rPr lang="en-US" dirty="0"/>
              <a:t>The great “</a:t>
            </a:r>
            <a:r>
              <a:rPr lang="en-US" i="1" dirty="0">
                <a:solidFill>
                  <a:srgbClr val="000099"/>
                </a:solidFill>
                <a:latin typeface="Cambria" panose="02040503050406030204" pitchFamily="18" charset="0"/>
                <a:ea typeface="Cambria" panose="02040503050406030204" pitchFamily="18" charset="0"/>
              </a:rPr>
              <a:t>sin</a:t>
            </a:r>
            <a:r>
              <a:rPr lang="en-US" dirty="0"/>
              <a:t>” of Moses would have been to </a:t>
            </a:r>
            <a:r>
              <a:rPr lang="en-US" b="1" i="1" dirty="0"/>
              <a:t>disobey</a:t>
            </a:r>
            <a:r>
              <a:rPr lang="en-US" dirty="0"/>
              <a:t> his heavenly </a:t>
            </a:r>
            <a:r>
              <a:rPr lang="en-US" b="1" i="1" dirty="0"/>
              <a:t>calling</a:t>
            </a:r>
            <a:r>
              <a:rPr lang="en-US" dirty="0"/>
              <a:t> and choose instead the fleeting pleasures of the ease and affluence of the palace.</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Philip E. Hughes; A Commentary on the Epistle to the Hebrews (p. 494)</a:t>
            </a:r>
          </a:p>
        </p:txBody>
      </p:sp>
    </p:spTree>
    <p:extLst>
      <p:ext uri="{BB962C8B-B14F-4D97-AF65-F5344CB8AC3E}">
        <p14:creationId xmlns:p14="http://schemas.microsoft.com/office/powerpoint/2010/main" val="42732213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93402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…choosing rather to be mistreated with the people of God </a:t>
            </a:r>
            <a:r>
              <a:rPr lang="en-US" sz="2800" b="0" i="1" dirty="0">
                <a:effectLst/>
                <a:latin typeface="Cambria" panose="02040503050406030204" pitchFamily="18" charset="0"/>
                <a:ea typeface="Cambria" panose="02040503050406030204" pitchFamily="18" charset="0"/>
                <a:cs typeface="+mn-cs"/>
              </a:rPr>
              <a:t>than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 enjoy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fleeting</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pleasures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sin.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047833"/>
            <a:ext cx="8704460" cy="5440834"/>
          </a:xfrm>
        </p:spPr>
        <p:txBody>
          <a:bodyPr>
            <a:normAutofit/>
          </a:bodyPr>
          <a:lstStyle/>
          <a:p>
            <a:r>
              <a:rPr lang="en-US" dirty="0"/>
              <a:t>By </a:t>
            </a:r>
            <a:r>
              <a:rPr lang="en-US" b="1" i="1" dirty="0"/>
              <a:t>siding</a:t>
            </a:r>
            <a:r>
              <a:rPr lang="en-US" dirty="0"/>
              <a:t> with the Israelites, Moses </a:t>
            </a:r>
            <a:r>
              <a:rPr lang="en-US" b="1" i="1" dirty="0"/>
              <a:t>renounced</a:t>
            </a:r>
            <a:r>
              <a:rPr lang="en-US" dirty="0"/>
              <a:t> the pleasures and joys of Egypt with all its luxuries and comforts.</a:t>
            </a:r>
          </a:p>
          <a:p>
            <a:r>
              <a:rPr lang="en-US" dirty="0"/>
              <a:t>The author acknowledges here that sin may indeed bring intense delight and pleasure. </a:t>
            </a:r>
          </a:p>
          <a:p>
            <a:r>
              <a:rPr lang="en-US" dirty="0"/>
              <a:t>But such “</a:t>
            </a:r>
            <a:r>
              <a:rPr lang="en-US" i="1" dirty="0">
                <a:solidFill>
                  <a:srgbClr val="000099"/>
                </a:solidFill>
                <a:latin typeface="Cambria" panose="02040503050406030204" pitchFamily="18" charset="0"/>
                <a:ea typeface="Cambria" panose="02040503050406030204" pitchFamily="18" charset="0"/>
              </a:rPr>
              <a:t>pleasures</a:t>
            </a:r>
            <a:r>
              <a:rPr lang="en-US" dirty="0"/>
              <a:t>” are </a:t>
            </a:r>
            <a:r>
              <a:rPr lang="en-US" b="1" i="1" dirty="0"/>
              <a:t>temporary</a:t>
            </a:r>
            <a:r>
              <a:rPr lang="en-US" dirty="0"/>
              <a:t>, and Moses recognized that the enjoyment of sin is “</a:t>
            </a:r>
            <a:r>
              <a:rPr lang="en-US" i="1" dirty="0">
                <a:solidFill>
                  <a:srgbClr val="000099"/>
                </a:solidFill>
                <a:latin typeface="Cambria" panose="02040503050406030204" pitchFamily="18" charset="0"/>
                <a:ea typeface="Cambria" panose="02040503050406030204" pitchFamily="18" charset="0"/>
              </a:rPr>
              <a:t>fleeting</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362 </a:t>
            </a:r>
          </a:p>
        </p:txBody>
      </p:sp>
    </p:spTree>
    <p:extLst>
      <p:ext uri="{BB962C8B-B14F-4D97-AF65-F5344CB8AC3E}">
        <p14:creationId xmlns:p14="http://schemas.microsoft.com/office/powerpoint/2010/main" val="16039861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14986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considered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reproach of Christ greater wealth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than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treasures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Egypt, for he was looking to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reward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255828"/>
            <a:ext cx="8704460" cy="5232838"/>
          </a:xfrm>
        </p:spPr>
        <p:txBody>
          <a:bodyPr>
            <a:normAutofit fontScale="92500" lnSpcReduction="10000"/>
          </a:bodyPr>
          <a:lstStyle/>
          <a:p>
            <a:r>
              <a:rPr lang="en-US" dirty="0"/>
              <a:t>Up to this point, the author has described Moses’ alternatives in terms of his </a:t>
            </a:r>
            <a:r>
              <a:rPr lang="en-US" b="1" i="1" dirty="0"/>
              <a:t>physical</a:t>
            </a:r>
            <a:r>
              <a:rPr lang="en-US" dirty="0"/>
              <a:t> and </a:t>
            </a:r>
            <a:r>
              <a:rPr lang="en-US" b="1" i="1" dirty="0"/>
              <a:t>social</a:t>
            </a:r>
            <a:r>
              <a:rPr lang="en-US" dirty="0"/>
              <a:t> experience: either mistreatment or enjoyment. </a:t>
            </a:r>
          </a:p>
          <a:p>
            <a:r>
              <a:rPr lang="en-US" b="1" i="1" dirty="0"/>
              <a:t>Here</a:t>
            </a:r>
            <a:r>
              <a:rPr lang="en-US" dirty="0"/>
              <a:t> the alternatives are described using a </a:t>
            </a:r>
            <a:r>
              <a:rPr lang="en-US" b="1" i="1" dirty="0"/>
              <a:t>financial</a:t>
            </a:r>
            <a:r>
              <a:rPr lang="en-US" dirty="0"/>
              <a:t> metaphor – either: </a:t>
            </a:r>
          </a:p>
          <a:p>
            <a:pPr lvl="1"/>
            <a:r>
              <a:rPr lang="en-US" dirty="0"/>
              <a:t>Egypt’s “</a:t>
            </a:r>
            <a:r>
              <a:rPr lang="en-US" i="1" dirty="0">
                <a:solidFill>
                  <a:srgbClr val="000099"/>
                </a:solidFill>
                <a:latin typeface="Cambria" panose="02040503050406030204" pitchFamily="18" charset="0"/>
                <a:ea typeface="Cambria" panose="02040503050406030204" pitchFamily="18" charset="0"/>
              </a:rPr>
              <a:t>treasures</a:t>
            </a:r>
            <a:r>
              <a:rPr lang="en-US" dirty="0"/>
              <a:t>” </a:t>
            </a:r>
          </a:p>
          <a:p>
            <a:pPr lvl="1"/>
            <a:r>
              <a:rPr lang="en-US" b="1" i="1" dirty="0"/>
              <a:t>Or</a:t>
            </a:r>
            <a:r>
              <a:rPr lang="en-US" dirty="0"/>
              <a:t> the “</a:t>
            </a:r>
            <a:r>
              <a:rPr lang="en-US" b="1" i="1" dirty="0">
                <a:solidFill>
                  <a:srgbClr val="000099"/>
                </a:solidFill>
                <a:latin typeface="Cambria" panose="02040503050406030204" pitchFamily="18" charset="0"/>
                <a:ea typeface="Cambria" panose="02040503050406030204" pitchFamily="18" charset="0"/>
              </a:rPr>
              <a:t>greater</a:t>
            </a:r>
            <a:r>
              <a:rPr lang="en-US" i="1" dirty="0">
                <a:solidFill>
                  <a:srgbClr val="000099"/>
                </a:solidFill>
                <a:latin typeface="Cambria" panose="02040503050406030204" pitchFamily="18" charset="0"/>
                <a:ea typeface="Cambria" panose="02040503050406030204" pitchFamily="18" charset="0"/>
              </a:rPr>
              <a:t> wealth</a:t>
            </a:r>
            <a:r>
              <a:rPr lang="en-US" dirty="0"/>
              <a:t>” and “</a:t>
            </a:r>
            <a:r>
              <a:rPr lang="en-US" i="1" dirty="0">
                <a:solidFill>
                  <a:srgbClr val="000099"/>
                </a:solidFill>
                <a:latin typeface="Cambria" panose="02040503050406030204" pitchFamily="18" charset="0"/>
                <a:ea typeface="Cambria" panose="02040503050406030204" pitchFamily="18" charset="0"/>
              </a:rPr>
              <a:t>reward</a:t>
            </a:r>
            <a:r>
              <a:rPr lang="en-US" dirty="0"/>
              <a:t>” on which Moses’ sights were set. </a:t>
            </a:r>
          </a:p>
          <a:p>
            <a:r>
              <a:rPr lang="en-US" dirty="0"/>
              <a:t>Our author identifies the “</a:t>
            </a:r>
            <a:r>
              <a:rPr lang="en-US" i="1" dirty="0">
                <a:solidFill>
                  <a:srgbClr val="000099"/>
                </a:solidFill>
                <a:latin typeface="Cambria" panose="02040503050406030204" pitchFamily="18" charset="0"/>
                <a:ea typeface="Cambria" panose="02040503050406030204" pitchFamily="18" charset="0"/>
              </a:rPr>
              <a:t>greater wealth</a:t>
            </a:r>
            <a:r>
              <a:rPr lang="en-US" dirty="0"/>
              <a:t>” that Moses chose as “</a:t>
            </a:r>
            <a:r>
              <a:rPr lang="en-US" i="1" dirty="0">
                <a:solidFill>
                  <a:srgbClr val="000099"/>
                </a:solidFill>
                <a:latin typeface="Cambria" panose="02040503050406030204" pitchFamily="18" charset="0"/>
                <a:ea typeface="Cambria" panose="02040503050406030204" pitchFamily="18" charset="0"/>
              </a:rPr>
              <a:t>the reproach of Christ</a:t>
            </a:r>
            <a:r>
              <a:rPr lang="en-US" dirty="0"/>
              <a:t>.” </a:t>
            </a:r>
          </a:p>
          <a:p>
            <a:r>
              <a:rPr lang="en-US" dirty="0"/>
              <a:t>It is a </a:t>
            </a:r>
            <a:r>
              <a:rPr lang="en-US" b="1" i="1" dirty="0"/>
              <a:t>shocking</a:t>
            </a:r>
            <a:r>
              <a:rPr lang="en-US" dirty="0"/>
              <a:t> paradox to equate “</a:t>
            </a:r>
            <a:r>
              <a:rPr lang="en-US" i="1" dirty="0">
                <a:solidFill>
                  <a:srgbClr val="000099"/>
                </a:solidFill>
                <a:latin typeface="Cambria" panose="02040503050406030204" pitchFamily="18" charset="0"/>
                <a:ea typeface="Cambria" panose="02040503050406030204" pitchFamily="18" charset="0"/>
              </a:rPr>
              <a:t>reproach</a:t>
            </a:r>
            <a:r>
              <a:rPr lang="en-US" dirty="0"/>
              <a:t>” to “</a:t>
            </a:r>
            <a:r>
              <a:rPr lang="en-US" i="1" dirty="0">
                <a:solidFill>
                  <a:srgbClr val="000099"/>
                </a:solidFill>
                <a:latin typeface="Cambria" panose="02040503050406030204" pitchFamily="18" charset="0"/>
                <a:ea typeface="Cambria" panose="02040503050406030204" pitchFamily="18" charset="0"/>
              </a:rPr>
              <a:t>wealth</a:t>
            </a:r>
            <a:r>
              <a:rPr lang="en-US" dirty="0"/>
              <a:t>” – wealth </a:t>
            </a:r>
            <a:r>
              <a:rPr lang="en-US" b="1" i="1" dirty="0"/>
              <a:t>exceeding</a:t>
            </a:r>
            <a:r>
              <a:rPr lang="en-US" dirty="0"/>
              <a:t> that of Pharaoh’s court!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288-289)</a:t>
            </a:r>
          </a:p>
        </p:txBody>
      </p:sp>
    </p:spTree>
    <p:extLst>
      <p:ext uri="{BB962C8B-B14F-4D97-AF65-F5344CB8AC3E}">
        <p14:creationId xmlns:p14="http://schemas.microsoft.com/office/powerpoint/2010/main" val="8939645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87515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considered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reproach of Christ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greater wealth than the treasures of Egypt, for he was looking to the reward.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988964"/>
            <a:ext cx="8704460" cy="5596285"/>
          </a:xfrm>
        </p:spPr>
        <p:txBody>
          <a:bodyPr>
            <a:normAutofit fontScale="85000" lnSpcReduction="20000"/>
          </a:bodyPr>
          <a:lstStyle/>
          <a:p>
            <a:r>
              <a:rPr lang="en-US" dirty="0"/>
              <a:t>The phrase “</a:t>
            </a:r>
            <a:r>
              <a:rPr lang="en-US" i="1" dirty="0">
                <a:solidFill>
                  <a:srgbClr val="000099"/>
                </a:solidFill>
                <a:latin typeface="Cambria" panose="02040503050406030204" pitchFamily="18" charset="0"/>
                <a:ea typeface="Cambria" panose="02040503050406030204" pitchFamily="18" charset="0"/>
              </a:rPr>
              <a:t>reproach of Christ</a:t>
            </a:r>
            <a:r>
              <a:rPr lang="en-US" dirty="0"/>
              <a:t>” may be understood more accurately as “the disgrace experienced by Christ.” </a:t>
            </a:r>
          </a:p>
          <a:p>
            <a:r>
              <a:rPr lang="en-US" dirty="0"/>
              <a:t>This disgrace was not simply the reproach Moses accepted by identifying himself with the people of God but, more precisely, the reproach of the coming Messiah with whom Moses was united “</a:t>
            </a:r>
            <a:r>
              <a:rPr lang="en-US" i="1" dirty="0">
                <a:solidFill>
                  <a:srgbClr val="000099"/>
                </a:solidFill>
                <a:latin typeface="Cambria" panose="02040503050406030204" pitchFamily="18" charset="0"/>
                <a:ea typeface="Cambria" panose="02040503050406030204" pitchFamily="18" charset="0"/>
              </a:rPr>
              <a:t>by faith</a:t>
            </a:r>
            <a:r>
              <a:rPr lang="en-US" dirty="0"/>
              <a:t>”. </a:t>
            </a:r>
          </a:p>
          <a:p>
            <a:r>
              <a:rPr lang="en-US" dirty="0"/>
              <a:t>You may recall Moses’ assurance to the Israelites: “</a:t>
            </a:r>
            <a:r>
              <a:rPr lang="en-US" i="1" dirty="0">
                <a:solidFill>
                  <a:srgbClr val="000099"/>
                </a:solidFill>
                <a:latin typeface="Cambria" panose="02040503050406030204" pitchFamily="18" charset="0"/>
                <a:ea typeface="Cambria" panose="02040503050406030204" pitchFamily="18" charset="0"/>
              </a:rPr>
              <a:t>God will raise up for you </a:t>
            </a:r>
            <a:r>
              <a:rPr lang="en-US" b="1" i="1" dirty="0">
                <a:solidFill>
                  <a:srgbClr val="000099"/>
                </a:solidFill>
                <a:latin typeface="Cambria" panose="02040503050406030204" pitchFamily="18" charset="0"/>
                <a:ea typeface="Cambria" panose="02040503050406030204" pitchFamily="18" charset="0"/>
              </a:rPr>
              <a:t>a prophet like me </a:t>
            </a:r>
            <a:r>
              <a:rPr lang="en-US" i="1" dirty="0">
                <a:solidFill>
                  <a:srgbClr val="000099"/>
                </a:solidFill>
                <a:latin typeface="Cambria" panose="02040503050406030204" pitchFamily="18" charset="0"/>
                <a:ea typeface="Cambria" panose="02040503050406030204" pitchFamily="18" charset="0"/>
              </a:rPr>
              <a:t>from your brothers</a:t>
            </a:r>
            <a:r>
              <a:rPr lang="en-US" dirty="0"/>
              <a:t>” (Deut 18:15 cf. Acts 3:22, Acts 7:37)</a:t>
            </a:r>
          </a:p>
          <a:p>
            <a:r>
              <a:rPr lang="en-US" dirty="0"/>
              <a:t>And also, the rebuke of Jesus Christ to </a:t>
            </a:r>
            <a:r>
              <a:rPr lang="en-US" b="1" i="1" dirty="0"/>
              <a:t>his</a:t>
            </a:r>
            <a:r>
              <a:rPr lang="en-US" dirty="0"/>
              <a:t> adversaries: “</a:t>
            </a:r>
            <a:r>
              <a:rPr lang="en-US" i="1" dirty="0">
                <a:solidFill>
                  <a:srgbClr val="000099"/>
                </a:solidFill>
                <a:latin typeface="Cambria" panose="02040503050406030204" pitchFamily="18" charset="0"/>
                <a:ea typeface="Cambria" panose="02040503050406030204" pitchFamily="18" charset="0"/>
              </a:rPr>
              <a:t>For if you believed Moses, you would believe me; for [Moses] wrote of me</a:t>
            </a:r>
            <a:r>
              <a:rPr lang="en-US" dirty="0"/>
              <a:t>.” (John 5:46). </a:t>
            </a:r>
          </a:p>
          <a:p>
            <a:r>
              <a:rPr lang="en-US" dirty="0"/>
              <a:t>Thus Moses experienced the same kind of reproach experienced later by Christ – rejection faced by a prophet standing on the side of God, proclaiming the word of the Lord in boldness against an ungodly generation.</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(The NIV Application Commentary Book 15) (p. 468).</a:t>
            </a:r>
          </a:p>
        </p:txBody>
      </p:sp>
    </p:spTree>
    <p:extLst>
      <p:ext uri="{BB962C8B-B14F-4D97-AF65-F5344CB8AC3E}">
        <p14:creationId xmlns:p14="http://schemas.microsoft.com/office/powerpoint/2010/main" val="16778908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99681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considered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reproach of Christ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greater wealth than the treasures of Egypt, for he was looking to the reward.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255828"/>
            <a:ext cx="8704460" cy="5232838"/>
          </a:xfrm>
        </p:spPr>
        <p:txBody>
          <a:bodyPr>
            <a:normAutofit fontScale="92500" lnSpcReduction="20000"/>
          </a:bodyPr>
          <a:lstStyle/>
          <a:p>
            <a:r>
              <a:rPr lang="en-US" dirty="0"/>
              <a:t>As we’ve already seen, the original Jewish-Christian hearers of the letter to the Hebrews had </a:t>
            </a:r>
            <a:r>
              <a:rPr lang="en-US" b="1" i="1" dirty="0"/>
              <a:t>already</a:t>
            </a:r>
            <a:r>
              <a:rPr lang="en-US" dirty="0"/>
              <a:t> suffered “</a:t>
            </a:r>
            <a:r>
              <a:rPr lang="en-US" i="1" dirty="0">
                <a:solidFill>
                  <a:srgbClr val="000099"/>
                </a:solidFill>
                <a:latin typeface="Cambria" panose="02040503050406030204" pitchFamily="18" charset="0"/>
                <a:ea typeface="Cambria" panose="02040503050406030204" pitchFamily="18" charset="0"/>
              </a:rPr>
              <a:t>reproach</a:t>
            </a:r>
            <a:r>
              <a:rPr lang="en-US" dirty="0"/>
              <a:t>” for </a:t>
            </a:r>
            <a:r>
              <a:rPr lang="en-US" b="1" i="1" dirty="0"/>
              <a:t>their</a:t>
            </a:r>
            <a:r>
              <a:rPr lang="en-US" dirty="0"/>
              <a:t> faith </a:t>
            </a:r>
            <a:r>
              <a:rPr lang="en-US" b="1" i="1" dirty="0"/>
              <a:t>and</a:t>
            </a:r>
            <a:r>
              <a:rPr lang="en-US" dirty="0"/>
              <a:t> had identified with others who had suffered in a similar manner (Heb 10:32-34). </a:t>
            </a:r>
          </a:p>
          <a:p>
            <a:r>
              <a:rPr lang="en-US" dirty="0"/>
              <a:t>And, they will be encouraged by the author to do so again (Heb 13:3). </a:t>
            </a:r>
          </a:p>
          <a:p>
            <a:r>
              <a:rPr lang="en-US" dirty="0"/>
              <a:t>But for the readers, the choice was </a:t>
            </a:r>
            <a:r>
              <a:rPr lang="en-US" b="1" i="1" dirty="0"/>
              <a:t>not</a:t>
            </a:r>
            <a:r>
              <a:rPr lang="en-US" dirty="0"/>
              <a:t> between the luxuries of Egypt’s royal court and the helplessness and exhausting toil of a nation of slaves. </a:t>
            </a:r>
          </a:p>
          <a:p>
            <a:r>
              <a:rPr lang="en-US" dirty="0"/>
              <a:t>Rather, it was between status in the Jewish community and family circles, on the one hand, and shunning by synagogue and family, with related social and economic ramifications, on the other.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288-289)</a:t>
            </a:r>
          </a:p>
        </p:txBody>
      </p:sp>
    </p:spTree>
    <p:extLst>
      <p:ext uri="{BB962C8B-B14F-4D97-AF65-F5344CB8AC3E}">
        <p14:creationId xmlns:p14="http://schemas.microsoft.com/office/powerpoint/2010/main" val="17655975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21882903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8707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considered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reproach of Christ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greater wealth than the treasures of Egypt, for he was looking to the reward.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255828"/>
            <a:ext cx="8704460" cy="5232838"/>
          </a:xfrm>
        </p:spPr>
        <p:txBody>
          <a:bodyPr>
            <a:normAutofit/>
          </a:bodyPr>
          <a:lstStyle/>
          <a:p>
            <a:r>
              <a:rPr lang="en-US" dirty="0"/>
              <a:t>For every generation, bearing the reproach of Christ in solidarity with his faithful followers has its price, and the cost of enduring faith is not negligible. </a:t>
            </a:r>
          </a:p>
          <a:p>
            <a:r>
              <a:rPr lang="en-US" dirty="0"/>
              <a:t>But Moses’ reckoning was correct: Christ’s reproach is wealth that sin’s pleasures and society’s acceptance cannot rival. </a:t>
            </a:r>
          </a:p>
          <a:p>
            <a:r>
              <a:rPr lang="en-US" dirty="0"/>
              <a:t>The reward is nothing less than drawing near and dwelling with God in the heavenly country and city to come (10:34-35; 11:6, 10, 16; 12:22-24, 28; 13:14).</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288-289)</a:t>
            </a:r>
          </a:p>
        </p:txBody>
      </p:sp>
    </p:spTree>
    <p:extLst>
      <p:ext uri="{BB962C8B-B14F-4D97-AF65-F5344CB8AC3E}">
        <p14:creationId xmlns:p14="http://schemas.microsoft.com/office/powerpoint/2010/main" val="7324479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56191464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lnSpcReduction="10000"/>
          </a:bodyPr>
          <a:lstStyle/>
          <a:p>
            <a:r>
              <a:rPr lang="en-US" dirty="0"/>
              <a:t>In Romans 13, the apostle Paul encourages his readers to “</a:t>
            </a:r>
            <a:r>
              <a:rPr lang="en-US" i="1" dirty="0">
                <a:solidFill>
                  <a:srgbClr val="000099"/>
                </a:solidFill>
                <a:latin typeface="Cambria" panose="02040503050406030204" pitchFamily="18" charset="0"/>
                <a:ea typeface="Cambria" panose="02040503050406030204" pitchFamily="18" charset="0"/>
              </a:rPr>
              <a:t>be subject to the governing authorities</a:t>
            </a:r>
            <a:r>
              <a:rPr lang="en-US" dirty="0"/>
              <a:t>” (Rom 13:1) and later goes on to say “</a:t>
            </a:r>
            <a:r>
              <a:rPr lang="en-US" i="1" dirty="0">
                <a:solidFill>
                  <a:srgbClr val="000099"/>
                </a:solidFill>
                <a:latin typeface="Cambria" panose="02040503050406030204" pitchFamily="18" charset="0"/>
                <a:ea typeface="Cambria" panose="02040503050406030204" pitchFamily="18" charset="0"/>
              </a:rPr>
              <a:t>Would you have </a:t>
            </a:r>
            <a:r>
              <a:rPr lang="en-US" b="1" i="1" dirty="0">
                <a:solidFill>
                  <a:srgbClr val="000099"/>
                </a:solidFill>
                <a:latin typeface="Cambria" panose="02040503050406030204" pitchFamily="18" charset="0"/>
                <a:ea typeface="Cambria" panose="02040503050406030204" pitchFamily="18" charset="0"/>
              </a:rPr>
              <a:t>no fear</a:t>
            </a:r>
            <a:r>
              <a:rPr lang="en-US" i="1" dirty="0">
                <a:solidFill>
                  <a:srgbClr val="000099"/>
                </a:solidFill>
                <a:latin typeface="Cambria" panose="02040503050406030204" pitchFamily="18" charset="0"/>
                <a:ea typeface="Cambria" panose="02040503050406030204" pitchFamily="18" charset="0"/>
              </a:rPr>
              <a:t> of the one who is in authority? Then do what is good, and you will receive his approval</a:t>
            </a:r>
            <a:r>
              <a:rPr lang="en-US" dirty="0"/>
              <a:t>” (Romans 13:3b)</a:t>
            </a:r>
          </a:p>
          <a:p>
            <a:r>
              <a:rPr lang="en-US" dirty="0"/>
              <a:t>In our passage today, Moses’ parents are commended because “</a:t>
            </a:r>
            <a:r>
              <a:rPr lang="en-US" i="1" dirty="0">
                <a:solidFill>
                  <a:srgbClr val="000099"/>
                </a:solidFill>
                <a:latin typeface="Cambria" panose="02040503050406030204" pitchFamily="18" charset="0"/>
                <a:ea typeface="Cambria" panose="02040503050406030204" pitchFamily="18" charset="0"/>
              </a:rPr>
              <a:t>they were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afraid</a:t>
            </a:r>
            <a:r>
              <a:rPr lang="en-US" dirty="0"/>
              <a:t>” to </a:t>
            </a:r>
            <a:r>
              <a:rPr lang="en-US" b="1" i="1" dirty="0"/>
              <a:t>disobey</a:t>
            </a:r>
            <a:r>
              <a:rPr lang="en-US" dirty="0"/>
              <a:t> “</a:t>
            </a:r>
            <a:r>
              <a:rPr lang="en-US" i="1" dirty="0">
                <a:solidFill>
                  <a:srgbClr val="000099"/>
                </a:solidFill>
                <a:latin typeface="Cambria" panose="02040503050406030204" pitchFamily="18" charset="0"/>
                <a:ea typeface="Cambria" panose="02040503050406030204" pitchFamily="18" charset="0"/>
              </a:rPr>
              <a:t>the king's edict</a:t>
            </a:r>
            <a:r>
              <a:rPr lang="en-US" dirty="0"/>
              <a:t>” (Heb 11:23) . How do these two passages fit together?</a:t>
            </a:r>
          </a:p>
          <a:p>
            <a:r>
              <a:rPr lang="en-US" dirty="0"/>
              <a:t>In the book of Genesis, Joseph is </a:t>
            </a:r>
            <a:r>
              <a:rPr lang="en-US" b="1" i="1" dirty="0"/>
              <a:t>faithful</a:t>
            </a:r>
            <a:r>
              <a:rPr lang="en-US" dirty="0"/>
              <a:t> to God while serving as vice regent under the Egyptian Pharoah of his day, yet Moses is commended for </a:t>
            </a:r>
            <a:r>
              <a:rPr lang="en-US" b="1" i="1" dirty="0"/>
              <a:t>not</a:t>
            </a:r>
            <a:r>
              <a:rPr lang="en-US" dirty="0"/>
              <a:t> becoming vice regent under the Egyptian Pharoah of </a:t>
            </a:r>
            <a:r>
              <a:rPr lang="en-US" b="1" i="1" dirty="0"/>
              <a:t>his</a:t>
            </a:r>
            <a:r>
              <a:rPr lang="en-US" dirty="0"/>
              <a:t> day. Why the difference? Is there a lesson to be learned here?</a:t>
            </a:r>
          </a:p>
          <a:p>
            <a:pPr marL="0" indent="0">
              <a:buNone/>
            </a:pPr>
            <a:endParaRPr lang="en-US" dirty="0"/>
          </a:p>
        </p:txBody>
      </p:sp>
    </p:spTree>
    <p:extLst>
      <p:ext uri="{BB962C8B-B14F-4D97-AF65-F5344CB8AC3E}">
        <p14:creationId xmlns:p14="http://schemas.microsoft.com/office/powerpoint/2010/main" val="159712392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a:bodyPr>
          <a:lstStyle/>
          <a:p>
            <a:r>
              <a:rPr lang="en-US" dirty="0"/>
              <a:t>Moses walked away from an opportunity to be prosperous and comfortable in order to bear the “</a:t>
            </a:r>
            <a:r>
              <a:rPr lang="en-US" i="1" dirty="0">
                <a:solidFill>
                  <a:srgbClr val="000099"/>
                </a:solidFill>
                <a:latin typeface="Cambria" panose="02040503050406030204" pitchFamily="18" charset="0"/>
                <a:ea typeface="Cambria" panose="02040503050406030204" pitchFamily="18" charset="0"/>
              </a:rPr>
              <a:t>reproach of Christ</a:t>
            </a:r>
            <a:r>
              <a:rPr lang="en-US" dirty="0"/>
              <a:t>”. </a:t>
            </a:r>
          </a:p>
          <a:p>
            <a:r>
              <a:rPr lang="en-US" dirty="0"/>
              <a:t>Have </a:t>
            </a:r>
            <a:r>
              <a:rPr lang="en-US" b="1" i="1" dirty="0"/>
              <a:t>you</a:t>
            </a:r>
            <a:r>
              <a:rPr lang="en-US" dirty="0"/>
              <a:t> ever walked away from an opportunity to be prosperous and comfortable in order to be faithful in </a:t>
            </a:r>
            <a:r>
              <a:rPr lang="en-US" b="1" i="1" dirty="0"/>
              <a:t>your</a:t>
            </a:r>
            <a:r>
              <a:rPr lang="en-US" dirty="0"/>
              <a:t> service to Christ? If so, would you be willing to tell us about it?</a:t>
            </a:r>
          </a:p>
          <a:p>
            <a:r>
              <a:rPr lang="en-US" dirty="0"/>
              <a:t>If you have not, </a:t>
            </a:r>
            <a:r>
              <a:rPr lang="en-US" b="1" i="1" dirty="0"/>
              <a:t>as of yet</a:t>
            </a:r>
            <a:r>
              <a:rPr lang="en-US" dirty="0"/>
              <a:t>, had to do this, can you envision a scenario </a:t>
            </a:r>
            <a:r>
              <a:rPr lang="en-US" b="1" i="1" dirty="0"/>
              <a:t>in the future</a:t>
            </a:r>
            <a:r>
              <a:rPr lang="en-US" dirty="0"/>
              <a:t> where you might be called upon to do this? </a:t>
            </a:r>
          </a:p>
        </p:txBody>
      </p:sp>
    </p:spTree>
    <p:extLst>
      <p:ext uri="{BB962C8B-B14F-4D97-AF65-F5344CB8AC3E}">
        <p14:creationId xmlns:p14="http://schemas.microsoft.com/office/powerpoint/2010/main" val="41289885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solidFill>
                  <a:schemeClr val="tx1">
                    <a:lumMod val="50000"/>
                    <a:lumOff val="50000"/>
                  </a:schemeClr>
                </a:solidFill>
              </a:rPr>
              <a:t>Warning: No Hope of Forgiveness for Those Who Turn from Christ (10:26-31)</a:t>
            </a:r>
          </a:p>
          <a:p>
            <a:pPr marL="1028700" lvl="1" indent="-571500">
              <a:buFont typeface="+mj-lt"/>
              <a:buAutoNum type="alphaUcPeriod"/>
            </a:pPr>
            <a:r>
              <a:rPr lang="en-US" dirty="0"/>
              <a:t>Call to Persevere in Faith (10:32-12:3)</a:t>
            </a:r>
          </a:p>
          <a:p>
            <a:pPr marL="1485900" lvl="2" indent="-571500">
              <a:buFont typeface="+mj-lt"/>
              <a:buAutoNum type="arabicPeriod"/>
            </a:pPr>
            <a:r>
              <a:rPr lang="en-US" dirty="0">
                <a:solidFill>
                  <a:schemeClr val="tx1">
                    <a:lumMod val="50000"/>
                    <a:lumOff val="50000"/>
                  </a:schemeClr>
                </a:solidFill>
              </a:rPr>
              <a:t>Don’t Abandon Confidence but Persevere in Faith (10:32–39)</a:t>
            </a:r>
          </a:p>
          <a:p>
            <a:pPr marL="1485900" lvl="2" indent="-571500">
              <a:buFont typeface="+mj-lt"/>
              <a:buAutoNum type="arabicPeriod"/>
            </a:pPr>
            <a:r>
              <a:rPr lang="en-US" dirty="0"/>
              <a:t>The “Hall of Faith” – Description and Examples of Persevering Faith (11:1-12:3)</a:t>
            </a:r>
          </a:p>
          <a:p>
            <a:pPr marL="1028700" lvl="1" indent="-571500">
              <a:buFont typeface="+mj-lt"/>
              <a:buAutoNum type="alphaUcPeriod"/>
            </a:pPr>
            <a:r>
              <a:rPr lang="en-US" dirty="0">
                <a:solidFill>
                  <a:schemeClr val="tx1">
                    <a:lumMod val="50000"/>
                    <a:lumOff val="50000"/>
                  </a:schemeClr>
                </a:solidFill>
              </a:rPr>
              <a:t>Exhortations to Readers to Endure (12:4-29)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31376167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14350" indent="-514350">
              <a:buFont typeface="+mj-lt"/>
              <a:buAutoNum type="arabicPeriod" startAt="2"/>
            </a:pPr>
            <a:r>
              <a:rPr lang="en-US" dirty="0"/>
              <a:t>The “Hall of Faith” – Description and Examples of Persevering Faith (11:1-12:3)</a:t>
            </a:r>
          </a:p>
          <a:p>
            <a:pPr marL="1028700" lvl="1" indent="-571500">
              <a:buFont typeface="+mj-lt"/>
              <a:buAutoNum type="alphaLcPeriod"/>
            </a:pPr>
            <a:r>
              <a:rPr lang="en-US" dirty="0">
                <a:solidFill>
                  <a:schemeClr val="tx1">
                    <a:lumMod val="50000"/>
                    <a:lumOff val="50000"/>
                  </a:schemeClr>
                </a:solidFill>
              </a:rPr>
              <a:t>Prologue: The Nature of Faith (11:1-3)</a:t>
            </a:r>
          </a:p>
          <a:p>
            <a:pPr marL="1028700" lvl="1" indent="-571500">
              <a:buFont typeface="+mj-lt"/>
              <a:buAutoNum type="alphaLcPeriod"/>
            </a:pPr>
            <a:r>
              <a:rPr lang="en-US" dirty="0">
                <a:solidFill>
                  <a:schemeClr val="tx1">
                    <a:lumMod val="50000"/>
                    <a:lumOff val="50000"/>
                  </a:schemeClr>
                </a:solidFill>
              </a:rPr>
              <a:t>The Faith of Those Prior to the Flood (11:4-7)</a:t>
            </a:r>
          </a:p>
          <a:p>
            <a:pPr marL="1028700" lvl="1" indent="-571500">
              <a:buFont typeface="+mj-lt"/>
              <a:buAutoNum type="alphaLcPeriod"/>
            </a:pPr>
            <a:r>
              <a:rPr lang="en-US" dirty="0">
                <a:solidFill>
                  <a:schemeClr val="tx1">
                    <a:lumMod val="50000"/>
                    <a:lumOff val="50000"/>
                  </a:schemeClr>
                </a:solidFill>
              </a:rPr>
              <a:t>The Faith of Abraham and His Heirs (11:8-22)</a:t>
            </a:r>
          </a:p>
          <a:p>
            <a:pPr marL="1028700" lvl="1" indent="-571500">
              <a:buFont typeface="+mj-lt"/>
              <a:buAutoNum type="alphaLcPeriod"/>
            </a:pPr>
            <a:r>
              <a:rPr lang="en-US" dirty="0"/>
              <a:t>The Faith of Moses and Those Entering the Land (11:23-31)</a:t>
            </a:r>
          </a:p>
          <a:p>
            <a:pPr marL="1028700" lvl="1" indent="-571500">
              <a:buFont typeface="+mj-lt"/>
              <a:buAutoNum type="alphaLcPeriod"/>
            </a:pPr>
            <a:r>
              <a:rPr lang="en-US" dirty="0">
                <a:solidFill>
                  <a:schemeClr val="tx1">
                    <a:lumMod val="50000"/>
                    <a:lumOff val="50000"/>
                  </a:schemeClr>
                </a:solidFill>
              </a:rPr>
              <a:t>A Closing Catalog of Faith (11:32-40)</a:t>
            </a:r>
          </a:p>
          <a:p>
            <a:pPr marL="1028700" lvl="1" indent="-571500">
              <a:buFont typeface="+mj-lt"/>
              <a:buAutoNum type="alphaLcPeriod"/>
            </a:pPr>
            <a:r>
              <a:rPr lang="en-US" dirty="0">
                <a:solidFill>
                  <a:schemeClr val="tx1">
                    <a:lumMod val="50000"/>
                    <a:lumOff val="50000"/>
                  </a:schemeClr>
                </a:solidFill>
              </a:rPr>
              <a:t>Run the Race Looking to Jesus as the Supreme Example of Faith (12:1-3)</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206258890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2"/>
            <a:ext cx="9144000" cy="1522694"/>
          </a:xfrm>
        </p:spPr>
        <p:txBody>
          <a:bodyPr/>
          <a:lstStyle/>
          <a:p>
            <a:r>
              <a:rPr lang="en-US" sz="4400" dirty="0">
                <a:solidFill>
                  <a:srgbClr val="002060"/>
                </a:solidFill>
              </a:rPr>
              <a:t>The Faith of Moses and Those Entering the Land – Part 1 (11:23-26)</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691444"/>
            <a:ext cx="8837891" cy="5125352"/>
          </a:xfrm>
        </p:spPr>
        <p:txBody>
          <a:bodyPr>
            <a:normAutofit/>
          </a:bodyPr>
          <a:lstStyle/>
          <a:p>
            <a:pPr marL="0" indent="0" algn="l" rtl="0">
              <a:buNone/>
            </a:pPr>
            <a:r>
              <a:rPr lang="en-US" sz="3000" baseline="30000" dirty="0">
                <a:latin typeface="Candara" panose="020E0502030303020204" pitchFamily="34" charset="0"/>
                <a:ea typeface="Cambria" panose="02040503050406030204" pitchFamily="18" charset="0"/>
              </a:rPr>
              <a:t>23</a:t>
            </a:r>
            <a:r>
              <a:rPr lang="en-US" i="1" dirty="0">
                <a:solidFill>
                  <a:srgbClr val="000099"/>
                </a:solidFill>
                <a:latin typeface="Cambria" panose="02040503050406030204" pitchFamily="18" charset="0"/>
                <a:ea typeface="Cambria" panose="02040503050406030204" pitchFamily="18" charset="0"/>
              </a:rPr>
              <a:t> By faith Moses, when he was born, was hidden for three months by his parents, because they saw that the child was beautiful, and they were not afraid of the king's edict. </a:t>
            </a:r>
            <a:r>
              <a:rPr lang="en-US" sz="3000" baseline="30000" dirty="0">
                <a:latin typeface="Candara" panose="020E0502030303020204" pitchFamily="34" charset="0"/>
                <a:ea typeface="Cambria" panose="02040503050406030204" pitchFamily="18" charset="0"/>
              </a:rPr>
              <a:t>24</a:t>
            </a:r>
            <a:r>
              <a:rPr lang="en-US" i="1" dirty="0">
                <a:solidFill>
                  <a:srgbClr val="000099"/>
                </a:solidFill>
                <a:latin typeface="Cambria" panose="02040503050406030204" pitchFamily="18" charset="0"/>
                <a:ea typeface="Cambria" panose="02040503050406030204" pitchFamily="18" charset="0"/>
              </a:rPr>
              <a:t> By faith Moses, when he was grown up, refused to be called the son of Pharaoh's daughter, </a:t>
            </a:r>
            <a:r>
              <a:rPr lang="en-US" sz="3000" baseline="30000" dirty="0">
                <a:latin typeface="Candara" panose="020E0502030303020204" pitchFamily="34" charset="0"/>
                <a:ea typeface="Cambria" panose="02040503050406030204" pitchFamily="18" charset="0"/>
              </a:rPr>
              <a:t>25</a:t>
            </a:r>
            <a:r>
              <a:rPr lang="en-US" i="1" dirty="0">
                <a:solidFill>
                  <a:srgbClr val="000099"/>
                </a:solidFill>
                <a:latin typeface="Cambria" panose="02040503050406030204" pitchFamily="18" charset="0"/>
                <a:ea typeface="Cambria" panose="02040503050406030204" pitchFamily="18" charset="0"/>
              </a:rPr>
              <a:t> choosing rather to be mistreated with the people of God than to enjoy the fleeting pleasures of sin. </a:t>
            </a:r>
            <a:r>
              <a:rPr lang="en-US" sz="3000" baseline="30000" dirty="0">
                <a:latin typeface="Candara" panose="020E0502030303020204" pitchFamily="34" charset="0"/>
                <a:ea typeface="Cambria" panose="02040503050406030204" pitchFamily="18" charset="0"/>
              </a:rPr>
              <a:t>26</a:t>
            </a:r>
            <a:r>
              <a:rPr lang="en-US" i="1" dirty="0">
                <a:solidFill>
                  <a:srgbClr val="000099"/>
                </a:solidFill>
                <a:latin typeface="Cambria" panose="02040503050406030204" pitchFamily="18" charset="0"/>
                <a:ea typeface="Cambria" panose="02040503050406030204" pitchFamily="18" charset="0"/>
              </a:rPr>
              <a:t> He considered the reproach of Christ greater wealth than the treasures of Egypt, for he was looking to the reward. </a:t>
            </a:r>
          </a:p>
        </p:txBody>
      </p:sp>
    </p:spTree>
    <p:extLst>
      <p:ext uri="{BB962C8B-B14F-4D97-AF65-F5344CB8AC3E}">
        <p14:creationId xmlns:p14="http://schemas.microsoft.com/office/powerpoint/2010/main" val="1947394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350016"/>
          </a:xfrm>
        </p:spPr>
        <p:txBody>
          <a:bodyPr/>
          <a:lstStyle/>
          <a:p>
            <a:r>
              <a:rPr lang="en-US" sz="4400" dirty="0">
                <a:solidFill>
                  <a:srgbClr val="002060"/>
                </a:solidFill>
              </a:rPr>
              <a:t>The Faith of Moses and Those Entering the Land - Part 1 (11:23-26)</a:t>
            </a:r>
            <a:endParaRPr lang="en-US" sz="540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8" y="1487372"/>
            <a:ext cx="8680913" cy="5001295"/>
          </a:xfrm>
        </p:spPr>
        <p:txBody>
          <a:bodyPr>
            <a:normAutofit fontScale="85000" lnSpcReduction="20000"/>
          </a:bodyPr>
          <a:lstStyle/>
          <a:p>
            <a:r>
              <a:rPr lang="en-US" sz="3600" dirty="0"/>
              <a:t>Moses has already been presented as a stellar example of faithfulness in Heb 3:1-6. </a:t>
            </a:r>
          </a:p>
          <a:p>
            <a:r>
              <a:rPr lang="en-US" sz="3600" dirty="0"/>
              <a:t>In that passage the author uses the lawgiver as a picture of “servant faithfulness,” who fulfilled his duty to God as leader of the Israelites. </a:t>
            </a:r>
          </a:p>
          <a:p>
            <a:r>
              <a:rPr lang="en-US" sz="3600" dirty="0"/>
              <a:t>Moses was especially venerated by Greek-speaking Jews of the first century as one who was unusually close to God. </a:t>
            </a:r>
          </a:p>
          <a:p>
            <a:r>
              <a:rPr lang="en-US" sz="3600" dirty="0"/>
              <a:t>In certain Jewish traditions he was considered to be the greatest person in history. </a:t>
            </a:r>
          </a:p>
          <a:p>
            <a:r>
              <a:rPr lang="en-US" sz="3600" dirty="0"/>
              <a:t>Therefore, it is not surprising that the writer gives sustained attention to Moses in his example list (Heb 11:23-28).</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(The NIV Application Commentary Book 15) (p. 468).</a:t>
            </a:r>
          </a:p>
        </p:txBody>
      </p:sp>
    </p:spTree>
    <p:extLst>
      <p:ext uri="{BB962C8B-B14F-4D97-AF65-F5344CB8AC3E}">
        <p14:creationId xmlns:p14="http://schemas.microsoft.com/office/powerpoint/2010/main" val="9402252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24012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Moses,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when he was born, was hidden for three months by his parents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because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they saw that the child was beautiful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they were not afraid of the king's edict.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298997"/>
            <a:ext cx="8704460" cy="5274477"/>
          </a:xfrm>
        </p:spPr>
        <p:txBody>
          <a:bodyPr>
            <a:normAutofit fontScale="85000" lnSpcReduction="20000"/>
          </a:bodyPr>
          <a:lstStyle/>
          <a:p>
            <a:r>
              <a:rPr lang="en-US" dirty="0"/>
              <a:t>The “</a:t>
            </a:r>
            <a:r>
              <a:rPr lang="en-US" i="1" dirty="0">
                <a:solidFill>
                  <a:srgbClr val="000099"/>
                </a:solidFill>
                <a:latin typeface="Cambria" panose="02040503050406030204" pitchFamily="18" charset="0"/>
                <a:ea typeface="Cambria" panose="02040503050406030204" pitchFamily="18" charset="0"/>
              </a:rPr>
              <a:t>faith</a:t>
            </a:r>
            <a:r>
              <a:rPr lang="en-US" dirty="0"/>
              <a:t>” which was shown at Moses' birth was, of course, </a:t>
            </a:r>
            <a:r>
              <a:rPr lang="en-US" b="1" i="1" dirty="0"/>
              <a:t>not</a:t>
            </a:r>
            <a:r>
              <a:rPr lang="en-US" dirty="0"/>
              <a:t> </a:t>
            </a:r>
            <a:r>
              <a:rPr lang="en-US" b="1" i="1" dirty="0"/>
              <a:t>his own </a:t>
            </a:r>
            <a:r>
              <a:rPr lang="en-US" dirty="0"/>
              <a:t>but </a:t>
            </a:r>
            <a:r>
              <a:rPr lang="en-US" b="1" i="1" dirty="0"/>
              <a:t>his parents’</a:t>
            </a:r>
            <a:r>
              <a:rPr lang="en-US" dirty="0"/>
              <a:t>.</a:t>
            </a:r>
          </a:p>
          <a:p>
            <a:r>
              <a:rPr lang="en-US" dirty="0"/>
              <a:t>He was born in Egypt, soon after the reigning Pharaoh had issued a decree ordering that all male children born to them should be put to death at birth. </a:t>
            </a:r>
          </a:p>
          <a:p>
            <a:r>
              <a:rPr lang="en-US" dirty="0"/>
              <a:t>But, according to the Exodus account, when Moses' mother “</a:t>
            </a:r>
            <a:r>
              <a:rPr lang="en-US" sz="3300" i="1" dirty="0">
                <a:solidFill>
                  <a:srgbClr val="000099"/>
                </a:solidFill>
                <a:latin typeface="Cambria" panose="02040503050406030204" pitchFamily="18" charset="0"/>
                <a:ea typeface="Cambria" panose="02040503050406030204" pitchFamily="18" charset="0"/>
              </a:rPr>
              <a:t>saw that he was a fine child, she hid him three months.</a:t>
            </a:r>
            <a:r>
              <a:rPr lang="en-US" dirty="0"/>
              <a:t>” (Exod 2:2) </a:t>
            </a:r>
          </a:p>
          <a:p>
            <a:r>
              <a:rPr lang="en-US" dirty="0"/>
              <a:t>After that she placed him in a waterproofed basket which she then placed among the reeds along the bank of the Nile, where he was later found by Pharaoh's daughter. </a:t>
            </a:r>
          </a:p>
          <a:p>
            <a:r>
              <a:rPr lang="en-US" dirty="0"/>
              <a:t>While the </a:t>
            </a:r>
            <a:r>
              <a:rPr lang="en-US" b="1" i="1" dirty="0"/>
              <a:t>Hebrew</a:t>
            </a:r>
            <a:r>
              <a:rPr lang="en-US" dirty="0"/>
              <a:t> text makes his </a:t>
            </a:r>
            <a:r>
              <a:rPr lang="en-US" b="1" i="1" dirty="0"/>
              <a:t>mother</a:t>
            </a:r>
            <a:r>
              <a:rPr lang="en-US" dirty="0"/>
              <a:t> the active party in circumventing the royal decree, the </a:t>
            </a:r>
            <a:r>
              <a:rPr lang="en-US" b="1" i="1" dirty="0"/>
              <a:t>Septuagint</a:t>
            </a:r>
            <a:r>
              <a:rPr lang="en-US" dirty="0"/>
              <a:t> (LXX) says that </a:t>
            </a:r>
            <a:r>
              <a:rPr lang="en-US" b="1" i="1" dirty="0"/>
              <a:t>both</a:t>
            </a:r>
            <a:r>
              <a:rPr lang="en-US" dirty="0"/>
              <a:t> his parents hid him for three months, and it is the Septuagint account that is followed by our author.</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7100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34216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Moses, when he was born, was hidden for three months by his parents, because they saw that the child was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beautiful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they were not afraid of the king's edict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52052"/>
            <a:ext cx="8704460" cy="5036615"/>
          </a:xfrm>
        </p:spPr>
        <p:txBody>
          <a:bodyPr>
            <a:normAutofit fontScale="92500" lnSpcReduction="10000"/>
          </a:bodyPr>
          <a:lstStyle/>
          <a:p>
            <a:r>
              <a:rPr lang="en-US" dirty="0"/>
              <a:t>Nature itself might suggest that his mother took the initiative, with the acquiescence of his father. </a:t>
            </a:r>
          </a:p>
          <a:p>
            <a:r>
              <a:rPr lang="en-US" dirty="0"/>
              <a:t>Had their defiance of the law been discovered, the penalty would have been severe; but “</a:t>
            </a:r>
            <a:r>
              <a:rPr lang="en-US" i="1" dirty="0">
                <a:solidFill>
                  <a:srgbClr val="000099"/>
                </a:solidFill>
                <a:latin typeface="Cambria" panose="02040503050406030204" pitchFamily="18" charset="0"/>
                <a:ea typeface="Cambria" panose="02040503050406030204" pitchFamily="18" charset="0"/>
              </a:rPr>
              <a:t>they were not afraid of the king's edict</a:t>
            </a:r>
            <a:r>
              <a:rPr lang="en-US" dirty="0"/>
              <a:t>.” </a:t>
            </a:r>
          </a:p>
          <a:p>
            <a:r>
              <a:rPr lang="en-US" dirty="0"/>
              <a:t>What exactly was it that they had “</a:t>
            </a:r>
            <a:r>
              <a:rPr lang="en-US" sz="3300" i="1" dirty="0">
                <a:solidFill>
                  <a:srgbClr val="000099"/>
                </a:solidFill>
                <a:latin typeface="Cambria" panose="02040503050406030204" pitchFamily="18" charset="0"/>
                <a:ea typeface="Cambria" panose="02040503050406030204" pitchFamily="18" charset="0"/>
              </a:rPr>
              <a:t>faith</a:t>
            </a:r>
            <a:r>
              <a:rPr lang="en-US" dirty="0"/>
              <a:t>” in? </a:t>
            </a:r>
          </a:p>
          <a:p>
            <a:r>
              <a:rPr lang="en-US" dirty="0"/>
              <a:t>Probably the statement that Moses was a “</a:t>
            </a:r>
            <a:r>
              <a:rPr lang="en-US" i="1" dirty="0">
                <a:solidFill>
                  <a:srgbClr val="000099"/>
                </a:solidFill>
                <a:latin typeface="Cambria" panose="02040503050406030204" pitchFamily="18" charset="0"/>
                <a:ea typeface="Cambria" panose="02040503050406030204" pitchFamily="18" charset="0"/>
              </a:rPr>
              <a:t>fine</a:t>
            </a:r>
            <a:r>
              <a:rPr lang="en-US" dirty="0"/>
              <a:t>” child means more than that he was a “</a:t>
            </a:r>
            <a:r>
              <a:rPr lang="en-US" i="1" dirty="0">
                <a:solidFill>
                  <a:srgbClr val="000099"/>
                </a:solidFill>
                <a:latin typeface="Cambria" panose="02040503050406030204" pitchFamily="18" charset="0"/>
                <a:ea typeface="Cambria" panose="02040503050406030204" pitchFamily="18" charset="0"/>
              </a:rPr>
              <a:t>beautiful</a:t>
            </a:r>
            <a:r>
              <a:rPr lang="en-US" dirty="0"/>
              <a:t>” baby.</a:t>
            </a:r>
          </a:p>
          <a:p>
            <a:r>
              <a:rPr lang="en-US" dirty="0"/>
              <a:t>Stephen, when recounting these events in Acts 7:20 describes the baby Moses as “</a:t>
            </a:r>
            <a:r>
              <a:rPr lang="en-US" i="1" dirty="0">
                <a:solidFill>
                  <a:srgbClr val="000099"/>
                </a:solidFill>
                <a:latin typeface="Cambria" panose="02040503050406030204" pitchFamily="18" charset="0"/>
                <a:ea typeface="Cambria" panose="02040503050406030204" pitchFamily="18" charset="0"/>
              </a:rPr>
              <a:t>beautiful </a:t>
            </a:r>
            <a:r>
              <a:rPr lang="en-US" b="1" i="1" dirty="0">
                <a:solidFill>
                  <a:srgbClr val="000099"/>
                </a:solidFill>
                <a:latin typeface="Cambria" panose="02040503050406030204" pitchFamily="18" charset="0"/>
                <a:ea typeface="Cambria" panose="02040503050406030204" pitchFamily="18" charset="0"/>
              </a:rPr>
              <a:t>in God's sight</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15752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34216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23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Moses, when he was born, was hidden for three months by his parents, because they saw that the child was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beautiful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they were not afraid of the king's edict.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52052"/>
            <a:ext cx="8704460" cy="5036615"/>
          </a:xfrm>
        </p:spPr>
        <p:txBody>
          <a:bodyPr>
            <a:normAutofit/>
          </a:bodyPr>
          <a:lstStyle/>
          <a:p>
            <a:r>
              <a:rPr lang="en-US" dirty="0"/>
              <a:t>There was apparently something about the appearance of the child which indicated that he was “</a:t>
            </a:r>
            <a:r>
              <a:rPr lang="en-US" i="1" dirty="0">
                <a:solidFill>
                  <a:srgbClr val="000099"/>
                </a:solidFill>
                <a:latin typeface="Cambria" panose="02040503050406030204" pitchFamily="18" charset="0"/>
                <a:ea typeface="Cambria" panose="02040503050406030204" pitchFamily="18" charset="0"/>
              </a:rPr>
              <a:t>no ordinary child</a:t>
            </a:r>
            <a:r>
              <a:rPr lang="en-US" dirty="0"/>
              <a:t>” (NIV), but one destined under God to accomplish great things for his people. </a:t>
            </a:r>
          </a:p>
          <a:p>
            <a:r>
              <a:rPr lang="en-US" dirty="0"/>
              <a:t>In any case, an appreciation of the divine purpose to be fulfilled through Moses seems to be implied in the “</a:t>
            </a:r>
            <a:r>
              <a:rPr lang="en-US" i="1" dirty="0">
                <a:solidFill>
                  <a:srgbClr val="000099"/>
                </a:solidFill>
                <a:latin typeface="Cambria" panose="02040503050406030204" pitchFamily="18" charset="0"/>
                <a:ea typeface="Cambria" panose="02040503050406030204" pitchFamily="18" charset="0"/>
              </a:rPr>
              <a:t>faith</a:t>
            </a:r>
            <a:r>
              <a:rPr lang="en-US" dirty="0"/>
              <a:t>” the author attributes to Amram and Jochebed (Moses parents – Exod 6:20).</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35347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183951</TotalTime>
  <Words>2858</Words>
  <Application>Microsoft Office PowerPoint</Application>
  <PresentationFormat>On-screen Show (4:3)</PresentationFormat>
  <Paragraphs>127</Paragraphs>
  <Slides>23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23</vt:i4>
      </vt:variant>
    </vt:vector>
  </HeadingPairs>
  <TitlesOfParts>
    <vt:vector size="30"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The Faith of Moses and Those Entering the Land – Part 1 (11:23-26)</vt:lpstr>
      <vt:lpstr>The Faith of Moses and Those Entering the Land - Part 1 (11:23-26)</vt:lpstr>
      <vt:lpstr>23 By faith Moses, when he was born, was hidden for three months by his parents, because they saw that the child was beautiful, and they were not afraid of the king's edict.</vt:lpstr>
      <vt:lpstr>23 By faith Moses, when he was born, was hidden for three months by his parents, because they saw that the child was beautiful, and they were not afraid of the king's edict.</vt:lpstr>
      <vt:lpstr>23 By faith Moses, when he was born, was hidden for three months by his parents, because they saw that the child was beautiful, and they were not afraid of the king's edict.</vt:lpstr>
      <vt:lpstr>23 By faith Moses, when he was born, was hidden for three months by his parents, because they saw that the child was beautiful, and they were not afraid of the king's edict.</vt:lpstr>
      <vt:lpstr>24 By faith Moses, when he was grown up, refused to be called the son of Pharaoh's daughter, 25 choosing rather to be mistreated with the people of God than to enjoy the fleeting pleasures of sin. </vt:lpstr>
      <vt:lpstr>24 By faith Moses, when he was grown up, refused to be called the son of Pharaoh's daughter, 25 choosing rather to be mistreated with the people of God than to enjoy the fleeting pleasures of sin. </vt:lpstr>
      <vt:lpstr>24 By faith Moses, when he was grown up, refused to be called the son of Pharaoh's daughter, 25 choosing rather to be mistreated with the people of God than to enjoy the fleeting pleasures of sin. </vt:lpstr>
      <vt:lpstr>25 …choosing rather to be mistreated with the people of God than to enjoy the fleeting pleasures of sin. </vt:lpstr>
      <vt:lpstr>25 …choosing rather to be mistreated with the people of God than to enjoy the fleeting pleasures of sin. </vt:lpstr>
      <vt:lpstr>25 …choosing rather to be mistreated with the people of God than to enjoy the fleeting pleasures of sin. </vt:lpstr>
      <vt:lpstr>26 He considered the reproach of Christ greater wealth than the treasures of Egypt, for he was looking to the reward.</vt:lpstr>
      <vt:lpstr>26 He considered the reproach of Christ greater wealth than the treasures of Egypt, for he was looking to the reward.</vt:lpstr>
      <vt:lpstr>26 He considered the reproach of Christ greater wealth than the treasures of Egypt, for he was looking to the reward.</vt:lpstr>
      <vt:lpstr>26 He considered the reproach of Christ greater wealth than the treasures of Egypt, for he was looking to the reward.</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2039</cp:revision>
  <cp:lastPrinted>2022-12-11T14:45:15Z</cp:lastPrinted>
  <dcterms:created xsi:type="dcterms:W3CDTF">2022-03-11T13:15:23Z</dcterms:created>
  <dcterms:modified xsi:type="dcterms:W3CDTF">2022-12-11T15:05:17Z</dcterms:modified>
</cp:coreProperties>
</file>