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738" r:id="rId3"/>
    <p:sldId id="6739" r:id="rId4"/>
    <p:sldId id="6740" r:id="rId5"/>
    <p:sldId id="6741" r:id="rId6"/>
    <p:sldId id="6746" r:id="rId7"/>
    <p:sldId id="6747" r:id="rId8"/>
    <p:sldId id="6748" r:id="rId9"/>
    <p:sldId id="6749" r:id="rId10"/>
    <p:sldId id="6753" r:id="rId11"/>
    <p:sldId id="6767" r:id="rId12"/>
    <p:sldId id="6768" r:id="rId13"/>
    <p:sldId id="6750" r:id="rId14"/>
    <p:sldId id="6751" r:id="rId15"/>
    <p:sldId id="6757" r:id="rId16"/>
    <p:sldId id="6754" r:id="rId17"/>
    <p:sldId id="6755" r:id="rId18"/>
    <p:sldId id="6756" r:id="rId19"/>
    <p:sldId id="6760" r:id="rId20"/>
    <p:sldId id="6758" r:id="rId21"/>
    <p:sldId id="6761" r:id="rId22"/>
    <p:sldId id="6762" r:id="rId23"/>
    <p:sldId id="6763" r:id="rId24"/>
    <p:sldId id="6764" r:id="rId25"/>
    <p:sldId id="6765" r:id="rId26"/>
    <p:sldId id="6766" r:id="rId27"/>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12/29/2022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12/29/2022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12/29/2022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12/29/2022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12/29/2022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12/29/2022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12/29/2022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12/29/2022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12/29/2022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12/29/2022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12/29/2022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12/29/2022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12/29/2022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12/29/2022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3.xml"/><Relationship Id="rId4" Type="http://schemas.openxmlformats.org/officeDocument/2006/relationships/hyperlink" Target="https://www.weareteachers.com/moving-beyond-classroom-discussions/"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dirty="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3402581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01447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faith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[Moses] left Egypt, not being afraid of the anger of the king, for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 endured as seeing him who is invisible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067455"/>
            <a:ext cx="8704460" cy="5557040"/>
          </a:xfrm>
        </p:spPr>
        <p:txBody>
          <a:bodyPr>
            <a:normAutofit fontScale="92500" lnSpcReduction="20000"/>
          </a:bodyPr>
          <a:lstStyle/>
          <a:p>
            <a:r>
              <a:rPr lang="en-US" dirty="0"/>
              <a:t>And so, the author tells us, over against any </a:t>
            </a:r>
            <a:r>
              <a:rPr lang="en-US" b="1" i="1" dirty="0"/>
              <a:t>fear</a:t>
            </a:r>
            <a:r>
              <a:rPr lang="en-US" dirty="0"/>
              <a:t> that Moses might have had, it was “</a:t>
            </a:r>
            <a:r>
              <a:rPr lang="en-US" i="1" dirty="0">
                <a:solidFill>
                  <a:srgbClr val="000099"/>
                </a:solidFill>
                <a:latin typeface="Cambria" panose="02040503050406030204" pitchFamily="18" charset="0"/>
                <a:ea typeface="Cambria" panose="02040503050406030204" pitchFamily="18" charset="0"/>
              </a:rPr>
              <a:t>by </a:t>
            </a:r>
            <a:r>
              <a:rPr lang="en-US" b="1" i="1" dirty="0">
                <a:solidFill>
                  <a:srgbClr val="000099"/>
                </a:solidFill>
                <a:latin typeface="Cambria" panose="02040503050406030204" pitchFamily="18" charset="0"/>
                <a:ea typeface="Cambria" panose="02040503050406030204" pitchFamily="18" charset="0"/>
              </a:rPr>
              <a:t>faith</a:t>
            </a:r>
            <a:r>
              <a:rPr lang="en-US" dirty="0"/>
              <a:t>”, that he “</a:t>
            </a:r>
            <a:r>
              <a:rPr lang="en-US" i="1" dirty="0">
                <a:solidFill>
                  <a:srgbClr val="000099"/>
                </a:solidFill>
                <a:latin typeface="Cambria" panose="02040503050406030204" pitchFamily="18" charset="0"/>
                <a:ea typeface="Cambria" panose="02040503050406030204" pitchFamily="18" charset="0"/>
              </a:rPr>
              <a:t>endured as seeing him who is </a:t>
            </a:r>
            <a:r>
              <a:rPr lang="en-US" b="1" i="1" dirty="0">
                <a:solidFill>
                  <a:srgbClr val="000099"/>
                </a:solidFill>
                <a:latin typeface="Cambria" panose="02040503050406030204" pitchFamily="18" charset="0"/>
                <a:ea typeface="Cambria" panose="02040503050406030204" pitchFamily="18" charset="0"/>
              </a:rPr>
              <a:t>invisible</a:t>
            </a:r>
            <a:r>
              <a:rPr lang="en-US" dirty="0"/>
              <a:t>.” </a:t>
            </a:r>
          </a:p>
          <a:p>
            <a:r>
              <a:rPr lang="en-US" dirty="0"/>
              <a:t>The “</a:t>
            </a:r>
            <a:r>
              <a:rPr lang="en-US" i="1" dirty="0">
                <a:solidFill>
                  <a:srgbClr val="000099"/>
                </a:solidFill>
                <a:latin typeface="Cambria" panose="02040503050406030204" pitchFamily="18" charset="0"/>
                <a:ea typeface="Cambria" panose="02040503050406030204" pitchFamily="18" charset="0"/>
              </a:rPr>
              <a:t>invisible</a:t>
            </a:r>
            <a:r>
              <a:rPr lang="en-US" dirty="0"/>
              <a:t>” one here is, of course, God the creator (Rom 1:20; Col 1:15; 1 Tim 1:17; 6:15-16). </a:t>
            </a:r>
          </a:p>
          <a:p>
            <a:r>
              <a:rPr lang="en-US" dirty="0"/>
              <a:t>Forty years </a:t>
            </a:r>
            <a:r>
              <a:rPr lang="en-US" b="1" i="1" dirty="0"/>
              <a:t>after</a:t>
            </a:r>
            <a:r>
              <a:rPr lang="en-US" dirty="0"/>
              <a:t> Moses fled Egypt, he </a:t>
            </a:r>
            <a:r>
              <a:rPr lang="en-US" b="1" i="1" dirty="0"/>
              <a:t>did</a:t>
            </a:r>
            <a:r>
              <a:rPr lang="en-US" dirty="0"/>
              <a:t> </a:t>
            </a:r>
            <a:r>
              <a:rPr lang="en-US" b="1" i="1" dirty="0"/>
              <a:t>see</a:t>
            </a:r>
            <a:r>
              <a:rPr lang="en-US" dirty="0"/>
              <a:t> the angel of the Lord in the burning bush (Exodus 3-4) and the “</a:t>
            </a:r>
            <a:r>
              <a:rPr lang="en-US" i="1" dirty="0">
                <a:solidFill>
                  <a:srgbClr val="000099"/>
                </a:solidFill>
                <a:latin typeface="Cambria" panose="02040503050406030204" pitchFamily="18" charset="0"/>
                <a:ea typeface="Cambria" panose="02040503050406030204" pitchFamily="18" charset="0"/>
              </a:rPr>
              <a:t>form of the LORD</a:t>
            </a:r>
            <a:r>
              <a:rPr lang="en-US" dirty="0"/>
              <a:t>” on Mount Sinai (Num 12:8). </a:t>
            </a:r>
          </a:p>
          <a:p>
            <a:r>
              <a:rPr lang="en-US" dirty="0"/>
              <a:t>But </a:t>
            </a:r>
            <a:r>
              <a:rPr lang="en-US" b="1" i="1" dirty="0"/>
              <a:t>long before </a:t>
            </a:r>
            <a:r>
              <a:rPr lang="en-US" dirty="0"/>
              <a:t>those </a:t>
            </a:r>
            <a:r>
              <a:rPr lang="en-US" b="1" i="1" dirty="0"/>
              <a:t>visible</a:t>
            </a:r>
            <a:r>
              <a:rPr lang="en-US" dirty="0"/>
              <a:t> displays of divine glory, Moses had </a:t>
            </a:r>
            <a:r>
              <a:rPr lang="en-US" b="1" i="1" dirty="0"/>
              <a:t>already</a:t>
            </a:r>
            <a:r>
              <a:rPr lang="en-US" dirty="0"/>
              <a:t> glimpsed God’s glory, “</a:t>
            </a:r>
            <a:r>
              <a:rPr lang="en-US" i="1" dirty="0">
                <a:solidFill>
                  <a:srgbClr val="000099"/>
                </a:solidFill>
                <a:latin typeface="Cambria" panose="02040503050406030204" pitchFamily="18" charset="0"/>
                <a:ea typeface="Cambria" panose="02040503050406030204" pitchFamily="18" charset="0"/>
              </a:rPr>
              <a:t>by </a:t>
            </a:r>
            <a:r>
              <a:rPr lang="en-US" b="1" i="1" dirty="0">
                <a:solidFill>
                  <a:srgbClr val="000099"/>
                </a:solidFill>
                <a:latin typeface="Cambria" panose="02040503050406030204" pitchFamily="18" charset="0"/>
                <a:ea typeface="Cambria" panose="02040503050406030204" pitchFamily="18" charset="0"/>
              </a:rPr>
              <a:t>faith</a:t>
            </a:r>
            <a:r>
              <a:rPr lang="en-US" dirty="0"/>
              <a:t>” (not physical sight) perceiving “</a:t>
            </a:r>
            <a:r>
              <a:rPr lang="en-US" i="1" dirty="0">
                <a:solidFill>
                  <a:srgbClr val="000099"/>
                </a:solidFill>
                <a:latin typeface="Cambria" panose="02040503050406030204" pitchFamily="18" charset="0"/>
                <a:ea typeface="Cambria" panose="02040503050406030204" pitchFamily="18" charset="0"/>
              </a:rPr>
              <a:t>things not seen</a:t>
            </a:r>
            <a:r>
              <a:rPr lang="en-US" dirty="0"/>
              <a:t>.” </a:t>
            </a:r>
          </a:p>
          <a:p>
            <a:r>
              <a:rPr lang="en-US" dirty="0"/>
              <a:t>And so our author assures us that Moses’ faith overshadowed his (very obvious) fear.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 290)</a:t>
            </a:r>
          </a:p>
        </p:txBody>
      </p:sp>
    </p:spTree>
    <p:extLst>
      <p:ext uri="{BB962C8B-B14F-4D97-AF65-F5344CB8AC3E}">
        <p14:creationId xmlns:p14="http://schemas.microsoft.com/office/powerpoint/2010/main" val="230816967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01447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faith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[Moses] left Egypt, not being afraid of the anger of the king, for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 endured as seeing him who is invisible</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067455"/>
            <a:ext cx="8704460" cy="5557040"/>
          </a:xfrm>
        </p:spPr>
        <p:txBody>
          <a:bodyPr>
            <a:normAutofit/>
          </a:bodyPr>
          <a:lstStyle/>
          <a:p>
            <a:r>
              <a:rPr lang="en-US" dirty="0"/>
              <a:t>No doubt, Moses' lifelong vision of God was the secret of his faith and perseverance. </a:t>
            </a:r>
          </a:p>
          <a:p>
            <a:r>
              <a:rPr lang="en-US" dirty="0"/>
              <a:t>Here again there is a suggestion to the readers of the letter that the invisible order is the real and permanent one, and </a:t>
            </a:r>
            <a:r>
              <a:rPr lang="en-US" b="1" i="1" dirty="0"/>
              <a:t>not</a:t>
            </a:r>
            <a:r>
              <a:rPr lang="en-US" dirty="0"/>
              <a:t> the visible but transient Judaism that they were tempted to return to.</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F. F. Bruce. </a:t>
            </a:r>
            <a:r>
              <a:rPr lang="en-US" i="1" dirty="0"/>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3992355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01447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28</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he kept the Passover and sprinkled the blood, so that the Destroyer of the firstborn might not touch them.</a:t>
            </a:r>
            <a:endParaRPr kumimoji="0" lang="en-US" sz="20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169491"/>
            <a:ext cx="8704460" cy="5403984"/>
          </a:xfrm>
        </p:spPr>
        <p:txBody>
          <a:bodyPr>
            <a:normAutofit fontScale="85000" lnSpcReduction="20000"/>
          </a:bodyPr>
          <a:lstStyle/>
          <a:p>
            <a:r>
              <a:rPr lang="en-US" dirty="0"/>
              <a:t>Like Noah, Moses and Israel believed God’s announcement about a traumatic judgment that was  to come: a final plague would inflict death on the firstborn throughout Egypt (Exod 11:4-7). </a:t>
            </a:r>
          </a:p>
          <a:p>
            <a:r>
              <a:rPr lang="en-US" dirty="0"/>
              <a:t>Like Noah, in their faith they obeyed God’s instruction for their protection, smearing the blood of a lamb “</a:t>
            </a:r>
            <a:r>
              <a:rPr lang="en-US" i="1" dirty="0">
                <a:solidFill>
                  <a:srgbClr val="000099"/>
                </a:solidFill>
                <a:latin typeface="Cambria" panose="02040503050406030204" pitchFamily="18" charset="0"/>
                <a:ea typeface="Cambria" panose="02040503050406030204" pitchFamily="18" charset="0"/>
              </a:rPr>
              <a:t>without blemish</a:t>
            </a:r>
            <a:r>
              <a:rPr lang="en-US" dirty="0"/>
              <a:t>” on their doorframes and eating the Passover meal in their homes (Exod 12:3-13). </a:t>
            </a:r>
          </a:p>
          <a:p>
            <a:r>
              <a:rPr lang="en-US" dirty="0"/>
              <a:t>Acting in faith preserved their lives (Heb 10:39), as God had promised: “</a:t>
            </a:r>
            <a:r>
              <a:rPr lang="en-US" i="1" dirty="0">
                <a:solidFill>
                  <a:srgbClr val="000099"/>
                </a:solidFill>
                <a:latin typeface="Cambria" panose="02040503050406030204" pitchFamily="18" charset="0"/>
                <a:ea typeface="Cambria" panose="02040503050406030204" pitchFamily="18" charset="0"/>
              </a:rPr>
              <a:t>The blood shall be a sign for you, on the houses where you are. And when I see the blood, I will pass over you, and no plague will befall you to destroy you</a:t>
            </a:r>
            <a:r>
              <a:rPr lang="en-US" dirty="0"/>
              <a:t>” (Exod 12:13). </a:t>
            </a:r>
          </a:p>
          <a:p>
            <a:r>
              <a:rPr lang="en-US" dirty="0"/>
              <a:t>The Passover lamb’s blood symbolized Jesus’ death as the means of rescue from the enslaving fear of death (Heb 2:14-15; 9:13-4; cf. John 1:29; 1 Cor. 5:7).</a:t>
            </a:r>
          </a:p>
          <a:p>
            <a:pPr lvl="1"/>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290-291)</a:t>
            </a:r>
          </a:p>
        </p:txBody>
      </p:sp>
    </p:spTree>
    <p:extLst>
      <p:ext uri="{BB962C8B-B14F-4D97-AF65-F5344CB8AC3E}">
        <p14:creationId xmlns:p14="http://schemas.microsoft.com/office/powerpoint/2010/main" val="5548796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15771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the people crossed the Red Sea as on dry land, but the Egyptians, when they attempted to do the same, were drowned.</a:t>
            </a:r>
            <a:endParaRPr kumimoji="0" lang="en-US" sz="1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244055"/>
            <a:ext cx="8704460" cy="5329420"/>
          </a:xfrm>
        </p:spPr>
        <p:txBody>
          <a:bodyPr>
            <a:normAutofit fontScale="92500"/>
          </a:bodyPr>
          <a:lstStyle/>
          <a:p>
            <a:r>
              <a:rPr lang="en-US" dirty="0"/>
              <a:t>Another rescue immediately followed that first Passover. </a:t>
            </a:r>
          </a:p>
          <a:p>
            <a:r>
              <a:rPr lang="en-US" dirty="0"/>
              <a:t>The final plague </a:t>
            </a:r>
            <a:r>
              <a:rPr lang="en-US" b="1" i="1" dirty="0"/>
              <a:t>forced</a:t>
            </a:r>
            <a:r>
              <a:rPr lang="en-US" dirty="0"/>
              <a:t> Egypt’s Pharaoh to </a:t>
            </a:r>
            <a:r>
              <a:rPr lang="en-US" b="1" i="1" dirty="0"/>
              <a:t>release</a:t>
            </a:r>
            <a:r>
              <a:rPr lang="en-US" dirty="0"/>
              <a:t> his Hebrew slaves. </a:t>
            </a:r>
          </a:p>
          <a:p>
            <a:r>
              <a:rPr lang="en-US" dirty="0"/>
              <a:t>But </a:t>
            </a:r>
            <a:r>
              <a:rPr lang="en-US" b="1" i="1" dirty="0"/>
              <a:t>immediately</a:t>
            </a:r>
            <a:r>
              <a:rPr lang="en-US" dirty="0"/>
              <a:t> he regretted that decision and sent forces to recapture the Israelites, who had reached the Red Sea and were trapped between impassable waters and the Egyptian army (Exodus 14). </a:t>
            </a:r>
          </a:p>
          <a:p>
            <a:r>
              <a:rPr lang="en-US" dirty="0"/>
              <a:t>And it was </a:t>
            </a:r>
            <a:r>
              <a:rPr lang="en-US" b="1" i="1" dirty="0"/>
              <a:t>fear</a:t>
            </a:r>
            <a:r>
              <a:rPr lang="en-US" dirty="0"/>
              <a:t>, not faith, that fueled the </a:t>
            </a:r>
            <a:r>
              <a:rPr lang="en-US" b="1" i="1" dirty="0"/>
              <a:t>Israelites</a:t>
            </a:r>
            <a:r>
              <a:rPr lang="en-US" dirty="0"/>
              <a:t> words of </a:t>
            </a:r>
            <a:r>
              <a:rPr lang="en-US" b="1" i="1" dirty="0"/>
              <a:t>complaint</a:t>
            </a:r>
            <a:r>
              <a:rPr lang="en-US" dirty="0"/>
              <a:t> against Moses (Exod 14:11-12), ominously foreshadowing the next forty years.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 291)</a:t>
            </a:r>
          </a:p>
        </p:txBody>
      </p:sp>
    </p:spTree>
    <p:extLst>
      <p:ext uri="{BB962C8B-B14F-4D97-AF65-F5344CB8AC3E}">
        <p14:creationId xmlns:p14="http://schemas.microsoft.com/office/powerpoint/2010/main" val="944988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15771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29</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faith the people crossed the Red Sea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as on dry land, but the Egyptians, when they attempted to do the same, were drowned.</a:t>
            </a:r>
            <a:endParaRPr kumimoji="0" lang="en-US" sz="18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244055"/>
            <a:ext cx="8704460" cy="5329420"/>
          </a:xfrm>
        </p:spPr>
        <p:txBody>
          <a:bodyPr>
            <a:normAutofit/>
          </a:bodyPr>
          <a:lstStyle/>
          <a:p>
            <a:r>
              <a:rPr lang="en-US" dirty="0"/>
              <a:t>Nevertheless,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faith</a:t>
            </a:r>
            <a:r>
              <a:rPr lang="en-US" dirty="0"/>
              <a:t>” the Israelites crossed the sea as on dry ground (Exod 14:21-22, 29), and, when the waters returned, their oppressors were drowned (Exod 14:26-28). </a:t>
            </a:r>
          </a:p>
          <a:p>
            <a:r>
              <a:rPr lang="en-US" dirty="0"/>
              <a:t>This visible display of power evoked from the Israelites a confession of faith, short-lived though it would be: </a:t>
            </a:r>
          </a:p>
          <a:p>
            <a:pPr lvl="1"/>
            <a:r>
              <a:rPr lang="en-US" i="1" dirty="0">
                <a:solidFill>
                  <a:srgbClr val="000099"/>
                </a:solidFill>
                <a:latin typeface="Cambria" panose="02040503050406030204" pitchFamily="18" charset="0"/>
                <a:ea typeface="Cambria" panose="02040503050406030204" pitchFamily="18" charset="0"/>
              </a:rPr>
              <a:t>Israel saw the great power that the LORD used against the Egyptians, so the people feared the LORD, and they believed in the LORD and in his servant Moses</a:t>
            </a:r>
            <a:r>
              <a:rPr lang="en-US" dirty="0"/>
              <a:t> (Exod 14:31).</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 291)</a:t>
            </a:r>
          </a:p>
        </p:txBody>
      </p:sp>
    </p:spTree>
    <p:extLst>
      <p:ext uri="{BB962C8B-B14F-4D97-AF65-F5344CB8AC3E}">
        <p14:creationId xmlns:p14="http://schemas.microsoft.com/office/powerpoint/2010/main" val="1509262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879079"/>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30</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the walls of Jericho fell down after they had been encircled for seven days.</a:t>
            </a:r>
            <a:endParaRPr kumimoji="0" lang="en-US" sz="16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094925"/>
            <a:ext cx="8704460" cy="5478550"/>
          </a:xfrm>
        </p:spPr>
        <p:txBody>
          <a:bodyPr>
            <a:normAutofit fontScale="92500" lnSpcReduction="20000"/>
          </a:bodyPr>
          <a:lstStyle/>
          <a:p>
            <a:r>
              <a:rPr lang="en-US" dirty="0"/>
              <a:t>By moving now to the “</a:t>
            </a:r>
            <a:r>
              <a:rPr lang="en-US" i="1" dirty="0">
                <a:solidFill>
                  <a:srgbClr val="000099"/>
                </a:solidFill>
                <a:latin typeface="Cambria" panose="02040503050406030204" pitchFamily="18" charset="0"/>
                <a:ea typeface="Cambria" panose="02040503050406030204" pitchFamily="18" charset="0"/>
              </a:rPr>
              <a:t>Jericho</a:t>
            </a:r>
            <a:r>
              <a:rPr lang="en-US" dirty="0"/>
              <a:t>” event, our author </a:t>
            </a:r>
            <a:r>
              <a:rPr lang="en-US" b="1" i="1" dirty="0"/>
              <a:t>bypasses</a:t>
            </a:r>
            <a:r>
              <a:rPr lang="en-US" dirty="0"/>
              <a:t> a couple of major events that he discusses elsewhere: </a:t>
            </a:r>
          </a:p>
          <a:p>
            <a:pPr lvl="1"/>
            <a:r>
              <a:rPr lang="en-US" dirty="0"/>
              <a:t>The inauguration of the Mosaic covenant (Heb 9:15-22; 12:18-21) </a:t>
            </a:r>
          </a:p>
          <a:p>
            <a:pPr lvl="1"/>
            <a:r>
              <a:rPr lang="en-US" dirty="0"/>
              <a:t>The Israelites’ four decades of doubt in the desert (Heb 3-4). </a:t>
            </a:r>
          </a:p>
          <a:p>
            <a:r>
              <a:rPr lang="en-US" dirty="0"/>
              <a:t>He </a:t>
            </a:r>
            <a:r>
              <a:rPr lang="en-US" b="1" i="1" dirty="0"/>
              <a:t>concludes</a:t>
            </a:r>
            <a:r>
              <a:rPr lang="en-US" dirty="0"/>
              <a:t> this section with two simultaneous displays of God’s power and mercy at the time that a </a:t>
            </a:r>
            <a:r>
              <a:rPr lang="en-US" b="1" i="1" dirty="0"/>
              <a:t>new</a:t>
            </a:r>
            <a:r>
              <a:rPr lang="en-US" dirty="0"/>
              <a:t> generation of Israelites finally entered the Promised Land. </a:t>
            </a:r>
          </a:p>
          <a:p>
            <a:r>
              <a:rPr lang="en-US" dirty="0"/>
              <a:t>The sudden fall of Jericho’s walls illustrates the author’s earlier point that the faith that pleases God takes action in response to God’s word, even when visible circumstances make his commands seem foolish and his promises seem impossible.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 291)</a:t>
            </a:r>
          </a:p>
        </p:txBody>
      </p:sp>
    </p:spTree>
    <p:extLst>
      <p:ext uri="{BB962C8B-B14F-4D97-AF65-F5344CB8AC3E}">
        <p14:creationId xmlns:p14="http://schemas.microsoft.com/office/powerpoint/2010/main" val="22670604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879079"/>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30</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the walls of Jericho fell down after they had been encircled for seven days.</a:t>
            </a:r>
            <a:endParaRPr kumimoji="0" lang="en-US" sz="16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051757"/>
            <a:ext cx="8704460" cy="5466778"/>
          </a:xfrm>
        </p:spPr>
        <p:txBody>
          <a:bodyPr>
            <a:normAutofit fontScale="85000" lnSpcReduction="10000"/>
          </a:bodyPr>
          <a:lstStyle/>
          <a:p>
            <a:r>
              <a:rPr lang="en-US" dirty="0"/>
              <a:t>The Lord directed Israel’s priests, sounding trumpets and bearing the ark of the covenant, and its armed forces to march around Jericho once a day for six days, and seven times on the seventh day, before shouting and again blasting trumpets (Josh 6:1-21). </a:t>
            </a:r>
          </a:p>
          <a:p>
            <a:r>
              <a:rPr lang="en-US" dirty="0"/>
              <a:t>But Jericho was a formidable fortress, securely sealed against siege (Josh 6:1). </a:t>
            </a:r>
          </a:p>
          <a:p>
            <a:r>
              <a:rPr lang="en-US" dirty="0"/>
              <a:t>Such a bizarre military strategy— no battering ram to shatter gates, no ladders to scale walls— must have seemed unlikely to breach Jericho’s stout battlements. </a:t>
            </a:r>
          </a:p>
          <a:p>
            <a:r>
              <a:rPr lang="en-US" dirty="0"/>
              <a:t>But Joshua had just led Israel through the Jordan River on dry land in flood season (Joshua 3-4), so Israel again proceeded in obedience, trusting God’s word about things not yet seen, and they watched their divine champion throw down Jericho’s walls.</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 291)</a:t>
            </a:r>
          </a:p>
        </p:txBody>
      </p:sp>
    </p:spTree>
    <p:extLst>
      <p:ext uri="{BB962C8B-B14F-4D97-AF65-F5344CB8AC3E}">
        <p14:creationId xmlns:p14="http://schemas.microsoft.com/office/powerpoint/2010/main" val="42834201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181263"/>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Rahab the prostitute did not perish with those who were disobedient, because she had given a friendly welcome to the spies.</a:t>
            </a:r>
            <a:endParaRPr kumimoji="0" lang="en-US" sz="1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224433"/>
            <a:ext cx="8704460" cy="5294102"/>
          </a:xfrm>
        </p:spPr>
        <p:txBody>
          <a:bodyPr>
            <a:normAutofit fontScale="92500" lnSpcReduction="10000"/>
          </a:bodyPr>
          <a:lstStyle/>
          <a:p>
            <a:r>
              <a:rPr lang="en-US" dirty="0"/>
              <a:t>Although the </a:t>
            </a:r>
            <a:r>
              <a:rPr lang="en-US" b="1" i="1" dirty="0"/>
              <a:t>city</a:t>
            </a:r>
            <a:r>
              <a:rPr lang="en-US" dirty="0"/>
              <a:t> of  Jericho was overthrown, Rahab the prostitute, a </a:t>
            </a:r>
            <a:r>
              <a:rPr lang="en-US" b="1" i="1" dirty="0"/>
              <a:t>resident</a:t>
            </a:r>
            <a:r>
              <a:rPr lang="en-US" dirty="0"/>
              <a:t> of that city, along with her family were </a:t>
            </a:r>
            <a:r>
              <a:rPr lang="en-US" b="1" i="1" dirty="0"/>
              <a:t>spared</a:t>
            </a:r>
            <a:r>
              <a:rPr lang="en-US" dirty="0"/>
              <a:t> “</a:t>
            </a:r>
            <a:r>
              <a:rPr lang="en-US" i="1" dirty="0">
                <a:solidFill>
                  <a:srgbClr val="000099"/>
                </a:solidFill>
                <a:latin typeface="Cambria" panose="02040503050406030204" pitchFamily="18" charset="0"/>
                <a:ea typeface="Cambria" panose="02040503050406030204" pitchFamily="18" charset="0"/>
              </a:rPr>
              <a:t>by faith</a:t>
            </a:r>
            <a:r>
              <a:rPr lang="en-US" dirty="0"/>
              <a:t>” (Josh. 6:22-25). </a:t>
            </a:r>
          </a:p>
          <a:p>
            <a:r>
              <a:rPr lang="en-US" dirty="0"/>
              <a:t>Despite her background in Canaan’s pagan religions, this Gentile woman’s faith in the living God of Israel was robust in content, informed by reports of the Lord’s prior victories (Josh 2:8-13). </a:t>
            </a:r>
          </a:p>
          <a:p>
            <a:r>
              <a:rPr lang="en-US" dirty="0"/>
              <a:t>Her trust was both active and risky. </a:t>
            </a:r>
          </a:p>
          <a:p>
            <a:r>
              <a:rPr lang="en-US" dirty="0"/>
              <a:t>Jeopardizing her own and her family’s safety, she secured their deliverance from destruction by the Lord, expecting that he would fulfill his promise to give his land to his people.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 292)</a:t>
            </a:r>
          </a:p>
        </p:txBody>
      </p:sp>
    </p:spTree>
    <p:extLst>
      <p:ext uri="{BB962C8B-B14F-4D97-AF65-F5344CB8AC3E}">
        <p14:creationId xmlns:p14="http://schemas.microsoft.com/office/powerpoint/2010/main" val="32330149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181263"/>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Rahab the prostitute did not perish with those who were disobedient, because she had given a friendly welcome to the spies.</a:t>
            </a:r>
            <a:endParaRPr kumimoji="0" lang="en-US" sz="1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224433"/>
            <a:ext cx="8704460" cy="5294102"/>
          </a:xfrm>
        </p:spPr>
        <p:txBody>
          <a:bodyPr>
            <a:normAutofit fontScale="92500" lnSpcReduction="10000"/>
          </a:bodyPr>
          <a:lstStyle/>
          <a:p>
            <a:r>
              <a:rPr lang="en-US" dirty="0"/>
              <a:t>If Rehab had been caught giving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 friendly welcome</a:t>
            </a:r>
            <a:r>
              <a:rPr lang="en-US" dirty="0"/>
              <a:t>” to the Israelite spies, no doubt Jericho’s authorities would have executed her (Josh 2:2-7). </a:t>
            </a:r>
          </a:p>
          <a:p>
            <a:r>
              <a:rPr lang="en-US" dirty="0"/>
              <a:t>Her hope lay not in her own virtue but in the trustworthy word of God. </a:t>
            </a:r>
          </a:p>
          <a:p>
            <a:r>
              <a:rPr lang="en-US" dirty="0"/>
              <a:t>And so the Bible identifies Rahab as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 prostitute</a:t>
            </a:r>
            <a:r>
              <a:rPr lang="en-US" dirty="0"/>
              <a:t>” while nevertheless commending her exemplary faith (Josh 2:1; 6:17, 22, 25; James 2:25). </a:t>
            </a:r>
          </a:p>
          <a:p>
            <a:r>
              <a:rPr lang="en-US" dirty="0"/>
              <a:t>Rahab is one of </a:t>
            </a:r>
            <a:r>
              <a:rPr lang="en-US" b="1" i="1" dirty="0"/>
              <a:t>four</a:t>
            </a:r>
            <a:r>
              <a:rPr lang="en-US" dirty="0"/>
              <a:t> women with Gentile associations who, in the sovereignty of God, became a part of the genealogy of Jesus the Messiah, along with Tamar, Ruth, and Uriah’s wife (Matt 1:1-16).</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 292)</a:t>
            </a:r>
          </a:p>
        </p:txBody>
      </p:sp>
    </p:spTree>
    <p:extLst>
      <p:ext uri="{BB962C8B-B14F-4D97-AF65-F5344CB8AC3E}">
        <p14:creationId xmlns:p14="http://schemas.microsoft.com/office/powerpoint/2010/main" val="27276889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181263"/>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31</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By faith Rahab the prostitute did not perish with those who were disobedient, because she had given a friendly welcome to the spies.</a:t>
            </a:r>
            <a:endParaRPr kumimoji="0" lang="en-US" sz="1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224433"/>
            <a:ext cx="8704460" cy="5294102"/>
          </a:xfrm>
        </p:spPr>
        <p:txBody>
          <a:bodyPr>
            <a:normAutofit fontScale="92500" lnSpcReduction="10000"/>
          </a:bodyPr>
          <a:lstStyle/>
          <a:p>
            <a:r>
              <a:rPr lang="en-US" dirty="0"/>
              <a:t>Rehab here serves as another example of a person who trusted the Lord in a time of danger.</a:t>
            </a:r>
          </a:p>
          <a:p>
            <a:r>
              <a:rPr lang="en-US" dirty="0"/>
              <a:t>How </a:t>
            </a:r>
            <a:r>
              <a:rPr lang="en-US" b="1" i="1" dirty="0"/>
              <a:t>improbable</a:t>
            </a:r>
            <a:r>
              <a:rPr lang="en-US" dirty="0"/>
              <a:t> it must have seemed that a ragtag army could defeat the walled city of Jericho, and yet Rehab exposed herself to danger in concealing the spies.</a:t>
            </a:r>
          </a:p>
          <a:p>
            <a:r>
              <a:rPr lang="en-US" dirty="0"/>
              <a:t>Rehab represents someone who was willing to leave her own society and culture and to align herself with the people of God.</a:t>
            </a:r>
          </a:p>
          <a:p>
            <a:r>
              <a:rPr lang="en-US" dirty="0"/>
              <a:t>In other words she functions a </a:t>
            </a:r>
            <a:r>
              <a:rPr lang="en-US" b="1" i="1" dirty="0"/>
              <a:t>model</a:t>
            </a:r>
            <a:r>
              <a:rPr lang="en-US" dirty="0"/>
              <a:t> for the readers since she was willing to go “</a:t>
            </a:r>
            <a:r>
              <a:rPr lang="en-US" i="1" dirty="0">
                <a:solidFill>
                  <a:srgbClr val="000099"/>
                </a:solidFill>
                <a:latin typeface="Cambria" panose="02040503050406030204" pitchFamily="18" charset="0"/>
                <a:ea typeface="Cambria" panose="02040503050406030204" pitchFamily="18" charset="0"/>
              </a:rPr>
              <a:t>outside the camp</a:t>
            </a:r>
            <a:r>
              <a:rPr lang="en-US" dirty="0"/>
              <a:t>” (cf. Heb 13:13) and suffer the reproach of being identified with the people of God.</a:t>
            </a:r>
          </a:p>
          <a:p>
            <a:endParaRPr lang="en-US" dirty="0"/>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366</a:t>
            </a:r>
          </a:p>
        </p:txBody>
      </p:sp>
    </p:spTree>
    <p:extLst>
      <p:ext uri="{BB962C8B-B14F-4D97-AF65-F5344CB8AC3E}">
        <p14:creationId xmlns:p14="http://schemas.microsoft.com/office/powerpoint/2010/main" val="2488109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solidFill>
                  <a:schemeClr val="tx1">
                    <a:lumMod val="50000"/>
                    <a:lumOff val="50000"/>
                  </a:schemeClr>
                </a:solidFill>
              </a:rPr>
              <a:t>Jesus’ Priesthood Is Better Than the Levitical Priesthood (4:14-10:18)</a:t>
            </a:r>
          </a:p>
          <a:p>
            <a:pPr marL="571500" indent="-571500">
              <a:buFont typeface="+mj-lt"/>
              <a:buAutoNum type="romanUcPeriod" startAt="4"/>
            </a:pPr>
            <a:r>
              <a:rPr lang="en-US" sz="3600" b="1" dirty="0"/>
              <a:t>Concluding Exhortations and Warnings (10:19-12:29)</a:t>
            </a:r>
          </a:p>
          <a:p>
            <a:pPr marL="571500" indent="-571500">
              <a:buFont typeface="+mj-lt"/>
              <a:buAutoNum type="romanUcPeriod" startAt="4"/>
            </a:pPr>
            <a:r>
              <a:rPr lang="en-US" sz="3600" b="1" dirty="0">
                <a:solidFill>
                  <a:schemeClr val="tx1">
                    <a:lumMod val="50000"/>
                    <a:lumOff val="50000"/>
                  </a:schemeClr>
                </a:solidFill>
              </a:rPr>
              <a:t>Epilogue: Final Exhortations (13:1-25)</a:t>
            </a:r>
          </a:p>
          <a:p>
            <a:pPr marL="571500" indent="-571500">
              <a:buFont typeface="+mj-lt"/>
              <a:buAutoNum type="romanUcPeriod" startAt="4"/>
            </a:pPr>
            <a:endParaRPr lang="en-US" sz="3500" b="1" dirty="0"/>
          </a:p>
        </p:txBody>
      </p:sp>
    </p:spTree>
    <p:extLst>
      <p:ext uri="{BB962C8B-B14F-4D97-AF65-F5344CB8AC3E}">
        <p14:creationId xmlns:p14="http://schemas.microsoft.com/office/powerpoint/2010/main" val="19901208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1350016"/>
          </a:xfrm>
        </p:spPr>
        <p:txBody>
          <a:bodyPr/>
          <a:lstStyle/>
          <a:p>
            <a:r>
              <a:rPr lang="en-US" sz="4400" dirty="0">
                <a:solidFill>
                  <a:srgbClr val="002060"/>
                </a:solidFill>
              </a:rPr>
              <a:t>Conclusion to the Faith of Moses and Those Entering the Land (11:23-31)</a:t>
            </a:r>
            <a:endParaRPr lang="en-US" sz="540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35468" y="1487372"/>
            <a:ext cx="8680913" cy="5001295"/>
          </a:xfrm>
        </p:spPr>
        <p:txBody>
          <a:bodyPr>
            <a:normAutofit fontScale="77500" lnSpcReduction="20000"/>
          </a:bodyPr>
          <a:lstStyle/>
          <a:p>
            <a:r>
              <a:rPr lang="en-US" sz="3600" dirty="0"/>
              <a:t>Whether it was Moses’ parents, Moses himself, the battle of Jericho, or Rahab, we see that a person with genuine faith considers God trustworthy in a time of danger.</a:t>
            </a:r>
          </a:p>
          <a:p>
            <a:r>
              <a:rPr lang="en-US" sz="3600" dirty="0"/>
              <a:t>Faith recognizes that God will deliver and rescue his own, just as he rescued:</a:t>
            </a:r>
          </a:p>
          <a:p>
            <a:pPr lvl="1"/>
            <a:r>
              <a:rPr lang="en-US" sz="3200" dirty="0"/>
              <a:t>Moses from Pharoah</a:t>
            </a:r>
          </a:p>
          <a:p>
            <a:pPr lvl="1"/>
            <a:r>
              <a:rPr lang="en-US" sz="3200" dirty="0"/>
              <a:t>Israel at the Red Sea and the battle of Jericho</a:t>
            </a:r>
          </a:p>
          <a:p>
            <a:pPr lvl="1"/>
            <a:r>
              <a:rPr lang="en-US" sz="3200" dirty="0"/>
              <a:t>Rahab from the leaders in Jericho.</a:t>
            </a:r>
          </a:p>
          <a:p>
            <a:r>
              <a:rPr lang="en-US" sz="3600" dirty="0"/>
              <a:t>Faith takes risks and dares to do what is dangerous for God.</a:t>
            </a:r>
          </a:p>
          <a:p>
            <a:r>
              <a:rPr lang="en-US" sz="3600" dirty="0"/>
              <a:t>It doesn’t look to society and culture for approval.</a:t>
            </a:r>
          </a:p>
          <a:p>
            <a:r>
              <a:rPr lang="en-US" sz="3600" dirty="0"/>
              <a:t>It trusts in the word of the Lord instead of finding its delight in a life of sin.</a:t>
            </a:r>
          </a:p>
        </p:txBody>
      </p:sp>
      <p:sp>
        <p:nvSpPr>
          <p:cNvPr id="6" name="TextBox 5">
            <a:extLst>
              <a:ext uri="{FF2B5EF4-FFF2-40B4-BE49-F238E27FC236}">
                <a16:creationId xmlns:a16="http://schemas.microsoft.com/office/drawing/2014/main" id="{D7547310-D46F-5073-C536-2CEF91F66FDA}"/>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366-367 </a:t>
            </a:r>
          </a:p>
        </p:txBody>
      </p:sp>
    </p:spTree>
    <p:extLst>
      <p:ext uri="{BB962C8B-B14F-4D97-AF65-F5344CB8AC3E}">
        <p14:creationId xmlns:p14="http://schemas.microsoft.com/office/powerpoint/2010/main" val="7000256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5">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5">
                                            <p:txEl>
                                              <p:pRg st="7" end="7"/>
                                            </p:txEl>
                                          </p:spTgt>
                                        </p:tgtEl>
                                        <p:attrNameLst>
                                          <p:attrName>style.visibility</p:attrName>
                                        </p:attrNameLst>
                                      </p:cBhvr>
                                      <p:to>
                                        <p:strVal val="visible"/>
                                      </p:to>
                                    </p:set>
                                    <p:anim calcmode="lin" valueType="num">
                                      <p:cBhvr>
                                        <p:cTn id="56"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0"/>
            <a:ext cx="9144000" cy="1350016"/>
          </a:xfrm>
        </p:spPr>
        <p:txBody>
          <a:bodyPr/>
          <a:lstStyle/>
          <a:p>
            <a:r>
              <a:rPr lang="en-US" sz="4400" dirty="0">
                <a:solidFill>
                  <a:srgbClr val="002060"/>
                </a:solidFill>
              </a:rPr>
              <a:t>Conclusion to the Faith of Moses and Those Entering the Land (11:23-31)</a:t>
            </a:r>
            <a:endParaRPr lang="en-US" sz="5400" dirty="0">
              <a:solidFill>
                <a:srgbClr val="002060"/>
              </a:solidFill>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35468" y="1487372"/>
            <a:ext cx="8680913" cy="5001295"/>
          </a:xfrm>
        </p:spPr>
        <p:txBody>
          <a:bodyPr>
            <a:normAutofit fontScale="77500" lnSpcReduction="20000"/>
          </a:bodyPr>
          <a:lstStyle/>
          <a:p>
            <a:r>
              <a:rPr lang="en-US" sz="3600" dirty="0"/>
              <a:t>We again see here the forward looking character of faith.</a:t>
            </a:r>
          </a:p>
          <a:p>
            <a:r>
              <a:rPr lang="en-US" sz="3600" dirty="0"/>
              <a:t>When Moses and Israel and Rahab put their trust in the Lord, they had not yet seen what God would do.</a:t>
            </a:r>
          </a:p>
          <a:p>
            <a:r>
              <a:rPr lang="en-US" sz="3600" dirty="0"/>
              <a:t>Faith came </a:t>
            </a:r>
            <a:r>
              <a:rPr lang="en-US" sz="3600" b="1" i="1" dirty="0"/>
              <a:t>first</a:t>
            </a:r>
            <a:r>
              <a:rPr lang="en-US" sz="3600" dirty="0"/>
              <a:t> and deliverance </a:t>
            </a:r>
            <a:r>
              <a:rPr lang="en-US" sz="3600" b="1" i="1" dirty="0"/>
              <a:t>later</a:t>
            </a:r>
            <a:r>
              <a:rPr lang="en-US" sz="3600" dirty="0"/>
              <a:t>.</a:t>
            </a:r>
          </a:p>
          <a:p>
            <a:r>
              <a:rPr lang="en-US" sz="3600" dirty="0"/>
              <a:t>That was the situation of the original readers as well.</a:t>
            </a:r>
          </a:p>
          <a:p>
            <a:r>
              <a:rPr lang="en-US" sz="3600" dirty="0"/>
              <a:t>They were not part of the inner circle of society.</a:t>
            </a:r>
          </a:p>
          <a:p>
            <a:r>
              <a:rPr lang="en-US" sz="3600" dirty="0"/>
              <a:t>They were verbally abused and discriminated against.</a:t>
            </a:r>
          </a:p>
          <a:p>
            <a:r>
              <a:rPr lang="en-US" sz="3600" dirty="0"/>
              <a:t>Perhaps worse sufferings would follow.</a:t>
            </a:r>
          </a:p>
          <a:p>
            <a:r>
              <a:rPr lang="en-US" sz="3600" dirty="0"/>
              <a:t>They wanted to enjoy the security and comfort of belonging.</a:t>
            </a:r>
          </a:p>
          <a:p>
            <a:r>
              <a:rPr lang="en-US" sz="3600" dirty="0"/>
              <a:t>The author summons them to trust in God, believing he will deliver them and bring them to the heavenly city.</a:t>
            </a:r>
          </a:p>
        </p:txBody>
      </p:sp>
      <p:sp>
        <p:nvSpPr>
          <p:cNvPr id="6" name="TextBox 5">
            <a:extLst>
              <a:ext uri="{FF2B5EF4-FFF2-40B4-BE49-F238E27FC236}">
                <a16:creationId xmlns:a16="http://schemas.microsoft.com/office/drawing/2014/main" id="{D7547310-D46F-5073-C536-2CEF91F66FDA}"/>
              </a:ext>
            </a:extLst>
          </p:cNvPr>
          <p:cNvSpPr txBox="1"/>
          <p:nvPr/>
        </p:nvSpPr>
        <p:spPr>
          <a:xfrm>
            <a:off x="-1" y="6488668"/>
            <a:ext cx="914399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366-367 </a:t>
            </a:r>
          </a:p>
        </p:txBody>
      </p:sp>
    </p:spTree>
    <p:extLst>
      <p:ext uri="{BB962C8B-B14F-4D97-AF65-F5344CB8AC3E}">
        <p14:creationId xmlns:p14="http://schemas.microsoft.com/office/powerpoint/2010/main" val="36251859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 calcmode="lin" valueType="num">
                                      <p:cBhvr>
                                        <p:cTn id="42"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5">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7" end="7"/>
                                            </p:txEl>
                                          </p:spTgt>
                                        </p:tgtEl>
                                        <p:attrNameLst>
                                          <p:attrName>style.visibility</p:attrName>
                                        </p:attrNameLst>
                                      </p:cBhvr>
                                      <p:to>
                                        <p:strVal val="visible"/>
                                      </p:to>
                                    </p:set>
                                    <p:anim calcmode="lin" valueType="num">
                                      <p:cBhvr>
                                        <p:cTn id="49"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5">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5">
                                            <p:txEl>
                                              <p:pRg st="8" end="8"/>
                                            </p:txEl>
                                          </p:spTgt>
                                        </p:tgtEl>
                                        <p:attrNameLst>
                                          <p:attrName>style.visibility</p:attrName>
                                        </p:attrNameLst>
                                      </p:cBhvr>
                                      <p:to>
                                        <p:strVal val="visible"/>
                                      </p:to>
                                    </p:set>
                                    <p:anim calcmode="lin" valueType="num">
                                      <p:cBhvr>
                                        <p:cTn id="56" dur="500" fill="hold"/>
                                        <p:tgtEl>
                                          <p:spTgt spid="5">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5">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112293637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7"/>
          </a:xfrm>
        </p:spPr>
        <p:txBody>
          <a:bodyPr>
            <a:normAutofit/>
          </a:bodyPr>
          <a:lstStyle/>
          <a:p>
            <a:r>
              <a:rPr lang="en-US" dirty="0"/>
              <a:t>There is a well known quote (often attributed to Mark Twain) that reads, “Courage is not the lack of fear. It is acting in spite of it.” Is this true?</a:t>
            </a:r>
          </a:p>
          <a:p>
            <a:r>
              <a:rPr lang="en-US" dirty="0"/>
              <a:t>If so, it would appear that Moses is a good illustration of this principle.  Though he feared what the king might do to him as a result of his killing an Egyptian who was abusing a Hebrew slave, according to the author of Hebrews, Moses chose instead to respond in faith. </a:t>
            </a:r>
          </a:p>
          <a:p>
            <a:r>
              <a:rPr lang="en-US" dirty="0"/>
              <a:t>Can you think of a time when you have had a great fear of something, but you did not allow that to be the determining factor in how you responded? Would you be willing to share your example with the class?</a:t>
            </a:r>
          </a:p>
          <a:p>
            <a:pPr marL="0" indent="0">
              <a:buNone/>
            </a:pPr>
            <a:endParaRPr lang="en-US" dirty="0"/>
          </a:p>
        </p:txBody>
      </p:sp>
    </p:spTree>
    <p:extLst>
      <p:ext uri="{BB962C8B-B14F-4D97-AF65-F5344CB8AC3E}">
        <p14:creationId xmlns:p14="http://schemas.microsoft.com/office/powerpoint/2010/main" val="371454146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7"/>
          </a:xfrm>
        </p:spPr>
        <p:txBody>
          <a:bodyPr>
            <a:normAutofit fontScale="92500" lnSpcReduction="10000"/>
          </a:bodyPr>
          <a:lstStyle/>
          <a:p>
            <a:r>
              <a:rPr lang="en-US" dirty="0"/>
              <a:t>As we have seen, the author of Hebrews commended Rahab for the way she welcomed the Hebrew spies. </a:t>
            </a:r>
          </a:p>
          <a:p>
            <a:r>
              <a:rPr lang="en-US" dirty="0"/>
              <a:t>The author of Hebrews does not specifically mention it, but a part of how Rahab “welcomed” them was to hide them from the authorities and lie to the authorities when they asked her where the spies had gone (Josh 2:3-6).</a:t>
            </a:r>
          </a:p>
          <a:p>
            <a:r>
              <a:rPr lang="en-US" dirty="0"/>
              <a:t>While lying is generally condemned in scripture (Ex 23:1a, Prov 12:17, Col 3:9), can we conclude from this example that it is commendable under certain circumstances to lie to others? In this case the lie was to governing authorities! If lying is required (or at least allowed) under certain circumstances, what are the principles that govern when it is better to lie than to tell the truth? </a:t>
            </a:r>
          </a:p>
          <a:p>
            <a:r>
              <a:rPr lang="en-US" dirty="0"/>
              <a:t>Keep in mind, we have to be careful about drawing doctrinal conclusions from narrative accounts, but Rahab is commended for what she did by two NT writers (James 2:25; Heb 11:31).</a:t>
            </a:r>
          </a:p>
        </p:txBody>
      </p:sp>
    </p:spTree>
    <p:extLst>
      <p:ext uri="{BB962C8B-B14F-4D97-AF65-F5344CB8AC3E}">
        <p14:creationId xmlns:p14="http://schemas.microsoft.com/office/powerpoint/2010/main" val="19985770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7"/>
          </a:xfrm>
        </p:spPr>
        <p:txBody>
          <a:bodyPr>
            <a:normAutofit/>
          </a:bodyPr>
          <a:lstStyle/>
          <a:p>
            <a:r>
              <a:rPr lang="en-US" dirty="0"/>
              <a:t>Two principles that we drew from our text today were:</a:t>
            </a:r>
          </a:p>
          <a:p>
            <a:pPr lvl="1"/>
            <a:r>
              <a:rPr lang="en-US" dirty="0"/>
              <a:t>Faith takes risks and dares to do what is dangerous for God.</a:t>
            </a:r>
          </a:p>
          <a:p>
            <a:pPr lvl="1"/>
            <a:r>
              <a:rPr lang="en-US" dirty="0"/>
              <a:t>Faith doesn’t look to society and culture for approval.</a:t>
            </a:r>
          </a:p>
          <a:p>
            <a:r>
              <a:rPr lang="en-US" dirty="0"/>
              <a:t>Given the direction our society is moving, do you anticipate that there may come a day when you might have to apply these principles. Or perhaps you have already had to do so!</a:t>
            </a:r>
          </a:p>
          <a:p>
            <a:r>
              <a:rPr lang="en-US" dirty="0"/>
              <a:t>Please share your thoughts with the class.</a:t>
            </a:r>
          </a:p>
          <a:p>
            <a:endParaRPr lang="en-US" dirty="0"/>
          </a:p>
        </p:txBody>
      </p:sp>
    </p:spTree>
    <p:extLst>
      <p:ext uri="{BB962C8B-B14F-4D97-AF65-F5344CB8AC3E}">
        <p14:creationId xmlns:p14="http://schemas.microsoft.com/office/powerpoint/2010/main" val="330663724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a:bodyPr>
          <a:lstStyle/>
          <a:p>
            <a:pPr marL="571500" indent="-571500">
              <a:buFont typeface="+mj-lt"/>
              <a:buAutoNum type="romanUcPeriod" startAt="5"/>
            </a:pPr>
            <a:r>
              <a:rPr lang="en-US" b="1" dirty="0"/>
              <a:t>Concluding Exhortations and Warnings (10:19-12:29)</a:t>
            </a:r>
          </a:p>
          <a:p>
            <a:pPr marL="1028700" lvl="1" indent="-571500">
              <a:buFont typeface="+mj-lt"/>
              <a:buAutoNum type="alphaUcPeriod"/>
            </a:pPr>
            <a:r>
              <a:rPr lang="en-US" dirty="0">
                <a:solidFill>
                  <a:schemeClr val="tx1">
                    <a:lumMod val="50000"/>
                    <a:lumOff val="50000"/>
                  </a:schemeClr>
                </a:solidFill>
              </a:rPr>
              <a:t>Exhortation to Draw Near, Hold Fast, and Encourage One Another (10:19-25)</a:t>
            </a:r>
          </a:p>
          <a:p>
            <a:pPr marL="1028700" lvl="1" indent="-571500">
              <a:buFont typeface="+mj-lt"/>
              <a:buAutoNum type="alphaUcPeriod"/>
            </a:pPr>
            <a:r>
              <a:rPr lang="en-US" dirty="0">
                <a:solidFill>
                  <a:schemeClr val="tx1">
                    <a:lumMod val="50000"/>
                    <a:lumOff val="50000"/>
                  </a:schemeClr>
                </a:solidFill>
              </a:rPr>
              <a:t>Warning: No Hope of Forgiveness for Those Who Turn from Christ (10:26-31)</a:t>
            </a:r>
          </a:p>
          <a:p>
            <a:pPr marL="1028700" lvl="1" indent="-571500">
              <a:buFont typeface="+mj-lt"/>
              <a:buAutoNum type="alphaUcPeriod"/>
            </a:pPr>
            <a:r>
              <a:rPr lang="en-US" dirty="0"/>
              <a:t>Call to Persevere in Faith (10:32-12:3)</a:t>
            </a:r>
          </a:p>
          <a:p>
            <a:pPr marL="1485900" lvl="2" indent="-571500">
              <a:buFont typeface="+mj-lt"/>
              <a:buAutoNum type="arabicPeriod"/>
            </a:pPr>
            <a:r>
              <a:rPr lang="en-US" dirty="0">
                <a:solidFill>
                  <a:schemeClr val="tx1">
                    <a:lumMod val="50000"/>
                    <a:lumOff val="50000"/>
                  </a:schemeClr>
                </a:solidFill>
              </a:rPr>
              <a:t>Don’t Abandon Confidence but Persevere in Faith (10:32–39)</a:t>
            </a:r>
          </a:p>
          <a:p>
            <a:pPr marL="1485900" lvl="2" indent="-571500">
              <a:buFont typeface="+mj-lt"/>
              <a:buAutoNum type="arabicPeriod"/>
            </a:pPr>
            <a:r>
              <a:rPr lang="en-US" dirty="0"/>
              <a:t>The “Hall of Faith” – Description and Examples of Persevering Faith (11:1-12:3)</a:t>
            </a:r>
          </a:p>
          <a:p>
            <a:pPr marL="1028700" lvl="1" indent="-571500">
              <a:buFont typeface="+mj-lt"/>
              <a:buAutoNum type="alphaUcPeriod"/>
            </a:pPr>
            <a:r>
              <a:rPr lang="en-US" dirty="0">
                <a:solidFill>
                  <a:schemeClr val="tx1">
                    <a:lumMod val="50000"/>
                    <a:lumOff val="50000"/>
                  </a:schemeClr>
                </a:solidFill>
              </a:rPr>
              <a:t>Exhortations to Readers to Endure (12:4-29)</a:t>
            </a:r>
          </a:p>
        </p:txBody>
      </p:sp>
      <p:sp>
        <p:nvSpPr>
          <p:cNvPr id="4" name="TextBox 3">
            <a:extLst>
              <a:ext uri="{FF2B5EF4-FFF2-40B4-BE49-F238E27FC236}">
                <a16:creationId xmlns:a16="http://schemas.microsoft.com/office/drawing/2014/main" id="{60D0335D-65C4-4936-BB0B-0803C5A07FF5}"/>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403389096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a:bodyPr>
          <a:lstStyle/>
          <a:p>
            <a:pPr marL="514350" indent="-514350">
              <a:buFont typeface="+mj-lt"/>
              <a:buAutoNum type="arabicPeriod" startAt="2"/>
            </a:pPr>
            <a:r>
              <a:rPr lang="en-US" dirty="0"/>
              <a:t>The “Hall of Faith” – Description and Examples of Persevering Faith (11:1-12:3)</a:t>
            </a:r>
          </a:p>
          <a:p>
            <a:pPr marL="1028700" lvl="1" indent="-571500">
              <a:buFont typeface="+mj-lt"/>
              <a:buAutoNum type="alphaLcPeriod"/>
            </a:pPr>
            <a:r>
              <a:rPr lang="en-US" dirty="0">
                <a:solidFill>
                  <a:schemeClr val="tx1">
                    <a:lumMod val="50000"/>
                    <a:lumOff val="50000"/>
                  </a:schemeClr>
                </a:solidFill>
              </a:rPr>
              <a:t>Prologue: The Nature of Faith (11:1-3)</a:t>
            </a:r>
          </a:p>
          <a:p>
            <a:pPr marL="1028700" lvl="1" indent="-571500">
              <a:buFont typeface="+mj-lt"/>
              <a:buAutoNum type="alphaLcPeriod"/>
            </a:pPr>
            <a:r>
              <a:rPr lang="en-US" dirty="0">
                <a:solidFill>
                  <a:schemeClr val="tx1">
                    <a:lumMod val="50000"/>
                    <a:lumOff val="50000"/>
                  </a:schemeClr>
                </a:solidFill>
              </a:rPr>
              <a:t>The Faith of Those Prior to the Flood (11:4-7)</a:t>
            </a:r>
          </a:p>
          <a:p>
            <a:pPr marL="1028700" lvl="1" indent="-571500">
              <a:buFont typeface="+mj-lt"/>
              <a:buAutoNum type="alphaLcPeriod"/>
            </a:pPr>
            <a:r>
              <a:rPr lang="en-US" dirty="0">
                <a:solidFill>
                  <a:schemeClr val="tx1">
                    <a:lumMod val="50000"/>
                    <a:lumOff val="50000"/>
                  </a:schemeClr>
                </a:solidFill>
              </a:rPr>
              <a:t>The Faith of Abraham and His Heirs (11:8-22)</a:t>
            </a:r>
          </a:p>
          <a:p>
            <a:pPr marL="1028700" lvl="1" indent="-571500">
              <a:buFont typeface="+mj-lt"/>
              <a:buAutoNum type="alphaLcPeriod"/>
            </a:pPr>
            <a:r>
              <a:rPr lang="en-US" dirty="0"/>
              <a:t>The Faith of Moses and Those Entering the Land (11:23-31)</a:t>
            </a:r>
          </a:p>
          <a:p>
            <a:pPr marL="1028700" lvl="1" indent="-571500">
              <a:buFont typeface="+mj-lt"/>
              <a:buAutoNum type="alphaLcPeriod"/>
            </a:pPr>
            <a:r>
              <a:rPr lang="en-US" dirty="0">
                <a:solidFill>
                  <a:schemeClr val="tx1">
                    <a:lumMod val="50000"/>
                    <a:lumOff val="50000"/>
                  </a:schemeClr>
                </a:solidFill>
              </a:rPr>
              <a:t>A Closing Catalog of Faith (11:32-40)</a:t>
            </a:r>
          </a:p>
          <a:p>
            <a:pPr marL="1028700" lvl="1" indent="-571500">
              <a:buFont typeface="+mj-lt"/>
              <a:buAutoNum type="alphaLcPeriod"/>
            </a:pPr>
            <a:r>
              <a:rPr lang="en-US" dirty="0">
                <a:solidFill>
                  <a:schemeClr val="tx1">
                    <a:lumMod val="50000"/>
                    <a:lumOff val="50000"/>
                  </a:schemeClr>
                </a:solidFill>
              </a:rPr>
              <a:t>Run the Race Looking to Jesus as the Supreme Example of Faith (12:1-3)</a:t>
            </a:r>
          </a:p>
        </p:txBody>
      </p:sp>
      <p:sp>
        <p:nvSpPr>
          <p:cNvPr id="4" name="TextBox 3">
            <a:extLst>
              <a:ext uri="{FF2B5EF4-FFF2-40B4-BE49-F238E27FC236}">
                <a16:creationId xmlns:a16="http://schemas.microsoft.com/office/drawing/2014/main" id="{60D0335D-65C4-4936-BB0B-0803C5A07FF5}"/>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345774210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2"/>
            <a:ext cx="9144000" cy="1401035"/>
          </a:xfrm>
        </p:spPr>
        <p:txBody>
          <a:bodyPr/>
          <a:lstStyle/>
          <a:p>
            <a:r>
              <a:rPr lang="en-US" sz="4400" dirty="0">
                <a:solidFill>
                  <a:srgbClr val="002060"/>
                </a:solidFill>
              </a:rPr>
              <a:t>The Faith of Moses and Those Entering the Land – Part 2 (11:27-31)</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153054" y="1801329"/>
            <a:ext cx="8837891" cy="5015466"/>
          </a:xfrm>
        </p:spPr>
        <p:txBody>
          <a:bodyPr>
            <a:normAutofit lnSpcReduction="10000"/>
          </a:bodyPr>
          <a:lstStyle/>
          <a:p>
            <a:pPr marL="0" indent="0" algn="l" rtl="0">
              <a:buNone/>
            </a:pPr>
            <a:r>
              <a:rPr lang="en-US" baseline="30000" dirty="0">
                <a:latin typeface="Candara" panose="020E0502030303020204" pitchFamily="34" charset="0"/>
                <a:ea typeface="Cambria" panose="02040503050406030204" pitchFamily="18" charset="0"/>
              </a:rPr>
              <a:t>27</a:t>
            </a:r>
            <a:r>
              <a:rPr lang="en-US" i="1" dirty="0">
                <a:solidFill>
                  <a:srgbClr val="000099"/>
                </a:solidFill>
                <a:latin typeface="Cambria" panose="02040503050406030204" pitchFamily="18" charset="0"/>
                <a:ea typeface="Cambria" panose="02040503050406030204" pitchFamily="18" charset="0"/>
              </a:rPr>
              <a:t> By faith [Moses] left Egypt, not being afraid of the anger of the king, for he endured as seeing him who is invisible. </a:t>
            </a:r>
            <a:r>
              <a:rPr lang="en-US" baseline="30000" dirty="0">
                <a:latin typeface="Candara" panose="020E0502030303020204" pitchFamily="34" charset="0"/>
                <a:ea typeface="Cambria" panose="02040503050406030204" pitchFamily="18" charset="0"/>
              </a:rPr>
              <a:t>28</a:t>
            </a:r>
            <a:r>
              <a:rPr lang="en-US" i="1" dirty="0">
                <a:solidFill>
                  <a:srgbClr val="000099"/>
                </a:solidFill>
                <a:latin typeface="Cambria" panose="02040503050406030204" pitchFamily="18" charset="0"/>
                <a:ea typeface="Cambria" panose="02040503050406030204" pitchFamily="18" charset="0"/>
              </a:rPr>
              <a:t> By faith he kept the Passover and sprinkled the blood, so that the Destroyer of the firstborn might not touch them. </a:t>
            </a:r>
            <a:r>
              <a:rPr lang="en-US" baseline="30000" dirty="0">
                <a:latin typeface="Candara" panose="020E0502030303020204" pitchFamily="34" charset="0"/>
                <a:ea typeface="Cambria" panose="02040503050406030204" pitchFamily="18" charset="0"/>
              </a:rPr>
              <a:t>29</a:t>
            </a:r>
            <a:r>
              <a:rPr lang="en-US" i="1" dirty="0">
                <a:solidFill>
                  <a:srgbClr val="000099"/>
                </a:solidFill>
                <a:latin typeface="Cambria" panose="02040503050406030204" pitchFamily="18" charset="0"/>
                <a:ea typeface="Cambria" panose="02040503050406030204" pitchFamily="18" charset="0"/>
              </a:rPr>
              <a:t> By faith the people crossed the Red Sea as on dry land, but the Egyptians, when they attempted to do the same, were drowned. </a:t>
            </a:r>
            <a:r>
              <a:rPr lang="en-US" baseline="30000" dirty="0">
                <a:latin typeface="Candara" panose="020E0502030303020204" pitchFamily="34" charset="0"/>
                <a:ea typeface="Cambria" panose="02040503050406030204" pitchFamily="18" charset="0"/>
              </a:rPr>
              <a:t>30</a:t>
            </a:r>
            <a:r>
              <a:rPr lang="en-US" i="1" dirty="0">
                <a:solidFill>
                  <a:srgbClr val="000099"/>
                </a:solidFill>
                <a:latin typeface="Cambria" panose="02040503050406030204" pitchFamily="18" charset="0"/>
                <a:ea typeface="Cambria" panose="02040503050406030204" pitchFamily="18" charset="0"/>
              </a:rPr>
              <a:t> By faith the walls of Jericho fell down after they had been encircled for seven days. </a:t>
            </a:r>
            <a:r>
              <a:rPr lang="en-US" baseline="30000" dirty="0">
                <a:latin typeface="Candara" panose="020E0502030303020204" pitchFamily="34" charset="0"/>
                <a:ea typeface="Cambria" panose="02040503050406030204" pitchFamily="18" charset="0"/>
              </a:rPr>
              <a:t>31</a:t>
            </a:r>
            <a:r>
              <a:rPr lang="en-US" i="1" dirty="0">
                <a:solidFill>
                  <a:srgbClr val="000099"/>
                </a:solidFill>
                <a:latin typeface="Cambria" panose="02040503050406030204" pitchFamily="18" charset="0"/>
                <a:ea typeface="Cambria" panose="02040503050406030204" pitchFamily="18" charset="0"/>
              </a:rPr>
              <a:t> By faith Rahab the prostitute did not perish with those who were disobedient, because she had given a friendly welcome to the spies.</a:t>
            </a:r>
          </a:p>
        </p:txBody>
      </p:sp>
    </p:spTree>
    <p:extLst>
      <p:ext uri="{BB962C8B-B14F-4D97-AF65-F5344CB8AC3E}">
        <p14:creationId xmlns:p14="http://schemas.microsoft.com/office/powerpoint/2010/main" val="13117168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89085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faith [Moses] left Egypt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not being afraid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 the anger of the king, for he endured as seeing him who is invisible.</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973267"/>
            <a:ext cx="8704460" cy="5515400"/>
          </a:xfrm>
        </p:spPr>
        <p:txBody>
          <a:bodyPr>
            <a:normAutofit fontScale="85000" lnSpcReduction="20000"/>
          </a:bodyPr>
          <a:lstStyle/>
          <a:p>
            <a:r>
              <a:rPr lang="en-US" dirty="0"/>
              <a:t>Verse 27 begins by telling us that it was “</a:t>
            </a:r>
            <a:r>
              <a:rPr lang="en-US" i="1" dirty="0">
                <a:solidFill>
                  <a:srgbClr val="000099"/>
                </a:solidFill>
                <a:latin typeface="Cambria" panose="02040503050406030204" pitchFamily="18" charset="0"/>
                <a:ea typeface="Cambria" panose="02040503050406030204" pitchFamily="18" charset="0"/>
              </a:rPr>
              <a:t>by </a:t>
            </a:r>
            <a:r>
              <a:rPr lang="en-US" b="1" i="1" dirty="0">
                <a:solidFill>
                  <a:srgbClr val="000099"/>
                </a:solidFill>
                <a:latin typeface="Cambria" panose="02040503050406030204" pitchFamily="18" charset="0"/>
                <a:ea typeface="Cambria" panose="02040503050406030204" pitchFamily="18" charset="0"/>
              </a:rPr>
              <a:t>faith</a:t>
            </a:r>
            <a:r>
              <a:rPr lang="en-US" dirty="0"/>
              <a:t>” that “</a:t>
            </a:r>
            <a:r>
              <a:rPr lang="en-US" i="1" dirty="0">
                <a:solidFill>
                  <a:srgbClr val="000099"/>
                </a:solidFill>
                <a:latin typeface="Cambria" panose="02040503050406030204" pitchFamily="18" charset="0"/>
                <a:ea typeface="Cambria" panose="02040503050406030204" pitchFamily="18" charset="0"/>
              </a:rPr>
              <a:t>[Moses] </a:t>
            </a:r>
            <a:r>
              <a:rPr lang="en-US" b="1" i="1" dirty="0">
                <a:solidFill>
                  <a:srgbClr val="000099"/>
                </a:solidFill>
                <a:latin typeface="Cambria" panose="02040503050406030204" pitchFamily="18" charset="0"/>
                <a:ea typeface="Cambria" panose="02040503050406030204" pitchFamily="18" charset="0"/>
              </a:rPr>
              <a:t>left</a:t>
            </a:r>
            <a:r>
              <a:rPr lang="en-US" i="1" dirty="0">
                <a:solidFill>
                  <a:srgbClr val="000099"/>
                </a:solidFill>
                <a:latin typeface="Cambria" panose="02040503050406030204" pitchFamily="18" charset="0"/>
                <a:ea typeface="Cambria" panose="02040503050406030204" pitchFamily="18" charset="0"/>
              </a:rPr>
              <a:t> Egypt</a:t>
            </a:r>
            <a:r>
              <a:rPr lang="en-US" dirty="0"/>
              <a:t>”.</a:t>
            </a:r>
          </a:p>
          <a:p>
            <a:r>
              <a:rPr lang="en-US" dirty="0"/>
              <a:t>Moses left Egypt on </a:t>
            </a:r>
            <a:r>
              <a:rPr lang="en-US" b="1" i="1" dirty="0"/>
              <a:t>two</a:t>
            </a:r>
            <a:r>
              <a:rPr lang="en-US" dirty="0"/>
              <a:t> different occasions:</a:t>
            </a:r>
          </a:p>
          <a:p>
            <a:pPr lvl="1"/>
            <a:r>
              <a:rPr lang="en-US" dirty="0"/>
              <a:t>At the age of forty, Moses </a:t>
            </a:r>
            <a:r>
              <a:rPr lang="en-US" b="1" i="1" dirty="0"/>
              <a:t>fled</a:t>
            </a:r>
            <a:r>
              <a:rPr lang="en-US" dirty="0"/>
              <a:t> Egypt </a:t>
            </a:r>
            <a:r>
              <a:rPr lang="en-US" b="1" i="1" dirty="0"/>
              <a:t>to Midian </a:t>
            </a:r>
            <a:r>
              <a:rPr lang="en-US" dirty="0"/>
              <a:t>after he had slain an Egyptian who was beating an Israelite (Acts 7:23-29).</a:t>
            </a:r>
          </a:p>
          <a:p>
            <a:pPr lvl="1"/>
            <a:r>
              <a:rPr lang="en-US" dirty="0"/>
              <a:t>Forty years later Moses </a:t>
            </a:r>
            <a:r>
              <a:rPr lang="en-US" b="1" i="1" dirty="0"/>
              <a:t>returned</a:t>
            </a:r>
            <a:r>
              <a:rPr lang="en-US" dirty="0"/>
              <a:t> and led the </a:t>
            </a:r>
            <a:r>
              <a:rPr lang="en-US" b="1" i="1" dirty="0"/>
              <a:t>Israelites</a:t>
            </a:r>
            <a:r>
              <a:rPr lang="en-US" dirty="0"/>
              <a:t> out of Egypt </a:t>
            </a:r>
            <a:r>
              <a:rPr lang="en-US" b="1" i="1" dirty="0"/>
              <a:t>at the Exodus</a:t>
            </a:r>
            <a:r>
              <a:rPr lang="en-US" dirty="0"/>
              <a:t> (Acts 7:30-36).</a:t>
            </a:r>
          </a:p>
          <a:p>
            <a:r>
              <a:rPr lang="en-US" dirty="0"/>
              <a:t>So </a:t>
            </a:r>
            <a:r>
              <a:rPr lang="en-US" b="1" i="1" dirty="0"/>
              <a:t>which</a:t>
            </a:r>
            <a:r>
              <a:rPr lang="en-US" dirty="0"/>
              <a:t> occasion does the author have in mind here?</a:t>
            </a:r>
          </a:p>
          <a:p>
            <a:r>
              <a:rPr lang="en-US" dirty="0"/>
              <a:t>There would be little doubt that what the author has in mind here is the </a:t>
            </a:r>
            <a:r>
              <a:rPr lang="en-US" b="1" i="1" dirty="0"/>
              <a:t>first</a:t>
            </a:r>
            <a:r>
              <a:rPr lang="en-US" dirty="0"/>
              <a:t> incident (Moses’ flight to </a:t>
            </a:r>
            <a:r>
              <a:rPr lang="en-US" b="1" i="1" dirty="0"/>
              <a:t>Midian</a:t>
            </a:r>
            <a:r>
              <a:rPr lang="en-US" dirty="0"/>
              <a:t>), were it not for the fact that in Exodus 2:14 it tells us that “</a:t>
            </a:r>
            <a:r>
              <a:rPr lang="en-US" i="1" dirty="0">
                <a:solidFill>
                  <a:srgbClr val="000099"/>
                </a:solidFill>
                <a:latin typeface="Cambria" panose="02040503050406030204" pitchFamily="18" charset="0"/>
                <a:ea typeface="Cambria" panose="02040503050406030204" pitchFamily="18" charset="0"/>
              </a:rPr>
              <a:t>Moses was </a:t>
            </a:r>
            <a:r>
              <a:rPr lang="en-US" b="1" i="1" dirty="0">
                <a:solidFill>
                  <a:srgbClr val="000099"/>
                </a:solidFill>
                <a:latin typeface="Cambria" panose="02040503050406030204" pitchFamily="18" charset="0"/>
                <a:ea typeface="Cambria" panose="02040503050406030204" pitchFamily="18" charset="0"/>
              </a:rPr>
              <a:t>afraid</a:t>
            </a:r>
            <a:r>
              <a:rPr lang="en-US" dirty="0"/>
              <a:t>” </a:t>
            </a:r>
            <a:r>
              <a:rPr lang="en-US" b="1" i="1" dirty="0"/>
              <a:t>prior</a:t>
            </a:r>
            <a:r>
              <a:rPr lang="en-US" dirty="0"/>
              <a:t> to his flight to Midian when he realized that word had gotten out about what he did to the Egyptian. </a:t>
            </a:r>
          </a:p>
          <a:p>
            <a:r>
              <a:rPr lang="en-US" dirty="0"/>
              <a:t>And yet, in </a:t>
            </a:r>
            <a:r>
              <a:rPr lang="en-US" b="1" i="1" dirty="0"/>
              <a:t>this</a:t>
            </a:r>
            <a:r>
              <a:rPr lang="en-US" dirty="0"/>
              <a:t> verse, the writer of Hebrews tells us that Moses “</a:t>
            </a:r>
            <a:r>
              <a:rPr lang="en-US" i="1" dirty="0">
                <a:solidFill>
                  <a:srgbClr val="000099"/>
                </a:solidFill>
                <a:latin typeface="Cambria" panose="02040503050406030204" pitchFamily="18" charset="0"/>
                <a:ea typeface="Cambria" panose="02040503050406030204" pitchFamily="18" charset="0"/>
              </a:rPr>
              <a:t>left Egypt, </a:t>
            </a:r>
            <a:r>
              <a:rPr lang="en-US" b="1" i="1" dirty="0">
                <a:solidFill>
                  <a:srgbClr val="000099"/>
                </a:solidFill>
                <a:latin typeface="Cambria" panose="02040503050406030204" pitchFamily="18" charset="0"/>
                <a:ea typeface="Cambria" panose="02040503050406030204" pitchFamily="18" charset="0"/>
              </a:rPr>
              <a:t>not</a:t>
            </a:r>
            <a:r>
              <a:rPr lang="en-US" i="1" dirty="0">
                <a:solidFill>
                  <a:srgbClr val="000099"/>
                </a:solidFill>
                <a:latin typeface="Cambria" panose="02040503050406030204" pitchFamily="18" charset="0"/>
                <a:ea typeface="Cambria" panose="02040503050406030204" pitchFamily="18" charset="0"/>
              </a:rPr>
              <a:t> </a:t>
            </a:r>
            <a:r>
              <a:rPr lang="en-US" b="1" i="1" dirty="0">
                <a:solidFill>
                  <a:srgbClr val="000099"/>
                </a:solidFill>
                <a:latin typeface="Cambria" panose="02040503050406030204" pitchFamily="18" charset="0"/>
                <a:ea typeface="Cambria" panose="02040503050406030204" pitchFamily="18" charset="0"/>
              </a:rPr>
              <a:t>being afraid </a:t>
            </a:r>
            <a:r>
              <a:rPr lang="en-US" i="1" dirty="0">
                <a:solidFill>
                  <a:srgbClr val="000099"/>
                </a:solidFill>
                <a:latin typeface="Cambria" panose="02040503050406030204" pitchFamily="18" charset="0"/>
                <a:ea typeface="Cambria" panose="02040503050406030204" pitchFamily="18" charset="0"/>
              </a:rPr>
              <a:t>of the anger of the king.</a:t>
            </a:r>
            <a:r>
              <a:rPr lang="en-US" dirty="0"/>
              <a:t>”</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Leon Morris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Expositor’s Bible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pp.126-127</a:t>
            </a:r>
          </a:p>
        </p:txBody>
      </p:sp>
    </p:spTree>
    <p:extLst>
      <p:ext uri="{BB962C8B-B14F-4D97-AF65-F5344CB8AC3E}">
        <p14:creationId xmlns:p14="http://schemas.microsoft.com/office/powerpoint/2010/main" val="3164872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 calcmode="lin" valueType="num">
                                      <p:cBhvr>
                                        <p:cTn id="42"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01447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faith [Moses] left Egypt</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not being afraid of the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anger of the king</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he endured as seeing him who is invisible.</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053717"/>
            <a:ext cx="8704460" cy="5559003"/>
          </a:xfrm>
        </p:spPr>
        <p:txBody>
          <a:bodyPr>
            <a:normAutofit fontScale="62500" lnSpcReduction="20000"/>
          </a:bodyPr>
          <a:lstStyle/>
          <a:p>
            <a:r>
              <a:rPr lang="en-US" sz="4500" dirty="0"/>
              <a:t>Nevertheless, I believe there are several good reasons for thinking that it is Moses flight to </a:t>
            </a:r>
            <a:r>
              <a:rPr lang="en-US" sz="4500" b="1" i="1" dirty="0"/>
              <a:t>Midian</a:t>
            </a:r>
            <a:r>
              <a:rPr lang="en-US" sz="4500" dirty="0"/>
              <a:t> that the author has in mind here:</a:t>
            </a:r>
          </a:p>
          <a:p>
            <a:pPr lvl="1"/>
            <a:r>
              <a:rPr lang="en-US" sz="4200" dirty="0"/>
              <a:t>The order of events: </a:t>
            </a:r>
          </a:p>
          <a:p>
            <a:pPr lvl="2"/>
            <a:r>
              <a:rPr lang="en-US" sz="3800" dirty="0"/>
              <a:t>The Passover is mentioned in the </a:t>
            </a:r>
            <a:r>
              <a:rPr lang="en-US" sz="3800" b="1" i="1" dirty="0"/>
              <a:t>next</a:t>
            </a:r>
            <a:r>
              <a:rPr lang="en-US" sz="3800" dirty="0"/>
              <a:t> verse (vs. 28). </a:t>
            </a:r>
          </a:p>
          <a:p>
            <a:pPr lvl="2"/>
            <a:r>
              <a:rPr lang="en-US" sz="3800" dirty="0"/>
              <a:t>If the author was referring here to Moses leaving a the time of the </a:t>
            </a:r>
            <a:r>
              <a:rPr lang="en-US" sz="3800" b="1" i="1" dirty="0"/>
              <a:t>Exodus</a:t>
            </a:r>
            <a:r>
              <a:rPr lang="en-US" sz="3800" dirty="0"/>
              <a:t>, it seems </a:t>
            </a:r>
            <a:r>
              <a:rPr lang="en-US" sz="3800" b="1" i="1" dirty="0"/>
              <a:t>unlikely</a:t>
            </a:r>
            <a:r>
              <a:rPr lang="en-US" sz="3800" dirty="0"/>
              <a:t> he would have mentioned it </a:t>
            </a:r>
            <a:r>
              <a:rPr lang="en-US" sz="3800" b="1" i="1" dirty="0"/>
              <a:t>prior</a:t>
            </a:r>
            <a:r>
              <a:rPr lang="en-US" sz="3800" dirty="0"/>
              <a:t> to talking about the Passover since the Exodus occurred </a:t>
            </a:r>
            <a:r>
              <a:rPr lang="en-US" sz="3800" b="1" i="1" dirty="0"/>
              <a:t>after</a:t>
            </a:r>
            <a:r>
              <a:rPr lang="en-US" sz="3800" dirty="0"/>
              <a:t> the Passover.</a:t>
            </a:r>
          </a:p>
          <a:p>
            <a:pPr lvl="1"/>
            <a:r>
              <a:rPr lang="en-US" sz="4200" dirty="0"/>
              <a:t>“</a:t>
            </a:r>
            <a:r>
              <a:rPr lang="en-US" sz="4200" i="1" dirty="0">
                <a:solidFill>
                  <a:srgbClr val="000099"/>
                </a:solidFill>
                <a:latin typeface="Cambria" panose="02040503050406030204" pitchFamily="18" charset="0"/>
                <a:ea typeface="Cambria" panose="02040503050406030204" pitchFamily="18" charset="0"/>
              </a:rPr>
              <a:t>[Moses] left Egypt</a:t>
            </a:r>
            <a:r>
              <a:rPr lang="en-US" sz="4200" dirty="0"/>
              <a:t>” would be a </a:t>
            </a:r>
            <a:r>
              <a:rPr lang="en-US" sz="4200" b="1" i="1" dirty="0"/>
              <a:t>strange</a:t>
            </a:r>
            <a:r>
              <a:rPr lang="en-US" sz="4200" dirty="0"/>
              <a:t> way of referring to the Exodus of the </a:t>
            </a:r>
            <a:r>
              <a:rPr lang="en-US" sz="4200" b="1" i="1" dirty="0"/>
              <a:t>whole nation</a:t>
            </a:r>
            <a:r>
              <a:rPr lang="en-US" sz="4200" dirty="0"/>
              <a:t>.</a:t>
            </a:r>
          </a:p>
          <a:p>
            <a:pPr lvl="1"/>
            <a:r>
              <a:rPr lang="en-US" sz="4200" dirty="0"/>
              <a:t>The author mentions the “</a:t>
            </a:r>
            <a:r>
              <a:rPr lang="en-US" sz="4200" i="1" dirty="0">
                <a:solidFill>
                  <a:srgbClr val="000099"/>
                </a:solidFill>
                <a:latin typeface="Cambria" panose="02040503050406030204" pitchFamily="18" charset="0"/>
                <a:ea typeface="Cambria" panose="02040503050406030204" pitchFamily="18" charset="0"/>
              </a:rPr>
              <a:t>anger of the king.</a:t>
            </a:r>
            <a:r>
              <a:rPr lang="en-US" sz="4200" dirty="0"/>
              <a:t>” At the time of the Exodus, the king was </a:t>
            </a:r>
            <a:r>
              <a:rPr lang="en-US" sz="4200" b="1" i="1" dirty="0"/>
              <a:t>not</a:t>
            </a:r>
            <a:r>
              <a:rPr lang="en-US" sz="4200" dirty="0"/>
              <a:t> angry but actually </a:t>
            </a:r>
            <a:r>
              <a:rPr lang="en-US" sz="4200" b="1" i="1" dirty="0"/>
              <a:t>requested</a:t>
            </a:r>
            <a:r>
              <a:rPr lang="en-US" sz="4200" dirty="0"/>
              <a:t> that Moses and the Israelites leave (Exod 12:31-32) – though later he </a:t>
            </a:r>
            <a:r>
              <a:rPr lang="en-US" sz="4200" b="1" i="1" dirty="0"/>
              <a:t>did</a:t>
            </a:r>
            <a:r>
              <a:rPr lang="en-US" sz="4200" dirty="0"/>
              <a:t> change his mind.</a:t>
            </a:r>
          </a:p>
          <a:p>
            <a:r>
              <a:rPr lang="en-US" sz="4500" dirty="0"/>
              <a:t>In light of the reasons listed above, it seems </a:t>
            </a:r>
            <a:r>
              <a:rPr lang="en-US" sz="4500" b="1" i="1" dirty="0"/>
              <a:t>most likely</a:t>
            </a:r>
            <a:r>
              <a:rPr lang="en-US" sz="4500" dirty="0"/>
              <a:t> that the author is referring here to Moses' flight to Midian.</a:t>
            </a:r>
          </a:p>
          <a:p>
            <a:pPr lvl="1"/>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Leon Morris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The Expositor’s Bible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pp.126-127</a:t>
            </a:r>
          </a:p>
        </p:txBody>
      </p:sp>
    </p:spTree>
    <p:extLst>
      <p:ext uri="{BB962C8B-B14F-4D97-AF65-F5344CB8AC3E}">
        <p14:creationId xmlns:p14="http://schemas.microsoft.com/office/powerpoint/2010/main" val="34088288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 calcmode="lin" valueType="num">
                                      <p:cBhvr>
                                        <p:cTn id="42"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1"/>
            <a:ext cx="9195018" cy="1169489"/>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faith [Moses] left Egypt, not being afraid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 the anger of the king, for he endured as seeing him who is invisible.</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291147"/>
            <a:ext cx="8704460" cy="5282327"/>
          </a:xfrm>
        </p:spPr>
        <p:txBody>
          <a:bodyPr>
            <a:normAutofit fontScale="85000" lnSpcReduction="10000"/>
          </a:bodyPr>
          <a:lstStyle/>
          <a:p>
            <a:r>
              <a:rPr lang="en-US" dirty="0"/>
              <a:t>If that’s the case, what do we do with the apparent conflict between what </a:t>
            </a:r>
            <a:r>
              <a:rPr lang="en-US" b="1" i="1" dirty="0"/>
              <a:t>Exodus says </a:t>
            </a:r>
            <a:r>
              <a:rPr lang="en-US" dirty="0"/>
              <a:t>about Moses being “</a:t>
            </a:r>
            <a:r>
              <a:rPr lang="en-US" i="1" dirty="0">
                <a:solidFill>
                  <a:srgbClr val="000099"/>
                </a:solidFill>
                <a:latin typeface="Cambria" panose="02040503050406030204" pitchFamily="18" charset="0"/>
                <a:ea typeface="Cambria" panose="02040503050406030204" pitchFamily="18" charset="0"/>
              </a:rPr>
              <a:t>afraid</a:t>
            </a:r>
            <a:r>
              <a:rPr lang="en-US" dirty="0"/>
              <a:t>”, and what </a:t>
            </a:r>
            <a:r>
              <a:rPr lang="en-US" b="1" i="1" dirty="0"/>
              <a:t>our author says </a:t>
            </a:r>
            <a:r>
              <a:rPr lang="en-US" dirty="0"/>
              <a:t>about him “</a:t>
            </a:r>
            <a:r>
              <a:rPr lang="en-US" b="1" i="1" dirty="0">
                <a:solidFill>
                  <a:srgbClr val="000099"/>
                </a:solidFill>
                <a:latin typeface="Cambria" panose="02040503050406030204" pitchFamily="18" charset="0"/>
                <a:ea typeface="Cambria" panose="02040503050406030204" pitchFamily="18" charset="0"/>
              </a:rPr>
              <a:t>not</a:t>
            </a:r>
            <a:r>
              <a:rPr lang="en-US" i="1" dirty="0">
                <a:solidFill>
                  <a:srgbClr val="000099"/>
                </a:solidFill>
                <a:latin typeface="Cambria" panose="02040503050406030204" pitchFamily="18" charset="0"/>
                <a:ea typeface="Cambria" panose="02040503050406030204" pitchFamily="18" charset="0"/>
              </a:rPr>
              <a:t> being afraid </a:t>
            </a:r>
            <a:r>
              <a:rPr lang="en-US" dirty="0"/>
              <a:t>”?</a:t>
            </a:r>
          </a:p>
          <a:p>
            <a:r>
              <a:rPr lang="en-US" dirty="0"/>
              <a:t>Our author, who follows the biblical record so closely, certainly does not intend to </a:t>
            </a:r>
            <a:r>
              <a:rPr lang="en-US" b="1" i="1" dirty="0"/>
              <a:t>contradict</a:t>
            </a:r>
            <a:r>
              <a:rPr lang="en-US" dirty="0"/>
              <a:t> it, but rather to </a:t>
            </a:r>
            <a:r>
              <a:rPr lang="en-US" b="1" i="1" dirty="0"/>
              <a:t>interpret</a:t>
            </a:r>
            <a:r>
              <a:rPr lang="en-US" dirty="0"/>
              <a:t> it. </a:t>
            </a:r>
          </a:p>
          <a:p>
            <a:r>
              <a:rPr lang="en-US" dirty="0"/>
              <a:t>If you look </a:t>
            </a:r>
            <a:r>
              <a:rPr lang="en-US" b="1" i="1" dirty="0"/>
              <a:t>carefully</a:t>
            </a:r>
            <a:r>
              <a:rPr lang="en-US" dirty="0"/>
              <a:t> at the Exodus account, it does not say that Moses left to go to Midian </a:t>
            </a:r>
            <a:r>
              <a:rPr lang="en-US" b="1" i="1" dirty="0"/>
              <a:t>because</a:t>
            </a:r>
            <a:r>
              <a:rPr lang="en-US" dirty="0"/>
              <a:t> he was afraid.</a:t>
            </a:r>
          </a:p>
          <a:p>
            <a:r>
              <a:rPr lang="en-US" dirty="0"/>
              <a:t>Moses was admittedly afraid, but according to the author of Hebrews that was </a:t>
            </a:r>
            <a:r>
              <a:rPr lang="en-US" b="1" i="1" dirty="0"/>
              <a:t>not</a:t>
            </a:r>
            <a:r>
              <a:rPr lang="en-US" dirty="0"/>
              <a:t> </a:t>
            </a:r>
            <a:r>
              <a:rPr lang="en-US" b="1" i="1" dirty="0"/>
              <a:t>why</a:t>
            </a:r>
            <a:r>
              <a:rPr lang="en-US" dirty="0"/>
              <a:t> he left Egypt. </a:t>
            </a:r>
          </a:p>
          <a:p>
            <a:r>
              <a:rPr lang="en-US" dirty="0"/>
              <a:t>His leaving Egypt was, according to our author, an act of </a:t>
            </a:r>
            <a:r>
              <a:rPr lang="en-US" b="1" i="1" dirty="0"/>
              <a:t>faith</a:t>
            </a:r>
            <a:r>
              <a:rPr lang="en-US" dirty="0"/>
              <a:t>: </a:t>
            </a:r>
          </a:p>
          <a:p>
            <a:pPr lvl="1"/>
            <a:r>
              <a:rPr lang="en-US" dirty="0"/>
              <a:t>“</a:t>
            </a:r>
            <a:r>
              <a:rPr lang="en-US" b="1" i="1" dirty="0">
                <a:solidFill>
                  <a:srgbClr val="000099"/>
                </a:solidFill>
                <a:latin typeface="Cambria" panose="02040503050406030204" pitchFamily="18" charset="0"/>
                <a:ea typeface="Cambria" panose="02040503050406030204" pitchFamily="18" charset="0"/>
              </a:rPr>
              <a:t>By faith </a:t>
            </a:r>
            <a:r>
              <a:rPr lang="en-US" i="1" dirty="0">
                <a:solidFill>
                  <a:srgbClr val="000099"/>
                </a:solidFill>
                <a:latin typeface="Cambria" panose="02040503050406030204" pitchFamily="18" charset="0"/>
                <a:ea typeface="Cambria" panose="02040503050406030204" pitchFamily="18" charset="0"/>
              </a:rPr>
              <a:t>he left Egypt, and </a:t>
            </a:r>
            <a:r>
              <a:rPr lang="en-US" b="1" i="1" dirty="0">
                <a:solidFill>
                  <a:srgbClr val="000099"/>
                </a:solidFill>
                <a:latin typeface="Cambria" panose="02040503050406030204" pitchFamily="18" charset="0"/>
                <a:ea typeface="Cambria" panose="02040503050406030204" pitchFamily="18" charset="0"/>
              </a:rPr>
              <a:t>not</a:t>
            </a:r>
            <a:r>
              <a:rPr lang="en-US" i="1" dirty="0">
                <a:solidFill>
                  <a:srgbClr val="000099"/>
                </a:solidFill>
                <a:latin typeface="Cambria" panose="02040503050406030204" pitchFamily="18" charset="0"/>
                <a:ea typeface="Cambria" panose="02040503050406030204" pitchFamily="18" charset="0"/>
              </a:rPr>
              <a:t> because he feared the king's anger</a:t>
            </a:r>
            <a:r>
              <a:rPr lang="en-US" dirty="0"/>
              <a:t>” (NEB).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F. F. Bruce. </a:t>
            </a:r>
            <a:r>
              <a:rPr lang="en-US" i="1" dirty="0"/>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463727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01447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8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27</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By faith </a:t>
            </a:r>
            <a:r>
              <a:rPr kumimoji="0" lang="en-US" sz="28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[Moses] left Egypt, not being afraid of the anger of the king, for he endured as seeing him who is invisible.</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067455"/>
            <a:ext cx="8704460" cy="5557040"/>
          </a:xfrm>
        </p:spPr>
        <p:txBody>
          <a:bodyPr>
            <a:normAutofit/>
          </a:bodyPr>
          <a:lstStyle/>
          <a:p>
            <a:r>
              <a:rPr lang="en-US" dirty="0"/>
              <a:t>By his impulsive act of violence Moses had burned his bridges as far as the court of Egypt was concerned. </a:t>
            </a:r>
          </a:p>
          <a:p>
            <a:r>
              <a:rPr lang="en-US" dirty="0"/>
              <a:t>But, had he chosen to do so, Moses </a:t>
            </a:r>
            <a:r>
              <a:rPr lang="en-US" b="1" i="1" dirty="0"/>
              <a:t>could</a:t>
            </a:r>
            <a:r>
              <a:rPr lang="en-US" dirty="0"/>
              <a:t> have raised a slaves' revolt right then and there. </a:t>
            </a:r>
          </a:p>
          <a:p>
            <a:r>
              <a:rPr lang="en-US" dirty="0"/>
              <a:t>So </a:t>
            </a:r>
            <a:r>
              <a:rPr lang="en-US" b="1" i="1" dirty="0"/>
              <a:t>perhaps</a:t>
            </a:r>
            <a:r>
              <a:rPr lang="en-US" dirty="0"/>
              <a:t> the author’s point is that “</a:t>
            </a:r>
            <a:r>
              <a:rPr lang="en-US" i="1" dirty="0">
                <a:solidFill>
                  <a:srgbClr val="000099"/>
                </a:solidFill>
                <a:latin typeface="Cambria" panose="02040503050406030204" pitchFamily="18" charset="0"/>
                <a:ea typeface="Cambria" panose="02040503050406030204" pitchFamily="18" charset="0"/>
              </a:rPr>
              <a:t>by faith</a:t>
            </a:r>
            <a:r>
              <a:rPr lang="en-US" dirty="0"/>
              <a:t>”, Moses had the insight to see that God's hour had not yet come, and therefore he left Egypt at that point and waited until it was God’s time for him to return.</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F. F. Bruce. </a:t>
            </a:r>
            <a:r>
              <a:rPr lang="en-US" i="1" dirty="0"/>
              <a:t>The Epistle to the Hebrews</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456703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190314</TotalTime>
  <Words>3493</Words>
  <Application>Microsoft Office PowerPoint</Application>
  <PresentationFormat>On-screen Show (4:3)</PresentationFormat>
  <Paragraphs>160</Paragraphs>
  <Slides>25</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25</vt:i4>
      </vt:variant>
    </vt:vector>
  </HeadingPairs>
  <TitlesOfParts>
    <vt:vector size="32"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Outline of Hebrews</vt:lpstr>
      <vt:lpstr>The Faith of Moses and Those Entering the Land – Part 2 (11:27-31)</vt:lpstr>
      <vt:lpstr>27 By faith [Moses] left Egypt, not being afraid of the anger of the king, for he endured as seeing him who is invisible.</vt:lpstr>
      <vt:lpstr>27 By faith [Moses] left Egypt, not being afraid of the anger of the king, for he endured as seeing him who is invisible.</vt:lpstr>
      <vt:lpstr>27 By faith [Moses] left Egypt, not being afraid of the anger of the king, for he endured as seeing him who is invisible.</vt:lpstr>
      <vt:lpstr>27 By faith [Moses] left Egypt, not being afraid of the anger of the king, for he endured as seeing him who is invisible.</vt:lpstr>
      <vt:lpstr>27 By faith [Moses] left Egypt, not being afraid of the anger of the king, for he endured as seeing him who is invisible.</vt:lpstr>
      <vt:lpstr>27 By faith [Moses] left Egypt, not being afraid of the anger of the king, for he endured as seeing him who is invisible.</vt:lpstr>
      <vt:lpstr>28 By faith he kept the Passover and sprinkled the blood, so that the Destroyer of the firstborn might not touch them.</vt:lpstr>
      <vt:lpstr>29 By faith the people crossed the Red Sea as on dry land, but the Egyptians, when they attempted to do the same, were drowned.</vt:lpstr>
      <vt:lpstr>29 By faith the people crossed the Red Sea as on dry land, but the Egyptians, when they attempted to do the same, were drowned.</vt:lpstr>
      <vt:lpstr>30 By faith the walls of Jericho fell down after they had been encircled for seven days.</vt:lpstr>
      <vt:lpstr>30 By faith the walls of Jericho fell down after they had been encircled for seven days.</vt:lpstr>
      <vt:lpstr>31 By faith Rahab the prostitute did not perish with those who were disobedient, because she had given a friendly welcome to the spies.</vt:lpstr>
      <vt:lpstr>31 By faith Rahab the prostitute did not perish with those who were disobedient, because she had given a friendly welcome to the spies.</vt:lpstr>
      <vt:lpstr>31 By faith Rahab the prostitute did not perish with those who were disobedient, because she had given a friendly welcome to the spies.</vt:lpstr>
      <vt:lpstr>Conclusion to the Faith of Moses and Those Entering the Land (11:23-31)</vt:lpstr>
      <vt:lpstr>Conclusion to the Faith of Moses and Those Entering the Land (11:23-31)</vt:lpstr>
      <vt:lpstr>Class Discussion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2126</cp:revision>
  <cp:lastPrinted>2023-01-01T15:21:47Z</cp:lastPrinted>
  <dcterms:created xsi:type="dcterms:W3CDTF">2022-03-11T13:15:23Z</dcterms:created>
  <dcterms:modified xsi:type="dcterms:W3CDTF">2023-01-01T15:25:13Z</dcterms:modified>
</cp:coreProperties>
</file>