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6769" r:id="rId3"/>
    <p:sldId id="6770" r:id="rId4"/>
    <p:sldId id="6771" r:id="rId5"/>
    <p:sldId id="6772" r:id="rId6"/>
    <p:sldId id="6773" r:id="rId7"/>
    <p:sldId id="6776" r:id="rId8"/>
    <p:sldId id="6777" r:id="rId9"/>
    <p:sldId id="6778" r:id="rId10"/>
    <p:sldId id="6779" r:id="rId11"/>
    <p:sldId id="6780" r:id="rId12"/>
    <p:sldId id="6781" r:id="rId13"/>
    <p:sldId id="6782" r:id="rId14"/>
    <p:sldId id="6783" r:id="rId15"/>
    <p:sldId id="6785" r:id="rId16"/>
    <p:sldId id="6784" r:id="rId17"/>
    <p:sldId id="6786" r:id="rId18"/>
    <p:sldId id="6787" r:id="rId19"/>
    <p:sldId id="6788" r:id="rId20"/>
    <p:sldId id="6792" r:id="rId21"/>
    <p:sldId id="6789" r:id="rId22"/>
    <p:sldId id="6790" r:id="rId23"/>
    <p:sldId id="6794" r:id="rId24"/>
    <p:sldId id="6796" r:id="rId25"/>
    <p:sldId id="6795" r:id="rId26"/>
    <p:sldId id="6797" r:id="rId27"/>
    <p:sldId id="6798" r:id="rId28"/>
    <p:sldId id="6803" r:id="rId29"/>
    <p:sldId id="6800" r:id="rId30"/>
    <p:sldId id="6814" r:id="rId31"/>
    <p:sldId id="6801" r:id="rId32"/>
    <p:sldId id="6802" r:id="rId33"/>
    <p:sldId id="6815" r:id="rId34"/>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1/7/2023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3.xml"/><Relationship Id="rId4" Type="http://schemas.openxmlformats.org/officeDocument/2006/relationships/hyperlink" Target="https://www.weareteachers.com/moving-beyond-classroom-discussions/" TargetMode="External"/></Relationships>
</file>

<file path=ppt/slides/_rels/slide3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3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dirty="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37179620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26367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32</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what more shall I say? For time would fail me to tell of Gideon, Barak, Samson, Jephthah, of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David and Samuel </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and the prophets--</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369639"/>
            <a:ext cx="8704460" cy="5119028"/>
          </a:xfrm>
        </p:spPr>
        <p:txBody>
          <a:bodyPr>
            <a:normAutofit fontScale="85000" lnSpcReduction="20000"/>
          </a:bodyPr>
          <a:lstStyle/>
          <a:p>
            <a:r>
              <a:rPr lang="en-US" dirty="0"/>
              <a:t>“</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David</a:t>
            </a:r>
            <a:r>
              <a:rPr lang="en-US" dirty="0"/>
              <a:t>” waged war in the name of the Lord (1 Sam 17: 45) but later shamed the Lord’s name through adultery and murder, bringing rape and bloodshed into his own family and civil war to Israel (2 Sam 11-18). </a:t>
            </a:r>
          </a:p>
          <a:p>
            <a:r>
              <a:rPr lang="en-US" dirty="0"/>
              <a:t>Even “</a:t>
            </a:r>
            <a:r>
              <a:rPr lang="en-US" i="1" dirty="0">
                <a:solidFill>
                  <a:srgbClr val="000099"/>
                </a:solidFill>
                <a:latin typeface="Cambria" panose="02040503050406030204" pitchFamily="18" charset="0"/>
                <a:ea typeface="Cambria" panose="02040503050406030204" pitchFamily="18" charset="0"/>
              </a:rPr>
              <a:t>Samuel</a:t>
            </a:r>
            <a:r>
              <a:rPr lang="en-US" dirty="0"/>
              <a:t>” apparently replicated the parental negligence of the priest who had raised him, so that his sons turned out as badly as Eli’s (1 Sam 2:12-17, 22-36; 8:1-4). </a:t>
            </a:r>
          </a:p>
          <a:p>
            <a:r>
              <a:rPr lang="en-US" dirty="0"/>
              <a:t>If the author had intended to convey the impression that God commended OT figures who were stalwart in trust and spotless in character, he might have selected judges described so briefly that their flaws remained unmentioned (such as Othniel, Ehud, and Shamgar – Judges 3) or a king such as Josiah, distinguished for his righteous reforms (2 Kings 22-23; but see 2 Chron 35:20-22).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295-297)</a:t>
            </a:r>
          </a:p>
        </p:txBody>
      </p:sp>
    </p:spTree>
    <p:extLst>
      <p:ext uri="{BB962C8B-B14F-4D97-AF65-F5344CB8AC3E}">
        <p14:creationId xmlns:p14="http://schemas.microsoft.com/office/powerpoint/2010/main" val="13695825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26367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32</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what more shall I say? For time would fail me to tell of Gideon, Barak, Samson, Jephthah, of David and Samuel and the prophets--</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369639"/>
            <a:ext cx="8704460" cy="5119028"/>
          </a:xfrm>
        </p:spPr>
        <p:txBody>
          <a:bodyPr>
            <a:normAutofit/>
          </a:bodyPr>
          <a:lstStyle/>
          <a:p>
            <a:r>
              <a:rPr lang="en-US" b="1" i="1" dirty="0"/>
              <a:t>Instead</a:t>
            </a:r>
            <a:r>
              <a:rPr lang="en-US" i="1" dirty="0"/>
              <a:t>,</a:t>
            </a:r>
            <a:r>
              <a:rPr lang="en-US" dirty="0"/>
              <a:t> the author calls us to listen to God as he testifies on behalf of patriarchs, politicians, prophets, and prostitutes who had fluctuating faith and questionable morality but who continued to trust God to be faithful to his promises. </a:t>
            </a:r>
          </a:p>
          <a:p>
            <a:r>
              <a:rPr lang="en-US" dirty="0"/>
              <a:t>If these flawed OT </a:t>
            </a:r>
            <a:r>
              <a:rPr lang="en-US" dirty="0" err="1"/>
              <a:t>heros</a:t>
            </a:r>
            <a:r>
              <a:rPr lang="en-US" dirty="0"/>
              <a:t> could act in faith and see God work, so could the sermon-letter’s first hearers, some of whom had “</a:t>
            </a:r>
            <a:r>
              <a:rPr lang="en-US" i="1" dirty="0">
                <a:solidFill>
                  <a:srgbClr val="000099"/>
                </a:solidFill>
                <a:latin typeface="Cambria" panose="02040503050406030204" pitchFamily="18" charset="0"/>
                <a:ea typeface="Cambria" panose="02040503050406030204" pitchFamily="18" charset="0"/>
              </a:rPr>
              <a:t>drooping hands</a:t>
            </a:r>
            <a:r>
              <a:rPr lang="en-US" dirty="0"/>
              <a:t>” and “</a:t>
            </a:r>
            <a:r>
              <a:rPr lang="en-US" i="1" dirty="0">
                <a:solidFill>
                  <a:srgbClr val="000099"/>
                </a:solidFill>
                <a:latin typeface="Cambria" panose="02040503050406030204" pitchFamily="18" charset="0"/>
                <a:ea typeface="Cambria" panose="02040503050406030204" pitchFamily="18" charset="0"/>
              </a:rPr>
              <a:t>weak knees</a:t>
            </a:r>
            <a:r>
              <a:rPr lang="en-US" dirty="0"/>
              <a:t>” (Heb 12:12-3) – and so can we in our trials and frailty.</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295-297)</a:t>
            </a:r>
          </a:p>
        </p:txBody>
      </p:sp>
    </p:spTree>
    <p:extLst>
      <p:ext uri="{BB962C8B-B14F-4D97-AF65-F5344CB8AC3E}">
        <p14:creationId xmlns:p14="http://schemas.microsoft.com/office/powerpoint/2010/main" val="234302185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91513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33</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…who through faith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conquered kingdoms, enforced justice</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obtained promises, stopped the mouths of lions,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34</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quenched the power of fire, escaped the edge of the sword,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were made strong out of weakness, became mighty in war, put foreign armies to flight.</a:t>
            </a:r>
            <a:endParaRPr kumimoji="0" lang="en-US" sz="240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966155"/>
            <a:ext cx="8704460" cy="4522511"/>
          </a:xfrm>
        </p:spPr>
        <p:txBody>
          <a:bodyPr>
            <a:normAutofit fontScale="92500" lnSpcReduction="10000"/>
          </a:bodyPr>
          <a:lstStyle/>
          <a:p>
            <a:r>
              <a:rPr lang="en-US" dirty="0"/>
              <a:t>Here the author tells us that these heroes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conquered kingdoms</a:t>
            </a:r>
            <a:r>
              <a:rPr lang="en-US" dirty="0"/>
              <a:t>, . . .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were made strong out of weakness, became mighty in war, put foreign armies to flight.</a:t>
            </a:r>
            <a:r>
              <a:rPr lang="en-US" dirty="0"/>
              <a:t>” </a:t>
            </a:r>
          </a:p>
          <a:p>
            <a:r>
              <a:rPr lang="en-US" dirty="0"/>
              <a:t>In addition to the men listed in verse 32, God granted triumph in battle to </a:t>
            </a:r>
            <a:r>
              <a:rPr lang="en-US" b="1" i="1" dirty="0"/>
              <a:t>other</a:t>
            </a:r>
            <a:r>
              <a:rPr lang="en-US" dirty="0"/>
              <a:t> judges, to Jonathan son of Saul, and to Judah’s later kings. </a:t>
            </a:r>
          </a:p>
          <a:p>
            <a:r>
              <a:rPr lang="en-US" dirty="0"/>
              <a:t>“</a:t>
            </a:r>
            <a:r>
              <a:rPr lang="en-US" i="1" dirty="0">
                <a:solidFill>
                  <a:srgbClr val="000099"/>
                </a:solidFill>
                <a:latin typeface="Cambria" panose="02040503050406030204" pitchFamily="18" charset="0"/>
                <a:ea typeface="Cambria" panose="02040503050406030204" pitchFamily="18" charset="0"/>
              </a:rPr>
              <a:t>Justice</a:t>
            </a:r>
            <a:r>
              <a:rPr lang="en-US" dirty="0"/>
              <a:t>” was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enforced</a:t>
            </a:r>
            <a:r>
              <a:rPr lang="en-US" dirty="0"/>
              <a:t>” by judges such as Deborah and Samuel (Judg 4:4-5; 1 Sam 8:1-7; 12:1-5) and by kings such as David and Solomon (2 Sam 8:15; 1 Kings 3).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297-298)</a:t>
            </a:r>
          </a:p>
        </p:txBody>
      </p:sp>
    </p:spTree>
    <p:extLst>
      <p:ext uri="{BB962C8B-B14F-4D97-AF65-F5344CB8AC3E}">
        <p14:creationId xmlns:p14="http://schemas.microsoft.com/office/powerpoint/2010/main" val="1205836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91513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33</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…who through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faith</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conquered kingdoms, enforced justice, obtained promises, stopped the mouths of lions,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34</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quenched the power of fire, escaped the edge of the sword, were made strong out of weakness, became mighty in war, put foreign armies to flight.</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966155"/>
            <a:ext cx="8704460" cy="4522511"/>
          </a:xfrm>
        </p:spPr>
        <p:txBody>
          <a:bodyPr>
            <a:normAutofit/>
          </a:bodyPr>
          <a:lstStyle/>
          <a:p>
            <a:r>
              <a:rPr lang="en-US" dirty="0"/>
              <a:t>Although we cannot overlook the </a:t>
            </a:r>
            <a:r>
              <a:rPr lang="en-US" b="1" i="1" dirty="0"/>
              <a:t>defects</a:t>
            </a:r>
            <a:r>
              <a:rPr lang="en-US" dirty="0"/>
              <a:t> of those named in verse 32, we must not </a:t>
            </a:r>
            <a:r>
              <a:rPr lang="en-US" b="1" i="1" dirty="0"/>
              <a:t>underestimate</a:t>
            </a:r>
            <a:r>
              <a:rPr lang="en-US" dirty="0"/>
              <a:t> the “</a:t>
            </a:r>
            <a:r>
              <a:rPr lang="en-US" i="1" dirty="0">
                <a:solidFill>
                  <a:srgbClr val="000099"/>
                </a:solidFill>
                <a:latin typeface="Cambria" panose="02040503050406030204" pitchFamily="18" charset="0"/>
                <a:ea typeface="Cambria" panose="02040503050406030204" pitchFamily="18" charset="0"/>
              </a:rPr>
              <a:t>faith</a:t>
            </a:r>
            <a:r>
              <a:rPr lang="en-US" dirty="0"/>
              <a:t>” involved in: </a:t>
            </a:r>
          </a:p>
          <a:p>
            <a:pPr lvl="1"/>
            <a:r>
              <a:rPr lang="en-US" dirty="0"/>
              <a:t>Gideon’s waging war against Midian with a brigade reduced from thousands to three hundred</a:t>
            </a:r>
          </a:p>
          <a:p>
            <a:pPr lvl="1"/>
            <a:r>
              <a:rPr lang="en-US" dirty="0"/>
              <a:t>Samson’s single-handed slaughter of Philistines</a:t>
            </a:r>
          </a:p>
          <a:p>
            <a:pPr lvl="1"/>
            <a:r>
              <a:rPr lang="en-US" dirty="0"/>
              <a:t>Young David’s confrontation with the well-armed Philistine champion Goliath.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297-298)</a:t>
            </a:r>
          </a:p>
        </p:txBody>
      </p:sp>
    </p:spTree>
    <p:extLst>
      <p:ext uri="{BB962C8B-B14F-4D97-AF65-F5344CB8AC3E}">
        <p14:creationId xmlns:p14="http://schemas.microsoft.com/office/powerpoint/2010/main" val="360541326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91513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33</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…who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through faith </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conquered kingdoms, enforced justice,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obtained promises</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stopped the mouths of lions,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34</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quenched the power of fire, escaped the edge of the sword, were made strong out of weakness, became mighty in war, put foreign armies to flight.</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966155"/>
            <a:ext cx="8704460" cy="4522511"/>
          </a:xfrm>
        </p:spPr>
        <p:txBody>
          <a:bodyPr>
            <a:normAutofit lnSpcReduction="10000"/>
          </a:bodyPr>
          <a:lstStyle/>
          <a:p>
            <a:r>
              <a:rPr lang="en-US" dirty="0"/>
              <a:t>These men acted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through faith</a:t>
            </a:r>
            <a:r>
              <a:rPr lang="en-US" dirty="0"/>
              <a:t>” and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obtained promises</a:t>
            </a:r>
            <a:r>
              <a:rPr lang="en-US" dirty="0"/>
              <a:t>” from God: </a:t>
            </a:r>
          </a:p>
          <a:p>
            <a:pPr lvl="1"/>
            <a:r>
              <a:rPr lang="en-US" dirty="0"/>
              <a:t>Barak was promised victory over Sisera’s forces (Judg 4:6-7).</a:t>
            </a:r>
          </a:p>
          <a:p>
            <a:pPr lvl="1"/>
            <a:r>
              <a:rPr lang="en-US" dirty="0"/>
              <a:t>The Angel of the Lord promised Gideon that he would triumph over Midian (Judg 6:12-13).</a:t>
            </a:r>
          </a:p>
          <a:p>
            <a:pPr lvl="1"/>
            <a:r>
              <a:rPr lang="en-US" dirty="0"/>
              <a:t>Promises were made that Samson would begin to save Israel from the Philistines (Judg 13:5).</a:t>
            </a:r>
          </a:p>
          <a:p>
            <a:pPr lvl="1"/>
            <a:r>
              <a:rPr lang="en-US" dirty="0"/>
              <a:t>David received </a:t>
            </a:r>
            <a:r>
              <a:rPr lang="en-US" b="1" i="1" dirty="0"/>
              <a:t>many</a:t>
            </a:r>
            <a:r>
              <a:rPr lang="en-US" dirty="0"/>
              <a:t> promises, including being anointed as king (1 Sam 16:13) and receiving the promise of a dynasty (2 Sam 7).</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370 </a:t>
            </a:r>
          </a:p>
        </p:txBody>
      </p:sp>
    </p:spTree>
    <p:extLst>
      <p:ext uri="{BB962C8B-B14F-4D97-AF65-F5344CB8AC3E}">
        <p14:creationId xmlns:p14="http://schemas.microsoft.com/office/powerpoint/2010/main" val="371809839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91513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33</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…who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through faith</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conquered kingdoms, enforced justice, obtained promises,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stopped the mouths of lions</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34</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quenched the power of fire, escaped the edge of the sword, were made strong out of weakness, became mighty in war, put foreign armies to flight.</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966155"/>
            <a:ext cx="8704460" cy="4522511"/>
          </a:xfrm>
        </p:spPr>
        <p:txBody>
          <a:bodyPr>
            <a:normAutofit lnSpcReduction="10000"/>
          </a:bodyPr>
          <a:lstStyle/>
          <a:p>
            <a:r>
              <a:rPr lang="en-US" dirty="0"/>
              <a:t>We see here that various OT believers were </a:t>
            </a:r>
            <a:r>
              <a:rPr lang="en-US" b="1" i="1" dirty="0"/>
              <a:t>delivered</a:t>
            </a:r>
            <a:r>
              <a:rPr lang="en-US" dirty="0"/>
              <a:t> from </a:t>
            </a:r>
            <a:r>
              <a:rPr lang="en-US" b="1" i="1" dirty="0"/>
              <a:t>violent death</a:t>
            </a:r>
            <a:r>
              <a:rPr lang="en-US" dirty="0"/>
              <a:t>: </a:t>
            </a:r>
          </a:p>
          <a:p>
            <a:r>
              <a:rPr lang="en-US" dirty="0"/>
              <a:t>Samson and David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stopped the mouths of lions</a:t>
            </a:r>
            <a:r>
              <a:rPr lang="en-US" dirty="0"/>
              <a:t>” by killing them (cf. Judg 14:5-6; 1 Sam 17:34-37). </a:t>
            </a:r>
          </a:p>
          <a:p>
            <a:r>
              <a:rPr lang="en-US" dirty="0"/>
              <a:t>But the wording here echoes Daniel when he says: “</a:t>
            </a:r>
            <a:r>
              <a:rPr lang="en-US" i="1" dirty="0">
                <a:solidFill>
                  <a:srgbClr val="000099"/>
                </a:solidFill>
                <a:latin typeface="Cambria" panose="02040503050406030204" pitchFamily="18" charset="0"/>
                <a:ea typeface="Cambria" panose="02040503050406030204" pitchFamily="18" charset="0"/>
              </a:rPr>
              <a:t>My God sent his angel and shut the lions’ mouths</a:t>
            </a:r>
            <a:r>
              <a:rPr lang="en-US" dirty="0"/>
              <a:t>.” </a:t>
            </a:r>
          </a:p>
          <a:p>
            <a:r>
              <a:rPr lang="en-US" dirty="0"/>
              <a:t>As you may recall, Daniel emerged unharmed “</a:t>
            </a:r>
            <a:r>
              <a:rPr lang="en-US" i="1" dirty="0">
                <a:solidFill>
                  <a:srgbClr val="000099"/>
                </a:solidFill>
                <a:latin typeface="Cambria" panose="02040503050406030204" pitchFamily="18" charset="0"/>
                <a:ea typeface="Cambria" panose="02040503050406030204" pitchFamily="18" charset="0"/>
              </a:rPr>
              <a:t>because he had </a:t>
            </a:r>
            <a:r>
              <a:rPr lang="en-US" b="1" i="1" dirty="0">
                <a:solidFill>
                  <a:srgbClr val="000099"/>
                </a:solidFill>
                <a:latin typeface="Cambria" panose="02040503050406030204" pitchFamily="18" charset="0"/>
                <a:ea typeface="Cambria" panose="02040503050406030204" pitchFamily="18" charset="0"/>
              </a:rPr>
              <a:t>trusted</a:t>
            </a:r>
            <a:r>
              <a:rPr lang="en-US" i="1" dirty="0">
                <a:solidFill>
                  <a:srgbClr val="000099"/>
                </a:solidFill>
                <a:latin typeface="Cambria" panose="02040503050406030204" pitchFamily="18" charset="0"/>
                <a:ea typeface="Cambria" panose="02040503050406030204" pitchFamily="18" charset="0"/>
              </a:rPr>
              <a:t> [i.e. had faith] in his God</a:t>
            </a:r>
            <a:r>
              <a:rPr lang="en-US" dirty="0"/>
              <a:t>” (Dan 6:22-23).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297-298)</a:t>
            </a:r>
          </a:p>
        </p:txBody>
      </p:sp>
    </p:spTree>
    <p:extLst>
      <p:ext uri="{BB962C8B-B14F-4D97-AF65-F5344CB8AC3E}">
        <p14:creationId xmlns:p14="http://schemas.microsoft.com/office/powerpoint/2010/main" val="330001398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91513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33</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…who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through faith</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conquered kingdoms, enforced justice, obtained promises, stopped the mouths of lions,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34</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quenched the power of fire</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escaped the edge of the sword</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were made strong out of weakness, became mighty in war, put foreign armies to flight.</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966155"/>
            <a:ext cx="8704460" cy="4522511"/>
          </a:xfrm>
        </p:spPr>
        <p:txBody>
          <a:bodyPr>
            <a:normAutofit/>
          </a:bodyPr>
          <a:lstStyle/>
          <a:p>
            <a:r>
              <a:rPr lang="en-US" dirty="0"/>
              <a:t>Shadrach, Meshach, and Abednego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quenched the power of fire</a:t>
            </a:r>
            <a:r>
              <a:rPr lang="en-US" dirty="0"/>
              <a:t>” (see Daniel 3). </a:t>
            </a:r>
          </a:p>
          <a:p>
            <a:r>
              <a:rPr lang="en-US" dirty="0"/>
              <a:t>David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escaped the edge of the sword</a:t>
            </a:r>
            <a:r>
              <a:rPr lang="en-US" dirty="0"/>
              <a:t>” (cf. 1 Sam 17:45-51), as did prophets such as Elijah, Elisha, and Jeremiah, who had no weapons in hand to defend themselves but relied on their “</a:t>
            </a:r>
            <a:r>
              <a:rPr lang="en-US" i="1" dirty="0">
                <a:solidFill>
                  <a:srgbClr val="000099"/>
                </a:solidFill>
                <a:latin typeface="Cambria" panose="02040503050406030204" pitchFamily="18" charset="0"/>
                <a:ea typeface="Cambria" panose="02040503050406030204" pitchFamily="18" charset="0"/>
              </a:rPr>
              <a:t>faith</a:t>
            </a:r>
            <a:r>
              <a:rPr lang="en-US" dirty="0"/>
              <a:t>” in God (1 Kings 19:1-3; 2 Kings 6:30-7: 20; Jer 26:7-24).</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297-298)</a:t>
            </a:r>
          </a:p>
        </p:txBody>
      </p:sp>
    </p:spTree>
    <p:extLst>
      <p:ext uri="{BB962C8B-B14F-4D97-AF65-F5344CB8AC3E}">
        <p14:creationId xmlns:p14="http://schemas.microsoft.com/office/powerpoint/2010/main" val="289628621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915136"/>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33</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…who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through faith </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conquered kingdoms, enforced justice, obtained promises, stopped the mouths of lions,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34</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quenched the power of fire, escaped the edge of the sword,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were made strong out of weakness, became mighty in war, put foreign armies to flight</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966155"/>
            <a:ext cx="8704460" cy="4522511"/>
          </a:xfrm>
        </p:spPr>
        <p:txBody>
          <a:bodyPr>
            <a:normAutofit lnSpcReduction="10000"/>
          </a:bodyPr>
          <a:lstStyle/>
          <a:p>
            <a:r>
              <a:rPr lang="en-US" dirty="0"/>
              <a:t>There were many others who “</a:t>
            </a:r>
            <a:r>
              <a:rPr lang="en-US" i="1" dirty="0">
                <a:solidFill>
                  <a:srgbClr val="000099"/>
                </a:solidFill>
                <a:latin typeface="Cambria" panose="02040503050406030204" pitchFamily="18" charset="0"/>
                <a:ea typeface="Cambria" panose="02040503050406030204" pitchFamily="18" charset="0"/>
              </a:rPr>
              <a:t>through faith…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were made strong out of weakness, became mighty in war, put foreign armies to flight.</a:t>
            </a:r>
            <a:r>
              <a:rPr lang="en-US" dirty="0"/>
              <a:t>” </a:t>
            </a:r>
          </a:p>
          <a:p>
            <a:r>
              <a:rPr lang="en-US" dirty="0"/>
              <a:t>One thinks, for example, of David as a young boy facing Goliath, or of Gideon, a most unimpressive figure of his day; nevertheless, God used </a:t>
            </a:r>
            <a:r>
              <a:rPr lang="en-US" b="1" i="1" dirty="0"/>
              <a:t>both</a:t>
            </a:r>
            <a:r>
              <a:rPr lang="en-US" dirty="0"/>
              <a:t> as instruments of power and victory. </a:t>
            </a:r>
          </a:p>
          <a:p>
            <a:r>
              <a:rPr lang="en-US" dirty="0"/>
              <a:t>The author may also have in mind the Maccabees, who, during our author’s time, were considered among the greatest of military heroes of history.</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Guthrie, George H. – </a:t>
            </a:r>
            <a:r>
              <a:rPr lang="en-US" i="1" dirty="0"/>
              <a:t>The NIV Application Commentary - Hebrews</a:t>
            </a:r>
            <a:r>
              <a:rPr lang="en-US" dirty="0"/>
              <a:t>; p. 468</a:t>
            </a:r>
            <a:endParaRPr lang="en-US" sz="1800" dirty="0"/>
          </a:p>
        </p:txBody>
      </p:sp>
    </p:spTree>
    <p:extLst>
      <p:ext uri="{BB962C8B-B14F-4D97-AF65-F5344CB8AC3E}">
        <p14:creationId xmlns:p14="http://schemas.microsoft.com/office/powerpoint/2010/main" val="178708816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19303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35</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Women received back their dead by resurrection</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Some were tortured, refusing to accept release, so that they might rise again to a better life.</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298997"/>
            <a:ext cx="8704460" cy="5189669"/>
          </a:xfrm>
        </p:spPr>
        <p:txBody>
          <a:bodyPr>
            <a:normAutofit/>
          </a:bodyPr>
          <a:lstStyle/>
          <a:p>
            <a:r>
              <a:rPr lang="en-US" dirty="0"/>
              <a:t>Here we see that even </a:t>
            </a:r>
            <a:r>
              <a:rPr lang="en-US" b="1" i="1" dirty="0"/>
              <a:t>death</a:t>
            </a:r>
            <a:r>
              <a:rPr lang="en-US" dirty="0"/>
              <a:t> could not stop the work of God on behalf of his people.</a:t>
            </a:r>
          </a:p>
          <a:p>
            <a:r>
              <a:rPr lang="en-US" dirty="0"/>
              <a:t>Women such as the poor widow of Zarephath and the woman of Shunem received their sons back from the dead by the hands of Elijah and Elisha respectively (1 Kings 17:17-24; 2 Kings 4:17-37). </a:t>
            </a:r>
          </a:p>
          <a:p>
            <a:r>
              <a:rPr lang="en-US" dirty="0"/>
              <a:t>Notice that in the middle of this verse, the writer to the Hebrews </a:t>
            </a:r>
            <a:r>
              <a:rPr lang="en-US" b="1" i="1" dirty="0"/>
              <a:t>shifts gears</a:t>
            </a:r>
            <a:r>
              <a:rPr lang="en-US" dirty="0"/>
              <a:t> from more </a:t>
            </a:r>
            <a:r>
              <a:rPr lang="en-US" b="1" i="1" dirty="0"/>
              <a:t>positive</a:t>
            </a:r>
            <a:r>
              <a:rPr lang="en-US" dirty="0"/>
              <a:t> outcomes encountered by faith to faith that was expressed in the face of </a:t>
            </a:r>
            <a:r>
              <a:rPr lang="en-US" b="1" i="1" dirty="0"/>
              <a:t>great hardship</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Guthrie, George H. – </a:t>
            </a:r>
            <a:r>
              <a:rPr lang="en-US" i="1" dirty="0"/>
              <a:t>The NIV Application Commentary - Hebrews</a:t>
            </a:r>
            <a:r>
              <a:rPr lang="en-US" dirty="0"/>
              <a:t>; p. 468</a:t>
            </a:r>
            <a:endParaRPr lang="en-US" sz="1800" dirty="0"/>
          </a:p>
        </p:txBody>
      </p:sp>
    </p:spTree>
    <p:extLst>
      <p:ext uri="{BB962C8B-B14F-4D97-AF65-F5344CB8AC3E}">
        <p14:creationId xmlns:p14="http://schemas.microsoft.com/office/powerpoint/2010/main" val="46370353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19303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35</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Women received back their dead by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resurrection</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Some were tortured, refusing to accept release, so that they might rise again to a better life.</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298997"/>
            <a:ext cx="8704460" cy="5189669"/>
          </a:xfrm>
        </p:spPr>
        <p:txBody>
          <a:bodyPr>
            <a:normAutofit/>
          </a:bodyPr>
          <a:lstStyle/>
          <a:p>
            <a:r>
              <a:rPr lang="en-US" dirty="0"/>
              <a:t>Although some experienced resurrection, others expressed faith by embracing torture and death, refusing deliverance in light of a greater reward beyond the grave. </a:t>
            </a:r>
          </a:p>
          <a:p>
            <a:r>
              <a:rPr lang="en-US" dirty="0"/>
              <a:t>F. F. Bruce, for example, points to the account of Eleazar of the Maccabean period, who chose death over disloyalty to God (2 Macc 6: 19, 28). </a:t>
            </a:r>
          </a:p>
          <a:p>
            <a:r>
              <a:rPr lang="en-US" dirty="0"/>
              <a:t>He also refers to the story of a mother and her seven sons who spoke eloquently of the afterlife even while being tortured to death (2 Macc 7:1-41; 4 Macc 8:1-17:24).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Guthrie, George H. – </a:t>
            </a:r>
            <a:r>
              <a:rPr lang="en-US" i="1" dirty="0"/>
              <a:t>The NIV Application Commentary - Hebrews</a:t>
            </a:r>
            <a:r>
              <a:rPr lang="en-US" dirty="0"/>
              <a:t>; p. 468</a:t>
            </a:r>
            <a:endParaRPr lang="en-US" sz="1800" dirty="0"/>
          </a:p>
        </p:txBody>
      </p:sp>
    </p:spTree>
    <p:extLst>
      <p:ext uri="{BB962C8B-B14F-4D97-AF65-F5344CB8AC3E}">
        <p14:creationId xmlns:p14="http://schemas.microsoft.com/office/powerpoint/2010/main" val="356415825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solidFill>
                  <a:schemeClr val="tx1">
                    <a:lumMod val="50000"/>
                    <a:lumOff val="50000"/>
                  </a:schemeClr>
                </a:solidFill>
              </a:rPr>
              <a:t>Jesus Is Better Than the OT Prophets (1:1-4)</a:t>
            </a:r>
          </a:p>
          <a:p>
            <a:pPr marL="571500" indent="-571500">
              <a:buFont typeface="+mj-lt"/>
              <a:buAutoNum type="romanUcPeriod"/>
            </a:pPr>
            <a:r>
              <a:rPr lang="en-US" sz="3500" b="1" dirty="0">
                <a:solidFill>
                  <a:schemeClr val="tx1">
                    <a:lumMod val="50000"/>
                    <a:lumOff val="50000"/>
                  </a:schemeClr>
                </a:solidFill>
              </a:rPr>
              <a:t>Jesus Is Better Than the Angels (1:5-2:18)</a:t>
            </a:r>
          </a:p>
          <a:p>
            <a:pPr marL="571500" indent="-571500">
              <a:buFont typeface="+mj-lt"/>
              <a:buAutoNum type="romanUcPeriod" startAt="3"/>
            </a:pPr>
            <a:r>
              <a:rPr lang="en-US" sz="3500" b="1" dirty="0">
                <a:solidFill>
                  <a:schemeClr val="tx1">
                    <a:lumMod val="50000"/>
                    <a:lumOff val="50000"/>
                  </a:schemeClr>
                </a:solidFill>
              </a:rPr>
              <a:t>Jesus Is Better Than Moses (3:1-4:13)</a:t>
            </a:r>
          </a:p>
          <a:p>
            <a:pPr marL="571500" indent="-571500">
              <a:buFont typeface="+mj-lt"/>
              <a:buAutoNum type="romanUcPeriod" startAt="4"/>
            </a:pPr>
            <a:r>
              <a:rPr lang="en-US" sz="3500" b="1" dirty="0">
                <a:solidFill>
                  <a:schemeClr val="tx1">
                    <a:lumMod val="50000"/>
                    <a:lumOff val="50000"/>
                  </a:schemeClr>
                </a:solidFill>
              </a:rPr>
              <a:t>Jesus’ Priesthood Is Better Than the Levitical Priesthood (4:14-10:18)</a:t>
            </a:r>
          </a:p>
          <a:p>
            <a:pPr marL="571500" indent="-571500">
              <a:buFont typeface="+mj-lt"/>
              <a:buAutoNum type="romanUcPeriod" startAt="4"/>
            </a:pPr>
            <a:r>
              <a:rPr lang="en-US" sz="3600" b="1" dirty="0"/>
              <a:t>Concluding Exhortations and Warnings (10:19-12:29)</a:t>
            </a:r>
          </a:p>
          <a:p>
            <a:pPr marL="571500" indent="-571500">
              <a:buFont typeface="+mj-lt"/>
              <a:buAutoNum type="romanUcPeriod" startAt="4"/>
            </a:pPr>
            <a:r>
              <a:rPr lang="en-US" sz="3600" b="1" dirty="0">
                <a:solidFill>
                  <a:schemeClr val="tx1">
                    <a:lumMod val="50000"/>
                    <a:lumOff val="50000"/>
                  </a:schemeClr>
                </a:solidFill>
              </a:rPr>
              <a:t>Epilogue: Final Exhortations (13:1-25)</a:t>
            </a:r>
          </a:p>
          <a:p>
            <a:pPr marL="571500" indent="-571500">
              <a:buFont typeface="+mj-lt"/>
              <a:buAutoNum type="romanUcPeriod" startAt="4"/>
            </a:pPr>
            <a:endParaRPr lang="en-US" sz="3500" b="1" dirty="0"/>
          </a:p>
        </p:txBody>
      </p:sp>
    </p:spTree>
    <p:extLst>
      <p:ext uri="{BB962C8B-B14F-4D97-AF65-F5344CB8AC3E}">
        <p14:creationId xmlns:p14="http://schemas.microsoft.com/office/powerpoint/2010/main" val="199186004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19303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35</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Women received back their dead by resurrection. Some were tortured, refusing to accept release, so that they might rise again to a better life.</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416731"/>
            <a:ext cx="8704460" cy="5071935"/>
          </a:xfrm>
        </p:spPr>
        <p:txBody>
          <a:bodyPr>
            <a:normAutofit fontScale="92500"/>
          </a:bodyPr>
          <a:lstStyle/>
          <a:p>
            <a:r>
              <a:rPr lang="en-US" dirty="0"/>
              <a:t>It is of great importance for the readers, and for all Christians, to understand that the life of faith does not </a:t>
            </a:r>
            <a:r>
              <a:rPr lang="en-US" b="1" i="1" dirty="0"/>
              <a:t>always</a:t>
            </a:r>
            <a:r>
              <a:rPr lang="en-US" dirty="0"/>
              <a:t> involve </a:t>
            </a:r>
            <a:r>
              <a:rPr lang="en-US" b="1" i="1" dirty="0"/>
              <a:t>success</a:t>
            </a:r>
            <a:r>
              <a:rPr lang="en-US" dirty="0"/>
              <a:t> by the world’s standards. </a:t>
            </a:r>
          </a:p>
          <a:p>
            <a:r>
              <a:rPr lang="en-US" dirty="0"/>
              <a:t>The faithful person does not </a:t>
            </a:r>
            <a:r>
              <a:rPr lang="en-US" b="1" i="1" dirty="0"/>
              <a:t>always</a:t>
            </a:r>
            <a:r>
              <a:rPr lang="en-US" dirty="0"/>
              <a:t> experience </a:t>
            </a:r>
            <a:r>
              <a:rPr lang="en-US" b="1" i="1" dirty="0"/>
              <a:t>deliverance</a:t>
            </a:r>
            <a:r>
              <a:rPr lang="en-US" dirty="0"/>
              <a:t>; faith and suffering are </a:t>
            </a:r>
            <a:r>
              <a:rPr lang="en-US" b="1" i="1" dirty="0"/>
              <a:t>not</a:t>
            </a:r>
            <a:r>
              <a:rPr lang="en-US" dirty="0"/>
              <a:t> incompatible.</a:t>
            </a:r>
          </a:p>
          <a:p>
            <a:r>
              <a:rPr lang="en-US" dirty="0"/>
              <a:t>Faith, however, </a:t>
            </a:r>
            <a:r>
              <a:rPr lang="en-US" b="1" i="1" dirty="0"/>
              <a:t>sanctifies</a:t>
            </a:r>
            <a:r>
              <a:rPr lang="en-US" dirty="0"/>
              <a:t> suffering.</a:t>
            </a:r>
          </a:p>
          <a:p>
            <a:r>
              <a:rPr lang="en-US" dirty="0"/>
              <a:t>If we suffer apparent defeat while standing for what is right, we need to keep in view (through the eyes of faith) that God promises </a:t>
            </a:r>
            <a:r>
              <a:rPr lang="en-US" b="1" i="1" dirty="0"/>
              <a:t>future blessings </a:t>
            </a:r>
            <a:r>
              <a:rPr lang="en-US" dirty="0"/>
              <a:t>to those who </a:t>
            </a:r>
            <a:r>
              <a:rPr lang="en-US" b="1" i="1" dirty="0"/>
              <a:t>faithfully</a:t>
            </a:r>
            <a:r>
              <a:rPr lang="en-US" dirty="0"/>
              <a:t> follow him.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Hagner,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206-207</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65132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19303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35</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Women received back their dead by resurrection. Some were tortured, refusing to accept release, so that they might rise again to a better life.</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416731"/>
            <a:ext cx="8704460" cy="5071935"/>
          </a:xfrm>
        </p:spPr>
        <p:txBody>
          <a:bodyPr>
            <a:normAutofit/>
          </a:bodyPr>
          <a:lstStyle/>
          <a:p>
            <a:r>
              <a:rPr lang="en-US" dirty="0"/>
              <a:t>The author offers his readers </a:t>
            </a:r>
            <a:r>
              <a:rPr lang="en-US" b="1" i="1" dirty="0"/>
              <a:t>no guarantee </a:t>
            </a:r>
            <a:r>
              <a:rPr lang="en-US" dirty="0"/>
              <a:t>of an easy Christianity. </a:t>
            </a:r>
          </a:p>
          <a:p>
            <a:r>
              <a:rPr lang="en-US" dirty="0"/>
              <a:t>If in their “</a:t>
            </a:r>
            <a:r>
              <a:rPr lang="en-US" i="1" dirty="0">
                <a:solidFill>
                  <a:srgbClr val="000099"/>
                </a:solidFill>
                <a:latin typeface="Cambria" panose="02040503050406030204" pitchFamily="18" charset="0"/>
                <a:ea typeface="Cambria" panose="02040503050406030204" pitchFamily="18" charset="0"/>
              </a:rPr>
              <a:t>struggle against sin</a:t>
            </a:r>
            <a:r>
              <a:rPr lang="en-US" dirty="0"/>
              <a:t>” they have “</a:t>
            </a:r>
            <a:r>
              <a:rPr lang="en-US" i="1" dirty="0">
                <a:solidFill>
                  <a:srgbClr val="000099"/>
                </a:solidFill>
                <a:latin typeface="Cambria" panose="02040503050406030204" pitchFamily="18" charset="0"/>
                <a:ea typeface="Cambria" panose="02040503050406030204" pitchFamily="18" charset="0"/>
              </a:rPr>
              <a:t>not yet resisted to the point of shedding … blood</a:t>
            </a:r>
            <a:r>
              <a:rPr lang="en-US" dirty="0"/>
              <a:t>” (i.e., been killed), as the author will say in Heb 12:4, there can be no assurance that they may not have to do so in the future. </a:t>
            </a:r>
          </a:p>
          <a:p>
            <a:r>
              <a:rPr lang="en-US" dirty="0"/>
              <a:t>The </a:t>
            </a:r>
            <a:r>
              <a:rPr lang="en-US" b="1" i="1" dirty="0"/>
              <a:t>immediate, temporal </a:t>
            </a:r>
            <a:r>
              <a:rPr lang="en-US" dirty="0"/>
              <a:t>outcome is not the important thing. </a:t>
            </a:r>
          </a:p>
          <a:p>
            <a:r>
              <a:rPr lang="en-US" b="1" i="1" dirty="0"/>
              <a:t>Faith</a:t>
            </a:r>
            <a:r>
              <a:rPr lang="en-US" dirty="0"/>
              <a:t> is what </a:t>
            </a:r>
            <a:r>
              <a:rPr lang="en-US" b="1" i="1" dirty="0"/>
              <a:t>finally</a:t>
            </a:r>
            <a:r>
              <a:rPr lang="en-US" dirty="0"/>
              <a:t> matters. </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Hagner,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206-207</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79819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85945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36</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Others suffered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mocking and flogging, and even chains and imprisonment</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 </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020361"/>
            <a:ext cx="8704460" cy="5468305"/>
          </a:xfrm>
        </p:spPr>
        <p:txBody>
          <a:bodyPr>
            <a:normAutofit/>
          </a:bodyPr>
          <a:lstStyle/>
          <a:p>
            <a:r>
              <a:rPr lang="en-US" dirty="0"/>
              <a:t>When the recipients of the letter heard the author speak of those who experienced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mocking and flogging, and even chains and imprisonment</a:t>
            </a:r>
            <a:r>
              <a:rPr lang="en-US" dirty="0"/>
              <a:t>,” it might have reminded them of members of their </a:t>
            </a:r>
            <a:r>
              <a:rPr lang="en-US" b="1" i="1" dirty="0"/>
              <a:t>own community </a:t>
            </a:r>
            <a:r>
              <a:rPr lang="en-US" dirty="0"/>
              <a:t>who had suffered some of these things in earlier days, as our author had already reminded them (Heb 10:33). </a:t>
            </a:r>
          </a:p>
          <a:p>
            <a:r>
              <a:rPr lang="en-US" dirty="0"/>
              <a:t>Should they have a similar experience in the future, it might help them to realize that they were not the first to tread this path.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F. F. Bruce. </a:t>
            </a:r>
            <a:r>
              <a:rPr lang="en-US" i="1" dirty="0"/>
              <a:t>The Epistle to the Hebrews</a:t>
            </a:r>
          </a:p>
        </p:txBody>
      </p:sp>
    </p:spTree>
    <p:extLst>
      <p:ext uri="{BB962C8B-B14F-4D97-AF65-F5344CB8AC3E}">
        <p14:creationId xmlns:p14="http://schemas.microsoft.com/office/powerpoint/2010/main" val="25457365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85945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36</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Others suffered mocking and flogging, and even chains and imprisonment.</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 </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020361"/>
            <a:ext cx="8704460" cy="5468305"/>
          </a:xfrm>
        </p:spPr>
        <p:txBody>
          <a:bodyPr>
            <a:normAutofit lnSpcReduction="10000"/>
          </a:bodyPr>
          <a:lstStyle/>
          <a:p>
            <a:r>
              <a:rPr lang="en-US" dirty="0"/>
              <a:t>One Old Testament figure that the author may have had in mind here was the prophet Jeremiah. </a:t>
            </a:r>
          </a:p>
          <a:p>
            <a:r>
              <a:rPr lang="en-US" dirty="0"/>
              <a:t>On one occasion Jeremiah was beaten and put in the stocks (Jer 20:2), and complained that he had been made a laughingstock and an object of mockery not only by the public at large but by members of his own family (Jer 20:7-10). </a:t>
            </a:r>
          </a:p>
          <a:p>
            <a:r>
              <a:rPr lang="en-US" dirty="0"/>
              <a:t>At a later date he was beaten again and put in prison (Jer 37:15), from which he was taken out and thrown into the muddy cistern from which he was rescued by Ebed-melech the Ethiopian. (Jer 38:6-13)</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F. F. Bruce. </a:t>
            </a:r>
            <a:r>
              <a:rPr lang="en-US" i="1" dirty="0"/>
              <a:t>The Epistle to the Hebrews</a:t>
            </a:r>
          </a:p>
        </p:txBody>
      </p:sp>
    </p:spTree>
    <p:extLst>
      <p:ext uri="{BB962C8B-B14F-4D97-AF65-F5344CB8AC3E}">
        <p14:creationId xmlns:p14="http://schemas.microsoft.com/office/powerpoint/2010/main" val="162907947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97326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37a</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They were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stoned</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they were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sawn in two</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they were killed with the sword…</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106699"/>
            <a:ext cx="8704460" cy="5381967"/>
          </a:xfrm>
        </p:spPr>
        <p:txBody>
          <a:bodyPr>
            <a:normAutofit fontScale="92500" lnSpcReduction="10000"/>
          </a:bodyPr>
          <a:lstStyle/>
          <a:p>
            <a:r>
              <a:rPr lang="en-US" dirty="0"/>
              <a:t>The list of sufferings continues.</a:t>
            </a:r>
          </a:p>
          <a:p>
            <a:r>
              <a:rPr lang="en-US" dirty="0"/>
              <a:t>Some were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stoned</a:t>
            </a:r>
            <a:r>
              <a:rPr lang="en-US" dirty="0"/>
              <a:t>” to death because of their devotion to the Lord.</a:t>
            </a:r>
          </a:p>
          <a:p>
            <a:r>
              <a:rPr lang="en-US" b="1" i="1" dirty="0"/>
              <a:t>Zechariah</a:t>
            </a:r>
            <a:r>
              <a:rPr lang="en-US" dirty="0"/>
              <a:t> was put to death by stoning for rebuking the people (2 Chron 24:20-21; cf. 1 Kgs 21:13; Mat 23:37; Luke 13:34).</a:t>
            </a:r>
          </a:p>
          <a:p>
            <a:r>
              <a:rPr lang="en-US" dirty="0"/>
              <a:t>According to tradition, </a:t>
            </a:r>
            <a:r>
              <a:rPr lang="en-US" b="1" i="1" dirty="0"/>
              <a:t>Jeremiah</a:t>
            </a:r>
            <a:r>
              <a:rPr lang="en-US" dirty="0"/>
              <a:t> was stoned to death in Egypt.</a:t>
            </a:r>
          </a:p>
          <a:p>
            <a:r>
              <a:rPr lang="en-US" dirty="0"/>
              <a:t>Others were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sawn in two</a:t>
            </a:r>
            <a:r>
              <a:rPr lang="en-US" dirty="0"/>
              <a:t>”, and according to Jewish tradition this was the fate of </a:t>
            </a:r>
            <a:r>
              <a:rPr lang="en-US" b="1" i="1" dirty="0"/>
              <a:t>Isaiah</a:t>
            </a:r>
            <a:r>
              <a:rPr lang="en-US" dirty="0"/>
              <a:t>.</a:t>
            </a:r>
          </a:p>
          <a:p>
            <a:r>
              <a:rPr lang="en-US" dirty="0"/>
              <a:t>Others were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killed with the sword</a:t>
            </a:r>
            <a:r>
              <a:rPr lang="en-US" dirty="0"/>
              <a:t>” (cf. 1 Kgs 19:10; Jer 26:23).</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 372 </a:t>
            </a:r>
          </a:p>
        </p:txBody>
      </p:sp>
    </p:spTree>
    <p:extLst>
      <p:ext uri="{BB962C8B-B14F-4D97-AF65-F5344CB8AC3E}">
        <p14:creationId xmlns:p14="http://schemas.microsoft.com/office/powerpoint/2010/main" val="34341870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48344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37b</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They went about in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skins of sheep and goats</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destitute, afflicted, mistreated--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38 </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of whom the world was not worthy--</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wandering about in deserts</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mountains, and in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dens and caves</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of the earth. </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542314"/>
            <a:ext cx="8704460" cy="4946352"/>
          </a:xfrm>
        </p:spPr>
        <p:txBody>
          <a:bodyPr>
            <a:normAutofit fontScale="92500" lnSpcReduction="20000"/>
          </a:bodyPr>
          <a:lstStyle/>
          <a:p>
            <a:r>
              <a:rPr lang="en-US" dirty="0"/>
              <a:t>Even those not called to pay the </a:t>
            </a:r>
            <a:r>
              <a:rPr lang="en-US" b="1" i="1" dirty="0"/>
              <a:t>ultimate</a:t>
            </a:r>
            <a:r>
              <a:rPr lang="en-US" dirty="0"/>
              <a:t> price of martyrdom, endured a lifestyle of deprivation and marginalization, alienation and exclusion befitting their identity as “</a:t>
            </a:r>
            <a:r>
              <a:rPr lang="en-US" i="1" dirty="0">
                <a:solidFill>
                  <a:srgbClr val="000099"/>
                </a:solidFill>
                <a:latin typeface="Cambria" panose="02040503050406030204" pitchFamily="18" charset="0"/>
                <a:ea typeface="Cambria" panose="02040503050406030204" pitchFamily="18" charset="0"/>
              </a:rPr>
              <a:t>strangers and exiles on the earth</a:t>
            </a:r>
            <a:r>
              <a:rPr lang="en-US" dirty="0"/>
              <a:t>” (Heb 11:13). </a:t>
            </a:r>
          </a:p>
          <a:p>
            <a:r>
              <a:rPr lang="en-US" dirty="0"/>
              <a:t>Their destitution, clothing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skins of sheep and goats</a:t>
            </a:r>
            <a:r>
              <a:rPr lang="en-US" dirty="0"/>
              <a:t>”), and homelessness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wandering about in deserts</a:t>
            </a:r>
            <a:r>
              <a:rPr lang="en-US" dirty="0"/>
              <a:t>”) showed they had no status or security in society (cf. 1 Kings 17:3-7; 2 Kings 1:8; Matt 3:1-4). </a:t>
            </a:r>
          </a:p>
          <a:p>
            <a:r>
              <a:rPr lang="en-US" dirty="0"/>
              <a:t>Their shelter, such as it was, in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dens and caves</a:t>
            </a:r>
            <a:r>
              <a:rPr lang="en-US" dirty="0"/>
              <a:t>” (cf. Judg 6:2; 1 Sam 13:6; 1 Kings 18:4), foreshadowed the plight of the original readers of this letter, whose property had been seized (Heb 10:34).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Hagner,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300-301</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309049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48344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37b</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They went about in skins of sheep and goats, destitute, afflicted, mistreated--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38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of whom the world was not worthy</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--wandering about in deserts and mountains, and in dens and caves of the earth. </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542314"/>
            <a:ext cx="8704460" cy="4946352"/>
          </a:xfrm>
        </p:spPr>
        <p:txBody>
          <a:bodyPr>
            <a:normAutofit fontScale="85000" lnSpcReduction="20000"/>
          </a:bodyPr>
          <a:lstStyle/>
          <a:p>
            <a:r>
              <a:rPr lang="en-US" dirty="0"/>
              <a:t>Our author would concur with the apostle Paul’s assessment that Christ’s apostles— and, in fact, all of Jesus’ followers— are regarded by those outside the church as “</a:t>
            </a:r>
            <a:r>
              <a:rPr lang="en-US" i="1" dirty="0">
                <a:solidFill>
                  <a:srgbClr val="000099"/>
                </a:solidFill>
                <a:latin typeface="Cambria" panose="02040503050406030204" pitchFamily="18" charset="0"/>
                <a:ea typeface="Cambria" panose="02040503050406030204" pitchFamily="18" charset="0"/>
              </a:rPr>
              <a:t>scum of the world, the refuse of all things</a:t>
            </a:r>
            <a:r>
              <a:rPr lang="en-US" dirty="0"/>
              <a:t>” (1 Cor 4:13). </a:t>
            </a:r>
          </a:p>
          <a:p>
            <a:r>
              <a:rPr lang="en-US" dirty="0"/>
              <a:t>The faith that pleases </a:t>
            </a:r>
            <a:r>
              <a:rPr lang="en-US" b="1" i="1" dirty="0"/>
              <a:t>God</a:t>
            </a:r>
            <a:r>
              <a:rPr lang="en-US" dirty="0"/>
              <a:t>, however, since it is the demonstrable evidence of things not seen (Heb 11:1), provides a </a:t>
            </a:r>
            <a:r>
              <a:rPr lang="en-US" b="1" i="1" dirty="0"/>
              <a:t>radically different </a:t>
            </a:r>
            <a:r>
              <a:rPr lang="en-US" dirty="0"/>
              <a:t>perspective. </a:t>
            </a:r>
          </a:p>
          <a:p>
            <a:r>
              <a:rPr lang="en-US" dirty="0"/>
              <a:t>It enabled Moses to assess the reproach of Christ, as he endured solidarity with God’s mistreated people, as </a:t>
            </a:r>
            <a:r>
              <a:rPr lang="en-US" b="1" i="1" dirty="0"/>
              <a:t>greater wealth</a:t>
            </a:r>
            <a:r>
              <a:rPr lang="en-US" dirty="0"/>
              <a:t> than Egypt’s treasures (Heb 11:25-26). </a:t>
            </a:r>
          </a:p>
          <a:p>
            <a:r>
              <a:rPr lang="en-US" dirty="0"/>
              <a:t>Such faith reveals that these outcasts, whom the world despised, were actually the people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of whom the world was not worthy</a:t>
            </a:r>
            <a:r>
              <a:rPr lang="en-US" dirty="0"/>
              <a:t>”. </a:t>
            </a:r>
          </a:p>
          <a:p>
            <a:r>
              <a:rPr lang="en-US" dirty="0"/>
              <a:t>They were heirs destined for a far better homeland than </a:t>
            </a:r>
            <a:r>
              <a:rPr lang="en-US" b="1" i="1" dirty="0"/>
              <a:t>this</a:t>
            </a:r>
            <a:r>
              <a:rPr lang="en-US" dirty="0"/>
              <a:t> world has to offer: a </a:t>
            </a:r>
            <a:r>
              <a:rPr lang="en-US" b="1" i="1" dirty="0"/>
              <a:t>heavenly</a:t>
            </a:r>
            <a:r>
              <a:rPr lang="en-US" dirty="0"/>
              <a:t> country (Heb 11:16).</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Hagner,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300-301</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9729720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39</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all these, though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commended</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through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their faith</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did not receive what was promised,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since God had provided something better for us, that apart from us they should not be made perfect.</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601180"/>
            <a:ext cx="8704460" cy="4887485"/>
          </a:xfrm>
        </p:spPr>
        <p:txBody>
          <a:bodyPr>
            <a:normAutofit fontScale="92500" lnSpcReduction="10000"/>
          </a:bodyPr>
          <a:lstStyle/>
          <a:p>
            <a:r>
              <a:rPr lang="en-US" dirty="0"/>
              <a:t>In these last two verses, the author concludes his example list with a fitting epilogue. </a:t>
            </a:r>
          </a:p>
          <a:p>
            <a:r>
              <a:rPr lang="en-US" dirty="0"/>
              <a:t>When the author says that the great heroes of faith were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commended</a:t>
            </a:r>
            <a:r>
              <a:rPr lang="en-US" dirty="0"/>
              <a:t>” by God, he means that God himself had born witness to their faithfulness. </a:t>
            </a:r>
          </a:p>
          <a:p>
            <a:r>
              <a:rPr lang="en-US" dirty="0"/>
              <a:t>By living out faith in the unseen God these men and women of history had established themselves as appropriate examples for the readers of this letter, who were now being faced with choosing between the path of </a:t>
            </a:r>
            <a:r>
              <a:rPr lang="en-US" b="1" i="1" dirty="0"/>
              <a:t>faith</a:t>
            </a:r>
            <a:r>
              <a:rPr lang="en-US" dirty="0"/>
              <a:t> or the path of </a:t>
            </a:r>
            <a:r>
              <a:rPr lang="en-US" b="1" i="1" dirty="0"/>
              <a:t>faithlessness</a:t>
            </a:r>
            <a:r>
              <a:rPr lang="en-US" dirty="0"/>
              <a:t>. </a:t>
            </a:r>
          </a:p>
          <a:p>
            <a:r>
              <a:rPr lang="en-US" dirty="0"/>
              <a:t>The author’s main point through his example list is that “</a:t>
            </a:r>
            <a:r>
              <a:rPr lang="en-US" i="1" dirty="0">
                <a:solidFill>
                  <a:srgbClr val="000099"/>
                </a:solidFill>
                <a:latin typeface="Cambria" panose="02040503050406030204" pitchFamily="18" charset="0"/>
                <a:ea typeface="Cambria" panose="02040503050406030204" pitchFamily="18" charset="0"/>
              </a:rPr>
              <a:t>faith</a:t>
            </a:r>
            <a:r>
              <a:rPr lang="en-US" dirty="0"/>
              <a:t>” is the </a:t>
            </a:r>
            <a:r>
              <a:rPr lang="en-US" b="1" i="1" dirty="0"/>
              <a:t>only</a:t>
            </a:r>
            <a:r>
              <a:rPr lang="en-US" dirty="0"/>
              <a:t> right path for God’s people.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Guthrie, George H. – </a:t>
            </a:r>
            <a:r>
              <a:rPr lang="en-US" i="1" dirty="0"/>
              <a:t>The NIV Application Commentary - Hebrews</a:t>
            </a:r>
            <a:r>
              <a:rPr lang="en-US" dirty="0"/>
              <a:t>; p. 468</a:t>
            </a:r>
            <a:endParaRPr lang="en-US" sz="1800" dirty="0"/>
          </a:p>
        </p:txBody>
      </p:sp>
    </p:spTree>
    <p:extLst>
      <p:ext uri="{BB962C8B-B14F-4D97-AF65-F5344CB8AC3E}">
        <p14:creationId xmlns:p14="http://schemas.microsoft.com/office/powerpoint/2010/main" val="173859066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39</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all these, though commended through their faith,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did not receive what was promised</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since God had provided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something better</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us, that apart from us they should not be made perfect.</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601180"/>
            <a:ext cx="8704460" cy="4887485"/>
          </a:xfrm>
        </p:spPr>
        <p:txBody>
          <a:bodyPr>
            <a:normAutofit fontScale="85000" lnSpcReduction="10000"/>
          </a:bodyPr>
          <a:lstStyle/>
          <a:p>
            <a:r>
              <a:rPr lang="en-US" dirty="0"/>
              <a:t>There is an echo here of what the author had said earlier concerning Abraham and his heirs: “</a:t>
            </a:r>
            <a:r>
              <a:rPr lang="en-US" sz="3100" i="1" dirty="0">
                <a:solidFill>
                  <a:srgbClr val="000099"/>
                </a:solidFill>
                <a:latin typeface="Cambria" panose="02040503050406030204" pitchFamily="18" charset="0"/>
                <a:ea typeface="Cambria" panose="02040503050406030204" pitchFamily="18" charset="0"/>
              </a:rPr>
              <a:t>These all died in faith, </a:t>
            </a:r>
            <a:r>
              <a:rPr lang="en-US" sz="3100" b="1" i="1" dirty="0">
                <a:solidFill>
                  <a:srgbClr val="000099"/>
                </a:solidFill>
                <a:latin typeface="Cambria" panose="02040503050406030204" pitchFamily="18" charset="0"/>
                <a:ea typeface="Cambria" panose="02040503050406030204" pitchFamily="18" charset="0"/>
              </a:rPr>
              <a:t>not having received the things promised</a:t>
            </a:r>
            <a:r>
              <a:rPr lang="en-US" sz="3100" i="1" dirty="0">
                <a:solidFill>
                  <a:srgbClr val="000099"/>
                </a:solidFill>
                <a:latin typeface="Cambria" panose="02040503050406030204" pitchFamily="18" charset="0"/>
                <a:ea typeface="Cambria" panose="02040503050406030204" pitchFamily="18" charset="0"/>
              </a:rPr>
              <a:t>, but having seen them and greeted them from afar, and having acknowledged that they were strangers and exiles on the earth.</a:t>
            </a:r>
            <a:r>
              <a:rPr lang="en-US" dirty="0"/>
              <a:t>”</a:t>
            </a:r>
          </a:p>
          <a:p>
            <a:r>
              <a:rPr lang="en-US" dirty="0"/>
              <a:t>I had </a:t>
            </a:r>
            <a:r>
              <a:rPr lang="en-US" b="1" i="1" dirty="0"/>
              <a:t>great difficulty </a:t>
            </a:r>
            <a:r>
              <a:rPr lang="en-US" dirty="0"/>
              <a:t>understanding verse 40.</a:t>
            </a:r>
          </a:p>
          <a:p>
            <a:r>
              <a:rPr lang="en-US" dirty="0"/>
              <a:t>Almost all of my commentaries say that “</a:t>
            </a:r>
            <a:r>
              <a:rPr lang="en-US" i="1" dirty="0">
                <a:latin typeface="Cambria" panose="02040503050406030204" pitchFamily="18" charset="0"/>
                <a:ea typeface="Cambria" panose="02040503050406030204" pitchFamily="18" charset="0"/>
              </a:rPr>
              <a:t>the ‘</a:t>
            </a:r>
            <a:r>
              <a:rPr lang="en-US" i="1" dirty="0">
                <a:solidFill>
                  <a:srgbClr val="000099"/>
                </a:solidFill>
                <a:latin typeface="Cambria" panose="02040503050406030204" pitchFamily="18" charset="0"/>
                <a:ea typeface="Cambria" panose="02040503050406030204" pitchFamily="18" charset="0"/>
              </a:rPr>
              <a:t>something better</a:t>
            </a:r>
            <a:r>
              <a:rPr lang="en-US" i="1" dirty="0">
                <a:latin typeface="Cambria" panose="02040503050406030204" pitchFamily="18" charset="0"/>
                <a:ea typeface="Cambria" panose="02040503050406030204" pitchFamily="18" charset="0"/>
              </a:rPr>
              <a:t>’ that God provided for us is the new and better covenant, inaugurated on better promises by the blood of Jesus</a:t>
            </a:r>
            <a:r>
              <a:rPr lang="en-US" dirty="0"/>
              <a:t>” – or something like that.</a:t>
            </a:r>
          </a:p>
          <a:p>
            <a:r>
              <a:rPr lang="en-US" dirty="0"/>
              <a:t>While that idea is presented in </a:t>
            </a:r>
            <a:r>
              <a:rPr lang="en-US" b="1" i="1" dirty="0"/>
              <a:t>other</a:t>
            </a:r>
            <a:r>
              <a:rPr lang="en-US" dirty="0"/>
              <a:t> places in the book of Hebrews (8:6–12; 9:13–15), I have a hard time making that idea fit with the rest of what the author says in </a:t>
            </a:r>
            <a:r>
              <a:rPr lang="en-US" b="1" i="1" dirty="0"/>
              <a:t>this</a:t>
            </a:r>
            <a:r>
              <a:rPr lang="en-US" dirty="0"/>
              <a:t> verse.</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Hagner,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300-301</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2286186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54231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39</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all these, though commended through their faith,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did not receive what was promised</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40</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since God had provided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something better</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us, that apart from us they should not be made perfect.</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601180"/>
            <a:ext cx="8704460" cy="4887485"/>
          </a:xfrm>
        </p:spPr>
        <p:txBody>
          <a:bodyPr>
            <a:normAutofit/>
          </a:bodyPr>
          <a:lstStyle/>
          <a:p>
            <a:r>
              <a:rPr lang="en-US" dirty="0"/>
              <a:t>But, because “</a:t>
            </a:r>
            <a:r>
              <a:rPr lang="en-US" i="1" dirty="0">
                <a:solidFill>
                  <a:srgbClr val="000099"/>
                </a:solidFill>
                <a:latin typeface="Cambria" panose="02040503050406030204" pitchFamily="18" charset="0"/>
                <a:ea typeface="Cambria" panose="02040503050406030204" pitchFamily="18" charset="0"/>
              </a:rPr>
              <a:t>time would fail me</a:t>
            </a:r>
            <a:r>
              <a:rPr lang="en-US" dirty="0"/>
              <a:t>” to try to explain the ins and outs of verse 40, and because I am still sorting out what this text is actually telling us, I’m going to wait and cover this text at the beginning of </a:t>
            </a:r>
            <a:r>
              <a:rPr lang="en-US" b="1" i="1" dirty="0"/>
              <a:t>next</a:t>
            </a:r>
            <a:r>
              <a:rPr lang="en-US" dirty="0"/>
              <a:t> week’s lesson.</a:t>
            </a:r>
          </a:p>
          <a:p>
            <a:r>
              <a:rPr lang="en-US" dirty="0"/>
              <a:t>So stay tuned!</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Hagner,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pp. 300-301</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8464183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p:txBody>
          <a:bodyPr>
            <a:normAutofit/>
          </a:bodyPr>
          <a:lstStyle/>
          <a:p>
            <a:pPr marL="571500" indent="-571500">
              <a:buFont typeface="+mj-lt"/>
              <a:buAutoNum type="romanUcPeriod" startAt="5"/>
            </a:pPr>
            <a:r>
              <a:rPr lang="en-US" b="1" dirty="0"/>
              <a:t>Concluding Exhortations and Warnings (10:19-12:29)</a:t>
            </a:r>
          </a:p>
          <a:p>
            <a:pPr marL="1028700" lvl="1" indent="-571500">
              <a:buFont typeface="+mj-lt"/>
              <a:buAutoNum type="alphaUcPeriod"/>
            </a:pPr>
            <a:r>
              <a:rPr lang="en-US" dirty="0">
                <a:solidFill>
                  <a:schemeClr val="tx1">
                    <a:lumMod val="50000"/>
                    <a:lumOff val="50000"/>
                  </a:schemeClr>
                </a:solidFill>
              </a:rPr>
              <a:t>Exhortation to Draw Near, Hold Fast, and Encourage One Another (10:19-25)</a:t>
            </a:r>
          </a:p>
          <a:p>
            <a:pPr marL="1028700" lvl="1" indent="-571500">
              <a:buFont typeface="+mj-lt"/>
              <a:buAutoNum type="alphaUcPeriod"/>
            </a:pPr>
            <a:r>
              <a:rPr lang="en-US" dirty="0">
                <a:solidFill>
                  <a:schemeClr val="tx1">
                    <a:lumMod val="50000"/>
                    <a:lumOff val="50000"/>
                  </a:schemeClr>
                </a:solidFill>
              </a:rPr>
              <a:t>Warning: No Hope of Forgiveness for Those Who Turn from Christ (10:26-31)</a:t>
            </a:r>
          </a:p>
          <a:p>
            <a:pPr marL="1028700" lvl="1" indent="-571500">
              <a:buFont typeface="+mj-lt"/>
              <a:buAutoNum type="alphaUcPeriod"/>
            </a:pPr>
            <a:r>
              <a:rPr lang="en-US" dirty="0"/>
              <a:t>Call to Persevere in Faith (10:32-12:3)</a:t>
            </a:r>
          </a:p>
          <a:p>
            <a:pPr marL="1485900" lvl="2" indent="-571500">
              <a:buFont typeface="+mj-lt"/>
              <a:buAutoNum type="arabicPeriod"/>
            </a:pPr>
            <a:r>
              <a:rPr lang="en-US" dirty="0">
                <a:solidFill>
                  <a:schemeClr val="tx1">
                    <a:lumMod val="50000"/>
                    <a:lumOff val="50000"/>
                  </a:schemeClr>
                </a:solidFill>
              </a:rPr>
              <a:t>Don’t Abandon Confidence but Persevere in Faith (10:32–39)</a:t>
            </a:r>
          </a:p>
          <a:p>
            <a:pPr marL="1485900" lvl="2" indent="-571500">
              <a:buFont typeface="+mj-lt"/>
              <a:buAutoNum type="arabicPeriod"/>
            </a:pPr>
            <a:r>
              <a:rPr lang="en-US" dirty="0"/>
              <a:t>The “Hall of Faith” – Description and Examples of Persevering Faith (11:1-12:3)</a:t>
            </a:r>
          </a:p>
          <a:p>
            <a:pPr marL="1028700" lvl="1" indent="-571500">
              <a:buFont typeface="+mj-lt"/>
              <a:buAutoNum type="alphaUcPeriod"/>
            </a:pPr>
            <a:r>
              <a:rPr lang="en-US" dirty="0">
                <a:solidFill>
                  <a:schemeClr val="tx1">
                    <a:lumMod val="50000"/>
                    <a:lumOff val="50000"/>
                  </a:schemeClr>
                </a:solidFill>
              </a:rPr>
              <a:t>Exhortations to Readers to Endure (12:4-29)</a:t>
            </a:r>
          </a:p>
        </p:txBody>
      </p:sp>
      <p:sp>
        <p:nvSpPr>
          <p:cNvPr id="4" name="TextBox 3">
            <a:extLst>
              <a:ext uri="{FF2B5EF4-FFF2-40B4-BE49-F238E27FC236}">
                <a16:creationId xmlns:a16="http://schemas.microsoft.com/office/drawing/2014/main" id="{60D0335D-65C4-4936-BB0B-0803C5A07FF5}"/>
              </a:ext>
            </a:extLst>
          </p:cNvPr>
          <p:cNvSpPr txBox="1"/>
          <p:nvPr/>
        </p:nvSpPr>
        <p:spPr>
          <a:xfrm>
            <a:off x="0" y="6488668"/>
            <a:ext cx="911456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17-20 </a:t>
            </a:r>
          </a:p>
        </p:txBody>
      </p:sp>
    </p:spTree>
    <p:extLst>
      <p:ext uri="{BB962C8B-B14F-4D97-AF65-F5344CB8AC3E}">
        <p14:creationId xmlns:p14="http://schemas.microsoft.com/office/powerpoint/2010/main" val="332415625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237743065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30" y="659311"/>
            <a:ext cx="8676756" cy="6169097"/>
          </a:xfrm>
        </p:spPr>
        <p:txBody>
          <a:bodyPr>
            <a:normAutofit lnSpcReduction="10000"/>
          </a:bodyPr>
          <a:lstStyle/>
          <a:p>
            <a:r>
              <a:rPr lang="en-US" dirty="0"/>
              <a:t>We saw in today’s lesson that many of the men held up by the author as heroes of the faith were, in many ways, flawed and sinful men.</a:t>
            </a:r>
          </a:p>
          <a:p>
            <a:r>
              <a:rPr lang="en-US" dirty="0"/>
              <a:t>Furthermore, I pointed out that although we cannot overlook the </a:t>
            </a:r>
            <a:r>
              <a:rPr lang="en-US" b="1" i="1" dirty="0"/>
              <a:t>defects</a:t>
            </a:r>
            <a:r>
              <a:rPr lang="en-US" dirty="0"/>
              <a:t> of these heroes, we must not </a:t>
            </a:r>
            <a:r>
              <a:rPr lang="en-US" b="1" i="1" dirty="0"/>
              <a:t>underestimate</a:t>
            </a:r>
            <a:r>
              <a:rPr lang="en-US" dirty="0"/>
              <a:t> the “</a:t>
            </a:r>
            <a:r>
              <a:rPr lang="en-US" i="1" dirty="0">
                <a:solidFill>
                  <a:srgbClr val="000099"/>
                </a:solidFill>
                <a:latin typeface="Cambria" panose="02040503050406030204" pitchFamily="18" charset="0"/>
                <a:ea typeface="Cambria" panose="02040503050406030204" pitchFamily="18" charset="0"/>
              </a:rPr>
              <a:t>faith</a:t>
            </a:r>
            <a:r>
              <a:rPr lang="en-US" dirty="0"/>
              <a:t>” involved in what they did.</a:t>
            </a:r>
          </a:p>
          <a:p>
            <a:r>
              <a:rPr lang="en-US" dirty="0"/>
              <a:t>Because, after all, the author, no doubt fully aware of the flawed nature of these men, chooses to </a:t>
            </a:r>
            <a:r>
              <a:rPr lang="en-US" b="1" i="1" dirty="0"/>
              <a:t>characterize</a:t>
            </a:r>
            <a:r>
              <a:rPr lang="en-US" dirty="0"/>
              <a:t> them primarily as men who were commended by God for their faith.</a:t>
            </a:r>
          </a:p>
          <a:p>
            <a:r>
              <a:rPr lang="en-US" dirty="0"/>
              <a:t>Is there a lesson for us in what the author does here, as we contemplate our own flaws and occasional sinful behavior, all the while seeking to faithfully serve the Lord?</a:t>
            </a:r>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106172621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30" y="659311"/>
            <a:ext cx="8676756" cy="6169097"/>
          </a:xfrm>
        </p:spPr>
        <p:txBody>
          <a:bodyPr>
            <a:normAutofit/>
          </a:bodyPr>
          <a:lstStyle/>
          <a:p>
            <a:r>
              <a:rPr lang="en-US" dirty="0"/>
              <a:t>We also saw in today’s lesson that it is of great importance for all Christians to understand that the life of faith does not </a:t>
            </a:r>
            <a:r>
              <a:rPr lang="en-US" b="1" i="1" dirty="0"/>
              <a:t>always</a:t>
            </a:r>
            <a:r>
              <a:rPr lang="en-US" dirty="0"/>
              <a:t> involve </a:t>
            </a:r>
            <a:r>
              <a:rPr lang="en-US" b="1" i="1" dirty="0"/>
              <a:t>success</a:t>
            </a:r>
            <a:r>
              <a:rPr lang="en-US" dirty="0"/>
              <a:t> by the world’s standards. </a:t>
            </a:r>
          </a:p>
          <a:p>
            <a:r>
              <a:rPr lang="en-US" dirty="0"/>
              <a:t>God does indeed often deliver his people from trouble in this life. But at the same time, a faithful Christian does not </a:t>
            </a:r>
            <a:r>
              <a:rPr lang="en-US" b="1" i="1" dirty="0"/>
              <a:t>always</a:t>
            </a:r>
            <a:r>
              <a:rPr lang="en-US" dirty="0"/>
              <a:t> experience </a:t>
            </a:r>
            <a:r>
              <a:rPr lang="en-US" b="1" i="1" dirty="0"/>
              <a:t>deliverance</a:t>
            </a:r>
            <a:r>
              <a:rPr lang="en-US" dirty="0"/>
              <a:t>; faith and suffering are </a:t>
            </a:r>
            <a:r>
              <a:rPr lang="en-US" b="1" i="1" dirty="0"/>
              <a:t>not</a:t>
            </a:r>
            <a:r>
              <a:rPr lang="en-US" dirty="0"/>
              <a:t> incompatible.</a:t>
            </a:r>
          </a:p>
          <a:p>
            <a:r>
              <a:rPr lang="en-US" dirty="0"/>
              <a:t>Do you think it’s important for us a Christians to have this perspective? Why or why not?</a:t>
            </a:r>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254932213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p:txBody>
          <a:bodyPr>
            <a:normAutofit/>
          </a:bodyPr>
          <a:lstStyle/>
          <a:p>
            <a:pPr marL="514350" indent="-514350">
              <a:buFont typeface="+mj-lt"/>
              <a:buAutoNum type="arabicPeriod" startAt="2"/>
            </a:pPr>
            <a:r>
              <a:rPr lang="en-US" dirty="0"/>
              <a:t>The “Hall of Faith” – Description and Examples of Persevering Faith (11:1-12:3)</a:t>
            </a:r>
          </a:p>
          <a:p>
            <a:pPr marL="1028700" lvl="1" indent="-571500">
              <a:buFont typeface="+mj-lt"/>
              <a:buAutoNum type="alphaLcPeriod"/>
            </a:pPr>
            <a:r>
              <a:rPr lang="en-US" dirty="0">
                <a:solidFill>
                  <a:schemeClr val="tx1">
                    <a:lumMod val="50000"/>
                    <a:lumOff val="50000"/>
                  </a:schemeClr>
                </a:solidFill>
              </a:rPr>
              <a:t>Prologue: The Nature of Faith (11:1-3)</a:t>
            </a:r>
          </a:p>
          <a:p>
            <a:pPr marL="1028700" lvl="1" indent="-571500">
              <a:buFont typeface="+mj-lt"/>
              <a:buAutoNum type="alphaLcPeriod"/>
            </a:pPr>
            <a:r>
              <a:rPr lang="en-US" dirty="0">
                <a:solidFill>
                  <a:schemeClr val="tx1">
                    <a:lumMod val="50000"/>
                    <a:lumOff val="50000"/>
                  </a:schemeClr>
                </a:solidFill>
              </a:rPr>
              <a:t>The Faith of Those Prior to the Flood (11:4-7)</a:t>
            </a:r>
          </a:p>
          <a:p>
            <a:pPr marL="1028700" lvl="1" indent="-571500">
              <a:buFont typeface="+mj-lt"/>
              <a:buAutoNum type="alphaLcPeriod"/>
            </a:pPr>
            <a:r>
              <a:rPr lang="en-US" dirty="0">
                <a:solidFill>
                  <a:schemeClr val="tx1">
                    <a:lumMod val="50000"/>
                    <a:lumOff val="50000"/>
                  </a:schemeClr>
                </a:solidFill>
              </a:rPr>
              <a:t>The Faith of Abraham and His Heirs (11:8-22)</a:t>
            </a:r>
          </a:p>
          <a:p>
            <a:pPr marL="1028700" lvl="1" indent="-571500">
              <a:buFont typeface="+mj-lt"/>
              <a:buAutoNum type="alphaLcPeriod"/>
            </a:pPr>
            <a:r>
              <a:rPr lang="en-US" dirty="0">
                <a:solidFill>
                  <a:schemeClr val="tx1">
                    <a:lumMod val="50000"/>
                    <a:lumOff val="50000"/>
                  </a:schemeClr>
                </a:solidFill>
              </a:rPr>
              <a:t>The Faith of Moses and Those Entering the Land (11:23-31)</a:t>
            </a:r>
          </a:p>
          <a:p>
            <a:pPr marL="1028700" lvl="1" indent="-571500">
              <a:buFont typeface="+mj-lt"/>
              <a:buAutoNum type="alphaLcPeriod"/>
            </a:pPr>
            <a:r>
              <a:rPr lang="en-US" dirty="0"/>
              <a:t>A Closing Catalog of Faith (11:32-40)</a:t>
            </a:r>
          </a:p>
          <a:p>
            <a:pPr marL="1028700" lvl="1" indent="-571500">
              <a:buFont typeface="+mj-lt"/>
              <a:buAutoNum type="alphaLcPeriod"/>
            </a:pPr>
            <a:r>
              <a:rPr lang="en-US" dirty="0">
                <a:solidFill>
                  <a:schemeClr val="tx1">
                    <a:lumMod val="50000"/>
                    <a:lumOff val="50000"/>
                  </a:schemeClr>
                </a:solidFill>
              </a:rPr>
              <a:t>Run the Race Looking to Jesus as the Supreme Example of Faith (12:1-3)</a:t>
            </a:r>
          </a:p>
        </p:txBody>
      </p:sp>
      <p:sp>
        <p:nvSpPr>
          <p:cNvPr id="4" name="TextBox 3">
            <a:extLst>
              <a:ext uri="{FF2B5EF4-FFF2-40B4-BE49-F238E27FC236}">
                <a16:creationId xmlns:a16="http://schemas.microsoft.com/office/drawing/2014/main" id="{60D0335D-65C4-4936-BB0B-0803C5A07FF5}"/>
              </a:ext>
            </a:extLst>
          </p:cNvPr>
          <p:cNvSpPr txBox="1"/>
          <p:nvPr/>
        </p:nvSpPr>
        <p:spPr>
          <a:xfrm>
            <a:off x="0" y="6488668"/>
            <a:ext cx="911456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17-20 </a:t>
            </a:r>
          </a:p>
        </p:txBody>
      </p:sp>
    </p:spTree>
    <p:extLst>
      <p:ext uri="{BB962C8B-B14F-4D97-AF65-F5344CB8AC3E}">
        <p14:creationId xmlns:p14="http://schemas.microsoft.com/office/powerpoint/2010/main" val="56569002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1"/>
            <a:ext cx="9144000" cy="631842"/>
          </a:xfrm>
        </p:spPr>
        <p:txBody>
          <a:bodyPr/>
          <a:lstStyle/>
          <a:p>
            <a:r>
              <a:rPr lang="en-US" sz="4000" dirty="0">
                <a:solidFill>
                  <a:srgbClr val="002060"/>
                </a:solidFill>
              </a:rPr>
              <a:t>A Closing Catalog of Faith (11:32-40)</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0" y="631840"/>
            <a:ext cx="9096906" cy="6184956"/>
          </a:xfrm>
        </p:spPr>
        <p:txBody>
          <a:bodyPr>
            <a:normAutofit fontScale="85000" lnSpcReduction="10000"/>
          </a:bodyPr>
          <a:lstStyle/>
          <a:p>
            <a:pPr marL="0" indent="0" algn="l" rtl="0">
              <a:buNone/>
            </a:pPr>
            <a:r>
              <a:rPr lang="en-US" baseline="30000" dirty="0">
                <a:latin typeface="Candara" panose="020E0502030303020204" pitchFamily="34" charset="0"/>
                <a:ea typeface="Cambria" panose="02040503050406030204" pitchFamily="18" charset="0"/>
              </a:rPr>
              <a:t>32</a:t>
            </a:r>
            <a:r>
              <a:rPr lang="en-US" i="1" dirty="0">
                <a:solidFill>
                  <a:srgbClr val="000099"/>
                </a:solidFill>
                <a:latin typeface="Cambria" panose="02040503050406030204" pitchFamily="18" charset="0"/>
                <a:ea typeface="Cambria" panose="02040503050406030204" pitchFamily="18" charset="0"/>
              </a:rPr>
              <a:t> And what more shall I say? For time would fail me to tell of Gideon, Barak, Samson, Jephthah, of David and Samuel and the prophets-- </a:t>
            </a:r>
            <a:r>
              <a:rPr lang="en-US" baseline="30000" dirty="0">
                <a:latin typeface="Candara" panose="020E0502030303020204" pitchFamily="34" charset="0"/>
                <a:ea typeface="Cambria" panose="02040503050406030204" pitchFamily="18" charset="0"/>
              </a:rPr>
              <a:t>33</a:t>
            </a:r>
            <a:r>
              <a:rPr lang="en-US" i="1" dirty="0">
                <a:solidFill>
                  <a:srgbClr val="000099"/>
                </a:solidFill>
                <a:latin typeface="Cambria" panose="02040503050406030204" pitchFamily="18" charset="0"/>
                <a:ea typeface="Cambria" panose="02040503050406030204" pitchFamily="18" charset="0"/>
              </a:rPr>
              <a:t> who through faith conquered kingdoms, enforced justice, obtained promises, stopped the mouths of lions, </a:t>
            </a:r>
            <a:r>
              <a:rPr lang="en-US" baseline="30000" dirty="0">
                <a:latin typeface="Candara" panose="020E0502030303020204" pitchFamily="34" charset="0"/>
                <a:ea typeface="Cambria" panose="02040503050406030204" pitchFamily="18" charset="0"/>
              </a:rPr>
              <a:t>34</a:t>
            </a:r>
            <a:r>
              <a:rPr lang="en-US" i="1" dirty="0">
                <a:solidFill>
                  <a:srgbClr val="000099"/>
                </a:solidFill>
                <a:latin typeface="Cambria" panose="02040503050406030204" pitchFamily="18" charset="0"/>
                <a:ea typeface="Cambria" panose="02040503050406030204" pitchFamily="18" charset="0"/>
              </a:rPr>
              <a:t> quenched the power of fire, escaped the edge of the sword, were made strong out of weakness, became mighty in war, put foreign armies to flight. </a:t>
            </a:r>
            <a:r>
              <a:rPr lang="en-US" baseline="30000" dirty="0">
                <a:latin typeface="Candara" panose="020E0502030303020204" pitchFamily="34" charset="0"/>
                <a:ea typeface="Cambria" panose="02040503050406030204" pitchFamily="18" charset="0"/>
              </a:rPr>
              <a:t>35</a:t>
            </a:r>
            <a:r>
              <a:rPr lang="en-US" i="1" dirty="0">
                <a:solidFill>
                  <a:srgbClr val="000099"/>
                </a:solidFill>
                <a:latin typeface="Cambria" panose="02040503050406030204" pitchFamily="18" charset="0"/>
                <a:ea typeface="Cambria" panose="02040503050406030204" pitchFamily="18" charset="0"/>
              </a:rPr>
              <a:t> Women received back their dead by resurrection. Some were tortured, refusing to accept release, so that they might rise again to a better life. </a:t>
            </a:r>
            <a:r>
              <a:rPr lang="en-US" baseline="30000" dirty="0">
                <a:latin typeface="Candara" panose="020E0502030303020204" pitchFamily="34" charset="0"/>
                <a:ea typeface="Cambria" panose="02040503050406030204" pitchFamily="18" charset="0"/>
              </a:rPr>
              <a:t>36</a:t>
            </a:r>
            <a:r>
              <a:rPr lang="en-US" i="1" dirty="0">
                <a:solidFill>
                  <a:srgbClr val="000099"/>
                </a:solidFill>
                <a:latin typeface="Cambria" panose="02040503050406030204" pitchFamily="18" charset="0"/>
                <a:ea typeface="Cambria" panose="02040503050406030204" pitchFamily="18" charset="0"/>
              </a:rPr>
              <a:t> Others suffered mocking and flogging, and even chains and imprisonment. </a:t>
            </a:r>
            <a:r>
              <a:rPr lang="en-US" baseline="30000" dirty="0">
                <a:latin typeface="Candara" panose="020E0502030303020204" pitchFamily="34" charset="0"/>
                <a:ea typeface="Cambria" panose="02040503050406030204" pitchFamily="18" charset="0"/>
              </a:rPr>
              <a:t>37</a:t>
            </a:r>
            <a:r>
              <a:rPr lang="en-US" i="1" dirty="0">
                <a:solidFill>
                  <a:srgbClr val="000099"/>
                </a:solidFill>
                <a:latin typeface="Cambria" panose="02040503050406030204" pitchFamily="18" charset="0"/>
                <a:ea typeface="Cambria" panose="02040503050406030204" pitchFamily="18" charset="0"/>
              </a:rPr>
              <a:t> They were stoned, they were sawn in two, they were killed with the sword. They went about in skins of sheep and goats, destitute, afflicted, mistreated-- </a:t>
            </a:r>
            <a:r>
              <a:rPr lang="en-US" baseline="30000" dirty="0">
                <a:latin typeface="Candara" panose="020E0502030303020204" pitchFamily="34" charset="0"/>
                <a:ea typeface="Cambria" panose="02040503050406030204" pitchFamily="18" charset="0"/>
              </a:rPr>
              <a:t>38</a:t>
            </a:r>
            <a:r>
              <a:rPr lang="en-US" i="1" dirty="0">
                <a:solidFill>
                  <a:srgbClr val="000099"/>
                </a:solidFill>
                <a:latin typeface="Cambria" panose="02040503050406030204" pitchFamily="18" charset="0"/>
                <a:ea typeface="Cambria" panose="02040503050406030204" pitchFamily="18" charset="0"/>
              </a:rPr>
              <a:t> of whom the world was not worthy--wandering about in deserts and mountains, and in dens and caves of the earth. </a:t>
            </a:r>
            <a:r>
              <a:rPr lang="en-US" baseline="30000" dirty="0">
                <a:latin typeface="Candara" panose="020E0502030303020204" pitchFamily="34" charset="0"/>
                <a:ea typeface="Cambria" panose="02040503050406030204" pitchFamily="18" charset="0"/>
              </a:rPr>
              <a:t>39</a:t>
            </a:r>
            <a:r>
              <a:rPr lang="en-US" i="1" dirty="0">
                <a:solidFill>
                  <a:srgbClr val="000099"/>
                </a:solidFill>
                <a:latin typeface="Cambria" panose="02040503050406030204" pitchFamily="18" charset="0"/>
                <a:ea typeface="Cambria" panose="02040503050406030204" pitchFamily="18" charset="0"/>
              </a:rPr>
              <a:t> And all these, though commended through their faith, did not receive what was promised, </a:t>
            </a:r>
            <a:r>
              <a:rPr lang="en-US" baseline="30000" dirty="0">
                <a:latin typeface="Candara" panose="020E0502030303020204" pitchFamily="34" charset="0"/>
                <a:ea typeface="Cambria" panose="02040503050406030204" pitchFamily="18" charset="0"/>
              </a:rPr>
              <a:t>40</a:t>
            </a:r>
            <a:r>
              <a:rPr lang="en-US" i="1" dirty="0">
                <a:solidFill>
                  <a:srgbClr val="000099"/>
                </a:solidFill>
                <a:latin typeface="Cambria" panose="02040503050406030204" pitchFamily="18" charset="0"/>
                <a:ea typeface="Cambria" panose="02040503050406030204" pitchFamily="18" charset="0"/>
              </a:rPr>
              <a:t> since God had provided something better for us, that apart from us they should not be made perfect.</a:t>
            </a:r>
          </a:p>
        </p:txBody>
      </p:sp>
    </p:spTree>
    <p:extLst>
      <p:ext uri="{BB962C8B-B14F-4D97-AF65-F5344CB8AC3E}">
        <p14:creationId xmlns:p14="http://schemas.microsoft.com/office/powerpoint/2010/main" val="330491993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26367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32</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And what more shall I say? For time would fail me </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to tell of Gideon, Barak, Samson, Jephthah, of David and Samuel and the prophets--</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369639"/>
            <a:ext cx="8704460" cy="5119028"/>
          </a:xfrm>
        </p:spPr>
        <p:txBody>
          <a:bodyPr>
            <a:normAutofit fontScale="92500" lnSpcReduction="20000"/>
          </a:bodyPr>
          <a:lstStyle/>
          <a:p>
            <a:r>
              <a:rPr lang="en-US" dirty="0"/>
              <a:t>Once again, we see that the author is mindful of the length of time that would be involved in listening to his sermon-letter being read aloud. </a:t>
            </a:r>
          </a:p>
          <a:p>
            <a:r>
              <a:rPr lang="en-US" dirty="0"/>
              <a:t>He has already abbreviated what could have been a longer discussion of the tabernacle’s furniture (Heb 9:5). </a:t>
            </a:r>
          </a:p>
          <a:p>
            <a:r>
              <a:rPr lang="en-US" dirty="0"/>
              <a:t>He now he </a:t>
            </a:r>
            <a:r>
              <a:rPr lang="en-US" b="1" i="1" dirty="0"/>
              <a:t>condenses</a:t>
            </a:r>
            <a:r>
              <a:rPr lang="en-US" dirty="0"/>
              <a:t> the remainder of the list of OT heroes of faith, since, he says,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time would fail me</a:t>
            </a:r>
            <a:r>
              <a:rPr lang="en-US" dirty="0"/>
              <a:t>” to discuss </a:t>
            </a:r>
            <a:r>
              <a:rPr lang="en-US" b="1" i="1" dirty="0"/>
              <a:t>in detail </a:t>
            </a:r>
            <a:r>
              <a:rPr lang="en-US" dirty="0"/>
              <a:t>the stories of Israel’s judges, kings, and prophets. </a:t>
            </a:r>
          </a:p>
          <a:p>
            <a:r>
              <a:rPr lang="en-US" dirty="0"/>
              <a:t>In his final greetings the author will draw attention to the </a:t>
            </a:r>
            <a:r>
              <a:rPr lang="en-US" b="1" i="1" dirty="0"/>
              <a:t>restraint</a:t>
            </a:r>
            <a:r>
              <a:rPr lang="en-US" dirty="0"/>
              <a:t> he shows here as a </a:t>
            </a:r>
            <a:r>
              <a:rPr lang="en-US" b="1" i="1" dirty="0"/>
              <a:t>reason</a:t>
            </a:r>
            <a:r>
              <a:rPr lang="en-US" dirty="0"/>
              <a:t> for his hearers to “</a:t>
            </a:r>
            <a:r>
              <a:rPr lang="en-US" b="1" i="1" dirty="0">
                <a:solidFill>
                  <a:srgbClr val="000099"/>
                </a:solidFill>
                <a:latin typeface="Cambria" panose="02040503050406030204" pitchFamily="18" charset="0"/>
                <a:ea typeface="Cambria" panose="02040503050406030204" pitchFamily="18" charset="0"/>
              </a:rPr>
              <a:t>bear with my</a:t>
            </a:r>
            <a:r>
              <a:rPr lang="en-US" i="1" dirty="0">
                <a:solidFill>
                  <a:srgbClr val="000099"/>
                </a:solidFill>
                <a:latin typeface="Cambria" panose="02040503050406030204" pitchFamily="18" charset="0"/>
                <a:ea typeface="Cambria" panose="02040503050406030204" pitchFamily="18" charset="0"/>
              </a:rPr>
              <a:t> word of </a:t>
            </a:r>
            <a:r>
              <a:rPr lang="en-US" b="1" i="1" dirty="0">
                <a:solidFill>
                  <a:srgbClr val="000099"/>
                </a:solidFill>
                <a:latin typeface="Cambria" panose="02040503050406030204" pitchFamily="18" charset="0"/>
                <a:ea typeface="Cambria" panose="02040503050406030204" pitchFamily="18" charset="0"/>
              </a:rPr>
              <a:t>exhortation</a:t>
            </a:r>
            <a:r>
              <a:rPr lang="en-US" i="1" dirty="0">
                <a:solidFill>
                  <a:srgbClr val="000099"/>
                </a:solidFill>
                <a:latin typeface="Cambria" panose="02040503050406030204" pitchFamily="18" charset="0"/>
                <a:ea typeface="Cambria" panose="02040503050406030204" pitchFamily="18" charset="0"/>
              </a:rPr>
              <a:t>, for I have written to you </a:t>
            </a:r>
            <a:r>
              <a:rPr lang="en-US" b="1" i="1" dirty="0">
                <a:solidFill>
                  <a:srgbClr val="000099"/>
                </a:solidFill>
                <a:latin typeface="Cambria" panose="02040503050406030204" pitchFamily="18" charset="0"/>
                <a:ea typeface="Cambria" panose="02040503050406030204" pitchFamily="18" charset="0"/>
              </a:rPr>
              <a:t>briefly</a:t>
            </a:r>
            <a:r>
              <a:rPr lang="en-US" dirty="0"/>
              <a:t>” (13:22).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295-297)</a:t>
            </a:r>
          </a:p>
        </p:txBody>
      </p:sp>
    </p:spTree>
    <p:extLst>
      <p:ext uri="{BB962C8B-B14F-4D97-AF65-F5344CB8AC3E}">
        <p14:creationId xmlns:p14="http://schemas.microsoft.com/office/powerpoint/2010/main" val="56803299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26367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32</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what more shall I say? For time would fail me to tell of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Gideon, Barak, Samson, Jephthah, of David and Samuel </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and the prophets--</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369639"/>
            <a:ext cx="8704460" cy="5119028"/>
          </a:xfrm>
        </p:spPr>
        <p:txBody>
          <a:bodyPr>
            <a:normAutofit fontScale="92500" lnSpcReduction="20000"/>
          </a:bodyPr>
          <a:lstStyle/>
          <a:p>
            <a:r>
              <a:rPr lang="en-US" dirty="0"/>
              <a:t>The mere </a:t>
            </a:r>
            <a:r>
              <a:rPr lang="en-US" b="1" i="1" dirty="0"/>
              <a:t>mention</a:t>
            </a:r>
            <a:r>
              <a:rPr lang="en-US" dirty="0"/>
              <a:t> of the names of four judges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Gideon, Barak, Samson, Jephthah</a:t>
            </a:r>
            <a:r>
              <a:rPr lang="en-US" dirty="0"/>
              <a:t>”), a king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David</a:t>
            </a:r>
            <a:r>
              <a:rPr lang="en-US" dirty="0"/>
              <a:t>”), and a prophet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Samuel</a:t>
            </a:r>
            <a:r>
              <a:rPr lang="en-US" dirty="0"/>
              <a:t>”) would, no doubt, bring their stories to the minds of his Jewish readers. </a:t>
            </a:r>
          </a:p>
          <a:p>
            <a:r>
              <a:rPr lang="en-US" dirty="0"/>
              <a:t>The names are </a:t>
            </a:r>
            <a:r>
              <a:rPr lang="en-US" b="1" i="1" dirty="0"/>
              <a:t>not</a:t>
            </a:r>
            <a:r>
              <a:rPr lang="en-US" dirty="0"/>
              <a:t> in strict chronological order. In the Bible:</a:t>
            </a:r>
          </a:p>
          <a:p>
            <a:pPr lvl="1"/>
            <a:r>
              <a:rPr lang="en-US" dirty="0"/>
              <a:t>Barak (Judges 4-5) appears before Gideon (Judges 6-8), </a:t>
            </a:r>
          </a:p>
          <a:p>
            <a:pPr lvl="1"/>
            <a:r>
              <a:rPr lang="en-US" dirty="0"/>
              <a:t>Jephthah (Judges 11-12) appears before Samson (Judges 13-16). </a:t>
            </a:r>
          </a:p>
          <a:p>
            <a:pPr lvl="1"/>
            <a:r>
              <a:rPr lang="en-US" dirty="0"/>
              <a:t>Samuel, Israel’s last judge as well as a prophet (1 Samuel 1-25), appears before David (1 Samuel 16 – 2 Samuel 24). </a:t>
            </a:r>
          </a:p>
          <a:p>
            <a:r>
              <a:rPr lang="en-US" dirty="0"/>
              <a:t>Perhaps in each pair the more prominent individual is mentioned first.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295-297)</a:t>
            </a:r>
          </a:p>
        </p:txBody>
      </p:sp>
    </p:spTree>
    <p:extLst>
      <p:ext uri="{BB962C8B-B14F-4D97-AF65-F5344CB8AC3E}">
        <p14:creationId xmlns:p14="http://schemas.microsoft.com/office/powerpoint/2010/main" val="6370287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2"/>
            <a:ext cx="9195018" cy="126367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32</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what more shall I say? For time would fail me to tell of Gideon, Barak, Samson, Jephthah, of David and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Samuel and the prophets</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369639"/>
            <a:ext cx="8704460" cy="5119028"/>
          </a:xfrm>
        </p:spPr>
        <p:txBody>
          <a:bodyPr>
            <a:normAutofit fontScale="92500" lnSpcReduction="10000"/>
          </a:bodyPr>
          <a:lstStyle/>
          <a:p>
            <a:r>
              <a:rPr lang="en-US" dirty="0"/>
              <a:t>It is also fitting to list “</a:t>
            </a:r>
            <a:r>
              <a:rPr kumimoji="0" lang="en-US" sz="32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Samuel and the prophets</a:t>
            </a:r>
            <a:r>
              <a:rPr lang="en-US" dirty="0"/>
              <a:t>” last, since Samuel is viewed as the head of those prophets following Moses, who confronted Israel for their breach of covenant while promising God’s continuing faithfulness to his unfaithful people (Acts 3:24). </a:t>
            </a:r>
          </a:p>
          <a:p>
            <a:r>
              <a:rPr lang="en-US" dirty="0"/>
              <a:t>As we will see in the next few verses (Heb 11:33-34), each of the six men mentioned here “</a:t>
            </a:r>
            <a:r>
              <a:rPr lang="en-US" i="1" dirty="0">
                <a:solidFill>
                  <a:srgbClr val="000099"/>
                </a:solidFill>
                <a:latin typeface="Cambria" panose="02040503050406030204" pitchFamily="18" charset="0"/>
                <a:ea typeface="Cambria" panose="02040503050406030204" pitchFamily="18" charset="0"/>
              </a:rPr>
              <a:t>through faith conquered kingdoms,” “enforced justice</a:t>
            </a:r>
            <a:r>
              <a:rPr lang="en-US" dirty="0"/>
              <a:t>” (in varying degrees), “</a:t>
            </a:r>
            <a:r>
              <a:rPr lang="en-US" i="1" dirty="0">
                <a:solidFill>
                  <a:srgbClr val="000099"/>
                </a:solidFill>
                <a:latin typeface="Cambria" panose="02040503050406030204" pitchFamily="18" charset="0"/>
                <a:ea typeface="Cambria" panose="02040503050406030204" pitchFamily="18" charset="0"/>
              </a:rPr>
              <a:t>became mighty in war</a:t>
            </a:r>
            <a:r>
              <a:rPr lang="en-US" dirty="0"/>
              <a:t>,” and “</a:t>
            </a:r>
            <a:r>
              <a:rPr lang="en-US" i="1" dirty="0">
                <a:solidFill>
                  <a:srgbClr val="000099"/>
                </a:solidFill>
                <a:latin typeface="Cambria" panose="02040503050406030204" pitchFamily="18" charset="0"/>
                <a:ea typeface="Cambria" panose="02040503050406030204" pitchFamily="18" charset="0"/>
              </a:rPr>
              <a:t>put foreign armies to flight</a:t>
            </a:r>
            <a:r>
              <a:rPr lang="en-US" dirty="0"/>
              <a:t>”. </a:t>
            </a:r>
          </a:p>
          <a:p>
            <a:r>
              <a:rPr lang="en-US" dirty="0"/>
              <a:t>Nevertheless, although our author highlights the “</a:t>
            </a:r>
            <a:r>
              <a:rPr lang="en-US" i="1" dirty="0">
                <a:solidFill>
                  <a:srgbClr val="000099"/>
                </a:solidFill>
                <a:latin typeface="Cambria" panose="02040503050406030204" pitchFamily="18" charset="0"/>
                <a:ea typeface="Cambria" panose="02040503050406030204" pitchFamily="18" charset="0"/>
              </a:rPr>
              <a:t>faith</a:t>
            </a:r>
            <a:r>
              <a:rPr lang="en-US" dirty="0"/>
              <a:t>” of these men, the OT accounts present blemished portraits of the judges and of King David.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295-297)</a:t>
            </a:r>
          </a:p>
        </p:txBody>
      </p:sp>
    </p:spTree>
    <p:extLst>
      <p:ext uri="{BB962C8B-B14F-4D97-AF65-F5344CB8AC3E}">
        <p14:creationId xmlns:p14="http://schemas.microsoft.com/office/powerpoint/2010/main" val="344103571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224430"/>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32</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what more shall I say? For time would fail me to tell of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Gideon, Barak, Samson, Jephthah</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of David and Samuel and the prophets--</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60977" y="1361789"/>
            <a:ext cx="8704460" cy="5126878"/>
          </a:xfrm>
        </p:spPr>
        <p:txBody>
          <a:bodyPr>
            <a:normAutofit fontScale="92500" lnSpcReduction="20000"/>
          </a:bodyPr>
          <a:lstStyle/>
          <a:p>
            <a:r>
              <a:rPr lang="en-US" dirty="0"/>
              <a:t>Like Moses, “</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Gideon</a:t>
            </a:r>
            <a:r>
              <a:rPr lang="en-US" dirty="0"/>
              <a:t>” tried to evade God’s call to courageous leadership (Judg 6:11-40; cf. Exodus 3-4). </a:t>
            </a:r>
          </a:p>
          <a:p>
            <a:r>
              <a:rPr lang="en-US" dirty="0"/>
              <a:t>“</a:t>
            </a:r>
            <a:r>
              <a:rPr kumimoji="0" lang="en-US" sz="32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Barak</a:t>
            </a:r>
            <a:r>
              <a:rPr lang="en-US" dirty="0"/>
              <a:t>” timidly refused to take up arms without the support of the judge-prophetess Deborah (Judg 4:6-8). </a:t>
            </a:r>
          </a:p>
          <a:p>
            <a:r>
              <a:rPr lang="en-US" dirty="0"/>
              <a:t>“</a:t>
            </a:r>
            <a:r>
              <a:rPr lang="en-US" i="1" dirty="0">
                <a:solidFill>
                  <a:srgbClr val="000099"/>
                </a:solidFill>
                <a:latin typeface="Cambria" panose="02040503050406030204" pitchFamily="18" charset="0"/>
                <a:ea typeface="Cambria" panose="02040503050406030204" pitchFamily="18" charset="0"/>
              </a:rPr>
              <a:t>Samson</a:t>
            </a:r>
            <a:r>
              <a:rPr lang="en-US" dirty="0"/>
              <a:t>” scorned his holy status as a Nazirite, wielding his extraordinary strength more often in service to his own sensual lust and rage than in submission to his God (Judg. 14:1-4, 8-9, 19-20; 15:1-8; 16:1-17). </a:t>
            </a:r>
          </a:p>
          <a:p>
            <a:r>
              <a:rPr lang="en-US" dirty="0"/>
              <a:t>“</a:t>
            </a:r>
            <a:r>
              <a:rPr lang="en-US" i="1" dirty="0">
                <a:solidFill>
                  <a:srgbClr val="000099"/>
                </a:solidFill>
                <a:latin typeface="Cambria" panose="02040503050406030204" pitchFamily="18" charset="0"/>
                <a:ea typeface="Cambria" panose="02040503050406030204" pitchFamily="18" charset="0"/>
              </a:rPr>
              <a:t>Jephthah</a:t>
            </a:r>
            <a:r>
              <a:rPr lang="en-US" dirty="0"/>
              <a:t>” rashly vowed away his daughter’s life in exchange for victory in battle, and then even more wickedly kept his vow, contrary to God’s law (Judg. 11:29-40; cf. Exodus 13:15; Deut 12:29-31; 18:10). </a:t>
            </a:r>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r>
              <a:rPr lang="en-US" dirty="0"/>
              <a:t>Dennis E. Johnson; </a:t>
            </a:r>
            <a:r>
              <a:rPr lang="en-US" i="1" dirty="0"/>
              <a:t>ESV Expository Commentary </a:t>
            </a:r>
            <a:r>
              <a:rPr lang="en-US" dirty="0"/>
              <a:t>(Volume 12) (pp. 295-297)</a:t>
            </a:r>
          </a:p>
        </p:txBody>
      </p:sp>
    </p:spTree>
    <p:extLst>
      <p:ext uri="{BB962C8B-B14F-4D97-AF65-F5344CB8AC3E}">
        <p14:creationId xmlns:p14="http://schemas.microsoft.com/office/powerpoint/2010/main" val="157296578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194905</TotalTime>
  <Words>4588</Words>
  <Application>Microsoft Office PowerPoint</Application>
  <PresentationFormat>On-screen Show (4:3)</PresentationFormat>
  <Paragraphs>179</Paragraphs>
  <Slides>32</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32</vt:i4>
      </vt:variant>
    </vt:vector>
  </HeadingPairs>
  <TitlesOfParts>
    <vt:vector size="39" baseType="lpstr">
      <vt:lpstr>Arial</vt:lpstr>
      <vt:lpstr>Bwhebb</vt:lpstr>
      <vt:lpstr>Calibri</vt:lpstr>
      <vt:lpstr>Cambria</vt:lpstr>
      <vt:lpstr>Candara</vt:lpstr>
      <vt:lpstr>1_Office Theme</vt:lpstr>
      <vt:lpstr>2_Office Theme</vt:lpstr>
      <vt:lpstr>PowerPoint Presentation</vt:lpstr>
      <vt:lpstr>Outline of Hebrews “Jesus is Better”</vt:lpstr>
      <vt:lpstr>Outline of Hebrews</vt:lpstr>
      <vt:lpstr>Outline of Hebrews</vt:lpstr>
      <vt:lpstr>A Closing Catalog of Faith (11:32-40)</vt:lpstr>
      <vt:lpstr>32 And what more shall I say? For time would fail me to tell of Gideon, Barak, Samson, Jephthah, of David and Samuel and the prophets--</vt:lpstr>
      <vt:lpstr>32 And what more shall I say? For time would fail me to tell of Gideon, Barak, Samson, Jephthah, of David and Samuel and the prophets--</vt:lpstr>
      <vt:lpstr>32 And what more shall I say? For time would fail me to tell of Gideon, Barak, Samson, Jephthah, of David and Samuel and the prophets--</vt:lpstr>
      <vt:lpstr>32 And what more shall I say? For time would fail me to tell of Gideon, Barak, Samson, Jephthah, of David and Samuel and the prophets--</vt:lpstr>
      <vt:lpstr>32 And what more shall I say? For time would fail me to tell of Gideon, Barak, Samson, Jephthah, of David and Samuel and the prophets--</vt:lpstr>
      <vt:lpstr>32 And what more shall I say? For time would fail me to tell of Gideon, Barak, Samson, Jephthah, of David and Samuel and the prophets--</vt:lpstr>
      <vt:lpstr>33 …who through faith conquered kingdoms, enforced justice, obtained promises, stopped the mouths of lions, 34 quenched the power of fire, escaped the edge of the sword, were made strong out of weakness, became mighty in war, put foreign armies to flight.</vt:lpstr>
      <vt:lpstr>33 …who through faith conquered kingdoms, enforced justice, obtained promises, stopped the mouths of lions, 34 quenched the power of fire, escaped the edge of the sword, were made strong out of weakness, became mighty in war, put foreign armies to flight.</vt:lpstr>
      <vt:lpstr>33 …who through faith conquered kingdoms, enforced justice, obtained promises, stopped the mouths of lions, 34 quenched the power of fire, escaped the edge of the sword, were made strong out of weakness, became mighty in war, put foreign armies to flight.</vt:lpstr>
      <vt:lpstr>33 …who through faith conquered kingdoms, enforced justice, obtained promises, stopped the mouths of lions, 34 quenched the power of fire, escaped the edge of the sword, were made strong out of weakness, became mighty in war, put foreign armies to flight.</vt:lpstr>
      <vt:lpstr>33 …who through faith conquered kingdoms, enforced justice, obtained promises, stopped the mouths of lions, 34 quenched the power of fire, escaped the edge of the sword, were made strong out of weakness, became mighty in war, put foreign armies to flight.</vt:lpstr>
      <vt:lpstr>33 …who through faith conquered kingdoms, enforced justice, obtained promises, stopped the mouths of lions, 34 quenched the power of fire, escaped the edge of the sword, were made strong out of weakness, became mighty in war, put foreign armies to flight.</vt:lpstr>
      <vt:lpstr>35 Women received back their dead by resurrection. Some were tortured, refusing to accept release, so that they might rise again to a better life.</vt:lpstr>
      <vt:lpstr>35 Women received back their dead by resurrection. Some were tortured, refusing to accept release, so that they might rise again to a better life.</vt:lpstr>
      <vt:lpstr>35 Women received back their dead by resurrection. Some were tortured, refusing to accept release, so that they might rise again to a better life.</vt:lpstr>
      <vt:lpstr>35 Women received back their dead by resurrection. Some were tortured, refusing to accept release, so that they might rise again to a better life.</vt:lpstr>
      <vt:lpstr>36 Others suffered mocking and flogging, and even chains and imprisonment. </vt:lpstr>
      <vt:lpstr>36 Others suffered mocking and flogging, and even chains and imprisonment. </vt:lpstr>
      <vt:lpstr>37a They were stoned, they were sawn in two, they were killed with the sword…</vt:lpstr>
      <vt:lpstr>37b They went about in skins of sheep and goats, destitute, afflicted, mistreated-- 38 of whom the world was not worthy--wandering about in deserts and mountains, and in dens and caves of the earth. </vt:lpstr>
      <vt:lpstr>37b They went about in skins of sheep and goats, destitute, afflicted, mistreated-- 38 of whom the world was not worthy--wandering about in deserts and mountains, and in dens and caves of the earth. </vt:lpstr>
      <vt:lpstr>39 And all these, though commended through their faith, did not receive what was promised, 40 since God had provided something better for us, that apart from us they should not be made perfect.</vt:lpstr>
      <vt:lpstr>39 And all these, though commended through their faith, did not receive what was promised, 40 since God had provided something better for us, that apart from us they should not be made perfect.</vt:lpstr>
      <vt:lpstr>39 And all these, though commended through their faith, did not receive what was promised, 40 since God had provided something better for us, that apart from us they should not be made perfect.</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2185</cp:revision>
  <cp:lastPrinted>2023-01-08T15:05:56Z</cp:lastPrinted>
  <dcterms:created xsi:type="dcterms:W3CDTF">2022-03-11T13:15:23Z</dcterms:created>
  <dcterms:modified xsi:type="dcterms:W3CDTF">2023-01-08T15:12:36Z</dcterms:modified>
</cp:coreProperties>
</file>