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809" r:id="rId3"/>
    <p:sldId id="6810" r:id="rId4"/>
    <p:sldId id="6811" r:id="rId5"/>
    <p:sldId id="6812" r:id="rId6"/>
    <p:sldId id="6849" r:id="rId7"/>
    <p:sldId id="6850" r:id="rId8"/>
    <p:sldId id="6806" r:id="rId9"/>
    <p:sldId id="6817" r:id="rId10"/>
    <p:sldId id="6839" r:id="rId11"/>
    <p:sldId id="6818" r:id="rId12"/>
    <p:sldId id="6819" r:id="rId13"/>
    <p:sldId id="6820" r:id="rId14"/>
    <p:sldId id="6807" r:id="rId15"/>
    <p:sldId id="6851" r:id="rId16"/>
    <p:sldId id="6841" r:id="rId17"/>
    <p:sldId id="6842" r:id="rId18"/>
    <p:sldId id="6843" r:id="rId19"/>
    <p:sldId id="6821" r:id="rId20"/>
    <p:sldId id="6847" r:id="rId21"/>
    <p:sldId id="6848" r:id="rId22"/>
    <p:sldId id="6852" r:id="rId23"/>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2489483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all these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though commended through their faith,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did not receive what was 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God had provided something better for us, that apart from us they should not be made perfect.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20000"/>
          </a:bodyPr>
          <a:lstStyle/>
          <a:p>
            <a:r>
              <a:rPr lang="en-US" dirty="0"/>
              <a:t>From this we see that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what was promised</a:t>
            </a:r>
            <a:r>
              <a:rPr lang="en-US" dirty="0"/>
              <a:t>” to “</a:t>
            </a:r>
            <a:r>
              <a:rPr lang="en-US" i="1" dirty="0">
                <a:solidFill>
                  <a:srgbClr val="000099"/>
                </a:solidFill>
                <a:latin typeface="Cambria" panose="02040503050406030204" pitchFamily="18" charset="0"/>
                <a:ea typeface="Cambria" panose="02040503050406030204" pitchFamily="18" charset="0"/>
              </a:rPr>
              <a:t>all these</a:t>
            </a:r>
            <a:r>
              <a:rPr lang="en-US" dirty="0"/>
              <a:t>” OT believers that they “</a:t>
            </a:r>
            <a:r>
              <a:rPr lang="en-US" i="1" dirty="0">
                <a:solidFill>
                  <a:srgbClr val="000099"/>
                </a:solidFill>
                <a:latin typeface="Cambria" panose="02040503050406030204" pitchFamily="18" charset="0"/>
                <a:ea typeface="Cambria" panose="02040503050406030204" pitchFamily="18" charset="0"/>
              </a:rPr>
              <a:t>did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receive</a:t>
            </a:r>
            <a:r>
              <a:rPr lang="en-US" dirty="0"/>
              <a:t>” was that final state of glory where they will dwell in a “</a:t>
            </a:r>
            <a:r>
              <a:rPr lang="en-US" i="1" dirty="0">
                <a:solidFill>
                  <a:srgbClr val="000099"/>
                </a:solidFill>
                <a:latin typeface="Cambria" panose="02040503050406030204" pitchFamily="18" charset="0"/>
                <a:ea typeface="Cambria" panose="02040503050406030204" pitchFamily="18" charset="0"/>
              </a:rPr>
              <a:t>better [heavenly] country</a:t>
            </a:r>
            <a:r>
              <a:rPr lang="en-US" dirty="0"/>
              <a:t>”, and a new and better “</a:t>
            </a:r>
            <a:r>
              <a:rPr lang="en-US" i="1" dirty="0">
                <a:solidFill>
                  <a:srgbClr val="000099"/>
                </a:solidFill>
                <a:latin typeface="Cambria" panose="02040503050406030204" pitchFamily="18" charset="0"/>
                <a:ea typeface="Cambria" panose="02040503050406030204" pitchFamily="18" charset="0"/>
              </a:rPr>
              <a:t>heavenly…</a:t>
            </a:r>
            <a:r>
              <a:rPr lang="en-US" dirty="0"/>
              <a:t> </a:t>
            </a:r>
            <a:r>
              <a:rPr lang="en-US" i="1" dirty="0">
                <a:solidFill>
                  <a:srgbClr val="000099"/>
                </a:solidFill>
                <a:latin typeface="Cambria" panose="02040503050406030204" pitchFamily="18" charset="0"/>
                <a:ea typeface="Cambria" panose="02040503050406030204" pitchFamily="18" charset="0"/>
              </a:rPr>
              <a:t>city</a:t>
            </a:r>
            <a:r>
              <a:rPr lang="en-US" dirty="0"/>
              <a:t>” that God has prepared for them.</a:t>
            </a:r>
          </a:p>
          <a:p>
            <a:r>
              <a:rPr lang="en-US" dirty="0"/>
              <a:t>Upon the death of each of these OT believers, their souls were taken into the presence of God where even now they continue to dwell in a state free from sin, and fear, and suffering – but they </a:t>
            </a:r>
            <a:r>
              <a:rPr lang="en-US" b="1" i="1" dirty="0"/>
              <a:t>still</a:t>
            </a:r>
            <a:r>
              <a:rPr lang="en-US" dirty="0"/>
              <a:t> have not </a:t>
            </a:r>
            <a:r>
              <a:rPr lang="en-US" b="1" i="1" dirty="0"/>
              <a:t>fully</a:t>
            </a:r>
            <a:r>
              <a:rPr lang="en-US" dirty="0"/>
              <a:t> received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what was promised</a:t>
            </a:r>
            <a:r>
              <a:rPr lang="en-US" dirty="0"/>
              <a:t>” to them!</a:t>
            </a:r>
          </a:p>
          <a:p>
            <a:r>
              <a:rPr lang="en-US" dirty="0"/>
              <a:t>The promise of a glorious resurrection, the promise of the new heavenly Jerusalem – “</a:t>
            </a:r>
            <a:r>
              <a:rPr lang="en-US" i="1" dirty="0">
                <a:solidFill>
                  <a:srgbClr val="000099"/>
                </a:solidFill>
                <a:latin typeface="Cambria" panose="02040503050406030204" pitchFamily="18" charset="0"/>
                <a:ea typeface="Cambria" panose="02040503050406030204" pitchFamily="18" charset="0"/>
              </a:rPr>
              <a:t>the city that is to come</a:t>
            </a:r>
            <a:r>
              <a:rPr lang="en-US" dirty="0"/>
              <a:t>” (Heb 13:14), has </a:t>
            </a:r>
            <a:r>
              <a:rPr lang="en-US" b="1" i="1" dirty="0"/>
              <a:t>yet</a:t>
            </a:r>
            <a:r>
              <a:rPr lang="en-US" dirty="0"/>
              <a:t> to be fulfilled for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all these</a:t>
            </a:r>
            <a:r>
              <a:rPr lang="en-US" dirty="0"/>
              <a:t>” OT believers.</a:t>
            </a:r>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38413224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all these, though commended through their faith,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did not receive what was 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God had provided something better for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apart from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they should not be made perfect.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20000"/>
          </a:bodyPr>
          <a:lstStyle/>
          <a:p>
            <a:r>
              <a:rPr lang="en-US" dirty="0"/>
              <a:t>Likewise, the </a:t>
            </a:r>
            <a:r>
              <a:rPr lang="en-US" b="1" i="1" dirty="0"/>
              <a:t>readers of this letter </a:t>
            </a:r>
            <a:r>
              <a:rPr lang="en-US" dirty="0"/>
              <a:t>were </a:t>
            </a:r>
            <a:r>
              <a:rPr lang="en-US" b="1" i="1" dirty="0"/>
              <a:t>also</a:t>
            </a:r>
            <a:r>
              <a:rPr lang="en-US" dirty="0"/>
              <a:t> looking forward to, and had not yet received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what was promised</a:t>
            </a:r>
            <a:r>
              <a:rPr lang="en-US" dirty="0"/>
              <a:t>” to </a:t>
            </a:r>
            <a:r>
              <a:rPr lang="en-US" b="1" i="1" dirty="0"/>
              <a:t>them</a:t>
            </a:r>
            <a:r>
              <a:rPr lang="en-US" dirty="0"/>
              <a:t>.</a:t>
            </a:r>
          </a:p>
          <a:p>
            <a:r>
              <a:rPr lang="en-US" dirty="0"/>
              <a:t>Which is why the author, in the warning passage that comes at the end of chapter 10, just </a:t>
            </a:r>
            <a:r>
              <a:rPr lang="en-US" b="1" i="1" dirty="0"/>
              <a:t>before</a:t>
            </a:r>
            <a:r>
              <a:rPr lang="en-US" dirty="0"/>
              <a:t> the “Hall of Faith,” tells his readers:</a:t>
            </a:r>
          </a:p>
          <a:p>
            <a:pPr lvl="1"/>
            <a:r>
              <a:rPr lang="en-US" i="1" dirty="0">
                <a:solidFill>
                  <a:srgbClr val="000099"/>
                </a:solidFill>
                <a:latin typeface="Cambria" panose="02040503050406030204" pitchFamily="18" charset="0"/>
                <a:ea typeface="Cambria" panose="02040503050406030204" pitchFamily="18" charset="0"/>
              </a:rPr>
              <a:t>For you have need of endurance, so that when you have done the will of God you may </a:t>
            </a:r>
            <a:r>
              <a:rPr lang="en-US" b="1" i="1" dirty="0">
                <a:solidFill>
                  <a:srgbClr val="000099"/>
                </a:solidFill>
                <a:latin typeface="Cambria" panose="02040503050406030204" pitchFamily="18" charset="0"/>
                <a:ea typeface="Cambria" panose="02040503050406030204" pitchFamily="18" charset="0"/>
              </a:rPr>
              <a:t>receive what is promised</a:t>
            </a:r>
            <a:r>
              <a:rPr lang="en-US" i="1" dirty="0">
                <a:solidFill>
                  <a:srgbClr val="000099"/>
                </a:solidFill>
                <a:latin typeface="Cambria" panose="02040503050406030204" pitchFamily="18" charset="0"/>
                <a:ea typeface="Cambria" panose="02040503050406030204" pitchFamily="18" charset="0"/>
              </a:rPr>
              <a:t>. </a:t>
            </a:r>
            <a:r>
              <a:rPr lang="en-US" dirty="0"/>
              <a:t>(Heb 10:36)</a:t>
            </a:r>
          </a:p>
          <a:p>
            <a:r>
              <a:rPr lang="en-US" dirty="0"/>
              <a:t>So, this brings us to the </a:t>
            </a:r>
            <a:r>
              <a:rPr lang="en-US" b="1" i="1" dirty="0"/>
              <a:t>next</a:t>
            </a:r>
            <a:r>
              <a:rPr lang="en-US" dirty="0"/>
              <a:t> verse (verse 40) where the author goes from talking about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all these</a:t>
            </a:r>
            <a:r>
              <a:rPr lang="en-US" dirty="0"/>
              <a:t>” (</a:t>
            </a:r>
            <a:r>
              <a:rPr lang="en-US" b="1" i="1" dirty="0"/>
              <a:t>OT believers</a:t>
            </a:r>
            <a:r>
              <a:rPr lang="en-US" dirty="0"/>
              <a:t>), to talking about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us</a:t>
            </a:r>
            <a:r>
              <a:rPr lang="en-US" dirty="0"/>
              <a:t>” – himself and his readers, who were </a:t>
            </a:r>
            <a:r>
              <a:rPr lang="en-US" b="1" i="1" dirty="0"/>
              <a:t>NT</a:t>
            </a:r>
            <a:r>
              <a:rPr lang="en-US" dirty="0"/>
              <a:t> believers.</a:t>
            </a:r>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155006434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all these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though commended through their faith, did</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receive what was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God had provided something better for us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apart from us they should not be made perfect.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593331"/>
            <a:ext cx="8704460" cy="5007617"/>
          </a:xfrm>
        </p:spPr>
        <p:txBody>
          <a:bodyPr>
            <a:normAutofit fontScale="92500"/>
          </a:bodyPr>
          <a:lstStyle/>
          <a:p>
            <a:r>
              <a:rPr lang="en-US" dirty="0"/>
              <a:t>Just as God had “</a:t>
            </a:r>
            <a:r>
              <a:rPr lang="en-US" i="1" dirty="0">
                <a:solidFill>
                  <a:srgbClr val="000099"/>
                </a:solidFill>
                <a:latin typeface="Cambria" panose="02040503050406030204" pitchFamily="18" charset="0"/>
                <a:ea typeface="Cambria" panose="02040503050406030204" pitchFamily="18" charset="0"/>
              </a:rPr>
              <a:t>promised</a:t>
            </a:r>
            <a:r>
              <a:rPr lang="en-US" dirty="0"/>
              <a:t>” “</a:t>
            </a:r>
            <a:r>
              <a:rPr lang="en-US" i="1" dirty="0">
                <a:solidFill>
                  <a:srgbClr val="000099"/>
                </a:solidFill>
                <a:latin typeface="Cambria" panose="02040503050406030204" pitchFamily="18" charset="0"/>
                <a:ea typeface="Cambria" panose="02040503050406030204" pitchFamily="18" charset="0"/>
              </a:rPr>
              <a:t>all these</a:t>
            </a:r>
            <a:r>
              <a:rPr lang="en-US" dirty="0"/>
              <a:t>” OT believers something </a:t>
            </a:r>
            <a:r>
              <a:rPr lang="en-US" b="1" i="1" dirty="0"/>
              <a:t>far “</a:t>
            </a:r>
            <a:r>
              <a:rPr lang="en-US" i="1" dirty="0">
                <a:solidFill>
                  <a:srgbClr val="000099"/>
                </a:solidFill>
                <a:latin typeface="Cambria" panose="02040503050406030204" pitchFamily="18" charset="0"/>
                <a:ea typeface="Cambria" panose="02040503050406030204" pitchFamily="18" charset="0"/>
              </a:rPr>
              <a:t>better</a:t>
            </a:r>
            <a:r>
              <a:rPr lang="en-US" b="1" i="1" dirty="0"/>
              <a:t>” </a:t>
            </a:r>
            <a:r>
              <a:rPr lang="en-US" dirty="0"/>
              <a:t>than any of the things of this world (which is why they lived as “</a:t>
            </a:r>
            <a:r>
              <a:rPr lang="en-US" i="1" dirty="0">
                <a:solidFill>
                  <a:srgbClr val="000099"/>
                </a:solidFill>
                <a:latin typeface="Cambria" panose="02040503050406030204" pitchFamily="18" charset="0"/>
                <a:ea typeface="Cambria" panose="02040503050406030204" pitchFamily="18" charset="0"/>
              </a:rPr>
              <a:t>strangers and exiles on the earth</a:t>
            </a:r>
            <a:r>
              <a:rPr lang="en-US" dirty="0"/>
              <a:t>”), so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God had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provided something better for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us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NT believers]</a:t>
            </a:r>
            <a:r>
              <a:rPr lang="en-US" dirty="0"/>
              <a:t>” as well.</a:t>
            </a:r>
          </a:p>
          <a:p>
            <a:r>
              <a:rPr lang="en-US" dirty="0"/>
              <a:t>In my opinion, the way the ESV has translated verse 40, while a fairly accurate literal translation, is nevertheless awkward.</a:t>
            </a:r>
          </a:p>
          <a:p>
            <a:r>
              <a:rPr lang="en-US" dirty="0"/>
              <a:t>I believe the NET has done a much better job of translating verse 40, so for the remainder of this discussion, I would like to use the NET translation.</a:t>
            </a:r>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58716020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these all were commended for their faith, yet they did not receive what was promised. </a:t>
            </a: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sz="2700" b="0" i="1" dirty="0">
                <a:effectLst/>
                <a:latin typeface="Cambria" panose="02040503050406030204" pitchFamily="18" charset="0"/>
                <a:ea typeface="Cambria" panose="02040503050406030204" pitchFamily="18" charset="0"/>
                <a:cs typeface="+mn-cs"/>
              </a:rPr>
              <a:t>For </a:t>
            </a:r>
            <a:r>
              <a:rPr lang="en-US" sz="2700" i="1" dirty="0">
                <a:effectLst/>
                <a:latin typeface="Cambria" panose="02040503050406030204" pitchFamily="18" charset="0"/>
                <a:ea typeface="Cambria" panose="02040503050406030204" pitchFamily="18" charset="0"/>
                <a:cs typeface="+mn-cs"/>
              </a:rPr>
              <a:t>God had provided something better for us</a:t>
            </a:r>
            <a:r>
              <a:rPr lang="en-US" sz="2700" b="0" i="1" dirty="0">
                <a:effectLst/>
                <a:latin typeface="Cambria" panose="02040503050406030204" pitchFamily="18" charset="0"/>
                <a:ea typeface="Cambria" panose="02040503050406030204" pitchFamily="18" charset="0"/>
                <a:cs typeface="+mn-cs"/>
              </a:rPr>
              <a:t>, </a:t>
            </a:r>
            <a:r>
              <a:rPr lang="en-US" sz="2700" i="1" dirty="0">
                <a:effectLst/>
                <a:latin typeface="Cambria" panose="02040503050406030204" pitchFamily="18" charset="0"/>
                <a:ea typeface="Cambria" panose="02040503050406030204" pitchFamily="18" charset="0"/>
                <a:cs typeface="+mn-cs"/>
              </a:rPr>
              <a:t>so that they would be made perfect together with us</a:t>
            </a:r>
            <a:r>
              <a:rPr lang="en-US" sz="2700" b="0" i="1" dirty="0">
                <a:effectLst/>
                <a:latin typeface="Cambria" panose="02040503050406030204" pitchFamily="18" charset="0"/>
                <a:ea typeface="Cambria" panose="02040503050406030204" pitchFamily="18" charset="0"/>
                <a:cs typeface="+mn-cs"/>
              </a:rPr>
              <a:t>. </a:t>
            </a:r>
            <a:r>
              <a:rPr kumimoji="0" lang="en-US" sz="2700" b="0" u="none" strike="noStrike" kern="1200" cap="none" spc="0" normalizeH="0" baseline="0" noProof="0" dirty="0">
                <a:ln>
                  <a:noFill/>
                </a:ln>
                <a:effectLst/>
                <a:uLnTx/>
                <a:uFillTx/>
                <a:latin typeface="+mn-lt"/>
                <a:ea typeface="Cambria" panose="02040503050406030204" pitchFamily="18" charset="0"/>
                <a:cs typeface="+mn-cs"/>
              </a:rPr>
              <a:t>[NET translation]</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20000"/>
          </a:bodyPr>
          <a:lstStyle/>
          <a:p>
            <a:r>
              <a:rPr lang="en-US" dirty="0"/>
              <a:t>So, what </a:t>
            </a:r>
            <a:r>
              <a:rPr lang="en-US" b="1" i="1" dirty="0"/>
              <a:t>is</a:t>
            </a:r>
            <a:r>
              <a:rPr lang="en-US" dirty="0"/>
              <a:t> the “</a:t>
            </a:r>
            <a:r>
              <a:rPr lang="en-US" i="1" dirty="0">
                <a:solidFill>
                  <a:srgbClr val="000099"/>
                </a:solidFill>
                <a:latin typeface="Cambria" panose="02040503050406030204" pitchFamily="18" charset="0"/>
                <a:ea typeface="Cambria" panose="02040503050406030204" pitchFamily="18" charset="0"/>
              </a:rPr>
              <a:t>something better</a:t>
            </a:r>
            <a:r>
              <a:rPr lang="en-US" dirty="0"/>
              <a:t>” that God provided “</a:t>
            </a:r>
            <a:r>
              <a:rPr lang="en-US" i="1" dirty="0">
                <a:solidFill>
                  <a:srgbClr val="000099"/>
                </a:solidFill>
                <a:latin typeface="Cambria" panose="02040503050406030204" pitchFamily="18" charset="0"/>
                <a:ea typeface="Cambria" panose="02040503050406030204" pitchFamily="18" charset="0"/>
              </a:rPr>
              <a:t>for us</a:t>
            </a:r>
            <a:r>
              <a:rPr lang="en-US" dirty="0"/>
              <a:t>” [NT believers]?</a:t>
            </a:r>
          </a:p>
          <a:p>
            <a:r>
              <a:rPr lang="en-US" dirty="0"/>
              <a:t>I believe, in this context, the “</a:t>
            </a:r>
            <a:r>
              <a:rPr lang="en-US" i="1" dirty="0">
                <a:solidFill>
                  <a:srgbClr val="000099"/>
                </a:solidFill>
                <a:latin typeface="Cambria" panose="02040503050406030204" pitchFamily="18" charset="0"/>
                <a:ea typeface="Cambria" panose="02040503050406030204" pitchFamily="18" charset="0"/>
              </a:rPr>
              <a:t>something better</a:t>
            </a:r>
            <a:r>
              <a:rPr lang="en-US" dirty="0"/>
              <a:t>” is </a:t>
            </a:r>
            <a:r>
              <a:rPr lang="en-US" b="1" i="1" dirty="0"/>
              <a:t>not</a:t>
            </a:r>
            <a:r>
              <a:rPr lang="en-US" dirty="0"/>
              <a:t> “</a:t>
            </a:r>
            <a:r>
              <a:rPr lang="en-US" i="1" dirty="0">
                <a:solidFill>
                  <a:srgbClr val="000099"/>
                </a:solidFill>
                <a:latin typeface="Cambria" panose="02040503050406030204" pitchFamily="18" charset="0"/>
                <a:ea typeface="Cambria" panose="02040503050406030204" pitchFamily="18" charset="0"/>
              </a:rPr>
              <a:t>something better</a:t>
            </a:r>
            <a:r>
              <a:rPr lang="en-US" dirty="0"/>
              <a:t>” than </a:t>
            </a:r>
            <a:r>
              <a:rPr lang="en-US" b="1" i="1" dirty="0"/>
              <a:t>OT believers had</a:t>
            </a:r>
            <a:r>
              <a:rPr lang="en-US" dirty="0"/>
              <a:t>, but “</a:t>
            </a:r>
            <a:r>
              <a:rPr lang="en-US" i="1" dirty="0">
                <a:solidFill>
                  <a:srgbClr val="000099"/>
                </a:solidFill>
                <a:latin typeface="Cambria" panose="02040503050406030204" pitchFamily="18" charset="0"/>
                <a:ea typeface="Cambria" panose="02040503050406030204" pitchFamily="18" charset="0"/>
              </a:rPr>
              <a:t>something better</a:t>
            </a:r>
            <a:r>
              <a:rPr lang="en-US" dirty="0"/>
              <a:t>” than what </a:t>
            </a:r>
            <a:r>
              <a:rPr lang="en-US" b="1" i="1" dirty="0"/>
              <a:t>we have </a:t>
            </a:r>
            <a:r>
              <a:rPr lang="en-US" dirty="0"/>
              <a:t>in our present earthly state (i.e., </a:t>
            </a:r>
            <a:r>
              <a:rPr lang="en-US" b="1" i="1" dirty="0"/>
              <a:t>the same </a:t>
            </a:r>
            <a:r>
              <a:rPr lang="en-US" dirty="0"/>
              <a:t>“</a:t>
            </a:r>
            <a:r>
              <a:rPr lang="en-US" i="1" dirty="0">
                <a:solidFill>
                  <a:srgbClr val="000099"/>
                </a:solidFill>
                <a:latin typeface="Cambria" panose="02040503050406030204" pitchFamily="18" charset="0"/>
                <a:ea typeface="Cambria" panose="02040503050406030204" pitchFamily="18" charset="0"/>
              </a:rPr>
              <a:t>better country</a:t>
            </a:r>
            <a:r>
              <a:rPr lang="en-US" dirty="0"/>
              <a:t>” that the OT believers were “</a:t>
            </a:r>
            <a:r>
              <a:rPr lang="en-US" i="1" dirty="0">
                <a:solidFill>
                  <a:srgbClr val="000099"/>
                </a:solidFill>
                <a:latin typeface="Cambria" panose="02040503050406030204" pitchFamily="18" charset="0"/>
                <a:ea typeface="Cambria" panose="02040503050406030204" pitchFamily="18" charset="0"/>
              </a:rPr>
              <a:t>promised</a:t>
            </a:r>
            <a:r>
              <a:rPr lang="en-US" dirty="0"/>
              <a:t>”).</a:t>
            </a:r>
          </a:p>
          <a:p>
            <a:r>
              <a:rPr lang="en-US" dirty="0"/>
              <a:t>In other words, the “</a:t>
            </a:r>
            <a:r>
              <a:rPr lang="en-US" i="1" dirty="0">
                <a:solidFill>
                  <a:srgbClr val="000099"/>
                </a:solidFill>
                <a:latin typeface="Cambria" panose="02040503050406030204" pitchFamily="18" charset="0"/>
                <a:ea typeface="Cambria" panose="02040503050406030204" pitchFamily="18" charset="0"/>
              </a:rPr>
              <a:t>something better</a:t>
            </a:r>
            <a:r>
              <a:rPr lang="en-US" dirty="0"/>
              <a:t>” that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God had provided… for us</a:t>
            </a:r>
            <a:r>
              <a:rPr lang="en-US" dirty="0"/>
              <a:t>” is the future glorious fulfillment of what God has promised to </a:t>
            </a:r>
            <a:r>
              <a:rPr lang="en-US" b="1" i="1" dirty="0"/>
              <a:t>all</a:t>
            </a:r>
            <a:r>
              <a:rPr lang="en-US" dirty="0"/>
              <a:t> believers of </a:t>
            </a:r>
            <a:r>
              <a:rPr lang="en-US" b="1" i="1" dirty="0"/>
              <a:t>all</a:t>
            </a:r>
            <a:r>
              <a:rPr lang="en-US" dirty="0"/>
              <a:t> ages:  believers in their glorified bodies dwelling in the new heavens and new earth and the New heavenly Jerusalem.</a:t>
            </a:r>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35304121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these all were commended for their faith, yet they did not receive what was promised. </a:t>
            </a: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sz="2700" b="0" i="1" dirty="0">
                <a:effectLst/>
                <a:latin typeface="Cambria" panose="02040503050406030204" pitchFamily="18" charset="0"/>
                <a:ea typeface="Cambria" panose="02040503050406030204" pitchFamily="18" charset="0"/>
                <a:cs typeface="+mn-cs"/>
              </a:rPr>
              <a:t>For </a:t>
            </a:r>
            <a:r>
              <a:rPr lang="en-US" sz="2700" i="1" dirty="0">
                <a:effectLst/>
                <a:latin typeface="Cambria" panose="02040503050406030204" pitchFamily="18" charset="0"/>
                <a:ea typeface="Cambria" panose="02040503050406030204" pitchFamily="18" charset="0"/>
                <a:cs typeface="+mn-cs"/>
              </a:rPr>
              <a:t>God had provided something better for us</a:t>
            </a:r>
            <a:r>
              <a:rPr lang="en-US" sz="2700" b="0" i="1" dirty="0">
                <a:effectLst/>
                <a:latin typeface="Cambria" panose="02040503050406030204" pitchFamily="18" charset="0"/>
                <a:ea typeface="Cambria" panose="02040503050406030204" pitchFamily="18" charset="0"/>
                <a:cs typeface="+mn-cs"/>
              </a:rPr>
              <a:t>, </a:t>
            </a:r>
            <a:r>
              <a:rPr lang="en-US" sz="2700" i="1" dirty="0">
                <a:effectLst/>
                <a:latin typeface="Cambria" panose="02040503050406030204" pitchFamily="18" charset="0"/>
                <a:ea typeface="Cambria" panose="02040503050406030204" pitchFamily="18" charset="0"/>
                <a:cs typeface="+mn-cs"/>
              </a:rPr>
              <a:t>so that they would be made perfect together with us</a:t>
            </a:r>
            <a:r>
              <a:rPr lang="en-US" sz="2700" b="0" i="1" dirty="0">
                <a:effectLst/>
                <a:latin typeface="Cambria" panose="02040503050406030204" pitchFamily="18" charset="0"/>
                <a:ea typeface="Cambria" panose="02040503050406030204" pitchFamily="18" charset="0"/>
                <a:cs typeface="+mn-cs"/>
              </a:rPr>
              <a:t>. </a:t>
            </a:r>
            <a:r>
              <a:rPr kumimoji="0" lang="en-US" sz="2700" b="0" u="none" strike="noStrike" kern="1200" cap="none" spc="0" normalizeH="0" baseline="0" noProof="0" dirty="0">
                <a:ln>
                  <a:noFill/>
                </a:ln>
                <a:effectLst/>
                <a:uLnTx/>
                <a:uFillTx/>
                <a:latin typeface="+mn-lt"/>
                <a:ea typeface="Cambria" panose="02040503050406030204" pitchFamily="18" charset="0"/>
                <a:cs typeface="+mn-cs"/>
              </a:rPr>
              <a:t>[NET translation]</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10000"/>
          </a:bodyPr>
          <a:lstStyle/>
          <a:p>
            <a:r>
              <a:rPr lang="en-US" dirty="0"/>
              <a:t>The author then goes on to say that “</a:t>
            </a:r>
            <a:r>
              <a:rPr lang="en-US" i="1" dirty="0">
                <a:solidFill>
                  <a:srgbClr val="000099"/>
                </a:solidFill>
                <a:latin typeface="Cambria" panose="02040503050406030204" pitchFamily="18" charset="0"/>
                <a:ea typeface="Cambria" panose="02040503050406030204" pitchFamily="18" charset="0"/>
              </a:rPr>
              <a:t>God had provided</a:t>
            </a:r>
            <a:r>
              <a:rPr lang="en-US" dirty="0"/>
              <a:t>” this future glorious state of heavenly perfection for “</a:t>
            </a:r>
            <a:r>
              <a:rPr lang="en-US" i="1" dirty="0">
                <a:solidFill>
                  <a:srgbClr val="000099"/>
                </a:solidFill>
                <a:latin typeface="Cambria" panose="02040503050406030204" pitchFamily="18" charset="0"/>
                <a:ea typeface="Cambria" panose="02040503050406030204" pitchFamily="18" charset="0"/>
              </a:rPr>
              <a:t>us</a:t>
            </a:r>
            <a:r>
              <a:rPr lang="en-US" dirty="0"/>
              <a:t>” [NT believers] “</a:t>
            </a:r>
            <a:r>
              <a:rPr lang="en-US" i="1" dirty="0">
                <a:solidFill>
                  <a:srgbClr val="000099"/>
                </a:solidFill>
                <a:latin typeface="Cambria" panose="02040503050406030204" pitchFamily="18" charset="0"/>
                <a:ea typeface="Cambria" panose="02040503050406030204" pitchFamily="18" charset="0"/>
              </a:rPr>
              <a:t>so that they [the OT believers] would be </a:t>
            </a:r>
            <a:r>
              <a:rPr lang="en-US" b="1" i="1" dirty="0">
                <a:solidFill>
                  <a:srgbClr val="000099"/>
                </a:solidFill>
                <a:latin typeface="Cambria" panose="02040503050406030204" pitchFamily="18" charset="0"/>
                <a:ea typeface="Cambria" panose="02040503050406030204" pitchFamily="18" charset="0"/>
              </a:rPr>
              <a:t>made perfect </a:t>
            </a:r>
            <a:r>
              <a:rPr lang="en-US" i="1" dirty="0">
                <a:solidFill>
                  <a:srgbClr val="000099"/>
                </a:solidFill>
                <a:latin typeface="Cambria" panose="02040503050406030204" pitchFamily="18" charset="0"/>
                <a:ea typeface="Cambria" panose="02040503050406030204" pitchFamily="18" charset="0"/>
              </a:rPr>
              <a:t>together with [NT believers].</a:t>
            </a:r>
            <a:r>
              <a:rPr lang="en-US" dirty="0"/>
              <a:t>”</a:t>
            </a:r>
          </a:p>
          <a:p>
            <a:r>
              <a:rPr lang="en-US" dirty="0"/>
              <a:t>What does the author mean when he talks about OT believers (“</a:t>
            </a:r>
            <a:r>
              <a:rPr lang="en-US" i="1" dirty="0">
                <a:solidFill>
                  <a:srgbClr val="000099"/>
                </a:solidFill>
                <a:latin typeface="Cambria" panose="02040503050406030204" pitchFamily="18" charset="0"/>
                <a:ea typeface="Cambria" panose="02040503050406030204" pitchFamily="18" charset="0"/>
              </a:rPr>
              <a:t>they</a:t>
            </a:r>
            <a:r>
              <a:rPr lang="en-US" dirty="0"/>
              <a:t>”) being “</a:t>
            </a:r>
            <a:r>
              <a:rPr lang="en-US" b="1" i="1" dirty="0">
                <a:solidFill>
                  <a:srgbClr val="000099"/>
                </a:solidFill>
                <a:latin typeface="Cambria" panose="02040503050406030204" pitchFamily="18" charset="0"/>
                <a:ea typeface="Cambria" panose="02040503050406030204" pitchFamily="18" charset="0"/>
              </a:rPr>
              <a:t>made perfect</a:t>
            </a:r>
            <a:r>
              <a:rPr lang="en-US" dirty="0"/>
              <a:t>”</a:t>
            </a:r>
            <a:r>
              <a:rPr lang="en-US" b="1" i="1" dirty="0">
                <a:solidFill>
                  <a:srgbClr val="000099"/>
                </a:solidFill>
                <a:latin typeface="Cambria" panose="02040503050406030204" pitchFamily="18" charset="0"/>
                <a:ea typeface="Cambria" panose="02040503050406030204" pitchFamily="18" charset="0"/>
              </a:rPr>
              <a:t> </a:t>
            </a:r>
            <a:r>
              <a:rPr lang="en-US" dirty="0"/>
              <a:t>together with NT believers (“</a:t>
            </a:r>
            <a:r>
              <a:rPr lang="en-US" i="1" dirty="0">
                <a:solidFill>
                  <a:srgbClr val="000099"/>
                </a:solidFill>
                <a:latin typeface="Cambria" panose="02040503050406030204" pitchFamily="18" charset="0"/>
                <a:ea typeface="Cambria" panose="02040503050406030204" pitchFamily="18" charset="0"/>
              </a:rPr>
              <a:t>us</a:t>
            </a:r>
            <a:r>
              <a:rPr lang="en-US" dirty="0"/>
              <a:t>”)?</a:t>
            </a:r>
          </a:p>
          <a:p>
            <a:r>
              <a:rPr lang="en-US" dirty="0"/>
              <a:t>The Greek word translated “</a:t>
            </a:r>
            <a:r>
              <a:rPr lang="en-US" i="1" dirty="0">
                <a:solidFill>
                  <a:srgbClr val="000099"/>
                </a:solidFill>
                <a:latin typeface="Cambria" panose="02040503050406030204" pitchFamily="18" charset="0"/>
                <a:ea typeface="Cambria" panose="02040503050406030204" pitchFamily="18" charset="0"/>
              </a:rPr>
              <a:t>made perfect</a:t>
            </a:r>
            <a:r>
              <a:rPr lang="en-US" dirty="0"/>
              <a:t>” (</a:t>
            </a:r>
            <a:r>
              <a:rPr lang="en-US" i="1" dirty="0" err="1"/>
              <a:t>teleioo</a:t>
            </a:r>
            <a:r>
              <a:rPr lang="en-US" dirty="0"/>
              <a:t>) is a word that means “</a:t>
            </a:r>
            <a:r>
              <a:rPr lang="en-US" i="1" dirty="0">
                <a:latin typeface="Cambria" panose="02040503050406030204" pitchFamily="18" charset="0"/>
                <a:ea typeface="Cambria" panose="02040503050406030204" pitchFamily="18" charset="0"/>
              </a:rPr>
              <a:t>bringing something to its goal complete, fulfill, accomplish</a:t>
            </a:r>
            <a:r>
              <a:rPr lang="en-US" dirty="0"/>
              <a:t>”(Friberg Analytical Greek Lexicon)</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34020921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these all were commended for their faith, yet they did not receive what was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sz="2700" b="0" i="1" dirty="0">
                <a:effectLst/>
                <a:latin typeface="Cambria" panose="02040503050406030204" pitchFamily="18" charset="0"/>
                <a:ea typeface="Cambria" panose="02040503050406030204" pitchFamily="18" charset="0"/>
                <a:cs typeface="+mn-cs"/>
              </a:rPr>
              <a:t>For God had provided </a:t>
            </a:r>
            <a:r>
              <a:rPr lang="en-US" sz="2700" i="1" dirty="0">
                <a:effectLst/>
                <a:latin typeface="Cambria" panose="02040503050406030204" pitchFamily="18" charset="0"/>
                <a:ea typeface="Cambria" panose="02040503050406030204" pitchFamily="18" charset="0"/>
                <a:cs typeface="+mn-cs"/>
              </a:rPr>
              <a:t>something better </a:t>
            </a:r>
            <a:r>
              <a:rPr lang="en-US" sz="2700" b="0" i="1" dirty="0">
                <a:effectLst/>
                <a:latin typeface="Cambria" panose="02040503050406030204" pitchFamily="18" charset="0"/>
                <a:ea typeface="Cambria" panose="02040503050406030204" pitchFamily="18" charset="0"/>
                <a:cs typeface="+mn-cs"/>
              </a:rPr>
              <a:t>for us, so that they would be made perfect together with us. </a:t>
            </a:r>
            <a:r>
              <a:rPr kumimoji="0" lang="en-US" sz="2700" b="0" u="none" strike="noStrike" kern="1200" cap="none" spc="0" normalizeH="0" baseline="0" noProof="0" dirty="0">
                <a:ln>
                  <a:noFill/>
                </a:ln>
                <a:effectLst/>
                <a:uLnTx/>
                <a:uFillTx/>
                <a:latin typeface="+mn-lt"/>
                <a:ea typeface="Cambria" panose="02040503050406030204" pitchFamily="18" charset="0"/>
                <a:cs typeface="+mn-cs"/>
              </a:rPr>
              <a:t>[NET translation]</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a:bodyPr>
          <a:lstStyle/>
          <a:p>
            <a:r>
              <a:rPr lang="en-US" dirty="0"/>
              <a:t>So, here is the point I think the author is making in these two verses:</a:t>
            </a:r>
          </a:p>
          <a:p>
            <a:r>
              <a:rPr lang="en-US" dirty="0"/>
              <a:t>“</a:t>
            </a:r>
            <a:r>
              <a:rPr lang="en-US" i="1" dirty="0">
                <a:solidFill>
                  <a:srgbClr val="000099"/>
                </a:solidFill>
                <a:latin typeface="Cambria" panose="02040503050406030204" pitchFamily="18" charset="0"/>
                <a:ea typeface="Cambria" panose="02040503050406030204" pitchFamily="18" charset="0"/>
              </a:rPr>
              <a:t>All these</a:t>
            </a:r>
            <a:r>
              <a:rPr lang="en-US" dirty="0"/>
              <a:t>” faithful OT believers (including those listed by our author in the “hall of faith”) </a:t>
            </a:r>
            <a:r>
              <a:rPr lang="en-US" b="1" i="1" dirty="0"/>
              <a:t>did not</a:t>
            </a:r>
            <a:r>
              <a:rPr lang="en-US" dirty="0"/>
              <a:t>, and </a:t>
            </a:r>
            <a:r>
              <a:rPr lang="en-US" b="1" i="1" dirty="0"/>
              <a:t>still</a:t>
            </a:r>
            <a:r>
              <a:rPr lang="en-US" dirty="0"/>
              <a:t> have not, entered into that “</a:t>
            </a:r>
            <a:r>
              <a:rPr lang="en-US" i="1" dirty="0">
                <a:solidFill>
                  <a:srgbClr val="000099"/>
                </a:solidFill>
                <a:latin typeface="Cambria" panose="02040503050406030204" pitchFamily="18" charset="0"/>
                <a:ea typeface="Cambria" panose="02040503050406030204" pitchFamily="18" charset="0"/>
              </a:rPr>
              <a:t>better country</a:t>
            </a:r>
            <a:r>
              <a:rPr lang="en-US" dirty="0"/>
              <a:t>”(Heb 11:16) and that heavenly “</a:t>
            </a:r>
            <a:r>
              <a:rPr lang="en-US" i="1" dirty="0">
                <a:solidFill>
                  <a:srgbClr val="000099"/>
                </a:solidFill>
                <a:latin typeface="Cambria" panose="02040503050406030204" pitchFamily="18" charset="0"/>
                <a:ea typeface="Cambria" panose="02040503050406030204" pitchFamily="18" charset="0"/>
              </a:rPr>
              <a:t>city that is to come</a:t>
            </a:r>
            <a:r>
              <a:rPr lang="en-US" dirty="0"/>
              <a:t>”(Heb 11:16 cf. 13:14) that they were “</a:t>
            </a:r>
            <a:r>
              <a:rPr lang="en-US" i="1" dirty="0">
                <a:solidFill>
                  <a:srgbClr val="000099"/>
                </a:solidFill>
                <a:latin typeface="Cambria" panose="02040503050406030204" pitchFamily="18" charset="0"/>
                <a:ea typeface="Cambria" panose="02040503050406030204" pitchFamily="18" charset="0"/>
              </a:rPr>
              <a:t>promised</a:t>
            </a:r>
            <a:r>
              <a:rPr lang="en-US" dirty="0"/>
              <a:t>”.</a:t>
            </a:r>
          </a:p>
          <a:p>
            <a:r>
              <a:rPr lang="en-US" dirty="0"/>
              <a:t>Why? Because God has provided “</a:t>
            </a:r>
            <a:r>
              <a:rPr lang="en-US" i="1" dirty="0">
                <a:solidFill>
                  <a:srgbClr val="000099"/>
                </a:solidFill>
                <a:latin typeface="Cambria" panose="02040503050406030204" pitchFamily="18" charset="0"/>
                <a:ea typeface="Cambria" panose="02040503050406030204" pitchFamily="18" charset="0"/>
              </a:rPr>
              <a:t>something better</a:t>
            </a:r>
            <a:r>
              <a:rPr lang="en-US" dirty="0"/>
              <a:t>” (i.e., </a:t>
            </a:r>
            <a:r>
              <a:rPr lang="en-US" b="1" i="1" dirty="0"/>
              <a:t>the same </a:t>
            </a:r>
            <a:r>
              <a:rPr lang="en-US" dirty="0"/>
              <a:t>“</a:t>
            </a:r>
            <a:r>
              <a:rPr lang="en-US" i="1" dirty="0">
                <a:solidFill>
                  <a:srgbClr val="000099"/>
                </a:solidFill>
                <a:latin typeface="Cambria" panose="02040503050406030204" pitchFamily="18" charset="0"/>
                <a:ea typeface="Cambria" panose="02040503050406030204" pitchFamily="18" charset="0"/>
              </a:rPr>
              <a:t>better country</a:t>
            </a:r>
            <a:r>
              <a:rPr lang="en-US" dirty="0"/>
              <a:t>” that the OT believers were “</a:t>
            </a:r>
            <a:r>
              <a:rPr lang="en-US" i="1" dirty="0">
                <a:solidFill>
                  <a:srgbClr val="000099"/>
                </a:solidFill>
                <a:latin typeface="Cambria" panose="02040503050406030204" pitchFamily="18" charset="0"/>
                <a:ea typeface="Cambria" panose="02040503050406030204" pitchFamily="18" charset="0"/>
              </a:rPr>
              <a:t>promised</a:t>
            </a:r>
            <a:r>
              <a:rPr lang="en-US" dirty="0"/>
              <a:t>”) for “</a:t>
            </a:r>
            <a:r>
              <a:rPr lang="en-US" i="1" dirty="0">
                <a:solidFill>
                  <a:srgbClr val="000099"/>
                </a:solidFill>
                <a:latin typeface="Cambria" panose="02040503050406030204" pitchFamily="18" charset="0"/>
                <a:ea typeface="Cambria" panose="02040503050406030204" pitchFamily="18" charset="0"/>
              </a:rPr>
              <a:t>us</a:t>
            </a:r>
            <a:r>
              <a:rPr lang="en-US" dirty="0"/>
              <a:t>” faithful NT believers as well.</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7944600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these all were commended for their faith, yet they did not receive what was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sz="2700" i="1" dirty="0">
                <a:effectLst/>
                <a:latin typeface="Cambria" panose="02040503050406030204" pitchFamily="18" charset="0"/>
                <a:ea typeface="Cambria" panose="02040503050406030204" pitchFamily="18" charset="0"/>
                <a:cs typeface="+mn-cs"/>
              </a:rPr>
              <a:t>For God had provided something better for us, so that they would be made perfect together with us.</a:t>
            </a:r>
            <a:r>
              <a:rPr lang="en-US" sz="2700" b="0" i="1" dirty="0">
                <a:effectLst/>
                <a:latin typeface="Cambria" panose="02040503050406030204" pitchFamily="18" charset="0"/>
                <a:ea typeface="Cambria" panose="02040503050406030204" pitchFamily="18" charset="0"/>
                <a:cs typeface="+mn-cs"/>
              </a:rPr>
              <a:t> </a:t>
            </a:r>
            <a:r>
              <a:rPr kumimoji="0" lang="en-US" sz="2700" b="0" u="none" strike="noStrike" kern="1200" cap="none" spc="0" normalizeH="0" baseline="0" noProof="0" dirty="0">
                <a:ln>
                  <a:noFill/>
                </a:ln>
                <a:effectLst/>
                <a:uLnTx/>
                <a:uFillTx/>
                <a:latin typeface="+mn-lt"/>
                <a:ea typeface="Cambria" panose="02040503050406030204" pitchFamily="18" charset="0"/>
                <a:cs typeface="+mn-cs"/>
              </a:rPr>
              <a:t>[NET translation]</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lnSpcReduction="10000"/>
          </a:bodyPr>
          <a:lstStyle/>
          <a:p>
            <a:r>
              <a:rPr lang="en-US" dirty="0"/>
              <a:t>And therefore “</a:t>
            </a:r>
            <a:r>
              <a:rPr lang="en-US" i="1" dirty="0">
                <a:solidFill>
                  <a:srgbClr val="000099"/>
                </a:solidFill>
                <a:latin typeface="Cambria" panose="02040503050406030204" pitchFamily="18" charset="0"/>
                <a:ea typeface="Cambria" panose="02040503050406030204" pitchFamily="18" charset="0"/>
              </a:rPr>
              <a:t>they</a:t>
            </a:r>
            <a:r>
              <a:rPr lang="en-US" dirty="0"/>
              <a:t>” [the OT believers] must wait until God has finished gathering all of “</a:t>
            </a:r>
            <a:r>
              <a:rPr lang="en-US" i="1" dirty="0">
                <a:solidFill>
                  <a:srgbClr val="000099"/>
                </a:solidFill>
                <a:latin typeface="Cambria" panose="02040503050406030204" pitchFamily="18" charset="0"/>
                <a:ea typeface="Cambria" panose="02040503050406030204" pitchFamily="18" charset="0"/>
              </a:rPr>
              <a:t>us</a:t>
            </a:r>
            <a:r>
              <a:rPr lang="en-US" dirty="0"/>
              <a:t>” [NT believers] for whom God has </a:t>
            </a:r>
            <a:r>
              <a:rPr lang="en-US" b="1" i="1" dirty="0"/>
              <a:t>also</a:t>
            </a:r>
            <a:r>
              <a:rPr lang="en-US" dirty="0"/>
              <a:t> “</a:t>
            </a:r>
            <a:r>
              <a:rPr lang="en-US" i="1" dirty="0">
                <a:solidFill>
                  <a:srgbClr val="000099"/>
                </a:solidFill>
                <a:latin typeface="Cambria" panose="02040503050406030204" pitchFamily="18" charset="0"/>
                <a:ea typeface="Cambria" panose="02040503050406030204" pitchFamily="18" charset="0"/>
              </a:rPr>
              <a:t>provided</a:t>
            </a:r>
            <a:r>
              <a:rPr lang="en-US" dirty="0"/>
              <a:t> </a:t>
            </a:r>
            <a:r>
              <a:rPr lang="en-US" i="1" dirty="0">
                <a:solidFill>
                  <a:srgbClr val="000099"/>
                </a:solidFill>
                <a:latin typeface="Cambria" panose="02040503050406030204" pitchFamily="18" charset="0"/>
                <a:ea typeface="Cambria" panose="02040503050406030204" pitchFamily="18" charset="0"/>
              </a:rPr>
              <a:t>something better.</a:t>
            </a:r>
            <a:r>
              <a:rPr lang="en-US" dirty="0"/>
              <a:t>” </a:t>
            </a:r>
          </a:p>
          <a:p>
            <a:r>
              <a:rPr lang="en-US" dirty="0"/>
              <a:t>And they must do this “</a:t>
            </a:r>
            <a:r>
              <a:rPr lang="en-US" b="1" i="1" dirty="0">
                <a:solidFill>
                  <a:srgbClr val="000099"/>
                </a:solidFill>
                <a:latin typeface="Cambria" panose="02040503050406030204" pitchFamily="18" charset="0"/>
                <a:ea typeface="Cambria" panose="02040503050406030204" pitchFamily="18" charset="0"/>
              </a:rPr>
              <a:t>so that </a:t>
            </a:r>
            <a:r>
              <a:rPr lang="en-US" i="1" dirty="0">
                <a:solidFill>
                  <a:srgbClr val="000099"/>
                </a:solidFill>
                <a:latin typeface="Cambria" panose="02040503050406030204" pitchFamily="18" charset="0"/>
                <a:ea typeface="Cambria" panose="02040503050406030204" pitchFamily="18" charset="0"/>
              </a:rPr>
              <a:t>they</a:t>
            </a:r>
            <a:r>
              <a:rPr lang="en-US" dirty="0"/>
              <a:t>” may enter “</a:t>
            </a:r>
            <a:r>
              <a:rPr lang="en-US" sz="3100" i="1" dirty="0">
                <a:solidFill>
                  <a:srgbClr val="000099"/>
                </a:solidFill>
                <a:latin typeface="Cambria" panose="02040503050406030204" pitchFamily="18" charset="0"/>
                <a:ea typeface="Cambria" panose="02040503050406030204" pitchFamily="18" charset="0"/>
              </a:rPr>
              <a:t>together with us</a:t>
            </a:r>
            <a:r>
              <a:rPr lang="en-US" dirty="0"/>
              <a:t>” into that “</a:t>
            </a:r>
            <a:r>
              <a:rPr lang="en-US" sz="3100" i="1" dirty="0">
                <a:solidFill>
                  <a:srgbClr val="000099"/>
                </a:solidFill>
                <a:latin typeface="Cambria" panose="02040503050406030204" pitchFamily="18" charset="0"/>
                <a:ea typeface="Cambria" panose="02040503050406030204" pitchFamily="18" charset="0"/>
              </a:rPr>
              <a:t>perfect</a:t>
            </a:r>
            <a:r>
              <a:rPr lang="en-US" dirty="0"/>
              <a:t>” eternal state that is the fulfillment of all that God has promised his people throughout all of human history.</a:t>
            </a:r>
          </a:p>
          <a:p>
            <a:r>
              <a:rPr lang="en-US" dirty="0"/>
              <a:t>There is a passage in the book of Revelation that describes a similar idea to what I believe the author is describing here.</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47800434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these all were commended for their faith, yet they did not receive what was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sz="2700" i="1" dirty="0">
                <a:effectLst/>
                <a:latin typeface="Cambria" panose="02040503050406030204" pitchFamily="18" charset="0"/>
                <a:ea typeface="Cambria" panose="02040503050406030204" pitchFamily="18" charset="0"/>
                <a:cs typeface="+mn-cs"/>
              </a:rPr>
              <a:t>For God had provided something better for us, so that they would be made perfect together with us.</a:t>
            </a:r>
            <a:r>
              <a:rPr lang="en-US" sz="2700" b="0" i="1" dirty="0">
                <a:effectLst/>
                <a:latin typeface="Cambria" panose="02040503050406030204" pitchFamily="18" charset="0"/>
                <a:ea typeface="Cambria" panose="02040503050406030204" pitchFamily="18" charset="0"/>
                <a:cs typeface="+mn-cs"/>
              </a:rPr>
              <a:t> </a:t>
            </a:r>
            <a:r>
              <a:rPr kumimoji="0" lang="en-US" sz="2700" b="0" u="none" strike="noStrike" kern="1200" cap="none" spc="0" normalizeH="0" baseline="0" noProof="0" dirty="0">
                <a:ln>
                  <a:noFill/>
                </a:ln>
                <a:effectLst/>
                <a:uLnTx/>
                <a:uFillTx/>
                <a:latin typeface="+mn-lt"/>
                <a:ea typeface="Cambria" panose="02040503050406030204" pitchFamily="18" charset="0"/>
                <a:cs typeface="+mn-cs"/>
              </a:rPr>
              <a:t>[NET translation]</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10000"/>
          </a:bodyPr>
          <a:lstStyle/>
          <a:p>
            <a:r>
              <a:rPr lang="en-US" dirty="0"/>
              <a:t>At one point in the book of Revelation, the Apostle John describes the following scene:</a:t>
            </a:r>
          </a:p>
          <a:p>
            <a:pPr lvl="1"/>
            <a:r>
              <a:rPr lang="en-US" i="1" dirty="0">
                <a:solidFill>
                  <a:srgbClr val="000099"/>
                </a:solidFill>
                <a:latin typeface="Cambria" panose="02040503050406030204" pitchFamily="18" charset="0"/>
                <a:ea typeface="Cambria" panose="02040503050406030204" pitchFamily="18" charset="0"/>
              </a:rPr>
              <a:t>When he opened the fifth seal, I saw under the altar the souls of those who had been slain for the word of God and for the witness they had borne. They cried out with a loud voice, “O Sovereign Lord, holy and true, how long before you will judge and avenge our blood on those who dwell on the earth?” </a:t>
            </a:r>
            <a:r>
              <a:rPr lang="en-US" dirty="0"/>
              <a:t>(Rev 6:9-10)</a:t>
            </a:r>
          </a:p>
          <a:p>
            <a:r>
              <a:rPr lang="en-US" dirty="0"/>
              <a:t>And here is how God responds:</a:t>
            </a:r>
          </a:p>
          <a:p>
            <a:pPr lvl="1"/>
            <a:r>
              <a:rPr lang="en-US" i="1" dirty="0">
                <a:solidFill>
                  <a:srgbClr val="000099"/>
                </a:solidFill>
                <a:latin typeface="Cambria" panose="02040503050406030204" pitchFamily="18" charset="0"/>
                <a:ea typeface="Cambria" panose="02040503050406030204" pitchFamily="18" charset="0"/>
              </a:rPr>
              <a:t>Then they were each given a white robe and told to rest a little longer, </a:t>
            </a:r>
            <a:r>
              <a:rPr lang="en-US" b="1" i="1" dirty="0">
                <a:solidFill>
                  <a:srgbClr val="000099"/>
                </a:solidFill>
                <a:latin typeface="Cambria" panose="02040503050406030204" pitchFamily="18" charset="0"/>
                <a:ea typeface="Cambria" panose="02040503050406030204" pitchFamily="18" charset="0"/>
              </a:rPr>
              <a:t>until the number of their fellow servants and their brothers should be complete</a:t>
            </a:r>
            <a:r>
              <a:rPr lang="en-US" i="1" dirty="0">
                <a:solidFill>
                  <a:srgbClr val="000099"/>
                </a:solidFill>
                <a:latin typeface="Cambria" panose="02040503050406030204" pitchFamily="18" charset="0"/>
                <a:ea typeface="Cambria" panose="02040503050406030204" pitchFamily="18" charset="0"/>
              </a:rPr>
              <a:t>, who were to be killed as they themselves had been.</a:t>
            </a:r>
            <a:r>
              <a:rPr lang="en-US" dirty="0"/>
              <a:t> (Rev 6:11)</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157281372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these all were commended for their faith, yet they did not receive what was promised. </a:t>
            </a: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sz="2700" b="0" i="1" dirty="0">
                <a:effectLst/>
                <a:latin typeface="Cambria" panose="02040503050406030204" pitchFamily="18" charset="0"/>
                <a:ea typeface="Cambria" panose="02040503050406030204" pitchFamily="18" charset="0"/>
                <a:cs typeface="+mn-cs"/>
              </a:rPr>
              <a:t>For </a:t>
            </a:r>
            <a:r>
              <a:rPr lang="en-US" sz="2700" i="1" dirty="0">
                <a:effectLst/>
                <a:latin typeface="Cambria" panose="02040503050406030204" pitchFamily="18" charset="0"/>
                <a:ea typeface="Cambria" panose="02040503050406030204" pitchFamily="18" charset="0"/>
                <a:cs typeface="+mn-cs"/>
              </a:rPr>
              <a:t>God had provided something better for us</a:t>
            </a:r>
            <a:r>
              <a:rPr lang="en-US" sz="2700" b="0" i="1" dirty="0">
                <a:effectLst/>
                <a:latin typeface="Cambria" panose="02040503050406030204" pitchFamily="18" charset="0"/>
                <a:ea typeface="Cambria" panose="02040503050406030204" pitchFamily="18" charset="0"/>
                <a:cs typeface="+mn-cs"/>
              </a:rPr>
              <a:t>, </a:t>
            </a:r>
            <a:r>
              <a:rPr lang="en-US" sz="2700" i="1" dirty="0">
                <a:effectLst/>
                <a:latin typeface="Cambria" panose="02040503050406030204" pitchFamily="18" charset="0"/>
                <a:ea typeface="Cambria" panose="02040503050406030204" pitchFamily="18" charset="0"/>
                <a:cs typeface="+mn-cs"/>
              </a:rPr>
              <a:t>so that they would be made perfect together with us</a:t>
            </a:r>
            <a:r>
              <a:rPr lang="en-US" sz="2700" b="0" i="1" dirty="0">
                <a:effectLst/>
                <a:latin typeface="Cambria" panose="02040503050406030204" pitchFamily="18" charset="0"/>
                <a:ea typeface="Cambria" panose="02040503050406030204" pitchFamily="18" charset="0"/>
                <a:cs typeface="+mn-cs"/>
              </a:rPr>
              <a:t>. </a:t>
            </a:r>
            <a:r>
              <a:rPr kumimoji="0" lang="en-US" sz="2700" b="0" u="none" strike="noStrike" kern="1200" cap="none" spc="0" normalizeH="0" baseline="0" noProof="0" dirty="0">
                <a:ln>
                  <a:noFill/>
                </a:ln>
                <a:effectLst/>
                <a:uLnTx/>
                <a:uFillTx/>
                <a:latin typeface="+mn-lt"/>
                <a:ea typeface="Cambria" panose="02040503050406030204" pitchFamily="18" charset="0"/>
                <a:cs typeface="+mn-cs"/>
              </a:rPr>
              <a:t>[NET translation]</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85000" lnSpcReduction="20000"/>
          </a:bodyPr>
          <a:lstStyle/>
          <a:p>
            <a:r>
              <a:rPr lang="en-US" dirty="0"/>
              <a:t>The author is pointing out to his readers that the OT believers in the “Hall of Faith” faithfully served God in their lifetime, and are now still </a:t>
            </a:r>
            <a:r>
              <a:rPr lang="en-US" b="1" i="1" dirty="0"/>
              <a:t>eagerly waiting </a:t>
            </a:r>
            <a:r>
              <a:rPr lang="en-US" dirty="0"/>
              <a:t>to receive what they </a:t>
            </a:r>
            <a:r>
              <a:rPr lang="en-US" b="1" i="1" dirty="0"/>
              <a:t>confidently</a:t>
            </a:r>
            <a:r>
              <a:rPr lang="en-US" dirty="0"/>
              <a:t> believe God will yet provide. </a:t>
            </a:r>
          </a:p>
          <a:p>
            <a:r>
              <a:rPr lang="en-US" dirty="0"/>
              <a:t>And so the author is encouraging his readers to follow the example set by these OT believers and continue faithfully serving God, because, like these faithful OT saints, </a:t>
            </a:r>
            <a:r>
              <a:rPr lang="en-US" b="1" i="1" dirty="0"/>
              <a:t>we too</a:t>
            </a:r>
            <a:r>
              <a:rPr lang="en-US" dirty="0"/>
              <a:t> should be </a:t>
            </a:r>
            <a:r>
              <a:rPr lang="en-US" b="1" i="1" dirty="0"/>
              <a:t>eagerly</a:t>
            </a:r>
            <a:r>
              <a:rPr lang="en-US" dirty="0"/>
              <a:t> looking forward to “</a:t>
            </a:r>
            <a:r>
              <a:rPr lang="en-US" i="1" dirty="0">
                <a:solidFill>
                  <a:srgbClr val="000099"/>
                </a:solidFill>
                <a:latin typeface="Cambria" panose="02040503050406030204" pitchFamily="18" charset="0"/>
                <a:ea typeface="Cambria" panose="02040503050406030204" pitchFamily="18" charset="0"/>
              </a:rPr>
              <a:t>something better</a:t>
            </a:r>
            <a:r>
              <a:rPr lang="en-US" dirty="0"/>
              <a:t>”.</a:t>
            </a:r>
          </a:p>
          <a:p>
            <a:r>
              <a:rPr lang="en-US" dirty="0"/>
              <a:t>And the “</a:t>
            </a:r>
            <a:r>
              <a:rPr lang="en-US" i="1" dirty="0">
                <a:solidFill>
                  <a:srgbClr val="000099"/>
                </a:solidFill>
                <a:latin typeface="Cambria" panose="02040503050406030204" pitchFamily="18" charset="0"/>
                <a:ea typeface="Cambria" panose="02040503050406030204" pitchFamily="18" charset="0"/>
              </a:rPr>
              <a:t>something better</a:t>
            </a:r>
            <a:r>
              <a:rPr lang="en-US" dirty="0"/>
              <a:t>” they have to look forward to is nothing less that that glorious moment in the future when the present heavens and earth will be burned up and they, along with the saints of old, will be given their glorified bodies and will enter “</a:t>
            </a:r>
            <a:r>
              <a:rPr lang="en-US" b="1" i="1" dirty="0">
                <a:solidFill>
                  <a:srgbClr val="000099"/>
                </a:solidFill>
                <a:latin typeface="Cambria" panose="02040503050406030204" pitchFamily="18" charset="0"/>
                <a:ea typeface="Cambria" panose="02040503050406030204" pitchFamily="18" charset="0"/>
              </a:rPr>
              <a:t>together</a:t>
            </a:r>
            <a:r>
              <a:rPr lang="en-US" i="1" dirty="0">
                <a:latin typeface="Cambria" panose="02040503050406030204" pitchFamily="18" charset="0"/>
                <a:ea typeface="Cambria" panose="02040503050406030204" pitchFamily="18" charset="0"/>
              </a:rPr>
              <a:t>”</a:t>
            </a:r>
            <a:r>
              <a:rPr lang="en-US" dirty="0"/>
              <a:t> into the presence of God in the new heavens and new earth and the new city Jerusalem that is to come.</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333264503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69816333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5492380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30" y="659311"/>
            <a:ext cx="8676756" cy="6169097"/>
          </a:xfrm>
        </p:spPr>
        <p:txBody>
          <a:bodyPr>
            <a:normAutofit/>
          </a:bodyPr>
          <a:lstStyle/>
          <a:p>
            <a:r>
              <a:rPr lang="en-US" dirty="0"/>
              <a:t>We have looked today at what I believe to be a rather difficult passage to interpret, and I have, in my interpretation have come up with a different understanding than the majority of my favorite commentaries on Hebrews.</a:t>
            </a:r>
          </a:p>
          <a:p>
            <a:r>
              <a:rPr lang="en-US" dirty="0"/>
              <a:t>Was my explanation clear? Or do you perhaps still have questions about something I have covered? If so, please ask now. Someone else may be asking the same questions!</a:t>
            </a:r>
          </a:p>
          <a:p>
            <a:r>
              <a:rPr lang="en-US" dirty="0"/>
              <a:t>Was my explanation persuasive? Do you think the way I have explained the text makes sense of the wording that we see there? And, in your opinion, does may explanation fit well with surrounding context?</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0965441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30" y="659311"/>
            <a:ext cx="8676756" cy="6169097"/>
          </a:xfrm>
        </p:spPr>
        <p:txBody>
          <a:bodyPr>
            <a:normAutofit/>
          </a:bodyPr>
          <a:lstStyle/>
          <a:p>
            <a:r>
              <a:rPr lang="en-US" dirty="0"/>
              <a:t>Assuming that I am correct in my understanding of this passage, the big idea in these two verses is that we, like those faithful OT saints who have gone before us,  should be confidently and eagerly awaiting that final day when God makes all things right and this eager expectation should be the main driving force in what motivates us in how we live our lives.</a:t>
            </a:r>
          </a:p>
          <a:p>
            <a:r>
              <a:rPr lang="en-US" dirty="0"/>
              <a:t>Would you say this is the case for you? Do you have an eager expectation and desire for the Lord to come and make all things right? And is that expectation and hope a major driving force in your life?</a:t>
            </a:r>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5964866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Call to Persevere in Faith (10:32-12:3)</a:t>
            </a:r>
          </a:p>
          <a:p>
            <a:pPr marL="1485900" lvl="2" indent="-571500">
              <a:buFont typeface="+mj-lt"/>
              <a:buAutoNum type="arabicPeriod"/>
            </a:pPr>
            <a:r>
              <a:rPr lang="en-US" dirty="0">
                <a:solidFill>
                  <a:schemeClr val="tx1">
                    <a:lumMod val="50000"/>
                    <a:lumOff val="50000"/>
                  </a:schemeClr>
                </a:solidFill>
              </a:rPr>
              <a:t>Don’t Abandon Confidence but Persevere in Faith (10:32–39)</a:t>
            </a:r>
          </a:p>
          <a:p>
            <a:pPr marL="1485900" lvl="2" indent="-571500">
              <a:buFont typeface="+mj-lt"/>
              <a:buAutoNum type="arabicPeriod"/>
            </a:pPr>
            <a:r>
              <a:rPr lang="en-US" dirty="0"/>
              <a:t>The “Hall of Faith” – Description and Examples of Persevering Faith (11:1-12:3)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35773511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14350" indent="-514350">
              <a:buFont typeface="+mj-lt"/>
              <a:buAutoNum type="arabicPeriod" startAt="2"/>
            </a:pPr>
            <a:r>
              <a:rPr lang="en-US" dirty="0"/>
              <a:t>The “Hall of Faith” – Description and Examples of Persevering Faith (11:1-12:3)</a:t>
            </a:r>
          </a:p>
          <a:p>
            <a:pPr marL="1028700" lvl="1" indent="-571500">
              <a:buFont typeface="+mj-lt"/>
              <a:buAutoNum type="alphaLcPeriod"/>
            </a:pPr>
            <a:r>
              <a:rPr lang="en-US" dirty="0">
                <a:solidFill>
                  <a:schemeClr val="tx1">
                    <a:lumMod val="50000"/>
                    <a:lumOff val="50000"/>
                  </a:schemeClr>
                </a:solidFill>
              </a:rPr>
              <a:t>Prologue: The Nature of Faith (11:1-3)</a:t>
            </a:r>
          </a:p>
          <a:p>
            <a:pPr marL="1028700" lvl="1" indent="-571500">
              <a:buFont typeface="+mj-lt"/>
              <a:buAutoNum type="alphaLcPeriod"/>
            </a:pPr>
            <a:r>
              <a:rPr lang="en-US" dirty="0">
                <a:solidFill>
                  <a:schemeClr val="tx1">
                    <a:lumMod val="50000"/>
                    <a:lumOff val="50000"/>
                  </a:schemeClr>
                </a:solidFill>
              </a:rPr>
              <a:t>The Faith of Those Prior to the Flood (11:4-7)</a:t>
            </a:r>
          </a:p>
          <a:p>
            <a:pPr marL="1028700" lvl="1" indent="-571500">
              <a:buFont typeface="+mj-lt"/>
              <a:buAutoNum type="alphaLcPeriod"/>
            </a:pPr>
            <a:r>
              <a:rPr lang="en-US" dirty="0">
                <a:solidFill>
                  <a:schemeClr val="tx1">
                    <a:lumMod val="50000"/>
                    <a:lumOff val="50000"/>
                  </a:schemeClr>
                </a:solidFill>
              </a:rPr>
              <a:t>The Faith of Abraham and His Heirs (11:8-22)</a:t>
            </a:r>
          </a:p>
          <a:p>
            <a:pPr marL="1028700" lvl="1" indent="-571500">
              <a:buFont typeface="+mj-lt"/>
              <a:buAutoNum type="alphaLcPeriod"/>
            </a:pPr>
            <a:r>
              <a:rPr lang="en-US" dirty="0">
                <a:solidFill>
                  <a:schemeClr val="tx1">
                    <a:lumMod val="50000"/>
                    <a:lumOff val="50000"/>
                  </a:schemeClr>
                </a:solidFill>
              </a:rPr>
              <a:t>The Faith of Moses and Those Entering the Land (11:23-31)</a:t>
            </a:r>
          </a:p>
          <a:p>
            <a:pPr marL="1028700" lvl="1" indent="-571500">
              <a:buFont typeface="+mj-lt"/>
              <a:buAutoNum type="alphaLcPeriod"/>
            </a:pPr>
            <a:r>
              <a:rPr lang="en-US" dirty="0"/>
              <a:t>A Closing Catalog of Faith (11:32-40)</a:t>
            </a:r>
          </a:p>
          <a:p>
            <a:pPr marL="1028700" lvl="1" indent="-571500">
              <a:buFont typeface="+mj-lt"/>
              <a:buAutoNum type="alphaLcPeriod"/>
            </a:pPr>
            <a:r>
              <a:rPr lang="en-US" dirty="0">
                <a:solidFill>
                  <a:schemeClr val="tx1">
                    <a:lumMod val="50000"/>
                    <a:lumOff val="50000"/>
                  </a:schemeClr>
                </a:solidFill>
              </a:rPr>
              <a:t>Run the Race Looking to Jesus as the Supreme Example of Faith (12:1-3)</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360716585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631842"/>
          </a:xfrm>
        </p:spPr>
        <p:txBody>
          <a:bodyPr/>
          <a:lstStyle/>
          <a:p>
            <a:r>
              <a:rPr lang="en-US" sz="4000" dirty="0">
                <a:solidFill>
                  <a:srgbClr val="002060"/>
                </a:solidFill>
              </a:rPr>
              <a:t>A Closing Catalog of Faith (11:32-40)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0" y="631840"/>
            <a:ext cx="9096906" cy="6184956"/>
          </a:xfrm>
        </p:spPr>
        <p:txBody>
          <a:bodyPr>
            <a:normAutofit fontScale="85000" lnSpcReduction="10000"/>
          </a:bodyPr>
          <a:lstStyle/>
          <a:p>
            <a:pPr marL="0" indent="0" algn="l" rtl="0">
              <a:buNone/>
            </a:pPr>
            <a:r>
              <a:rPr lang="en-US" baseline="30000" dirty="0">
                <a:latin typeface="Candara" panose="020E0502030303020204" pitchFamily="34" charset="0"/>
                <a:ea typeface="Cambria" panose="02040503050406030204" pitchFamily="18" charset="0"/>
              </a:rPr>
              <a:t>32</a:t>
            </a:r>
            <a:r>
              <a:rPr lang="en-US" i="1" dirty="0">
                <a:solidFill>
                  <a:srgbClr val="000099"/>
                </a:solidFill>
                <a:latin typeface="Cambria" panose="02040503050406030204" pitchFamily="18" charset="0"/>
                <a:ea typeface="Cambria" panose="02040503050406030204" pitchFamily="18" charset="0"/>
              </a:rPr>
              <a:t> And what more shall I say? For time would fail me to tell of Gideon, Barak, Samson, Jephthah, of David and Samuel and the prophets-- </a:t>
            </a:r>
            <a:r>
              <a:rPr lang="en-US" baseline="30000" dirty="0">
                <a:latin typeface="Candara" panose="020E0502030303020204" pitchFamily="34" charset="0"/>
                <a:ea typeface="Cambria" panose="02040503050406030204" pitchFamily="18" charset="0"/>
              </a:rPr>
              <a:t>33</a:t>
            </a:r>
            <a:r>
              <a:rPr lang="en-US" i="1" dirty="0">
                <a:solidFill>
                  <a:srgbClr val="000099"/>
                </a:solidFill>
                <a:latin typeface="Cambria" panose="02040503050406030204" pitchFamily="18" charset="0"/>
                <a:ea typeface="Cambria" panose="02040503050406030204" pitchFamily="18" charset="0"/>
              </a:rPr>
              <a:t> who through faith conquered kingdoms, enforced justice, obtained promises, stopped the mouths of lions, </a:t>
            </a:r>
            <a:r>
              <a:rPr lang="en-US" baseline="30000" dirty="0">
                <a:latin typeface="Candara" panose="020E0502030303020204" pitchFamily="34" charset="0"/>
                <a:ea typeface="Cambria" panose="02040503050406030204" pitchFamily="18" charset="0"/>
              </a:rPr>
              <a:t>34</a:t>
            </a:r>
            <a:r>
              <a:rPr lang="en-US" i="1" dirty="0">
                <a:solidFill>
                  <a:srgbClr val="000099"/>
                </a:solidFill>
                <a:latin typeface="Cambria" panose="02040503050406030204" pitchFamily="18" charset="0"/>
                <a:ea typeface="Cambria" panose="02040503050406030204" pitchFamily="18" charset="0"/>
              </a:rPr>
              <a:t> quenched the power of fire, escaped the edge of the sword, were made strong out of weakness, became mighty in war, put foreign armies to flight. </a:t>
            </a:r>
            <a:r>
              <a:rPr lang="en-US" baseline="30000" dirty="0">
                <a:latin typeface="Candara" panose="020E0502030303020204" pitchFamily="34" charset="0"/>
                <a:ea typeface="Cambria" panose="02040503050406030204" pitchFamily="18" charset="0"/>
              </a:rPr>
              <a:t>35</a:t>
            </a:r>
            <a:r>
              <a:rPr lang="en-US" i="1" dirty="0">
                <a:solidFill>
                  <a:srgbClr val="000099"/>
                </a:solidFill>
                <a:latin typeface="Cambria" panose="02040503050406030204" pitchFamily="18" charset="0"/>
                <a:ea typeface="Cambria" panose="02040503050406030204" pitchFamily="18" charset="0"/>
              </a:rPr>
              <a:t> Women received back their dead by resurrection. Some were tortured, refusing to accept release, so that they might rise again to a better life. </a:t>
            </a:r>
            <a:r>
              <a:rPr lang="en-US" baseline="30000" dirty="0">
                <a:latin typeface="Candara" panose="020E0502030303020204" pitchFamily="34" charset="0"/>
                <a:ea typeface="Cambria" panose="02040503050406030204" pitchFamily="18" charset="0"/>
              </a:rPr>
              <a:t>36</a:t>
            </a:r>
            <a:r>
              <a:rPr lang="en-US" i="1" dirty="0">
                <a:solidFill>
                  <a:srgbClr val="000099"/>
                </a:solidFill>
                <a:latin typeface="Cambria" panose="02040503050406030204" pitchFamily="18" charset="0"/>
                <a:ea typeface="Cambria" panose="02040503050406030204" pitchFamily="18" charset="0"/>
              </a:rPr>
              <a:t> Others suffered mocking and flogging, and even chains and imprisonment. </a:t>
            </a:r>
            <a:r>
              <a:rPr lang="en-US" baseline="30000" dirty="0">
                <a:latin typeface="Candara" panose="020E0502030303020204" pitchFamily="34" charset="0"/>
                <a:ea typeface="Cambria" panose="02040503050406030204" pitchFamily="18" charset="0"/>
              </a:rPr>
              <a:t>37</a:t>
            </a:r>
            <a:r>
              <a:rPr lang="en-US" i="1" dirty="0">
                <a:solidFill>
                  <a:srgbClr val="000099"/>
                </a:solidFill>
                <a:latin typeface="Cambria" panose="02040503050406030204" pitchFamily="18" charset="0"/>
                <a:ea typeface="Cambria" panose="02040503050406030204" pitchFamily="18" charset="0"/>
              </a:rPr>
              <a:t> They were stoned, they were sawn in two, they were killed with the sword. They went about in skins of sheep and goats, destitute, afflicted, mistreated-- </a:t>
            </a:r>
            <a:r>
              <a:rPr lang="en-US" baseline="30000" dirty="0">
                <a:latin typeface="Candara" panose="020E0502030303020204" pitchFamily="34" charset="0"/>
                <a:ea typeface="Cambria" panose="02040503050406030204" pitchFamily="18" charset="0"/>
              </a:rPr>
              <a:t>38</a:t>
            </a:r>
            <a:r>
              <a:rPr lang="en-US" i="1" dirty="0">
                <a:solidFill>
                  <a:srgbClr val="000099"/>
                </a:solidFill>
                <a:latin typeface="Cambria" panose="02040503050406030204" pitchFamily="18" charset="0"/>
                <a:ea typeface="Cambria" panose="02040503050406030204" pitchFamily="18" charset="0"/>
              </a:rPr>
              <a:t> of whom the world was not worthy--wandering about in deserts and mountains, and in dens and caves of the earth. </a:t>
            </a:r>
            <a:r>
              <a:rPr lang="en-US" baseline="30000" dirty="0">
                <a:latin typeface="Candara" panose="020E0502030303020204" pitchFamily="34" charset="0"/>
                <a:ea typeface="Cambria" panose="02040503050406030204" pitchFamily="18" charset="0"/>
              </a:rPr>
              <a:t>39</a:t>
            </a:r>
            <a:r>
              <a:rPr lang="en-US" i="1" dirty="0">
                <a:solidFill>
                  <a:srgbClr val="000099"/>
                </a:solidFill>
                <a:latin typeface="Cambria" panose="02040503050406030204" pitchFamily="18" charset="0"/>
                <a:ea typeface="Cambria" panose="02040503050406030204" pitchFamily="18" charset="0"/>
              </a:rPr>
              <a:t> And all these, though commended through their faith, did not receive what was promised, </a:t>
            </a:r>
            <a:r>
              <a:rPr lang="en-US" baseline="30000" dirty="0">
                <a:latin typeface="Candara" panose="020E0502030303020204" pitchFamily="34" charset="0"/>
                <a:ea typeface="Cambria" panose="02040503050406030204" pitchFamily="18" charset="0"/>
              </a:rPr>
              <a:t>40</a:t>
            </a:r>
            <a:r>
              <a:rPr lang="en-US" i="1" dirty="0">
                <a:solidFill>
                  <a:srgbClr val="000099"/>
                </a:solidFill>
                <a:latin typeface="Cambria" panose="02040503050406030204" pitchFamily="18" charset="0"/>
                <a:ea typeface="Cambria" panose="02040503050406030204" pitchFamily="18" charset="0"/>
              </a:rPr>
              <a:t> since God had provided something better for us, that apart from us they should not be made perfect.</a:t>
            </a:r>
          </a:p>
        </p:txBody>
      </p:sp>
    </p:spTree>
    <p:extLst>
      <p:ext uri="{BB962C8B-B14F-4D97-AF65-F5344CB8AC3E}">
        <p14:creationId xmlns:p14="http://schemas.microsoft.com/office/powerpoint/2010/main" val="16021864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408882"/>
          </a:xfrm>
        </p:spPr>
        <p:txBody>
          <a:bodyPr/>
          <a:lstStyle/>
          <a:p>
            <a:r>
              <a:rPr lang="en-US" sz="4400" dirty="0">
                <a:solidFill>
                  <a:srgbClr val="002060"/>
                </a:solidFill>
              </a:rPr>
              <a:t>A Brief Summary of What I’ve Said About This Section So Far </a:t>
            </a:r>
            <a:r>
              <a:rPr lang="en-US" sz="5400" dirty="0">
                <a:solidFill>
                  <a:srgbClr val="002060"/>
                </a:solidFill>
              </a:rPr>
              <a:t>(11:32-38)</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1526616"/>
            <a:ext cx="8680913" cy="4962052"/>
          </a:xfrm>
        </p:spPr>
        <p:txBody>
          <a:bodyPr>
            <a:normAutofit fontScale="85000" lnSpcReduction="10000"/>
          </a:bodyPr>
          <a:lstStyle/>
          <a:p>
            <a:r>
              <a:rPr lang="en-US" sz="3600" dirty="0"/>
              <a:t>In this last section of chapter 11, the author realizes the list could keep going on forever, so he briefly discusses the faith of a number of believers in the rest of the Old Testament along with a number of believers mentioned in later Jewish tradition.</a:t>
            </a:r>
          </a:p>
          <a:p>
            <a:r>
              <a:rPr lang="en-US" sz="3600" dirty="0"/>
              <a:t>In verses 32-35a he focuses on the </a:t>
            </a:r>
            <a:r>
              <a:rPr lang="en-US" sz="3600" b="1" i="1" dirty="0"/>
              <a:t>great victories</a:t>
            </a:r>
            <a:r>
              <a:rPr lang="en-US" sz="3600" dirty="0"/>
              <a:t> experienced by those who exercised faith.</a:t>
            </a:r>
          </a:p>
          <a:p>
            <a:r>
              <a:rPr lang="en-US" sz="3600" dirty="0"/>
              <a:t>Then in verses 35b-38 the author </a:t>
            </a:r>
            <a:r>
              <a:rPr lang="en-US" sz="3600" b="1" i="1" dirty="0"/>
              <a:t>shifts gears</a:t>
            </a:r>
            <a:r>
              <a:rPr lang="en-US" sz="3600" dirty="0"/>
              <a:t> from looking at more </a:t>
            </a:r>
            <a:r>
              <a:rPr lang="en-US" sz="3600" b="1" i="1" dirty="0"/>
              <a:t>positive</a:t>
            </a:r>
            <a:r>
              <a:rPr lang="en-US" sz="3600" dirty="0"/>
              <a:t> outcomes encountered by those who had faith, to faith that was expressed in the face of </a:t>
            </a:r>
            <a:r>
              <a:rPr lang="en-US" sz="3600" b="1" i="1" dirty="0"/>
              <a:t>great hardship</a:t>
            </a:r>
            <a:r>
              <a:rPr lang="en-US" sz="3600" dirty="0"/>
              <a:t>.</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368-369 </a:t>
            </a:r>
          </a:p>
        </p:txBody>
      </p:sp>
    </p:spTree>
    <p:extLst>
      <p:ext uri="{BB962C8B-B14F-4D97-AF65-F5344CB8AC3E}">
        <p14:creationId xmlns:p14="http://schemas.microsoft.com/office/powerpoint/2010/main" val="38935345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47559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all these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though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commended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through their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did not receive what was promised,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God had provided something better for us, that apart from us they should not be made perfect.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503069"/>
            <a:ext cx="8704460" cy="5093954"/>
          </a:xfrm>
        </p:spPr>
        <p:txBody>
          <a:bodyPr>
            <a:normAutofit fontScale="85000" lnSpcReduction="20000"/>
          </a:bodyPr>
          <a:lstStyle/>
          <a:p>
            <a:r>
              <a:rPr lang="en-US" dirty="0"/>
              <a:t>In these last two verses, the author concludes “the Hall of Faith” with a fitting </a:t>
            </a:r>
            <a:r>
              <a:rPr lang="en-US" b="1" i="1" dirty="0"/>
              <a:t>epilogue</a:t>
            </a:r>
            <a:r>
              <a:rPr lang="en-US" dirty="0"/>
              <a:t>. </a:t>
            </a:r>
          </a:p>
          <a:p>
            <a:r>
              <a:rPr lang="en-US" dirty="0"/>
              <a:t>The phrase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all these</a:t>
            </a:r>
            <a:r>
              <a:rPr lang="en-US" dirty="0"/>
              <a:t>” refers to all the Old Testament believers listed or alluded to in the previous 38 verses (Heb 11:1-38).</a:t>
            </a:r>
          </a:p>
          <a:p>
            <a:r>
              <a:rPr lang="en-US" dirty="0"/>
              <a:t>In Heb 11:1-2 the author </a:t>
            </a:r>
            <a:r>
              <a:rPr lang="en-US" b="1" i="1" dirty="0"/>
              <a:t>introduced</a:t>
            </a:r>
            <a:r>
              <a:rPr lang="en-US" dirty="0"/>
              <a:t> this list of OT believers by stating that it was by “</a:t>
            </a:r>
            <a:r>
              <a:rPr lang="en-US" b="1" i="1" dirty="0">
                <a:solidFill>
                  <a:srgbClr val="000099"/>
                </a:solidFill>
                <a:latin typeface="Cambria" panose="02040503050406030204" pitchFamily="18" charset="0"/>
                <a:ea typeface="Cambria" panose="02040503050406030204" pitchFamily="18" charset="0"/>
              </a:rPr>
              <a:t>faith</a:t>
            </a:r>
            <a:r>
              <a:rPr lang="en-US" dirty="0"/>
              <a:t>” that “</a:t>
            </a:r>
            <a:r>
              <a:rPr lang="en-US" i="1" dirty="0">
                <a:solidFill>
                  <a:srgbClr val="000099"/>
                </a:solidFill>
                <a:latin typeface="Cambria" panose="02040503050406030204" pitchFamily="18" charset="0"/>
                <a:ea typeface="Cambria" panose="02040503050406030204" pitchFamily="18" charset="0"/>
              </a:rPr>
              <a:t>the </a:t>
            </a:r>
            <a:r>
              <a:rPr lang="en-US" b="1" i="1" dirty="0">
                <a:solidFill>
                  <a:srgbClr val="000099"/>
                </a:solidFill>
                <a:latin typeface="Cambria" panose="02040503050406030204" pitchFamily="18" charset="0"/>
                <a:ea typeface="Cambria" panose="02040503050406030204" pitchFamily="18" charset="0"/>
              </a:rPr>
              <a:t>people of old </a:t>
            </a:r>
            <a:r>
              <a:rPr lang="en-US" i="1" dirty="0">
                <a:solidFill>
                  <a:srgbClr val="000099"/>
                </a:solidFill>
                <a:latin typeface="Cambria" panose="02040503050406030204" pitchFamily="18" charset="0"/>
                <a:ea typeface="Cambria" panose="02040503050406030204" pitchFamily="18" charset="0"/>
              </a:rPr>
              <a:t>[= OT believers] received their </a:t>
            </a:r>
            <a:r>
              <a:rPr lang="en-US" b="1" i="1" dirty="0">
                <a:solidFill>
                  <a:srgbClr val="000099"/>
                </a:solidFill>
                <a:latin typeface="Cambria" panose="02040503050406030204" pitchFamily="18" charset="0"/>
                <a:ea typeface="Cambria" panose="02040503050406030204" pitchFamily="18" charset="0"/>
              </a:rPr>
              <a:t>commendation</a:t>
            </a:r>
            <a:r>
              <a:rPr lang="en-US" dirty="0"/>
              <a:t>” – meaning that that God has “borne witness” (Greek: </a:t>
            </a:r>
            <a:r>
              <a:rPr lang="en-US" i="1" dirty="0" err="1"/>
              <a:t>martureo</a:t>
            </a:r>
            <a:r>
              <a:rPr lang="en-US" dirty="0"/>
              <a:t>) to their faithfulness.</a:t>
            </a:r>
          </a:p>
          <a:p>
            <a:r>
              <a:rPr lang="en-US" dirty="0"/>
              <a:t>And so when the author </a:t>
            </a:r>
            <a:r>
              <a:rPr lang="en-US" b="1" i="1" dirty="0"/>
              <a:t>repeats</a:t>
            </a:r>
            <a:r>
              <a:rPr lang="en-US" dirty="0"/>
              <a:t> that same idea here in verse 39, saying that, “</a:t>
            </a:r>
            <a:r>
              <a:rPr lang="en-US" i="1" dirty="0">
                <a:solidFill>
                  <a:srgbClr val="000099"/>
                </a:solidFill>
                <a:latin typeface="Cambria" panose="02040503050406030204" pitchFamily="18" charset="0"/>
                <a:ea typeface="Cambria" panose="02040503050406030204" pitchFamily="18" charset="0"/>
              </a:rPr>
              <a:t>[these OT believers were] </a:t>
            </a:r>
            <a:r>
              <a:rPr lang="en-US" b="1" i="1" dirty="0">
                <a:solidFill>
                  <a:srgbClr val="000099"/>
                </a:solidFill>
                <a:latin typeface="Cambria" panose="02040503050406030204" pitchFamily="18" charset="0"/>
                <a:ea typeface="Cambria" panose="02040503050406030204" pitchFamily="18" charset="0"/>
              </a:rPr>
              <a:t>commended</a:t>
            </a:r>
            <a:r>
              <a:rPr lang="en-US" i="1" dirty="0">
                <a:solidFill>
                  <a:srgbClr val="000099"/>
                </a:solidFill>
                <a:latin typeface="Cambria" panose="02040503050406030204" pitchFamily="18" charset="0"/>
                <a:ea typeface="Cambria" panose="02040503050406030204" pitchFamily="18" charset="0"/>
              </a:rPr>
              <a:t> through their </a:t>
            </a:r>
            <a:r>
              <a:rPr lang="en-US" b="1" i="1" dirty="0">
                <a:solidFill>
                  <a:srgbClr val="000099"/>
                </a:solidFill>
                <a:latin typeface="Cambria" panose="02040503050406030204" pitchFamily="18" charset="0"/>
                <a:ea typeface="Cambria" panose="02040503050406030204" pitchFamily="18" charset="0"/>
              </a:rPr>
              <a:t>faith,</a:t>
            </a:r>
            <a:r>
              <a:rPr lang="en-US" dirty="0"/>
              <a:t>” the author is tying back into that introductory statement and, in effect, putting literary brackets around this entire section (Heb 11:1-39).</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34745942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all these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though commended through their faith,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did not receive what was 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God had provided something better for us, that apart from us they should not be made perfect.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738537"/>
            <a:ext cx="8704460" cy="4750128"/>
          </a:xfrm>
        </p:spPr>
        <p:txBody>
          <a:bodyPr>
            <a:normAutofit fontScale="92500" lnSpcReduction="20000"/>
          </a:bodyPr>
          <a:lstStyle/>
          <a:p>
            <a:r>
              <a:rPr lang="en-US" dirty="0"/>
              <a:t>The author goes on to tell us that “</a:t>
            </a:r>
            <a:r>
              <a:rPr lang="en-US" i="1" dirty="0">
                <a:solidFill>
                  <a:srgbClr val="000099"/>
                </a:solidFill>
                <a:latin typeface="Cambria" panose="02040503050406030204" pitchFamily="18" charset="0"/>
                <a:ea typeface="Cambria" panose="02040503050406030204" pitchFamily="18" charset="0"/>
              </a:rPr>
              <a:t>all these [OT believers], though commended through their faith, </a:t>
            </a:r>
            <a:r>
              <a:rPr lang="en-US" b="1" i="1" dirty="0">
                <a:solidFill>
                  <a:srgbClr val="000099"/>
                </a:solidFill>
                <a:latin typeface="Cambria" panose="02040503050406030204" pitchFamily="18" charset="0"/>
                <a:ea typeface="Cambria" panose="02040503050406030204" pitchFamily="18" charset="0"/>
              </a:rPr>
              <a:t>did not receive what was promised</a:t>
            </a:r>
            <a:r>
              <a:rPr lang="en-US" dirty="0"/>
              <a:t>”</a:t>
            </a:r>
          </a:p>
          <a:p>
            <a:r>
              <a:rPr lang="en-US" dirty="0"/>
              <a:t>What were “</a:t>
            </a:r>
            <a:r>
              <a:rPr lang="en-US" i="1" dirty="0">
                <a:solidFill>
                  <a:srgbClr val="000099"/>
                </a:solidFill>
                <a:latin typeface="Cambria" panose="02040503050406030204" pitchFamily="18" charset="0"/>
                <a:ea typeface="Cambria" panose="02040503050406030204" pitchFamily="18" charset="0"/>
              </a:rPr>
              <a:t>all these</a:t>
            </a:r>
            <a:r>
              <a:rPr lang="en-US" dirty="0"/>
              <a:t>” OT believers “</a:t>
            </a:r>
            <a:r>
              <a:rPr lang="en-US" i="1" dirty="0">
                <a:solidFill>
                  <a:srgbClr val="000099"/>
                </a:solidFill>
                <a:latin typeface="Cambria" panose="02040503050406030204" pitchFamily="18" charset="0"/>
                <a:ea typeface="Cambria" panose="02040503050406030204" pitchFamily="18" charset="0"/>
              </a:rPr>
              <a:t>promised</a:t>
            </a:r>
            <a:r>
              <a:rPr lang="en-US" dirty="0"/>
              <a:t>” that they “</a:t>
            </a:r>
            <a:r>
              <a:rPr lang="en-US" i="1" dirty="0">
                <a:solidFill>
                  <a:srgbClr val="000099"/>
                </a:solidFill>
                <a:latin typeface="Cambria" panose="02040503050406030204" pitchFamily="18" charset="0"/>
                <a:ea typeface="Cambria" panose="02040503050406030204" pitchFamily="18" charset="0"/>
              </a:rPr>
              <a:t>did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receive</a:t>
            </a:r>
            <a:r>
              <a:rPr lang="en-US" dirty="0"/>
              <a:t>”?</a:t>
            </a:r>
          </a:p>
          <a:p>
            <a:r>
              <a:rPr lang="en-US" dirty="0"/>
              <a:t>After all, the author has mentioned </a:t>
            </a:r>
            <a:r>
              <a:rPr lang="en-US" b="1" i="1" dirty="0"/>
              <a:t>earlier</a:t>
            </a:r>
            <a:r>
              <a:rPr lang="en-US" dirty="0"/>
              <a:t> in this letter that </a:t>
            </a:r>
            <a:r>
              <a:rPr lang="en-US" b="1" i="1" dirty="0"/>
              <a:t>some</a:t>
            </a:r>
            <a:r>
              <a:rPr lang="en-US" dirty="0"/>
              <a:t> of these OT believers </a:t>
            </a:r>
            <a:r>
              <a:rPr lang="en-US" b="1" i="1" dirty="0"/>
              <a:t>did</a:t>
            </a:r>
            <a:r>
              <a:rPr lang="en-US" dirty="0"/>
              <a:t> receive </a:t>
            </a:r>
            <a:r>
              <a:rPr lang="en-US" b="1" i="1" dirty="0"/>
              <a:t>certain</a:t>
            </a:r>
            <a:r>
              <a:rPr lang="en-US" dirty="0"/>
              <a:t> promises:</a:t>
            </a:r>
          </a:p>
          <a:p>
            <a:pPr lvl="1"/>
            <a:r>
              <a:rPr lang="en-US" i="1" dirty="0">
                <a:solidFill>
                  <a:srgbClr val="000099"/>
                </a:solidFill>
                <a:latin typeface="Cambria" panose="02040503050406030204" pitchFamily="18" charset="0"/>
                <a:ea typeface="Cambria" panose="02040503050406030204" pitchFamily="18" charset="0"/>
              </a:rPr>
              <a:t>By faith Sarah herself received power to conceive, even when she was past the age, since she considered him faithful who had promised. </a:t>
            </a:r>
            <a:r>
              <a:rPr lang="en-US" dirty="0"/>
              <a:t>(Heb 11:11) </a:t>
            </a:r>
          </a:p>
          <a:p>
            <a:pPr lvl="1"/>
            <a:r>
              <a:rPr lang="en-US" i="1" dirty="0">
                <a:solidFill>
                  <a:srgbClr val="000099"/>
                </a:solidFill>
                <a:latin typeface="Cambria" panose="02040503050406030204" pitchFamily="18" charset="0"/>
                <a:ea typeface="Cambria" panose="02040503050406030204" pitchFamily="18" charset="0"/>
              </a:rPr>
              <a:t>..who through faith conquered kingdoms, enforced justice, </a:t>
            </a:r>
            <a:r>
              <a:rPr lang="en-US" b="1" i="1" dirty="0">
                <a:solidFill>
                  <a:srgbClr val="000099"/>
                </a:solidFill>
                <a:latin typeface="Cambria" panose="02040503050406030204" pitchFamily="18" charset="0"/>
                <a:ea typeface="Cambria" panose="02040503050406030204" pitchFamily="18" charset="0"/>
              </a:rPr>
              <a:t>obtained promises</a:t>
            </a:r>
            <a:r>
              <a:rPr lang="en-US" i="1" dirty="0">
                <a:solidFill>
                  <a:srgbClr val="000099"/>
                </a:solidFill>
                <a:latin typeface="Cambria" panose="02040503050406030204" pitchFamily="18" charset="0"/>
                <a:ea typeface="Cambria" panose="02040503050406030204" pitchFamily="18" charset="0"/>
              </a:rPr>
              <a:t>…</a:t>
            </a:r>
            <a:r>
              <a:rPr lang="en-US" dirty="0"/>
              <a:t> (Heb 11:33)</a:t>
            </a:r>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6924704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all these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though commended through their faith,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did not receive what was 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God had provided something better for us, that apart from us they should not be made perfect.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85000" lnSpcReduction="10000"/>
          </a:bodyPr>
          <a:lstStyle/>
          <a:p>
            <a:r>
              <a:rPr lang="en-US" dirty="0"/>
              <a:t>But the author’s point </a:t>
            </a:r>
            <a:r>
              <a:rPr lang="en-US" b="1" i="1" dirty="0"/>
              <a:t>here</a:t>
            </a:r>
            <a:r>
              <a:rPr lang="en-US" dirty="0"/>
              <a:t> is that these OT believers did </a:t>
            </a:r>
            <a:r>
              <a:rPr lang="en-US" b="1" i="1" dirty="0"/>
              <a:t>not</a:t>
            </a:r>
            <a:r>
              <a:rPr lang="en-US" dirty="0"/>
              <a:t> receive the definitive fulfillment of God’s </a:t>
            </a:r>
            <a:r>
              <a:rPr lang="en-US" b="1" i="1" dirty="0"/>
              <a:t>ultimate</a:t>
            </a:r>
            <a:r>
              <a:rPr lang="en-US" dirty="0"/>
              <a:t> promise to them.</a:t>
            </a:r>
          </a:p>
          <a:p>
            <a:r>
              <a:rPr lang="en-US" dirty="0"/>
              <a:t>And what promise </a:t>
            </a:r>
            <a:r>
              <a:rPr lang="en-US" b="1" i="1" dirty="0"/>
              <a:t>was</a:t>
            </a:r>
            <a:r>
              <a:rPr lang="en-US" dirty="0"/>
              <a:t> </a:t>
            </a:r>
            <a:r>
              <a:rPr lang="en-US" b="1" i="1" dirty="0"/>
              <a:t>that</a:t>
            </a:r>
            <a:r>
              <a:rPr lang="en-US" dirty="0"/>
              <a:t>?</a:t>
            </a:r>
          </a:p>
          <a:p>
            <a:r>
              <a:rPr lang="en-US" dirty="0"/>
              <a:t>I believe the author has already described this ultimate promise in the immediately preceding context where, using </a:t>
            </a:r>
            <a:r>
              <a:rPr lang="en-US" b="1" i="1" dirty="0"/>
              <a:t>similar wording</a:t>
            </a:r>
            <a:r>
              <a:rPr lang="en-US" dirty="0"/>
              <a:t>, he says concerning Abraham and his heirs: </a:t>
            </a:r>
          </a:p>
          <a:p>
            <a:pPr lvl="1"/>
            <a:r>
              <a:rPr lang="en-US" dirty="0"/>
              <a:t>“</a:t>
            </a:r>
            <a:r>
              <a:rPr lang="en-US" i="1" dirty="0">
                <a:solidFill>
                  <a:srgbClr val="000099"/>
                </a:solidFill>
                <a:latin typeface="Cambria" panose="02040503050406030204" pitchFamily="18" charset="0"/>
                <a:ea typeface="Cambria" panose="02040503050406030204" pitchFamily="18" charset="0"/>
              </a:rPr>
              <a:t>These all died in faith, </a:t>
            </a:r>
            <a:r>
              <a:rPr lang="en-US" b="1" i="1" dirty="0">
                <a:solidFill>
                  <a:srgbClr val="000099"/>
                </a:solidFill>
                <a:latin typeface="Cambria" panose="02040503050406030204" pitchFamily="18" charset="0"/>
                <a:ea typeface="Cambria" panose="02040503050406030204" pitchFamily="18" charset="0"/>
              </a:rPr>
              <a:t>not having received the things promised</a:t>
            </a:r>
            <a:r>
              <a:rPr lang="en-US" i="1" dirty="0">
                <a:solidFill>
                  <a:srgbClr val="000099"/>
                </a:solidFill>
                <a:latin typeface="Cambria" panose="02040503050406030204" pitchFamily="18" charset="0"/>
                <a:ea typeface="Cambria" panose="02040503050406030204" pitchFamily="18" charset="0"/>
              </a:rPr>
              <a:t>, but having seen them and greeted them from afar, and having acknowledged that they were strangers and exiles on the earth. For people who speak thus make it clear that they are seeking a homeland… But as it is, </a:t>
            </a:r>
            <a:r>
              <a:rPr lang="en-US" b="1" i="1" dirty="0">
                <a:solidFill>
                  <a:srgbClr val="000099"/>
                </a:solidFill>
                <a:latin typeface="Cambria" panose="02040503050406030204" pitchFamily="18" charset="0"/>
                <a:ea typeface="Cambria" panose="02040503050406030204" pitchFamily="18" charset="0"/>
              </a:rPr>
              <a:t>they desire a better country</a:t>
            </a:r>
            <a:r>
              <a:rPr lang="en-US" i="1" dirty="0">
                <a:solidFill>
                  <a:srgbClr val="000099"/>
                </a:solidFill>
                <a:latin typeface="Cambria" panose="02040503050406030204" pitchFamily="18" charset="0"/>
                <a:ea typeface="Cambria" panose="02040503050406030204" pitchFamily="18" charset="0"/>
              </a:rPr>
              <a:t>, that is, </a:t>
            </a:r>
            <a:r>
              <a:rPr lang="en-US" b="1" i="1" dirty="0">
                <a:solidFill>
                  <a:srgbClr val="000099"/>
                </a:solidFill>
                <a:latin typeface="Cambria" panose="02040503050406030204" pitchFamily="18" charset="0"/>
                <a:ea typeface="Cambria" panose="02040503050406030204" pitchFamily="18" charset="0"/>
              </a:rPr>
              <a:t>a heavenly one</a:t>
            </a:r>
            <a:r>
              <a:rPr lang="en-US" i="1" dirty="0">
                <a:solidFill>
                  <a:srgbClr val="000099"/>
                </a:solidFill>
                <a:latin typeface="Cambria" panose="02040503050406030204" pitchFamily="18" charset="0"/>
                <a:ea typeface="Cambria" panose="02040503050406030204" pitchFamily="18" charset="0"/>
              </a:rPr>
              <a:t>. </a:t>
            </a:r>
            <a:r>
              <a:rPr lang="en-US" b="1" i="1" dirty="0">
                <a:solidFill>
                  <a:srgbClr val="000099"/>
                </a:solidFill>
                <a:latin typeface="Cambria" panose="02040503050406030204" pitchFamily="18" charset="0"/>
                <a:ea typeface="Cambria" panose="02040503050406030204" pitchFamily="18" charset="0"/>
              </a:rPr>
              <a:t>Therefore God… has prepared for them a city</a:t>
            </a:r>
            <a:r>
              <a:rPr lang="en-US" i="1" dirty="0">
                <a:solidFill>
                  <a:srgbClr val="000099"/>
                </a:solidFill>
                <a:latin typeface="Cambria" panose="02040503050406030204" pitchFamily="18" charset="0"/>
                <a:ea typeface="Cambria" panose="02040503050406030204" pitchFamily="18" charset="0"/>
              </a:rPr>
              <a:t>. </a:t>
            </a:r>
            <a:r>
              <a:rPr lang="en-US" dirty="0"/>
              <a:t>(Heb 11:13-16)</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591-599</a:t>
            </a:r>
          </a:p>
        </p:txBody>
      </p:sp>
    </p:spTree>
    <p:extLst>
      <p:ext uri="{BB962C8B-B14F-4D97-AF65-F5344CB8AC3E}">
        <p14:creationId xmlns:p14="http://schemas.microsoft.com/office/powerpoint/2010/main" val="249157806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200051</TotalTime>
  <Words>3206</Words>
  <Application>Microsoft Office PowerPoint</Application>
  <PresentationFormat>On-screen Show (4:3)</PresentationFormat>
  <Paragraphs>115</Paragraphs>
  <Slides>21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A Closing Catalog of Faith (11:32-40)</vt:lpstr>
      <vt:lpstr>A Brief Summary of What I’ve Said About This Section So Far (11:32-38)</vt:lpstr>
      <vt:lpstr>39 And all these, though commended through their faith, did not receive what was promised, 40 since God had provided something better for us, that apart from us they should not be made perfect.</vt:lpstr>
      <vt:lpstr>39 And all these, though commended through their faith, did not receive what was promised, 40 since God had provided something better for us, that apart from us they should not be made perfect.</vt:lpstr>
      <vt:lpstr>39 And all these, though commended through their faith, did not receive what was promised, 40 since God had provided something better for us, that apart from us they should not be made perfect.</vt:lpstr>
      <vt:lpstr>39 And all these, though commended through their faith, did not receive what was promised, 40 since God had provided something better for us, that apart from us they should not be made perfect.</vt:lpstr>
      <vt:lpstr>39 And all these, though commended through their faith, did not receive what was promised, 40 since God had provided something better for us, that apart from us they should not be made perfect.</vt:lpstr>
      <vt:lpstr>39 And all these, though commended through their faith, did not receive what was promised, 40 since God had provided something better for us, that apart from us they should not be made perfect.</vt:lpstr>
      <vt:lpstr>39 And these all were commended for their faith, yet they did not receive what was promised. 40 For God had provided something better for us, so that they would be made perfect together with us. [NET translation]</vt:lpstr>
      <vt:lpstr>39 And these all were commended for their faith, yet they did not receive what was promised. 40 For God had provided something better for us, so that they would be made perfect together with us. [NET translation]</vt:lpstr>
      <vt:lpstr>39 And these all were commended for their faith, yet they did not receive what was promised. 40 For God had provided something better for us, so that they would be made perfect together with us. [NET translation]</vt:lpstr>
      <vt:lpstr>39 And these all were commended for their faith, yet they did not receive what was promised. 40 For God had provided something better for us, so that they would be made perfect together with us. [NET translation]</vt:lpstr>
      <vt:lpstr>39 And these all were commended for their faith, yet they did not receive what was promised. 40 For God had provided something better for us, so that they would be made perfect together with us. [NET translation]</vt:lpstr>
      <vt:lpstr>39 And these all were commended for their faith, yet they did not receive what was promised. 40 For God had provided something better for us, so that they would be made perfect together with us. [NET translation]</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2229</cp:revision>
  <cp:lastPrinted>2023-01-15T15:16:27Z</cp:lastPrinted>
  <dcterms:created xsi:type="dcterms:W3CDTF">2022-03-11T13:15:23Z</dcterms:created>
  <dcterms:modified xsi:type="dcterms:W3CDTF">2023-01-15T15:27:52Z</dcterms:modified>
</cp:coreProperties>
</file>