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844" r:id="rId3"/>
    <p:sldId id="6845" r:id="rId4"/>
    <p:sldId id="6846" r:id="rId5"/>
    <p:sldId id="6822" r:id="rId6"/>
    <p:sldId id="6823" r:id="rId7"/>
    <p:sldId id="6824" r:id="rId8"/>
    <p:sldId id="6825" r:id="rId9"/>
    <p:sldId id="6826" r:id="rId10"/>
    <p:sldId id="6865" r:id="rId11"/>
    <p:sldId id="6852" r:id="rId12"/>
    <p:sldId id="6827" r:id="rId13"/>
    <p:sldId id="6828" r:id="rId14"/>
    <p:sldId id="6829" r:id="rId15"/>
    <p:sldId id="6830" r:id="rId16"/>
    <p:sldId id="6855" r:id="rId17"/>
    <p:sldId id="6854" r:id="rId18"/>
    <p:sldId id="6833" r:id="rId19"/>
    <p:sldId id="6857" r:id="rId20"/>
    <p:sldId id="6858" r:id="rId21"/>
    <p:sldId id="6859" r:id="rId22"/>
    <p:sldId id="6836" r:id="rId23"/>
    <p:sldId id="6860" r:id="rId24"/>
    <p:sldId id="6862" r:id="rId25"/>
    <p:sldId id="6863" r:id="rId26"/>
    <p:sldId id="6837" r:id="rId27"/>
    <p:sldId id="6838" r:id="rId28"/>
    <p:sldId id="6861" r:id="rId29"/>
    <p:sldId id="6864" r:id="rId30"/>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ocregister.com/2019/12/14/travel-traversing-greek-ruins-brings-a-visitor-close-to-true-olympic-glory/"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6262913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ndara" panose="020E0502030303020204" pitchFamily="34"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 since we are surrounded by so great a cloud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witnesses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also lay aside every weight, and sin which clings so closely, and let us run with endurance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race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is set before us…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a:bodyPr>
          <a:lstStyle/>
          <a:p>
            <a:r>
              <a:rPr lang="en-US" dirty="0"/>
              <a:t>Nevertheless, it would seem that the author intends more from this image than to merely present the faithful believers of the ages as passive spectators. </a:t>
            </a:r>
          </a:p>
          <a:p>
            <a:r>
              <a:rPr lang="en-US" dirty="0"/>
              <a:t>More than likely the author intends for us to understand that they are “</a:t>
            </a:r>
            <a:r>
              <a:rPr lang="en-US" i="1" dirty="0">
                <a:solidFill>
                  <a:srgbClr val="000099"/>
                </a:solidFill>
                <a:latin typeface="Cambria" panose="02040503050406030204" pitchFamily="18" charset="0"/>
                <a:ea typeface="Cambria" panose="02040503050406030204" pitchFamily="18" charset="0"/>
              </a:rPr>
              <a:t>witnesses</a:t>
            </a:r>
            <a:r>
              <a:rPr lang="en-US" dirty="0"/>
              <a:t>” (Greek: </a:t>
            </a:r>
            <a:r>
              <a:rPr lang="en-US" i="1" dirty="0" err="1"/>
              <a:t>marturos</a:t>
            </a:r>
            <a:r>
              <a:rPr lang="en-US" dirty="0"/>
              <a:t>) in the sense that they “bear witness” to the Christian community of God’s faithfulness and of the effectiveness of faith.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22996211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ndara" panose="020E0502030303020204" pitchFamily="34"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 since we are surrounded by so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great a cloud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witnesses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also lay aside every weight, and sin which clings so closely, and let us run with endurance the race that is set before us…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10000"/>
          </a:bodyPr>
          <a:lstStyle/>
          <a:p>
            <a:r>
              <a:rPr lang="en-US" dirty="0"/>
              <a:t>So, God has </a:t>
            </a:r>
            <a:r>
              <a:rPr lang="en-US" b="1" i="1" dirty="0"/>
              <a:t>borne witness </a:t>
            </a:r>
            <a:r>
              <a:rPr lang="en-US" dirty="0"/>
              <a:t>to the faithfulness of these OT believers to him (“</a:t>
            </a:r>
            <a:r>
              <a:rPr lang="en-US" i="1" dirty="0">
                <a:solidFill>
                  <a:srgbClr val="000099"/>
                </a:solidFill>
                <a:latin typeface="Cambria" panose="02040503050406030204" pitchFamily="18" charset="0"/>
                <a:ea typeface="Cambria" panose="02040503050406030204" pitchFamily="18" charset="0"/>
              </a:rPr>
              <a:t>commended</a:t>
            </a:r>
            <a:r>
              <a:rPr lang="en-US" dirty="0"/>
              <a:t>” in Heb 11:2,39 is from a related word), and they, in turn, </a:t>
            </a:r>
            <a:r>
              <a:rPr lang="en-US" b="1" i="1" dirty="0"/>
              <a:t>bear witness </a:t>
            </a:r>
            <a:r>
              <a:rPr lang="en-US" dirty="0"/>
              <a:t>to the faithfulness of God to them for succeeding generations. </a:t>
            </a:r>
          </a:p>
          <a:p>
            <a:r>
              <a:rPr lang="en-US" dirty="0"/>
              <a:t>In this way, the “</a:t>
            </a:r>
            <a:r>
              <a:rPr lang="en-US" i="1" dirty="0">
                <a:solidFill>
                  <a:srgbClr val="000099"/>
                </a:solidFill>
                <a:latin typeface="Cambria" panose="02040503050406030204" pitchFamily="18" charset="0"/>
                <a:ea typeface="Cambria" panose="02040503050406030204" pitchFamily="18" charset="0"/>
              </a:rPr>
              <a:t>great a cloud </a:t>
            </a:r>
            <a:r>
              <a:rPr lang="en-US" dirty="0"/>
              <a:t>” of faithful Christ-followers through history offer the readers motivation in their current struggle to stay the course in their Christian commitment. </a:t>
            </a:r>
          </a:p>
          <a:p>
            <a:r>
              <a:rPr lang="en-US" dirty="0"/>
              <a:t>Or, as F. F. Bruce puts it, “</a:t>
            </a:r>
            <a:r>
              <a:rPr lang="en-US" i="1" dirty="0">
                <a:latin typeface="Cambria" panose="02040503050406030204" pitchFamily="18" charset="0"/>
                <a:ea typeface="Cambria" panose="02040503050406030204" pitchFamily="18" charset="0"/>
              </a:rPr>
              <a:t>It is not so much </a:t>
            </a:r>
            <a:r>
              <a:rPr lang="en-US" b="1" i="1" dirty="0">
                <a:latin typeface="Cambria" panose="02040503050406030204" pitchFamily="18" charset="0"/>
                <a:ea typeface="Cambria" panose="02040503050406030204" pitchFamily="18" charset="0"/>
              </a:rPr>
              <a:t>they</a:t>
            </a:r>
            <a:r>
              <a:rPr lang="en-US" i="1" dirty="0">
                <a:latin typeface="Cambria" panose="02040503050406030204" pitchFamily="18" charset="0"/>
                <a:ea typeface="Cambria" panose="02040503050406030204" pitchFamily="18" charset="0"/>
              </a:rPr>
              <a:t> who look at </a:t>
            </a:r>
            <a:r>
              <a:rPr lang="en-US" b="1" i="1" dirty="0">
                <a:latin typeface="Cambria" panose="02040503050406030204" pitchFamily="18" charset="0"/>
                <a:ea typeface="Cambria" panose="02040503050406030204" pitchFamily="18" charset="0"/>
              </a:rPr>
              <a:t>us</a:t>
            </a:r>
            <a:r>
              <a:rPr lang="en-US" i="1" dirty="0">
                <a:latin typeface="Cambria" panose="02040503050406030204" pitchFamily="18" charset="0"/>
                <a:ea typeface="Cambria" panose="02040503050406030204" pitchFamily="18" charset="0"/>
              </a:rPr>
              <a:t> as </a:t>
            </a:r>
            <a:r>
              <a:rPr lang="en-US" b="1" i="1" dirty="0">
                <a:latin typeface="Cambria" panose="02040503050406030204" pitchFamily="18" charset="0"/>
                <a:ea typeface="Cambria" panose="02040503050406030204" pitchFamily="18" charset="0"/>
              </a:rPr>
              <a:t>we</a:t>
            </a:r>
            <a:r>
              <a:rPr lang="en-US" i="1" dirty="0">
                <a:latin typeface="Cambria" panose="02040503050406030204" pitchFamily="18" charset="0"/>
                <a:ea typeface="Cambria" panose="02040503050406030204" pitchFamily="18" charset="0"/>
              </a:rPr>
              <a:t> who look to </a:t>
            </a:r>
            <a:r>
              <a:rPr lang="en-US" b="1" i="1" dirty="0">
                <a:latin typeface="Cambria" panose="02040503050406030204" pitchFamily="18" charset="0"/>
                <a:ea typeface="Cambria" panose="02040503050406030204" pitchFamily="18" charset="0"/>
              </a:rPr>
              <a:t>them </a:t>
            </a:r>
            <a:r>
              <a:rPr lang="en-US" i="1" dirty="0">
                <a:latin typeface="Cambria" panose="02040503050406030204" pitchFamily="18" charset="0"/>
                <a:ea typeface="Cambria" panose="02040503050406030204" pitchFamily="18" charset="0"/>
              </a:rPr>
              <a:t>–</a:t>
            </a:r>
            <a:r>
              <a:rPr lang="en-US" b="1" i="1" dirty="0">
                <a:latin typeface="Cambria" panose="02040503050406030204" pitchFamily="18" charset="0"/>
                <a:ea typeface="Cambria" panose="02040503050406030204" pitchFamily="18" charset="0"/>
              </a:rPr>
              <a:t> </a:t>
            </a:r>
            <a:r>
              <a:rPr lang="en-US" i="1" dirty="0">
                <a:latin typeface="Cambria" panose="02040503050406030204" pitchFamily="18" charset="0"/>
                <a:ea typeface="Cambria" panose="02040503050406030204" pitchFamily="18" charset="0"/>
              </a:rPr>
              <a:t>for encouragement.</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22871712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ndara" panose="020E0502030303020204" pitchFamily="34"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 since we are surrounded by so great a cloud of witnesses, let us also lay aside every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weight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sin which clings so closely, and let us run with endurance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race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is set before us…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85000" lnSpcReduction="20000"/>
          </a:bodyPr>
          <a:lstStyle/>
          <a:p>
            <a:r>
              <a:rPr lang="en-US" dirty="0"/>
              <a:t>The author uses </a:t>
            </a:r>
            <a:r>
              <a:rPr lang="en-US" b="1" i="1" dirty="0"/>
              <a:t>a number of</a:t>
            </a:r>
            <a:r>
              <a:rPr lang="en-US" dirty="0"/>
              <a:t> </a:t>
            </a:r>
            <a:r>
              <a:rPr lang="en-US" b="1" i="1" dirty="0"/>
              <a:t>athletic images</a:t>
            </a:r>
            <a:r>
              <a:rPr lang="en-US" dirty="0"/>
              <a:t> drawn from the ancient Greek games (776 BC – AD 393), precursors of our modern Olympics (which began in 1896). </a:t>
            </a:r>
          </a:p>
          <a:p>
            <a:r>
              <a:rPr lang="en-US" dirty="0"/>
              <a:t>For example, the author previously described Jesus as our “</a:t>
            </a:r>
            <a:r>
              <a:rPr lang="en-US" i="1" dirty="0">
                <a:solidFill>
                  <a:srgbClr val="000099"/>
                </a:solidFill>
                <a:latin typeface="Cambria" panose="02040503050406030204" pitchFamily="18" charset="0"/>
                <a:ea typeface="Cambria" panose="02040503050406030204" pitchFamily="18" charset="0"/>
              </a:rPr>
              <a:t>forerunner</a:t>
            </a:r>
            <a:r>
              <a:rPr lang="en-US" dirty="0"/>
              <a:t>” (Heb 6:20). </a:t>
            </a:r>
          </a:p>
          <a:p>
            <a:r>
              <a:rPr lang="en-US" dirty="0"/>
              <a:t>Here, in verse 1, he calls his hearers to strip off every encumbering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weight</a:t>
            </a:r>
            <a:r>
              <a:rPr lang="en-US" dirty="0"/>
              <a:t>” and run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race</a:t>
            </a:r>
            <a:r>
              <a:rPr lang="en-US" dirty="0"/>
              <a:t>” on the course set out before them. </a:t>
            </a:r>
          </a:p>
          <a:p>
            <a:r>
              <a:rPr lang="en-US" dirty="0"/>
              <a:t>He will later refer to being “</a:t>
            </a:r>
            <a:r>
              <a:rPr lang="en-US" sz="3100" i="1" dirty="0">
                <a:solidFill>
                  <a:srgbClr val="000099"/>
                </a:solidFill>
                <a:latin typeface="Cambria" panose="02040503050406030204" pitchFamily="18" charset="0"/>
                <a:ea typeface="Cambria" panose="02040503050406030204" pitchFamily="18" charset="0"/>
              </a:rPr>
              <a:t>trained</a:t>
            </a:r>
            <a:r>
              <a:rPr lang="en-US" dirty="0"/>
              <a:t>” by discipline (Heb 12:11) and will apply the metaphor of runners’ injuries to spiritual disabilities (Heb 12:12-13). </a:t>
            </a:r>
          </a:p>
          <a:p>
            <a:r>
              <a:rPr lang="en-US" dirty="0"/>
              <a:t>In the imagery found here in verse 1,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weight</a:t>
            </a:r>
            <a:r>
              <a:rPr lang="en-US" dirty="0"/>
              <a:t>” to be stripped away could either be </a:t>
            </a:r>
            <a:r>
              <a:rPr lang="en-US" b="1" i="1" dirty="0"/>
              <a:t>training weights </a:t>
            </a:r>
            <a:r>
              <a:rPr lang="en-US" dirty="0"/>
              <a:t>or </a:t>
            </a:r>
            <a:r>
              <a:rPr lang="en-US" b="1" i="1" dirty="0"/>
              <a:t>encumbering clothing</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305-306)</a:t>
            </a:r>
          </a:p>
        </p:txBody>
      </p:sp>
    </p:spTree>
    <p:extLst>
      <p:ext uri="{BB962C8B-B14F-4D97-AF65-F5344CB8AC3E}">
        <p14:creationId xmlns:p14="http://schemas.microsoft.com/office/powerpoint/2010/main" val="13958588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ndara" panose="020E0502030303020204" pitchFamily="34"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 since we are surrounded by so great a cloud of witnesses, let us also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lay aside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every weight,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 which clings so closely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let us run with endurance the race that is set before us…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85000" lnSpcReduction="10000"/>
          </a:bodyPr>
          <a:lstStyle/>
          <a:p>
            <a:r>
              <a:rPr lang="en-US" dirty="0"/>
              <a:t>Perhaps </a:t>
            </a:r>
            <a:r>
              <a:rPr lang="en-US" b="1" i="1" dirty="0"/>
              <a:t>clothing</a:t>
            </a:r>
            <a:r>
              <a:rPr lang="en-US" dirty="0"/>
              <a:t> is in view here, since the word translated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lay aside</a:t>
            </a:r>
            <a:r>
              <a:rPr lang="en-US" dirty="0"/>
              <a:t>” elsewhere in the New Testament refers to the </a:t>
            </a:r>
            <a:r>
              <a:rPr lang="en-US" b="1" i="1" dirty="0"/>
              <a:t>removal of clothing </a:t>
            </a:r>
            <a:r>
              <a:rPr lang="en-US" dirty="0"/>
              <a:t>(Rom 13:12; Eph 4:22; Col 3:8), and the word “</a:t>
            </a:r>
            <a:r>
              <a:rPr lang="en-US" sz="3200" i="1" dirty="0">
                <a:solidFill>
                  <a:srgbClr val="000099"/>
                </a:solidFill>
                <a:latin typeface="Cambria" panose="02040503050406030204" pitchFamily="18" charset="0"/>
                <a:ea typeface="Cambria" panose="02040503050406030204" pitchFamily="18" charset="0"/>
              </a:rPr>
              <a:t>trained</a:t>
            </a:r>
            <a:r>
              <a:rPr lang="en-US" dirty="0"/>
              <a:t>” in Heb 12:11 alludes to the Greek athletic practice of competing </a:t>
            </a:r>
            <a:r>
              <a:rPr lang="en-US" b="1" i="1" dirty="0"/>
              <a:t>unclothed</a:t>
            </a:r>
            <a:r>
              <a:rPr lang="en-US" dirty="0"/>
              <a:t>. </a:t>
            </a:r>
          </a:p>
          <a:p>
            <a:r>
              <a:rPr lang="en-US" dirty="0"/>
              <a:t>The weight to be discarded symbolizes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 which clings so closely</a:t>
            </a:r>
            <a:r>
              <a:rPr lang="en-US" dirty="0"/>
              <a:t>” or “</a:t>
            </a:r>
            <a:r>
              <a:rPr lang="en-US" i="1" dirty="0">
                <a:solidFill>
                  <a:srgbClr val="000099"/>
                </a:solidFill>
                <a:latin typeface="Cambria" panose="02040503050406030204" pitchFamily="18" charset="0"/>
                <a:ea typeface="Cambria" panose="02040503050406030204" pitchFamily="18" charset="0"/>
              </a:rPr>
              <a:t>the sin which so easily entangles us</a:t>
            </a:r>
            <a:r>
              <a:rPr lang="en-US" dirty="0"/>
              <a:t>” (NAS) </a:t>
            </a:r>
          </a:p>
          <a:p>
            <a:r>
              <a:rPr lang="en-US" dirty="0"/>
              <a:t>The sin to which the original readers were </a:t>
            </a:r>
            <a:r>
              <a:rPr lang="en-US" b="1" i="1" dirty="0"/>
              <a:t>especially</a:t>
            </a:r>
            <a:r>
              <a:rPr lang="en-US" dirty="0"/>
              <a:t> tempted was </a:t>
            </a:r>
            <a:r>
              <a:rPr lang="en-US" b="1" i="1" dirty="0"/>
              <a:t>apostatizing</a:t>
            </a:r>
            <a:r>
              <a:rPr lang="en-US" dirty="0"/>
              <a:t> from their allegiance to Christ under the threat of persecution (Heb 10:26-39). </a:t>
            </a:r>
          </a:p>
          <a:p>
            <a:r>
              <a:rPr lang="en-US" dirty="0"/>
              <a:t>Their “</a:t>
            </a:r>
            <a:r>
              <a:rPr lang="en-US" i="1" dirty="0">
                <a:solidFill>
                  <a:srgbClr val="000099"/>
                </a:solidFill>
                <a:latin typeface="Cambria" panose="02040503050406030204" pitchFamily="18" charset="0"/>
                <a:ea typeface="Cambria" panose="02040503050406030204" pitchFamily="18" charset="0"/>
              </a:rPr>
              <a:t>struggle against sin</a:t>
            </a:r>
            <a:r>
              <a:rPr lang="en-US" dirty="0"/>
              <a:t>,” which had not yet escalated to the point of bloodshed, was a struggle to hold fast to their Christian </a:t>
            </a:r>
            <a:r>
              <a:rPr lang="en-US" b="1" i="1" dirty="0"/>
              <a:t>faith</a:t>
            </a:r>
            <a:r>
              <a:rPr lang="en-US" dirty="0"/>
              <a:t> (Heb 12:4).</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305-306)</a:t>
            </a:r>
          </a:p>
        </p:txBody>
      </p:sp>
    </p:spTree>
    <p:extLst>
      <p:ext uri="{BB962C8B-B14F-4D97-AF65-F5344CB8AC3E}">
        <p14:creationId xmlns:p14="http://schemas.microsoft.com/office/powerpoint/2010/main" val="28914295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looking to Jesus,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founder and perfecter of our faith, who for the joy that was set before him endured the cross, despising the shame, and is seated at the right hand of the throne of God.</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20000"/>
          </a:bodyPr>
          <a:lstStyle/>
          <a:p>
            <a:r>
              <a:rPr lang="en-US" dirty="0"/>
              <a:t>In the </a:t>
            </a:r>
            <a:r>
              <a:rPr lang="en-US" b="1" i="1" dirty="0"/>
              <a:t>previous</a:t>
            </a:r>
            <a:r>
              <a:rPr lang="en-US" dirty="0"/>
              <a:t> verse, the author began by telling his readers they must “</a:t>
            </a:r>
            <a:r>
              <a:rPr lang="en-US" i="1" dirty="0">
                <a:solidFill>
                  <a:srgbClr val="000099"/>
                </a:solidFill>
                <a:latin typeface="Cambria" panose="02040503050406030204" pitchFamily="18" charset="0"/>
                <a:ea typeface="Cambria" panose="02040503050406030204" pitchFamily="18" charset="0"/>
              </a:rPr>
              <a:t>run with endurance</a:t>
            </a:r>
            <a:r>
              <a:rPr lang="en-US" dirty="0"/>
              <a:t>”, which is another way of saying they must </a:t>
            </a:r>
            <a:r>
              <a:rPr lang="en-US" b="1" i="1" dirty="0"/>
              <a:t>persevere</a:t>
            </a:r>
            <a:r>
              <a:rPr lang="en-US" dirty="0"/>
              <a:t> in their Christian faith </a:t>
            </a:r>
            <a:r>
              <a:rPr lang="en-US" b="1" i="1" dirty="0"/>
              <a:t>to the end</a:t>
            </a:r>
            <a:r>
              <a:rPr lang="en-US" dirty="0"/>
              <a:t>.</a:t>
            </a:r>
          </a:p>
          <a:p>
            <a:r>
              <a:rPr lang="en-US" dirty="0"/>
              <a:t>The author then tells them </a:t>
            </a:r>
            <a:r>
              <a:rPr lang="en-US" b="1" i="1" dirty="0"/>
              <a:t>how</a:t>
            </a:r>
            <a:r>
              <a:rPr lang="en-US" dirty="0"/>
              <a:t> to “</a:t>
            </a:r>
            <a:r>
              <a:rPr lang="en-US" i="1" dirty="0">
                <a:solidFill>
                  <a:srgbClr val="000099"/>
                </a:solidFill>
                <a:latin typeface="Cambria" panose="02040503050406030204" pitchFamily="18" charset="0"/>
                <a:ea typeface="Cambria" panose="02040503050406030204" pitchFamily="18" charset="0"/>
              </a:rPr>
              <a:t>run with endurance</a:t>
            </a:r>
            <a:r>
              <a:rPr lang="en-US" dirty="0"/>
              <a:t>”:</a:t>
            </a:r>
          </a:p>
          <a:p>
            <a:pPr lvl="1"/>
            <a:r>
              <a:rPr lang="en-US" dirty="0"/>
              <a:t>They must “</a:t>
            </a:r>
            <a:r>
              <a:rPr lang="en-US" i="1" dirty="0">
                <a:solidFill>
                  <a:srgbClr val="000099"/>
                </a:solidFill>
                <a:latin typeface="Cambria" panose="02040503050406030204" pitchFamily="18" charset="0"/>
                <a:ea typeface="Cambria" panose="02040503050406030204" pitchFamily="18" charset="0"/>
              </a:rPr>
              <a:t>lay aside</a:t>
            </a:r>
            <a:r>
              <a:rPr lang="en-US" dirty="0"/>
              <a:t>” every hinderance to running well, “</a:t>
            </a:r>
            <a:r>
              <a:rPr lang="en-US" i="1" dirty="0">
                <a:solidFill>
                  <a:srgbClr val="000099"/>
                </a:solidFill>
                <a:latin typeface="Cambria" panose="02040503050406030204" pitchFamily="18" charset="0"/>
                <a:ea typeface="Cambria" panose="02040503050406030204" pitchFamily="18" charset="0"/>
              </a:rPr>
              <a:t>especially the sin that so easily trips us up</a:t>
            </a:r>
            <a:r>
              <a:rPr lang="en-US" i="1" dirty="0">
                <a:latin typeface="Cambria" panose="02040503050406030204" pitchFamily="18" charset="0"/>
                <a:ea typeface="Cambria" panose="02040503050406030204" pitchFamily="18" charset="0"/>
              </a:rPr>
              <a:t>” </a:t>
            </a:r>
            <a:r>
              <a:rPr lang="en-US" dirty="0"/>
              <a:t>(NLT).</a:t>
            </a:r>
          </a:p>
          <a:p>
            <a:pPr lvl="1"/>
            <a:r>
              <a:rPr lang="en-US" dirty="0"/>
              <a:t>And </a:t>
            </a:r>
            <a:r>
              <a:rPr lang="en-US" b="1" i="1" dirty="0"/>
              <a:t>here</a:t>
            </a:r>
            <a:r>
              <a:rPr lang="en-US" dirty="0"/>
              <a:t> he tells them that the way to run with endurance is by “</a:t>
            </a:r>
            <a:r>
              <a:rPr lang="en-US" i="1" dirty="0">
                <a:solidFill>
                  <a:srgbClr val="000099"/>
                </a:solidFill>
                <a:latin typeface="Cambria" panose="02040503050406030204" pitchFamily="18" charset="0"/>
                <a:ea typeface="Cambria" panose="02040503050406030204" pitchFamily="18" charset="0"/>
              </a:rPr>
              <a:t>looking to Jesus.</a:t>
            </a:r>
            <a:r>
              <a:rPr lang="en-US" dirty="0"/>
              <a:t>”</a:t>
            </a:r>
          </a:p>
          <a:p>
            <a:r>
              <a:rPr lang="en-US" dirty="0"/>
              <a:t>Jesus is the </a:t>
            </a:r>
            <a:r>
              <a:rPr lang="en-US" b="1" i="1" dirty="0"/>
              <a:t>supreme example</a:t>
            </a:r>
            <a:r>
              <a:rPr lang="en-US" dirty="0"/>
              <a:t> of faith, and believers will be motivated to persevere if they </a:t>
            </a:r>
            <a:r>
              <a:rPr lang="en-US" b="1" i="1" dirty="0"/>
              <a:t>focus on him</a:t>
            </a:r>
            <a:r>
              <a:rPr lang="en-US" dirty="0"/>
              <a:t> and then, by implication, </a:t>
            </a:r>
            <a:r>
              <a:rPr lang="en-US" b="1" i="1" dirty="0"/>
              <a:t>follow</a:t>
            </a:r>
            <a:r>
              <a:rPr lang="en-US" dirty="0"/>
              <a:t> his example.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378 </a:t>
            </a:r>
          </a:p>
        </p:txBody>
      </p:sp>
    </p:spTree>
    <p:extLst>
      <p:ext uri="{BB962C8B-B14F-4D97-AF65-F5344CB8AC3E}">
        <p14:creationId xmlns:p14="http://schemas.microsoft.com/office/powerpoint/2010/main" val="38339442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…looking to Jesus,</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founder and perfecter of our 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for the joy that was set before him endured the cross, despising the shame, and is seated at the right hand of the throne of God.</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10000"/>
          </a:bodyPr>
          <a:lstStyle/>
          <a:p>
            <a:r>
              <a:rPr lang="en-US" dirty="0"/>
              <a:t>Jesus is described as “</a:t>
            </a:r>
            <a:r>
              <a:rPr lang="en-US" i="1" dirty="0">
                <a:solidFill>
                  <a:srgbClr val="000099"/>
                </a:solidFill>
                <a:latin typeface="Cambria" panose="02040503050406030204" pitchFamily="18" charset="0"/>
                <a:ea typeface="Cambria" panose="02040503050406030204" pitchFamily="18" charset="0"/>
              </a:rPr>
              <a:t>the </a:t>
            </a:r>
            <a:r>
              <a:rPr lang="en-US" b="1" i="1" dirty="0">
                <a:solidFill>
                  <a:srgbClr val="000099"/>
                </a:solidFill>
                <a:latin typeface="Cambria" panose="02040503050406030204" pitchFamily="18" charset="0"/>
                <a:ea typeface="Cambria" panose="02040503050406030204" pitchFamily="18" charset="0"/>
              </a:rPr>
              <a:t>founder</a:t>
            </a:r>
            <a:r>
              <a:rPr lang="en-US" i="1" dirty="0">
                <a:solidFill>
                  <a:srgbClr val="000099"/>
                </a:solidFill>
                <a:latin typeface="Cambria" panose="02040503050406030204" pitchFamily="18" charset="0"/>
                <a:ea typeface="Cambria" panose="02040503050406030204" pitchFamily="18" charset="0"/>
              </a:rPr>
              <a:t> and perfecter of our faith.</a:t>
            </a:r>
            <a:r>
              <a:rPr lang="en-US" dirty="0"/>
              <a:t>”</a:t>
            </a:r>
          </a:p>
          <a:p>
            <a:r>
              <a:rPr lang="en-US" dirty="0"/>
              <a:t>We first saw the word “</a:t>
            </a:r>
            <a:r>
              <a:rPr lang="en-US" i="1" dirty="0">
                <a:solidFill>
                  <a:srgbClr val="000099"/>
                </a:solidFill>
                <a:latin typeface="Cambria" panose="02040503050406030204" pitchFamily="18" charset="0"/>
                <a:ea typeface="Cambria" panose="02040503050406030204" pitchFamily="18" charset="0"/>
              </a:rPr>
              <a:t>founder</a:t>
            </a:r>
            <a:r>
              <a:rPr lang="en-US" dirty="0"/>
              <a:t>” when the author used it in Heb 2:10. There we saw that it means</a:t>
            </a:r>
            <a:br>
              <a:rPr lang="en-US" dirty="0"/>
            </a:br>
            <a:r>
              <a:rPr lang="en-US" dirty="0"/>
              <a:t>something like “</a:t>
            </a:r>
            <a:r>
              <a:rPr lang="en-US" b="1" i="1" dirty="0"/>
              <a:t>champion and pioneer</a:t>
            </a:r>
            <a:r>
              <a:rPr lang="en-US" dirty="0"/>
              <a:t>”.</a:t>
            </a:r>
          </a:p>
          <a:p>
            <a:r>
              <a:rPr lang="en-US" dirty="0"/>
              <a:t>He’s not </a:t>
            </a:r>
            <a:r>
              <a:rPr lang="en-US" b="1" i="1" dirty="0"/>
              <a:t>just</a:t>
            </a:r>
            <a:r>
              <a:rPr lang="en-US" dirty="0"/>
              <a:t> a pioneer, though he does go first. </a:t>
            </a:r>
          </a:p>
          <a:p>
            <a:r>
              <a:rPr lang="en-US" dirty="0"/>
              <a:t>And he is not a champion in the sense that we don’t have to do </a:t>
            </a:r>
            <a:r>
              <a:rPr lang="en-US" b="1" i="1" dirty="0"/>
              <a:t>anything</a:t>
            </a:r>
            <a:r>
              <a:rPr lang="en-US" dirty="0"/>
              <a:t>. </a:t>
            </a:r>
          </a:p>
          <a:p>
            <a:r>
              <a:rPr lang="en-US" dirty="0"/>
              <a:t>He is a champion who opens the way for us to follow.</a:t>
            </a:r>
          </a:p>
          <a:p>
            <a:r>
              <a:rPr lang="en-US" dirty="0"/>
              <a:t>Such an interpretation fits the context here, where Jesus is set forth as the supreme example.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378 </a:t>
            </a:r>
          </a:p>
        </p:txBody>
      </p:sp>
    </p:spTree>
    <p:extLst>
      <p:ext uri="{BB962C8B-B14F-4D97-AF65-F5344CB8AC3E}">
        <p14:creationId xmlns:p14="http://schemas.microsoft.com/office/powerpoint/2010/main" val="379558844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looking to Jesus, the founder and perfecter of our 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for the joy that was set before him endured the cross, despising the shame, and is seated at the right hand of the throne of God.</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20000"/>
          </a:bodyPr>
          <a:lstStyle/>
          <a:p>
            <a:r>
              <a:rPr lang="en-US" dirty="0"/>
              <a:t>Calling Jesus both a “</a:t>
            </a:r>
            <a:r>
              <a:rPr lang="en-US" i="1" dirty="0">
                <a:solidFill>
                  <a:srgbClr val="000099"/>
                </a:solidFill>
                <a:latin typeface="Cambria" panose="02040503050406030204" pitchFamily="18" charset="0"/>
                <a:ea typeface="Cambria" panose="02040503050406030204" pitchFamily="18" charset="0"/>
              </a:rPr>
              <a:t>the founder and perfecter of </a:t>
            </a:r>
            <a:r>
              <a:rPr lang="en-US" b="1" i="1" dirty="0">
                <a:solidFill>
                  <a:srgbClr val="000099"/>
                </a:solidFill>
                <a:latin typeface="Cambria" panose="02040503050406030204" pitchFamily="18" charset="0"/>
                <a:ea typeface="Cambria" panose="02040503050406030204" pitchFamily="18" charset="0"/>
              </a:rPr>
              <a:t>our</a:t>
            </a:r>
            <a:r>
              <a:rPr lang="en-US" i="1" dirty="0">
                <a:solidFill>
                  <a:srgbClr val="000099"/>
                </a:solidFill>
                <a:latin typeface="Cambria" panose="02040503050406030204" pitchFamily="18" charset="0"/>
                <a:ea typeface="Cambria" panose="02040503050406030204" pitchFamily="18" charset="0"/>
              </a:rPr>
              <a:t> faith</a:t>
            </a:r>
            <a:r>
              <a:rPr lang="en-US" dirty="0"/>
              <a:t>” would </a:t>
            </a:r>
            <a:r>
              <a:rPr lang="en-US" b="1" i="1" dirty="0"/>
              <a:t>seem</a:t>
            </a:r>
            <a:r>
              <a:rPr lang="en-US" dirty="0"/>
              <a:t> to suggest that he initiates and completes the faith of </a:t>
            </a:r>
            <a:r>
              <a:rPr lang="en-US" b="1" i="1" dirty="0"/>
              <a:t>believers</a:t>
            </a:r>
            <a:r>
              <a:rPr lang="en-US" dirty="0"/>
              <a:t>.</a:t>
            </a:r>
          </a:p>
          <a:p>
            <a:r>
              <a:rPr lang="en-US" dirty="0"/>
              <a:t>And indeed, our faith is initiated and sustained by Jesus because he has prayed to the Father that we may come to faith (Jn 17:20ff) and that our faith may not fail (Lk 22:31ff) and we have the assurance that “</a:t>
            </a:r>
            <a:r>
              <a:rPr lang="en-US" i="1" dirty="0">
                <a:solidFill>
                  <a:srgbClr val="000099"/>
                </a:solidFill>
                <a:latin typeface="Cambria" panose="02040503050406030204" pitchFamily="18" charset="0"/>
                <a:ea typeface="Cambria" panose="02040503050406030204" pitchFamily="18" charset="0"/>
              </a:rPr>
              <a:t>he who began a good work in [us] will bring it to completion</a:t>
            </a:r>
            <a:r>
              <a:rPr lang="en-US" dirty="0"/>
              <a:t>”  (Phil 1:6) </a:t>
            </a:r>
          </a:p>
          <a:p>
            <a:r>
              <a:rPr lang="en-US" dirty="0"/>
              <a:t>But nevertheless, the incarnate Son is </a:t>
            </a:r>
            <a:r>
              <a:rPr lang="en-US" b="1" i="1" dirty="0"/>
              <a:t>himself</a:t>
            </a:r>
            <a:r>
              <a:rPr lang="en-US" dirty="0"/>
              <a:t> the man of faith </a:t>
            </a:r>
            <a:r>
              <a:rPr lang="en-US" b="1" i="1" dirty="0"/>
              <a:t>par excellence</a:t>
            </a:r>
            <a:r>
              <a:rPr lang="en-US" dirty="0"/>
              <a:t>, and </a:t>
            </a:r>
            <a:r>
              <a:rPr lang="en-US" b="1" i="1" dirty="0"/>
              <a:t>this</a:t>
            </a:r>
            <a:r>
              <a:rPr lang="en-US" dirty="0"/>
              <a:t> seems to be the </a:t>
            </a:r>
            <a:r>
              <a:rPr lang="en-US" b="1" i="1" dirty="0"/>
              <a:t>primary</a:t>
            </a:r>
            <a:r>
              <a:rPr lang="en-US" dirty="0"/>
              <a:t> sense intended by the original Greek here which reads literally, “</a:t>
            </a:r>
            <a:r>
              <a:rPr lang="en-US" i="1" dirty="0">
                <a:solidFill>
                  <a:srgbClr val="000099"/>
                </a:solidFill>
                <a:latin typeface="Cambria" panose="02040503050406030204" pitchFamily="18" charset="0"/>
                <a:ea typeface="Cambria" panose="02040503050406030204" pitchFamily="18" charset="0"/>
              </a:rPr>
              <a:t>the</a:t>
            </a:r>
            <a:r>
              <a:rPr lang="en-US" dirty="0"/>
              <a:t> </a:t>
            </a:r>
            <a:r>
              <a:rPr lang="en-US" i="1" dirty="0">
                <a:solidFill>
                  <a:srgbClr val="000099"/>
                </a:solidFill>
                <a:latin typeface="Cambria" panose="02040503050406030204" pitchFamily="18" charset="0"/>
                <a:ea typeface="Cambria" panose="02040503050406030204" pitchFamily="18" charset="0"/>
              </a:rPr>
              <a:t>founder and perfecter of faith</a:t>
            </a:r>
            <a:r>
              <a:rPr lang="en-US" dirty="0"/>
              <a:t>” (the word “</a:t>
            </a:r>
            <a:r>
              <a:rPr lang="en-US" i="1" dirty="0">
                <a:solidFill>
                  <a:srgbClr val="000099"/>
                </a:solidFill>
                <a:latin typeface="Cambria" panose="02040503050406030204" pitchFamily="18" charset="0"/>
                <a:ea typeface="Cambria" panose="02040503050406030204" pitchFamily="18" charset="0"/>
              </a:rPr>
              <a:t>our</a:t>
            </a:r>
            <a:r>
              <a:rPr lang="en-US" dirty="0"/>
              <a:t>” is not in the original).</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 Commentary on the Epistle to the Hebrews (p. 522)</a:t>
            </a:r>
          </a:p>
        </p:txBody>
      </p:sp>
    </p:spTree>
    <p:extLst>
      <p:ext uri="{BB962C8B-B14F-4D97-AF65-F5344CB8AC3E}">
        <p14:creationId xmlns:p14="http://schemas.microsoft.com/office/powerpoint/2010/main" val="8032530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…looking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Jesus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founder and perfecter of our faith,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the joy that was set before him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endured the cross, despising the shame, and is seated at the right hand of the throne of God.</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10000"/>
          </a:bodyPr>
          <a:lstStyle/>
          <a:p>
            <a:r>
              <a:rPr lang="en-US" dirty="0"/>
              <a:t>Jesus, in his unique and solitary struggle, had a goal on which his attention was inflexibly fixed, namely “</a:t>
            </a:r>
            <a:r>
              <a:rPr lang="en-US" i="1" dirty="0">
                <a:solidFill>
                  <a:srgbClr val="000099"/>
                </a:solidFill>
                <a:latin typeface="Cambria" panose="02040503050406030204" pitchFamily="18" charset="0"/>
                <a:ea typeface="Cambria" panose="02040503050406030204" pitchFamily="18" charset="0"/>
              </a:rPr>
              <a:t>the joy that was set before him</a:t>
            </a:r>
            <a:r>
              <a:rPr lang="en-US" dirty="0"/>
              <a:t>”. </a:t>
            </a:r>
          </a:p>
          <a:p>
            <a:r>
              <a:rPr lang="en-US" dirty="0"/>
              <a:t>Jesus’ “</a:t>
            </a:r>
            <a:r>
              <a:rPr lang="en-US" i="1" dirty="0">
                <a:solidFill>
                  <a:srgbClr val="000099"/>
                </a:solidFill>
                <a:latin typeface="Cambria" panose="02040503050406030204" pitchFamily="18" charset="0"/>
                <a:ea typeface="Cambria" panose="02040503050406030204" pitchFamily="18" charset="0"/>
              </a:rPr>
              <a:t>joy</a:t>
            </a:r>
            <a:r>
              <a:rPr lang="en-US" dirty="0"/>
              <a:t>” was to complete the work of reconciliation he had come to perform for our eternal benefit and for the glory of his Father’s name (cf. Jn 12:28), thereby bringing to completion all of God’s purposes for creation and for his elect people.</a:t>
            </a:r>
          </a:p>
          <a:p>
            <a:r>
              <a:rPr lang="en-US" dirty="0"/>
              <a:t>Jesus’ “</a:t>
            </a:r>
            <a:r>
              <a:rPr lang="en-US" i="1" dirty="0">
                <a:solidFill>
                  <a:srgbClr val="000099"/>
                </a:solidFill>
                <a:latin typeface="Cambria" panose="02040503050406030204" pitchFamily="18" charset="0"/>
                <a:ea typeface="Cambria" panose="02040503050406030204" pitchFamily="18" charset="0"/>
              </a:rPr>
              <a:t>joy</a:t>
            </a:r>
            <a:r>
              <a:rPr lang="en-US" dirty="0"/>
              <a:t>” is the joy of heaven over every sinner who repents and returns to the Father’s home, over every lost sheep that is found, over every son that was dead and is alive again (Lk 15:6ff, 24, 32)</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 Commentary on the Epistle to the Hebrews (pp. 523-525)</a:t>
            </a:r>
          </a:p>
        </p:txBody>
      </p:sp>
    </p:spTree>
    <p:extLst>
      <p:ext uri="{BB962C8B-B14F-4D97-AF65-F5344CB8AC3E}">
        <p14:creationId xmlns:p14="http://schemas.microsoft.com/office/powerpoint/2010/main" val="31591482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…looking to Jesus, the founder and perfecter of our faith, who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the joy that was set before him endured the cross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despising the shame, and is seated at the right hand of the throne of God.</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86339" y="1601180"/>
            <a:ext cx="8971324" cy="4887485"/>
          </a:xfrm>
        </p:spPr>
        <p:txBody>
          <a:bodyPr>
            <a:normAutofit fontScale="92500" lnSpcReduction="20000"/>
          </a:bodyPr>
          <a:lstStyle/>
          <a:p>
            <a:r>
              <a:rPr lang="en-US" dirty="0"/>
              <a:t>It was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a:t>
            </a:r>
            <a:r>
              <a:rPr lang="en-US" dirty="0"/>
              <a:t>”, that is “</a:t>
            </a:r>
            <a:r>
              <a:rPr lang="en-US" i="1" dirty="0">
                <a:solidFill>
                  <a:srgbClr val="000099"/>
                </a:solidFill>
                <a:latin typeface="Cambria" panose="02040503050406030204" pitchFamily="18" charset="0"/>
                <a:ea typeface="Cambria" panose="02040503050406030204" pitchFamily="18" charset="0"/>
              </a:rPr>
              <a:t>for the sake of</a:t>
            </a:r>
            <a:r>
              <a:rPr lang="en-US" dirty="0"/>
              <a:t>” (NEB), this joy that Jesus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endured the cross.</a:t>
            </a:r>
            <a:r>
              <a:rPr lang="en-US" dirty="0"/>
              <a:t>” </a:t>
            </a:r>
          </a:p>
          <a:p>
            <a:r>
              <a:rPr lang="en-US" dirty="0"/>
              <a:t>Which confirms that, in our author’s mind, the death of Christ on the cross was </a:t>
            </a:r>
            <a:r>
              <a:rPr lang="en-US" b="1" i="1" dirty="0"/>
              <a:t>the central purpose</a:t>
            </a:r>
            <a:r>
              <a:rPr lang="en-US" dirty="0"/>
              <a:t> of his coming to earth – </a:t>
            </a:r>
            <a:r>
              <a:rPr lang="en-US" b="1" i="1" dirty="0"/>
              <a:t>Calvary</a:t>
            </a:r>
            <a:r>
              <a:rPr lang="en-US" dirty="0"/>
              <a:t> was the reason for Bethlehem!</a:t>
            </a:r>
          </a:p>
          <a:p>
            <a:r>
              <a:rPr lang="en-US" dirty="0"/>
              <a:t>The road to the “</a:t>
            </a:r>
            <a:r>
              <a:rPr lang="en-US" i="1" dirty="0">
                <a:solidFill>
                  <a:srgbClr val="000099"/>
                </a:solidFill>
                <a:latin typeface="Cambria" panose="02040503050406030204" pitchFamily="18" charset="0"/>
                <a:ea typeface="Cambria" panose="02040503050406030204" pitchFamily="18" charset="0"/>
              </a:rPr>
              <a:t>joy</a:t>
            </a:r>
            <a:r>
              <a:rPr lang="en-US" dirty="0"/>
              <a:t>” ahead was the way of the “</a:t>
            </a:r>
            <a:r>
              <a:rPr lang="en-US" i="1" dirty="0">
                <a:solidFill>
                  <a:srgbClr val="000099"/>
                </a:solidFill>
                <a:latin typeface="Cambria" panose="02040503050406030204" pitchFamily="18" charset="0"/>
                <a:ea typeface="Cambria" panose="02040503050406030204" pitchFamily="18" charset="0"/>
              </a:rPr>
              <a:t>cross</a:t>
            </a:r>
            <a:r>
              <a:rPr lang="en-US" dirty="0"/>
              <a:t>”.</a:t>
            </a:r>
          </a:p>
          <a:p>
            <a:r>
              <a:rPr lang="en-US" dirty="0"/>
              <a:t>The incarnate Son, accordingly, set his face to go to Jerusalem, knowing full well this meant arrest, false accusation, unjust condemnation, and the extremes of suffering and death, but also thereafter resurrection, exaltation, and “</a:t>
            </a:r>
            <a:r>
              <a:rPr lang="en-US" i="1" dirty="0">
                <a:solidFill>
                  <a:srgbClr val="000099"/>
                </a:solidFill>
                <a:latin typeface="Cambria" panose="02040503050406030204" pitchFamily="18" charset="0"/>
                <a:ea typeface="Cambria" panose="02040503050406030204" pitchFamily="18" charset="0"/>
              </a:rPr>
              <a:t>joy</a:t>
            </a:r>
            <a:r>
              <a:rPr lang="en-US" dirty="0"/>
              <a:t>” (Mk 8:31; 9:12, 31; 10:33ff; Lk 9:22, 44; 17:25; 18:31ff)</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 Commentary on the Epistle to the Hebrews (pp. 523-525)</a:t>
            </a:r>
          </a:p>
        </p:txBody>
      </p:sp>
    </p:spTree>
    <p:extLst>
      <p:ext uri="{BB962C8B-B14F-4D97-AF65-F5344CB8AC3E}">
        <p14:creationId xmlns:p14="http://schemas.microsoft.com/office/powerpoint/2010/main" val="3689203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…looking to Jesus, the founder and perfecter of our faith, who for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joy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was set before him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endured the cross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despising the shame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seated at the right hand of the throne of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a:bodyPr>
          <a:lstStyle/>
          <a:p>
            <a:r>
              <a:rPr lang="en-US" dirty="0"/>
              <a:t>Jesus’ determination to endure the cross meant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despising the shame,</a:t>
            </a:r>
            <a:r>
              <a:rPr lang="en-US" dirty="0"/>
              <a:t>” since nothing more disgraceful could happen to any man than to suffer public crucifixion, a fate designed for the basest of criminals and the lowest of social outcasts.</a:t>
            </a:r>
          </a:p>
          <a:p>
            <a:r>
              <a:rPr lang="en-US" dirty="0"/>
              <a:t>It was a punishment so degrading, that no Roman citizen was allowed to be subjected to it.</a:t>
            </a:r>
          </a:p>
          <a:p>
            <a:r>
              <a:rPr lang="en-US" dirty="0"/>
              <a:t>But for </a:t>
            </a:r>
            <a:r>
              <a:rPr lang="en-US" b="1" i="1" dirty="0"/>
              <a:t>Jesus</a:t>
            </a:r>
            <a:r>
              <a:rPr lang="en-US" dirty="0"/>
              <a:t>, the cross was the gateway to “</a:t>
            </a:r>
            <a:r>
              <a:rPr lang="en-US" i="1" dirty="0">
                <a:solidFill>
                  <a:srgbClr val="000099"/>
                </a:solidFill>
                <a:latin typeface="Cambria" panose="02040503050406030204" pitchFamily="18" charset="0"/>
                <a:ea typeface="Cambria" panose="02040503050406030204" pitchFamily="18" charset="0"/>
              </a:rPr>
              <a:t>joy</a:t>
            </a:r>
            <a:r>
              <a:rPr lang="en-US" dirty="0"/>
              <a:t>”, his joy and ours; for Jesus who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endured the cross</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despising the shame</a:t>
            </a:r>
            <a:r>
              <a:rPr lang="en-US" dirty="0"/>
              <a:t>” is now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seated at the right hand of the throne of God.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 Commentary on the Epistle to the Hebrews (pp. 523-525)</a:t>
            </a:r>
          </a:p>
        </p:txBody>
      </p:sp>
    </p:spTree>
    <p:extLst>
      <p:ext uri="{BB962C8B-B14F-4D97-AF65-F5344CB8AC3E}">
        <p14:creationId xmlns:p14="http://schemas.microsoft.com/office/powerpoint/2010/main" val="2829151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16659384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…looking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Jesus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founder and perfecter of our faith, who for the joy that was set before him endured the cross, despising the shame,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is seated at the right hand of the throne of God.</a:t>
            </a:r>
            <a:endParaRPr kumimoji="0" lang="en-US" sz="240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20000"/>
          </a:bodyPr>
          <a:lstStyle/>
          <a:p>
            <a:r>
              <a:rPr lang="en-US" dirty="0"/>
              <a:t>Here the author picks up again one of the </a:t>
            </a:r>
            <a:r>
              <a:rPr lang="en-US" b="1" i="1" dirty="0"/>
              <a:t>central themes</a:t>
            </a:r>
            <a:r>
              <a:rPr lang="en-US" dirty="0"/>
              <a:t> of this letter – Jesus’ fulfillment of Psalm 110.</a:t>
            </a:r>
          </a:p>
          <a:p>
            <a:r>
              <a:rPr lang="en-US" dirty="0"/>
              <a:t>The prophesy of Ps 110:1 is fulfilled in Jesus being “</a:t>
            </a:r>
            <a:r>
              <a:rPr lang="en-US" i="1" dirty="0">
                <a:solidFill>
                  <a:srgbClr val="000099"/>
                </a:solidFill>
                <a:latin typeface="Cambria" panose="02040503050406030204" pitchFamily="18" charset="0"/>
                <a:ea typeface="Cambria" panose="02040503050406030204" pitchFamily="18" charset="0"/>
              </a:rPr>
              <a:t>seated at the right hand of the throne of God</a:t>
            </a:r>
            <a:r>
              <a:rPr lang="en-US" dirty="0"/>
              <a:t>” and reigning over all (cf. Heb 1:3, 13; 8:1; 10:12-13).</a:t>
            </a:r>
          </a:p>
          <a:p>
            <a:r>
              <a:rPr lang="en-US" dirty="0"/>
              <a:t>Just as </a:t>
            </a:r>
            <a:r>
              <a:rPr lang="en-US" b="1" i="1" dirty="0"/>
              <a:t>Moses</a:t>
            </a:r>
            <a:r>
              <a:rPr lang="en-US" dirty="0"/>
              <a:t> renounced the temporary pleasures of sin for the sake of reward that lay before </a:t>
            </a:r>
            <a:r>
              <a:rPr lang="en-US" b="1" i="1" dirty="0"/>
              <a:t>him</a:t>
            </a:r>
            <a:r>
              <a:rPr lang="en-US" dirty="0"/>
              <a:t> (Heb 11:24-26), so too </a:t>
            </a:r>
            <a:r>
              <a:rPr lang="en-US" b="1" i="1" dirty="0"/>
              <a:t>Jesus</a:t>
            </a:r>
            <a:r>
              <a:rPr lang="en-US" dirty="0"/>
              <a:t> endured the cross for the </a:t>
            </a:r>
            <a:r>
              <a:rPr lang="en-US" b="1" i="1" dirty="0"/>
              <a:t>reward</a:t>
            </a:r>
            <a:r>
              <a:rPr lang="en-US" dirty="0"/>
              <a:t>.</a:t>
            </a:r>
          </a:p>
          <a:p>
            <a:r>
              <a:rPr lang="en-US" dirty="0"/>
              <a:t>The application to the readers is clear.</a:t>
            </a:r>
          </a:p>
          <a:p>
            <a:r>
              <a:rPr lang="en-US" dirty="0"/>
              <a:t>They too must endure to the end, being willing to endure any suffering since they know they will </a:t>
            </a:r>
            <a:r>
              <a:rPr lang="en-US" b="1" i="1" dirty="0"/>
              <a:t>ultimately</a:t>
            </a:r>
            <a:r>
              <a:rPr lang="en-US" dirty="0"/>
              <a:t> enjoy a </a:t>
            </a:r>
            <a:r>
              <a:rPr lang="en-US" b="1" i="1" dirty="0"/>
              <a:t>great reward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378 </a:t>
            </a:r>
          </a:p>
        </p:txBody>
      </p:sp>
    </p:spTree>
    <p:extLst>
      <p:ext uri="{BB962C8B-B14F-4D97-AF65-F5344CB8AC3E}">
        <p14:creationId xmlns:p14="http://schemas.microsoft.com/office/powerpoint/2010/main" val="401616012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8722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Consider him who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endured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from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sinners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such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hostility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against himself</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you may not grow weary or fainthearted.</a:t>
            </a:r>
            <a:endParaRPr kumimoji="0" lang="en-US" sz="20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420656"/>
            <a:ext cx="8704460" cy="5068009"/>
          </a:xfrm>
        </p:spPr>
        <p:txBody>
          <a:bodyPr>
            <a:normAutofit fontScale="92500" lnSpcReduction="20000"/>
          </a:bodyPr>
          <a:lstStyle/>
          <a:p>
            <a:r>
              <a:rPr lang="en-US" dirty="0"/>
              <a:t>The author continues to elaborate on Jesus’ role as an example.</a:t>
            </a:r>
          </a:p>
          <a:p>
            <a:r>
              <a:rPr lang="en-US" dirty="0"/>
              <a:t>The readers must run the race to the end by looking at Jesus who endured the cross.</a:t>
            </a:r>
          </a:p>
          <a:p>
            <a:r>
              <a:rPr lang="en-US" dirty="0"/>
              <a:t>The readers are urged to consider Jesus, and again his </a:t>
            </a:r>
            <a:r>
              <a:rPr lang="en-US" b="1" i="1" dirty="0"/>
              <a:t>endurance</a:t>
            </a:r>
            <a:r>
              <a:rPr lang="en-US" dirty="0"/>
              <a:t> is emphasized, which is what the readers are in need of right now.</a:t>
            </a:r>
          </a:p>
          <a:p>
            <a:r>
              <a:rPr lang="en-US" dirty="0"/>
              <a:t>Jesus “</a:t>
            </a:r>
            <a:r>
              <a:rPr lang="en-US" i="1" dirty="0">
                <a:solidFill>
                  <a:srgbClr val="000099"/>
                </a:solidFill>
                <a:latin typeface="Cambria" panose="02040503050406030204" pitchFamily="18" charset="0"/>
                <a:ea typeface="Cambria" panose="02040503050406030204" pitchFamily="18" charset="0"/>
              </a:rPr>
              <a:t>endured</a:t>
            </a:r>
            <a:r>
              <a:rPr lang="en-US" dirty="0"/>
              <a:t>” remarkable “</a:t>
            </a:r>
            <a:r>
              <a:rPr lang="en-US" i="1" dirty="0">
                <a:solidFill>
                  <a:srgbClr val="000099"/>
                </a:solidFill>
                <a:latin typeface="Cambria" panose="02040503050406030204" pitchFamily="18" charset="0"/>
                <a:ea typeface="Cambria" panose="02040503050406030204" pitchFamily="18" charset="0"/>
              </a:rPr>
              <a:t>hostility</a:t>
            </a:r>
            <a:r>
              <a:rPr lang="en-US" dirty="0"/>
              <a:t>” of sinners “</a:t>
            </a:r>
            <a:r>
              <a:rPr lang="en-US" i="1" dirty="0">
                <a:solidFill>
                  <a:srgbClr val="000099"/>
                </a:solidFill>
                <a:latin typeface="Cambria" panose="02040503050406030204" pitchFamily="18" charset="0"/>
                <a:ea typeface="Cambria" panose="02040503050406030204" pitchFamily="18" charset="0"/>
              </a:rPr>
              <a:t>against himself</a:t>
            </a:r>
            <a:r>
              <a:rPr lang="en-US" dirty="0"/>
              <a:t>.”</a:t>
            </a:r>
          </a:p>
          <a:p>
            <a:r>
              <a:rPr lang="en-US" dirty="0"/>
              <a:t>No doubt, the author alludes here to a similar hostility which the readers experienced, so he calls upon them to consider the example of Jesus who was not exempt from the same opposition by “</a:t>
            </a:r>
            <a:r>
              <a:rPr lang="en-US" i="1" dirty="0">
                <a:solidFill>
                  <a:srgbClr val="000099"/>
                </a:solidFill>
                <a:latin typeface="Cambria" panose="02040503050406030204" pitchFamily="18" charset="0"/>
                <a:ea typeface="Cambria" panose="02040503050406030204" pitchFamily="18" charset="0"/>
              </a:rPr>
              <a:t>sinners</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379</a:t>
            </a:r>
          </a:p>
        </p:txBody>
      </p:sp>
    </p:spTree>
    <p:extLst>
      <p:ext uri="{BB962C8B-B14F-4D97-AF65-F5344CB8AC3E}">
        <p14:creationId xmlns:p14="http://schemas.microsoft.com/office/powerpoint/2010/main" val="32042823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8722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Consider him who endured from sinners such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hostility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against himself, so that you may not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grow weary or fainthearted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0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420656"/>
            <a:ext cx="8704460" cy="5068009"/>
          </a:xfrm>
        </p:spPr>
        <p:txBody>
          <a:bodyPr>
            <a:normAutofit lnSpcReduction="10000"/>
          </a:bodyPr>
          <a:lstStyle/>
          <a:p>
            <a:r>
              <a:rPr lang="en-US" dirty="0"/>
              <a:t>The author is concerned the readers will “</a:t>
            </a:r>
            <a:r>
              <a:rPr lang="en-US" i="1" dirty="0">
                <a:solidFill>
                  <a:srgbClr val="000099"/>
                </a:solidFill>
                <a:latin typeface="Cambria" panose="02040503050406030204" pitchFamily="18" charset="0"/>
                <a:ea typeface="Cambria" panose="02040503050406030204" pitchFamily="18" charset="0"/>
              </a:rPr>
              <a:t>grow weary or fainthearted</a:t>
            </a:r>
            <a:r>
              <a:rPr lang="en-US" dirty="0"/>
              <a:t>” and give up.</a:t>
            </a:r>
          </a:p>
          <a:p>
            <a:r>
              <a:rPr lang="en-US" dirty="0"/>
              <a:t>By considering what Jesus suffered on their behalf, the author hopes that they will come away with fresh resolve in a world that remains unfriendly and opposed to their Christian faith and </a:t>
            </a:r>
            <a:r>
              <a:rPr lang="en-US" b="1" i="1" dirty="0"/>
              <a:t>not</a:t>
            </a:r>
            <a:r>
              <a:rPr lang="en-US" dirty="0"/>
              <a:t> give up.</a:t>
            </a:r>
          </a:p>
          <a:p>
            <a:r>
              <a:rPr lang="en-US" dirty="0"/>
              <a:t>Giving up is another way of describing </a:t>
            </a:r>
            <a:r>
              <a:rPr lang="en-US" b="1" i="1" dirty="0"/>
              <a:t>apostasy</a:t>
            </a:r>
            <a:r>
              <a:rPr lang="en-US" dirty="0"/>
              <a:t>.</a:t>
            </a:r>
          </a:p>
          <a:p>
            <a:r>
              <a:rPr lang="en-US" dirty="0"/>
              <a:t>Giving up is the </a:t>
            </a:r>
            <a:r>
              <a:rPr lang="en-US" b="1" i="1" dirty="0"/>
              <a:t>opposite</a:t>
            </a:r>
            <a:r>
              <a:rPr lang="en-US" dirty="0"/>
              <a:t> of enduring to the end. </a:t>
            </a:r>
          </a:p>
          <a:p>
            <a:r>
              <a:rPr lang="en-US" dirty="0"/>
              <a:t>Jesus endured by keeping his eyes on the ultimate reward, and we should do the same.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379</a:t>
            </a:r>
          </a:p>
        </p:txBody>
      </p:sp>
    </p:spTree>
    <p:extLst>
      <p:ext uri="{BB962C8B-B14F-4D97-AF65-F5344CB8AC3E}">
        <p14:creationId xmlns:p14="http://schemas.microsoft.com/office/powerpoint/2010/main" val="281263830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240130"/>
          </a:xfrm>
        </p:spPr>
        <p:txBody>
          <a:bodyPr/>
          <a:lstStyle/>
          <a:p>
            <a:r>
              <a:rPr lang="en-US" sz="4400" dirty="0">
                <a:solidFill>
                  <a:srgbClr val="002060"/>
                </a:solidFill>
              </a:rPr>
              <a:t>A Brief Summary of the Message of Today’s Text Applied to Us </a:t>
            </a:r>
            <a:r>
              <a:rPr lang="en-US" sz="5400" dirty="0">
                <a:solidFill>
                  <a:srgbClr val="002060"/>
                </a:solidFill>
              </a:rPr>
              <a:t>(12:1-3)</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1381411"/>
            <a:ext cx="8680913" cy="5107257"/>
          </a:xfrm>
        </p:spPr>
        <p:txBody>
          <a:bodyPr>
            <a:normAutofit lnSpcReduction="10000"/>
          </a:bodyPr>
          <a:lstStyle/>
          <a:p>
            <a:r>
              <a:rPr lang="en-US" sz="3600" dirty="0"/>
              <a:t>We as believers are in a “race”, which is long and difficult, and they must </a:t>
            </a:r>
            <a:r>
              <a:rPr lang="en-US" sz="3600" b="1" i="1" dirty="0"/>
              <a:t>finish</a:t>
            </a:r>
            <a:r>
              <a:rPr lang="en-US" sz="3600" dirty="0"/>
              <a:t> the race in order to receive the prize.</a:t>
            </a:r>
          </a:p>
          <a:p>
            <a:r>
              <a:rPr lang="en-US" sz="3600" dirty="0"/>
              <a:t>But we are </a:t>
            </a:r>
            <a:r>
              <a:rPr lang="en-US" sz="3600" b="1" i="1" dirty="0"/>
              <a:t>not alone </a:t>
            </a:r>
            <a:r>
              <a:rPr lang="en-US" sz="3600" dirty="0"/>
              <a:t>in the race.</a:t>
            </a:r>
          </a:p>
          <a:p>
            <a:r>
              <a:rPr lang="en-US" sz="3600" dirty="0"/>
              <a:t>Many (“</a:t>
            </a:r>
            <a:r>
              <a:rPr lang="en-US" sz="3600" i="1" dirty="0">
                <a:solidFill>
                  <a:srgbClr val="000099"/>
                </a:solidFill>
                <a:latin typeface="Cambria" panose="02040503050406030204" pitchFamily="18" charset="0"/>
                <a:ea typeface="Cambria" panose="02040503050406030204" pitchFamily="18" charset="0"/>
              </a:rPr>
              <a:t>so great a cloud of witnesses</a:t>
            </a:r>
            <a:r>
              <a:rPr lang="en-US" sz="3600" dirty="0"/>
              <a:t>” – see chapter 11) have run this race before us and bear witness to the value of doing so.</a:t>
            </a:r>
          </a:p>
          <a:p>
            <a:r>
              <a:rPr lang="en-US" sz="3600" dirty="0"/>
              <a:t>We must throw off </a:t>
            </a:r>
            <a:r>
              <a:rPr lang="en-US" sz="3600" b="1" i="1" dirty="0"/>
              <a:t>everything</a:t>
            </a:r>
            <a:r>
              <a:rPr lang="en-US" sz="3600" dirty="0"/>
              <a:t> off that hinders us from running and finishing the race.</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368-369 </a:t>
            </a:r>
          </a:p>
        </p:txBody>
      </p:sp>
    </p:spTree>
    <p:extLst>
      <p:ext uri="{BB962C8B-B14F-4D97-AF65-F5344CB8AC3E}">
        <p14:creationId xmlns:p14="http://schemas.microsoft.com/office/powerpoint/2010/main" val="11267824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212659"/>
          </a:xfrm>
        </p:spPr>
        <p:txBody>
          <a:bodyPr/>
          <a:lstStyle/>
          <a:p>
            <a:r>
              <a:rPr lang="en-US" sz="4400" dirty="0">
                <a:solidFill>
                  <a:srgbClr val="002060"/>
                </a:solidFill>
              </a:rPr>
              <a:t>A Brief Summary of the Message of Today’s Text </a:t>
            </a:r>
            <a:r>
              <a:rPr lang="en-US" sz="5400" dirty="0">
                <a:solidFill>
                  <a:srgbClr val="002060"/>
                </a:solidFill>
              </a:rPr>
              <a:t>(12:1-3)</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1541" y="1306845"/>
            <a:ext cx="8680913" cy="5301951"/>
          </a:xfrm>
        </p:spPr>
        <p:txBody>
          <a:bodyPr>
            <a:normAutofit fontScale="85000" lnSpcReduction="20000"/>
          </a:bodyPr>
          <a:lstStyle/>
          <a:p>
            <a:r>
              <a:rPr lang="en-US" sz="3600" dirty="0"/>
              <a:t>Jesus is our supreme example, for he endured to the end of his race, suffering agony and opposition of those who hated him.</a:t>
            </a:r>
          </a:p>
          <a:p>
            <a:r>
              <a:rPr lang="en-US" sz="3600" dirty="0"/>
              <a:t>But he was </a:t>
            </a:r>
            <a:r>
              <a:rPr lang="en-US" sz="3600" b="1" i="1" dirty="0"/>
              <a:t>rewarded</a:t>
            </a:r>
            <a:r>
              <a:rPr lang="en-US" sz="3600" dirty="0"/>
              <a:t> for his obedience and endurance, for he now reigns at the right hand of God.</a:t>
            </a:r>
          </a:p>
          <a:p>
            <a:r>
              <a:rPr lang="en-US" sz="3600" dirty="0"/>
              <a:t>So too, we must be willing to suffer </a:t>
            </a:r>
            <a:r>
              <a:rPr lang="en-US" sz="3600" b="1" i="1" dirty="0"/>
              <a:t>with</a:t>
            </a:r>
            <a:r>
              <a:rPr lang="en-US" sz="3600" dirty="0"/>
              <a:t> Jesus and </a:t>
            </a:r>
            <a:r>
              <a:rPr lang="en-US" sz="3700" b="1" i="1" dirty="0"/>
              <a:t>for</a:t>
            </a:r>
            <a:r>
              <a:rPr lang="en-US" sz="3600" dirty="0"/>
              <a:t> him.</a:t>
            </a:r>
          </a:p>
          <a:p>
            <a:r>
              <a:rPr lang="en-US" sz="3600" dirty="0"/>
              <a:t>Jesus is the </a:t>
            </a:r>
            <a:r>
              <a:rPr lang="en-US" sz="3600" b="1" i="1" dirty="0"/>
              <a:t>source</a:t>
            </a:r>
            <a:r>
              <a:rPr lang="en-US" sz="3600" dirty="0"/>
              <a:t> of our faith, but at the same time we should continue to believe and keep our eyes on Jesus as the </a:t>
            </a:r>
            <a:r>
              <a:rPr lang="en-US" sz="3600" b="1" i="1" dirty="0"/>
              <a:t>ultimate example</a:t>
            </a:r>
            <a:r>
              <a:rPr lang="en-US" sz="3600" dirty="0"/>
              <a:t>.</a:t>
            </a:r>
          </a:p>
          <a:p>
            <a:r>
              <a:rPr lang="en-US" sz="3600" dirty="0"/>
              <a:t>The race won’t last forever, and knowing there is a great reward ahead should motivate us to keep running.</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368-369 </a:t>
            </a:r>
          </a:p>
        </p:txBody>
      </p:sp>
    </p:spTree>
    <p:extLst>
      <p:ext uri="{BB962C8B-B14F-4D97-AF65-F5344CB8AC3E}">
        <p14:creationId xmlns:p14="http://schemas.microsoft.com/office/powerpoint/2010/main" val="363395334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425445754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204306" y="592594"/>
            <a:ext cx="8676756" cy="5870996"/>
          </a:xfrm>
        </p:spPr>
        <p:txBody>
          <a:bodyPr>
            <a:normAutofit fontScale="85000" lnSpcReduction="10000"/>
          </a:bodyPr>
          <a:lstStyle/>
          <a:p>
            <a:r>
              <a:rPr lang="en-US" dirty="0"/>
              <a:t>Figurative language in a text is meant to stimulate the imagination, inviting a reader to enter into the image and connect with the relevant material the image has to offer.</a:t>
            </a:r>
          </a:p>
          <a:p>
            <a:r>
              <a:rPr lang="en-US" dirty="0"/>
              <a:t>Today we saw the author make extensive use of the image of running a race as a way of faithfully living the Christian life. </a:t>
            </a:r>
          </a:p>
          <a:p>
            <a:r>
              <a:rPr lang="en-US" dirty="0"/>
              <a:t>The key to dealing with such images is to discern the connecting point between the image and the topic at hand.</a:t>
            </a:r>
          </a:p>
          <a:p>
            <a:r>
              <a:rPr lang="en-US" dirty="0"/>
              <a:t>There are many ways, for example, in which the author of Hebrews does </a:t>
            </a:r>
            <a:r>
              <a:rPr lang="en-US" b="1" i="1" dirty="0"/>
              <a:t>not</a:t>
            </a:r>
            <a:r>
              <a:rPr lang="en-US" dirty="0"/>
              <a:t> intend the race imagery to be read. For example:</a:t>
            </a:r>
          </a:p>
          <a:p>
            <a:pPr lvl="1"/>
            <a:r>
              <a:rPr lang="en-US" dirty="0"/>
              <a:t>The author certainly does </a:t>
            </a:r>
            <a:r>
              <a:rPr lang="en-US" b="1" i="1" dirty="0"/>
              <a:t>not</a:t>
            </a:r>
            <a:r>
              <a:rPr lang="en-US" dirty="0"/>
              <a:t> play up the idea of </a:t>
            </a:r>
            <a:r>
              <a:rPr lang="en-US" b="1" i="1" dirty="0"/>
              <a:t>competition</a:t>
            </a:r>
            <a:r>
              <a:rPr lang="en-US" dirty="0"/>
              <a:t>, as in “God wants you to beat the other guy.” </a:t>
            </a:r>
          </a:p>
          <a:p>
            <a:pPr lvl="1"/>
            <a:r>
              <a:rPr lang="en-US" dirty="0"/>
              <a:t>Nor does he mean to emphasize here that God gives Christians the ability to overcome </a:t>
            </a:r>
            <a:r>
              <a:rPr lang="en-US" b="1" i="1" dirty="0"/>
              <a:t>all</a:t>
            </a:r>
            <a:r>
              <a:rPr lang="en-US" dirty="0"/>
              <a:t> obstacles. </a:t>
            </a:r>
          </a:p>
          <a:p>
            <a:pPr lvl="1"/>
            <a:r>
              <a:rPr lang="en-US" dirty="0"/>
              <a:t>There is no hint of “the race belongs to the strong,” or “pace yourself and you will get farther!” </a:t>
            </a:r>
          </a:p>
          <a:p>
            <a:r>
              <a:rPr lang="en-US" dirty="0"/>
              <a:t>Therefore, we need to exercise restraint in the use of this image.</a:t>
            </a:r>
          </a:p>
        </p:txBody>
      </p:sp>
      <p:sp>
        <p:nvSpPr>
          <p:cNvPr id="2" name="TextBox 1">
            <a:extLst>
              <a:ext uri="{FF2B5EF4-FFF2-40B4-BE49-F238E27FC236}">
                <a16:creationId xmlns:a16="http://schemas.microsoft.com/office/drawing/2014/main" id="{239C1B56-B614-8820-959D-BBC81A25F65B}"/>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12095604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30" y="659311"/>
            <a:ext cx="8676756" cy="5670849"/>
          </a:xfrm>
        </p:spPr>
        <p:txBody>
          <a:bodyPr>
            <a:normAutofit/>
          </a:bodyPr>
          <a:lstStyle/>
          <a:p>
            <a:r>
              <a:rPr lang="en-US" dirty="0"/>
              <a:t>Nevertheless, as </a:t>
            </a:r>
            <a:r>
              <a:rPr lang="en-US" b="1" i="1" dirty="0"/>
              <a:t>I</a:t>
            </a:r>
            <a:r>
              <a:rPr lang="en-US" dirty="0"/>
              <a:t> see it, the race image provides </a:t>
            </a:r>
            <a:r>
              <a:rPr lang="en-US" b="1" i="1" dirty="0"/>
              <a:t>at least</a:t>
            </a:r>
            <a:r>
              <a:rPr lang="en-US" dirty="0"/>
              <a:t> three primary concepts that overlap with the Christian life. </a:t>
            </a:r>
          </a:p>
          <a:p>
            <a:r>
              <a:rPr lang="en-US" dirty="0"/>
              <a:t>How many would </a:t>
            </a:r>
            <a:r>
              <a:rPr lang="en-US" b="1" i="1" dirty="0"/>
              <a:t>you</a:t>
            </a:r>
            <a:r>
              <a:rPr lang="en-US" dirty="0"/>
              <a:t> say there are? Name them.</a:t>
            </a:r>
          </a:p>
          <a:p>
            <a:pPr lvl="1"/>
            <a:r>
              <a:rPr lang="en-US" dirty="0"/>
              <a:t>Some things in life must be rejected if we are to run effectively. </a:t>
            </a:r>
          </a:p>
          <a:p>
            <a:pPr lvl="1"/>
            <a:r>
              <a:rPr lang="en-US" dirty="0"/>
              <a:t>The Christian life, like a long-distance run, is difficult and, therefore, takes sustained effort. </a:t>
            </a:r>
          </a:p>
          <a:p>
            <a:pPr lvl="1"/>
            <a:r>
              <a:rPr lang="en-US" dirty="0"/>
              <a:t>If we are to live for God in a faithful manner, a healthy view of Christ and a relationship with him are paramount. </a:t>
            </a:r>
          </a:p>
        </p:txBody>
      </p:sp>
      <p:sp>
        <p:nvSpPr>
          <p:cNvPr id="2" name="TextBox 1">
            <a:extLst>
              <a:ext uri="{FF2B5EF4-FFF2-40B4-BE49-F238E27FC236}">
                <a16:creationId xmlns:a16="http://schemas.microsoft.com/office/drawing/2014/main" id="{5559AE5A-B57A-1EE9-ABF5-565EF17B5087}"/>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40481335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30" y="659311"/>
            <a:ext cx="8676756" cy="6169097"/>
          </a:xfrm>
        </p:spPr>
        <p:txBody>
          <a:bodyPr>
            <a:normAutofit/>
          </a:bodyPr>
          <a:lstStyle/>
          <a:p>
            <a:r>
              <a:rPr lang="en-US" dirty="0"/>
              <a:t>We saw in today’s text that we must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lay aside every weight, and sin which clings so closely</a:t>
            </a:r>
            <a:r>
              <a:rPr lang="en-US" dirty="0"/>
              <a:t>”, that is we must </a:t>
            </a:r>
            <a:r>
              <a:rPr lang="en-US" sz="2800" dirty="0"/>
              <a:t>throw off every sin that might easily trip us up in our pursuit of the Christian faith.</a:t>
            </a:r>
            <a:endParaRPr lang="en-US" dirty="0"/>
          </a:p>
          <a:p>
            <a:r>
              <a:rPr lang="en-US" dirty="0"/>
              <a:t>The sin to which the original hearers were especially tempted was apostatizing from their allegiance to Christ due to societal pressures and the threat of persecution and returning to their former Judaism (Heb 10:26-39). </a:t>
            </a:r>
          </a:p>
          <a:p>
            <a:r>
              <a:rPr lang="en-US" dirty="0"/>
              <a:t>What are some common sinful patterns of thinking and/or living that you believe might pose a similar threat in our day?</a:t>
            </a:r>
          </a:p>
        </p:txBody>
      </p:sp>
    </p:spTree>
    <p:extLst>
      <p:ext uri="{BB962C8B-B14F-4D97-AF65-F5344CB8AC3E}">
        <p14:creationId xmlns:p14="http://schemas.microsoft.com/office/powerpoint/2010/main" val="11439594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Call to Persevere in Faith (10:32-12:3)</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t>The “Hall of Faith” – Description and Examples of Persevering Faith (11:1-12:3)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1928022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14350" indent="-514350">
              <a:buFont typeface="+mj-lt"/>
              <a:buAutoNum type="arabicPeriod" startAt="2"/>
            </a:pPr>
            <a:r>
              <a:rPr lang="en-US" dirty="0"/>
              <a:t>The “Hall of Faith” – Description and Examples of Persevering Faith (11:1-12:3)</a:t>
            </a:r>
          </a:p>
          <a:p>
            <a:pPr marL="1028700" lvl="1" indent="-571500">
              <a:buFont typeface="+mj-lt"/>
              <a:buAutoNum type="alphaLcPeriod"/>
            </a:pPr>
            <a:r>
              <a:rPr lang="en-US" dirty="0">
                <a:solidFill>
                  <a:schemeClr val="tx1">
                    <a:lumMod val="50000"/>
                    <a:lumOff val="50000"/>
                  </a:schemeClr>
                </a:solidFill>
              </a:rPr>
              <a:t>Prologue: The Nature of Faith (11:1-3)</a:t>
            </a:r>
          </a:p>
          <a:p>
            <a:pPr marL="1028700" lvl="1" indent="-571500">
              <a:buFont typeface="+mj-lt"/>
              <a:buAutoNum type="alphaLcPeriod"/>
            </a:pPr>
            <a:r>
              <a:rPr lang="en-US" dirty="0">
                <a:solidFill>
                  <a:schemeClr val="tx1">
                    <a:lumMod val="50000"/>
                    <a:lumOff val="50000"/>
                  </a:schemeClr>
                </a:solidFill>
              </a:rPr>
              <a:t>The Faith of Those Prior to the Flood (11:4-7)</a:t>
            </a:r>
          </a:p>
          <a:p>
            <a:pPr marL="1028700" lvl="1" indent="-571500">
              <a:buFont typeface="+mj-lt"/>
              <a:buAutoNum type="alphaLcPeriod"/>
            </a:pPr>
            <a:r>
              <a:rPr lang="en-US" dirty="0">
                <a:solidFill>
                  <a:schemeClr val="tx1">
                    <a:lumMod val="50000"/>
                    <a:lumOff val="50000"/>
                  </a:schemeClr>
                </a:solidFill>
              </a:rPr>
              <a:t>The Faith of Abraham and His Heirs (11:8-22)</a:t>
            </a:r>
          </a:p>
          <a:p>
            <a:pPr marL="1028700" lvl="1" indent="-571500">
              <a:buFont typeface="+mj-lt"/>
              <a:buAutoNum type="alphaLcPeriod"/>
            </a:pPr>
            <a:r>
              <a:rPr lang="en-US" dirty="0">
                <a:solidFill>
                  <a:schemeClr val="tx1">
                    <a:lumMod val="50000"/>
                    <a:lumOff val="50000"/>
                  </a:schemeClr>
                </a:solidFill>
              </a:rPr>
              <a:t>The Faith of Moses and Those Entering the Land (11:23-31)</a:t>
            </a:r>
          </a:p>
          <a:p>
            <a:pPr marL="1028700" lvl="1" indent="-571500">
              <a:buFont typeface="+mj-lt"/>
              <a:buAutoNum type="alphaLcPeriod"/>
            </a:pPr>
            <a:r>
              <a:rPr lang="en-US" dirty="0">
                <a:solidFill>
                  <a:schemeClr val="tx1">
                    <a:lumMod val="50000"/>
                    <a:lumOff val="50000"/>
                  </a:schemeClr>
                </a:solidFill>
              </a:rPr>
              <a:t>A Closing Catalog of Faith (11:32-40)</a:t>
            </a:r>
          </a:p>
          <a:p>
            <a:pPr marL="1028700" lvl="1" indent="-571500">
              <a:buFont typeface="+mj-lt"/>
              <a:buAutoNum type="alphaLcPeriod"/>
            </a:pPr>
            <a:r>
              <a:rPr lang="en-US" dirty="0"/>
              <a:t>Run the Race Looking to Jesus as the Supreme Example of Faith (12:1-3)</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21700479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283301"/>
          </a:xfrm>
        </p:spPr>
        <p:txBody>
          <a:bodyPr/>
          <a:lstStyle/>
          <a:p>
            <a:r>
              <a:rPr lang="en-US" sz="4000" dirty="0">
                <a:solidFill>
                  <a:srgbClr val="002060"/>
                </a:solidFill>
              </a:rPr>
              <a:t>Run the Race Looking to Jesus as the Supreme Example of Faith (12:1-3)</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41428" y="1412807"/>
            <a:ext cx="8610273" cy="5403989"/>
          </a:xfrm>
        </p:spPr>
        <p:txBody>
          <a:bodyPr>
            <a:normAutofit/>
          </a:bodyPr>
          <a:lstStyle/>
          <a:p>
            <a:pPr marL="0" indent="0" algn="l" rtl="0">
              <a:buNone/>
            </a:pPr>
            <a:r>
              <a:rPr lang="en-US" baseline="30000" dirty="0">
                <a:latin typeface="Candara" panose="020E0502030303020204" pitchFamily="34" charset="0"/>
                <a:ea typeface="Cambria" panose="02040503050406030204" pitchFamily="18" charset="0"/>
              </a:rPr>
              <a:t>1</a:t>
            </a:r>
            <a:r>
              <a:rPr lang="en-US" i="1" dirty="0">
                <a:solidFill>
                  <a:srgbClr val="000099"/>
                </a:solidFill>
                <a:latin typeface="Candara" panose="020E0502030303020204" pitchFamily="34" charset="0"/>
                <a:ea typeface="Cambria" panose="02040503050406030204" pitchFamily="18" charset="0"/>
              </a:rPr>
              <a:t> </a:t>
            </a:r>
            <a:r>
              <a:rPr lang="en-US" i="1" dirty="0">
                <a:solidFill>
                  <a:srgbClr val="000099"/>
                </a:solidFill>
                <a:latin typeface="Cambria" panose="02040503050406030204" pitchFamily="18" charset="0"/>
                <a:ea typeface="Cambria" panose="02040503050406030204" pitchFamily="18" charset="0"/>
              </a:rPr>
              <a:t>Therefore, since we are surrounded by so great a cloud of witnesses, let us also lay aside every weight, and sin which clings so closely, and let us run with endurance the race that is set before us, </a:t>
            </a:r>
            <a:r>
              <a:rPr lang="en-US" baseline="30000" dirty="0">
                <a:latin typeface="Candara" panose="020E0502030303020204" pitchFamily="34" charset="0"/>
                <a:ea typeface="Cambria" panose="02040503050406030204" pitchFamily="18" charset="0"/>
              </a:rPr>
              <a:t>2</a:t>
            </a:r>
            <a:r>
              <a:rPr lang="en-US" i="1" dirty="0">
                <a:solidFill>
                  <a:srgbClr val="000099"/>
                </a:solidFill>
                <a:latin typeface="Cambria" panose="02040503050406030204" pitchFamily="18" charset="0"/>
                <a:ea typeface="Cambria" panose="02040503050406030204" pitchFamily="18" charset="0"/>
              </a:rPr>
              <a:t> looking to Jesus, the founder and perfecter of our faith, who for the joy that was set before him endured the cross, despising the shame, and is seated at the right hand of the throne of God. </a:t>
            </a:r>
            <a:r>
              <a:rPr lang="en-US" baseline="30000" dirty="0">
                <a:latin typeface="Candara" panose="020E0502030303020204" pitchFamily="34" charset="0"/>
                <a:ea typeface="Cambria" panose="02040503050406030204" pitchFamily="18" charset="0"/>
              </a:rPr>
              <a:t>3</a:t>
            </a:r>
            <a:r>
              <a:rPr lang="en-US" i="1" dirty="0">
                <a:solidFill>
                  <a:srgbClr val="000099"/>
                </a:solidFill>
                <a:latin typeface="Cambria" panose="02040503050406030204" pitchFamily="18" charset="0"/>
                <a:ea typeface="Cambria" panose="02040503050406030204" pitchFamily="18" charset="0"/>
              </a:rPr>
              <a:t> Consider him who endured from sinners such hostility against himself, so that you may not grow weary or fainthearted. </a:t>
            </a:r>
          </a:p>
        </p:txBody>
      </p:sp>
    </p:spTree>
    <p:extLst>
      <p:ext uri="{BB962C8B-B14F-4D97-AF65-F5344CB8AC3E}">
        <p14:creationId xmlns:p14="http://schemas.microsoft.com/office/powerpoint/2010/main" val="4832343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ndara" panose="020E0502030303020204" pitchFamily="34"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are surrounded by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 great a cloud of witnesses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also lay aside every weight, and sin which clings so closely,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run with endurance the race that is set before 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20000"/>
          </a:bodyPr>
          <a:lstStyle/>
          <a:p>
            <a:r>
              <a:rPr lang="en-US" dirty="0"/>
              <a:t>The writer of Hebrews begins chapter 12 with the familiar race metaphor, challenging his readers to </a:t>
            </a:r>
            <a:r>
              <a:rPr lang="en-US" b="1" i="1" dirty="0"/>
              <a:t>endure</a:t>
            </a:r>
            <a:r>
              <a:rPr lang="en-US" dirty="0"/>
              <a:t> in their commitment to Christ </a:t>
            </a:r>
            <a:r>
              <a:rPr lang="en-US" b="1" i="1" dirty="0"/>
              <a:t>as a runner</a:t>
            </a:r>
            <a:r>
              <a:rPr lang="en-US" dirty="0"/>
              <a:t> would endure in a marathon. </a:t>
            </a:r>
          </a:p>
          <a:p>
            <a:r>
              <a:rPr lang="en-US" dirty="0"/>
              <a:t>The author makes a logical transition between chapters 11 and 12 with the opening word,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a:t>
            </a:r>
            <a:r>
              <a:rPr lang="en-US" dirty="0"/>
              <a:t>” and the phrase,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 great a cloud of witnesses</a:t>
            </a:r>
            <a:r>
              <a:rPr lang="en-US" dirty="0"/>
              <a:t>” – which is a reference to the examples of faith just given in chapter 11. </a:t>
            </a:r>
          </a:p>
          <a:p>
            <a:r>
              <a:rPr lang="en-US" dirty="0"/>
              <a:t>He turns the spotlight on himself </a:t>
            </a:r>
            <a:r>
              <a:rPr lang="en-US" b="1" i="1" dirty="0"/>
              <a:t>and</a:t>
            </a:r>
            <a:r>
              <a:rPr lang="en-US" dirty="0"/>
              <a:t> his readers by using the first person plural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a:t>
            </a:r>
            <a:r>
              <a:rPr lang="en-US" dirty="0"/>
              <a:t>” as he challenges them to recognize themselves as part of the great host believers called to live by faith.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5827842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ndara" panose="020E0502030303020204" pitchFamily="34"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 since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 are surrounded by so great a cloud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witnesses,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also lay aside every weight, and sin which clings so closely, and let us run with endurance the race that is set before us…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a:bodyPr>
          <a:lstStyle/>
          <a:p>
            <a:r>
              <a:rPr lang="en-US" dirty="0"/>
              <a:t>The </a:t>
            </a:r>
            <a:r>
              <a:rPr lang="en-US" b="1" i="1" dirty="0"/>
              <a:t>basis</a:t>
            </a:r>
            <a:r>
              <a:rPr lang="en-US" dirty="0"/>
              <a:t> for this exhortation has been laid well with the example list given in chapter 11. </a:t>
            </a:r>
          </a:p>
          <a:p>
            <a:r>
              <a:rPr lang="en-US" dirty="0"/>
              <a:t>Authors of ancient classical literature used the image of a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cloud</a:t>
            </a:r>
            <a:r>
              <a:rPr lang="en-US" dirty="0"/>
              <a:t>” to describe a large group of people, and our writer uses this metaphor with an added </a:t>
            </a:r>
            <a:r>
              <a:rPr lang="en-US" b="1" i="1" dirty="0"/>
              <a:t>emphasis</a:t>
            </a:r>
            <a:r>
              <a:rPr lang="en-US" dirty="0"/>
              <a:t>, pointing back to the multitude of persons listed or alluded to in chapter 11 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great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 cloud </a:t>
            </a:r>
            <a:r>
              <a:rPr lang="en-US" i="1" dirty="0">
                <a:solidFill>
                  <a:srgbClr val="000099"/>
                </a:solidFill>
                <a:latin typeface="Cambria" panose="02040503050406030204" pitchFamily="18" charset="0"/>
                <a:ea typeface="Cambria" panose="02040503050406030204" pitchFamily="18" charset="0"/>
              </a:rPr>
              <a:t>of witnesses</a:t>
            </a:r>
            <a:r>
              <a:rPr lang="en-US" dirty="0"/>
              <a:t>.” </a:t>
            </a:r>
          </a:p>
          <a:p>
            <a:r>
              <a:rPr lang="en-US" dirty="0"/>
              <a:t>In what sense  are the author and his readers “</a:t>
            </a:r>
            <a:r>
              <a:rPr lang="en-US" b="1" i="1" dirty="0">
                <a:solidFill>
                  <a:srgbClr val="000099"/>
                </a:solidFill>
                <a:latin typeface="Cambria" panose="02040503050406030204" pitchFamily="18" charset="0"/>
                <a:ea typeface="Cambria" panose="02040503050406030204" pitchFamily="18" charset="0"/>
              </a:rPr>
              <a:t>surrounded by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 great a </a:t>
            </a:r>
            <a:r>
              <a:rPr lang="en-US" i="1" dirty="0">
                <a:solidFill>
                  <a:srgbClr val="000099"/>
                </a:solidFill>
                <a:latin typeface="Cambria" panose="02040503050406030204" pitchFamily="18" charset="0"/>
                <a:ea typeface="Cambria" panose="02040503050406030204" pitchFamily="18" charset="0"/>
              </a:rPr>
              <a:t>cloud of witnesses</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17882875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ndara" panose="020E0502030303020204" pitchFamily="34"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 since we are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surrounded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so great a cloud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witnesses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us also lay aside every weight, and sin which clings so closely, and let us run with endurance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race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is set before us…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20000"/>
          </a:bodyPr>
          <a:lstStyle/>
          <a:p>
            <a:r>
              <a:rPr lang="en-US" dirty="0"/>
              <a:t>Some, in light of the “</a:t>
            </a:r>
            <a:r>
              <a:rPr lang="en-US" i="1" dirty="0">
                <a:solidFill>
                  <a:srgbClr val="000099"/>
                </a:solidFill>
                <a:latin typeface="Cambria" panose="02040503050406030204" pitchFamily="18" charset="0"/>
                <a:ea typeface="Cambria" panose="02040503050406030204" pitchFamily="18" charset="0"/>
              </a:rPr>
              <a:t>race</a:t>
            </a:r>
            <a:r>
              <a:rPr lang="en-US" dirty="0"/>
              <a:t>” imagery, have understood this statement to mean that the countless thousands of God’s faithful throughout the ages now sit in the “stands” of eternity, observing Christians as they seek to live for Christ in the world. </a:t>
            </a:r>
          </a:p>
          <a:p>
            <a:r>
              <a:rPr lang="en-US" dirty="0"/>
              <a:t>The Greek word translated “</a:t>
            </a:r>
            <a:r>
              <a:rPr lang="en-US" i="1" dirty="0">
                <a:solidFill>
                  <a:srgbClr val="000099"/>
                </a:solidFill>
                <a:latin typeface="Cambria" panose="02040503050406030204" pitchFamily="18" charset="0"/>
                <a:ea typeface="Cambria" panose="02040503050406030204" pitchFamily="18" charset="0"/>
              </a:rPr>
              <a:t>witnesses</a:t>
            </a:r>
            <a:r>
              <a:rPr lang="en-US" dirty="0"/>
              <a:t>” here </a:t>
            </a:r>
            <a:r>
              <a:rPr lang="en-US" b="1" i="1" dirty="0"/>
              <a:t>can</a:t>
            </a:r>
            <a:r>
              <a:rPr lang="en-US" dirty="0"/>
              <a:t> carry the meaning “spectator or observer,” as in 1 Timothy 6:12:</a:t>
            </a:r>
          </a:p>
          <a:p>
            <a:pPr lvl="1"/>
            <a:r>
              <a:rPr lang="en-US" i="1" dirty="0">
                <a:solidFill>
                  <a:srgbClr val="000099"/>
                </a:solidFill>
                <a:latin typeface="Cambria" panose="02040503050406030204" pitchFamily="18" charset="0"/>
                <a:ea typeface="Cambria" panose="02040503050406030204" pitchFamily="18" charset="0"/>
              </a:rPr>
              <a:t>…you made the good confession in the presence of many </a:t>
            </a:r>
            <a:r>
              <a:rPr lang="en-US" b="1" i="1" dirty="0">
                <a:solidFill>
                  <a:srgbClr val="000099"/>
                </a:solidFill>
                <a:latin typeface="Cambria" panose="02040503050406030204" pitchFamily="18" charset="0"/>
                <a:ea typeface="Cambria" panose="02040503050406030204" pitchFamily="18" charset="0"/>
              </a:rPr>
              <a:t>witnesses</a:t>
            </a:r>
            <a:r>
              <a:rPr lang="en-US" i="1" dirty="0">
                <a:solidFill>
                  <a:srgbClr val="000099"/>
                </a:solidFill>
                <a:latin typeface="Cambria" panose="02040503050406030204" pitchFamily="18" charset="0"/>
                <a:ea typeface="Cambria" panose="02040503050406030204" pitchFamily="18" charset="0"/>
              </a:rPr>
              <a:t>.</a:t>
            </a:r>
            <a:endParaRPr lang="en-US" dirty="0"/>
          </a:p>
          <a:p>
            <a:r>
              <a:rPr lang="en-US" dirty="0"/>
              <a:t>And furthermore, the word “</a:t>
            </a:r>
            <a:r>
              <a:rPr lang="en-US" i="1" dirty="0">
                <a:solidFill>
                  <a:srgbClr val="000099"/>
                </a:solidFill>
                <a:latin typeface="Cambria" panose="02040503050406030204" pitchFamily="18" charset="0"/>
                <a:ea typeface="Cambria" panose="02040503050406030204" pitchFamily="18" charset="0"/>
              </a:rPr>
              <a:t>surrounded</a:t>
            </a:r>
            <a:r>
              <a:rPr lang="en-US" dirty="0"/>
              <a:t>” </a:t>
            </a:r>
            <a:r>
              <a:rPr lang="en-US" b="1" i="1" dirty="0"/>
              <a:t>could</a:t>
            </a:r>
            <a:r>
              <a:rPr lang="en-US" dirty="0"/>
              <a:t> bring to mind the ancient amphitheater with its tiered rows of seats – where spectators would sit watching the events.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2157945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FD8E-3819-0FD7-AAE4-59EC26732302}"/>
              </a:ext>
            </a:extLst>
          </p:cNvPr>
          <p:cNvSpPr>
            <a:spLocks noGrp="1"/>
          </p:cNvSpPr>
          <p:nvPr>
            <p:ph type="title"/>
          </p:nvPr>
        </p:nvSpPr>
        <p:spPr>
          <a:xfrm>
            <a:off x="0" y="0"/>
            <a:ext cx="9144000" cy="922249"/>
          </a:xfrm>
        </p:spPr>
        <p:txBody>
          <a:bodyPr/>
          <a:lstStyle/>
          <a:p>
            <a:r>
              <a:rPr lang="en-US" sz="5400" dirty="0">
                <a:solidFill>
                  <a:srgbClr val="002060"/>
                </a:solidFill>
              </a:rPr>
              <a:t>Ancient Greek Amphitheater</a:t>
            </a:r>
          </a:p>
        </p:txBody>
      </p:sp>
      <p:pic>
        <p:nvPicPr>
          <p:cNvPr id="5" name="Content Placeholder 4">
            <a:extLst>
              <a:ext uri="{FF2B5EF4-FFF2-40B4-BE49-F238E27FC236}">
                <a16:creationId xmlns:a16="http://schemas.microsoft.com/office/drawing/2014/main" id="{6129A314-C47E-95C2-A011-ED02AC3BDF0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47208" y="1225059"/>
            <a:ext cx="8332486" cy="4880456"/>
          </a:xfrm>
        </p:spPr>
      </p:pic>
      <p:sp>
        <p:nvSpPr>
          <p:cNvPr id="6" name="TextBox 5">
            <a:extLst>
              <a:ext uri="{FF2B5EF4-FFF2-40B4-BE49-F238E27FC236}">
                <a16:creationId xmlns:a16="http://schemas.microsoft.com/office/drawing/2014/main" id="{017FEBD7-FC35-59F4-5B9E-23AA6570C830}"/>
              </a:ext>
            </a:extLst>
          </p:cNvPr>
          <p:cNvSpPr txBox="1"/>
          <p:nvPr/>
        </p:nvSpPr>
        <p:spPr>
          <a:xfrm>
            <a:off x="0" y="6581001"/>
            <a:ext cx="914400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https://www.ocregister.com/2019/12/14/travel-traversing-greek-ruins-brings-a-visitor-close-to-true-olympic-glory/</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7556490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205143</TotalTime>
  <Words>3968</Words>
  <Application>Microsoft Office PowerPoint</Application>
  <PresentationFormat>On-screen Show (4:3)</PresentationFormat>
  <Paragraphs>165</Paragraphs>
  <Slides>28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28</vt:i4>
      </vt:variant>
    </vt:vector>
  </HeadingPairs>
  <TitlesOfParts>
    <vt:vector size="35"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Run the Race Looking to Jesus as the Supreme Example of Faith (12:1-3)</vt:lpstr>
      <vt:lpstr>1 Therefore, since we are surrounded by so great a cloud of witnesses, let us also lay aside every weight, and sin which clings so closely, and let us run with endurance the race that is set before us…</vt:lpstr>
      <vt:lpstr>1 Therefore, since we are surrounded by so great a cloud of witnesses, let us also lay aside every weight, and sin which clings so closely, and let us run with endurance the race that is set before us…</vt:lpstr>
      <vt:lpstr>1 Therefore, since we are surrounded by so great a cloud of witnesses, let us also lay aside every weight, and sin which clings so closely, and let us run with endurance the race that is set before us…</vt:lpstr>
      <vt:lpstr>Ancient Greek Amphitheater</vt:lpstr>
      <vt:lpstr>1 Therefore, since we are surrounded by so great a cloud of witnesses, let us also lay aside every weight, and sin which clings so closely, and let us run with endurance the race that is set before us…</vt:lpstr>
      <vt:lpstr>1 Therefore, since we are surrounded by so great a cloud of witnesses, let us also lay aside every weight, and sin which clings so closely, and let us run with endurance the race that is set before us…</vt:lpstr>
      <vt:lpstr>1 Therefore, since we are surrounded by so great a cloud of witnesses, let us also lay aside every weight, and sin which clings so closely, and let us run with endurance the race that is set before us…</vt:lpstr>
      <vt:lpstr>1 Therefore, since we are surrounded by so great a cloud of witnesses, let us also lay aside every weight, and sin which clings so closely, and let us run with endurance the race that is set before us…</vt:lpstr>
      <vt:lpstr>2 …looking to Jesus, the founder and perfecter of our faith, who for the joy that was set before him endured the cross, despising the shame, and is seated at the right hand of the throne of God.</vt:lpstr>
      <vt:lpstr>2 …looking to Jesus, the founder and perfecter of our faith, who for the joy that was set before him endured the cross, despising the shame, and is seated at the right hand of the throne of God.</vt:lpstr>
      <vt:lpstr>2 …looking to Jesus, the founder and perfecter of our faith, who for the joy that was set before him endured the cross, despising the shame, and is seated at the right hand of the throne of God.</vt:lpstr>
      <vt:lpstr>2 …looking to Jesus, the founder and perfecter of our faith, who for the joy that was set before him endured the cross, despising the shame, and is seated at the right hand of the throne of God.</vt:lpstr>
      <vt:lpstr>2 …looking to Jesus, the founder and perfecter of our faith, who for the joy that was set before him endured the cross, despising the shame, and is seated at the right hand of the throne of God.</vt:lpstr>
      <vt:lpstr>2 …looking to Jesus, the founder and perfecter of our faith, who for the joy that was set before him endured the cross, despising the shame, and is seated at the right hand of the throne of God.</vt:lpstr>
      <vt:lpstr>2 …looking to Jesus, the founder and perfecter of our faith, who for the joy that was set before him endured the cross, despising the shame, and is seated at the right hand of the throne of God.</vt:lpstr>
      <vt:lpstr>3 Consider him who endured from sinners such hostility against himself, so that you may not grow weary or fainthearted.</vt:lpstr>
      <vt:lpstr>3 Consider him who endured from sinners such hostility against himself, so that you may not grow weary or fainthearted.</vt:lpstr>
      <vt:lpstr>A Brief Summary of the Message of Today’s Text Applied to Us (12:1-3)</vt:lpstr>
      <vt:lpstr>A Brief Summary of the Message of Today’s Text (12:1-3)</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2311</cp:revision>
  <cp:lastPrinted>2023-01-22T15:02:11Z</cp:lastPrinted>
  <dcterms:created xsi:type="dcterms:W3CDTF">2022-03-11T13:15:23Z</dcterms:created>
  <dcterms:modified xsi:type="dcterms:W3CDTF">2023-01-22T15:04:30Z</dcterms:modified>
</cp:coreProperties>
</file>